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3" r:id="rId7"/>
    <p:sldId id="264" r:id="rId8"/>
    <p:sldId id="265" r:id="rId9"/>
    <p:sldId id="261" r:id="rId10"/>
    <p:sldId id="266" r:id="rId11"/>
    <p:sldId id="262"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8D409E-4A51-4198-8126-667DC1E8F52A}" v="34" dt="2023-10-22T19:08:22.928"/>
    <p1510:client id="{EDA1BFF4-22A9-B68C-2ED1-C022849D9B22}" v="1791" dt="2023-10-27T07:34:29.341"/>
    <p1510:client id="{F6FEE899-0A9B-9560-3561-4FDAD5D98B4E}" v="12" dt="2023-10-27T10:45:27.4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7B5EB71-BBDB-4047-860D-94EE3752137F}"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0451D86D-8A87-43B7-ADD7-25B517235D65}">
      <dgm:prSet/>
      <dgm:spPr/>
      <dgm:t>
        <a:bodyPr/>
        <a:lstStyle/>
        <a:p>
          <a:r>
            <a:rPr lang="en-GB"/>
            <a:t>Source based plagiarism is when you use two different sources however you only reference one. </a:t>
          </a:r>
          <a:endParaRPr lang="en-US"/>
        </a:p>
      </dgm:t>
    </dgm:pt>
    <dgm:pt modelId="{1F3ACA96-F53C-41FD-936A-BB93F4FCF87A}" type="parTrans" cxnId="{CDD61331-5EDC-46EA-9421-66614A2CD762}">
      <dgm:prSet/>
      <dgm:spPr/>
      <dgm:t>
        <a:bodyPr/>
        <a:lstStyle/>
        <a:p>
          <a:endParaRPr lang="en-US"/>
        </a:p>
      </dgm:t>
    </dgm:pt>
    <dgm:pt modelId="{4510EF71-7B63-4477-A2FE-E8F1EDE252B3}" type="sibTrans" cxnId="{CDD61331-5EDC-46EA-9421-66614A2CD762}">
      <dgm:prSet/>
      <dgm:spPr/>
      <dgm:t>
        <a:bodyPr/>
        <a:lstStyle/>
        <a:p>
          <a:endParaRPr lang="en-US"/>
        </a:p>
      </dgm:t>
    </dgm:pt>
    <dgm:pt modelId="{D0D7371E-702A-4245-94A5-592C6163B395}">
      <dgm:prSet/>
      <dgm:spPr/>
      <dgm:t>
        <a:bodyPr/>
        <a:lstStyle/>
        <a:p>
          <a:r>
            <a:rPr lang="en-GB"/>
            <a:t>It can also be if the source that you used doesn't exist or has faulse information on it (writer 2023).</a:t>
          </a:r>
          <a:endParaRPr lang="en-US"/>
        </a:p>
      </dgm:t>
    </dgm:pt>
    <dgm:pt modelId="{AB59E1B5-743E-46E7-ABAE-00AAB27512E5}" type="parTrans" cxnId="{7081E131-6E4B-43A1-B45E-D93FCD0DF07B}">
      <dgm:prSet/>
      <dgm:spPr/>
      <dgm:t>
        <a:bodyPr/>
        <a:lstStyle/>
        <a:p>
          <a:endParaRPr lang="en-US"/>
        </a:p>
      </dgm:t>
    </dgm:pt>
    <dgm:pt modelId="{93FFC36D-9A58-4235-9D06-96D6D44CF6F4}" type="sibTrans" cxnId="{7081E131-6E4B-43A1-B45E-D93FCD0DF07B}">
      <dgm:prSet/>
      <dgm:spPr/>
      <dgm:t>
        <a:bodyPr/>
        <a:lstStyle/>
        <a:p>
          <a:endParaRPr lang="en-US"/>
        </a:p>
      </dgm:t>
    </dgm:pt>
    <dgm:pt modelId="{15DA980B-4C9E-4A08-A9A3-0CAA1456801B}" type="pres">
      <dgm:prSet presAssocID="{57B5EB71-BBDB-4047-860D-94EE3752137F}" presName="hierChild1" presStyleCnt="0">
        <dgm:presLayoutVars>
          <dgm:chPref val="1"/>
          <dgm:dir/>
          <dgm:animOne val="branch"/>
          <dgm:animLvl val="lvl"/>
          <dgm:resizeHandles/>
        </dgm:presLayoutVars>
      </dgm:prSet>
      <dgm:spPr/>
    </dgm:pt>
    <dgm:pt modelId="{BAF271DE-3296-42D6-91CA-9BBD80490A62}" type="pres">
      <dgm:prSet presAssocID="{0451D86D-8A87-43B7-ADD7-25B517235D65}" presName="hierRoot1" presStyleCnt="0"/>
      <dgm:spPr/>
    </dgm:pt>
    <dgm:pt modelId="{33E88FAB-AA63-4233-AE53-7A344A487B69}" type="pres">
      <dgm:prSet presAssocID="{0451D86D-8A87-43B7-ADD7-25B517235D65}" presName="composite" presStyleCnt="0"/>
      <dgm:spPr/>
    </dgm:pt>
    <dgm:pt modelId="{F2D70777-5AE5-451A-8C68-EC6AE9ACC615}" type="pres">
      <dgm:prSet presAssocID="{0451D86D-8A87-43B7-ADD7-25B517235D65}" presName="background" presStyleLbl="node0" presStyleIdx="0" presStyleCnt="2"/>
      <dgm:spPr/>
    </dgm:pt>
    <dgm:pt modelId="{2A80FCD9-6369-4D99-B079-F2D3AE7DD0AC}" type="pres">
      <dgm:prSet presAssocID="{0451D86D-8A87-43B7-ADD7-25B517235D65}" presName="text" presStyleLbl="fgAcc0" presStyleIdx="0" presStyleCnt="2">
        <dgm:presLayoutVars>
          <dgm:chPref val="3"/>
        </dgm:presLayoutVars>
      </dgm:prSet>
      <dgm:spPr/>
    </dgm:pt>
    <dgm:pt modelId="{3BF53540-20F2-4431-99AB-F0B08816AF11}" type="pres">
      <dgm:prSet presAssocID="{0451D86D-8A87-43B7-ADD7-25B517235D65}" presName="hierChild2" presStyleCnt="0"/>
      <dgm:spPr/>
    </dgm:pt>
    <dgm:pt modelId="{80476912-F346-429A-A707-DDB543721C97}" type="pres">
      <dgm:prSet presAssocID="{D0D7371E-702A-4245-94A5-592C6163B395}" presName="hierRoot1" presStyleCnt="0"/>
      <dgm:spPr/>
    </dgm:pt>
    <dgm:pt modelId="{E733930B-2D6C-41F7-B4DE-97EB6721BA6E}" type="pres">
      <dgm:prSet presAssocID="{D0D7371E-702A-4245-94A5-592C6163B395}" presName="composite" presStyleCnt="0"/>
      <dgm:spPr/>
    </dgm:pt>
    <dgm:pt modelId="{C947C397-16C5-47E9-A6AE-03FBFD2DCDD3}" type="pres">
      <dgm:prSet presAssocID="{D0D7371E-702A-4245-94A5-592C6163B395}" presName="background" presStyleLbl="node0" presStyleIdx="1" presStyleCnt="2"/>
      <dgm:spPr/>
    </dgm:pt>
    <dgm:pt modelId="{5106F737-AA5D-4533-BD9B-2495D554AA46}" type="pres">
      <dgm:prSet presAssocID="{D0D7371E-702A-4245-94A5-592C6163B395}" presName="text" presStyleLbl="fgAcc0" presStyleIdx="1" presStyleCnt="2">
        <dgm:presLayoutVars>
          <dgm:chPref val="3"/>
        </dgm:presLayoutVars>
      </dgm:prSet>
      <dgm:spPr/>
    </dgm:pt>
    <dgm:pt modelId="{44D50C75-9AE6-4C89-853F-8C77F1F15250}" type="pres">
      <dgm:prSet presAssocID="{D0D7371E-702A-4245-94A5-592C6163B395}" presName="hierChild2" presStyleCnt="0"/>
      <dgm:spPr/>
    </dgm:pt>
  </dgm:ptLst>
  <dgm:cxnLst>
    <dgm:cxn modelId="{CDD61331-5EDC-46EA-9421-66614A2CD762}" srcId="{57B5EB71-BBDB-4047-860D-94EE3752137F}" destId="{0451D86D-8A87-43B7-ADD7-25B517235D65}" srcOrd="0" destOrd="0" parTransId="{1F3ACA96-F53C-41FD-936A-BB93F4FCF87A}" sibTransId="{4510EF71-7B63-4477-A2FE-E8F1EDE252B3}"/>
    <dgm:cxn modelId="{7081E131-6E4B-43A1-B45E-D93FCD0DF07B}" srcId="{57B5EB71-BBDB-4047-860D-94EE3752137F}" destId="{D0D7371E-702A-4245-94A5-592C6163B395}" srcOrd="1" destOrd="0" parTransId="{AB59E1B5-743E-46E7-ABAE-00AAB27512E5}" sibTransId="{93FFC36D-9A58-4235-9D06-96D6D44CF6F4}"/>
    <dgm:cxn modelId="{0B74404A-0879-4880-9612-F1C80A5AF8F3}" type="presOf" srcId="{57B5EB71-BBDB-4047-860D-94EE3752137F}" destId="{15DA980B-4C9E-4A08-A9A3-0CAA1456801B}" srcOrd="0" destOrd="0" presId="urn:microsoft.com/office/officeart/2005/8/layout/hierarchy1"/>
    <dgm:cxn modelId="{424E6FE6-7599-4BFA-9932-95BCE1559273}" type="presOf" srcId="{0451D86D-8A87-43B7-ADD7-25B517235D65}" destId="{2A80FCD9-6369-4D99-B079-F2D3AE7DD0AC}" srcOrd="0" destOrd="0" presId="urn:microsoft.com/office/officeart/2005/8/layout/hierarchy1"/>
    <dgm:cxn modelId="{ECFA7EF1-0F0B-4E59-9554-5E37D48E43CA}" type="presOf" srcId="{D0D7371E-702A-4245-94A5-592C6163B395}" destId="{5106F737-AA5D-4533-BD9B-2495D554AA46}" srcOrd="0" destOrd="0" presId="urn:microsoft.com/office/officeart/2005/8/layout/hierarchy1"/>
    <dgm:cxn modelId="{64371B9F-2FBC-41E4-875A-AC148D21C043}" type="presParOf" srcId="{15DA980B-4C9E-4A08-A9A3-0CAA1456801B}" destId="{BAF271DE-3296-42D6-91CA-9BBD80490A62}" srcOrd="0" destOrd="0" presId="urn:microsoft.com/office/officeart/2005/8/layout/hierarchy1"/>
    <dgm:cxn modelId="{EE91C51C-7BD9-4D4D-B23D-01538631307A}" type="presParOf" srcId="{BAF271DE-3296-42D6-91CA-9BBD80490A62}" destId="{33E88FAB-AA63-4233-AE53-7A344A487B69}" srcOrd="0" destOrd="0" presId="urn:microsoft.com/office/officeart/2005/8/layout/hierarchy1"/>
    <dgm:cxn modelId="{687F1E4A-2AFB-4587-B21B-8AC7158AE114}" type="presParOf" srcId="{33E88FAB-AA63-4233-AE53-7A344A487B69}" destId="{F2D70777-5AE5-451A-8C68-EC6AE9ACC615}" srcOrd="0" destOrd="0" presId="urn:microsoft.com/office/officeart/2005/8/layout/hierarchy1"/>
    <dgm:cxn modelId="{D240A879-F69C-4940-B56F-B6A208119D53}" type="presParOf" srcId="{33E88FAB-AA63-4233-AE53-7A344A487B69}" destId="{2A80FCD9-6369-4D99-B079-F2D3AE7DD0AC}" srcOrd="1" destOrd="0" presId="urn:microsoft.com/office/officeart/2005/8/layout/hierarchy1"/>
    <dgm:cxn modelId="{86393BC6-248F-4449-BC0A-51EED250A75D}" type="presParOf" srcId="{BAF271DE-3296-42D6-91CA-9BBD80490A62}" destId="{3BF53540-20F2-4431-99AB-F0B08816AF11}" srcOrd="1" destOrd="0" presId="urn:microsoft.com/office/officeart/2005/8/layout/hierarchy1"/>
    <dgm:cxn modelId="{5F29955B-DE25-4D20-967E-D3E3AB109A43}" type="presParOf" srcId="{15DA980B-4C9E-4A08-A9A3-0CAA1456801B}" destId="{80476912-F346-429A-A707-DDB543721C97}" srcOrd="1" destOrd="0" presId="urn:microsoft.com/office/officeart/2005/8/layout/hierarchy1"/>
    <dgm:cxn modelId="{0C766E5D-F3D4-4393-990A-BACE50E9BF9E}" type="presParOf" srcId="{80476912-F346-429A-A707-DDB543721C97}" destId="{E733930B-2D6C-41F7-B4DE-97EB6721BA6E}" srcOrd="0" destOrd="0" presId="urn:microsoft.com/office/officeart/2005/8/layout/hierarchy1"/>
    <dgm:cxn modelId="{2CECD7B9-ED4D-46A9-A926-16B3E5D876C1}" type="presParOf" srcId="{E733930B-2D6C-41F7-B4DE-97EB6721BA6E}" destId="{C947C397-16C5-47E9-A6AE-03FBFD2DCDD3}" srcOrd="0" destOrd="0" presId="urn:microsoft.com/office/officeart/2005/8/layout/hierarchy1"/>
    <dgm:cxn modelId="{71C5674D-8EE3-439A-A35A-C1F3AB77FDE9}" type="presParOf" srcId="{E733930B-2D6C-41F7-B4DE-97EB6721BA6E}" destId="{5106F737-AA5D-4533-BD9B-2495D554AA46}" srcOrd="1" destOrd="0" presId="urn:microsoft.com/office/officeart/2005/8/layout/hierarchy1"/>
    <dgm:cxn modelId="{A064EECA-8537-4327-985B-0E6145CB476F}" type="presParOf" srcId="{80476912-F346-429A-A707-DDB543721C97}" destId="{44D50C75-9AE6-4C89-853F-8C77F1F1525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16D5BA6-F9C8-41BB-97FF-66070B166AF6}" type="doc">
      <dgm:prSet loTypeId="urn:microsoft.com/office/officeart/2005/8/layout/arrow5" loCatId="relationship" qsTypeId="urn:microsoft.com/office/officeart/2005/8/quickstyle/simple1" qsCatId="simple" csTypeId="urn:microsoft.com/office/officeart/2005/8/colors/accent1_2" csCatId="accent1"/>
      <dgm:spPr/>
      <dgm:t>
        <a:bodyPr/>
        <a:lstStyle/>
        <a:p>
          <a:endParaRPr lang="en-US"/>
        </a:p>
      </dgm:t>
    </dgm:pt>
    <dgm:pt modelId="{BDAE79D7-FCD5-4CCA-BD1E-2B73E1510E9C}">
      <dgm:prSet/>
      <dgm:spPr/>
      <dgm:t>
        <a:bodyPr/>
        <a:lstStyle/>
        <a:p>
          <a:r>
            <a:rPr lang="en-GB"/>
            <a:t>Accidental plagiarism is- </a:t>
          </a:r>
          <a:endParaRPr lang="en-US"/>
        </a:p>
      </dgm:t>
    </dgm:pt>
    <dgm:pt modelId="{3F563224-07C5-4CF7-9E0A-BFFE6CF34DA1}" type="parTrans" cxnId="{9FC9725D-CD02-4AEA-9771-F55E2C90F56C}">
      <dgm:prSet/>
      <dgm:spPr/>
      <dgm:t>
        <a:bodyPr/>
        <a:lstStyle/>
        <a:p>
          <a:endParaRPr lang="en-US"/>
        </a:p>
      </dgm:t>
    </dgm:pt>
    <dgm:pt modelId="{55352DA3-34BF-40E8-A42F-8B6BD5031E9D}" type="sibTrans" cxnId="{9FC9725D-CD02-4AEA-9771-F55E2C90F56C}">
      <dgm:prSet/>
      <dgm:spPr/>
      <dgm:t>
        <a:bodyPr/>
        <a:lstStyle/>
        <a:p>
          <a:endParaRPr lang="en-US"/>
        </a:p>
      </dgm:t>
    </dgm:pt>
    <dgm:pt modelId="{73C28583-8EBE-4DCC-9D75-01C397468A8B}">
      <dgm:prSet/>
      <dgm:spPr/>
      <dgm:t>
        <a:bodyPr/>
        <a:lstStyle/>
        <a:p>
          <a:r>
            <a:rPr lang="en-GB"/>
            <a:t>Forgetting to cite your sources in your work</a:t>
          </a:r>
          <a:endParaRPr lang="en-US"/>
        </a:p>
      </dgm:t>
    </dgm:pt>
    <dgm:pt modelId="{6C37333C-1394-4989-B9A2-0E5743448618}" type="parTrans" cxnId="{6D60430E-78DF-4C38-AD08-500E1B4DC401}">
      <dgm:prSet/>
      <dgm:spPr/>
      <dgm:t>
        <a:bodyPr/>
        <a:lstStyle/>
        <a:p>
          <a:endParaRPr lang="en-US"/>
        </a:p>
      </dgm:t>
    </dgm:pt>
    <dgm:pt modelId="{1505F94B-A787-4156-A7EF-4F6BF631E880}" type="sibTrans" cxnId="{6D60430E-78DF-4C38-AD08-500E1B4DC401}">
      <dgm:prSet/>
      <dgm:spPr/>
      <dgm:t>
        <a:bodyPr/>
        <a:lstStyle/>
        <a:p>
          <a:endParaRPr lang="en-US"/>
        </a:p>
      </dgm:t>
    </dgm:pt>
    <dgm:pt modelId="{B7783172-D38B-4E4E-A86F-BBDFEA0309EF}">
      <dgm:prSet/>
      <dgm:spPr/>
      <dgm:t>
        <a:bodyPr/>
        <a:lstStyle/>
        <a:p>
          <a:r>
            <a:rPr lang="en-GB"/>
            <a:t>Not citing your sources correctly</a:t>
          </a:r>
          <a:endParaRPr lang="en-US"/>
        </a:p>
      </dgm:t>
    </dgm:pt>
    <dgm:pt modelId="{730FB90D-B2A4-4432-8245-6E7661D707F1}" type="parTrans" cxnId="{1843DC2B-74AC-4AAB-A15F-646D308CDA2D}">
      <dgm:prSet/>
      <dgm:spPr/>
      <dgm:t>
        <a:bodyPr/>
        <a:lstStyle/>
        <a:p>
          <a:endParaRPr lang="en-US"/>
        </a:p>
      </dgm:t>
    </dgm:pt>
    <dgm:pt modelId="{5CDAA457-B1E8-4BE3-8166-A5314638B9A1}" type="sibTrans" cxnId="{1843DC2B-74AC-4AAB-A15F-646D308CDA2D}">
      <dgm:prSet/>
      <dgm:spPr/>
      <dgm:t>
        <a:bodyPr/>
        <a:lstStyle/>
        <a:p>
          <a:endParaRPr lang="en-US"/>
        </a:p>
      </dgm:t>
    </dgm:pt>
    <dgm:pt modelId="{807307BF-9E12-4E8C-BFA0-D0315192C14A}">
      <dgm:prSet/>
      <dgm:spPr/>
      <dgm:t>
        <a:bodyPr/>
        <a:lstStyle/>
        <a:p>
          <a:r>
            <a:rPr lang="en-GB"/>
            <a:t>Failing to put quotes around cited material (grammarly blog 2022)</a:t>
          </a:r>
          <a:endParaRPr lang="en-US"/>
        </a:p>
      </dgm:t>
    </dgm:pt>
    <dgm:pt modelId="{792F79F0-8C44-4A69-8F11-5EB0584E8344}" type="parTrans" cxnId="{6CBA91E9-D1E7-4211-B124-BFADC519EE40}">
      <dgm:prSet/>
      <dgm:spPr/>
      <dgm:t>
        <a:bodyPr/>
        <a:lstStyle/>
        <a:p>
          <a:endParaRPr lang="en-US"/>
        </a:p>
      </dgm:t>
    </dgm:pt>
    <dgm:pt modelId="{08AC2353-8B52-4ECD-966E-CBBE5E124CF2}" type="sibTrans" cxnId="{6CBA91E9-D1E7-4211-B124-BFADC519EE40}">
      <dgm:prSet/>
      <dgm:spPr/>
      <dgm:t>
        <a:bodyPr/>
        <a:lstStyle/>
        <a:p>
          <a:endParaRPr lang="en-US"/>
        </a:p>
      </dgm:t>
    </dgm:pt>
    <dgm:pt modelId="{28965FEF-1D05-4492-B6AB-C3F3B8E4A711}" type="pres">
      <dgm:prSet presAssocID="{A16D5BA6-F9C8-41BB-97FF-66070B166AF6}" presName="diagram" presStyleCnt="0">
        <dgm:presLayoutVars>
          <dgm:dir/>
          <dgm:resizeHandles val="exact"/>
        </dgm:presLayoutVars>
      </dgm:prSet>
      <dgm:spPr/>
    </dgm:pt>
    <dgm:pt modelId="{00B6640F-7A1D-42D6-B806-CC9FFF4E0803}" type="pres">
      <dgm:prSet presAssocID="{BDAE79D7-FCD5-4CCA-BD1E-2B73E1510E9C}" presName="arrow" presStyleLbl="node1" presStyleIdx="0" presStyleCnt="4">
        <dgm:presLayoutVars>
          <dgm:bulletEnabled val="1"/>
        </dgm:presLayoutVars>
      </dgm:prSet>
      <dgm:spPr/>
    </dgm:pt>
    <dgm:pt modelId="{816E1D69-A3F9-4769-8AF3-A92CCB91DCB2}" type="pres">
      <dgm:prSet presAssocID="{73C28583-8EBE-4DCC-9D75-01C397468A8B}" presName="arrow" presStyleLbl="node1" presStyleIdx="1" presStyleCnt="4">
        <dgm:presLayoutVars>
          <dgm:bulletEnabled val="1"/>
        </dgm:presLayoutVars>
      </dgm:prSet>
      <dgm:spPr/>
    </dgm:pt>
    <dgm:pt modelId="{24DD1D39-1714-4EF8-BA6A-0BB986F867CF}" type="pres">
      <dgm:prSet presAssocID="{B7783172-D38B-4E4E-A86F-BBDFEA0309EF}" presName="arrow" presStyleLbl="node1" presStyleIdx="2" presStyleCnt="4">
        <dgm:presLayoutVars>
          <dgm:bulletEnabled val="1"/>
        </dgm:presLayoutVars>
      </dgm:prSet>
      <dgm:spPr/>
    </dgm:pt>
    <dgm:pt modelId="{161CCC47-E53A-4CC5-9126-5293F259DD3F}" type="pres">
      <dgm:prSet presAssocID="{807307BF-9E12-4E8C-BFA0-D0315192C14A}" presName="arrow" presStyleLbl="node1" presStyleIdx="3" presStyleCnt="4">
        <dgm:presLayoutVars>
          <dgm:bulletEnabled val="1"/>
        </dgm:presLayoutVars>
      </dgm:prSet>
      <dgm:spPr/>
    </dgm:pt>
  </dgm:ptLst>
  <dgm:cxnLst>
    <dgm:cxn modelId="{6D60430E-78DF-4C38-AD08-500E1B4DC401}" srcId="{A16D5BA6-F9C8-41BB-97FF-66070B166AF6}" destId="{73C28583-8EBE-4DCC-9D75-01C397468A8B}" srcOrd="1" destOrd="0" parTransId="{6C37333C-1394-4989-B9A2-0E5743448618}" sibTransId="{1505F94B-A787-4156-A7EF-4F6BF631E880}"/>
    <dgm:cxn modelId="{1843DC2B-74AC-4AAB-A15F-646D308CDA2D}" srcId="{A16D5BA6-F9C8-41BB-97FF-66070B166AF6}" destId="{B7783172-D38B-4E4E-A86F-BBDFEA0309EF}" srcOrd="2" destOrd="0" parTransId="{730FB90D-B2A4-4432-8245-6E7661D707F1}" sibTransId="{5CDAA457-B1E8-4BE3-8166-A5314638B9A1}"/>
    <dgm:cxn modelId="{9FC9725D-CD02-4AEA-9771-F55E2C90F56C}" srcId="{A16D5BA6-F9C8-41BB-97FF-66070B166AF6}" destId="{BDAE79D7-FCD5-4CCA-BD1E-2B73E1510E9C}" srcOrd="0" destOrd="0" parTransId="{3F563224-07C5-4CF7-9E0A-BFFE6CF34DA1}" sibTransId="{55352DA3-34BF-40E8-A42F-8B6BD5031E9D}"/>
    <dgm:cxn modelId="{6874D443-4936-413D-8B39-B5D313259A25}" type="presOf" srcId="{B7783172-D38B-4E4E-A86F-BBDFEA0309EF}" destId="{24DD1D39-1714-4EF8-BA6A-0BB986F867CF}" srcOrd="0" destOrd="0" presId="urn:microsoft.com/office/officeart/2005/8/layout/arrow5"/>
    <dgm:cxn modelId="{9830D286-4453-479E-A595-138F7768241C}" type="presOf" srcId="{807307BF-9E12-4E8C-BFA0-D0315192C14A}" destId="{161CCC47-E53A-4CC5-9126-5293F259DD3F}" srcOrd="0" destOrd="0" presId="urn:microsoft.com/office/officeart/2005/8/layout/arrow5"/>
    <dgm:cxn modelId="{BB619BCA-8F6D-41A0-AA03-3FE8F9AC52DB}" type="presOf" srcId="{BDAE79D7-FCD5-4CCA-BD1E-2B73E1510E9C}" destId="{00B6640F-7A1D-42D6-B806-CC9FFF4E0803}" srcOrd="0" destOrd="0" presId="urn:microsoft.com/office/officeart/2005/8/layout/arrow5"/>
    <dgm:cxn modelId="{25DB3FDE-1CDF-4936-B680-AABF264E3F23}" type="presOf" srcId="{A16D5BA6-F9C8-41BB-97FF-66070B166AF6}" destId="{28965FEF-1D05-4492-B6AB-C3F3B8E4A711}" srcOrd="0" destOrd="0" presId="urn:microsoft.com/office/officeart/2005/8/layout/arrow5"/>
    <dgm:cxn modelId="{6CBA91E9-D1E7-4211-B124-BFADC519EE40}" srcId="{A16D5BA6-F9C8-41BB-97FF-66070B166AF6}" destId="{807307BF-9E12-4E8C-BFA0-D0315192C14A}" srcOrd="3" destOrd="0" parTransId="{792F79F0-8C44-4A69-8F11-5EB0584E8344}" sibTransId="{08AC2353-8B52-4ECD-966E-CBBE5E124CF2}"/>
    <dgm:cxn modelId="{6A54A5F5-8073-4BFA-9321-906A0204A963}" type="presOf" srcId="{73C28583-8EBE-4DCC-9D75-01C397468A8B}" destId="{816E1D69-A3F9-4769-8AF3-A92CCB91DCB2}" srcOrd="0" destOrd="0" presId="urn:microsoft.com/office/officeart/2005/8/layout/arrow5"/>
    <dgm:cxn modelId="{1C5197CF-ECF4-4123-A497-689F3FF024B2}" type="presParOf" srcId="{28965FEF-1D05-4492-B6AB-C3F3B8E4A711}" destId="{00B6640F-7A1D-42D6-B806-CC9FFF4E0803}" srcOrd="0" destOrd="0" presId="urn:microsoft.com/office/officeart/2005/8/layout/arrow5"/>
    <dgm:cxn modelId="{0A602D9E-CC8F-4EBE-9090-FAF21E7A3CE3}" type="presParOf" srcId="{28965FEF-1D05-4492-B6AB-C3F3B8E4A711}" destId="{816E1D69-A3F9-4769-8AF3-A92CCB91DCB2}" srcOrd="1" destOrd="0" presId="urn:microsoft.com/office/officeart/2005/8/layout/arrow5"/>
    <dgm:cxn modelId="{6E455565-7AE8-4130-9808-FA832251528E}" type="presParOf" srcId="{28965FEF-1D05-4492-B6AB-C3F3B8E4A711}" destId="{24DD1D39-1714-4EF8-BA6A-0BB986F867CF}" srcOrd="2" destOrd="0" presId="urn:microsoft.com/office/officeart/2005/8/layout/arrow5"/>
    <dgm:cxn modelId="{EA0BE865-9222-429E-9CF0-8DB58792B699}" type="presParOf" srcId="{28965FEF-1D05-4492-B6AB-C3F3B8E4A711}" destId="{161CCC47-E53A-4CC5-9126-5293F259DD3F}" srcOrd="3" destOrd="0" presId="urn:microsoft.com/office/officeart/2005/8/layout/arrow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D70777-5AE5-451A-8C68-EC6AE9ACC615}">
      <dsp:nvSpPr>
        <dsp:cNvPr id="0" name=""/>
        <dsp:cNvSpPr/>
      </dsp:nvSpPr>
      <dsp:spPr>
        <a:xfrm>
          <a:off x="1320" y="150224"/>
          <a:ext cx="4636182" cy="29439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80FCD9-6369-4D99-B079-F2D3AE7DD0AC}">
      <dsp:nvSpPr>
        <dsp:cNvPr id="0" name=""/>
        <dsp:cNvSpPr/>
      </dsp:nvSpPr>
      <dsp:spPr>
        <a:xfrm>
          <a:off x="516452" y="639599"/>
          <a:ext cx="4636182" cy="29439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Source based plagiarism is when you use two different sources however you only reference one. </a:t>
          </a:r>
          <a:endParaRPr lang="en-US" sz="3500" kern="1200"/>
        </a:p>
      </dsp:txBody>
      <dsp:txXfrm>
        <a:off x="602678" y="725825"/>
        <a:ext cx="4463730" cy="2771523"/>
      </dsp:txXfrm>
    </dsp:sp>
    <dsp:sp modelId="{C947C397-16C5-47E9-A6AE-03FBFD2DCDD3}">
      <dsp:nvSpPr>
        <dsp:cNvPr id="0" name=""/>
        <dsp:cNvSpPr/>
      </dsp:nvSpPr>
      <dsp:spPr>
        <a:xfrm>
          <a:off x="5667765" y="150224"/>
          <a:ext cx="4636182" cy="29439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06F737-AA5D-4533-BD9B-2495D554AA46}">
      <dsp:nvSpPr>
        <dsp:cNvPr id="0" name=""/>
        <dsp:cNvSpPr/>
      </dsp:nvSpPr>
      <dsp:spPr>
        <a:xfrm>
          <a:off x="6182897" y="639599"/>
          <a:ext cx="4636182" cy="29439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It can also be if the source that you used doesn't exist or has faulse information on it (writer 2023).</a:t>
          </a:r>
          <a:endParaRPr lang="en-US" sz="3500" kern="1200"/>
        </a:p>
      </dsp:txBody>
      <dsp:txXfrm>
        <a:off x="6269123" y="725825"/>
        <a:ext cx="4463730" cy="27715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B6640F-7A1D-42D6-B806-CC9FFF4E0803}">
      <dsp:nvSpPr>
        <dsp:cNvPr id="0" name=""/>
        <dsp:cNvSpPr/>
      </dsp:nvSpPr>
      <dsp:spPr>
        <a:xfrm>
          <a:off x="1553838" y="331"/>
          <a:ext cx="1788109" cy="1788109"/>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t>Accidental plagiarism is- </a:t>
          </a:r>
          <a:endParaRPr lang="en-US" sz="1200" kern="1200"/>
        </a:p>
      </dsp:txBody>
      <dsp:txXfrm>
        <a:off x="2000865" y="331"/>
        <a:ext cx="894055" cy="1475190"/>
      </dsp:txXfrm>
    </dsp:sp>
    <dsp:sp modelId="{816E1D69-A3F9-4769-8AF3-A92CCB91DCB2}">
      <dsp:nvSpPr>
        <dsp:cNvPr id="0" name=""/>
        <dsp:cNvSpPr/>
      </dsp:nvSpPr>
      <dsp:spPr>
        <a:xfrm rot="5400000">
          <a:off x="2899815" y="1346308"/>
          <a:ext cx="1788109" cy="1788109"/>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t>Forgetting to cite your sources in your work</a:t>
          </a:r>
          <a:endParaRPr lang="en-US" sz="1200" kern="1200"/>
        </a:p>
      </dsp:txBody>
      <dsp:txXfrm rot="-5400000">
        <a:off x="3212735" y="1793335"/>
        <a:ext cx="1475190" cy="894055"/>
      </dsp:txXfrm>
    </dsp:sp>
    <dsp:sp modelId="{24DD1D39-1714-4EF8-BA6A-0BB986F867CF}">
      <dsp:nvSpPr>
        <dsp:cNvPr id="0" name=""/>
        <dsp:cNvSpPr/>
      </dsp:nvSpPr>
      <dsp:spPr>
        <a:xfrm rot="10800000">
          <a:off x="1553838" y="2692284"/>
          <a:ext cx="1788109" cy="1788109"/>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t>Not citing your sources correctly</a:t>
          </a:r>
          <a:endParaRPr lang="en-US" sz="1200" kern="1200"/>
        </a:p>
      </dsp:txBody>
      <dsp:txXfrm rot="10800000">
        <a:off x="2000865" y="3005203"/>
        <a:ext cx="894055" cy="1475190"/>
      </dsp:txXfrm>
    </dsp:sp>
    <dsp:sp modelId="{161CCC47-E53A-4CC5-9126-5293F259DD3F}">
      <dsp:nvSpPr>
        <dsp:cNvPr id="0" name=""/>
        <dsp:cNvSpPr/>
      </dsp:nvSpPr>
      <dsp:spPr>
        <a:xfrm rot="16200000">
          <a:off x="207861" y="1346308"/>
          <a:ext cx="1788109" cy="1788109"/>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t>Failing to put quotes around cited material (grammarly blog 2022)</a:t>
          </a:r>
          <a:endParaRPr lang="en-US" sz="1200" kern="1200"/>
        </a:p>
      </dsp:txBody>
      <dsp:txXfrm rot="5400000">
        <a:off x="207862" y="1793335"/>
        <a:ext cx="1475190" cy="89405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27/10/2023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27/10/2023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27/10/2023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27/10/2023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27/10/2023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27/10/2023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27/10/2023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27/10/2023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27/10/2023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27/10/2023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27/10/2023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27/10/2023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enago.com/academy/fraud-research-many-types-plagiarism/#:~:text=Complete%20plagiarism%20is%20the%20most,to%20intellectual%20theft%20and%20stealing" TargetMode="External"/><Relationship Id="rId13" Type="http://schemas.openxmlformats.org/officeDocument/2006/relationships/hyperlink" Target="https://www.youtube.com/watch?v=Uk1pq8sb-eo" TargetMode="External"/><Relationship Id="rId3" Type="http://schemas.openxmlformats.org/officeDocument/2006/relationships/hyperlink" Target="https://typeset.io/resources/author/deeptanshu/" TargetMode="External"/><Relationship Id="rId7" Type="http://schemas.openxmlformats.org/officeDocument/2006/relationships/hyperlink" Target="https://elearningindustry.com/teaching-plagiarism-in-the-online-classroom" TargetMode="External"/><Relationship Id="rId12" Type="http://schemas.openxmlformats.org/officeDocument/2006/relationships/hyperlink" Target="https://www.proquest.com/docview/1412224697?accountid=130472&amp;parentSessionId=gSZWBmg70E7vwmAMRLFiEZ7AQPI%2Bpejj10jh0dvkBe0%3D&amp;pq-origsite=primo" TargetMode="External"/><Relationship Id="rId17" Type="http://schemas.openxmlformats.org/officeDocument/2006/relationships/hyperlink" Target="https://writer.com/guides/plagiarism/#:~:text=Source%2Dbased%20plagiarism,non%2Dexistent%20or%20incorrect%20source" TargetMode="External"/><Relationship Id="rId2" Type="http://schemas.openxmlformats.org/officeDocument/2006/relationships/image" Target="../media/image9.jpeg"/><Relationship Id="rId16" Type="http://schemas.openxmlformats.org/officeDocument/2006/relationships/hyperlink" Target="https://www.bristol.ac.uk/students/support/academic-advice/academic-integrity/plagiarism/" TargetMode="External"/><Relationship Id="rId1" Type="http://schemas.openxmlformats.org/officeDocument/2006/relationships/slideLayout" Target="../slideLayouts/slideLayout2.xml"/><Relationship Id="rId6" Type="http://schemas.openxmlformats.org/officeDocument/2006/relationships/hyperlink" Target="https://typeset.io/resources/the-only-plagiarism-guide-you-will-need/" TargetMode="External"/><Relationship Id="rId11" Type="http://schemas.openxmlformats.org/officeDocument/2006/relationships/hyperlink" Target="https://librarysearch.uwtsd.ac.uk/discovery/fulldisplay?docid=cdi_proquest_miscellaneous_1512201320&amp;context=PC&amp;vid=44WHELF_UWTSD:44WHELF_UWTSD_VU1&amp;lang=en&amp;search_scope=Search_ELEC&amp;adaptor=Primo%20Central&amp;tab=Everything&amp;query=any,contains,accidental%20plagiarism&amp;offset=0" TargetMode="External"/><Relationship Id="rId5" Type="http://schemas.openxmlformats.org/officeDocument/2006/relationships/hyperlink" Target="https://typeset.io/resources/author/madalsa/" TargetMode="External"/><Relationship Id="rId15" Type="http://schemas.openxmlformats.org/officeDocument/2006/relationships/hyperlink" Target="https://guides.library.ucla.edu/citing/plagiarism/avoid" TargetMode="External"/><Relationship Id="rId10" Type="http://schemas.openxmlformats.org/officeDocument/2006/relationships/hyperlink" Target="https://lit.libguides.com/paraphrasing" TargetMode="External"/><Relationship Id="rId4" Type="http://schemas.openxmlformats.org/officeDocument/2006/relationships/hyperlink" Target="https://typeset.io/resources/author/shubham/" TargetMode="External"/><Relationship Id="rId9" Type="http://schemas.openxmlformats.org/officeDocument/2006/relationships/hyperlink" Target="https://www.designhill.com/design-blog/how-can-unintentional-plagiarism-hurt-a-website-ranking/" TargetMode="External"/><Relationship Id="rId14" Type="http://schemas.openxmlformats.org/officeDocument/2006/relationships/hyperlink" Target="https://www.proquest.com/docview/244456652?accountid=130472&amp;parentSessionId=fOdPKArDR%2BA%2FlEEG8C858cdlekvrPjMO8hrwmNv75uI%3D&amp;pq-origsite=primo"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3468" y="643467"/>
            <a:ext cx="4620584" cy="4567137"/>
          </a:xfrm>
        </p:spPr>
        <p:txBody>
          <a:bodyPr>
            <a:normAutofit/>
          </a:bodyPr>
          <a:lstStyle/>
          <a:p>
            <a:pPr algn="l"/>
            <a:r>
              <a:rPr lang="en-GB" sz="4400" dirty="0">
                <a:ea typeface="+mj-lt"/>
                <a:cs typeface="+mj-lt"/>
              </a:rPr>
              <a:t>Plagiarism and </a:t>
            </a:r>
            <a:endParaRPr lang="en-US" sz="4400" dirty="0"/>
          </a:p>
          <a:p>
            <a:pPr algn="l"/>
            <a:r>
              <a:rPr lang="en-GB" sz="4400" dirty="0">
                <a:ea typeface="+mj-lt"/>
                <a:cs typeface="+mj-lt"/>
              </a:rPr>
              <a:t>How to avoid plagiarism</a:t>
            </a:r>
            <a:endParaRPr lang="en-GB" sz="4400" dirty="0"/>
          </a:p>
          <a:p>
            <a:pPr algn="l"/>
            <a:endParaRPr lang="en-GB" sz="4400">
              <a:ea typeface="Calibri Light"/>
              <a:cs typeface="Calibri Light"/>
            </a:endParaRPr>
          </a:p>
        </p:txBody>
      </p:sp>
      <p:pic>
        <p:nvPicPr>
          <p:cNvPr id="3" name="Picture 2" descr="Teaching About Plagiarism In The Online Classroom">
            <a:extLst>
              <a:ext uri="{FF2B5EF4-FFF2-40B4-BE49-F238E27FC236}">
                <a16:creationId xmlns:a16="http://schemas.microsoft.com/office/drawing/2014/main" id="{7353DE33-83EC-1726-F680-FF49E0E52F6D}"/>
              </a:ext>
            </a:extLst>
          </p:cNvPr>
          <p:cNvPicPr>
            <a:picLocks noChangeAspect="1"/>
          </p:cNvPicPr>
          <p:nvPr/>
        </p:nvPicPr>
        <p:blipFill rotWithShape="1">
          <a:blip r:embed="rId2"/>
          <a:srcRect l="1655" r="8478"/>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6EE309-F43D-AE4C-1B30-7503700DE52D}"/>
              </a:ext>
            </a:extLst>
          </p:cNvPr>
          <p:cNvSpPr>
            <a:spLocks noGrp="1"/>
          </p:cNvSpPr>
          <p:nvPr>
            <p:ph type="title"/>
          </p:nvPr>
        </p:nvSpPr>
        <p:spPr>
          <a:xfrm>
            <a:off x="640080" y="325369"/>
            <a:ext cx="4368602" cy="1956841"/>
          </a:xfrm>
        </p:spPr>
        <p:txBody>
          <a:bodyPr anchor="b">
            <a:normAutofit/>
          </a:bodyPr>
          <a:lstStyle/>
          <a:p>
            <a:r>
              <a:rPr lang="en-GB" sz="5400">
                <a:cs typeface="Calibri Light"/>
              </a:rPr>
              <a:t>What is it?</a:t>
            </a:r>
            <a:endParaRPr lang="en-GB"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065D567-41B6-79F8-EE2B-30E54BC063E1}"/>
              </a:ext>
            </a:extLst>
          </p:cNvPr>
          <p:cNvSpPr>
            <a:spLocks noGrp="1"/>
          </p:cNvSpPr>
          <p:nvPr>
            <p:ph idx="1"/>
          </p:nvPr>
        </p:nvSpPr>
        <p:spPr>
          <a:xfrm>
            <a:off x="640080" y="2872899"/>
            <a:ext cx="4243589" cy="3320668"/>
          </a:xfrm>
        </p:spPr>
        <p:txBody>
          <a:bodyPr vert="horz" lIns="91440" tIns="45720" rIns="91440" bIns="45720" rtlCol="0" anchor="t">
            <a:normAutofit/>
          </a:bodyPr>
          <a:lstStyle/>
          <a:p>
            <a:pPr marL="0" indent="0">
              <a:buNone/>
            </a:pPr>
            <a:r>
              <a:rPr lang="en-GB" sz="2200" b="1" dirty="0">
                <a:ea typeface="+mn-lt"/>
                <a:cs typeface="+mn-lt"/>
              </a:rPr>
              <a:t>Plagiarism or otherwise known as academic misconduct can be split into different categories- complete, direct, paraphrasing, self, patchwork, source-based and accidental and it is when someone uses someone else's work and claims it as their own (university of Bristol) </a:t>
            </a:r>
            <a:endParaRPr lang="en-US" sz="2200" dirty="0"/>
          </a:p>
        </p:txBody>
      </p:sp>
      <p:pic>
        <p:nvPicPr>
          <p:cNvPr id="5" name="Picture 4" descr="White puzzle with one red piece">
            <a:extLst>
              <a:ext uri="{FF2B5EF4-FFF2-40B4-BE49-F238E27FC236}">
                <a16:creationId xmlns:a16="http://schemas.microsoft.com/office/drawing/2014/main" id="{AC198374-68B3-8657-8966-557C972FFAFD}"/>
              </a:ext>
            </a:extLst>
          </p:cNvPr>
          <p:cNvPicPr>
            <a:picLocks noChangeAspect="1"/>
          </p:cNvPicPr>
          <p:nvPr/>
        </p:nvPicPr>
        <p:blipFill rotWithShape="1">
          <a:blip r:embed="rId2"/>
          <a:srcRect l="22612" r="20966"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0549649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ADD6C2-209C-94B7-1C67-D0965D573ED9}"/>
              </a:ext>
            </a:extLst>
          </p:cNvPr>
          <p:cNvSpPr>
            <a:spLocks noGrp="1"/>
          </p:cNvSpPr>
          <p:nvPr>
            <p:ph type="title"/>
          </p:nvPr>
        </p:nvSpPr>
        <p:spPr>
          <a:xfrm>
            <a:off x="838201" y="345810"/>
            <a:ext cx="5120561" cy="1325563"/>
          </a:xfrm>
        </p:spPr>
        <p:txBody>
          <a:bodyPr vert="horz" lIns="91440" tIns="45720" rIns="91440" bIns="45720" rtlCol="0" anchor="ctr">
            <a:normAutofit/>
          </a:bodyPr>
          <a:lstStyle/>
          <a:p>
            <a:r>
              <a:rPr lang="en-US" b="1" kern="1200">
                <a:solidFill>
                  <a:schemeClr val="tx1"/>
                </a:solidFill>
                <a:latin typeface="+mj-lt"/>
                <a:ea typeface="+mj-ea"/>
                <a:cs typeface="+mj-cs"/>
              </a:rPr>
              <a:t>Complete plagiarism </a:t>
            </a:r>
            <a:endParaRPr lang="en-US" kern="1200">
              <a:solidFill>
                <a:schemeClr val="tx1"/>
              </a:solidFill>
              <a:latin typeface="+mj-lt"/>
              <a:ea typeface="+mj-ea"/>
              <a:cs typeface="+mj-cs"/>
            </a:endParaRPr>
          </a:p>
        </p:txBody>
      </p:sp>
      <p:sp>
        <p:nvSpPr>
          <p:cNvPr id="4" name="TextBox 3">
            <a:extLst>
              <a:ext uri="{FF2B5EF4-FFF2-40B4-BE49-F238E27FC236}">
                <a16:creationId xmlns:a16="http://schemas.microsoft.com/office/drawing/2014/main" id="{B28318BB-EDC4-0BB2-FA5C-D1E5A6F0818F}"/>
              </a:ext>
            </a:extLst>
          </p:cNvPr>
          <p:cNvSpPr txBox="1"/>
          <p:nvPr/>
        </p:nvSpPr>
        <p:spPr>
          <a:xfrm>
            <a:off x="838201" y="1825625"/>
            <a:ext cx="5092194" cy="435133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b="1" dirty="0"/>
              <a:t>Complete plagiarism is known as one of the most severe forms of plagiarism and it is when somebody pays someone to do the work for them and then claims it as their own, it is also when someone makes a direct copy of someone else's work and states that it is theirs. </a:t>
            </a:r>
            <a:r>
              <a:rPr lang="en-US" sz="1100" dirty="0" err="1">
                <a:ea typeface="+mn-lt"/>
                <a:cs typeface="+mn-lt"/>
              </a:rPr>
              <a:t>Enago</a:t>
            </a:r>
            <a:r>
              <a:rPr lang="en-US" sz="1100" dirty="0">
                <a:ea typeface="+mn-lt"/>
                <a:cs typeface="+mn-lt"/>
              </a:rPr>
              <a:t> Academy, 2021</a:t>
            </a:r>
            <a:endParaRPr lang="en-US" b="1" dirty="0"/>
          </a:p>
          <a:p>
            <a:pPr indent="-228600">
              <a:lnSpc>
                <a:spcPct val="90000"/>
              </a:lnSpc>
              <a:spcAft>
                <a:spcPts val="600"/>
              </a:spcAft>
              <a:buFont typeface="Arial" panose="020B0604020202020204" pitchFamily="34" charset="0"/>
              <a:buChar char="•"/>
            </a:pPr>
            <a:endParaRPr lang="en-US" b="1"/>
          </a:p>
          <a:p>
            <a:pPr indent="-228600">
              <a:lnSpc>
                <a:spcPct val="90000"/>
              </a:lnSpc>
              <a:spcAft>
                <a:spcPts val="600"/>
              </a:spcAft>
              <a:buFont typeface="Arial" panose="020B0604020202020204" pitchFamily="34" charset="0"/>
              <a:buChar char="•"/>
            </a:pPr>
            <a:r>
              <a:rPr lang="en-US" b="1" dirty="0"/>
              <a:t>.Stealing </a:t>
            </a:r>
            <a:endParaRPr lang="en-US" b="1" dirty="0">
              <a:ea typeface="Calibri"/>
              <a:cs typeface="Calibri"/>
            </a:endParaRPr>
          </a:p>
        </p:txBody>
      </p:sp>
      <p:sp>
        <p:nvSpPr>
          <p:cNvPr id="23" name="Oval 22">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descr="Many question marks on black background">
            <a:extLst>
              <a:ext uri="{FF2B5EF4-FFF2-40B4-BE49-F238E27FC236}">
                <a16:creationId xmlns:a16="http://schemas.microsoft.com/office/drawing/2014/main" id="{4A0C74ED-F447-B298-97D1-91DCBB64E33A}"/>
              </a:ext>
            </a:extLst>
          </p:cNvPr>
          <p:cNvPicPr>
            <a:picLocks noChangeAspect="1"/>
          </p:cNvPicPr>
          <p:nvPr/>
        </p:nvPicPr>
        <p:blipFill rotWithShape="1">
          <a:blip r:embed="rId2"/>
          <a:srcRect l="36631" r="-2" b="-2"/>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25" name="Arc 24">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6" name="Picture 5" descr="How Can Unintentional Plagiarism Hurt A Website Ranking?">
            <a:extLst>
              <a:ext uri="{FF2B5EF4-FFF2-40B4-BE49-F238E27FC236}">
                <a16:creationId xmlns:a16="http://schemas.microsoft.com/office/drawing/2014/main" id="{91AB3441-8251-72CA-3789-21C80B4FBC17}"/>
              </a:ext>
            </a:extLst>
          </p:cNvPr>
          <p:cNvPicPr>
            <a:picLocks noChangeAspect="1"/>
          </p:cNvPicPr>
          <p:nvPr/>
        </p:nvPicPr>
        <p:blipFill rotWithShape="1">
          <a:blip r:embed="rId3"/>
          <a:srcRect l="26550" r="11148" b="3"/>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3869966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0A1BBE-8F7F-1E05-476A-A49361EF785E}"/>
              </a:ext>
            </a:extLst>
          </p:cNvPr>
          <p:cNvSpPr>
            <a:spLocks noGrp="1"/>
          </p:cNvSpPr>
          <p:nvPr>
            <p:ph type="title"/>
          </p:nvPr>
        </p:nvSpPr>
        <p:spPr>
          <a:xfrm>
            <a:off x="761800" y="762001"/>
            <a:ext cx="5334197" cy="1708242"/>
          </a:xfrm>
        </p:spPr>
        <p:txBody>
          <a:bodyPr anchor="ctr">
            <a:normAutofit/>
          </a:bodyPr>
          <a:lstStyle/>
          <a:p>
            <a:r>
              <a:rPr lang="en-GB" sz="4000">
                <a:ea typeface="Calibri Light"/>
                <a:cs typeface="Calibri Light"/>
              </a:rPr>
              <a:t>Direct plagiarism </a:t>
            </a:r>
            <a:endParaRPr lang="en-GB" sz="4000"/>
          </a:p>
        </p:txBody>
      </p:sp>
      <p:sp>
        <p:nvSpPr>
          <p:cNvPr id="3" name="Content Placeholder 2">
            <a:extLst>
              <a:ext uri="{FF2B5EF4-FFF2-40B4-BE49-F238E27FC236}">
                <a16:creationId xmlns:a16="http://schemas.microsoft.com/office/drawing/2014/main" id="{40AE9F30-F95F-C6C6-CBEB-6D0AD301C65A}"/>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GB" sz="2000" dirty="0">
                <a:ea typeface="Calibri"/>
                <a:cs typeface="Calibri"/>
              </a:rPr>
              <a:t>Unlike complete plagiarism, direct plagiarism is when only part of the work is stolen or used without giving credit to the original source. (</a:t>
            </a:r>
            <a:r>
              <a:rPr lang="en-GB" sz="2000" dirty="0" err="1">
                <a:ea typeface="Calibri"/>
                <a:cs typeface="Calibri"/>
              </a:rPr>
              <a:t>Gramarly</a:t>
            </a:r>
            <a:r>
              <a:rPr lang="en-GB" sz="2000" dirty="0">
                <a:ea typeface="Calibri"/>
                <a:cs typeface="Calibri"/>
              </a:rPr>
              <a:t> blogs 2022)</a:t>
            </a:r>
            <a:endParaRPr lang="en-GB" sz="2000" dirty="0"/>
          </a:p>
        </p:txBody>
      </p:sp>
      <p:pic>
        <p:nvPicPr>
          <p:cNvPr id="5" name="Picture 4" descr="Chemical formulae are written on paper">
            <a:extLst>
              <a:ext uri="{FF2B5EF4-FFF2-40B4-BE49-F238E27FC236}">
                <a16:creationId xmlns:a16="http://schemas.microsoft.com/office/drawing/2014/main" id="{9F18FCCF-8EFE-16E7-9C2A-0661ACA9C207}"/>
              </a:ext>
            </a:extLst>
          </p:cNvPr>
          <p:cNvPicPr>
            <a:picLocks noChangeAspect="1"/>
          </p:cNvPicPr>
          <p:nvPr/>
        </p:nvPicPr>
        <p:blipFill rotWithShape="1">
          <a:blip r:embed="rId2"/>
          <a:srcRect l="27275" r="29045" b="7"/>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005824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3D2F10-A1CD-3269-4A1F-E0CE2B6BE661}"/>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5400"/>
              <a:t>Paraphrasing </a:t>
            </a:r>
          </a:p>
        </p:txBody>
      </p:sp>
      <p:sp>
        <p:nvSpPr>
          <p:cNvPr id="2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BF4A3104-5B7C-E220-050A-20039253C8F6}"/>
              </a:ext>
            </a:extLst>
          </p:cNvPr>
          <p:cNvSpPr txBox="1"/>
          <p:nvPr/>
        </p:nvSpPr>
        <p:spPr>
          <a:xfrm>
            <a:off x="572493" y="2071316"/>
            <a:ext cx="6713552" cy="411917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200" dirty="0"/>
              <a:t>Paraphrasing is when you take someone else's work however you change the words to make it your own, but the moral of the idea is still there. </a:t>
            </a:r>
            <a:r>
              <a:rPr lang="en-US" sz="2200" dirty="0" err="1"/>
              <a:t>Libraryguids</a:t>
            </a:r>
            <a:r>
              <a:rPr lang="en-US" sz="2200" dirty="0"/>
              <a:t> (2021) </a:t>
            </a:r>
            <a:endParaRPr lang="en-US" dirty="0">
              <a:ea typeface="Calibri" panose="020F0502020204030204"/>
              <a:cs typeface="Calibri" panose="020F0502020204030204"/>
            </a:endParaRPr>
          </a:p>
        </p:txBody>
      </p:sp>
      <p:pic>
        <p:nvPicPr>
          <p:cNvPr id="5" name="Picture 4" descr="Glasses on top of a book">
            <a:extLst>
              <a:ext uri="{FF2B5EF4-FFF2-40B4-BE49-F238E27FC236}">
                <a16:creationId xmlns:a16="http://schemas.microsoft.com/office/drawing/2014/main" id="{092587B1-0B7F-16D2-4322-45DE35DB8DDD}"/>
              </a:ext>
            </a:extLst>
          </p:cNvPr>
          <p:cNvPicPr>
            <a:picLocks noChangeAspect="1"/>
          </p:cNvPicPr>
          <p:nvPr/>
        </p:nvPicPr>
        <p:blipFill rotWithShape="1">
          <a:blip r:embed="rId2"/>
          <a:srcRect l="5812" r="30454" b="3"/>
          <a:stretch/>
        </p:blipFill>
        <p:spPr>
          <a:xfrm>
            <a:off x="7675658" y="2093976"/>
            <a:ext cx="3941064" cy="4096512"/>
          </a:xfrm>
          <a:prstGeom prst="rect">
            <a:avLst/>
          </a:prstGeom>
        </p:spPr>
      </p:pic>
    </p:spTree>
    <p:extLst>
      <p:ext uri="{BB962C8B-B14F-4D97-AF65-F5344CB8AC3E}">
        <p14:creationId xmlns:p14="http://schemas.microsoft.com/office/powerpoint/2010/main" val="1913915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49C0BF-EBF1-06D3-63D1-64551B9F2B72}"/>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ea typeface="Calibri Light"/>
                <a:cs typeface="Calibri Light"/>
              </a:rPr>
              <a:t>Self-plagiarism </a:t>
            </a:r>
            <a:endParaRPr lang="en-GB" sz="4000">
              <a:solidFill>
                <a:srgbClr val="FFFFFF"/>
              </a:solidFill>
            </a:endParaRPr>
          </a:p>
        </p:txBody>
      </p:sp>
      <p:sp>
        <p:nvSpPr>
          <p:cNvPr id="3" name="Content Placeholder 2">
            <a:extLst>
              <a:ext uri="{FF2B5EF4-FFF2-40B4-BE49-F238E27FC236}">
                <a16:creationId xmlns:a16="http://schemas.microsoft.com/office/drawing/2014/main" id="{2A0217CE-67D0-7A5F-0684-9E9684CEE070}"/>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GB" sz="2000" dirty="0">
                <a:ea typeface="Calibri"/>
                <a:cs typeface="Calibri"/>
              </a:rPr>
              <a:t>Believe it or not you can plagiarise yourself. This happens when you re-use or re-submit work that you did before.</a:t>
            </a:r>
          </a:p>
          <a:p>
            <a:r>
              <a:rPr lang="en-GB" sz="2000" dirty="0">
                <a:ea typeface="Calibri"/>
                <a:cs typeface="Calibri"/>
              </a:rPr>
              <a:t>Now this could be the whole piece of work or just sections of it.</a:t>
            </a:r>
          </a:p>
        </p:txBody>
      </p:sp>
    </p:spTree>
    <p:extLst>
      <p:ext uri="{BB962C8B-B14F-4D97-AF65-F5344CB8AC3E}">
        <p14:creationId xmlns:p14="http://schemas.microsoft.com/office/powerpoint/2010/main" val="32943069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804F4B-EF63-237F-59EB-F1929FF766E1}"/>
              </a:ext>
            </a:extLst>
          </p:cNvPr>
          <p:cNvSpPr>
            <a:spLocks noGrp="1"/>
          </p:cNvSpPr>
          <p:nvPr>
            <p:ph type="title"/>
          </p:nvPr>
        </p:nvSpPr>
        <p:spPr>
          <a:xfrm>
            <a:off x="1075767" y="1188637"/>
            <a:ext cx="2988234" cy="4480726"/>
          </a:xfrm>
        </p:spPr>
        <p:txBody>
          <a:bodyPr>
            <a:normAutofit/>
          </a:bodyPr>
          <a:lstStyle/>
          <a:p>
            <a:pPr algn="r"/>
            <a:r>
              <a:rPr lang="en-GB" sz="4600">
                <a:cs typeface="Calibri Light"/>
              </a:rPr>
              <a:t>Patchwork </a:t>
            </a:r>
            <a:endParaRPr lang="en-GB" sz="4600"/>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15ACF3E-9229-F653-2D99-888319A6A318}"/>
              </a:ext>
            </a:extLst>
          </p:cNvPr>
          <p:cNvSpPr>
            <a:spLocks noGrp="1"/>
          </p:cNvSpPr>
          <p:nvPr>
            <p:ph idx="1"/>
          </p:nvPr>
        </p:nvSpPr>
        <p:spPr>
          <a:xfrm>
            <a:off x="5255260" y="1648870"/>
            <a:ext cx="4702848" cy="3560260"/>
          </a:xfrm>
        </p:spPr>
        <p:txBody>
          <a:bodyPr vert="horz" lIns="91440" tIns="45720" rIns="91440" bIns="45720" rtlCol="0" anchor="ctr">
            <a:normAutofit/>
          </a:bodyPr>
          <a:lstStyle/>
          <a:p>
            <a:r>
              <a:rPr lang="en-GB" sz="2400" dirty="0">
                <a:cs typeface="Calibri"/>
              </a:rPr>
              <a:t>Patchwork plagiarism is very similar to paraphrasing however the difference between the two is that patchwork is when you keep most of the same dialog and only subtly change a few words.     </a:t>
            </a:r>
            <a:endParaRPr lang="en-GB" sz="2400" dirty="0"/>
          </a:p>
        </p:txBody>
      </p:sp>
    </p:spTree>
    <p:extLst>
      <p:ext uri="{BB962C8B-B14F-4D97-AF65-F5344CB8AC3E}">
        <p14:creationId xmlns:p14="http://schemas.microsoft.com/office/powerpoint/2010/main" val="10380373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291E2AE8-8CBC-F9DB-5D5A-6481C3CA459B}"/>
              </a:ext>
            </a:extLst>
          </p:cNvPr>
          <p:cNvSpPr>
            <a:spLocks noGrp="1"/>
          </p:cNvSpPr>
          <p:nvPr>
            <p:ph type="title"/>
          </p:nvPr>
        </p:nvSpPr>
        <p:spPr>
          <a:xfrm>
            <a:off x="1143000" y="990599"/>
            <a:ext cx="9906000" cy="685800"/>
          </a:xfrm>
        </p:spPr>
        <p:txBody>
          <a:bodyPr anchor="t">
            <a:normAutofit/>
          </a:bodyPr>
          <a:lstStyle/>
          <a:p>
            <a:r>
              <a:rPr lang="en-GB" sz="4000">
                <a:cs typeface="Calibri Light"/>
              </a:rPr>
              <a:t>Source-based </a:t>
            </a:r>
            <a:endParaRPr lang="en-GB" sz="4000"/>
          </a:p>
        </p:txBody>
      </p:sp>
      <p:graphicFrame>
        <p:nvGraphicFramePr>
          <p:cNvPr id="5" name="Content Placeholder 2">
            <a:extLst>
              <a:ext uri="{FF2B5EF4-FFF2-40B4-BE49-F238E27FC236}">
                <a16:creationId xmlns:a16="http://schemas.microsoft.com/office/drawing/2014/main" id="{A96A318C-D03A-6692-FC72-E26CD731DC64}"/>
              </a:ext>
            </a:extLst>
          </p:cNvPr>
          <p:cNvGraphicFramePr>
            <a:graphicFrameLocks noGrp="1"/>
          </p:cNvGraphicFramePr>
          <p:nvPr>
            <p:ph idx="1"/>
            <p:extLst>
              <p:ext uri="{D42A27DB-BD31-4B8C-83A1-F6EECF244321}">
                <p14:modId xmlns:p14="http://schemas.microsoft.com/office/powerpoint/2010/main" val="3223774626"/>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572450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Triangle 10">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BE92B0-DA32-A697-BD8D-B4F7E8B73E3B}"/>
              </a:ext>
            </a:extLst>
          </p:cNvPr>
          <p:cNvSpPr>
            <a:spLocks noGrp="1"/>
          </p:cNvSpPr>
          <p:nvPr>
            <p:ph type="title"/>
          </p:nvPr>
        </p:nvSpPr>
        <p:spPr>
          <a:xfrm>
            <a:off x="1006900" y="1188637"/>
            <a:ext cx="3057101" cy="4480726"/>
          </a:xfrm>
        </p:spPr>
        <p:txBody>
          <a:bodyPr>
            <a:normAutofit/>
          </a:bodyPr>
          <a:lstStyle/>
          <a:p>
            <a:pPr algn="r"/>
            <a:r>
              <a:rPr lang="en-GB" sz="5100">
                <a:cs typeface="Calibri Light"/>
              </a:rPr>
              <a:t>Accidental </a:t>
            </a:r>
            <a:endParaRPr lang="en-GB" sz="5100"/>
          </a:p>
        </p:txBody>
      </p:sp>
      <p:cxnSp>
        <p:nvCxnSpPr>
          <p:cNvPr id="15" name="Straight Connector 14">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3BF888E-6B74-00E6-5D11-BE4D859E3140}"/>
              </a:ext>
            </a:extLst>
          </p:cNvPr>
          <p:cNvGraphicFramePr>
            <a:graphicFrameLocks noGrp="1"/>
          </p:cNvGraphicFramePr>
          <p:nvPr>
            <p:ph idx="1"/>
            <p:extLst>
              <p:ext uri="{D42A27DB-BD31-4B8C-83A1-F6EECF244321}">
                <p14:modId xmlns:p14="http://schemas.microsoft.com/office/powerpoint/2010/main" val="2782187655"/>
              </p:ext>
            </p:extLst>
          </p:nvPr>
        </p:nvGraphicFramePr>
        <p:xfrm>
          <a:off x="5244592" y="1188637"/>
          <a:ext cx="4895787" cy="44807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179344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ight Triangle 11">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15966E-7571-D8FD-39FF-0BB3C1406C1D}"/>
              </a:ext>
            </a:extLst>
          </p:cNvPr>
          <p:cNvSpPr>
            <a:spLocks noGrp="1"/>
          </p:cNvSpPr>
          <p:nvPr>
            <p:ph type="title"/>
          </p:nvPr>
        </p:nvSpPr>
        <p:spPr>
          <a:xfrm>
            <a:off x="640398" y="619820"/>
            <a:ext cx="5262362" cy="1071341"/>
          </a:xfrm>
        </p:spPr>
        <p:txBody>
          <a:bodyPr>
            <a:normAutofit/>
          </a:bodyPr>
          <a:lstStyle/>
          <a:p>
            <a:r>
              <a:rPr lang="en-GB" sz="6000">
                <a:cs typeface="Calibri Light"/>
              </a:rPr>
              <a:t>How to avoid it?</a:t>
            </a:r>
            <a:endParaRPr lang="en-GB" sz="6000"/>
          </a:p>
        </p:txBody>
      </p:sp>
      <p:pic>
        <p:nvPicPr>
          <p:cNvPr id="7" name="Graphic 6" descr="Quotes">
            <a:extLst>
              <a:ext uri="{FF2B5EF4-FFF2-40B4-BE49-F238E27FC236}">
                <a16:creationId xmlns:a16="http://schemas.microsoft.com/office/drawing/2014/main" id="{1A9D533E-61BC-9B11-4B89-65B28581C9E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156982" y="614271"/>
            <a:ext cx="2352565" cy="2384762"/>
          </a:xfrm>
          <a:prstGeom prst="rect">
            <a:avLst/>
          </a:prstGeom>
        </p:spPr>
      </p:pic>
      <p:sp>
        <p:nvSpPr>
          <p:cNvPr id="3" name="Content Placeholder 2">
            <a:extLst>
              <a:ext uri="{FF2B5EF4-FFF2-40B4-BE49-F238E27FC236}">
                <a16:creationId xmlns:a16="http://schemas.microsoft.com/office/drawing/2014/main" id="{94DFF058-B182-785D-AB46-9A2A02930B61}"/>
              </a:ext>
            </a:extLst>
          </p:cNvPr>
          <p:cNvSpPr>
            <a:spLocks noGrp="1"/>
          </p:cNvSpPr>
          <p:nvPr>
            <p:ph idx="1"/>
          </p:nvPr>
        </p:nvSpPr>
        <p:spPr>
          <a:xfrm>
            <a:off x="758387" y="1527940"/>
            <a:ext cx="8273637" cy="4638564"/>
          </a:xfrm>
        </p:spPr>
        <p:txBody>
          <a:bodyPr vert="horz" lIns="91440" tIns="45720" rIns="91440" bIns="45720" rtlCol="0" anchor="t">
            <a:normAutofit/>
          </a:bodyPr>
          <a:lstStyle/>
          <a:p>
            <a:r>
              <a:rPr lang="en-GB" sz="2000" dirty="0">
                <a:cs typeface="Calibri"/>
              </a:rPr>
              <a:t>When you look at how to avoid plagiarism there are many things that you can do </a:t>
            </a:r>
          </a:p>
          <a:p>
            <a:r>
              <a:rPr lang="en-GB" sz="2000" dirty="0">
                <a:cs typeface="Calibri"/>
              </a:rPr>
              <a:t>Make sure that you make a record of where you are getting your information from.</a:t>
            </a:r>
          </a:p>
          <a:p>
            <a:r>
              <a:rPr lang="en-GB" sz="2000" dirty="0">
                <a:cs typeface="Calibri"/>
              </a:rPr>
              <a:t>Make sure that your sources are reliable.</a:t>
            </a:r>
          </a:p>
          <a:p>
            <a:r>
              <a:rPr lang="en-GB" sz="2000" dirty="0">
                <a:cs typeface="Calibri"/>
              </a:rPr>
              <a:t>Make sure that any notes you are taking are readable.</a:t>
            </a:r>
            <a:endParaRPr lang="en-GB" dirty="0">
              <a:cs typeface="Calibri"/>
            </a:endParaRPr>
          </a:p>
          <a:p>
            <a:r>
              <a:rPr lang="en-GB" sz="2000" dirty="0">
                <a:cs typeface="Calibri"/>
              </a:rPr>
              <a:t>When citing your sources make sure that you are doing it properly and if you are not sure then look at how to cite.</a:t>
            </a:r>
            <a:endParaRPr lang="en-GB" dirty="0">
              <a:cs typeface="Calibri"/>
            </a:endParaRPr>
          </a:p>
          <a:p>
            <a:pPr marL="0" indent="0">
              <a:buNone/>
            </a:pPr>
            <a:r>
              <a:rPr lang="en-GB" sz="2000" dirty="0">
                <a:cs typeface="Calibri"/>
              </a:rPr>
              <a:t>  </a:t>
            </a:r>
            <a:endParaRPr lang="en-GB">
              <a:cs typeface="Calibri"/>
            </a:endParaRPr>
          </a:p>
        </p:txBody>
      </p:sp>
    </p:spTree>
    <p:extLst>
      <p:ext uri="{BB962C8B-B14F-4D97-AF65-F5344CB8AC3E}">
        <p14:creationId xmlns:p14="http://schemas.microsoft.com/office/powerpoint/2010/main" val="6675366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ight Triangle 30">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46D618-7425-671B-F19C-F29438A46249}"/>
              </a:ext>
            </a:extLst>
          </p:cNvPr>
          <p:cNvSpPr>
            <a:spLocks noGrp="1"/>
          </p:cNvSpPr>
          <p:nvPr>
            <p:ph type="title"/>
          </p:nvPr>
        </p:nvSpPr>
        <p:spPr>
          <a:xfrm>
            <a:off x="8480009" y="2299585"/>
            <a:ext cx="3118379" cy="589759"/>
          </a:xfrm>
        </p:spPr>
        <p:txBody>
          <a:bodyPr vert="horz" lIns="91440" tIns="45720" rIns="91440" bIns="45720" rtlCol="0" anchor="ctr">
            <a:normAutofit fontScale="90000"/>
          </a:bodyPr>
          <a:lstStyle/>
          <a:p>
            <a:r>
              <a:rPr lang="en-US" sz="5400" kern="1200">
                <a:solidFill>
                  <a:schemeClr val="tx1"/>
                </a:solidFill>
                <a:latin typeface="+mj-lt"/>
                <a:ea typeface="+mj-ea"/>
                <a:cs typeface="+mj-cs"/>
              </a:rPr>
              <a:t>References </a:t>
            </a:r>
          </a:p>
        </p:txBody>
      </p:sp>
      <p:pic>
        <p:nvPicPr>
          <p:cNvPr id="5" name="Picture 4" descr="Files in folders">
            <a:extLst>
              <a:ext uri="{FF2B5EF4-FFF2-40B4-BE49-F238E27FC236}">
                <a16:creationId xmlns:a16="http://schemas.microsoft.com/office/drawing/2014/main" id="{2F731CA8-0CAC-CEFD-CF87-FD313E4FE1AE}"/>
              </a:ext>
            </a:extLst>
          </p:cNvPr>
          <p:cNvPicPr>
            <a:picLocks noChangeAspect="1"/>
          </p:cNvPicPr>
          <p:nvPr/>
        </p:nvPicPr>
        <p:blipFill rotWithShape="1">
          <a:blip r:embed="rId2"/>
          <a:srcRect l="17275" r="15975"/>
          <a:stretch/>
        </p:blipFill>
        <p:spPr>
          <a:xfrm>
            <a:off x="10046938" y="3448975"/>
            <a:ext cx="1432781" cy="1432781"/>
          </a:xfrm>
          <a:prstGeom prst="rect">
            <a:avLst/>
          </a:prstGeom>
        </p:spPr>
      </p:pic>
      <p:sp>
        <p:nvSpPr>
          <p:cNvPr id="4" name="TextBox 3">
            <a:extLst>
              <a:ext uri="{FF2B5EF4-FFF2-40B4-BE49-F238E27FC236}">
                <a16:creationId xmlns:a16="http://schemas.microsoft.com/office/drawing/2014/main" id="{53CD129E-5E0C-72EB-28DC-5D7413CB3BCB}"/>
              </a:ext>
            </a:extLst>
          </p:cNvPr>
          <p:cNvSpPr txBox="1"/>
          <p:nvPr/>
        </p:nvSpPr>
        <p:spPr>
          <a:xfrm>
            <a:off x="644090" y="713978"/>
            <a:ext cx="10902562" cy="577249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77500" lnSpcReduction="20000"/>
          </a:bodyPr>
          <a:lstStyle/>
          <a:p>
            <a:pPr indent="-228600">
              <a:lnSpc>
                <a:spcPct val="90000"/>
              </a:lnSpc>
              <a:spcAft>
                <a:spcPts val="600"/>
              </a:spcAft>
              <a:buFont typeface="Arial" panose="020B0604020202020204" pitchFamily="34" charset="0"/>
              <a:buChar char="•"/>
            </a:pPr>
            <a:r>
              <a:rPr lang="en-US" sz="1200" b="1" dirty="0">
                <a:solidFill>
                  <a:srgbClr val="0563C1"/>
                </a:solidFill>
                <a:cs typeface="Calibri"/>
                <a:hlinkClick r:id="rId3"/>
              </a:rPr>
              <a:t>Deeptanshu D</a:t>
            </a:r>
            <a:r>
              <a:rPr lang="en-US" sz="1200" b="1" dirty="0">
                <a:cs typeface="Calibri"/>
              </a:rPr>
              <a:t>, </a:t>
            </a:r>
            <a:r>
              <a:rPr lang="en-US" sz="1200" b="1" dirty="0">
                <a:solidFill>
                  <a:srgbClr val="0563C1"/>
                </a:solidFill>
                <a:cs typeface="Calibri"/>
                <a:hlinkClick r:id="rId4"/>
              </a:rPr>
              <a:t>Shubham D</a:t>
            </a:r>
            <a:r>
              <a:rPr lang="en-US" sz="1200" b="1" dirty="0">
                <a:cs typeface="Calibri"/>
              </a:rPr>
              <a:t>, </a:t>
            </a:r>
            <a:r>
              <a:rPr lang="en-US" sz="1200" b="1" dirty="0">
                <a:solidFill>
                  <a:srgbClr val="0563C1"/>
                </a:solidFill>
                <a:cs typeface="Calibri"/>
                <a:hlinkClick r:id="rId5"/>
              </a:rPr>
              <a:t>Madalsa</a:t>
            </a:r>
            <a:r>
              <a:rPr lang="en-US" sz="1200" b="1" dirty="0">
                <a:cs typeface="Calibri"/>
              </a:rPr>
              <a:t> Sep 22, 2022 Plagiarism in research the complete guide (</a:t>
            </a:r>
            <a:r>
              <a:rPr lang="en-US" sz="1200" b="1" err="1">
                <a:cs typeface="Calibri"/>
              </a:rPr>
              <a:t>ebook</a:t>
            </a:r>
            <a:r>
              <a:rPr lang="en-US" sz="1200" b="1" dirty="0">
                <a:cs typeface="Calibri"/>
              </a:rPr>
              <a:t>) available at </a:t>
            </a:r>
            <a:r>
              <a:rPr lang="en-US" sz="1200" dirty="0">
                <a:solidFill>
                  <a:srgbClr val="0563C1"/>
                </a:solidFill>
                <a:cs typeface="Calibri"/>
                <a:hlinkClick r:id="rId6"/>
              </a:rPr>
              <a:t>https://typeset.io/resources/the-only-plagiarism-guide-you-will-need/</a:t>
            </a:r>
            <a:r>
              <a:rPr lang="en-US" sz="1200" dirty="0">
                <a:cs typeface="Calibri"/>
              </a:rPr>
              <a:t> </a:t>
            </a:r>
            <a:r>
              <a:rPr lang="en-US" sz="1200" err="1">
                <a:cs typeface="Calibri"/>
              </a:rPr>
              <a:t>acsessed</a:t>
            </a:r>
            <a:r>
              <a:rPr lang="en-US" sz="1200" dirty="0">
                <a:cs typeface="Calibri"/>
              </a:rPr>
              <a:t> on 24th October 2023 </a:t>
            </a:r>
            <a:endParaRPr lang="en-US" sz="1200" b="1" dirty="0"/>
          </a:p>
          <a:p>
            <a:pPr indent="-228600">
              <a:lnSpc>
                <a:spcPct val="90000"/>
              </a:lnSpc>
              <a:spcAft>
                <a:spcPts val="600"/>
              </a:spcAft>
              <a:buFont typeface="Arial" panose="020B0604020202020204" pitchFamily="34" charset="0"/>
              <a:buChar char="•"/>
            </a:pPr>
            <a:endParaRPr lang="en-US" sz="1200" b="1" dirty="0"/>
          </a:p>
          <a:p>
            <a:pPr indent="-228600">
              <a:lnSpc>
                <a:spcPct val="90000"/>
              </a:lnSpc>
              <a:spcAft>
                <a:spcPts val="600"/>
              </a:spcAft>
              <a:buFont typeface="Arial" panose="020B0604020202020204" pitchFamily="34" charset="0"/>
              <a:buChar char="•"/>
            </a:pPr>
            <a:r>
              <a:rPr lang="en-US" sz="1200" b="1" dirty="0" err="1"/>
              <a:t>elearning</a:t>
            </a:r>
            <a:r>
              <a:rPr lang="en-US" sz="1200" b="1" dirty="0"/>
              <a:t> industry </a:t>
            </a:r>
            <a:r>
              <a:rPr lang="en-US" sz="1200" b="1" dirty="0">
                <a:hlinkClick r:id="rId7"/>
              </a:rPr>
              <a:t>https://elearningindustry.com/teaching-plagiarism-in-the-online-classroom</a:t>
            </a:r>
            <a:r>
              <a:rPr lang="en-US" sz="1200" b="1" dirty="0"/>
              <a:t> accessed on 24th Oct 2023</a:t>
            </a:r>
            <a:endParaRPr lang="en-US" sz="1200" b="1">
              <a:cs typeface="Calibri"/>
            </a:endParaRPr>
          </a:p>
          <a:p>
            <a:pPr indent="-228600">
              <a:lnSpc>
                <a:spcPct val="90000"/>
              </a:lnSpc>
              <a:spcAft>
                <a:spcPts val="600"/>
              </a:spcAft>
              <a:buFont typeface="Arial" panose="020B0604020202020204" pitchFamily="34" charset="0"/>
              <a:buChar char="•"/>
            </a:pPr>
            <a:endParaRPr lang="en-US" sz="1200" b="1" dirty="0">
              <a:cs typeface="Calibri"/>
            </a:endParaRPr>
          </a:p>
          <a:p>
            <a:pPr indent="-228600">
              <a:lnSpc>
                <a:spcPct val="90000"/>
              </a:lnSpc>
              <a:spcAft>
                <a:spcPts val="600"/>
              </a:spcAft>
              <a:buFont typeface="Arial" panose="020B0604020202020204" pitchFamily="34" charset="0"/>
              <a:buChar char="•"/>
            </a:pPr>
            <a:r>
              <a:rPr lang="en-US" sz="1200" b="1" dirty="0" err="1">
                <a:cs typeface="Calibri"/>
              </a:rPr>
              <a:t>Enago</a:t>
            </a:r>
            <a:r>
              <a:rPr lang="en-US" sz="1200" b="1" dirty="0">
                <a:cs typeface="Calibri"/>
              </a:rPr>
              <a:t> Academy, (</a:t>
            </a:r>
            <a:r>
              <a:rPr lang="en-US" sz="1200" b="1" dirty="0" err="1">
                <a:cs typeface="Calibri"/>
              </a:rPr>
              <a:t>sep</a:t>
            </a:r>
            <a:r>
              <a:rPr lang="en-US" sz="1200" b="1" dirty="0">
                <a:cs typeface="Calibri"/>
              </a:rPr>
              <a:t> 2023) 8 Most Common Types of Plagiarism to Stay Away From! available at </a:t>
            </a:r>
            <a:r>
              <a:rPr lang="en-US" sz="1200" b="1" dirty="0">
                <a:solidFill>
                  <a:srgbClr val="0563C1"/>
                </a:solidFill>
                <a:cs typeface="Calibri"/>
                <a:hlinkClick r:id="rId8"/>
              </a:rPr>
              <a:t>https://www.enago.com/academy/fraud-research-many-types-plagiarism/#:~:text=Complete%20plagiarism%20is%20the%20most,to%20intellectual%20theft%20and%20stealing</a:t>
            </a:r>
            <a:r>
              <a:rPr lang="en-US" sz="1200" b="1" dirty="0">
                <a:cs typeface="Calibri"/>
              </a:rPr>
              <a:t>. </a:t>
            </a:r>
            <a:r>
              <a:rPr lang="en-US" sz="1200" b="1" dirty="0" err="1">
                <a:cs typeface="Calibri"/>
              </a:rPr>
              <a:t>Accsessed</a:t>
            </a:r>
            <a:r>
              <a:rPr lang="en-US" sz="1200" b="1" dirty="0">
                <a:cs typeface="Calibri"/>
              </a:rPr>
              <a:t> on 25th October 2023  </a:t>
            </a:r>
            <a:endParaRPr lang="en-US" sz="1200" b="1" dirty="0"/>
          </a:p>
          <a:p>
            <a:pPr indent="-228600">
              <a:lnSpc>
                <a:spcPct val="90000"/>
              </a:lnSpc>
              <a:spcAft>
                <a:spcPts val="600"/>
              </a:spcAft>
              <a:buFont typeface="Arial" panose="020B0604020202020204" pitchFamily="34" charset="0"/>
              <a:buChar char="•"/>
            </a:pPr>
            <a:r>
              <a:rPr lang="en-US" sz="1200" b="1" dirty="0"/>
              <a:t>Henna Ray (May 21at 2020) How can unintentional plagiarism hurt a website ranking, </a:t>
            </a:r>
            <a:r>
              <a:rPr lang="en-US" sz="1200" b="1" err="1"/>
              <a:t>Desinghill</a:t>
            </a:r>
            <a:r>
              <a:rPr lang="en-US" sz="1200" b="1" dirty="0"/>
              <a:t> available at </a:t>
            </a:r>
            <a:r>
              <a:rPr lang="en-US" sz="1200" b="1" dirty="0">
                <a:hlinkClick r:id="rId9"/>
              </a:rPr>
              <a:t>https://www.designhill.com/design-blog/how-can-unintentional-plagiarism-hurt-a-website-ranking/</a:t>
            </a:r>
            <a:r>
              <a:rPr lang="en-US" sz="1200" b="1" dirty="0"/>
              <a:t> </a:t>
            </a:r>
            <a:r>
              <a:rPr lang="en-US" sz="1200" b="1" err="1"/>
              <a:t>accsessed</a:t>
            </a:r>
            <a:r>
              <a:rPr lang="en-US" sz="1200" b="1" dirty="0"/>
              <a:t> on 25th October 20</a:t>
            </a:r>
            <a:endParaRPr lang="en-US" sz="1200" b="1">
              <a:cs typeface="Calibri"/>
            </a:endParaRPr>
          </a:p>
          <a:p>
            <a:pPr indent="-228600">
              <a:lnSpc>
                <a:spcPct val="90000"/>
              </a:lnSpc>
              <a:spcAft>
                <a:spcPts val="600"/>
              </a:spcAft>
              <a:buFont typeface="Arial" panose="020B0604020202020204" pitchFamily="34" charset="0"/>
              <a:buChar char="•"/>
            </a:pPr>
            <a:endParaRPr lang="en-US" sz="1200" b="1" dirty="0">
              <a:cs typeface="Calibri"/>
            </a:endParaRPr>
          </a:p>
          <a:p>
            <a:pPr indent="-228600">
              <a:lnSpc>
                <a:spcPct val="90000"/>
              </a:lnSpc>
              <a:spcAft>
                <a:spcPts val="600"/>
              </a:spcAft>
              <a:buFont typeface="Arial" panose="020B0604020202020204" pitchFamily="34" charset="0"/>
              <a:buChar char="•"/>
            </a:pPr>
            <a:r>
              <a:rPr lang="en-US" sz="1200" b="1" dirty="0" err="1">
                <a:cs typeface="Calibri"/>
              </a:rPr>
              <a:t>Libraryguids</a:t>
            </a:r>
            <a:r>
              <a:rPr lang="en-US" sz="1200" b="1" dirty="0">
                <a:cs typeface="Calibri"/>
              </a:rPr>
              <a:t> Sep 8, 2023  What is Paraphrasing, available at </a:t>
            </a:r>
            <a:r>
              <a:rPr lang="en-US" sz="1200" b="1" dirty="0">
                <a:solidFill>
                  <a:srgbClr val="0563C1"/>
                </a:solidFill>
                <a:cs typeface="Calibri"/>
                <a:hlinkClick r:id="rId10"/>
              </a:rPr>
              <a:t>https://lit.libguides.com/paraphrasing</a:t>
            </a:r>
            <a:r>
              <a:rPr lang="en-US" sz="1200" b="1" dirty="0">
                <a:cs typeface="Calibri"/>
              </a:rPr>
              <a:t> </a:t>
            </a:r>
            <a:r>
              <a:rPr lang="en-US" sz="1200" b="1" dirty="0" err="1">
                <a:cs typeface="Calibri"/>
              </a:rPr>
              <a:t>accsessed</a:t>
            </a:r>
            <a:r>
              <a:rPr lang="en-US" sz="1200" b="1" dirty="0">
                <a:cs typeface="Calibri"/>
              </a:rPr>
              <a:t> on 25th October 2023  </a:t>
            </a:r>
          </a:p>
          <a:p>
            <a:pPr indent="-228600">
              <a:lnSpc>
                <a:spcPct val="90000"/>
              </a:lnSpc>
              <a:spcAft>
                <a:spcPts val="600"/>
              </a:spcAft>
              <a:buFont typeface="Arial" panose="020B0604020202020204" pitchFamily="34" charset="0"/>
              <a:buChar char="•"/>
            </a:pPr>
            <a:endParaRPr lang="en-US" sz="1200" dirty="0"/>
          </a:p>
          <a:p>
            <a:pPr indent="-228600">
              <a:lnSpc>
                <a:spcPct val="90000"/>
              </a:lnSpc>
              <a:spcAft>
                <a:spcPts val="600"/>
              </a:spcAft>
              <a:buFont typeface="Arial" panose="020B0604020202020204" pitchFamily="34" charset="0"/>
              <a:buChar char="•"/>
            </a:pPr>
            <a:r>
              <a:rPr lang="en-US" sz="1300" dirty="0">
                <a:cs typeface="Calibri"/>
              </a:rPr>
              <a:t>Michelle L. </a:t>
            </a:r>
            <a:r>
              <a:rPr lang="en-US" sz="1300" err="1">
                <a:cs typeface="Calibri"/>
              </a:rPr>
              <a:t>Zafron</a:t>
            </a:r>
            <a:r>
              <a:rPr lang="en-US" sz="1300" dirty="0">
                <a:cs typeface="Calibri"/>
              </a:rPr>
              <a:t> (2012) Good Intentions: Providing Students with Skills to Avoid Accidental Plagiarism, Medical Reference Services Quarterly, available at </a:t>
            </a:r>
            <a:r>
              <a:rPr lang="en-US" sz="1300" dirty="0">
                <a:solidFill>
                  <a:srgbClr val="0563C1"/>
                </a:solidFill>
                <a:cs typeface="Calibri"/>
                <a:hlinkClick r:id="rId11"/>
              </a:rPr>
              <a:t>https://librarysearch.uwtsd.ac.uk/discovery/fulldisplay?docid=cdi_proquest_miscellaneous_1512201320&amp;context=PC&amp;vid=44WHELF_UWTSD:44WHELF_UWTSD_VU1&amp;lang=en&amp;search_scope=Search_ELEC&amp;adaptor=Primo%20Central&amp;tab=Everything&amp;query=any,contains,accidental%20plagiarism&amp;offset=0</a:t>
            </a:r>
            <a:r>
              <a:rPr lang="en-US" sz="1300" dirty="0">
                <a:cs typeface="Calibri"/>
              </a:rPr>
              <a:t>  </a:t>
            </a:r>
            <a:endParaRPr lang="en-US" sz="1200" dirty="0"/>
          </a:p>
          <a:p>
            <a:pPr indent="-228600">
              <a:lnSpc>
                <a:spcPct val="90000"/>
              </a:lnSpc>
              <a:spcAft>
                <a:spcPts val="600"/>
              </a:spcAft>
              <a:buFont typeface="Arial" panose="020B0604020202020204" pitchFamily="34" charset="0"/>
              <a:buChar char="•"/>
            </a:pPr>
            <a:endParaRPr lang="en-US" sz="1300" dirty="0"/>
          </a:p>
          <a:p>
            <a:pPr indent="-228600">
              <a:lnSpc>
                <a:spcPct val="90000"/>
              </a:lnSpc>
              <a:spcAft>
                <a:spcPts val="600"/>
              </a:spcAft>
              <a:buFont typeface="Arial" panose="020B0604020202020204" pitchFamily="34" charset="0"/>
              <a:buChar char="•"/>
            </a:pPr>
            <a:r>
              <a:rPr lang="en-US" sz="1200">
                <a:cs typeface="Calibri"/>
              </a:rPr>
              <a:t>PANDA, A. and KEKRE, N., 2013. Plagiarism: Is it time to rethink our approach? </a:t>
            </a:r>
            <a:r>
              <a:rPr lang="en-US" sz="1200" i="1">
                <a:cs typeface="Calibri"/>
              </a:rPr>
              <a:t>Indian Journal of Urology, </a:t>
            </a:r>
            <a:r>
              <a:rPr lang="en-US" sz="1200" b="1">
                <a:cs typeface="Calibri"/>
              </a:rPr>
              <a:t>29</a:t>
            </a:r>
            <a:r>
              <a:rPr lang="en-US" sz="1200">
                <a:cs typeface="Calibri"/>
              </a:rPr>
              <a:t>(2), pp. 87-88. Available</a:t>
            </a:r>
            <a:r>
              <a:rPr lang="en-US" sz="1200" dirty="0">
                <a:cs typeface="Calibri"/>
              </a:rPr>
              <a:t> </a:t>
            </a:r>
            <a:r>
              <a:rPr lang="en-US" sz="1200">
                <a:cs typeface="Calibri"/>
              </a:rPr>
              <a:t>at </a:t>
            </a:r>
            <a:r>
              <a:rPr lang="en-US" sz="1200" dirty="0">
                <a:solidFill>
                  <a:srgbClr val="0563C1"/>
                </a:solidFill>
                <a:cs typeface="Calibri"/>
                <a:hlinkClick r:id="rId12"/>
              </a:rPr>
              <a:t>https://www.proquest.com/docview/1412224697?accountid=130472&amp;parentSessionId=gSZWBmg70E7vwmAMRLFiEZ7AQPI%2Bpejj10jh0dvkBe0%3D&amp;pq-origsite=primo</a:t>
            </a:r>
            <a:r>
              <a:rPr lang="en-US" sz="1200" dirty="0">
                <a:cs typeface="Calibri"/>
              </a:rPr>
              <a:t> </a:t>
            </a:r>
            <a:r>
              <a:rPr lang="en-US" sz="1200" err="1">
                <a:cs typeface="Calibri"/>
              </a:rPr>
              <a:t>accsessed</a:t>
            </a:r>
            <a:r>
              <a:rPr lang="en-US" sz="1200" dirty="0">
                <a:cs typeface="Calibri"/>
              </a:rPr>
              <a:t> </a:t>
            </a:r>
            <a:r>
              <a:rPr lang="en-US" sz="1200">
                <a:cs typeface="Calibri"/>
              </a:rPr>
              <a:t>on 25th October 2023 </a:t>
            </a:r>
            <a:endParaRPr lang="en-US" sz="1300" dirty="0"/>
          </a:p>
          <a:p>
            <a:pPr indent="-228600">
              <a:lnSpc>
                <a:spcPct val="90000"/>
              </a:lnSpc>
              <a:spcAft>
                <a:spcPts val="600"/>
              </a:spcAft>
              <a:buFont typeface="Arial" panose="020B0604020202020204" pitchFamily="34" charset="0"/>
              <a:buChar char="•"/>
            </a:pPr>
            <a:endParaRPr lang="en-US" sz="1200" b="1" dirty="0">
              <a:cs typeface="Calibri"/>
            </a:endParaRPr>
          </a:p>
          <a:p>
            <a:pPr indent="-228600">
              <a:lnSpc>
                <a:spcPct val="90000"/>
              </a:lnSpc>
              <a:spcAft>
                <a:spcPts val="600"/>
              </a:spcAft>
              <a:buFont typeface="Arial" panose="020B0604020202020204" pitchFamily="34" charset="0"/>
              <a:buChar char="•"/>
            </a:pPr>
            <a:endParaRPr lang="en-US" sz="1200" b="1" dirty="0">
              <a:cs typeface="Calibri"/>
            </a:endParaRPr>
          </a:p>
          <a:p>
            <a:pPr indent="-228600">
              <a:lnSpc>
                <a:spcPct val="90000"/>
              </a:lnSpc>
              <a:spcAft>
                <a:spcPts val="600"/>
              </a:spcAft>
              <a:buFont typeface="Arial" panose="020B0604020202020204" pitchFamily="34" charset="0"/>
              <a:buChar char="•"/>
            </a:pPr>
            <a:r>
              <a:rPr lang="en-US" sz="1200" b="1" err="1"/>
              <a:t>Scribbr</a:t>
            </a:r>
            <a:r>
              <a:rPr lang="en-US" sz="1200" b="1" dirty="0"/>
              <a:t> (2020) What is plagiarism? available at </a:t>
            </a:r>
            <a:r>
              <a:rPr lang="en-US" sz="1200" b="1" dirty="0">
                <a:hlinkClick r:id="rId13"/>
              </a:rPr>
              <a:t>https://www.youtube.com/watch?v=Uk1pq8sb-eo</a:t>
            </a:r>
            <a:r>
              <a:rPr lang="en-US" sz="1200" b="1" dirty="0"/>
              <a:t> (</a:t>
            </a:r>
            <a:r>
              <a:rPr lang="en-US" sz="1200" b="1" err="1"/>
              <a:t>accsessed</a:t>
            </a:r>
            <a:r>
              <a:rPr lang="en-US" sz="1200" b="1" dirty="0"/>
              <a:t> on 24th October 2023)</a:t>
            </a:r>
            <a:endParaRPr lang="en-US" sz="1200" b="1" dirty="0">
              <a:cs typeface="Calibri"/>
            </a:endParaRPr>
          </a:p>
          <a:p>
            <a:pPr indent="-228600">
              <a:lnSpc>
                <a:spcPct val="90000"/>
              </a:lnSpc>
              <a:spcAft>
                <a:spcPts val="600"/>
              </a:spcAft>
              <a:buFont typeface="Arial" panose="020B0604020202020204" pitchFamily="34" charset="0"/>
              <a:buChar char="•"/>
            </a:pPr>
            <a:endParaRPr lang="en-US" sz="1200" b="1" dirty="0">
              <a:cs typeface="Calibri"/>
            </a:endParaRPr>
          </a:p>
          <a:p>
            <a:pPr indent="-228600">
              <a:lnSpc>
                <a:spcPct val="90000"/>
              </a:lnSpc>
              <a:spcAft>
                <a:spcPts val="600"/>
              </a:spcAft>
              <a:buFont typeface="Arial" panose="020B0604020202020204" pitchFamily="34" charset="0"/>
              <a:buChar char="•"/>
            </a:pPr>
            <a:r>
              <a:rPr lang="en-US" sz="1200" b="1">
                <a:cs typeface="Calibri"/>
              </a:rPr>
              <a:t>Steve Fuller 'Education: Response: What is plagiarism?' London (UK) Guardian News &amp; Media Limited available at </a:t>
            </a:r>
            <a:r>
              <a:rPr lang="en-US" sz="1200" b="1" dirty="0">
                <a:solidFill>
                  <a:srgbClr val="0563C1"/>
                </a:solidFill>
                <a:cs typeface="Calibri"/>
                <a:hlinkClick r:id="rId14"/>
              </a:rPr>
              <a:t>https://www.proquest.com/docview/244456652?accountid=130472&amp;parentSessionId=fOdPKArDR%2BA%2FlEEG8C858cdlekvrPjMO8hrwmNv75uI%3D&amp;pq-origsite=primo</a:t>
            </a:r>
            <a:r>
              <a:rPr lang="en-US" sz="1200" b="1" dirty="0">
                <a:cs typeface="Calibri"/>
              </a:rPr>
              <a:t> </a:t>
            </a:r>
            <a:r>
              <a:rPr lang="en-US" sz="1200" b="1" err="1">
                <a:cs typeface="Calibri"/>
              </a:rPr>
              <a:t>accsessed</a:t>
            </a:r>
            <a:r>
              <a:rPr lang="en-US" sz="1200" b="1">
                <a:cs typeface="Calibri"/>
              </a:rPr>
              <a:t> on 25th October 2023 </a:t>
            </a:r>
            <a:endParaRPr lang="en-US" sz="1200" b="1" dirty="0"/>
          </a:p>
          <a:p>
            <a:pPr indent="-228600">
              <a:lnSpc>
                <a:spcPct val="90000"/>
              </a:lnSpc>
              <a:spcAft>
                <a:spcPts val="600"/>
              </a:spcAft>
              <a:buFont typeface="Arial" panose="020B0604020202020204" pitchFamily="34" charset="0"/>
              <a:buChar char="•"/>
            </a:pPr>
            <a:endParaRPr lang="en-US" sz="1200" b="1" dirty="0"/>
          </a:p>
          <a:p>
            <a:pPr indent="-228600">
              <a:lnSpc>
                <a:spcPct val="90000"/>
              </a:lnSpc>
              <a:spcAft>
                <a:spcPts val="600"/>
              </a:spcAft>
              <a:buFont typeface="Arial" panose="020B0604020202020204" pitchFamily="34" charset="0"/>
              <a:buChar char="•"/>
            </a:pPr>
            <a:r>
              <a:rPr lang="en-US" sz="1200" b="1" dirty="0"/>
              <a:t>Terry Darr (2019) Combating plagiarism : a hands-on guide for librarians, teachers, and </a:t>
            </a:r>
            <a:r>
              <a:rPr lang="en-US" sz="1200" b="1" dirty="0" err="1"/>
              <a:t>students,Libraries</a:t>
            </a:r>
            <a:r>
              <a:rPr lang="en-US" sz="1200" b="1" dirty="0"/>
              <a:t> Unlimited </a:t>
            </a:r>
            <a:endParaRPr lang="en-US" sz="1200" b="1">
              <a:cs typeface="Calibri"/>
            </a:endParaRPr>
          </a:p>
          <a:p>
            <a:pPr indent="-228600">
              <a:lnSpc>
                <a:spcPct val="90000"/>
              </a:lnSpc>
              <a:spcAft>
                <a:spcPts val="600"/>
              </a:spcAft>
              <a:buFont typeface="Arial" panose="020B0604020202020204" pitchFamily="34" charset="0"/>
              <a:buChar char="•"/>
            </a:pPr>
            <a:endParaRPr lang="en-US" sz="1200" b="1" dirty="0">
              <a:cs typeface="Calibri"/>
            </a:endParaRPr>
          </a:p>
          <a:p>
            <a:pPr indent="-228600">
              <a:lnSpc>
                <a:spcPct val="90000"/>
              </a:lnSpc>
              <a:spcAft>
                <a:spcPts val="600"/>
              </a:spcAft>
              <a:buFont typeface="Arial" panose="020B0604020202020204" pitchFamily="34" charset="0"/>
              <a:buChar char="•"/>
            </a:pPr>
            <a:r>
              <a:rPr lang="en-US" sz="1200" dirty="0">
                <a:cs typeface="Calibri"/>
              </a:rPr>
              <a:t>UCLA Library, How to avoid plagiarism 2023 available at </a:t>
            </a:r>
            <a:r>
              <a:rPr lang="en-US" sz="1200" dirty="0">
                <a:solidFill>
                  <a:srgbClr val="0563C1"/>
                </a:solidFill>
                <a:cs typeface="Calibri"/>
                <a:hlinkClick r:id="rId15"/>
              </a:rPr>
              <a:t>https://guides.library.ucla.edu/citing/plagiarism/avoid</a:t>
            </a:r>
            <a:r>
              <a:rPr lang="en-US" sz="1200" dirty="0">
                <a:cs typeface="Calibri"/>
              </a:rPr>
              <a:t> </a:t>
            </a:r>
            <a:r>
              <a:rPr lang="en-US" sz="1200" dirty="0" err="1">
                <a:cs typeface="Calibri"/>
              </a:rPr>
              <a:t>accsessed</a:t>
            </a:r>
            <a:r>
              <a:rPr lang="en-US" sz="1200" dirty="0">
                <a:cs typeface="Calibri"/>
              </a:rPr>
              <a:t> on 25th October 2023 </a:t>
            </a:r>
            <a:endParaRPr lang="en-US" sz="1200" b="1" dirty="0">
              <a:cs typeface="Calibri"/>
            </a:endParaRPr>
          </a:p>
          <a:p>
            <a:pPr indent="-228600">
              <a:lnSpc>
                <a:spcPct val="90000"/>
              </a:lnSpc>
              <a:spcAft>
                <a:spcPts val="600"/>
              </a:spcAft>
              <a:buFont typeface="Arial" panose="020B0604020202020204" pitchFamily="34" charset="0"/>
              <a:buChar char="•"/>
            </a:pPr>
            <a:endParaRPr lang="en-US" sz="1200" b="1" dirty="0">
              <a:cs typeface="Calibri"/>
            </a:endParaRPr>
          </a:p>
          <a:p>
            <a:pPr indent="-228600">
              <a:lnSpc>
                <a:spcPct val="90000"/>
              </a:lnSpc>
              <a:spcAft>
                <a:spcPts val="600"/>
              </a:spcAft>
              <a:buFont typeface="Arial" panose="020B0604020202020204" pitchFamily="34" charset="0"/>
              <a:buChar char="•"/>
            </a:pPr>
            <a:r>
              <a:rPr lang="en-US" sz="1200" b="1" dirty="0">
                <a:cs typeface="Calibri"/>
              </a:rPr>
              <a:t>University of Bristol available at </a:t>
            </a:r>
            <a:r>
              <a:rPr lang="en-US" sz="1200" b="1" dirty="0">
                <a:solidFill>
                  <a:srgbClr val="0563C1"/>
                </a:solidFill>
                <a:cs typeface="Calibri"/>
                <a:hlinkClick r:id="rId16"/>
              </a:rPr>
              <a:t>https://www.bristol.ac.uk/students/support/academic-advice/academic-integrity/plagiarism/</a:t>
            </a:r>
            <a:r>
              <a:rPr lang="en-US" sz="1200" b="1" dirty="0">
                <a:cs typeface="Calibri"/>
              </a:rPr>
              <a:t> </a:t>
            </a:r>
          </a:p>
          <a:p>
            <a:pPr indent="-228600">
              <a:lnSpc>
                <a:spcPct val="90000"/>
              </a:lnSpc>
              <a:buFont typeface="Arial" panose="020B0604020202020204" pitchFamily="34" charset="0"/>
              <a:buChar char="•"/>
            </a:pPr>
            <a:endParaRPr lang="en-US" sz="1200" b="1" dirty="0">
              <a:cs typeface="Calibri"/>
            </a:endParaRPr>
          </a:p>
          <a:p>
            <a:pPr indent="-228600">
              <a:lnSpc>
                <a:spcPct val="90000"/>
              </a:lnSpc>
              <a:buFont typeface="Arial" panose="020B0604020202020204" pitchFamily="34" charset="0"/>
              <a:buChar char="•"/>
            </a:pPr>
            <a:endParaRPr lang="en-US" sz="1200" b="1" dirty="0">
              <a:cs typeface="Calibri"/>
            </a:endParaRPr>
          </a:p>
          <a:p>
            <a:pPr indent="-228600">
              <a:lnSpc>
                <a:spcPct val="90000"/>
              </a:lnSpc>
              <a:buFont typeface="Arial" panose="020B0604020202020204" pitchFamily="34" charset="0"/>
              <a:buChar char="•"/>
            </a:pPr>
            <a:endParaRPr lang="en-US" sz="1200" b="1" dirty="0">
              <a:cs typeface="Calibri"/>
            </a:endParaRPr>
          </a:p>
          <a:p>
            <a:pPr indent="-228600">
              <a:lnSpc>
                <a:spcPct val="90000"/>
              </a:lnSpc>
              <a:buFont typeface="Arial" panose="020B0604020202020204" pitchFamily="34" charset="0"/>
              <a:buChar char="•"/>
            </a:pPr>
            <a:r>
              <a:rPr lang="en-US" sz="1200" b="1" dirty="0"/>
              <a:t>Writer (2023) </a:t>
            </a:r>
            <a:r>
              <a:rPr lang="en-US" sz="1200" b="1" dirty="0" err="1"/>
              <a:t>preveny</a:t>
            </a:r>
            <a:r>
              <a:rPr lang="en-US" sz="1200" b="1" dirty="0"/>
              <a:t> any kind of plagiarism before getting published, available at </a:t>
            </a:r>
            <a:r>
              <a:rPr lang="en-US" sz="1200" dirty="0">
                <a:hlinkClick r:id="rId17"/>
              </a:rPr>
              <a:t>https://writer.com/guides/plagiarism/#:~:text=Source%2Dbased%20plagiarism,non%2Dexistent%20or%20incorrect%20source</a:t>
            </a:r>
            <a:r>
              <a:rPr lang="en-US" sz="1200" dirty="0"/>
              <a:t>. </a:t>
            </a:r>
            <a:r>
              <a:rPr lang="en-US" sz="1200" dirty="0" err="1"/>
              <a:t>Accsessed</a:t>
            </a:r>
            <a:r>
              <a:rPr lang="en-US" sz="1200" dirty="0"/>
              <a:t> on 25th October 2023</a:t>
            </a:r>
            <a:endParaRPr lang="en-US" sz="1200" b="1" dirty="0">
              <a:cs typeface="Calibri"/>
            </a:endParaRPr>
          </a:p>
          <a:p>
            <a:pPr indent="-228600">
              <a:lnSpc>
                <a:spcPct val="90000"/>
              </a:lnSpc>
              <a:buFont typeface="Arial" panose="020B0604020202020204" pitchFamily="34" charset="0"/>
              <a:buChar char="•"/>
            </a:pPr>
            <a:endParaRPr lang="en-US" sz="1200" dirty="0">
              <a:cs typeface="Calibri"/>
            </a:endParaRPr>
          </a:p>
          <a:p>
            <a:pPr indent="-228600">
              <a:lnSpc>
                <a:spcPct val="90000"/>
              </a:lnSpc>
              <a:buFont typeface="Arial" panose="020B0604020202020204" pitchFamily="34" charset="0"/>
              <a:buChar char="•"/>
            </a:pPr>
            <a:endParaRPr lang="en-US" sz="1200" dirty="0">
              <a:cs typeface="Calibri"/>
            </a:endParaRPr>
          </a:p>
          <a:p>
            <a:pPr indent="-228600">
              <a:lnSpc>
                <a:spcPct val="90000"/>
              </a:lnSpc>
              <a:buFont typeface="Arial" panose="020B0604020202020204" pitchFamily="34" charset="0"/>
              <a:buChar char="•"/>
            </a:pPr>
            <a:endParaRPr lang="en-US" sz="1200" dirty="0">
              <a:cs typeface="Calibri"/>
            </a:endParaRPr>
          </a:p>
          <a:p>
            <a:pPr indent="-228600">
              <a:lnSpc>
                <a:spcPct val="90000"/>
              </a:lnSpc>
              <a:spcAft>
                <a:spcPts val="600"/>
              </a:spcAft>
              <a:buFont typeface="Arial" panose="020B0604020202020204" pitchFamily="34" charset="0"/>
              <a:buChar char="•"/>
            </a:pPr>
            <a:endParaRPr lang="en-US" sz="500"/>
          </a:p>
          <a:p>
            <a:pPr indent="-228600">
              <a:lnSpc>
                <a:spcPct val="90000"/>
              </a:lnSpc>
              <a:spcAft>
                <a:spcPts val="600"/>
              </a:spcAft>
              <a:buFont typeface="Arial" panose="020B0604020202020204" pitchFamily="34" charset="0"/>
              <a:buChar char="•"/>
            </a:pPr>
            <a:endParaRPr lang="en-US" sz="500"/>
          </a:p>
        </p:txBody>
      </p:sp>
    </p:spTree>
    <p:extLst>
      <p:ext uri="{BB962C8B-B14F-4D97-AF65-F5344CB8AC3E}">
        <p14:creationId xmlns:p14="http://schemas.microsoft.com/office/powerpoint/2010/main" val="133307891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Plagiarism and  How to avoid plagiarism </vt:lpstr>
      <vt:lpstr>What is it?</vt:lpstr>
      <vt:lpstr>Complete plagiarism </vt:lpstr>
      <vt:lpstr>Direct plagiarism </vt:lpstr>
      <vt:lpstr>Paraphrasing </vt:lpstr>
      <vt:lpstr>Self-plagiarism </vt:lpstr>
      <vt:lpstr>Patchwork </vt:lpstr>
      <vt:lpstr>Source-based </vt:lpstr>
      <vt:lpstr>Accidental </vt:lpstr>
      <vt:lpstr>How to avoid it?</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504</cp:revision>
  <dcterms:created xsi:type="dcterms:W3CDTF">2023-10-22T18:42:44Z</dcterms:created>
  <dcterms:modified xsi:type="dcterms:W3CDTF">2023-10-27T18:58:31Z</dcterms:modified>
</cp:coreProperties>
</file>