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7849" autoAdjust="0"/>
    <p:restoredTop sz="27648" autoAdjust="0"/>
  </p:normalViewPr>
  <p:slideViewPr>
    <p:cSldViewPr snapToGrid="0" snapToObjects="1" showGuides="1">
      <p:cViewPr>
        <p:scale>
          <a:sx n="25" d="100"/>
          <a:sy n="25" d="100"/>
        </p:scale>
        <p:origin x="730" y="-754"/>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3/13/2026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3/13/2026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https://doi.org/10.1111/inm.13427" TargetMode="External"/><Relationship Id="rId13" Type="http://schemas.openxmlformats.org/officeDocument/2006/relationships/hyperlink" Target="https://doi.org/10.1186/s12916-020-1495-2" TargetMode="External"/><Relationship Id="rId3" Type="http://schemas.openxmlformats.org/officeDocument/2006/relationships/hyperlink" Target="https://doi.org/10.1002/wps.20825" TargetMode="External"/><Relationship Id="rId7" Type="http://schemas.openxmlformats.org/officeDocument/2006/relationships/hyperlink" Target="https://doi/10.32872/cpe.9711" TargetMode="External"/><Relationship Id="rId12" Type="http://schemas.openxmlformats.org/officeDocument/2006/relationships/hyperlink" Target="https://doi.org/10.1002/jclp.23446" TargetMode="External"/><Relationship Id="rId2" Type="http://schemas.openxmlformats.org/officeDocument/2006/relationships/slide" Target="../slides/slide2.xml"/><Relationship Id="rId1" Type="http://schemas.openxmlformats.org/officeDocument/2006/relationships/notesMaster" Target="../notesMasters/notesMaster1.xml"/><Relationship Id="rId6" Type="http://schemas.openxmlformats.org/officeDocument/2006/relationships/hyperlink" Target="https://doi.org/10.12740/PP/103876" TargetMode="External"/><Relationship Id="rId11" Type="http://schemas.openxmlformats.org/officeDocument/2006/relationships/hyperlink" Target="https://doi.org/10.3390/jcm14030844" TargetMode="External"/><Relationship Id="rId5" Type="http://schemas.openxmlformats.org/officeDocument/2006/relationships/hyperlink" Target="https://doi.org/10.1007/s00115-025-01877-9" TargetMode="External"/><Relationship Id="rId10" Type="http://schemas.openxmlformats.org/officeDocument/2006/relationships/hyperlink" Target="https://doi.org/10.1016/j.jad.2020.12.035" TargetMode="External"/><Relationship Id="rId4" Type="http://schemas.openxmlformats.org/officeDocument/2006/relationships/hyperlink" Target="https://doi.org/10.3389/fpsyg.2020.00461" TargetMode="External"/><Relationship Id="rId9" Type="http://schemas.openxmlformats.org/officeDocument/2006/relationships/hyperlink" Target="https://doi.org/10.1038/s41572-023-00454-1" TargetMode="External"/><Relationship Id="rId14" Type="http://schemas.openxmlformats.org/officeDocument/2006/relationships/hyperlink" Target="https://www.who.int/standards/classifications/classification-of-disease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0" marR="0" indent="457200">
              <a:lnSpc>
                <a:spcPct val="150000"/>
              </a:lnSpc>
              <a:spcBef>
                <a:spcPts val="1200"/>
              </a:spcBef>
              <a:spcAft>
                <a:spcPts val="0"/>
              </a:spcAft>
            </a:pPr>
            <a:r>
              <a:rPr lang="en-US" sz="1800" b="1" i="1" u="sng" kern="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The specified mental health issue belongs to the general group of Depressive Disorders, which is assigned in Chapter 6 of the International Classification of Diseases 11th Revision (ICD-11). In particular, the given study is devoted to the Single Episode Depressive Disorder, which the ICD-11 defines as a time frame of at least two weeks during which one has either a depressed mood nearly every day or has lost interest in activities to a significant degree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Härter</a:t>
            </a:r>
            <a:r>
              <a:rPr lang="en-US" sz="1800" dirty="0">
                <a:effectLst/>
                <a:latin typeface="Times New Roman" panose="02020603050405020304" pitchFamily="18" charset="0"/>
                <a:ea typeface="Calibri" panose="020F0502020204030204" pitchFamily="34" charset="0"/>
                <a:cs typeface="Arial" panose="020B0604020202020204" pitchFamily="34" charset="0"/>
              </a:rPr>
              <a:t> and Schneider, 2025). The clinical manifestation of this disorder consists of emotional, cognitive and physical symptoms, including sleep disorders, appetite disorders, low energy, and difficulties in concentration. When it comes to its prevalence, depressive disorders are classified as one of the most prevalent mental health disorders in the world, and according to recent statistics, over 5% of adults in the world are troubled by the disorder (Shevlin et al., 2023). These high diagnosis rates highlight the worldwide similarity of the condition, and there is a great need to implement modern treatments and to appreciate the social and political factors that shape patient treatment and access to services.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nSpc>
                <a:spcPct val="150000"/>
              </a:lnSpc>
              <a:spcBef>
                <a:spcPts val="1200"/>
              </a:spcBef>
              <a:spcAft>
                <a:spcPts val="0"/>
              </a:spcAft>
            </a:pPr>
            <a:r>
              <a:rPr lang="en-US" sz="1800" b="1" i="1" u="sng" kern="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rPr>
              <a:t>Causes, Symptoms and Diagnosis</a:t>
            </a:r>
            <a:endPar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800"/>
              </a:spcAft>
              <a:tabLst>
                <a:tab pos="1085850" algn="l"/>
              </a:tabLst>
            </a:pPr>
            <a:r>
              <a:rPr lang="en-US" sz="1800" dirty="0">
                <a:effectLst/>
                <a:latin typeface="Times New Roman" panose="02020603050405020304" pitchFamily="18" charset="0"/>
                <a:ea typeface="Calibri" panose="020F0502020204030204" pitchFamily="34" charset="0"/>
                <a:cs typeface="Arial" panose="020B0604020202020204" pitchFamily="34" charset="0"/>
              </a:rPr>
              <a:t>In the case of the clinical profile of Single Episode Depressive Disorder, the causes can be explained as a complex of biological, genetic and environmental factors. A strong genetic disposition is supported by research showing high heritability, with individuals with a family history more likely to exhibit it. On the biological side, the disorder is associated with imbalances of neurotransmitters, especially serotonin and dopamine as well as neuroendocrine dysregulation (Patten, 2025). These biological factors, which are susceptible and are frequently stimulated by environmental stressors, including childhood trauma, socioeconomic instability, or chronic life stress, influence the long-term management of the condition. The UK situation exposes these environmental triggers to adverse effects, with structural inequalities, including the ongoing cost-of-living crisis and urban deprivation, commonly heightening these triggers, restricting the accessibility of protective social resources to an individual.</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tabLst>
                <a:tab pos="1085850" algn="l"/>
              </a:tabLst>
            </a:pPr>
            <a:r>
              <a:rPr lang="en-US" sz="1800" dirty="0">
                <a:effectLst/>
                <a:latin typeface="Times New Roman" panose="02020603050405020304" pitchFamily="18" charset="0"/>
                <a:ea typeface="Calibri" panose="020F0502020204030204" pitchFamily="34" charset="0"/>
                <a:cs typeface="Arial" panose="020B0604020202020204" pitchFamily="34" charset="0"/>
              </a:rPr>
              <a:t>The symptoms a person presents with should meet specific diagnostic criteria that affect their everyday functioning. The person usually has a chronic low mood, anhedonia and various neurovegetative symptoms, such as severe change of weight, insomnia or hypersomnia, and psychomotor agitation or retardation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Giovagnoli</a:t>
            </a:r>
            <a:r>
              <a:rPr lang="en-US" sz="1800" dirty="0">
                <a:effectLst/>
                <a:latin typeface="Times New Roman" panose="02020603050405020304" pitchFamily="18" charset="0"/>
                <a:ea typeface="Calibri" panose="020F0502020204030204" pitchFamily="34" charset="0"/>
                <a:cs typeface="Arial" panose="020B0604020202020204" pitchFamily="34" charset="0"/>
              </a:rPr>
              <a:t> et al., 2020). Mentally, the individual can experience a severe sense of worthlessness, over-guilt, and repetitive thoughts of death, which need to be at least two weeks' worthiness to qualify as a clinical diagnosis.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tabLst>
                <a:tab pos="1085850" algn="l"/>
              </a:tabLst>
            </a:pPr>
            <a:r>
              <a:rPr lang="en-US" sz="1800" dirty="0">
                <a:effectLst/>
                <a:latin typeface="Times New Roman" panose="02020603050405020304" pitchFamily="18" charset="0"/>
                <a:ea typeface="Calibri" panose="020F0502020204030204" pitchFamily="34" charset="0"/>
                <a:cs typeface="Arial" panose="020B0604020202020204" pitchFamily="34" charset="0"/>
              </a:rPr>
              <a:t>The ICD-11 diagnostic process includes a systematic examination of these symptoms, without neglecting the possibility that they may be better elucidated by an additional health issue or the effects of a substance (WHO, 2022). One of the major differences between the ICD-11 and previous editions, including the ICD-10, is the tendency towards greater dimensionality and the optimisation of diagnostic thresholds to enhance clinical utility (Krawczyk and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Święcicki</a:t>
            </a:r>
            <a:r>
              <a:rPr lang="en-US" sz="1800" dirty="0">
                <a:effectLst/>
                <a:latin typeface="Times New Roman" panose="02020603050405020304" pitchFamily="18" charset="0"/>
                <a:ea typeface="Calibri" panose="020F0502020204030204" pitchFamily="34" charset="0"/>
                <a:cs typeface="Arial" panose="020B0604020202020204" pitchFamily="34" charset="0"/>
              </a:rPr>
              <a:t>, 2020).  With these new requirements, the ICD-11 framework offers a more internationally viable and scientifically rigorous mechanism of categorising mental and behavioural disorders (Stein et al., 2020).</a:t>
            </a:r>
            <a:r>
              <a:rPr lang="en-US" sz="1800" b="1" dirty="0">
                <a:effectLst/>
                <a:latin typeface="Times New Roman" panose="02020603050405020304" pitchFamily="18" charset="0"/>
                <a:ea typeface="Calibri" panose="020F0502020204030204" pitchFamily="34" charset="0"/>
                <a:cs typeface="Arial" panose="020B0604020202020204" pitchFamily="34" charset="0"/>
              </a:rPr>
              <a:t>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nSpc>
                <a:spcPct val="150000"/>
              </a:lnSpc>
              <a:spcBef>
                <a:spcPts val="1200"/>
              </a:spcBef>
              <a:spcAft>
                <a:spcPts val="0"/>
              </a:spcAft>
            </a:pPr>
            <a:r>
              <a:rPr lang="en-US" sz="1800" b="1" i="1" u="sng" kern="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rPr>
              <a:t>Historical Perspectives and Treatments</a:t>
            </a:r>
            <a:endPar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In the past, one of how society perceived depressive disorders was based on a profound descent of stigma and misconceptions that the condition is rooted in moral inadequacy or superstitions. The period of asylum was characterised by the marginalisation and segregation of people with what was then described as melancholia, with asylum seekers being placed in institutions where the primary focus was rather on custodial control as opposed to treatment (Stein et al., 2020). The decline of the Institutionalisation of the mid-20th century was caused by the high economic costs and a political change to human rights. In such situations, the social and political situation failed to identify the condition as a health problem. As a result, there was extensive discrimination in which victims of the condition were regarded as a liability to the state, or a source of social unrest. This period was characterised by a lack of human rights, where the treatment methods were frequently characterised by seclusion and physical restraints as a result of the societal urge to conceal instead of cure the mentally ill individuals living in their houses. This change was influenced by the social need to substitute the stigma that is permanent with the orientation towards rehabilitation and social inclusion.</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There is a long history of misconceptions in the professional development of how medical experts categorise the disorder. The problem was sometimes classified arbitrarily by early medical practitioners, and was pathologically confused with either hysteria or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generalised</a:t>
            </a:r>
            <a:r>
              <a:rPr lang="en-US" sz="1800" dirty="0">
                <a:effectLst/>
                <a:latin typeface="Times New Roman" panose="02020603050405020304" pitchFamily="18" charset="0"/>
                <a:ea typeface="Calibri" panose="020F0502020204030204" pitchFamily="34" charset="0"/>
                <a:cs typeface="Arial" panose="020B0604020202020204" pitchFamily="34" charset="0"/>
              </a:rPr>
              <a:t> insanity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Maercker</a:t>
            </a:r>
            <a:r>
              <a:rPr lang="en-US" sz="1800" dirty="0">
                <a:effectLst/>
                <a:latin typeface="Times New Roman" panose="02020603050405020304" pitchFamily="18" charset="0"/>
                <a:ea typeface="Calibri" panose="020F0502020204030204" pitchFamily="34" charset="0"/>
                <a:cs typeface="Arial" panose="020B0604020202020204" pitchFamily="34" charset="0"/>
              </a:rPr>
              <a:t> and Eberle, 2022). In most of the nineteenth and early twentieth centuries, due to the absence of a unified system of diagnosis, such as the ICD-11, clinicians were left to depend on their own observations and unproven theories of biological humors or nerve exhaustion. This led to irregular service delivery and the use of invasive treatments that are not scientifically proven, as the professionals were unable to distinguish temporary emotional pain and the chronic mental illness (Marx et al., 2023).</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The transformation of the long run is closely connected to a radical shift from the institution's medical model to a more holistic social model of health. With changing attitudes, the emphasis shifted from the patient as a broken biological entity to the social, cultural, and political structures of mental health (Moreno-Agostino et al., 2021). The modern provisions have taken a more community-based care and inequality-reduction direction, as they move towards ICD-11 standards that advocate a more subtle, evidence-based approach to management and diagnosis. This development is a realisation of the constraints of historical approaches and aims to empower human beings by incorporating their experiences into the contemporary healthcare model.</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nSpc>
                <a:spcPct val="150000"/>
              </a:lnSpc>
              <a:spcBef>
                <a:spcPts val="1200"/>
              </a:spcBef>
              <a:spcAft>
                <a:spcPts val="0"/>
              </a:spcAft>
            </a:pPr>
            <a:r>
              <a:rPr lang="en-US" sz="1800" b="1" i="1" u="sng" kern="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rPr>
              <a:t>Current Services and Treatments</a:t>
            </a:r>
            <a:endPar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In the management of Single Episode Depressive Disorder, contemporary guidelines focus on a multimodal approach combining psychological, pharmacological, and social interventions (First et al., 2021). Modern treatment generally involves evidence-based psychological treatments, the best-known example of which is Cognitive Behavioural Therapy (CBT), which also aims to identify and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reorganise</a:t>
            </a:r>
            <a:r>
              <a:rPr lang="en-US" sz="1800" dirty="0">
                <a:effectLst/>
                <a:latin typeface="Times New Roman" panose="02020603050405020304" pitchFamily="18" charset="0"/>
                <a:ea typeface="Calibri" panose="020F0502020204030204" pitchFamily="34" charset="0"/>
                <a:cs typeface="Arial" panose="020B0604020202020204" pitchFamily="34" charset="0"/>
              </a:rPr>
              <a:t> distorted patterns of thought. In moderate to severe cases, pharmacotherapy with Selective Serotonin Reuptake Inhibitors (SSRIs) is commonly used to treat chemical imbalances. Additionally, the trend of community-based services, including social prescribing and local mental health hubs, has had an immense impact by offering easy-to-reach support outside a traditional clinical environment, making care holistic and person-centred.</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The shift between theory and practice can be seen in the application of psychological frameworks, e.g., the biopsychosocial model, through real tools and methodologies. In practice, clinicians are provided with standardised assessment tools and the ICD-11 diagnostic criteria to develop individual treatment plans. An example of this is the social isolation theory of depression, whereby methodology is applied by means of peer support groups and vocational rehabilitation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Mareya</a:t>
            </a:r>
            <a:r>
              <a:rPr lang="en-US" sz="1800" dirty="0">
                <a:effectLst/>
                <a:latin typeface="Times New Roman" panose="02020603050405020304" pitchFamily="18" charset="0"/>
                <a:ea typeface="Calibri" panose="020F0502020204030204" pitchFamily="34" charset="0"/>
                <a:cs typeface="Arial" panose="020B0604020202020204" pitchFamily="34" charset="0"/>
              </a:rPr>
              <a:t> et al., 2024). These instruments enable practitioners to not only focus on the biological symptoms of depression but also focus on the social determinants of health to ensure that the theoretical concept of depression as a multifactorial disorder is portrayed in the daily clinical activities and interactions with patients.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Despite such improvements, current approaches have significant limitations and gaps. A major problem is the lack of equity in access to services, and the quality of services one receives is usually determined by socioeconomic status and geographic location. What is more, most modern treatments have been largely focused on managing symptoms rather than the underlying causes, including structural poverty and systemic inequality (Stein et al., 2020). Another identified gap is the implementation gap, in which the recent research and ICD-11 guidelines are not consistently applied across all branches of healthcare. This non-uniformity frequently leads to a postcode lottery of the quality of care as clinical benefits of the new diagnostic models do not reach all population groups equally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Mareya</a:t>
            </a:r>
            <a:r>
              <a:rPr lang="en-US" sz="1800" dirty="0">
                <a:effectLst/>
                <a:latin typeface="Times New Roman" panose="02020603050405020304" pitchFamily="18" charset="0"/>
                <a:ea typeface="Calibri" panose="020F0502020204030204" pitchFamily="34" charset="0"/>
                <a:cs typeface="Arial" panose="020B0604020202020204" pitchFamily="34" charset="0"/>
              </a:rPr>
              <a:t> et al., 2024).</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57150">
              <a:lnSpc>
                <a:spcPct val="150000"/>
              </a:lnSpc>
              <a:spcBef>
                <a:spcPts val="1200"/>
              </a:spcBef>
              <a:spcAft>
                <a:spcPts val="0"/>
              </a:spcAft>
            </a:pPr>
            <a:r>
              <a:rPr lang="en-US" sz="1800" b="1" i="1" u="sng" kern="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rPr>
              <a:t>Recommendations</a:t>
            </a:r>
            <a:endPar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Health care policies that shift to a more integrated and stepped-care model with emphasis on early intervention and psychological resilience may be suggested to enhance future care and clinical practice of Single Episode Depressive Disorder. According to the literature, one of the most important policy changes is the mandatory introduction of mental health screenings into primary care facilities, as this is necessary to ensure that ICD-11 diagnostic guidelines are applied as early as possible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Härter</a:t>
            </a:r>
            <a:r>
              <a:rPr lang="en-US" sz="1800" dirty="0">
                <a:effectLst/>
                <a:latin typeface="Times New Roman" panose="02020603050405020304" pitchFamily="18" charset="0"/>
                <a:ea typeface="Calibri" panose="020F0502020204030204" pitchFamily="34" charset="0"/>
                <a:cs typeface="Arial" panose="020B0604020202020204" pitchFamily="34" charset="0"/>
              </a:rPr>
              <a:t> and Schneider, 2025). Moreover, funding community-based services and increasing workforce diversity by adding more peer-support specialists would help close the implementation gap at the moment. The evidence-based nature of the formal integration of peer-support specialists into multidisciplinary teams is justified by the data that indicated that lived-experience treatment can contribute to the enhancement of patient engagement significantly and decreases hospital readmission rates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Mareya</a:t>
            </a:r>
            <a:r>
              <a:rPr lang="en-US" sz="1800" dirty="0">
                <a:effectLst/>
                <a:latin typeface="Times New Roman" panose="02020603050405020304" pitchFamily="18" charset="0"/>
                <a:ea typeface="Calibri" panose="020F0502020204030204" pitchFamily="34" charset="0"/>
                <a:cs typeface="Arial" panose="020B0604020202020204" pitchFamily="34" charset="0"/>
              </a:rPr>
              <a:t> et al., 2024).</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 The inclusion of the role of peer-support specialist into the team formally offers needed guidance on lived-experience that is not always available in a conventional medical model (Shevlin et al., 2023).</a:t>
            </a:r>
            <a:r>
              <a:rPr lang="en-US" sz="1800" b="1" dirty="0">
                <a:effectLst/>
                <a:latin typeface="Times New Roman" panose="02020603050405020304" pitchFamily="18" charset="0"/>
                <a:ea typeface="Calibri" panose="020F0502020204030204" pitchFamily="34" charset="0"/>
                <a:cs typeface="Arial" panose="020B0604020202020204" pitchFamily="34" charset="0"/>
              </a:rPr>
              <a:t> </a:t>
            </a:r>
            <a:r>
              <a:rPr lang="en-US" sz="1800" dirty="0">
                <a:effectLst/>
                <a:latin typeface="Times New Roman" panose="02020603050405020304" pitchFamily="18" charset="0"/>
                <a:ea typeface="Calibri" panose="020F0502020204030204" pitchFamily="34" charset="0"/>
                <a:cs typeface="Arial" panose="020B0604020202020204" pitchFamily="34" charset="0"/>
              </a:rPr>
              <a:t>Regarding the social aspect, the measures are required to address systemic stigma and health disparities actively. It involves initiating culturally sensitive community health campaigns that would not focus on the medical model of depression but emphasise the social factors that cause the condition (Krawczyk and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Święcicki</a:t>
            </a:r>
            <a:r>
              <a:rPr lang="en-US" sz="1800" dirty="0">
                <a:effectLst/>
                <a:latin typeface="Times New Roman" panose="02020603050405020304" pitchFamily="18" charset="0"/>
                <a:ea typeface="Calibri" panose="020F0502020204030204" pitchFamily="34" charset="0"/>
                <a:cs typeface="Arial" panose="020B0604020202020204" pitchFamily="34" charset="0"/>
              </a:rPr>
              <a:t>, 2020). Providers can treat more patients fairly by redressing economic inequalities and improving service availability for marginalised communities. The strategy is necessary to remove geographic and financial barriers especially with international trends showing that service disparities are the biggest in socioeconomically challenged localities.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57150">
              <a:lnSpc>
                <a:spcPct val="150000"/>
              </a:lnSpc>
              <a:spcBef>
                <a:spcPts val="1200"/>
              </a:spcBef>
              <a:spcAft>
                <a:spcPts val="0"/>
              </a:spcAft>
            </a:pPr>
            <a:r>
              <a:rPr lang="en-US" sz="1800" b="1" i="1" u="sng" kern="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rPr>
              <a:t>Conclusions</a:t>
            </a:r>
            <a:endPar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In conclusion, the refined approach to the ICD-11 has a serious shift in the perception and management of Single-episode depression disorder, as the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stigmatised</a:t>
            </a:r>
            <a:r>
              <a:rPr lang="en-US" sz="1800" dirty="0">
                <a:effectLst/>
                <a:latin typeface="Times New Roman" panose="02020603050405020304" pitchFamily="18" charset="0"/>
                <a:ea typeface="Calibri" panose="020F0502020204030204" pitchFamily="34" charset="0"/>
                <a:cs typeface="Arial" panose="020B0604020202020204" pitchFamily="34" charset="0"/>
              </a:rPr>
              <a:t> period known as the asylum has ended, and an elegant procedure has taken its place. The disorder was considered an indication of moral or irreversible weakness in the past, but today it is considered a complex issue influenced by biological, genetic, and social aspects. The modern paradigm focuses on the convergence of clinical precision and a social, humanistic health approach. Finally, the role of healthy modern provision cannot be overestimated; by balancing professional activity with evidence-based classifications and community support, healthcare systems could provide people with decent and effective care needed to recover in modern society.</a:t>
            </a:r>
            <a:br>
              <a:rPr lang="en-US" sz="1800" dirty="0">
                <a:effectLst/>
                <a:latin typeface="Times New Roman" panose="02020603050405020304" pitchFamily="18" charset="0"/>
                <a:ea typeface="Calibri" panose="020F0502020204030204" pitchFamily="34" charset="0"/>
                <a:cs typeface="Arial" panose="020B0604020202020204" pitchFamily="34" charset="0"/>
              </a:rPr>
            </a:b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57150">
              <a:lnSpc>
                <a:spcPct val="150000"/>
              </a:lnSpc>
              <a:spcBef>
                <a:spcPts val="1200"/>
              </a:spcBef>
              <a:spcAft>
                <a:spcPts val="0"/>
              </a:spcAft>
            </a:pPr>
            <a:r>
              <a:rPr lang="en-US" sz="1800" b="1" i="1" u="sng" kern="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First, M.B.,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Gaebel</a:t>
            </a:r>
            <a:r>
              <a:rPr lang="en-US" sz="1800" dirty="0">
                <a:effectLst/>
                <a:latin typeface="Times New Roman" panose="02020603050405020304" pitchFamily="18" charset="0"/>
                <a:ea typeface="Calibri" panose="020F0502020204030204" pitchFamily="34" charset="0"/>
                <a:cs typeface="Arial" panose="020B0604020202020204" pitchFamily="34" charset="0"/>
              </a:rPr>
              <a:t>, W., Maj, M., Stein, D.J., Kogan, C.S., Saunders, J.B.,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Poznyak</a:t>
            </a:r>
            <a:r>
              <a:rPr lang="en-US" sz="1800" dirty="0">
                <a:effectLst/>
                <a:latin typeface="Times New Roman" panose="02020603050405020304" pitchFamily="18" charset="0"/>
                <a:ea typeface="Calibri" panose="020F0502020204030204" pitchFamily="34" charset="0"/>
                <a:cs typeface="Arial" panose="020B0604020202020204" pitchFamily="34" charset="0"/>
              </a:rPr>
              <a:t>, V.B.,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Gureje</a:t>
            </a:r>
            <a:r>
              <a:rPr lang="en-US" sz="1800" dirty="0">
                <a:effectLst/>
                <a:latin typeface="Times New Roman" panose="02020603050405020304" pitchFamily="18" charset="0"/>
                <a:ea typeface="Calibri" panose="020F0502020204030204" pitchFamily="34" charset="0"/>
                <a:cs typeface="Arial" panose="020B0604020202020204" pitchFamily="34" charset="0"/>
              </a:rPr>
              <a:t>, O., Lewis‐Fernández, R.,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Maercker</a:t>
            </a:r>
            <a:r>
              <a:rPr lang="en-US" sz="1800" dirty="0">
                <a:effectLst/>
                <a:latin typeface="Times New Roman" panose="02020603050405020304" pitchFamily="18" charset="0"/>
                <a:ea typeface="Calibri" panose="020F0502020204030204" pitchFamily="34" charset="0"/>
                <a:cs typeface="Arial" panose="020B0604020202020204" pitchFamily="34" charset="0"/>
              </a:rPr>
              <a:t>, A. and Brewin, C.R., 2021. An organisation-and category‐level comparison of diagnostic requirements for mental disorders in ICD‐11 and DSM‐5. World Psychiatry, 20(1), pp.34-51. </a:t>
            </a:r>
            <a:r>
              <a:rPr lang="en-US"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3"/>
              </a:rPr>
              <a:t>https://doi.org/10.1002/wps.20825</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457200" marR="0" indent="-45720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Arial" panose="020B0604020202020204" pitchFamily="34" charset="0"/>
              </a:rPr>
              <a:t>Giovagnoli</a:t>
            </a:r>
            <a:r>
              <a:rPr lang="en-US" sz="1800" dirty="0">
                <a:effectLst/>
                <a:latin typeface="Times New Roman" panose="02020603050405020304" pitchFamily="18" charset="0"/>
                <a:ea typeface="Calibri" panose="020F0502020204030204" pitchFamily="34" charset="0"/>
                <a:cs typeface="Arial" panose="020B0604020202020204" pitchFamily="34" charset="0"/>
              </a:rPr>
              <a:t>, S.,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Mandolesi</a:t>
            </a:r>
            <a:r>
              <a:rPr lang="en-US" sz="1800" dirty="0">
                <a:effectLst/>
                <a:latin typeface="Times New Roman" panose="02020603050405020304" pitchFamily="18" charset="0"/>
                <a:ea typeface="Calibri" panose="020F0502020204030204" pitchFamily="34" charset="0"/>
                <a:cs typeface="Arial" panose="020B0604020202020204" pitchFamily="34" charset="0"/>
              </a:rPr>
              <a:t>, L.,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Magri</a:t>
            </a:r>
            <a:r>
              <a:rPr lang="en-US" sz="1800" dirty="0">
                <a:effectLst/>
                <a:latin typeface="Times New Roman" panose="02020603050405020304" pitchFamily="18" charset="0"/>
                <a:ea typeface="Calibri" panose="020F0502020204030204" pitchFamily="34" charset="0"/>
                <a:cs typeface="Arial" panose="020B0604020202020204" pitchFamily="34" charset="0"/>
              </a:rPr>
              <a:t>, S., Gualtieri, L.,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Fabbri</a:t>
            </a:r>
            <a:r>
              <a:rPr lang="en-US" sz="1800" dirty="0">
                <a:effectLst/>
                <a:latin typeface="Times New Roman" panose="02020603050405020304" pitchFamily="18" charset="0"/>
                <a:ea typeface="Calibri" panose="020F0502020204030204" pitchFamily="34" charset="0"/>
                <a:cs typeface="Arial" panose="020B0604020202020204" pitchFamily="34" charset="0"/>
              </a:rPr>
              <a:t>, D.,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Tossani</a:t>
            </a:r>
            <a:r>
              <a:rPr lang="en-US" sz="1800" dirty="0">
                <a:effectLst/>
                <a:latin typeface="Times New Roman" panose="02020603050405020304" pitchFamily="18" charset="0"/>
                <a:ea typeface="Calibri" panose="020F0502020204030204" pitchFamily="34" charset="0"/>
                <a:cs typeface="Arial" panose="020B0604020202020204" pitchFamily="34" charset="0"/>
              </a:rPr>
              <a:t>, E. and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Benassi</a:t>
            </a:r>
            <a:r>
              <a:rPr lang="en-US" sz="1800" dirty="0">
                <a:effectLst/>
                <a:latin typeface="Times New Roman" panose="02020603050405020304" pitchFamily="18" charset="0"/>
                <a:ea typeface="Calibri" panose="020F0502020204030204" pitchFamily="34" charset="0"/>
                <a:cs typeface="Arial" panose="020B0604020202020204" pitchFamily="34" charset="0"/>
              </a:rPr>
              <a:t>, M., 2020. Internalising symptoms in developmental dyslexia: A comparison between primary and secondary school. Frontiers in psychology, 11, p.461. </a:t>
            </a:r>
            <a:r>
              <a:rPr lang="en-US"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4"/>
              </a:rPr>
              <a:t>https://doi.org/10.3389/fpsyg.2020.00461</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457200" marR="0" indent="-45720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Arial" panose="020B0604020202020204" pitchFamily="34" charset="0"/>
              </a:rPr>
              <a:t>Härter</a:t>
            </a:r>
            <a:r>
              <a:rPr lang="en-US" sz="1800" dirty="0">
                <a:effectLst/>
                <a:latin typeface="Times New Roman" panose="02020603050405020304" pitchFamily="18" charset="0"/>
                <a:ea typeface="Calibri" panose="020F0502020204030204" pitchFamily="34" charset="0"/>
                <a:cs typeface="Arial" panose="020B0604020202020204" pitchFamily="34" charset="0"/>
              </a:rPr>
              <a:t>, M. and Schneider, F., 2025. Affective disorders—developments of ICD-11 in comparison with ICD-10. Der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Nervenarzt</a:t>
            </a:r>
            <a:r>
              <a:rPr lang="en-US" sz="1800" dirty="0">
                <a:effectLst/>
                <a:latin typeface="Times New Roman" panose="02020603050405020304" pitchFamily="18" charset="0"/>
                <a:ea typeface="Calibri" panose="020F0502020204030204" pitchFamily="34" charset="0"/>
                <a:cs typeface="Arial" panose="020B0604020202020204" pitchFamily="34" charset="0"/>
              </a:rPr>
              <a:t>, 96(Suppl 1), pp.6-10. </a:t>
            </a:r>
            <a:r>
              <a:rPr lang="en-US"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5"/>
              </a:rPr>
              <a:t>https://doi.org/10.1007/s00115-025-01877-9</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45720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Krawczyk, P. and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Święcicki</a:t>
            </a:r>
            <a:r>
              <a:rPr lang="en-US" sz="1800" dirty="0">
                <a:effectLst/>
                <a:latin typeface="Times New Roman" panose="02020603050405020304" pitchFamily="18" charset="0"/>
                <a:ea typeface="Calibri" panose="020F0502020204030204" pitchFamily="34" charset="0"/>
                <a:cs typeface="Arial" panose="020B0604020202020204" pitchFamily="34" charset="0"/>
              </a:rPr>
              <a:t>, Ł., 2020. ICD-11 vs. ICD-10-a review of updates and novelties introduced in the latest version of the WHO International Classification of Diseases.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Psychiatr</a:t>
            </a:r>
            <a:r>
              <a:rPr lang="en-US" sz="1800" dirty="0">
                <a:effectLst/>
                <a:latin typeface="Times New Roman" panose="02020603050405020304" pitchFamily="18" charset="0"/>
                <a:ea typeface="Calibri" panose="020F0502020204030204" pitchFamily="34" charset="0"/>
                <a:cs typeface="Arial" panose="020B0604020202020204" pitchFamily="34" charset="0"/>
              </a:rPr>
              <a:t> Pol, 54(1), pp.7-20. DOI: </a:t>
            </a:r>
            <a:r>
              <a:rPr lang="en-US"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6"/>
              </a:rPr>
              <a:t>https://doi.org/10.12740/PP/103876</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457200" marR="0" indent="-45720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Arial" panose="020B0604020202020204" pitchFamily="34" charset="0"/>
              </a:rPr>
              <a:t>Maercker</a:t>
            </a:r>
            <a:r>
              <a:rPr lang="en-US" sz="1800" dirty="0">
                <a:effectLst/>
                <a:latin typeface="Times New Roman" panose="02020603050405020304" pitchFamily="18" charset="0"/>
                <a:ea typeface="Calibri" panose="020F0502020204030204" pitchFamily="34" charset="0"/>
                <a:cs typeface="Arial" panose="020B0604020202020204" pitchFamily="34" charset="0"/>
              </a:rPr>
              <a:t>, A. and Eberle, D.J., 2022. Disorders specifically associated with stress in ICD-11. Clinical psychology in Europe, 4(Spec Issue), p.e9711. </a:t>
            </a:r>
            <a:r>
              <a:rPr lang="en-US"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7"/>
              </a:rPr>
              <a:t>https://doi/10.32872/cpe.9711</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457200" marR="0" indent="-45720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Arial" panose="020B0604020202020204" pitchFamily="34" charset="0"/>
              </a:rPr>
              <a:t>Mareya</a:t>
            </a:r>
            <a:r>
              <a:rPr lang="en-US" sz="1800" dirty="0">
                <a:effectLst/>
                <a:latin typeface="Times New Roman" panose="02020603050405020304" pitchFamily="18" charset="0"/>
                <a:ea typeface="Calibri" panose="020F0502020204030204" pitchFamily="34" charset="0"/>
                <a:cs typeface="Arial" panose="020B0604020202020204" pitchFamily="34" charset="0"/>
              </a:rPr>
              <a:t>, S., Watts, M.C., Zhao, L. and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Olasoji</a:t>
            </a:r>
            <a:r>
              <a:rPr lang="en-US" sz="1800" dirty="0">
                <a:effectLst/>
                <a:latin typeface="Times New Roman" panose="02020603050405020304" pitchFamily="18" charset="0"/>
                <a:ea typeface="Calibri" panose="020F0502020204030204" pitchFamily="34" charset="0"/>
                <a:cs typeface="Arial" panose="020B0604020202020204" pitchFamily="34" charset="0"/>
              </a:rPr>
              <a:t>, M., 2024. Exploring the stepped care model in delivering primary mental health services—a scoping review. International Journal of Mental Health Nursing, 33(6), pp.2026-2042. </a:t>
            </a:r>
            <a:r>
              <a:rPr lang="en-US"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8"/>
              </a:rPr>
              <a:t>https://doi.org/10.1111/inm.13427</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45720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Marx, W.,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Penninx</a:t>
            </a:r>
            <a:r>
              <a:rPr lang="en-US" sz="1800" dirty="0">
                <a:effectLst/>
                <a:latin typeface="Times New Roman" panose="02020603050405020304" pitchFamily="18" charset="0"/>
                <a:ea typeface="Calibri" panose="020F0502020204030204" pitchFamily="34" charset="0"/>
                <a:cs typeface="Arial" panose="020B0604020202020204" pitchFamily="34" charset="0"/>
              </a:rPr>
              <a:t>, B.W.,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Solmi</a:t>
            </a:r>
            <a:r>
              <a:rPr lang="en-US" sz="1800" dirty="0">
                <a:effectLst/>
                <a:latin typeface="Times New Roman" panose="02020603050405020304" pitchFamily="18" charset="0"/>
                <a:ea typeface="Calibri" panose="020F0502020204030204" pitchFamily="34" charset="0"/>
                <a:cs typeface="Arial" panose="020B0604020202020204" pitchFamily="34" charset="0"/>
              </a:rPr>
              <a:t>, M., Furukawa, T.A., Firth, J., Carvalho, A.F. and Berk, M., 2023. Major depressive disorder. Nature Reviews Disease Primers, 9(1), p.44. </a:t>
            </a:r>
            <a:r>
              <a:rPr lang="en-US"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9"/>
              </a:rPr>
              <a:t>https://doi.org/10.1038/s41572-023-00454-1</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45720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Moreno-Agostino, D., Wu, Y.T.,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Daskalopoulou</a:t>
            </a:r>
            <a:r>
              <a:rPr lang="en-US" sz="1800" dirty="0">
                <a:effectLst/>
                <a:latin typeface="Times New Roman" panose="02020603050405020304" pitchFamily="18" charset="0"/>
                <a:ea typeface="Calibri" panose="020F0502020204030204" pitchFamily="34" charset="0"/>
                <a:cs typeface="Arial" panose="020B0604020202020204" pitchFamily="34" charset="0"/>
              </a:rPr>
              <a:t>, C., Hasan, M.T., Huisman, M. and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Prina</a:t>
            </a:r>
            <a:r>
              <a:rPr lang="en-US" sz="1800" dirty="0">
                <a:effectLst/>
                <a:latin typeface="Times New Roman" panose="02020603050405020304" pitchFamily="18" charset="0"/>
                <a:ea typeface="Calibri" panose="020F0502020204030204" pitchFamily="34" charset="0"/>
                <a:cs typeface="Arial" panose="020B0604020202020204" pitchFamily="34" charset="0"/>
              </a:rPr>
              <a:t>, M., 2021. Global trends in the prevalence and incidence of depression: a systematic review and meta-analysis. Journal of affective disorders, 281, pp.235-243. </a:t>
            </a:r>
            <a:r>
              <a:rPr lang="en-US"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10"/>
              </a:rPr>
              <a:t>https://doi.org/10.1016/j.jad.2020.12.035</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45720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Patten, S.B., 2025. A dimensional diagnostic strategy for depressive disorders. Journal of Clinical Medicine, 14(3), p.844. </a:t>
            </a:r>
            <a:r>
              <a:rPr lang="en-US"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11"/>
              </a:rPr>
              <a:t>https://doi.org/10.3390/jcm14030844</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45720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Shevlin, M., Hyland, P., Butter, S., McBride, O., Hartman, T.K.,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Karatzias</a:t>
            </a:r>
            <a:r>
              <a:rPr lang="en-US" sz="1800" dirty="0">
                <a:effectLst/>
                <a:latin typeface="Times New Roman" panose="02020603050405020304" pitchFamily="18" charset="0"/>
                <a:ea typeface="Calibri" panose="020F0502020204030204" pitchFamily="34" charset="0"/>
                <a:cs typeface="Arial" panose="020B0604020202020204" pitchFamily="34" charset="0"/>
              </a:rPr>
              <a:t>, T. and Bentall, R.P., 2023. The development and initial validation of self‐report measures of ICD‐11 depressive episode and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generalised</a:t>
            </a:r>
            <a:r>
              <a:rPr lang="en-US" sz="1800" dirty="0">
                <a:effectLst/>
                <a:latin typeface="Times New Roman" panose="02020603050405020304" pitchFamily="18" charset="0"/>
                <a:ea typeface="Calibri" panose="020F0502020204030204" pitchFamily="34" charset="0"/>
                <a:cs typeface="Arial" panose="020B0604020202020204" pitchFamily="34" charset="0"/>
              </a:rPr>
              <a:t> anxiety disorder: The International Depression Questionnaire (IDQ) and the International Anxiety Questionnaire (IAQ). Journal of Clinical Psychology, 79(3), pp.854-870. </a:t>
            </a:r>
            <a:r>
              <a:rPr lang="en-US"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12"/>
              </a:rPr>
              <a:t>https://doi.org/10.1002/jclp.23446</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45720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Stein, D.J.,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Szatmari</a:t>
            </a:r>
            <a:r>
              <a:rPr lang="en-US" sz="1800" dirty="0">
                <a:effectLst/>
                <a:latin typeface="Times New Roman" panose="02020603050405020304" pitchFamily="18" charset="0"/>
                <a:ea typeface="Calibri" panose="020F0502020204030204" pitchFamily="34" charset="0"/>
                <a:cs typeface="Arial" panose="020B0604020202020204" pitchFamily="34" charset="0"/>
              </a:rPr>
              <a:t>, P.,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Gaebel</a:t>
            </a:r>
            <a:r>
              <a:rPr lang="en-US" sz="1800" dirty="0">
                <a:effectLst/>
                <a:latin typeface="Times New Roman" panose="02020603050405020304" pitchFamily="18" charset="0"/>
                <a:ea typeface="Calibri" panose="020F0502020204030204" pitchFamily="34" charset="0"/>
                <a:cs typeface="Arial" panose="020B0604020202020204" pitchFamily="34" charset="0"/>
              </a:rPr>
              <a:t>, W., Berk, M., Vieta, E., Maj, M., de Vries, Y.A.,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Roest</a:t>
            </a:r>
            <a:r>
              <a:rPr lang="en-US" sz="1800" dirty="0">
                <a:effectLst/>
                <a:latin typeface="Times New Roman" panose="02020603050405020304" pitchFamily="18" charset="0"/>
                <a:ea typeface="Calibri" panose="020F0502020204030204" pitchFamily="34" charset="0"/>
                <a:cs typeface="Arial" panose="020B0604020202020204" pitchFamily="34" charset="0"/>
              </a:rPr>
              <a:t>, A.M., de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Jonge</a:t>
            </a:r>
            <a:r>
              <a:rPr lang="en-US" sz="1800" dirty="0">
                <a:effectLst/>
                <a:latin typeface="Times New Roman" panose="02020603050405020304" pitchFamily="18" charset="0"/>
                <a:ea typeface="Calibri" panose="020F0502020204030204" pitchFamily="34" charset="0"/>
                <a:cs typeface="Arial" panose="020B0604020202020204" pitchFamily="34" charset="0"/>
              </a:rPr>
              <a:t>, P.,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Maercker</a:t>
            </a:r>
            <a:r>
              <a:rPr lang="en-US" sz="1800" dirty="0">
                <a:effectLst/>
                <a:latin typeface="Times New Roman" panose="02020603050405020304" pitchFamily="18" charset="0"/>
                <a:ea typeface="Calibri" panose="020F0502020204030204" pitchFamily="34" charset="0"/>
                <a:cs typeface="Arial" panose="020B0604020202020204" pitchFamily="34" charset="0"/>
              </a:rPr>
              <a:t>, A. and Brewin, C.R., 2020. Mental, behavioral and neurodevelopmental disorders in the ICD-11: an international perspective on key changes and controversies. BMC medicine, 18(1), p.21. </a:t>
            </a:r>
            <a:r>
              <a:rPr lang="en-US"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13"/>
              </a:rPr>
              <a:t>https://doi.org/10.1186/s12916-020-1495-2</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45720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WHO (2022) International Classification of Diseases (ICD), World Health Organization. Available at: </a:t>
            </a:r>
            <a:r>
              <a:rPr lang="en-US"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14"/>
              </a:rPr>
              <a:t>https://www.who.int/standards/classifications/classification-of-diseases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29717874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13/03/2026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13/03/2026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13/03/2026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13/03/2026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13/03/2026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13/03/2026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13/03/2026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13/03/2026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13/03/2026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13/03/2026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13/03/2026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13/03/2026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hyperlink" Target="https://www.thenordicpsychiatrist.com/post/paradigm-shifts-in-icd-11-useful-or-not" TargetMode="External"/><Relationship Id="rId13" Type="http://schemas.openxmlformats.org/officeDocument/2006/relationships/hyperlink" Target="https://doi.org/10.1007/s00115-025-01877-9" TargetMode="External"/><Relationship Id="rId18" Type="http://schemas.openxmlformats.org/officeDocument/2006/relationships/hyperlink" Target="https://doi.org/10.1016/j.jad.2020.12.035" TargetMode="External"/><Relationship Id="rId3" Type="http://schemas.openxmlformats.org/officeDocument/2006/relationships/image" Target="../media/image10.png"/><Relationship Id="rId21" Type="http://schemas.openxmlformats.org/officeDocument/2006/relationships/hyperlink" Target="https://doi.org/10.1186/s12916-020-1495-2" TargetMode="External"/><Relationship Id="rId7" Type="http://schemas.openxmlformats.org/officeDocument/2006/relationships/image" Target="../media/image12.png"/><Relationship Id="rId12" Type="http://schemas.openxmlformats.org/officeDocument/2006/relationships/hyperlink" Target="https://doi.org/10.3389/fpsyg.2020.00461" TargetMode="External"/><Relationship Id="rId17" Type="http://schemas.openxmlformats.org/officeDocument/2006/relationships/hyperlink" Target="https://doi.org/10.1038/s41572-023-00454-1" TargetMode="External"/><Relationship Id="rId2" Type="http://schemas.openxmlformats.org/officeDocument/2006/relationships/notesSlide" Target="../notesSlides/notesSlide1.xml"/><Relationship Id="rId16" Type="http://schemas.openxmlformats.org/officeDocument/2006/relationships/hyperlink" Target="https://doi.org/10.1111/inm.13427" TargetMode="External"/><Relationship Id="rId20" Type="http://schemas.openxmlformats.org/officeDocument/2006/relationships/hyperlink" Target="https://doi.org/10.1002/jclp.23446" TargetMode="External"/><Relationship Id="rId1" Type="http://schemas.openxmlformats.org/officeDocument/2006/relationships/slideLayout" Target="../slideLayouts/slideLayout2.xml"/><Relationship Id="rId6" Type="http://schemas.openxmlformats.org/officeDocument/2006/relationships/hyperlink" Target="https://fastercapital.com/keyword/mental-health-care.html/1" TargetMode="External"/><Relationship Id="rId11" Type="http://schemas.openxmlformats.org/officeDocument/2006/relationships/hyperlink" Target="https://doi.org/10.1002/wps.20825" TargetMode="External"/><Relationship Id="rId5" Type="http://schemas.openxmlformats.org/officeDocument/2006/relationships/image" Target="../media/image11.png"/><Relationship Id="rId15" Type="http://schemas.openxmlformats.org/officeDocument/2006/relationships/hyperlink" Target="https://doi/10.32872/cpe.9711" TargetMode="External"/><Relationship Id="rId10" Type="http://schemas.openxmlformats.org/officeDocument/2006/relationships/hyperlink" Target="https://getgoally.com/blog/neurodiversopedia/selective-serotonin-reuptake-inhibitor-ssri/" TargetMode="External"/><Relationship Id="rId19" Type="http://schemas.openxmlformats.org/officeDocument/2006/relationships/hyperlink" Target="https://doi.org/10.3390/jcm14030844" TargetMode="External"/><Relationship Id="rId4" Type="http://schemas.openxmlformats.org/officeDocument/2006/relationships/hyperlink" Target="https://surgery.wustl.edu/three-aspects-of-health-and-healing-the-biopsychosocial-model/" TargetMode="External"/><Relationship Id="rId9" Type="http://schemas.openxmlformats.org/officeDocument/2006/relationships/image" Target="../media/image13.png"/><Relationship Id="rId14" Type="http://schemas.openxmlformats.org/officeDocument/2006/relationships/hyperlink" Target="https://doi.org/10.12740/PP/103876" TargetMode="External"/><Relationship Id="rId22" Type="http://schemas.openxmlformats.org/officeDocument/2006/relationships/hyperlink" Target="https://www.who.int/standards/classifications/classification-of-disea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Genabu Barri</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2328229</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Lecturer: Farah Wiita</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580509"/>
            <a:ext cx="10048875" cy="877155"/>
          </a:xfrm>
        </p:spPr>
        <p:txBody>
          <a:bodyPr/>
          <a:lstStyle/>
          <a:p>
            <a:r>
              <a:rPr lang="en-GB" sz="4500" dirty="0">
                <a:latin typeface="Aptos" panose="020B0004020202020204" pitchFamily="34" charset="0"/>
              </a:rPr>
              <a:t>Introduction </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569652"/>
          </a:xfrm>
        </p:spPr>
        <p:txBody>
          <a:bodyPr/>
          <a:lstStyle/>
          <a:p>
            <a:r>
              <a:rPr lang="en-GB" sz="4500" dirty="0">
                <a:latin typeface="Aptos" panose="020B0004020202020204" pitchFamily="34" charset="0"/>
              </a:rPr>
              <a:t>Historical perspectives and treatments </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289314" y="4743107"/>
            <a:ext cx="10047018" cy="1708152"/>
          </a:xfrm>
        </p:spPr>
        <p:txBody>
          <a:bodyPr/>
          <a:lstStyle/>
          <a:p>
            <a:r>
              <a:rPr lang="en-GB" sz="4500" dirty="0">
                <a:latin typeface="Aptos" panose="020B0004020202020204" pitchFamily="34" charset="0"/>
              </a:rPr>
              <a:t>Recommendations</a:t>
            </a:r>
          </a:p>
          <a:p>
            <a:endParaRPr lang="en-GB" sz="4500"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709554" y="15903287"/>
            <a:ext cx="9495845" cy="877155"/>
          </a:xfrm>
        </p:spPr>
        <p:txBody>
          <a:bodyPr/>
          <a:lstStyle/>
          <a:p>
            <a:r>
              <a:rPr lang="en-GB" sz="4500" dirty="0">
                <a:latin typeface="Aptos" panose="020B0004020202020204" pitchFamily="34" charset="0"/>
              </a:rPr>
              <a:t>Conclusions </a:t>
            </a: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576202" y="20869935"/>
            <a:ext cx="10047018" cy="877155"/>
          </a:xfrm>
        </p:spPr>
        <p:txBody>
          <a:bodyPr/>
          <a:lstStyle/>
          <a:p>
            <a:r>
              <a:rPr lang="en-GB" sz="4500" dirty="0">
                <a:latin typeface="Aptos" panose="020B0004020202020204" pitchFamily="34" charset="0"/>
              </a:rPr>
              <a:t>References </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688045" y="871803"/>
            <a:ext cx="31998968" cy="2800767"/>
          </a:xfrm>
        </p:spPr>
        <p:txBody>
          <a:bodyPr/>
          <a:lstStyle/>
          <a:p>
            <a:r>
              <a:rPr lang="en-US" sz="8000" dirty="0"/>
              <a:t>“Single Episode Depressive Disorder: </a:t>
            </a:r>
          </a:p>
          <a:p>
            <a:r>
              <a:rPr lang="en-US" sz="8000" dirty="0"/>
              <a:t>Historical and Contemporary Perspectives”</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20"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67612" y="12241239"/>
            <a:ext cx="10048875" cy="877155"/>
          </a:xfrm>
        </p:spPr>
        <p:txBody>
          <a:bodyPr/>
          <a:lstStyle/>
          <a:p>
            <a:r>
              <a:rPr lang="en-GB" sz="4500" dirty="0">
                <a:latin typeface="Aptos" panose="020B0004020202020204" pitchFamily="34" charset="0"/>
              </a:rPr>
              <a:t>Causes, Symptoms, Diagnosis</a:t>
            </a:r>
          </a:p>
        </p:txBody>
      </p:sp>
      <p:pic>
        <p:nvPicPr>
          <p:cNvPr id="7" name="Picture 6"/>
          <p:cNvPicPr>
            <a:picLocks noChangeAspect="1"/>
          </p:cNvPicPr>
          <p:nvPr/>
        </p:nvPicPr>
        <p:blipFill>
          <a:blip r:embed="rId3"/>
          <a:stretch>
            <a:fillRect/>
          </a:stretch>
        </p:blipFill>
        <p:spPr>
          <a:xfrm>
            <a:off x="11767473" y="22070564"/>
            <a:ext cx="9222784" cy="6919457"/>
          </a:xfrm>
          <a:prstGeom prst="rect">
            <a:avLst/>
          </a:prstGeom>
          <a:ln>
            <a:solidFill>
              <a:schemeClr val="accent1"/>
            </a:solidFill>
          </a:ln>
        </p:spPr>
      </p:pic>
      <p:sp>
        <p:nvSpPr>
          <p:cNvPr id="21" name="Rectangle 20"/>
          <p:cNvSpPr/>
          <p:nvPr/>
        </p:nvSpPr>
        <p:spPr>
          <a:xfrm>
            <a:off x="12458134" y="29547344"/>
            <a:ext cx="7989428" cy="1446550"/>
          </a:xfrm>
          <a:prstGeom prst="rect">
            <a:avLst/>
          </a:prstGeom>
        </p:spPr>
        <p:txBody>
          <a:bodyPr wrap="square">
            <a:spAutoFit/>
          </a:bodyPr>
          <a:lstStyle/>
          <a:p>
            <a:pPr algn="ctr"/>
            <a:r>
              <a:rPr lang="en-US" sz="2000" dirty="0">
                <a:solidFill>
                  <a:srgbClr val="3D3D3D"/>
                </a:solidFill>
                <a:latin typeface="Source Sans Pro"/>
              </a:rPr>
              <a:t>Fig: Bio psychosocial Model in Medicine Source: </a:t>
            </a:r>
            <a:r>
              <a:rPr lang="en-US" sz="2000" dirty="0">
                <a:solidFill>
                  <a:srgbClr val="3D3D3D"/>
                </a:solidFill>
                <a:latin typeface="Source Sans Pro"/>
                <a:hlinkClick r:id="rId4"/>
              </a:rPr>
              <a:t>https://surgery.wustl.edu/three-aspects-of-health-and-healing-the-biopsychosocial-model/</a:t>
            </a:r>
            <a:endParaRPr lang="en-US" sz="2000" dirty="0">
              <a:solidFill>
                <a:srgbClr val="3D3D3D"/>
              </a:solidFill>
              <a:latin typeface="Source Sans Pro"/>
            </a:endParaRPr>
          </a:p>
          <a:p>
            <a:endParaRPr lang="en-US" sz="2800" b="0" i="0" dirty="0">
              <a:solidFill>
                <a:srgbClr val="3D3D3D"/>
              </a:solidFill>
              <a:effectLst/>
              <a:latin typeface="Source Sans Pro"/>
            </a:endParaRPr>
          </a:p>
        </p:txBody>
      </p:sp>
      <p:pic>
        <p:nvPicPr>
          <p:cNvPr id="22" name="Picture 21"/>
          <p:cNvPicPr>
            <a:picLocks noChangeAspect="1"/>
          </p:cNvPicPr>
          <p:nvPr/>
        </p:nvPicPr>
        <p:blipFill>
          <a:blip r:embed="rId5"/>
          <a:stretch>
            <a:fillRect/>
          </a:stretch>
        </p:blipFill>
        <p:spPr>
          <a:xfrm>
            <a:off x="23089488" y="25527000"/>
            <a:ext cx="8836355" cy="4395939"/>
          </a:xfrm>
          <a:prstGeom prst="rect">
            <a:avLst/>
          </a:prstGeom>
        </p:spPr>
      </p:pic>
      <p:sp>
        <p:nvSpPr>
          <p:cNvPr id="23" name="Rectangle 22"/>
          <p:cNvSpPr/>
          <p:nvPr/>
        </p:nvSpPr>
        <p:spPr>
          <a:xfrm>
            <a:off x="23601883" y="30267533"/>
            <a:ext cx="7611091" cy="1446550"/>
          </a:xfrm>
          <a:prstGeom prst="rect">
            <a:avLst/>
          </a:prstGeom>
        </p:spPr>
        <p:txBody>
          <a:bodyPr wrap="square">
            <a:spAutoFit/>
          </a:bodyPr>
          <a:lstStyle/>
          <a:p>
            <a:pPr algn="ctr"/>
            <a:r>
              <a:rPr lang="en-US" sz="2000" dirty="0">
                <a:solidFill>
                  <a:srgbClr val="3D3D3D"/>
                </a:solidFill>
                <a:latin typeface="Source Sans Pro"/>
              </a:rPr>
              <a:t>Fig: future of mental health in the health care sector Source: </a:t>
            </a:r>
            <a:r>
              <a:rPr lang="en-US" sz="2000" dirty="0">
                <a:solidFill>
                  <a:srgbClr val="3D3D3D"/>
                </a:solidFill>
                <a:latin typeface="Source Sans Pro"/>
                <a:hlinkClick r:id="rId6"/>
              </a:rPr>
              <a:t>https://fastercapital.com/keyword/mental-health-care.html/1</a:t>
            </a:r>
            <a:endParaRPr lang="en-US" sz="2000" dirty="0">
              <a:solidFill>
                <a:srgbClr val="3D3D3D"/>
              </a:solidFill>
              <a:latin typeface="Source Sans Pro"/>
            </a:endParaRPr>
          </a:p>
          <a:p>
            <a:pPr algn="ctr"/>
            <a:endParaRPr lang="en-US" sz="2000" dirty="0">
              <a:solidFill>
                <a:srgbClr val="3D3D3D"/>
              </a:solidFill>
              <a:latin typeface="Source Sans Pro"/>
            </a:endParaRPr>
          </a:p>
          <a:p>
            <a:pPr algn="ctr"/>
            <a:endParaRPr lang="en-US" sz="2800" b="0" i="0" dirty="0">
              <a:solidFill>
                <a:srgbClr val="3D3D3D"/>
              </a:solidFill>
              <a:effectLst/>
              <a:latin typeface="Source Sans Pro"/>
            </a:endParaRPr>
          </a:p>
        </p:txBody>
      </p:sp>
      <p:sp>
        <p:nvSpPr>
          <p:cNvPr id="16" name="TextBox 15">
            <a:extLst>
              <a:ext uri="{FF2B5EF4-FFF2-40B4-BE49-F238E27FC236}">
                <a16:creationId xmlns:a16="http://schemas.microsoft.com/office/drawing/2014/main" id="{44212418-D5C7-F547-89C1-040466A11C52}"/>
              </a:ext>
            </a:extLst>
          </p:cNvPr>
          <p:cNvSpPr txBox="1"/>
          <p:nvPr/>
        </p:nvSpPr>
        <p:spPr>
          <a:xfrm>
            <a:off x="871795" y="13114754"/>
            <a:ext cx="9260938" cy="13271390"/>
          </a:xfrm>
          <a:prstGeom prst="rect">
            <a:avLst/>
          </a:prstGeom>
          <a:noFill/>
        </p:spPr>
        <p:txBody>
          <a:bodyPr wrap="square" rtlCol="0">
            <a:spAutoFit/>
          </a:bodyPr>
          <a:lstStyle/>
          <a:p>
            <a:pPr marL="0" marR="0" indent="457200" algn="just">
              <a:lnSpc>
                <a:spcPct val="150000"/>
              </a:lnSpc>
              <a:spcBef>
                <a:spcPts val="0"/>
              </a:spcBef>
              <a:spcAft>
                <a:spcPts val="800"/>
              </a:spcAft>
              <a:tabLst>
                <a:tab pos="108585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In the case of the clinical profile of Single Episode Depressive Disorder, the causes can be explained as a complex of biological, genetic and environmental factors. A strong genetic disposition is supported by research showing high heritability, with individuals with a family history more likely to exhibit it. On the biological side, the disorder is associated with imbalances of neurotransmitters, especially serotonin and dopamine as well as neuroendocrine dysregulation (Patten, 2025). These biological factors, which are susceptible and are frequently stimulated by environmental stressors, including childhood trauma, socioeconomic instability, or chronic life stress, influence the long-term management of the condition. The UK situation exposes these environmental triggers to adverse effects, with structural inequalities, including the ongoing cost-of-living crisis and urban deprivation, commonly heightening these triggers, restricting the accessibility of protective social resources to an individual (Stein et al., 2020).</a:t>
            </a:r>
          </a:p>
          <a:p>
            <a:pPr marL="0" marR="0" indent="457200" algn="just">
              <a:lnSpc>
                <a:spcPct val="150000"/>
              </a:lnSpc>
              <a:spcBef>
                <a:spcPts val="0"/>
              </a:spcBef>
              <a:spcAft>
                <a:spcPts val="800"/>
              </a:spcAft>
              <a:tabLst>
                <a:tab pos="108585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The symptoms a person presents with should meet specific diagnostic criteria that affect their everyday functioning. The person usually has a chronic low mood, anhedonia and various neurovegetative symptoms, such as severe change of weight, insomnia or hypersomnia, and psychomotor agitation or retardation (</a:t>
            </a:r>
            <a:r>
              <a:rPr lang="en-US" sz="2000" dirty="0" err="1">
                <a:effectLst/>
                <a:latin typeface="Times New Roman" panose="02020603050405020304" pitchFamily="18" charset="0"/>
                <a:ea typeface="Calibri" panose="020F0502020204030204" pitchFamily="34" charset="0"/>
                <a:cs typeface="Arial" panose="020B0604020202020204" pitchFamily="34" charset="0"/>
              </a:rPr>
              <a:t>Giovagnoli</a:t>
            </a:r>
            <a:r>
              <a:rPr lang="en-US" sz="2000" dirty="0">
                <a:effectLst/>
                <a:latin typeface="Times New Roman" panose="02020603050405020304" pitchFamily="18" charset="0"/>
                <a:ea typeface="Calibri" panose="020F0502020204030204" pitchFamily="34" charset="0"/>
                <a:cs typeface="Arial" panose="020B0604020202020204" pitchFamily="34" charset="0"/>
              </a:rPr>
              <a:t> et al., 2020). Mentally, the individual can experience a severe sense of worthlessness, over-guilt, and repetitive thoughts of death, which need to be at least two weeks' worthiness to qualify as a clinical diagnosis.</a:t>
            </a:r>
          </a:p>
          <a:p>
            <a:pPr marL="0" marR="0" indent="457200" algn="just">
              <a:lnSpc>
                <a:spcPct val="150000"/>
              </a:lnSpc>
              <a:spcBef>
                <a:spcPts val="0"/>
              </a:spcBef>
              <a:spcAft>
                <a:spcPts val="800"/>
              </a:spcAft>
              <a:tabLst>
                <a:tab pos="108585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The ICD-11 diagnostic process includes a systematic examination of these symptoms, without neglecting the possibility that they may be better elucidated by an additional health issue or the effects of a substance (WHO, 2022). One of the major differences between the ICD-11 and previous editions, including the ICD-10, is the tendency towards greater dimensionality and the optimisation of diagnostic thresholds to enhance clinical utility (Krawczyk and </a:t>
            </a:r>
            <a:r>
              <a:rPr lang="en-US" sz="2000" dirty="0" err="1">
                <a:effectLst/>
                <a:latin typeface="Times New Roman" panose="02020603050405020304" pitchFamily="18" charset="0"/>
                <a:ea typeface="Calibri" panose="020F0502020204030204" pitchFamily="34" charset="0"/>
                <a:cs typeface="Arial" panose="020B0604020202020204" pitchFamily="34" charset="0"/>
              </a:rPr>
              <a:t>Święcicki</a:t>
            </a:r>
            <a:r>
              <a:rPr lang="en-US" sz="2000" dirty="0">
                <a:effectLst/>
                <a:latin typeface="Times New Roman" panose="02020603050405020304" pitchFamily="18" charset="0"/>
                <a:ea typeface="Calibri" panose="020F0502020204030204" pitchFamily="34" charset="0"/>
                <a:cs typeface="Arial" panose="020B0604020202020204" pitchFamily="34" charset="0"/>
              </a:rPr>
              <a:t>, 2020).  With these new requirements, the ICD-11 framework offers a more internationally viable and scientifically rigorous mechanism of categorising mental and behavioural disorders (Stein et al., 2020). </a:t>
            </a:r>
          </a:p>
          <a:p>
            <a:pPr marL="0" marR="0" indent="457200" algn="just">
              <a:lnSpc>
                <a:spcPct val="150000"/>
              </a:lnSpc>
              <a:spcBef>
                <a:spcPts val="0"/>
              </a:spcBef>
              <a:spcAft>
                <a:spcPts val="800"/>
              </a:spcAft>
              <a:tabLst>
                <a:tab pos="1085850" algn="l"/>
              </a:tabLst>
            </a:pPr>
            <a:endParaRPr lang="en-US" sz="20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E8379C64-B827-5A29-C79B-F2D17CDAF7B5}"/>
              </a:ext>
            </a:extLst>
          </p:cNvPr>
          <p:cNvSpPr txBox="1"/>
          <p:nvPr/>
        </p:nvSpPr>
        <p:spPr>
          <a:xfrm>
            <a:off x="767648" y="5281474"/>
            <a:ext cx="9448800" cy="6500306"/>
          </a:xfrm>
          <a:prstGeom prst="rect">
            <a:avLst/>
          </a:prstGeom>
          <a:noFill/>
        </p:spPr>
        <p:txBody>
          <a:bodyPr wrap="square" rtlCol="0">
            <a:spAutoFit/>
          </a:bodyPr>
          <a:lstStyle/>
          <a:p>
            <a:pPr marL="0" marR="0" indent="457200" algn="just">
              <a:lnSpc>
                <a:spcPct val="150000"/>
              </a:lnSpc>
              <a:spcBef>
                <a:spcPts val="0"/>
              </a:spcBef>
              <a:spcAft>
                <a:spcPts val="800"/>
              </a:spcAft>
              <a:tabLst>
                <a:tab pos="108585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The specified mental health issue belongs to the general group of Depressive Disorders, which is assigned in Chapter 6 of the International Classification of Diseases 11th Revision (ICD-11). In particular, the given study is devoted to the Single Episode Depressive Disorder, which the ICD-11 defines as a time frame of at least two weeks during which one has either a depressed mood nearly every day or has lost interest in activities to a significant degree (</a:t>
            </a:r>
            <a:r>
              <a:rPr lang="en-US" sz="2000" dirty="0" err="1">
                <a:effectLst/>
                <a:latin typeface="Times New Roman" panose="02020603050405020304" pitchFamily="18" charset="0"/>
                <a:ea typeface="Calibri" panose="020F0502020204030204" pitchFamily="34" charset="0"/>
                <a:cs typeface="Arial" panose="020B0604020202020204" pitchFamily="34" charset="0"/>
              </a:rPr>
              <a:t>Härter</a:t>
            </a:r>
            <a:r>
              <a:rPr lang="en-US" sz="2000" dirty="0">
                <a:effectLst/>
                <a:latin typeface="Times New Roman" panose="02020603050405020304" pitchFamily="18" charset="0"/>
                <a:ea typeface="Calibri" panose="020F0502020204030204" pitchFamily="34" charset="0"/>
                <a:cs typeface="Arial" panose="020B0604020202020204" pitchFamily="34" charset="0"/>
              </a:rPr>
              <a:t> and Schneider, 2025). The clinical manifestation of this disorder consists of emotional, cognitive and physical symptoms, including sleep disorders, appetite disorders, low energy, and difficulties in concentration. When it comes to its prevalence, depressive disorders are classified as one of the most prevalent mental health disorders in the world, and according to recent statistics, over 5% of adults in the world are troubled by the disorder (Shevlin et al., 2023). These high diagnosis rates highlight the worldwide similarity of the condition, and there is a great need to implement modern treatments and to appreciate the social and political factors that shape patient treatment and access to services.</a:t>
            </a:r>
          </a:p>
        </p:txBody>
      </p:sp>
      <p:pic>
        <p:nvPicPr>
          <p:cNvPr id="28" name="Picture 27">
            <a:extLst>
              <a:ext uri="{FF2B5EF4-FFF2-40B4-BE49-F238E27FC236}">
                <a16:creationId xmlns:a16="http://schemas.microsoft.com/office/drawing/2014/main" id="{C7449AC4-64C8-F37A-E818-1D1A93A302A7}"/>
              </a:ext>
            </a:extLst>
          </p:cNvPr>
          <p:cNvPicPr>
            <a:picLocks noChangeAspect="1"/>
          </p:cNvPicPr>
          <p:nvPr/>
        </p:nvPicPr>
        <p:blipFill>
          <a:blip r:embed="rId7"/>
          <a:stretch>
            <a:fillRect/>
          </a:stretch>
        </p:blipFill>
        <p:spPr>
          <a:xfrm>
            <a:off x="1040424" y="26354545"/>
            <a:ext cx="7989428" cy="3453001"/>
          </a:xfrm>
          <a:prstGeom prst="rect">
            <a:avLst/>
          </a:prstGeom>
        </p:spPr>
      </p:pic>
      <p:sp>
        <p:nvSpPr>
          <p:cNvPr id="29" name="Rectangle 28">
            <a:extLst>
              <a:ext uri="{FF2B5EF4-FFF2-40B4-BE49-F238E27FC236}">
                <a16:creationId xmlns:a16="http://schemas.microsoft.com/office/drawing/2014/main" id="{0E6E14FA-776D-4076-1AFE-0BD852E2A0CA}"/>
              </a:ext>
            </a:extLst>
          </p:cNvPr>
          <p:cNvSpPr/>
          <p:nvPr/>
        </p:nvSpPr>
        <p:spPr>
          <a:xfrm>
            <a:off x="1460384" y="29922939"/>
            <a:ext cx="7989428" cy="1446550"/>
          </a:xfrm>
          <a:prstGeom prst="rect">
            <a:avLst/>
          </a:prstGeom>
        </p:spPr>
        <p:txBody>
          <a:bodyPr wrap="square">
            <a:spAutoFit/>
          </a:bodyPr>
          <a:lstStyle/>
          <a:p>
            <a:pPr algn="ctr"/>
            <a:r>
              <a:rPr lang="en-US" sz="2000" dirty="0">
                <a:solidFill>
                  <a:srgbClr val="3D3D3D"/>
                </a:solidFill>
                <a:latin typeface="Source Sans Pro"/>
              </a:rPr>
              <a:t>Fig: Paradigm shifts in ICD-11 - useful or not? Source: </a:t>
            </a:r>
            <a:r>
              <a:rPr lang="en-US" sz="2000" dirty="0">
                <a:solidFill>
                  <a:srgbClr val="3D3D3D"/>
                </a:solidFill>
                <a:latin typeface="Source Sans Pro"/>
                <a:hlinkClick r:id="rId8"/>
              </a:rPr>
              <a:t>https://www.thenordicpsychiatrist.com/post/paradigm-shifts-in-icd-11-useful-or-not</a:t>
            </a:r>
            <a:endParaRPr lang="en-US" sz="2000" dirty="0">
              <a:solidFill>
                <a:srgbClr val="3D3D3D"/>
              </a:solidFill>
              <a:latin typeface="Source Sans Pro"/>
            </a:endParaRPr>
          </a:p>
          <a:p>
            <a:pPr algn="ctr"/>
            <a:endParaRPr lang="en-US" sz="2800" b="0" i="0" dirty="0">
              <a:solidFill>
                <a:srgbClr val="3D3D3D"/>
              </a:solidFill>
              <a:effectLst/>
              <a:latin typeface="Source Sans Pro"/>
            </a:endParaRPr>
          </a:p>
        </p:txBody>
      </p:sp>
      <p:sp>
        <p:nvSpPr>
          <p:cNvPr id="30" name="TextBox 29">
            <a:extLst>
              <a:ext uri="{FF2B5EF4-FFF2-40B4-BE49-F238E27FC236}">
                <a16:creationId xmlns:a16="http://schemas.microsoft.com/office/drawing/2014/main" id="{AD12CE84-D47C-F4D7-C4F1-154ED7528683}"/>
              </a:ext>
            </a:extLst>
          </p:cNvPr>
          <p:cNvSpPr txBox="1"/>
          <p:nvPr/>
        </p:nvSpPr>
        <p:spPr>
          <a:xfrm>
            <a:off x="11608246" y="6336084"/>
            <a:ext cx="9448800" cy="15938787"/>
          </a:xfrm>
          <a:prstGeom prst="rect">
            <a:avLst/>
          </a:prstGeom>
          <a:noFill/>
        </p:spPr>
        <p:txBody>
          <a:bodyPr wrap="square" rtlCol="0">
            <a:spAutoFit/>
          </a:bodyPr>
          <a:lstStyle/>
          <a:p>
            <a:pPr indent="457200" algn="just">
              <a:lnSpc>
                <a:spcPct val="150000"/>
              </a:lnSpc>
              <a:spcAft>
                <a:spcPts val="800"/>
              </a:spcAft>
              <a:tabLst>
                <a:tab pos="108585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In the past, one of how society perceived depressive disorders was based on a profound descent of stigma and misconceptions that the condition is rooted in moral inadequacy or superstitions. The period of asylum was characterised by the marginalisation and segregation of people with what was then described as melancholia, with asylum seekers being placed in institutions where the primary focus was rather on custodial control as opposed to treatment (Stein et al., 2020). The decline of the Institutionalisation of the mid-20th century was caused by the high economic costs and a political change to human rights. In such situations, the social and political situation failed to identify the condition as a health problem. As a result, there was extensive discrimination in which victims of the condition were regarded as a liability to the state, or a source of social unrest</a:t>
            </a:r>
            <a:r>
              <a:rPr lang="en-US" sz="2000" dirty="0">
                <a:latin typeface="Times New Roman" panose="02020603050405020304" pitchFamily="18" charset="0"/>
                <a:ea typeface="Calibri" panose="020F0502020204030204" pitchFamily="34" charset="0"/>
                <a:cs typeface="Arial" panose="020B0604020202020204" pitchFamily="34" charset="0"/>
              </a:rPr>
              <a:t> (Stein et al., 2020)</a:t>
            </a:r>
            <a:r>
              <a:rPr lang="en-US" sz="2000" dirty="0">
                <a:effectLst/>
                <a:latin typeface="Times New Roman" panose="02020603050405020304" pitchFamily="18" charset="0"/>
                <a:ea typeface="Calibri" panose="020F0502020204030204" pitchFamily="34" charset="0"/>
                <a:cs typeface="Arial" panose="020B0604020202020204" pitchFamily="34" charset="0"/>
              </a:rPr>
              <a:t>. This period was characterised by a lack of human rights, where the treatment methods were frequently characterised by seclusion and physical restraints as a result of the societal urge to conceal instead of cure the mentally ill individuals living in their houses. This change was influenced by the social need to substitute the stigma that is permanent with the orientation towards rehabilitation and social inclusion (Stein et al., 2020).</a:t>
            </a:r>
          </a:p>
          <a:p>
            <a:pPr marL="0" marR="0" indent="457200" algn="just">
              <a:lnSpc>
                <a:spcPct val="150000"/>
              </a:lnSpc>
              <a:spcBef>
                <a:spcPts val="0"/>
              </a:spcBef>
              <a:spcAft>
                <a:spcPts val="800"/>
              </a:spcAft>
              <a:tabLst>
                <a:tab pos="108585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There is a long history of misconceptions in the professional development of how medical experts categorise the disorder. The problem was sometimes classified arbitrarily by early medical practitioners, and was pathologically confused with either hysteria or </a:t>
            </a:r>
            <a:r>
              <a:rPr lang="en-US" sz="2000" dirty="0" err="1">
                <a:effectLst/>
                <a:latin typeface="Times New Roman" panose="02020603050405020304" pitchFamily="18" charset="0"/>
                <a:ea typeface="Calibri" panose="020F0502020204030204" pitchFamily="34" charset="0"/>
                <a:cs typeface="Arial" panose="020B0604020202020204" pitchFamily="34" charset="0"/>
              </a:rPr>
              <a:t>generalised</a:t>
            </a:r>
            <a:r>
              <a:rPr lang="en-US" sz="2000" dirty="0">
                <a:effectLst/>
                <a:latin typeface="Times New Roman" panose="02020603050405020304" pitchFamily="18" charset="0"/>
                <a:ea typeface="Calibri" panose="020F0502020204030204" pitchFamily="34" charset="0"/>
                <a:cs typeface="Arial" panose="020B0604020202020204" pitchFamily="34" charset="0"/>
              </a:rPr>
              <a:t> insanity (</a:t>
            </a:r>
            <a:r>
              <a:rPr lang="en-US" sz="2000" dirty="0" err="1">
                <a:effectLst/>
                <a:latin typeface="Times New Roman" panose="02020603050405020304" pitchFamily="18" charset="0"/>
                <a:ea typeface="Calibri" panose="020F0502020204030204" pitchFamily="34" charset="0"/>
                <a:cs typeface="Arial" panose="020B0604020202020204" pitchFamily="34" charset="0"/>
              </a:rPr>
              <a:t>Maercker</a:t>
            </a:r>
            <a:r>
              <a:rPr lang="en-US" sz="2000" dirty="0">
                <a:effectLst/>
                <a:latin typeface="Times New Roman" panose="02020603050405020304" pitchFamily="18" charset="0"/>
                <a:ea typeface="Calibri" panose="020F0502020204030204" pitchFamily="34" charset="0"/>
                <a:cs typeface="Arial" panose="020B0604020202020204" pitchFamily="34" charset="0"/>
              </a:rPr>
              <a:t> and Eberle, 2022). In most of the nineteenth and early twentieth centuries, due to the absence of a unified system of diagnosis, such as the ICD-11, clinicians were left to depend on their own observations and unproven theories of biological humors or nerve exhaustion. This led to irregular service delivery and the use of invasive treatments that are not scientifically proven, as the professionals were unable to distinguish temporary emotional pain and the chronic mental illness (Marx et al., 2023).</a:t>
            </a:r>
          </a:p>
          <a:p>
            <a:pPr indent="457200" algn="just">
              <a:lnSpc>
                <a:spcPct val="150000"/>
              </a:lnSpc>
              <a:spcAft>
                <a:spcPts val="800"/>
              </a:spcAft>
              <a:tabLst>
                <a:tab pos="108585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The transformation of the long run is closely connected to a radical shift from the institution's medical model to a more holistic social model of health. With changing attitudes, the emphasis shifted from the patient as a broken biological entity to the social, cultural, and political structures of mental health (Moreno-Agostino et al., 2021). The modern provisions have taken a more community-based care and inequality-reduction direction, as they move towards ICD-11 standards that advocate a more subtle, evidence-based approach to management and diagnosis. This development is a realisation of the constraints of historical approaches and aims to empower human beings by incorporating their experiences into the contemporary healthcare model</a:t>
            </a:r>
            <a:r>
              <a:rPr lang="en-US" sz="2000" dirty="0">
                <a:latin typeface="Times New Roman" panose="02020603050405020304" pitchFamily="18" charset="0"/>
                <a:ea typeface="Calibri" panose="020F0502020204030204" pitchFamily="34" charset="0"/>
                <a:cs typeface="Arial" panose="020B0604020202020204" pitchFamily="34" charset="0"/>
              </a:rPr>
              <a:t> (Stein et al., 2020)</a:t>
            </a:r>
            <a:r>
              <a:rPr lang="en-US" sz="2000" dirty="0">
                <a:effectLst/>
                <a:latin typeface="Times New Roman" panose="02020603050405020304" pitchFamily="18" charset="0"/>
                <a:ea typeface="Calibri" panose="020F0502020204030204" pitchFamily="34" charset="0"/>
                <a:cs typeface="Arial" panose="020B0604020202020204" pitchFamily="34" charset="0"/>
              </a:rPr>
              <a:t>.</a:t>
            </a:r>
          </a:p>
        </p:txBody>
      </p:sp>
      <p:sp>
        <p:nvSpPr>
          <p:cNvPr id="33" name="Text Placeholder 5">
            <a:extLst>
              <a:ext uri="{FF2B5EF4-FFF2-40B4-BE49-F238E27FC236}">
                <a16:creationId xmlns:a16="http://schemas.microsoft.com/office/drawing/2014/main" id="{5EA1777E-665E-243B-F374-E669065146D5}"/>
              </a:ext>
            </a:extLst>
          </p:cNvPr>
          <p:cNvSpPr txBox="1">
            <a:spLocks/>
          </p:cNvSpPr>
          <p:nvPr/>
        </p:nvSpPr>
        <p:spPr>
          <a:xfrm>
            <a:off x="22413916" y="4618700"/>
            <a:ext cx="10048875" cy="877155"/>
          </a:xfrm>
          <a:prstGeom prst="rect">
            <a:avLst/>
          </a:prstGeom>
          <a:noFill/>
        </p:spPr>
        <p:txBody>
          <a:bodyPr lIns="91436" tIns="91436" rIns="91436" bIns="91436" anchor="t" anchorCtr="0">
            <a:spAutoFit/>
          </a:bodyPr>
          <a:lstStyle>
            <a:lvl1pPr marL="0" indent="0" algn="ctr" defTabSz="4388900" rtl="0" eaLnBrk="1" latinLnBrk="0" hangingPunct="1">
              <a:spcBef>
                <a:spcPct val="20000"/>
              </a:spcBef>
              <a:buFont typeface="Arial" pitchFamily="34" charset="0"/>
              <a:buNone/>
              <a:defRPr sz="3700" b="1" u="sng" kern="1200" baseline="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GB" sz="4500" dirty="0">
                <a:latin typeface="Aptos" panose="020B0004020202020204" pitchFamily="34" charset="0"/>
              </a:rPr>
              <a:t>Current services and treatments </a:t>
            </a:r>
          </a:p>
        </p:txBody>
      </p:sp>
      <p:sp>
        <p:nvSpPr>
          <p:cNvPr id="34" name="TextBox 33">
            <a:extLst>
              <a:ext uri="{FF2B5EF4-FFF2-40B4-BE49-F238E27FC236}">
                <a16:creationId xmlns:a16="http://schemas.microsoft.com/office/drawing/2014/main" id="{FDCCA6D4-1E8F-EF11-8362-ADBA437BF67E}"/>
              </a:ext>
            </a:extLst>
          </p:cNvPr>
          <p:cNvSpPr txBox="1"/>
          <p:nvPr/>
        </p:nvSpPr>
        <p:spPr>
          <a:xfrm>
            <a:off x="22526626" y="5649503"/>
            <a:ext cx="9713348" cy="19273033"/>
          </a:xfrm>
          <a:prstGeom prst="rect">
            <a:avLst/>
          </a:prstGeom>
          <a:noFill/>
        </p:spPr>
        <p:txBody>
          <a:bodyPr wrap="square" rtlCol="0">
            <a:spAutoFit/>
          </a:bodyPr>
          <a:lstStyle/>
          <a:p>
            <a:pPr indent="457200" algn="just">
              <a:lnSpc>
                <a:spcPct val="150000"/>
              </a:lnSpc>
              <a:spcAft>
                <a:spcPts val="800"/>
              </a:spcAft>
              <a:tabLst>
                <a:tab pos="108585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In the management of Single Episode Depressive Disorder, contemporary guidelines focus on a multimodal approach combining psychological, pharmacological, and social interventions (First et al., 2021). Modern treatment generally involves evidence-based psychological treatments, the best-known example of which is Cognitive Behavioural Therapy (CBT), which also aims to identify and </a:t>
            </a:r>
            <a:r>
              <a:rPr lang="en-US" sz="2000" dirty="0" err="1">
                <a:effectLst/>
                <a:latin typeface="Times New Roman" panose="02020603050405020304" pitchFamily="18" charset="0"/>
                <a:ea typeface="Calibri" panose="020F0502020204030204" pitchFamily="34" charset="0"/>
                <a:cs typeface="Arial" panose="020B0604020202020204" pitchFamily="34" charset="0"/>
              </a:rPr>
              <a:t>reorganise</a:t>
            </a:r>
            <a:r>
              <a:rPr lang="en-US" sz="2000" dirty="0">
                <a:effectLst/>
                <a:latin typeface="Times New Roman" panose="02020603050405020304" pitchFamily="18" charset="0"/>
                <a:ea typeface="Calibri" panose="020F0502020204030204" pitchFamily="34" charset="0"/>
                <a:cs typeface="Arial" panose="020B0604020202020204" pitchFamily="34" charset="0"/>
              </a:rPr>
              <a:t> distorted patterns of thought. In moderate to severe cases, pharmacotherapy with Selective Serotonin Reuptake Inhibitors (SSRIs) is commonly used to treat chemical imbalances. Additionally, the trend of community-based services, including social prescribing and local mental health hubs, has had an immense impact by offering easy-to-reach support outside a traditional clinical environment, making care holistic and person-</a:t>
            </a:r>
            <a:r>
              <a:rPr lang="en-US" sz="2000" dirty="0" err="1">
                <a:effectLst/>
                <a:latin typeface="Times New Roman" panose="02020603050405020304" pitchFamily="18" charset="0"/>
                <a:ea typeface="Calibri" panose="020F0502020204030204" pitchFamily="34" charset="0"/>
                <a:cs typeface="Arial" panose="020B0604020202020204" pitchFamily="34" charset="0"/>
              </a:rPr>
              <a:t>centred</a:t>
            </a:r>
            <a:r>
              <a:rPr lang="en-US" sz="2000">
                <a:latin typeface="Times New Roman" panose="02020603050405020304" pitchFamily="18" charset="0"/>
                <a:ea typeface="Calibri" panose="020F0502020204030204" pitchFamily="34" charset="0"/>
                <a:cs typeface="Arial" panose="020B0604020202020204" pitchFamily="34" charset="0"/>
              </a:rPr>
              <a:t> (Stein et al., 2020)</a:t>
            </a:r>
            <a:r>
              <a:rPr lang="en-US" sz="2000">
                <a:effectLst/>
                <a:latin typeface="Times New Roman" panose="02020603050405020304" pitchFamily="18" charset="0"/>
                <a:ea typeface="Calibri" panose="020F0502020204030204" pitchFamily="34" charset="0"/>
                <a:cs typeface="Arial" panose="020B0604020202020204" pitchFamily="34" charset="0"/>
              </a:rPr>
              <a:t>.</a:t>
            </a:r>
            <a:endParaRPr lang="en-US" sz="20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tabLst>
                <a:tab pos="108585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The shift between theory and practice can be seen in the application of psychological frameworks, e.g., the biopsychosocial model, through real tools and methodologies. In practice, clinicians are provided with standardised assessment tools and the ICD-11 diagnostic criteria to develop individual treatment plans. An example of this is the social isolation theory of depression, whereby methodology is applied by means of peer support groups and vocational rehabilitation (</a:t>
            </a:r>
            <a:r>
              <a:rPr lang="en-US" sz="2000" dirty="0" err="1">
                <a:effectLst/>
                <a:latin typeface="Times New Roman" panose="02020603050405020304" pitchFamily="18" charset="0"/>
                <a:ea typeface="Calibri" panose="020F0502020204030204" pitchFamily="34" charset="0"/>
                <a:cs typeface="Arial" panose="020B0604020202020204" pitchFamily="34" charset="0"/>
              </a:rPr>
              <a:t>Mareya</a:t>
            </a:r>
            <a:r>
              <a:rPr lang="en-US" sz="2000" dirty="0">
                <a:effectLst/>
                <a:latin typeface="Times New Roman" panose="02020603050405020304" pitchFamily="18" charset="0"/>
                <a:ea typeface="Calibri" panose="020F0502020204030204" pitchFamily="34" charset="0"/>
                <a:cs typeface="Arial" panose="020B0604020202020204" pitchFamily="34" charset="0"/>
              </a:rPr>
              <a:t> et al., 2024). These instruments enable practitioners to not only focus on the biological symptoms of depression but also focus on the social determinants of health to ensure that the theoretical concept of depression as a multifactorial disorder is portrayed in the daily clinical activities and interactions with patients.</a:t>
            </a:r>
          </a:p>
          <a:p>
            <a:pPr marL="0" marR="0" indent="457200" algn="just">
              <a:lnSpc>
                <a:spcPct val="150000"/>
              </a:lnSpc>
              <a:spcBef>
                <a:spcPts val="0"/>
              </a:spcBef>
              <a:spcAft>
                <a:spcPts val="800"/>
              </a:spcAft>
              <a:tabLst>
                <a:tab pos="1085850" algn="l"/>
              </a:tabLst>
            </a:pPr>
            <a:endParaRPr lang="en-US" sz="2000" dirty="0">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tabLst>
                <a:tab pos="1085850" algn="l"/>
              </a:tabLst>
            </a:pPr>
            <a:endParaRPr lang="en-US" sz="20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tabLst>
                <a:tab pos="1085850" algn="l"/>
              </a:tabLst>
            </a:pPr>
            <a:endParaRPr lang="en-US" sz="2000" dirty="0">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tabLst>
                <a:tab pos="1085850" algn="l"/>
              </a:tabLst>
            </a:pPr>
            <a:endParaRPr lang="en-US" sz="20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tabLst>
                <a:tab pos="1085850" algn="l"/>
              </a:tabLst>
            </a:pPr>
            <a:endParaRPr lang="en-US" sz="2000" dirty="0">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tabLst>
                <a:tab pos="1085850" algn="l"/>
              </a:tabLst>
            </a:pPr>
            <a:endParaRPr lang="en-US" sz="20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tabLst>
                <a:tab pos="1085850" algn="l"/>
              </a:tabLst>
            </a:pPr>
            <a:endParaRPr lang="en-US" sz="2000" dirty="0">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tabLst>
                <a:tab pos="1085850" algn="l"/>
              </a:tabLst>
            </a:pPr>
            <a:endParaRPr lang="en-US" sz="20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tabLst>
                <a:tab pos="1085850" algn="l"/>
              </a:tabLst>
            </a:pPr>
            <a:endParaRPr lang="en-US" sz="2000" dirty="0">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tabLst>
                <a:tab pos="1085850" algn="l"/>
              </a:tabLst>
            </a:pPr>
            <a:endParaRPr lang="en-US" sz="2000" dirty="0">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tabLst>
                <a:tab pos="108585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Despite such improvements, current approaches have significant limitations and gaps. A major problem is the lack of equity in access to services, and the quality of services one receives is usually determined by socioeconomic status and geographic location. What is more, most modern treatments have been largely focused on managing symptoms rather than the underlying causes, including structural poverty and systemic inequality (Stein et al., 2020). Another identified gap is the implementation gap, in which the recent research and ICD-11 guidelines are not consistently applied across all branches of healthcare. This non-uniformity frequently leads to a postcode lottery of the quality of care as clinical benefits of the new diagnostic models do not reach all population groups equally (</a:t>
            </a:r>
            <a:r>
              <a:rPr lang="en-US" sz="2000" dirty="0" err="1">
                <a:effectLst/>
                <a:latin typeface="Times New Roman" panose="02020603050405020304" pitchFamily="18" charset="0"/>
                <a:ea typeface="Calibri" panose="020F0502020204030204" pitchFamily="34" charset="0"/>
                <a:cs typeface="Arial" panose="020B0604020202020204" pitchFamily="34" charset="0"/>
              </a:rPr>
              <a:t>Mareya</a:t>
            </a:r>
            <a:r>
              <a:rPr lang="en-US" sz="2000" dirty="0">
                <a:effectLst/>
                <a:latin typeface="Times New Roman" panose="02020603050405020304" pitchFamily="18" charset="0"/>
                <a:ea typeface="Calibri" panose="020F0502020204030204" pitchFamily="34" charset="0"/>
                <a:cs typeface="Arial" panose="020B0604020202020204" pitchFamily="34" charset="0"/>
              </a:rPr>
              <a:t> et al., 2024).</a:t>
            </a:r>
          </a:p>
        </p:txBody>
      </p:sp>
      <p:pic>
        <p:nvPicPr>
          <p:cNvPr id="35" name="Picture 34">
            <a:extLst>
              <a:ext uri="{FF2B5EF4-FFF2-40B4-BE49-F238E27FC236}">
                <a16:creationId xmlns:a16="http://schemas.microsoft.com/office/drawing/2014/main" id="{6F4A89AA-FC5D-BB0E-F280-E5C873F1498E}"/>
              </a:ext>
            </a:extLst>
          </p:cNvPr>
          <p:cNvPicPr>
            <a:picLocks noChangeAspect="1"/>
          </p:cNvPicPr>
          <p:nvPr/>
        </p:nvPicPr>
        <p:blipFill>
          <a:blip r:embed="rId9"/>
          <a:stretch>
            <a:fillRect/>
          </a:stretch>
        </p:blipFill>
        <p:spPr>
          <a:xfrm>
            <a:off x="23601883" y="15215436"/>
            <a:ext cx="7811567" cy="4037819"/>
          </a:xfrm>
          <a:prstGeom prst="rect">
            <a:avLst/>
          </a:prstGeom>
        </p:spPr>
      </p:pic>
      <p:sp>
        <p:nvSpPr>
          <p:cNvPr id="36" name="Rectangle 35">
            <a:extLst>
              <a:ext uri="{FF2B5EF4-FFF2-40B4-BE49-F238E27FC236}">
                <a16:creationId xmlns:a16="http://schemas.microsoft.com/office/drawing/2014/main" id="{85F99A27-4479-213B-30C4-17EEAA76321B}"/>
              </a:ext>
            </a:extLst>
          </p:cNvPr>
          <p:cNvSpPr/>
          <p:nvPr/>
        </p:nvSpPr>
        <p:spPr>
          <a:xfrm>
            <a:off x="23488671" y="19308517"/>
            <a:ext cx="7611091" cy="923330"/>
          </a:xfrm>
          <a:prstGeom prst="rect">
            <a:avLst/>
          </a:prstGeom>
        </p:spPr>
        <p:txBody>
          <a:bodyPr wrap="square">
            <a:spAutoFit/>
          </a:bodyPr>
          <a:lstStyle/>
          <a:p>
            <a:pPr algn="ctr"/>
            <a:r>
              <a:rPr lang="en-US" sz="1800" dirty="0">
                <a:solidFill>
                  <a:srgbClr val="3D3D3D"/>
                </a:solidFill>
                <a:latin typeface="Source Sans Pro"/>
              </a:rPr>
              <a:t>Fig: f What helps Selective Serotonin Reuptake Inhibitor (SSRI) Source: </a:t>
            </a:r>
            <a:r>
              <a:rPr lang="en-US" sz="1800" dirty="0">
                <a:solidFill>
                  <a:srgbClr val="3D3D3D"/>
                </a:solidFill>
                <a:latin typeface="Source Sans Pro"/>
                <a:hlinkClick r:id="rId10"/>
              </a:rPr>
              <a:t>https://getgoally.com/blog/neurodiversopedia/selective-serotonin-reuptake-inhibitor-ssri/</a:t>
            </a:r>
            <a:endParaRPr lang="en-US" sz="1800" dirty="0">
              <a:solidFill>
                <a:srgbClr val="3D3D3D"/>
              </a:solidFill>
              <a:latin typeface="Source Sans Pro"/>
            </a:endParaRPr>
          </a:p>
        </p:txBody>
      </p:sp>
      <p:sp>
        <p:nvSpPr>
          <p:cNvPr id="37" name="TextBox 36">
            <a:extLst>
              <a:ext uri="{FF2B5EF4-FFF2-40B4-BE49-F238E27FC236}">
                <a16:creationId xmlns:a16="http://schemas.microsoft.com/office/drawing/2014/main" id="{F2A5D9DF-7E1F-2CE7-8AEC-39CB118A5406}"/>
              </a:ext>
            </a:extLst>
          </p:cNvPr>
          <p:cNvSpPr txBox="1"/>
          <p:nvPr/>
        </p:nvSpPr>
        <p:spPr>
          <a:xfrm>
            <a:off x="33576202" y="5542022"/>
            <a:ext cx="9448800" cy="10757881"/>
          </a:xfrm>
          <a:prstGeom prst="rect">
            <a:avLst/>
          </a:prstGeom>
          <a:noFill/>
        </p:spPr>
        <p:txBody>
          <a:bodyPr wrap="square" rtlCol="0">
            <a:spAutoFit/>
          </a:bodyPr>
          <a:lstStyle/>
          <a:p>
            <a:pPr marL="0" marR="0" indent="457200" algn="just">
              <a:lnSpc>
                <a:spcPct val="150000"/>
              </a:lnSpc>
              <a:spcBef>
                <a:spcPts val="0"/>
              </a:spcBef>
              <a:spcAft>
                <a:spcPts val="800"/>
              </a:spcAft>
              <a:tabLst>
                <a:tab pos="108585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Health care policies that shift to a more integrated and stepped-care model with emphasis on early intervention and psychological resilience may be suggested to enhance future care and clinical practice of Single Episode Depressive Disorder. According to the literature, one of the most important policy changes is the mandatory introduction of mental health screenings into primary care facilities, as this is necessary to ensure that ICD-11 diagnostic guidelines are applied as early as possible (</a:t>
            </a:r>
            <a:r>
              <a:rPr lang="en-US" sz="2000" dirty="0" err="1">
                <a:effectLst/>
                <a:latin typeface="Times New Roman" panose="02020603050405020304" pitchFamily="18" charset="0"/>
                <a:ea typeface="Calibri" panose="020F0502020204030204" pitchFamily="34" charset="0"/>
                <a:cs typeface="Arial" panose="020B0604020202020204" pitchFamily="34" charset="0"/>
              </a:rPr>
              <a:t>Härter</a:t>
            </a:r>
            <a:r>
              <a:rPr lang="en-US" sz="2000" dirty="0">
                <a:effectLst/>
                <a:latin typeface="Times New Roman" panose="02020603050405020304" pitchFamily="18" charset="0"/>
                <a:ea typeface="Calibri" panose="020F0502020204030204" pitchFamily="34" charset="0"/>
                <a:cs typeface="Arial" panose="020B0604020202020204" pitchFamily="34" charset="0"/>
              </a:rPr>
              <a:t> and Schneider, 2025). Moreover, funding community-based services and increasing workforce diversity by adding more peer-support specialists would help close the implementation gap at the moment. The evidence-based nature of the formal integration of peer-support specialists into multidisciplinary teams is justified by the data that indicated that lived-experience treatment can contribute to the enhancement of patient engagement significantly and decreases hospital readmission rates (</a:t>
            </a:r>
            <a:r>
              <a:rPr lang="en-US" sz="2000" dirty="0" err="1">
                <a:effectLst/>
                <a:latin typeface="Times New Roman" panose="02020603050405020304" pitchFamily="18" charset="0"/>
                <a:ea typeface="Calibri" panose="020F0502020204030204" pitchFamily="34" charset="0"/>
                <a:cs typeface="Arial" panose="020B0604020202020204" pitchFamily="34" charset="0"/>
              </a:rPr>
              <a:t>Mareya</a:t>
            </a:r>
            <a:r>
              <a:rPr lang="en-US" sz="2000" dirty="0">
                <a:effectLst/>
                <a:latin typeface="Times New Roman" panose="02020603050405020304" pitchFamily="18" charset="0"/>
                <a:ea typeface="Calibri" panose="020F0502020204030204" pitchFamily="34" charset="0"/>
                <a:cs typeface="Arial" panose="020B0604020202020204" pitchFamily="34" charset="0"/>
              </a:rPr>
              <a:t> et al., 2024).</a:t>
            </a:r>
          </a:p>
          <a:p>
            <a:pPr marL="0" marR="0" indent="457200" algn="just">
              <a:lnSpc>
                <a:spcPct val="150000"/>
              </a:lnSpc>
              <a:spcBef>
                <a:spcPts val="0"/>
              </a:spcBef>
              <a:spcAft>
                <a:spcPts val="800"/>
              </a:spcAft>
              <a:tabLst>
                <a:tab pos="108585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 The inclusion of the role of peer-support specialist into the team formally offers needed guidance on lived-experience that is not always available in a conventional medical model (Shevlin et al., 2023). Regarding the social aspect, the measures are required to address systemic stigma and health disparities actively. It involves initiating culturally sensitive community health campaigns that would not focus on the medical model of depression but emphasise the social factors that cause the condition (Krawczyk and </a:t>
            </a:r>
            <a:r>
              <a:rPr lang="en-US" sz="2000" dirty="0" err="1">
                <a:effectLst/>
                <a:latin typeface="Times New Roman" panose="02020603050405020304" pitchFamily="18" charset="0"/>
                <a:ea typeface="Calibri" panose="020F0502020204030204" pitchFamily="34" charset="0"/>
                <a:cs typeface="Arial" panose="020B0604020202020204" pitchFamily="34" charset="0"/>
              </a:rPr>
              <a:t>Święcicki</a:t>
            </a:r>
            <a:r>
              <a:rPr lang="en-US" sz="2000" dirty="0">
                <a:effectLst/>
                <a:latin typeface="Times New Roman" panose="02020603050405020304" pitchFamily="18" charset="0"/>
                <a:ea typeface="Calibri" panose="020F0502020204030204" pitchFamily="34" charset="0"/>
                <a:cs typeface="Arial" panose="020B0604020202020204" pitchFamily="34" charset="0"/>
              </a:rPr>
              <a:t>, 2020). Providers can treat more patients fairly by redressing economic inequalities and improving service availability for marginalised communities. The strategy is necessary to remove geographic and financial barriers especially with international trends showing that service disparities are the biggest in socioeconomically challenged localities.</a:t>
            </a:r>
          </a:p>
        </p:txBody>
      </p:sp>
      <p:sp>
        <p:nvSpPr>
          <p:cNvPr id="40" name="TextBox 39">
            <a:extLst>
              <a:ext uri="{FF2B5EF4-FFF2-40B4-BE49-F238E27FC236}">
                <a16:creationId xmlns:a16="http://schemas.microsoft.com/office/drawing/2014/main" id="{BDC080BE-FFAA-40FC-0911-767E15FBFFAB}"/>
              </a:ext>
            </a:extLst>
          </p:cNvPr>
          <p:cNvSpPr txBox="1"/>
          <p:nvPr/>
        </p:nvSpPr>
        <p:spPr>
          <a:xfrm>
            <a:off x="33756599" y="16664521"/>
            <a:ext cx="9448800" cy="4653646"/>
          </a:xfrm>
          <a:prstGeom prst="rect">
            <a:avLst/>
          </a:prstGeom>
          <a:noFill/>
        </p:spPr>
        <p:txBody>
          <a:bodyPr wrap="square" rtlCol="0">
            <a:spAutoFit/>
          </a:bodyPr>
          <a:lstStyle/>
          <a:p>
            <a:pPr marL="0" marR="0" indent="457200" algn="just">
              <a:lnSpc>
                <a:spcPct val="150000"/>
              </a:lnSpc>
              <a:spcBef>
                <a:spcPts val="0"/>
              </a:spcBef>
              <a:spcAft>
                <a:spcPts val="800"/>
              </a:spcAft>
              <a:tabLst>
                <a:tab pos="108585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In conclusion, the refined approach to the ICD-11 has a serious shift in the perception and management of Single-episode depression disorder, as the </a:t>
            </a:r>
            <a:r>
              <a:rPr lang="en-US" sz="2000" dirty="0" err="1">
                <a:effectLst/>
                <a:latin typeface="Times New Roman" panose="02020603050405020304" pitchFamily="18" charset="0"/>
                <a:ea typeface="Calibri" panose="020F0502020204030204" pitchFamily="34" charset="0"/>
                <a:cs typeface="Arial" panose="020B0604020202020204" pitchFamily="34" charset="0"/>
              </a:rPr>
              <a:t>stigmatised</a:t>
            </a:r>
            <a:r>
              <a:rPr lang="en-US" sz="2000" dirty="0">
                <a:effectLst/>
                <a:latin typeface="Times New Roman" panose="02020603050405020304" pitchFamily="18" charset="0"/>
                <a:ea typeface="Calibri" panose="020F0502020204030204" pitchFamily="34" charset="0"/>
                <a:cs typeface="Arial" panose="020B0604020202020204" pitchFamily="34" charset="0"/>
              </a:rPr>
              <a:t> period known as the asylum has ended, and an elegant procedure has taken its place. The disorder was considered an indication of moral or irreversible weakness in the past, but today it is considered a complex issue influenced by biological, genetic, and social aspects. The modern paradigm focuses on the convergence of clinical precision and a social, humanistic health approach. Finally, the role of healthy modern provision cannot be overestimated; by balancing professional activity with evidence-based classifications and community support, healthcare systems could provide people with decent and effective care needed to recover in modern society.</a:t>
            </a:r>
          </a:p>
        </p:txBody>
      </p:sp>
      <p:sp>
        <p:nvSpPr>
          <p:cNvPr id="44" name="TextBox 43">
            <a:extLst>
              <a:ext uri="{FF2B5EF4-FFF2-40B4-BE49-F238E27FC236}">
                <a16:creationId xmlns:a16="http://schemas.microsoft.com/office/drawing/2014/main" id="{F0BC59E1-7385-DD5F-0FB7-A537F569C54C}"/>
              </a:ext>
            </a:extLst>
          </p:cNvPr>
          <p:cNvSpPr txBox="1"/>
          <p:nvPr/>
        </p:nvSpPr>
        <p:spPr>
          <a:xfrm>
            <a:off x="33588422" y="21793257"/>
            <a:ext cx="9616977" cy="9479518"/>
          </a:xfrm>
          <a:prstGeom prst="rect">
            <a:avLst/>
          </a:prstGeom>
          <a:noFill/>
        </p:spPr>
        <p:txBody>
          <a:bodyPr wrap="square" rtlCol="0">
            <a:spAutoFit/>
          </a:bodyPr>
          <a:lstStyle/>
          <a:p>
            <a:pPr algn="justLow"/>
            <a:r>
              <a:rPr lang="en-US" sz="1700" dirty="0"/>
              <a:t>First, M.B., </a:t>
            </a:r>
            <a:r>
              <a:rPr lang="en-US" sz="1700" dirty="0" err="1"/>
              <a:t>Gaebel</a:t>
            </a:r>
            <a:r>
              <a:rPr lang="en-US" sz="1700" dirty="0"/>
              <a:t>, W., Maj, M., Stein, D.J., Kogan, C.S., Saunders, J.B., </a:t>
            </a:r>
            <a:r>
              <a:rPr lang="en-US" sz="1700" dirty="0" err="1"/>
              <a:t>Poznyak</a:t>
            </a:r>
            <a:r>
              <a:rPr lang="en-US" sz="1700" dirty="0"/>
              <a:t>, V.B., </a:t>
            </a:r>
            <a:r>
              <a:rPr lang="en-US" sz="1700" dirty="0" err="1"/>
              <a:t>Gureje</a:t>
            </a:r>
            <a:r>
              <a:rPr lang="en-US" sz="1700" dirty="0"/>
              <a:t>, O., Lewis‐Fernández, R., </a:t>
            </a:r>
            <a:r>
              <a:rPr lang="en-US" sz="1700" dirty="0" err="1"/>
              <a:t>Maercker</a:t>
            </a:r>
            <a:r>
              <a:rPr lang="en-US" sz="1700" dirty="0"/>
              <a:t>, A. and Brewin, C.R., (2021) An organisation-and category‐level comparison of diagnostic requirements for mental disorders in ICD‐11 and DSM‐5. World Psychiatry, 20(1), pp.34-51. </a:t>
            </a:r>
            <a:r>
              <a:rPr lang="en-US" sz="1700" u="sng" dirty="0">
                <a:hlinkClick r:id="rId11"/>
              </a:rPr>
              <a:t>https://doi.org/10.1002/wps.20825</a:t>
            </a:r>
            <a:endParaRPr lang="en-US" sz="1700" dirty="0"/>
          </a:p>
          <a:p>
            <a:pPr algn="justLow"/>
            <a:r>
              <a:rPr lang="en-US" sz="1700" dirty="0" err="1"/>
              <a:t>Giovagnoli</a:t>
            </a:r>
            <a:r>
              <a:rPr lang="en-US" sz="1700" dirty="0"/>
              <a:t>, S., </a:t>
            </a:r>
            <a:r>
              <a:rPr lang="en-US" sz="1700" dirty="0" err="1"/>
              <a:t>Mandolesi</a:t>
            </a:r>
            <a:r>
              <a:rPr lang="en-US" sz="1700" dirty="0"/>
              <a:t>, L., </a:t>
            </a:r>
            <a:r>
              <a:rPr lang="en-US" sz="1700" dirty="0" err="1"/>
              <a:t>Magri</a:t>
            </a:r>
            <a:r>
              <a:rPr lang="en-US" sz="1700" dirty="0"/>
              <a:t>, S., Gualtieri, L., </a:t>
            </a:r>
            <a:r>
              <a:rPr lang="en-US" sz="1700" dirty="0" err="1"/>
              <a:t>Fabbri</a:t>
            </a:r>
            <a:r>
              <a:rPr lang="en-US" sz="1700" dirty="0"/>
              <a:t>, D., </a:t>
            </a:r>
            <a:r>
              <a:rPr lang="en-US" sz="1700" dirty="0" err="1"/>
              <a:t>Tossani</a:t>
            </a:r>
            <a:r>
              <a:rPr lang="en-US" sz="1700" dirty="0"/>
              <a:t>, E. and Benassi, M., (2020) Internalising symptoms in developmental dyslexia: A comparison between primary and secondary school. Frontiers in psychology, 11, p.461. </a:t>
            </a:r>
            <a:r>
              <a:rPr lang="en-US" sz="1700" u="sng" dirty="0">
                <a:hlinkClick r:id="rId12"/>
              </a:rPr>
              <a:t>https://doi.org/10.3389/fpsyg.2020.00461</a:t>
            </a:r>
            <a:endParaRPr lang="en-US" sz="1700" dirty="0"/>
          </a:p>
          <a:p>
            <a:pPr algn="justLow"/>
            <a:r>
              <a:rPr lang="en-US" sz="1700" dirty="0" err="1"/>
              <a:t>Härter</a:t>
            </a:r>
            <a:r>
              <a:rPr lang="en-US" sz="1700" dirty="0"/>
              <a:t>, M. and Schneider, F., (2025) Affective disorders—developments of ICD-11 in comparison with ICD-10. Der </a:t>
            </a:r>
            <a:r>
              <a:rPr lang="en-US" sz="1700" dirty="0" err="1"/>
              <a:t>Nervenarzt</a:t>
            </a:r>
            <a:r>
              <a:rPr lang="en-US" sz="1700" dirty="0"/>
              <a:t>, 96(Suppl 1), pp.6-10. </a:t>
            </a:r>
            <a:r>
              <a:rPr lang="en-US" sz="1700" u="sng" dirty="0">
                <a:hlinkClick r:id="rId13"/>
              </a:rPr>
              <a:t>https://doi.org/10.1007/s00115-025-01877-9</a:t>
            </a:r>
            <a:endParaRPr lang="en-US" sz="1700" dirty="0"/>
          </a:p>
          <a:p>
            <a:pPr algn="justLow"/>
            <a:r>
              <a:rPr lang="en-US" sz="1700" dirty="0"/>
              <a:t>Krawczyk, P. and </a:t>
            </a:r>
            <a:r>
              <a:rPr lang="en-US" sz="1700" dirty="0" err="1"/>
              <a:t>Święcicki</a:t>
            </a:r>
            <a:r>
              <a:rPr lang="en-US" sz="1700" dirty="0"/>
              <a:t>, Ł., (2020) ICD-11 vs. ICD-10-a review of updates and novelties introduced in the latest version of the WHO International Classification of Diseases. </a:t>
            </a:r>
            <a:r>
              <a:rPr lang="en-US" sz="1700" dirty="0" err="1"/>
              <a:t>Psychiatr</a:t>
            </a:r>
            <a:r>
              <a:rPr lang="en-US" sz="1700" dirty="0"/>
              <a:t> Pol, 54(1), pp.7-20. DOI: </a:t>
            </a:r>
            <a:r>
              <a:rPr lang="en-US" sz="1700" u="sng" dirty="0">
                <a:hlinkClick r:id="rId14"/>
              </a:rPr>
              <a:t>https://doi.org/10.12740/PP/103876</a:t>
            </a:r>
            <a:endParaRPr lang="en-US" sz="1700" dirty="0"/>
          </a:p>
          <a:p>
            <a:pPr algn="justLow"/>
            <a:r>
              <a:rPr lang="en-US" sz="1700" dirty="0" err="1"/>
              <a:t>Maercker</a:t>
            </a:r>
            <a:r>
              <a:rPr lang="en-US" sz="1700" dirty="0"/>
              <a:t>, A. and Eberle, D.J., (2022) Disorders specifically associated with stress in ICD-11. Clinical psychology in Europe, 4(Spec Issue), p.e9711. </a:t>
            </a:r>
            <a:r>
              <a:rPr lang="en-US" sz="1700" u="sng" dirty="0">
                <a:hlinkClick r:id="rId15"/>
              </a:rPr>
              <a:t>https://doi/10.32872/cpe.9711</a:t>
            </a:r>
            <a:endParaRPr lang="en-US" sz="1700" dirty="0"/>
          </a:p>
          <a:p>
            <a:pPr algn="justLow"/>
            <a:r>
              <a:rPr lang="en-US" sz="1700" dirty="0" err="1"/>
              <a:t>Mareya</a:t>
            </a:r>
            <a:r>
              <a:rPr lang="en-US" sz="1700" dirty="0"/>
              <a:t>, S., Watts, M.C., Zhao, L. and </a:t>
            </a:r>
            <a:r>
              <a:rPr lang="en-US" sz="1700" dirty="0" err="1"/>
              <a:t>Olasoji</a:t>
            </a:r>
            <a:r>
              <a:rPr lang="en-US" sz="1700" dirty="0"/>
              <a:t>, M., (2024) Exploring the stepped care model in delivering primary mental health services—a scoping review. International Journal of Mental Health Nursing, 33(6), pp.2026-2042. </a:t>
            </a:r>
            <a:r>
              <a:rPr lang="en-US" sz="1700" u="sng" dirty="0">
                <a:hlinkClick r:id="rId16"/>
              </a:rPr>
              <a:t>https://doi.org/10.1111/inm.13427</a:t>
            </a:r>
            <a:endParaRPr lang="en-US" sz="1700" dirty="0"/>
          </a:p>
          <a:p>
            <a:pPr algn="justLow"/>
            <a:r>
              <a:rPr lang="en-US" sz="1700" dirty="0"/>
              <a:t>Marx, W., </a:t>
            </a:r>
            <a:r>
              <a:rPr lang="en-US" sz="1700" dirty="0" err="1"/>
              <a:t>Penninx</a:t>
            </a:r>
            <a:r>
              <a:rPr lang="en-US" sz="1700" dirty="0"/>
              <a:t>, B.W., </a:t>
            </a:r>
            <a:r>
              <a:rPr lang="en-US" sz="1700" dirty="0" err="1"/>
              <a:t>Solmi</a:t>
            </a:r>
            <a:r>
              <a:rPr lang="en-US" sz="1700" dirty="0"/>
              <a:t>, M., Furukawa, T.A., Firth, J., Carvalho, A.F. and Berk, M., (2023) Major depressive disorder. Nature Reviews Disease Primers, 9(1), p.44. </a:t>
            </a:r>
            <a:r>
              <a:rPr lang="en-US" sz="1700" u="sng" dirty="0">
                <a:hlinkClick r:id="rId17"/>
              </a:rPr>
              <a:t>https://doi.org/10.1038/s41572-023-00454-1</a:t>
            </a:r>
            <a:endParaRPr lang="en-US" sz="1700" dirty="0"/>
          </a:p>
          <a:p>
            <a:pPr algn="justLow"/>
            <a:r>
              <a:rPr lang="en-US" sz="1700" dirty="0"/>
              <a:t>Moreno-Agostino, D., Wu, Y.T., </a:t>
            </a:r>
            <a:r>
              <a:rPr lang="en-US" sz="1700" dirty="0" err="1"/>
              <a:t>Daskalopoulou</a:t>
            </a:r>
            <a:r>
              <a:rPr lang="en-US" sz="1700" dirty="0"/>
              <a:t>, C., Hasan, M.T., Huisman, M. and Prina, M., (2021) Global trends in the prevalence and incidence of depression: a systematic review and meta-analysis. Journal of affective disorders, 281, pp.235-243. </a:t>
            </a:r>
            <a:r>
              <a:rPr lang="en-US" sz="1700" u="sng" dirty="0">
                <a:hlinkClick r:id="rId18"/>
              </a:rPr>
              <a:t>https://doi.org/10.1016/j.jad.2020.12.035</a:t>
            </a:r>
            <a:endParaRPr lang="en-US" sz="1700" dirty="0"/>
          </a:p>
          <a:p>
            <a:pPr algn="justLow"/>
            <a:r>
              <a:rPr lang="en-US" sz="1700" dirty="0"/>
              <a:t>Patten, S.B., (2025) A dimensional diagnostic strategy for depressive disorders. Journal of Clinical Medicine, 14(3), p.844. </a:t>
            </a:r>
            <a:r>
              <a:rPr lang="en-US" sz="1700" u="sng" dirty="0">
                <a:hlinkClick r:id="rId19"/>
              </a:rPr>
              <a:t>https://doi.org/10.3390/jcm14030844</a:t>
            </a:r>
            <a:endParaRPr lang="en-US" sz="1700" dirty="0"/>
          </a:p>
          <a:p>
            <a:pPr algn="justLow"/>
            <a:r>
              <a:rPr lang="en-US" sz="1700" dirty="0"/>
              <a:t>Shevlin, M., Hyland, P., Butter, S., McBride, O., Hartman, T.K., </a:t>
            </a:r>
            <a:r>
              <a:rPr lang="en-US" sz="1700" dirty="0" err="1"/>
              <a:t>Karatzias</a:t>
            </a:r>
            <a:r>
              <a:rPr lang="en-US" sz="1700" dirty="0"/>
              <a:t>, T. and Bentall, R.P., (2023) The development and initial validation of self‐report measures of ICD‐11 depressive episode and </a:t>
            </a:r>
            <a:r>
              <a:rPr lang="en-US" sz="1700" dirty="0" err="1"/>
              <a:t>generalised</a:t>
            </a:r>
            <a:r>
              <a:rPr lang="en-US" sz="1700" dirty="0"/>
              <a:t> anxiety disorder: The International Depression Questionnaire (IDQ) and the International Anxiety Questionnaire (IAQ). Journal of Clinical Psychology, 79(3), pp.854-870. </a:t>
            </a:r>
            <a:r>
              <a:rPr lang="en-US" sz="1700" u="sng" dirty="0">
                <a:hlinkClick r:id="rId20"/>
              </a:rPr>
              <a:t>https://doi.org/10.1002/jclp.23446</a:t>
            </a:r>
            <a:endParaRPr lang="en-US" sz="1700" dirty="0"/>
          </a:p>
          <a:p>
            <a:pPr algn="justLow"/>
            <a:r>
              <a:rPr lang="en-US" sz="1700" dirty="0"/>
              <a:t>Stein, D.J., </a:t>
            </a:r>
            <a:r>
              <a:rPr lang="en-US" sz="1700" dirty="0" err="1"/>
              <a:t>Szatmari</a:t>
            </a:r>
            <a:r>
              <a:rPr lang="en-US" sz="1700" dirty="0"/>
              <a:t>, P., </a:t>
            </a:r>
            <a:r>
              <a:rPr lang="en-US" sz="1700" dirty="0" err="1"/>
              <a:t>Gaebel</a:t>
            </a:r>
            <a:r>
              <a:rPr lang="en-US" sz="1700" dirty="0"/>
              <a:t>, W., Berk, M., Vieta, E., Maj, M., de Vries, Y.A., </a:t>
            </a:r>
            <a:r>
              <a:rPr lang="en-US" sz="1700" dirty="0" err="1"/>
              <a:t>Roest</a:t>
            </a:r>
            <a:r>
              <a:rPr lang="en-US" sz="1700" dirty="0"/>
              <a:t>, A.M., de </a:t>
            </a:r>
            <a:r>
              <a:rPr lang="en-US" sz="1700" dirty="0" err="1"/>
              <a:t>Jonge</a:t>
            </a:r>
            <a:r>
              <a:rPr lang="en-US" sz="1700" dirty="0"/>
              <a:t>, P., </a:t>
            </a:r>
            <a:r>
              <a:rPr lang="en-US" sz="1700" dirty="0" err="1"/>
              <a:t>Maercker</a:t>
            </a:r>
            <a:r>
              <a:rPr lang="en-US" sz="1700" dirty="0"/>
              <a:t>, A. and Brewin, C.R., (2020) Mental, behavioral and neurodevelopmental disorders in the ICD-11: an international perspective on key changes and controversies. BMC medicine, 18(1), p.21. </a:t>
            </a:r>
            <a:r>
              <a:rPr lang="en-US" sz="1700" u="sng" dirty="0">
                <a:hlinkClick r:id="rId21"/>
              </a:rPr>
              <a:t>https://doi.org/10.1186/s12916-020-1495-2</a:t>
            </a:r>
            <a:endParaRPr lang="en-US" sz="1700" u="sng" dirty="0"/>
          </a:p>
          <a:p>
            <a:pPr algn="justLow"/>
            <a:r>
              <a:rPr lang="en-US" sz="1600" dirty="0">
                <a:effectLst/>
                <a:ea typeface="Calibri" panose="020F0502020204030204" pitchFamily="34" charset="0"/>
                <a:cs typeface="Arial" panose="020B0604020202020204" pitchFamily="34" charset="0"/>
              </a:rPr>
              <a:t>WHO (2022) International Classification of Diseases (ICD), World Health Organization. Available at: </a:t>
            </a:r>
            <a:r>
              <a:rPr lang="en-US" sz="1600" u="sng" dirty="0">
                <a:solidFill>
                  <a:srgbClr val="0563C1"/>
                </a:solidFill>
                <a:effectLst/>
                <a:ea typeface="Calibri" panose="020F0502020204030204" pitchFamily="34" charset="0"/>
                <a:cs typeface="Arial" panose="020B0604020202020204" pitchFamily="34" charset="0"/>
                <a:hlinkClick r:id="rId22"/>
              </a:rPr>
              <a:t>https://www.who.int/standards/classifications/classification-of-diseases</a:t>
            </a:r>
            <a:endParaRPr lang="en-GB" sz="1600" dirty="0">
              <a:effectLst/>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2988</TotalTime>
  <Words>5471</Words>
  <Application>Microsoft Office PowerPoint</Application>
  <PresentationFormat>Custom</PresentationFormat>
  <Paragraphs>86</Paragraphs>
  <Slides>2</Slides>
  <Notes>1</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2</vt:i4>
      </vt:variant>
    </vt:vector>
  </HeadingPairs>
  <TitlesOfParts>
    <vt:vector size="15" baseType="lpstr">
      <vt:lpstr>Aptos</vt:lpstr>
      <vt:lpstr>Aptos Display</vt:lpstr>
      <vt:lpstr>Arial</vt:lpstr>
      <vt:lpstr>Arial Black</vt:lpstr>
      <vt:lpstr>Calibri</vt:lpstr>
      <vt:lpstr>Source Sans Pro</vt:lpstr>
      <vt:lpstr>Times New Roman</vt:lpstr>
      <vt:lpstr>Trebuchet MS</vt:lpstr>
      <vt:lpstr>36x48-Template-V2b</vt:lpstr>
      <vt:lpstr>Without Quick Guides</vt:lpstr>
      <vt:lpstr>Classic 3 Columns</vt:lpstr>
      <vt:lpstr>Trifold - Wide Center</vt:lpstr>
      <vt:lpstr>Office Theme</vt:lpstr>
      <vt:lpstr>  Student name: Genabu Barri Student number: 2328229 Lecturer: Farah Wiita </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Genabu Barri (2328229)</cp:lastModifiedBy>
  <cp:revision>154</cp:revision>
  <cp:lastPrinted>2015-06-29T17:31:11Z</cp:lastPrinted>
  <dcterms:created xsi:type="dcterms:W3CDTF">2012-02-03T19:11:35Z</dcterms:created>
  <dcterms:modified xsi:type="dcterms:W3CDTF">2026-03-13T16:06:29Z</dcterms:modified>
</cp:coreProperties>
</file>