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67" d="100"/>
          <a:sy n="67" d="100"/>
        </p:scale>
        <p:origin x="64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52D60-151A-4ACB-9E9D-2CBD5171CE73}" type="doc">
      <dgm:prSet loTypeId="urn:microsoft.com/office/officeart/2005/8/layout/process1" loCatId="process" qsTypeId="urn:microsoft.com/office/officeart/2005/8/quickstyle/simple1" qsCatId="simple" csTypeId="urn:microsoft.com/office/officeart/2005/8/colors/accent1_2" csCatId="accent1" phldr="1"/>
      <dgm:spPr/>
    </dgm:pt>
    <dgm:pt modelId="{AA252877-C7C2-4861-A1B4-F720FB1ACCE0}">
      <dgm:prSet phldrT="[Tex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Weeks 1-2</a:t>
          </a:r>
        </a:p>
        <a:p>
          <a:r>
            <a:rPr lang="en-GB" sz="1100" dirty="0"/>
            <a:t> classes and syllabus designed</a:t>
          </a:r>
        </a:p>
      </dgm:t>
    </dgm:pt>
    <dgm:pt modelId="{3E0583E3-3BC5-400D-A307-0CF60D587D32}" type="parTrans" cxnId="{7AABCB8A-A3BA-4A25-B568-76D392F65A44}">
      <dgm:prSet/>
      <dgm:spPr/>
      <dgm:t>
        <a:bodyPr/>
        <a:lstStyle/>
        <a:p>
          <a:endParaRPr lang="en-GB"/>
        </a:p>
      </dgm:t>
    </dgm:pt>
    <dgm:pt modelId="{B8C23466-3A0E-4564-8787-403365775BD6}" type="sibTrans" cxnId="{7AABCB8A-A3BA-4A25-B568-76D392F65A44}">
      <dgm:prSet/>
      <dgm:spPr>
        <a:solidFill>
          <a:schemeClr val="accent6"/>
        </a:solidFill>
      </dgm:spPr>
      <dgm:t>
        <a:bodyPr/>
        <a:lstStyle/>
        <a:p>
          <a:endParaRPr lang="en-GB"/>
        </a:p>
      </dgm:t>
    </dgm:pt>
    <dgm:pt modelId="{DBDB4153-F98F-482A-93E6-2C4C809548F3}">
      <dgm:prSet phldrT="[Tex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Weeks 3-4</a:t>
          </a:r>
        </a:p>
        <a:p>
          <a:r>
            <a:rPr lang="en-GB" sz="1100" dirty="0"/>
            <a:t>Classes formed and MLAT taken</a:t>
          </a:r>
        </a:p>
      </dgm:t>
    </dgm:pt>
    <dgm:pt modelId="{15A5633C-C38C-418D-95A2-1C72097E132F}" type="parTrans" cxnId="{3D060078-E410-45B6-A52F-B6318CBC07B5}">
      <dgm:prSet/>
      <dgm:spPr/>
      <dgm:t>
        <a:bodyPr/>
        <a:lstStyle/>
        <a:p>
          <a:endParaRPr lang="en-GB"/>
        </a:p>
      </dgm:t>
    </dgm:pt>
    <dgm:pt modelId="{A291DF44-01AC-4F8E-9565-EF9AD8080045}" type="sibTrans" cxnId="{3D060078-E410-45B6-A52F-B6318CBC07B5}">
      <dgm:prSet/>
      <dgm:spPr>
        <a:solidFill>
          <a:schemeClr val="accent6"/>
        </a:solidFill>
      </dgm:spPr>
      <dgm:t>
        <a:bodyPr/>
        <a:lstStyle/>
        <a:p>
          <a:endParaRPr lang="en-GB"/>
        </a:p>
      </dgm:t>
    </dgm:pt>
    <dgm:pt modelId="{38587FCD-9F5D-4302-96AC-3568DFE60810}">
      <dgm:prSet phldrT="[Tex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Weeks 5-10</a:t>
          </a:r>
        </a:p>
        <a:p>
          <a:r>
            <a:rPr lang="en-GB" sz="1100" dirty="0"/>
            <a:t>Classes taught and observed</a:t>
          </a:r>
        </a:p>
      </dgm:t>
    </dgm:pt>
    <dgm:pt modelId="{B4239FC6-E9DF-45E3-BD38-CF8072E56DC4}" type="parTrans" cxnId="{E6E4837C-2788-4E1B-AD85-A86AC35B2BE2}">
      <dgm:prSet/>
      <dgm:spPr/>
      <dgm:t>
        <a:bodyPr/>
        <a:lstStyle/>
        <a:p>
          <a:endParaRPr lang="en-GB"/>
        </a:p>
      </dgm:t>
    </dgm:pt>
    <dgm:pt modelId="{1A306BFB-8EDF-4D75-BA56-4E92E7272306}" type="sibTrans" cxnId="{E6E4837C-2788-4E1B-AD85-A86AC35B2BE2}">
      <dgm:prSet/>
      <dgm:spPr>
        <a:solidFill>
          <a:schemeClr val="accent6"/>
        </a:solidFill>
      </dgm:spPr>
      <dgm:t>
        <a:bodyPr/>
        <a:lstStyle/>
        <a:p>
          <a:endParaRPr lang="en-GB"/>
        </a:p>
      </dgm:t>
    </dgm:pt>
    <dgm:pt modelId="{1F3D8BB4-E67A-4F74-A674-06D97A700D60}">
      <dgm:prSe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Weeks 11-12</a:t>
          </a:r>
        </a:p>
        <a:p>
          <a:r>
            <a:rPr lang="en-GB" sz="1100" dirty="0"/>
            <a:t>Analysis of data</a:t>
          </a:r>
        </a:p>
      </dgm:t>
    </dgm:pt>
    <dgm:pt modelId="{43349F66-C24E-4AFB-958B-26EB72A6A09C}" type="parTrans" cxnId="{D4BC6220-A256-48CD-A23F-2A5BE13B4A57}">
      <dgm:prSet/>
      <dgm:spPr/>
      <dgm:t>
        <a:bodyPr/>
        <a:lstStyle/>
        <a:p>
          <a:endParaRPr lang="en-GB"/>
        </a:p>
      </dgm:t>
    </dgm:pt>
    <dgm:pt modelId="{F2762D16-1EA1-4EC5-8D94-798FC5136471}" type="sibTrans" cxnId="{D4BC6220-A256-48CD-A23F-2A5BE13B4A57}">
      <dgm:prSet/>
      <dgm:spPr/>
      <dgm:t>
        <a:bodyPr/>
        <a:lstStyle/>
        <a:p>
          <a:endParaRPr lang="en-GB"/>
        </a:p>
      </dgm:t>
    </dgm:pt>
    <dgm:pt modelId="{C1740CB3-9A0B-4ADD-AEF7-E0C16C707810}">
      <dgm:prSe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 10</a:t>
          </a:r>
        </a:p>
        <a:p>
          <a:r>
            <a:rPr lang="en-GB" sz="1100" dirty="0"/>
            <a:t>Students tested on knowledge taught</a:t>
          </a:r>
          <a:endParaRPr lang="en-GB" sz="1200" dirty="0"/>
        </a:p>
      </dgm:t>
    </dgm:pt>
    <dgm:pt modelId="{7EDBE63B-21A8-4121-B1E3-8580AF3618B1}" type="parTrans" cxnId="{7551DD9C-D70A-48A5-8649-BCB60433381A}">
      <dgm:prSet/>
      <dgm:spPr/>
      <dgm:t>
        <a:bodyPr/>
        <a:lstStyle/>
        <a:p>
          <a:endParaRPr lang="en-GB"/>
        </a:p>
      </dgm:t>
    </dgm:pt>
    <dgm:pt modelId="{018FC868-5311-4FAA-99D9-65CF53863CBC}" type="sibTrans" cxnId="{7551DD9C-D70A-48A5-8649-BCB60433381A}">
      <dgm:prSet/>
      <dgm:spPr>
        <a:solidFill>
          <a:schemeClr val="accent6"/>
        </a:solidFill>
      </dgm:spPr>
      <dgm:t>
        <a:bodyPr/>
        <a:lstStyle/>
        <a:p>
          <a:endParaRPr lang="en-GB"/>
        </a:p>
      </dgm:t>
    </dgm:pt>
    <dgm:pt modelId="{7A9C1111-42F0-4A1F-B730-8C67AA3AF21A}" type="pres">
      <dgm:prSet presAssocID="{51C52D60-151A-4ACB-9E9D-2CBD5171CE73}" presName="Name0" presStyleCnt="0">
        <dgm:presLayoutVars>
          <dgm:dir/>
          <dgm:resizeHandles val="exact"/>
        </dgm:presLayoutVars>
      </dgm:prSet>
      <dgm:spPr/>
    </dgm:pt>
    <dgm:pt modelId="{EF90350F-61B7-4194-9D39-792B4525DDC1}" type="pres">
      <dgm:prSet presAssocID="{AA252877-C7C2-4861-A1B4-F720FB1ACCE0}" presName="node" presStyleLbl="node1" presStyleIdx="0" presStyleCnt="5">
        <dgm:presLayoutVars>
          <dgm:bulletEnabled val="1"/>
        </dgm:presLayoutVars>
      </dgm:prSet>
      <dgm:spPr/>
    </dgm:pt>
    <dgm:pt modelId="{8B5E6B9C-0A53-4F33-A16B-B3A4FCC52653}" type="pres">
      <dgm:prSet presAssocID="{B8C23466-3A0E-4564-8787-403365775BD6}" presName="sibTrans" presStyleLbl="sibTrans2D1" presStyleIdx="0" presStyleCnt="4"/>
      <dgm:spPr/>
    </dgm:pt>
    <dgm:pt modelId="{BF0D4137-9FBB-45FC-A6E7-3BC0D9457609}" type="pres">
      <dgm:prSet presAssocID="{B8C23466-3A0E-4564-8787-403365775BD6}" presName="connectorText" presStyleLbl="sibTrans2D1" presStyleIdx="0" presStyleCnt="4"/>
      <dgm:spPr/>
    </dgm:pt>
    <dgm:pt modelId="{FED08907-E40E-4FF2-BF59-DABF03F5C354}" type="pres">
      <dgm:prSet presAssocID="{DBDB4153-F98F-482A-93E6-2C4C809548F3}" presName="node" presStyleLbl="node1" presStyleIdx="1" presStyleCnt="5">
        <dgm:presLayoutVars>
          <dgm:bulletEnabled val="1"/>
        </dgm:presLayoutVars>
      </dgm:prSet>
      <dgm:spPr/>
    </dgm:pt>
    <dgm:pt modelId="{134ED551-4CB9-414E-BB49-FDCC47890C55}" type="pres">
      <dgm:prSet presAssocID="{A291DF44-01AC-4F8E-9565-EF9AD8080045}" presName="sibTrans" presStyleLbl="sibTrans2D1" presStyleIdx="1" presStyleCnt="4"/>
      <dgm:spPr/>
    </dgm:pt>
    <dgm:pt modelId="{B73763F6-E7EF-43EE-8F89-947F0BE96DAA}" type="pres">
      <dgm:prSet presAssocID="{A291DF44-01AC-4F8E-9565-EF9AD8080045}" presName="connectorText" presStyleLbl="sibTrans2D1" presStyleIdx="1" presStyleCnt="4"/>
      <dgm:spPr/>
    </dgm:pt>
    <dgm:pt modelId="{5D2AE724-F7B7-4EC1-8642-20FBD68A4721}" type="pres">
      <dgm:prSet presAssocID="{38587FCD-9F5D-4302-96AC-3568DFE60810}" presName="node" presStyleLbl="node1" presStyleIdx="2" presStyleCnt="5">
        <dgm:presLayoutVars>
          <dgm:bulletEnabled val="1"/>
        </dgm:presLayoutVars>
      </dgm:prSet>
      <dgm:spPr/>
    </dgm:pt>
    <dgm:pt modelId="{5709FF96-F068-4293-B132-35EC687136D8}" type="pres">
      <dgm:prSet presAssocID="{1A306BFB-8EDF-4D75-BA56-4E92E7272306}" presName="sibTrans" presStyleLbl="sibTrans2D1" presStyleIdx="2" presStyleCnt="4"/>
      <dgm:spPr/>
    </dgm:pt>
    <dgm:pt modelId="{47C2C31D-1CBB-48BE-9A0C-71CD8B6E5A73}" type="pres">
      <dgm:prSet presAssocID="{1A306BFB-8EDF-4D75-BA56-4E92E7272306}" presName="connectorText" presStyleLbl="sibTrans2D1" presStyleIdx="2" presStyleCnt="4"/>
      <dgm:spPr/>
    </dgm:pt>
    <dgm:pt modelId="{1050DB37-FDEC-4DAD-821A-3113E97707B3}" type="pres">
      <dgm:prSet presAssocID="{C1740CB3-9A0B-4ADD-AEF7-E0C16C707810}" presName="node" presStyleLbl="node1" presStyleIdx="3" presStyleCnt="5">
        <dgm:presLayoutVars>
          <dgm:bulletEnabled val="1"/>
        </dgm:presLayoutVars>
      </dgm:prSet>
      <dgm:spPr/>
    </dgm:pt>
    <dgm:pt modelId="{DCA83EDE-C36E-414B-B01A-16260652B9F1}" type="pres">
      <dgm:prSet presAssocID="{018FC868-5311-4FAA-99D9-65CF53863CBC}" presName="sibTrans" presStyleLbl="sibTrans2D1" presStyleIdx="3" presStyleCnt="4"/>
      <dgm:spPr/>
    </dgm:pt>
    <dgm:pt modelId="{9DF199DF-3B48-4E36-8603-DEA44850E8F6}" type="pres">
      <dgm:prSet presAssocID="{018FC868-5311-4FAA-99D9-65CF53863CBC}" presName="connectorText" presStyleLbl="sibTrans2D1" presStyleIdx="3" presStyleCnt="4"/>
      <dgm:spPr/>
    </dgm:pt>
    <dgm:pt modelId="{437E21FB-0176-48EF-A44E-6ADF89BE3E7E}" type="pres">
      <dgm:prSet presAssocID="{1F3D8BB4-E67A-4F74-A674-06D97A700D60}" presName="node" presStyleLbl="node1" presStyleIdx="4" presStyleCnt="5">
        <dgm:presLayoutVars>
          <dgm:bulletEnabled val="1"/>
        </dgm:presLayoutVars>
      </dgm:prSet>
      <dgm:spPr>
        <a:prstGeom prst="roundRect">
          <a:avLst/>
        </a:prstGeom>
      </dgm:spPr>
    </dgm:pt>
  </dgm:ptLst>
  <dgm:cxnLst>
    <dgm:cxn modelId="{A0D6F41B-F5DA-4156-AA7C-4511087DFAE4}" type="presOf" srcId="{B8C23466-3A0E-4564-8787-403365775BD6}" destId="{BF0D4137-9FBB-45FC-A6E7-3BC0D9457609}" srcOrd="1" destOrd="0" presId="urn:microsoft.com/office/officeart/2005/8/layout/process1"/>
    <dgm:cxn modelId="{D4BC6220-A256-48CD-A23F-2A5BE13B4A57}" srcId="{51C52D60-151A-4ACB-9E9D-2CBD5171CE73}" destId="{1F3D8BB4-E67A-4F74-A674-06D97A700D60}" srcOrd="4" destOrd="0" parTransId="{43349F66-C24E-4AFB-958B-26EB72A6A09C}" sibTransId="{F2762D16-1EA1-4EC5-8D94-798FC5136471}"/>
    <dgm:cxn modelId="{BEDF8D26-627E-483D-896A-24635EC2C0DA}" type="presOf" srcId="{C1740CB3-9A0B-4ADD-AEF7-E0C16C707810}" destId="{1050DB37-FDEC-4DAD-821A-3113E97707B3}" srcOrd="0" destOrd="0" presId="urn:microsoft.com/office/officeart/2005/8/layout/process1"/>
    <dgm:cxn modelId="{7EA9D735-FB94-4569-B049-203B65BC447C}" type="presOf" srcId="{018FC868-5311-4FAA-99D9-65CF53863CBC}" destId="{9DF199DF-3B48-4E36-8603-DEA44850E8F6}" srcOrd="1" destOrd="0" presId="urn:microsoft.com/office/officeart/2005/8/layout/process1"/>
    <dgm:cxn modelId="{03017236-C268-45D9-9167-D139DCC4800D}" type="presOf" srcId="{1A306BFB-8EDF-4D75-BA56-4E92E7272306}" destId="{47C2C31D-1CBB-48BE-9A0C-71CD8B6E5A73}" srcOrd="1" destOrd="0" presId="urn:microsoft.com/office/officeart/2005/8/layout/process1"/>
    <dgm:cxn modelId="{DC9C9341-7CB4-4510-A458-2DC39A8A4734}" type="presOf" srcId="{A291DF44-01AC-4F8E-9565-EF9AD8080045}" destId="{134ED551-4CB9-414E-BB49-FDCC47890C55}" srcOrd="0" destOrd="0" presId="urn:microsoft.com/office/officeart/2005/8/layout/process1"/>
    <dgm:cxn modelId="{DF4A5A4E-DA22-403A-9F28-EF45DF2F5AC3}" type="presOf" srcId="{1F3D8BB4-E67A-4F74-A674-06D97A700D60}" destId="{437E21FB-0176-48EF-A44E-6ADF89BE3E7E}" srcOrd="0" destOrd="0" presId="urn:microsoft.com/office/officeart/2005/8/layout/process1"/>
    <dgm:cxn modelId="{CD615D76-3138-4B3C-9358-54B02398D23C}" type="presOf" srcId="{AA252877-C7C2-4861-A1B4-F720FB1ACCE0}" destId="{EF90350F-61B7-4194-9D39-792B4525DDC1}" srcOrd="0" destOrd="0" presId="urn:microsoft.com/office/officeart/2005/8/layout/process1"/>
    <dgm:cxn modelId="{3D060078-E410-45B6-A52F-B6318CBC07B5}" srcId="{51C52D60-151A-4ACB-9E9D-2CBD5171CE73}" destId="{DBDB4153-F98F-482A-93E6-2C4C809548F3}" srcOrd="1" destOrd="0" parTransId="{15A5633C-C38C-418D-95A2-1C72097E132F}" sibTransId="{A291DF44-01AC-4F8E-9565-EF9AD8080045}"/>
    <dgm:cxn modelId="{E6E4837C-2788-4E1B-AD85-A86AC35B2BE2}" srcId="{51C52D60-151A-4ACB-9E9D-2CBD5171CE73}" destId="{38587FCD-9F5D-4302-96AC-3568DFE60810}" srcOrd="2" destOrd="0" parTransId="{B4239FC6-E9DF-45E3-BD38-CF8072E56DC4}" sibTransId="{1A306BFB-8EDF-4D75-BA56-4E92E7272306}"/>
    <dgm:cxn modelId="{7AABCB8A-A3BA-4A25-B568-76D392F65A44}" srcId="{51C52D60-151A-4ACB-9E9D-2CBD5171CE73}" destId="{AA252877-C7C2-4861-A1B4-F720FB1ACCE0}" srcOrd="0" destOrd="0" parTransId="{3E0583E3-3BC5-400D-A307-0CF60D587D32}" sibTransId="{B8C23466-3A0E-4564-8787-403365775BD6}"/>
    <dgm:cxn modelId="{F4D1A498-E830-4520-B6C8-F1B0DA1EBC8D}" type="presOf" srcId="{DBDB4153-F98F-482A-93E6-2C4C809548F3}" destId="{FED08907-E40E-4FF2-BF59-DABF03F5C354}" srcOrd="0" destOrd="0" presId="urn:microsoft.com/office/officeart/2005/8/layout/process1"/>
    <dgm:cxn modelId="{7551DD9C-D70A-48A5-8649-BCB60433381A}" srcId="{51C52D60-151A-4ACB-9E9D-2CBD5171CE73}" destId="{C1740CB3-9A0B-4ADD-AEF7-E0C16C707810}" srcOrd="3" destOrd="0" parTransId="{7EDBE63B-21A8-4121-B1E3-8580AF3618B1}" sibTransId="{018FC868-5311-4FAA-99D9-65CF53863CBC}"/>
    <dgm:cxn modelId="{BD631CC1-1E7F-4FC1-8298-B08400136695}" type="presOf" srcId="{38587FCD-9F5D-4302-96AC-3568DFE60810}" destId="{5D2AE724-F7B7-4EC1-8642-20FBD68A4721}" srcOrd="0" destOrd="0" presId="urn:microsoft.com/office/officeart/2005/8/layout/process1"/>
    <dgm:cxn modelId="{1C49F2C4-6463-4DEC-8F17-D110DEA16B2E}" type="presOf" srcId="{018FC868-5311-4FAA-99D9-65CF53863CBC}" destId="{DCA83EDE-C36E-414B-B01A-16260652B9F1}" srcOrd="0" destOrd="0" presId="urn:microsoft.com/office/officeart/2005/8/layout/process1"/>
    <dgm:cxn modelId="{2B3C20CB-F61C-41DB-8B9D-3677F9145720}" type="presOf" srcId="{B8C23466-3A0E-4564-8787-403365775BD6}" destId="{8B5E6B9C-0A53-4F33-A16B-B3A4FCC52653}" srcOrd="0" destOrd="0" presId="urn:microsoft.com/office/officeart/2005/8/layout/process1"/>
    <dgm:cxn modelId="{F898A1DC-EA53-43B5-90BE-42DA7FE06178}" type="presOf" srcId="{A291DF44-01AC-4F8E-9565-EF9AD8080045}" destId="{B73763F6-E7EF-43EE-8F89-947F0BE96DAA}" srcOrd="1" destOrd="0" presId="urn:microsoft.com/office/officeart/2005/8/layout/process1"/>
    <dgm:cxn modelId="{E2F42DDE-CB5B-4AF6-86DE-4CD51F51C5CC}" type="presOf" srcId="{1A306BFB-8EDF-4D75-BA56-4E92E7272306}" destId="{5709FF96-F068-4293-B132-35EC687136D8}" srcOrd="0" destOrd="0" presId="urn:microsoft.com/office/officeart/2005/8/layout/process1"/>
    <dgm:cxn modelId="{826493E0-281E-426A-BE86-5F588CC13F00}" type="presOf" srcId="{51C52D60-151A-4ACB-9E9D-2CBD5171CE73}" destId="{7A9C1111-42F0-4A1F-B730-8C67AA3AF21A}" srcOrd="0" destOrd="0" presId="urn:microsoft.com/office/officeart/2005/8/layout/process1"/>
    <dgm:cxn modelId="{DEE6B712-F9E5-41EC-AF28-CBCC4C660A15}" type="presParOf" srcId="{7A9C1111-42F0-4A1F-B730-8C67AA3AF21A}" destId="{EF90350F-61B7-4194-9D39-792B4525DDC1}" srcOrd="0" destOrd="0" presId="urn:microsoft.com/office/officeart/2005/8/layout/process1"/>
    <dgm:cxn modelId="{CF935917-747C-4082-A016-8312ACEF305D}" type="presParOf" srcId="{7A9C1111-42F0-4A1F-B730-8C67AA3AF21A}" destId="{8B5E6B9C-0A53-4F33-A16B-B3A4FCC52653}" srcOrd="1" destOrd="0" presId="urn:microsoft.com/office/officeart/2005/8/layout/process1"/>
    <dgm:cxn modelId="{F71F24D2-ED71-41EA-989F-8A2387B292C4}" type="presParOf" srcId="{8B5E6B9C-0A53-4F33-A16B-B3A4FCC52653}" destId="{BF0D4137-9FBB-45FC-A6E7-3BC0D9457609}" srcOrd="0" destOrd="0" presId="urn:microsoft.com/office/officeart/2005/8/layout/process1"/>
    <dgm:cxn modelId="{92D57B52-7857-40E8-B4D4-D68D8F439D04}" type="presParOf" srcId="{7A9C1111-42F0-4A1F-B730-8C67AA3AF21A}" destId="{FED08907-E40E-4FF2-BF59-DABF03F5C354}" srcOrd="2" destOrd="0" presId="urn:microsoft.com/office/officeart/2005/8/layout/process1"/>
    <dgm:cxn modelId="{5C3E93C5-CE03-47A8-B895-85857FC564A1}" type="presParOf" srcId="{7A9C1111-42F0-4A1F-B730-8C67AA3AF21A}" destId="{134ED551-4CB9-414E-BB49-FDCC47890C55}" srcOrd="3" destOrd="0" presId="urn:microsoft.com/office/officeart/2005/8/layout/process1"/>
    <dgm:cxn modelId="{E0BBC69B-8666-44E2-B67D-D821E4A0B470}" type="presParOf" srcId="{134ED551-4CB9-414E-BB49-FDCC47890C55}" destId="{B73763F6-E7EF-43EE-8F89-947F0BE96DAA}" srcOrd="0" destOrd="0" presId="urn:microsoft.com/office/officeart/2005/8/layout/process1"/>
    <dgm:cxn modelId="{5D7D4EB6-00DF-464F-8612-93D61DD68A55}" type="presParOf" srcId="{7A9C1111-42F0-4A1F-B730-8C67AA3AF21A}" destId="{5D2AE724-F7B7-4EC1-8642-20FBD68A4721}" srcOrd="4" destOrd="0" presId="urn:microsoft.com/office/officeart/2005/8/layout/process1"/>
    <dgm:cxn modelId="{EFBFB05E-E579-4AEC-B744-3D6B88E0BEF2}" type="presParOf" srcId="{7A9C1111-42F0-4A1F-B730-8C67AA3AF21A}" destId="{5709FF96-F068-4293-B132-35EC687136D8}" srcOrd="5" destOrd="0" presId="urn:microsoft.com/office/officeart/2005/8/layout/process1"/>
    <dgm:cxn modelId="{B972B7DD-918F-4192-B537-E1AA4E1F3609}" type="presParOf" srcId="{5709FF96-F068-4293-B132-35EC687136D8}" destId="{47C2C31D-1CBB-48BE-9A0C-71CD8B6E5A73}" srcOrd="0" destOrd="0" presId="urn:microsoft.com/office/officeart/2005/8/layout/process1"/>
    <dgm:cxn modelId="{856F675D-E43C-43B9-B43B-7979AB7B5C66}" type="presParOf" srcId="{7A9C1111-42F0-4A1F-B730-8C67AA3AF21A}" destId="{1050DB37-FDEC-4DAD-821A-3113E97707B3}" srcOrd="6" destOrd="0" presId="urn:microsoft.com/office/officeart/2005/8/layout/process1"/>
    <dgm:cxn modelId="{57B3CCF7-0146-41EC-9BD4-5F5300651913}" type="presParOf" srcId="{7A9C1111-42F0-4A1F-B730-8C67AA3AF21A}" destId="{DCA83EDE-C36E-414B-B01A-16260652B9F1}" srcOrd="7" destOrd="0" presId="urn:microsoft.com/office/officeart/2005/8/layout/process1"/>
    <dgm:cxn modelId="{D982C314-0CD1-4970-B1D2-81956899137E}" type="presParOf" srcId="{DCA83EDE-C36E-414B-B01A-16260652B9F1}" destId="{9DF199DF-3B48-4E36-8603-DEA44850E8F6}" srcOrd="0" destOrd="0" presId="urn:microsoft.com/office/officeart/2005/8/layout/process1"/>
    <dgm:cxn modelId="{ED4D96A3-7A33-4E14-B900-37C73581C5D3}" type="presParOf" srcId="{7A9C1111-42F0-4A1F-B730-8C67AA3AF21A}" destId="{437E21FB-0176-48EF-A44E-6ADF89BE3E7E}"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0350F-61B7-4194-9D39-792B4525DDC1}">
      <dsp:nvSpPr>
        <dsp:cNvPr id="0" name=""/>
        <dsp:cNvSpPr/>
      </dsp:nvSpPr>
      <dsp:spPr>
        <a:xfrm>
          <a:off x="4324" y="142897"/>
          <a:ext cx="669982" cy="1257358"/>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Weeks 1-2</a:t>
          </a:r>
        </a:p>
        <a:p>
          <a:pPr marL="0" lvl="0" indent="0" algn="ctr" defTabSz="488950">
            <a:lnSpc>
              <a:spcPct val="90000"/>
            </a:lnSpc>
            <a:spcBef>
              <a:spcPct val="0"/>
            </a:spcBef>
            <a:spcAft>
              <a:spcPct val="35000"/>
            </a:spcAft>
            <a:buNone/>
          </a:pPr>
          <a:r>
            <a:rPr lang="en-GB" sz="1100" kern="1200" dirty="0"/>
            <a:t> classes and syllabus designed</a:t>
          </a:r>
        </a:p>
      </dsp:txBody>
      <dsp:txXfrm>
        <a:off x="23947" y="162520"/>
        <a:ext cx="630736" cy="1218112"/>
      </dsp:txXfrm>
    </dsp:sp>
    <dsp:sp modelId="{8B5E6B9C-0A53-4F33-A16B-B3A4FCC52653}">
      <dsp:nvSpPr>
        <dsp:cNvPr id="0" name=""/>
        <dsp:cNvSpPr/>
      </dsp:nvSpPr>
      <dsp:spPr>
        <a:xfrm>
          <a:off x="741305" y="688498"/>
          <a:ext cx="142036" cy="166155"/>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741305" y="721729"/>
        <a:ext cx="99425" cy="99693"/>
      </dsp:txXfrm>
    </dsp:sp>
    <dsp:sp modelId="{FED08907-E40E-4FF2-BF59-DABF03F5C354}">
      <dsp:nvSpPr>
        <dsp:cNvPr id="0" name=""/>
        <dsp:cNvSpPr/>
      </dsp:nvSpPr>
      <dsp:spPr>
        <a:xfrm>
          <a:off x="942300" y="142897"/>
          <a:ext cx="669982" cy="1257358"/>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Weeks 3-4</a:t>
          </a:r>
        </a:p>
        <a:p>
          <a:pPr marL="0" lvl="0" indent="0" algn="ctr" defTabSz="488950">
            <a:lnSpc>
              <a:spcPct val="90000"/>
            </a:lnSpc>
            <a:spcBef>
              <a:spcPct val="0"/>
            </a:spcBef>
            <a:spcAft>
              <a:spcPct val="35000"/>
            </a:spcAft>
            <a:buNone/>
          </a:pPr>
          <a:r>
            <a:rPr lang="en-GB" sz="1100" kern="1200" dirty="0"/>
            <a:t>Classes formed and MLAT taken</a:t>
          </a:r>
        </a:p>
      </dsp:txBody>
      <dsp:txXfrm>
        <a:off x="961923" y="162520"/>
        <a:ext cx="630736" cy="1218112"/>
      </dsp:txXfrm>
    </dsp:sp>
    <dsp:sp modelId="{134ED551-4CB9-414E-BB49-FDCC47890C55}">
      <dsp:nvSpPr>
        <dsp:cNvPr id="0" name=""/>
        <dsp:cNvSpPr/>
      </dsp:nvSpPr>
      <dsp:spPr>
        <a:xfrm>
          <a:off x="1679281" y="688498"/>
          <a:ext cx="142036" cy="166155"/>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679281" y="721729"/>
        <a:ext cx="99425" cy="99693"/>
      </dsp:txXfrm>
    </dsp:sp>
    <dsp:sp modelId="{5D2AE724-F7B7-4EC1-8642-20FBD68A4721}">
      <dsp:nvSpPr>
        <dsp:cNvPr id="0" name=""/>
        <dsp:cNvSpPr/>
      </dsp:nvSpPr>
      <dsp:spPr>
        <a:xfrm>
          <a:off x="1880276" y="142897"/>
          <a:ext cx="669982" cy="1257358"/>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Weeks 5-10</a:t>
          </a:r>
        </a:p>
        <a:p>
          <a:pPr marL="0" lvl="0" indent="0" algn="ctr" defTabSz="488950">
            <a:lnSpc>
              <a:spcPct val="90000"/>
            </a:lnSpc>
            <a:spcBef>
              <a:spcPct val="0"/>
            </a:spcBef>
            <a:spcAft>
              <a:spcPct val="35000"/>
            </a:spcAft>
            <a:buNone/>
          </a:pPr>
          <a:r>
            <a:rPr lang="en-GB" sz="1100" kern="1200" dirty="0"/>
            <a:t>Classes taught and observed</a:t>
          </a:r>
        </a:p>
      </dsp:txBody>
      <dsp:txXfrm>
        <a:off x="1899899" y="162520"/>
        <a:ext cx="630736" cy="1218112"/>
      </dsp:txXfrm>
    </dsp:sp>
    <dsp:sp modelId="{5709FF96-F068-4293-B132-35EC687136D8}">
      <dsp:nvSpPr>
        <dsp:cNvPr id="0" name=""/>
        <dsp:cNvSpPr/>
      </dsp:nvSpPr>
      <dsp:spPr>
        <a:xfrm>
          <a:off x="2617257" y="688498"/>
          <a:ext cx="142036" cy="166155"/>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617257" y="721729"/>
        <a:ext cx="99425" cy="99693"/>
      </dsp:txXfrm>
    </dsp:sp>
    <dsp:sp modelId="{1050DB37-FDEC-4DAD-821A-3113E97707B3}">
      <dsp:nvSpPr>
        <dsp:cNvPr id="0" name=""/>
        <dsp:cNvSpPr/>
      </dsp:nvSpPr>
      <dsp:spPr>
        <a:xfrm>
          <a:off x="2818251" y="142897"/>
          <a:ext cx="669982" cy="1257358"/>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Week 10</a:t>
          </a:r>
        </a:p>
        <a:p>
          <a:pPr marL="0" lvl="0" indent="0" algn="ctr" defTabSz="488950">
            <a:lnSpc>
              <a:spcPct val="90000"/>
            </a:lnSpc>
            <a:spcBef>
              <a:spcPct val="0"/>
            </a:spcBef>
            <a:spcAft>
              <a:spcPct val="35000"/>
            </a:spcAft>
            <a:buNone/>
          </a:pPr>
          <a:r>
            <a:rPr lang="en-GB" sz="1100" kern="1200" dirty="0"/>
            <a:t>Students tested on knowledge taught</a:t>
          </a:r>
          <a:endParaRPr lang="en-GB" sz="1200" kern="1200" dirty="0"/>
        </a:p>
      </dsp:txBody>
      <dsp:txXfrm>
        <a:off x="2837874" y="162520"/>
        <a:ext cx="630736" cy="1218112"/>
      </dsp:txXfrm>
    </dsp:sp>
    <dsp:sp modelId="{DCA83EDE-C36E-414B-B01A-16260652B9F1}">
      <dsp:nvSpPr>
        <dsp:cNvPr id="0" name=""/>
        <dsp:cNvSpPr/>
      </dsp:nvSpPr>
      <dsp:spPr>
        <a:xfrm>
          <a:off x="3555232" y="688498"/>
          <a:ext cx="142036" cy="166155"/>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3555232" y="721729"/>
        <a:ext cx="99425" cy="99693"/>
      </dsp:txXfrm>
    </dsp:sp>
    <dsp:sp modelId="{437E21FB-0176-48EF-A44E-6ADF89BE3E7E}">
      <dsp:nvSpPr>
        <dsp:cNvPr id="0" name=""/>
        <dsp:cNvSpPr/>
      </dsp:nvSpPr>
      <dsp:spPr>
        <a:xfrm>
          <a:off x="3756227" y="142897"/>
          <a:ext cx="669982" cy="1257358"/>
        </a:xfrm>
        <a:prstGeom prst="roundRect">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Weeks 11-12</a:t>
          </a:r>
        </a:p>
        <a:p>
          <a:pPr marL="0" lvl="0" indent="0" algn="ctr" defTabSz="488950">
            <a:lnSpc>
              <a:spcPct val="90000"/>
            </a:lnSpc>
            <a:spcBef>
              <a:spcPct val="0"/>
            </a:spcBef>
            <a:spcAft>
              <a:spcPct val="35000"/>
            </a:spcAft>
            <a:buNone/>
          </a:pPr>
          <a:r>
            <a:rPr lang="en-GB" sz="1100" kern="1200" dirty="0"/>
            <a:t>Analysis of data</a:t>
          </a:r>
        </a:p>
      </dsp:txBody>
      <dsp:txXfrm>
        <a:off x="3788933" y="175603"/>
        <a:ext cx="604570" cy="119194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104234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602556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0D6398-3D03-4780-B6C8-0115EDE0E5A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504799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0D6398-3D03-4780-B6C8-0115EDE0E5A6}"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217655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0D6398-3D03-4780-B6C8-0115EDE0E5A6}"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2715283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D6398-3D03-4780-B6C8-0115EDE0E5A6}"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189973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0D6398-3D03-4780-B6C8-0115EDE0E5A6}" type="datetimeFigureOut">
              <a:rPr lang="en-GB" smtClean="0"/>
              <a:t>24/03/2020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954500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691482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3049702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3152035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477339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0D6398-3D03-4780-B6C8-0115EDE0E5A6}" type="datetimeFigureOut">
              <a:rPr lang="en-GB" smtClean="0"/>
              <a:t>24/03/2020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03CF85-88CF-4B41-8AFC-773CB7A0B1EF}" type="slidenum">
              <a:rPr lang="en-GB" smtClean="0"/>
              <a:t>‹#›</a:t>
            </a:fld>
            <a:endParaRPr lang="en-GB"/>
          </a:p>
        </p:txBody>
      </p:sp>
    </p:spTree>
    <p:extLst>
      <p:ext uri="{BB962C8B-B14F-4D97-AF65-F5344CB8AC3E}">
        <p14:creationId xmlns:p14="http://schemas.microsoft.com/office/powerpoint/2010/main" val="3713154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82807" y="193839"/>
            <a:ext cx="9144000" cy="737651"/>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GB" sz="2000" dirty="0">
                <a:solidFill>
                  <a:srgbClr val="002060"/>
                </a:solidFill>
                <a:latin typeface="+mn-lt"/>
              </a:rPr>
              <a:t>A Study on the Impact of the Sole Use of the Target Language in an EFL Classroom </a:t>
            </a:r>
          </a:p>
        </p:txBody>
      </p:sp>
      <p:sp>
        <p:nvSpPr>
          <p:cNvPr id="3" name="Subtitle 2"/>
          <p:cNvSpPr>
            <a:spLocks noGrp="1"/>
          </p:cNvSpPr>
          <p:nvPr>
            <p:ph type="subTitle" idx="1"/>
          </p:nvPr>
        </p:nvSpPr>
        <p:spPr>
          <a:xfrm>
            <a:off x="199302" y="876139"/>
            <a:ext cx="2698133" cy="2234622"/>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a:normAutofit fontScale="85000" lnSpcReduction="20000"/>
          </a:bodyPr>
          <a:lstStyle/>
          <a:p>
            <a:r>
              <a:rPr lang="en-GB" sz="1600" u="sng" dirty="0">
                <a:solidFill>
                  <a:srgbClr val="002060"/>
                </a:solidFill>
              </a:rPr>
              <a:t>Aims</a:t>
            </a:r>
          </a:p>
          <a:p>
            <a:r>
              <a:rPr lang="en-GB" sz="1500" dirty="0">
                <a:solidFill>
                  <a:srgbClr val="002060"/>
                </a:solidFill>
              </a:rPr>
              <a:t>The aim of this study is to answer the questions:</a:t>
            </a:r>
          </a:p>
          <a:p>
            <a:r>
              <a:rPr lang="en-GB" sz="1500" dirty="0">
                <a:solidFill>
                  <a:srgbClr val="002060"/>
                </a:solidFill>
              </a:rPr>
              <a:t>Is L2 exclusivity effective?</a:t>
            </a:r>
          </a:p>
          <a:p>
            <a:r>
              <a:rPr lang="en-GB" sz="1500" dirty="0">
                <a:solidFill>
                  <a:srgbClr val="002060"/>
                </a:solidFill>
              </a:rPr>
              <a:t>Is an L2 exclusive approach beneficial to students of all degrees of aptitude?</a:t>
            </a:r>
          </a:p>
          <a:p>
            <a:r>
              <a:rPr lang="en-GB" sz="1500" dirty="0">
                <a:solidFill>
                  <a:srgbClr val="002060"/>
                </a:solidFill>
              </a:rPr>
              <a:t>Could a code-switched approach be more effective?</a:t>
            </a:r>
          </a:p>
        </p:txBody>
      </p:sp>
      <p:sp>
        <p:nvSpPr>
          <p:cNvPr id="5" name="TextBox 4"/>
          <p:cNvSpPr txBox="1"/>
          <p:nvPr/>
        </p:nvSpPr>
        <p:spPr>
          <a:xfrm>
            <a:off x="3084720" y="905255"/>
            <a:ext cx="4010140" cy="2656046"/>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Case for L2 exclusivity</a:t>
            </a:r>
          </a:p>
          <a:p>
            <a:endParaRPr lang="en-GB" u="sng" dirty="0">
              <a:solidFill>
                <a:srgbClr val="002060"/>
              </a:solidFill>
            </a:endParaRPr>
          </a:p>
          <a:p>
            <a:pPr algn="ctr"/>
            <a:r>
              <a:rPr lang="en-GB" sz="1400" dirty="0">
                <a:solidFill>
                  <a:srgbClr val="002060"/>
                </a:solidFill>
              </a:rPr>
              <a:t>L2 exclusivity has long been seen as a very effective method of EFL teaching due to the idea that an L2 should be acquired, rather than learned, in the same way a student’s L1 was acquired; through exposure. </a:t>
            </a:r>
          </a:p>
          <a:p>
            <a:pPr algn="ctr"/>
            <a:r>
              <a:rPr lang="en-GB" sz="1400" dirty="0">
                <a:solidFill>
                  <a:srgbClr val="002060"/>
                </a:solidFill>
              </a:rPr>
              <a:t>It has been argued that use of L1 in the classroom is detrimental to any L2 learning done.</a:t>
            </a:r>
          </a:p>
          <a:p>
            <a:endParaRPr lang="en-GB" dirty="0"/>
          </a:p>
        </p:txBody>
      </p:sp>
      <p:sp>
        <p:nvSpPr>
          <p:cNvPr id="6" name="TextBox 5"/>
          <p:cNvSpPr txBox="1"/>
          <p:nvPr/>
        </p:nvSpPr>
        <p:spPr>
          <a:xfrm>
            <a:off x="7294090" y="990513"/>
            <a:ext cx="4698608" cy="2383631"/>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Against L2 exclusivity</a:t>
            </a:r>
          </a:p>
          <a:p>
            <a:pPr algn="ctr"/>
            <a:endParaRPr lang="en-GB" u="sng" dirty="0">
              <a:solidFill>
                <a:srgbClr val="002060"/>
              </a:solidFill>
            </a:endParaRPr>
          </a:p>
          <a:p>
            <a:pPr algn="ctr"/>
            <a:r>
              <a:rPr lang="en-GB" sz="1400" dirty="0">
                <a:solidFill>
                  <a:srgbClr val="002060"/>
                </a:solidFill>
              </a:rPr>
              <a:t>L1 may actually be of some use in the classroom. In an L2 exclusive classroom, students with higher aptitudes may struggle with slow paced lessons whilst other students struggle with their learning. As society becomes more multilingual, code-switching is seen as a skill.</a:t>
            </a:r>
          </a:p>
          <a:p>
            <a:pPr algn="ctr"/>
            <a:r>
              <a:rPr lang="en-GB" sz="1400" dirty="0">
                <a:solidFill>
                  <a:srgbClr val="002060"/>
                </a:solidFill>
              </a:rPr>
              <a:t>Also, one must focus on the quality of language input in lessons rather than quantity of input.</a:t>
            </a:r>
          </a:p>
        </p:txBody>
      </p:sp>
      <p:sp>
        <p:nvSpPr>
          <p:cNvPr id="7" name="TextBox 6"/>
          <p:cNvSpPr txBox="1"/>
          <p:nvPr/>
        </p:nvSpPr>
        <p:spPr>
          <a:xfrm>
            <a:off x="199302" y="3134382"/>
            <a:ext cx="1871869" cy="1804749"/>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Evidence</a:t>
            </a:r>
          </a:p>
          <a:p>
            <a:pPr algn="ctr"/>
            <a:r>
              <a:rPr lang="en-GB" sz="1400" dirty="0">
                <a:solidFill>
                  <a:srgbClr val="002060"/>
                </a:solidFill>
              </a:rPr>
              <a:t>Results from aptitude tests.</a:t>
            </a:r>
          </a:p>
          <a:p>
            <a:pPr algn="ctr"/>
            <a:r>
              <a:rPr lang="en-GB" sz="1400" dirty="0">
                <a:solidFill>
                  <a:srgbClr val="002060"/>
                </a:solidFill>
              </a:rPr>
              <a:t>Observation notes from classes.</a:t>
            </a:r>
          </a:p>
          <a:p>
            <a:pPr algn="ctr"/>
            <a:r>
              <a:rPr lang="en-GB" sz="1400" dirty="0">
                <a:solidFill>
                  <a:srgbClr val="002060"/>
                </a:solidFill>
              </a:rPr>
              <a:t>Results from cumulative tests.</a:t>
            </a:r>
          </a:p>
        </p:txBody>
      </p:sp>
      <p:sp>
        <p:nvSpPr>
          <p:cNvPr id="8" name="TextBox 7"/>
          <p:cNvSpPr txBox="1"/>
          <p:nvPr/>
        </p:nvSpPr>
        <p:spPr>
          <a:xfrm>
            <a:off x="4483863" y="3604968"/>
            <a:ext cx="3057267" cy="2996565"/>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Method</a:t>
            </a:r>
          </a:p>
          <a:p>
            <a:pPr algn="ctr"/>
            <a:r>
              <a:rPr lang="en-GB" sz="1400" dirty="0">
                <a:solidFill>
                  <a:srgbClr val="002060"/>
                </a:solidFill>
              </a:rPr>
              <a:t>Two classes will be created, one will follow an L2 exclusive syllabus and the other will follow a code-switched syllabus. Before classes start an MLAT aptitude test will be taken by students. Classes will then be observed and students questioned on how they feel lessons are going. Students will then take tests on what they have learned in class.</a:t>
            </a:r>
          </a:p>
        </p:txBody>
      </p:sp>
      <p:sp>
        <p:nvSpPr>
          <p:cNvPr id="9" name="TextBox 8"/>
          <p:cNvSpPr txBox="1"/>
          <p:nvPr/>
        </p:nvSpPr>
        <p:spPr>
          <a:xfrm>
            <a:off x="2258456" y="3542342"/>
            <a:ext cx="2115240" cy="3121819"/>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Setting</a:t>
            </a:r>
          </a:p>
          <a:p>
            <a:pPr algn="ctr"/>
            <a:r>
              <a:rPr lang="en-GB" sz="1400" dirty="0">
                <a:solidFill>
                  <a:srgbClr val="002060"/>
                </a:solidFill>
              </a:rPr>
              <a:t>The study will take place at the ELCOS school in two classes of small size, due to length of study class sizes should be small in order to be effective. The classes will be observed, one must be aware of potential occurrence of observer’s paradox.</a:t>
            </a:r>
          </a:p>
        </p:txBody>
      </p:sp>
      <p:sp>
        <p:nvSpPr>
          <p:cNvPr id="25" name="TextBox 24"/>
          <p:cNvSpPr txBox="1"/>
          <p:nvPr/>
        </p:nvSpPr>
        <p:spPr>
          <a:xfrm>
            <a:off x="199302" y="5109272"/>
            <a:ext cx="1871869" cy="1566386"/>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Ethical Issues.</a:t>
            </a:r>
          </a:p>
          <a:p>
            <a:pPr algn="ctr"/>
            <a:r>
              <a:rPr lang="en-GB" sz="1400" dirty="0">
                <a:solidFill>
                  <a:srgbClr val="002060"/>
                </a:solidFill>
              </a:rPr>
              <a:t>None foreseeable. Consent forms will be provided to participants. Names will not be used.</a:t>
            </a:r>
          </a:p>
        </p:txBody>
      </p:sp>
      <p:graphicFrame>
        <p:nvGraphicFramePr>
          <p:cNvPr id="29" name="Diagram 28"/>
          <p:cNvGraphicFramePr/>
          <p:nvPr>
            <p:extLst>
              <p:ext uri="{D42A27DB-BD31-4B8C-83A1-F6EECF244321}">
                <p14:modId xmlns:p14="http://schemas.microsoft.com/office/powerpoint/2010/main" val="3151408793"/>
              </p:ext>
            </p:extLst>
          </p:nvPr>
        </p:nvGraphicFramePr>
        <p:xfrm>
          <a:off x="7651297" y="3395978"/>
          <a:ext cx="4430535" cy="15431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 name="TextBox 29"/>
          <p:cNvSpPr txBox="1"/>
          <p:nvPr/>
        </p:nvSpPr>
        <p:spPr>
          <a:xfrm>
            <a:off x="7877060" y="5103250"/>
            <a:ext cx="3933022" cy="1566386"/>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Analysis</a:t>
            </a:r>
          </a:p>
          <a:p>
            <a:pPr algn="ctr"/>
            <a:r>
              <a:rPr lang="en-GB" sz="1400" dirty="0">
                <a:solidFill>
                  <a:srgbClr val="002060"/>
                </a:solidFill>
              </a:rPr>
              <a:t>The results taken from the MLAT tests will be compared with observation notes from classes and cumulative test results to identify any correlation or indication of a particular method being more effective.</a:t>
            </a:r>
          </a:p>
        </p:txBody>
      </p:sp>
    </p:spTree>
    <p:extLst>
      <p:ext uri="{BB962C8B-B14F-4D97-AF65-F5344CB8AC3E}">
        <p14:creationId xmlns:p14="http://schemas.microsoft.com/office/powerpoint/2010/main" val="40893537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TotalTime>
  <Words>408</Words>
  <Application>Microsoft Office PowerPoint</Application>
  <PresentationFormat>Widescreen</PresentationFormat>
  <Paragraphs>36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A Study on the Impact of the Sole Use of the Target Language in an EFL Classroom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Study on the Impact of the Sole Use of the Target Language in an EFL Classroom</dc:title>
  <dc:creator>A turner</dc:creator>
  <cp:lastModifiedBy>Jessica Clapham</cp:lastModifiedBy>
  <cp:revision>12</cp:revision>
  <dcterms:created xsi:type="dcterms:W3CDTF">2018-06-01T12:57:38Z</dcterms:created>
  <dcterms:modified xsi:type="dcterms:W3CDTF">2020-03-24T13:15:40Z</dcterms:modified>
</cp:coreProperties>
</file>