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5FE97A0E-2E54-4C6F-B84C-A35FF1678393}" type="datetimeFigureOut">
              <a:rPr lang="en-US" smtClean="0"/>
              <a:t>3/13/23</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767413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97A0E-2E54-4C6F-B84C-A35FF1678393}" type="datetimeFigureOut">
              <a:rPr lang="en-US" smtClean="0"/>
              <a:t>3/13/23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3514015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E97A0E-2E54-4C6F-B84C-A35FF1678393}" type="datetimeFigureOut">
              <a:rPr lang="en-US" smtClean="0"/>
              <a:t>3/13/23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3996379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E97A0E-2E54-4C6F-B84C-A35FF1678393}" type="datetimeFigureOut">
              <a:rPr lang="en-US" smtClean="0"/>
              <a:t>3/13/23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118955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E97A0E-2E54-4C6F-B84C-A35FF1678393}" type="datetimeFigureOut">
              <a:rPr lang="en-US" smtClean="0"/>
              <a:t>3/13/23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3028323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E97A0E-2E54-4C6F-B84C-A35FF1678393}" type="datetimeFigureOut">
              <a:rPr lang="en-US" smtClean="0"/>
              <a:t>3/13/23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117281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E97A0E-2E54-4C6F-B84C-A35FF1678393}" type="datetimeFigureOut">
              <a:rPr lang="en-US" smtClean="0"/>
              <a:t>3/13/23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3723883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E97A0E-2E54-4C6F-B84C-A35FF1678393}" type="datetimeFigureOut">
              <a:rPr lang="en-US" smtClean="0"/>
              <a:t>3/13/23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238111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E97A0E-2E54-4C6F-B84C-A35FF1678393}" type="datetimeFigureOut">
              <a:rPr lang="en-US" smtClean="0"/>
              <a:t>3/13/23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911557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E97A0E-2E54-4C6F-B84C-A35FF1678393}" type="datetimeFigureOut">
              <a:rPr lang="en-US" smtClean="0"/>
              <a:t>3/13/23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1875053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E97A0E-2E54-4C6F-B84C-A35FF1678393}" type="datetimeFigureOut">
              <a:rPr lang="en-US" smtClean="0"/>
              <a:t>3/13/23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3265336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E97A0E-2E54-4C6F-B84C-A35FF1678393}" type="datetimeFigureOut">
              <a:rPr lang="en-US" smtClean="0"/>
              <a:t>3/13/23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BD6C86-2A16-4281-94E8-9CD2E00DCE1A}"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72570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E97A0E-2E54-4C6F-B84C-A35FF1678393}" type="datetimeFigureOut">
              <a:rPr lang="en-US" smtClean="0"/>
              <a:t>3/13/23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40360032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FE97A0E-2E54-4C6F-B84C-A35FF1678393}" type="datetimeFigureOut">
              <a:rPr lang="en-US" smtClean="0"/>
              <a:t>3/13/23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13975812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FE97A0E-2E54-4C6F-B84C-A35FF1678393}" type="datetimeFigureOut">
              <a:rPr lang="en-US" smtClean="0"/>
              <a:t>3/13/23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26110955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97A0E-2E54-4C6F-B84C-A35FF1678393}" type="datetimeFigureOut">
              <a:rPr lang="en-US" smtClean="0"/>
              <a:t>3/13/23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36705254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97A0E-2E54-4C6F-B84C-A35FF1678393}" type="datetimeFigureOut">
              <a:rPr lang="en-US" smtClean="0"/>
              <a:t>3/13/23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BD6C86-2A16-4281-94E8-9CD2E00DCE1A}" type="slidenum">
              <a:rPr lang="en-US" smtClean="0"/>
              <a:t>‹#›</a:t>
            </a:fld>
            <a:endParaRPr lang="en-US"/>
          </a:p>
        </p:txBody>
      </p:sp>
    </p:spTree>
    <p:extLst>
      <p:ext uri="{BB962C8B-B14F-4D97-AF65-F5344CB8AC3E}">
        <p14:creationId xmlns:p14="http://schemas.microsoft.com/office/powerpoint/2010/main" val="3025421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FE97A0E-2E54-4C6F-B84C-A35FF1678393}" type="datetimeFigureOut">
              <a:rPr lang="en-US" smtClean="0"/>
              <a:t>3/13/23</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6BD6C86-2A16-4281-94E8-9CD2E00DCE1A}" type="slidenum">
              <a:rPr lang="en-US" smtClean="0"/>
              <a:t>‹#›</a:t>
            </a:fld>
            <a:endParaRPr lang="en-US"/>
          </a:p>
        </p:txBody>
      </p:sp>
    </p:spTree>
    <p:extLst>
      <p:ext uri="{BB962C8B-B14F-4D97-AF65-F5344CB8AC3E}">
        <p14:creationId xmlns:p14="http://schemas.microsoft.com/office/powerpoint/2010/main" val="25666853"/>
      </p:ext>
    </p:extLst>
  </p:cSld>
  <p:clrMap bg1="dk1" tx1="lt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Lst>
  <p:txStyles>
    <p:titleStyle>
      <a:lvl1pPr algn="l" defTabSz="914400" rtl="0" eaLnBrk="1" latinLnBrk="0" hangingPunct="1">
        <a:lnSpc>
          <a:spcPct val="90000"/>
        </a:lnSpc>
        <a:spcBef>
          <a:spcPct val="0"/>
        </a:spcBef>
        <a:buNone/>
        <a:defRPr sz="36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effectLst>
            <a:outerShdw blurRad="152400" dist="38100" dir="2700000" algn="tl">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effectLst>
            <a:outerShdw blurRad="152400" dist="38100" dir="2700000" algn="tl">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67167-92B8-046E-D4E2-38BC5743F71A}"/>
              </a:ext>
            </a:extLst>
          </p:cNvPr>
          <p:cNvSpPr>
            <a:spLocks noGrp="1"/>
          </p:cNvSpPr>
          <p:nvPr>
            <p:ph type="ctrTitle"/>
          </p:nvPr>
        </p:nvSpPr>
        <p:spPr/>
        <p:txBody>
          <a:bodyPr/>
          <a:lstStyle/>
          <a:p>
            <a:r>
              <a:rPr lang="en-US" dirty="0"/>
              <a:t>Assessment Component 1</a:t>
            </a:r>
            <a:br>
              <a:rPr lang="en-US" dirty="0"/>
            </a:br>
            <a:r>
              <a:rPr lang="en-US" sz="4000" dirty="0"/>
              <a:t>Submitted by: Mihai </a:t>
            </a:r>
            <a:r>
              <a:rPr lang="en-US" sz="4000" dirty="0" err="1"/>
              <a:t>Mirtia</a:t>
            </a:r>
            <a:br>
              <a:rPr lang="en-US" dirty="0"/>
            </a:br>
            <a:endParaRPr lang="en-US" dirty="0"/>
          </a:p>
        </p:txBody>
      </p:sp>
      <p:pic>
        <p:nvPicPr>
          <p:cNvPr id="4" name="Picture 3">
            <a:extLst>
              <a:ext uri="{FF2B5EF4-FFF2-40B4-BE49-F238E27FC236}">
                <a16:creationId xmlns:a16="http://schemas.microsoft.com/office/drawing/2014/main" id="{D309748C-C2C6-515A-6E0D-1A3FD41A7AC8}"/>
              </a:ext>
            </a:extLst>
          </p:cNvPr>
          <p:cNvPicPr>
            <a:picLocks noChangeAspect="1"/>
          </p:cNvPicPr>
          <p:nvPr/>
        </p:nvPicPr>
        <p:blipFill>
          <a:blip r:embed="rId2"/>
          <a:stretch>
            <a:fillRect/>
          </a:stretch>
        </p:blipFill>
        <p:spPr>
          <a:xfrm>
            <a:off x="931747" y="3703220"/>
            <a:ext cx="4514850" cy="2724150"/>
          </a:xfrm>
          <a:prstGeom prst="rect">
            <a:avLst/>
          </a:prstGeom>
        </p:spPr>
      </p:pic>
      <p:pic>
        <p:nvPicPr>
          <p:cNvPr id="5" name="Picture 4">
            <a:extLst>
              <a:ext uri="{FF2B5EF4-FFF2-40B4-BE49-F238E27FC236}">
                <a16:creationId xmlns:a16="http://schemas.microsoft.com/office/drawing/2014/main" id="{EAA9E6B4-29DA-913D-50F9-E7C1B90D23F7}"/>
              </a:ext>
            </a:extLst>
          </p:cNvPr>
          <p:cNvPicPr>
            <a:picLocks noChangeAspect="1"/>
          </p:cNvPicPr>
          <p:nvPr/>
        </p:nvPicPr>
        <p:blipFill>
          <a:blip r:embed="rId3"/>
          <a:stretch>
            <a:fillRect/>
          </a:stretch>
        </p:blipFill>
        <p:spPr>
          <a:xfrm>
            <a:off x="6851282" y="3703220"/>
            <a:ext cx="4514850" cy="2724150"/>
          </a:xfrm>
          <a:prstGeom prst="rect">
            <a:avLst/>
          </a:prstGeom>
        </p:spPr>
      </p:pic>
    </p:spTree>
    <p:extLst>
      <p:ext uri="{BB962C8B-B14F-4D97-AF65-F5344CB8AC3E}">
        <p14:creationId xmlns:p14="http://schemas.microsoft.com/office/powerpoint/2010/main" val="3057675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04016-4C42-594A-A88B-6601043F01DE}"/>
              </a:ext>
            </a:extLst>
          </p:cNvPr>
          <p:cNvSpPr>
            <a:spLocks noGrp="1"/>
          </p:cNvSpPr>
          <p:nvPr>
            <p:ph type="title"/>
          </p:nvPr>
        </p:nvSpPr>
        <p:spPr/>
        <p:txBody>
          <a:bodyPr/>
          <a:lstStyle/>
          <a:p>
            <a:pPr algn="ctr"/>
            <a:r>
              <a:rPr lang="en-US" dirty="0"/>
              <a:t>Introduction</a:t>
            </a:r>
          </a:p>
        </p:txBody>
      </p:sp>
      <p:sp>
        <p:nvSpPr>
          <p:cNvPr id="3" name="Content Placeholder 2">
            <a:extLst>
              <a:ext uri="{FF2B5EF4-FFF2-40B4-BE49-F238E27FC236}">
                <a16:creationId xmlns:a16="http://schemas.microsoft.com/office/drawing/2014/main" id="{42A83E2F-FE09-5C22-EBCE-AECC0D501725}"/>
              </a:ext>
            </a:extLst>
          </p:cNvPr>
          <p:cNvSpPr>
            <a:spLocks noGrp="1"/>
          </p:cNvSpPr>
          <p:nvPr>
            <p:ph idx="1"/>
          </p:nvPr>
        </p:nvSpPr>
        <p:spPr>
          <a:xfrm>
            <a:off x="1141413" y="2249487"/>
            <a:ext cx="6905308" cy="4083936"/>
          </a:xfrm>
        </p:spPr>
        <p:txBody>
          <a:bodyPr>
            <a:normAutofit fontScale="92500" lnSpcReduction="10000"/>
          </a:bodyPr>
          <a:lstStyle/>
          <a:p>
            <a:pPr algn="just"/>
            <a:r>
              <a:rPr lang="en-US" dirty="0"/>
              <a:t>Human resource management is viewed as a cost to be minimized. It fits into the traditional view of HRM to take care of a business. Employees are needed to be managed at a lower cost, and HR is always seen as the potential source of efficiency in the </a:t>
            </a:r>
            <a:r>
              <a:rPr lang="en-US" dirty="0" err="1"/>
              <a:t>organisation</a:t>
            </a:r>
            <a:r>
              <a:rPr lang="en-US" dirty="0"/>
              <a:t>. If any company saves time or money and manages their personnel, it leads to an effective HRM system for the company. There are various </a:t>
            </a:r>
            <a:r>
              <a:rPr lang="en-US" dirty="0" err="1"/>
              <a:t>organisations</a:t>
            </a:r>
            <a:r>
              <a:rPr lang="en-US" dirty="0"/>
              <a:t> that are developing efficiently because of the HR department (Armstrong, and Taylor, 2023). </a:t>
            </a:r>
          </a:p>
        </p:txBody>
      </p:sp>
      <p:pic>
        <p:nvPicPr>
          <p:cNvPr id="4" name="Picture 3">
            <a:extLst>
              <a:ext uri="{FF2B5EF4-FFF2-40B4-BE49-F238E27FC236}">
                <a16:creationId xmlns:a16="http://schemas.microsoft.com/office/drawing/2014/main" id="{89468CB8-B2DA-B86E-EE07-94C3ADFCA24C}"/>
              </a:ext>
            </a:extLst>
          </p:cNvPr>
          <p:cNvPicPr>
            <a:picLocks noChangeAspect="1"/>
          </p:cNvPicPr>
          <p:nvPr/>
        </p:nvPicPr>
        <p:blipFill>
          <a:blip r:embed="rId2"/>
          <a:stretch>
            <a:fillRect/>
          </a:stretch>
        </p:blipFill>
        <p:spPr>
          <a:xfrm>
            <a:off x="8545329" y="2847860"/>
            <a:ext cx="2983236" cy="2234280"/>
          </a:xfrm>
          <a:prstGeom prst="rect">
            <a:avLst/>
          </a:prstGeom>
        </p:spPr>
      </p:pic>
    </p:spTree>
    <p:extLst>
      <p:ext uri="{BB962C8B-B14F-4D97-AF65-F5344CB8AC3E}">
        <p14:creationId xmlns:p14="http://schemas.microsoft.com/office/powerpoint/2010/main" val="3252170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9BC57-2B59-BD49-B892-DEA64FC73A1A}"/>
              </a:ext>
            </a:extLst>
          </p:cNvPr>
          <p:cNvSpPr>
            <a:spLocks noGrp="1"/>
          </p:cNvSpPr>
          <p:nvPr>
            <p:ph type="title"/>
          </p:nvPr>
        </p:nvSpPr>
        <p:spPr/>
        <p:txBody>
          <a:bodyPr/>
          <a:lstStyle/>
          <a:p>
            <a:pPr algn="ctr"/>
            <a:r>
              <a:rPr lang="en-US" dirty="0"/>
              <a:t>Role of a HR professional </a:t>
            </a:r>
          </a:p>
        </p:txBody>
      </p:sp>
      <p:sp>
        <p:nvSpPr>
          <p:cNvPr id="3" name="Content Placeholder 2">
            <a:extLst>
              <a:ext uri="{FF2B5EF4-FFF2-40B4-BE49-F238E27FC236}">
                <a16:creationId xmlns:a16="http://schemas.microsoft.com/office/drawing/2014/main" id="{E783C3B5-4194-A6BE-8247-CF8C0B71D3D9}"/>
              </a:ext>
            </a:extLst>
          </p:cNvPr>
          <p:cNvSpPr>
            <a:spLocks noGrp="1"/>
          </p:cNvSpPr>
          <p:nvPr>
            <p:ph idx="1"/>
          </p:nvPr>
        </p:nvSpPr>
        <p:spPr/>
        <p:txBody>
          <a:bodyPr/>
          <a:lstStyle/>
          <a:p>
            <a:pPr algn="just"/>
            <a:r>
              <a:rPr lang="en-US" dirty="0"/>
              <a:t>Selecting candidates: This is another role according to the CIPD professional model. Selection is the major responsibility of HR—to test whether a particular candidate is right for a job or not. </a:t>
            </a:r>
          </a:p>
          <a:p>
            <a:pPr algn="just"/>
            <a:r>
              <a:rPr lang="en-US" dirty="0"/>
              <a:t>Performance appraisal: Employees should be tested to ensure that they are performing to the best of their ability in the new role. This is done with the help of the performance review on the evaluation method. </a:t>
            </a:r>
          </a:p>
          <a:p>
            <a:pPr algn="just"/>
            <a:endParaRPr lang="en-US" dirty="0"/>
          </a:p>
        </p:txBody>
      </p:sp>
    </p:spTree>
    <p:extLst>
      <p:ext uri="{BB962C8B-B14F-4D97-AF65-F5344CB8AC3E}">
        <p14:creationId xmlns:p14="http://schemas.microsoft.com/office/powerpoint/2010/main" val="206190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25ACE-CC24-7383-6982-E2E3F8308497}"/>
              </a:ext>
            </a:extLst>
          </p:cNvPr>
          <p:cNvSpPr>
            <a:spLocks noGrp="1"/>
          </p:cNvSpPr>
          <p:nvPr>
            <p:ph type="title"/>
          </p:nvPr>
        </p:nvSpPr>
        <p:spPr/>
        <p:txBody>
          <a:bodyPr/>
          <a:lstStyle/>
          <a:p>
            <a:pPr algn="ctr"/>
            <a:r>
              <a:rPr lang="en-US" dirty="0"/>
              <a:t>Continue</a:t>
            </a:r>
          </a:p>
        </p:txBody>
      </p:sp>
      <p:sp>
        <p:nvSpPr>
          <p:cNvPr id="3" name="Content Placeholder 2">
            <a:extLst>
              <a:ext uri="{FF2B5EF4-FFF2-40B4-BE49-F238E27FC236}">
                <a16:creationId xmlns:a16="http://schemas.microsoft.com/office/drawing/2014/main" id="{3021B824-6B94-BD59-3860-EE713AC575B6}"/>
              </a:ext>
            </a:extLst>
          </p:cNvPr>
          <p:cNvSpPr>
            <a:spLocks noGrp="1"/>
          </p:cNvSpPr>
          <p:nvPr>
            <p:ph idx="1"/>
          </p:nvPr>
        </p:nvSpPr>
        <p:spPr>
          <a:xfrm>
            <a:off x="1141412" y="2249486"/>
            <a:ext cx="6106411" cy="4151313"/>
          </a:xfrm>
        </p:spPr>
        <p:txBody>
          <a:bodyPr>
            <a:normAutofit lnSpcReduction="10000"/>
          </a:bodyPr>
          <a:lstStyle/>
          <a:p>
            <a:pPr algn="just"/>
            <a:r>
              <a:rPr lang="en-US" dirty="0"/>
              <a:t>Learning and development: This is the activity that builds relevant skills and knowledge in the workforce. </a:t>
            </a:r>
          </a:p>
          <a:p>
            <a:pPr algn="just"/>
            <a:r>
              <a:rPr lang="en-US" dirty="0"/>
              <a:t>Employee engagement: It is the major responsibility of the HR profession to foster positive engagement among employees since it is important to develop productivity at the workplace and enhance career opportunities for employees. </a:t>
            </a:r>
          </a:p>
          <a:p>
            <a:pPr algn="just"/>
            <a:endParaRPr lang="en-US" dirty="0"/>
          </a:p>
        </p:txBody>
      </p:sp>
      <p:pic>
        <p:nvPicPr>
          <p:cNvPr id="4" name="Picture 3">
            <a:extLst>
              <a:ext uri="{FF2B5EF4-FFF2-40B4-BE49-F238E27FC236}">
                <a16:creationId xmlns:a16="http://schemas.microsoft.com/office/drawing/2014/main" id="{D3052430-FDC0-49AF-DD69-B80B2DD7A4C7}"/>
              </a:ext>
            </a:extLst>
          </p:cNvPr>
          <p:cNvPicPr>
            <a:picLocks noChangeAspect="1"/>
          </p:cNvPicPr>
          <p:nvPr/>
        </p:nvPicPr>
        <p:blipFill>
          <a:blip r:embed="rId2"/>
          <a:stretch>
            <a:fillRect/>
          </a:stretch>
        </p:blipFill>
        <p:spPr>
          <a:xfrm>
            <a:off x="7486550" y="2793733"/>
            <a:ext cx="4514850" cy="2581275"/>
          </a:xfrm>
          <a:prstGeom prst="rect">
            <a:avLst/>
          </a:prstGeom>
        </p:spPr>
      </p:pic>
    </p:spTree>
    <p:extLst>
      <p:ext uri="{BB962C8B-B14F-4D97-AF65-F5344CB8AC3E}">
        <p14:creationId xmlns:p14="http://schemas.microsoft.com/office/powerpoint/2010/main" val="1804274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CCC4D-3093-053E-C9E0-5AAC3EC35180}"/>
              </a:ext>
            </a:extLst>
          </p:cNvPr>
          <p:cNvSpPr>
            <a:spLocks noGrp="1"/>
          </p:cNvSpPr>
          <p:nvPr>
            <p:ph type="title"/>
          </p:nvPr>
        </p:nvSpPr>
        <p:spPr/>
        <p:txBody>
          <a:bodyPr/>
          <a:lstStyle/>
          <a:p>
            <a:pPr algn="ctr"/>
            <a:r>
              <a:rPr lang="en-US" dirty="0"/>
              <a:t>Values govern their duties </a:t>
            </a:r>
          </a:p>
        </p:txBody>
      </p:sp>
      <p:sp>
        <p:nvSpPr>
          <p:cNvPr id="3" name="Content Placeholder 2">
            <a:extLst>
              <a:ext uri="{FF2B5EF4-FFF2-40B4-BE49-F238E27FC236}">
                <a16:creationId xmlns:a16="http://schemas.microsoft.com/office/drawing/2014/main" id="{1DD183CB-291D-9408-A53A-CECB7C93A4BE}"/>
              </a:ext>
            </a:extLst>
          </p:cNvPr>
          <p:cNvSpPr>
            <a:spLocks noGrp="1"/>
          </p:cNvSpPr>
          <p:nvPr>
            <p:ph idx="1"/>
          </p:nvPr>
        </p:nvSpPr>
        <p:spPr/>
        <p:txBody>
          <a:bodyPr/>
          <a:lstStyle/>
          <a:p>
            <a:pPr algn="just"/>
            <a:r>
              <a:rPr lang="en-US" dirty="0"/>
              <a:t>Knowing the laws: As a representative of the </a:t>
            </a:r>
            <a:r>
              <a:rPr lang="en-US" dirty="0" err="1"/>
              <a:t>organisation</a:t>
            </a:r>
            <a:r>
              <a:rPr lang="en-US" dirty="0"/>
              <a:t>, HR needs to retain employees for a long time in the organization, which is not an easy task (</a:t>
            </a:r>
            <a:r>
              <a:rPr lang="en-US" dirty="0" err="1"/>
              <a:t>Sitompul</a:t>
            </a:r>
            <a:r>
              <a:rPr lang="en-US" dirty="0"/>
              <a:t>, and Dewi, 2022). </a:t>
            </a:r>
          </a:p>
          <a:p>
            <a:pPr algn="just"/>
            <a:r>
              <a:rPr lang="en-US" dirty="0"/>
              <a:t>Prioritize professional development: HR is a constantly changing field that is constantly coming up with new conversations and technology in their work. So to stay on track, these changes require efficient skill sets and knowledge, and even the HR manager should be a skilled influencer. </a:t>
            </a:r>
          </a:p>
          <a:p>
            <a:pPr algn="just"/>
            <a:endParaRPr lang="en-US" dirty="0"/>
          </a:p>
        </p:txBody>
      </p:sp>
    </p:spTree>
    <p:extLst>
      <p:ext uri="{BB962C8B-B14F-4D97-AF65-F5344CB8AC3E}">
        <p14:creationId xmlns:p14="http://schemas.microsoft.com/office/powerpoint/2010/main" val="3077746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A875F-0E4F-1BE1-4FDC-BE3A0E501C6D}"/>
              </a:ext>
            </a:extLst>
          </p:cNvPr>
          <p:cNvSpPr>
            <a:spLocks noGrp="1"/>
          </p:cNvSpPr>
          <p:nvPr>
            <p:ph type="title"/>
          </p:nvPr>
        </p:nvSpPr>
        <p:spPr/>
        <p:txBody>
          <a:bodyPr/>
          <a:lstStyle/>
          <a:p>
            <a:pPr algn="ctr"/>
            <a:r>
              <a:rPr lang="en-US" dirty="0"/>
              <a:t>Types of relationship between the employer and employee</a:t>
            </a:r>
          </a:p>
        </p:txBody>
      </p:sp>
      <p:sp>
        <p:nvSpPr>
          <p:cNvPr id="3" name="Content Placeholder 2">
            <a:extLst>
              <a:ext uri="{FF2B5EF4-FFF2-40B4-BE49-F238E27FC236}">
                <a16:creationId xmlns:a16="http://schemas.microsoft.com/office/drawing/2014/main" id="{D53545EA-8F83-473D-1391-9ECA14B43673}"/>
              </a:ext>
            </a:extLst>
          </p:cNvPr>
          <p:cNvSpPr>
            <a:spLocks noGrp="1"/>
          </p:cNvSpPr>
          <p:nvPr>
            <p:ph idx="1"/>
          </p:nvPr>
        </p:nvSpPr>
        <p:spPr/>
        <p:txBody>
          <a:bodyPr>
            <a:normAutofit lnSpcReduction="10000"/>
          </a:bodyPr>
          <a:lstStyle/>
          <a:p>
            <a:pPr algn="just"/>
            <a:r>
              <a:rPr lang="en-US" dirty="0"/>
              <a:t>A co-worker dispute is one scenario that comes between the employee and employer's relationships. This disagreement can range from a personality clash to a physical altercation. </a:t>
            </a:r>
          </a:p>
          <a:p>
            <a:pPr algn="just"/>
            <a:r>
              <a:rPr lang="en-US" dirty="0"/>
              <a:t>Excessive lateness or absence: an employee who is always late and also frequently misses many shifts Employees sign agreements that state a clear schedule or the potential penalties, so this can become another type of agreement between employer and employee that needs to be addressed with the worker to review the company’s policy.</a:t>
            </a:r>
          </a:p>
          <a:p>
            <a:pPr algn="just"/>
            <a:endParaRPr lang="en-US" dirty="0"/>
          </a:p>
        </p:txBody>
      </p:sp>
    </p:spTree>
    <p:extLst>
      <p:ext uri="{BB962C8B-B14F-4D97-AF65-F5344CB8AC3E}">
        <p14:creationId xmlns:p14="http://schemas.microsoft.com/office/powerpoint/2010/main" val="1449577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A95D3-6E75-213F-04D1-60A0A5ED92D9}"/>
              </a:ext>
            </a:extLst>
          </p:cNvPr>
          <p:cNvSpPr>
            <a:spLocks noGrp="1"/>
          </p:cNvSpPr>
          <p:nvPr>
            <p:ph type="title"/>
          </p:nvPr>
        </p:nvSpPr>
        <p:spPr/>
        <p:txBody>
          <a:bodyPr/>
          <a:lstStyle/>
          <a:p>
            <a:pPr algn="ctr"/>
            <a:r>
              <a:rPr lang="en-US" dirty="0"/>
              <a:t>Practical examples</a:t>
            </a:r>
          </a:p>
        </p:txBody>
      </p:sp>
      <p:sp>
        <p:nvSpPr>
          <p:cNvPr id="3" name="Content Placeholder 2">
            <a:extLst>
              <a:ext uri="{FF2B5EF4-FFF2-40B4-BE49-F238E27FC236}">
                <a16:creationId xmlns:a16="http://schemas.microsoft.com/office/drawing/2014/main" id="{38A46694-A330-21AE-B4FF-C8F5E8FA3376}"/>
              </a:ext>
            </a:extLst>
          </p:cNvPr>
          <p:cNvSpPr>
            <a:spLocks noGrp="1"/>
          </p:cNvSpPr>
          <p:nvPr>
            <p:ph idx="1"/>
          </p:nvPr>
        </p:nvSpPr>
        <p:spPr/>
        <p:txBody>
          <a:bodyPr/>
          <a:lstStyle/>
          <a:p>
            <a:r>
              <a:rPr lang="en-US" dirty="0"/>
              <a:t>Schedule regular employee and employer meetings to improve relations: in the context of Tesco, they always work on a schedule of meetings with the employees every 2 months so that they can share their problems with them and accordingly resolve those issues, and this also helps in </a:t>
            </a:r>
            <a:r>
              <a:rPr lang="en-US" dirty="0" err="1"/>
              <a:t>minimising</a:t>
            </a:r>
            <a:r>
              <a:rPr lang="en-US" dirty="0"/>
              <a:t> miscommunication.</a:t>
            </a:r>
          </a:p>
          <a:p>
            <a:endParaRPr lang="en-US" dirty="0"/>
          </a:p>
        </p:txBody>
      </p:sp>
      <p:pic>
        <p:nvPicPr>
          <p:cNvPr id="4" name="Picture 3">
            <a:extLst>
              <a:ext uri="{FF2B5EF4-FFF2-40B4-BE49-F238E27FC236}">
                <a16:creationId xmlns:a16="http://schemas.microsoft.com/office/drawing/2014/main" id="{C35C97A8-D8C2-C3A0-63E4-E974EAA71B15}"/>
              </a:ext>
            </a:extLst>
          </p:cNvPr>
          <p:cNvPicPr>
            <a:picLocks noChangeAspect="1"/>
          </p:cNvPicPr>
          <p:nvPr/>
        </p:nvPicPr>
        <p:blipFill>
          <a:blip r:embed="rId2"/>
          <a:stretch>
            <a:fillRect/>
          </a:stretch>
        </p:blipFill>
        <p:spPr>
          <a:xfrm>
            <a:off x="6255418" y="4554954"/>
            <a:ext cx="5237145" cy="2105727"/>
          </a:xfrm>
          <a:prstGeom prst="rect">
            <a:avLst/>
          </a:prstGeom>
        </p:spPr>
      </p:pic>
    </p:spTree>
    <p:extLst>
      <p:ext uri="{BB962C8B-B14F-4D97-AF65-F5344CB8AC3E}">
        <p14:creationId xmlns:p14="http://schemas.microsoft.com/office/powerpoint/2010/main" val="2183918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BEA2-5E66-0732-15A4-77821C3AD074}"/>
              </a:ext>
            </a:extLst>
          </p:cNvPr>
          <p:cNvSpPr>
            <a:spLocks noGrp="1"/>
          </p:cNvSpPr>
          <p:nvPr>
            <p:ph type="title"/>
          </p:nvPr>
        </p:nvSpPr>
        <p:spPr/>
        <p:txBody>
          <a:bodyPr/>
          <a:lstStyle/>
          <a:p>
            <a:pPr algn="ctr"/>
            <a:r>
              <a:rPr lang="en-US" dirty="0"/>
              <a:t>Continue </a:t>
            </a:r>
          </a:p>
        </p:txBody>
      </p:sp>
      <p:sp>
        <p:nvSpPr>
          <p:cNvPr id="3" name="Content Placeholder 2">
            <a:extLst>
              <a:ext uri="{FF2B5EF4-FFF2-40B4-BE49-F238E27FC236}">
                <a16:creationId xmlns:a16="http://schemas.microsoft.com/office/drawing/2014/main" id="{D8227AD2-A90C-70EB-AC00-89A67B4D3C63}"/>
              </a:ext>
            </a:extLst>
          </p:cNvPr>
          <p:cNvSpPr>
            <a:spLocks noGrp="1"/>
          </p:cNvSpPr>
          <p:nvPr>
            <p:ph idx="1"/>
          </p:nvPr>
        </p:nvSpPr>
        <p:spPr/>
        <p:txBody>
          <a:bodyPr/>
          <a:lstStyle/>
          <a:p>
            <a:r>
              <a:rPr lang="en-US" dirty="0"/>
              <a:t>Opening for suggestions and criticism: In context with Starbucks, they always work on servant leadership style, which helps the employees feel valued and even their decisions are taken into consideration when making any decision (</a:t>
            </a:r>
            <a:r>
              <a:rPr lang="en-US" dirty="0" err="1"/>
              <a:t>Jariyapanya</a:t>
            </a:r>
            <a:r>
              <a:rPr lang="en-US" dirty="0"/>
              <a:t>, and </a:t>
            </a:r>
            <a:r>
              <a:rPr lang="en-US" dirty="0" err="1"/>
              <a:t>Phinaitrup</a:t>
            </a:r>
            <a:r>
              <a:rPr lang="en-US" dirty="0"/>
              <a:t>, 2023). This leads them to become more invested in the particular job role, improve their productivity, and reduce turnover.</a:t>
            </a:r>
          </a:p>
          <a:p>
            <a:endParaRPr lang="en-US" dirty="0"/>
          </a:p>
        </p:txBody>
      </p:sp>
      <p:pic>
        <p:nvPicPr>
          <p:cNvPr id="4" name="Picture 3">
            <a:extLst>
              <a:ext uri="{FF2B5EF4-FFF2-40B4-BE49-F238E27FC236}">
                <a16:creationId xmlns:a16="http://schemas.microsoft.com/office/drawing/2014/main" id="{8A67C912-E540-36DE-AC4B-BAEEA2252107}"/>
              </a:ext>
            </a:extLst>
          </p:cNvPr>
          <p:cNvPicPr>
            <a:picLocks noChangeAspect="1"/>
          </p:cNvPicPr>
          <p:nvPr/>
        </p:nvPicPr>
        <p:blipFill>
          <a:blip r:embed="rId2"/>
          <a:stretch>
            <a:fillRect/>
          </a:stretch>
        </p:blipFill>
        <p:spPr>
          <a:xfrm>
            <a:off x="5965758" y="4520365"/>
            <a:ext cx="3678756" cy="2064450"/>
          </a:xfrm>
          <a:prstGeom prst="rect">
            <a:avLst/>
          </a:prstGeom>
        </p:spPr>
      </p:pic>
    </p:spTree>
    <p:extLst>
      <p:ext uri="{BB962C8B-B14F-4D97-AF65-F5344CB8AC3E}">
        <p14:creationId xmlns:p14="http://schemas.microsoft.com/office/powerpoint/2010/main" val="2134302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6CAFE-852A-8DF6-EA65-4DF9692F1E88}"/>
              </a:ext>
            </a:extLst>
          </p:cNvPr>
          <p:cNvSpPr>
            <a:spLocks noGrp="1"/>
          </p:cNvSpPr>
          <p:nvPr>
            <p:ph type="title"/>
          </p:nvPr>
        </p:nvSpPr>
        <p:spPr/>
        <p:txBody>
          <a:bodyPr/>
          <a:lstStyle/>
          <a:p>
            <a:pPr algn="ctr"/>
            <a:r>
              <a:rPr lang="en-US" dirty="0"/>
              <a:t>Continue </a:t>
            </a:r>
          </a:p>
        </p:txBody>
      </p:sp>
      <p:sp>
        <p:nvSpPr>
          <p:cNvPr id="3" name="Content Placeholder 2">
            <a:extLst>
              <a:ext uri="{FF2B5EF4-FFF2-40B4-BE49-F238E27FC236}">
                <a16:creationId xmlns:a16="http://schemas.microsoft.com/office/drawing/2014/main" id="{3A248D4B-170A-8EF0-A4BB-C22483717DCC}"/>
              </a:ext>
            </a:extLst>
          </p:cNvPr>
          <p:cNvSpPr>
            <a:spLocks noGrp="1"/>
          </p:cNvSpPr>
          <p:nvPr>
            <p:ph idx="1"/>
          </p:nvPr>
        </p:nvSpPr>
        <p:spPr/>
        <p:txBody>
          <a:bodyPr/>
          <a:lstStyle/>
          <a:p>
            <a:r>
              <a:rPr lang="en-US" dirty="0"/>
              <a:t>Pay attention to motivational motivation: For example, Shopify informed employees that they're part of a company, not a family. Basecamp forbade sociological and political debates at work. Fujitsu was the initial company to put a stop to "solo work" </a:t>
            </a:r>
            <a:r>
              <a:rPr lang="en-US" dirty="0" err="1"/>
              <a:t>practises</a:t>
            </a:r>
            <a:r>
              <a:rPr lang="en-US" dirty="0"/>
              <a:t>. Goldman Sachs was chastised for its employees working 100-hour weeks. Danone also established a goal to become the nation's largest B-Corp. </a:t>
            </a:r>
          </a:p>
          <a:p>
            <a:endParaRPr lang="en-US" dirty="0"/>
          </a:p>
        </p:txBody>
      </p:sp>
    </p:spTree>
    <p:extLst>
      <p:ext uri="{BB962C8B-B14F-4D97-AF65-F5344CB8AC3E}">
        <p14:creationId xmlns:p14="http://schemas.microsoft.com/office/powerpoint/2010/main" val="193820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86425-8F5B-1647-2644-A0AF4F5CE06F}"/>
              </a:ext>
            </a:extLst>
          </p:cNvPr>
          <p:cNvSpPr>
            <a:spLocks noGrp="1"/>
          </p:cNvSpPr>
          <p:nvPr>
            <p:ph type="title"/>
          </p:nvPr>
        </p:nvSpPr>
        <p:spPr/>
        <p:txBody>
          <a:bodyPr/>
          <a:lstStyle/>
          <a:p>
            <a:pPr algn="ctr"/>
            <a:r>
              <a:rPr lang="en-US" dirty="0"/>
              <a:t>Conclusion</a:t>
            </a:r>
          </a:p>
        </p:txBody>
      </p:sp>
      <p:sp>
        <p:nvSpPr>
          <p:cNvPr id="3" name="Content Placeholder 2">
            <a:extLst>
              <a:ext uri="{FF2B5EF4-FFF2-40B4-BE49-F238E27FC236}">
                <a16:creationId xmlns:a16="http://schemas.microsoft.com/office/drawing/2014/main" id="{7F2FB60B-BEA7-0408-0999-34225E16F49D}"/>
              </a:ext>
            </a:extLst>
          </p:cNvPr>
          <p:cNvSpPr>
            <a:spLocks noGrp="1"/>
          </p:cNvSpPr>
          <p:nvPr>
            <p:ph idx="1"/>
          </p:nvPr>
        </p:nvSpPr>
        <p:spPr/>
        <p:txBody>
          <a:bodyPr/>
          <a:lstStyle/>
          <a:p>
            <a:pPr algn="just"/>
            <a:r>
              <a:rPr lang="en-US" dirty="0"/>
              <a:t>From the entire presentation above, it has been concluded that HR is the most crucial department in every organization. They have certain values and duties that they need to perform to stay in the same field for a longer period of time. Furthermore, it is necessary to have efficient skills, knowledge, and up-to-date trends in this profession. The above discussion shows the role of the HR profession by making reference to the CIPD professional map.</a:t>
            </a:r>
          </a:p>
        </p:txBody>
      </p:sp>
    </p:spTree>
    <p:extLst>
      <p:ext uri="{BB962C8B-B14F-4D97-AF65-F5344CB8AC3E}">
        <p14:creationId xmlns:p14="http://schemas.microsoft.com/office/powerpoint/2010/main" val="2431142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FD632-DADD-9928-7DAC-4C51EB79B0A4}"/>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4A07A4D4-C787-237A-6449-D536F8F20AC1}"/>
              </a:ext>
            </a:extLst>
          </p:cNvPr>
          <p:cNvSpPr>
            <a:spLocks noGrp="1"/>
          </p:cNvSpPr>
          <p:nvPr>
            <p:ph idx="1"/>
          </p:nvPr>
        </p:nvSpPr>
        <p:spPr/>
        <p:txBody>
          <a:bodyPr>
            <a:normAutofit fontScale="92500" lnSpcReduction="10000"/>
          </a:bodyPr>
          <a:lstStyle/>
          <a:p>
            <a:pPr algn="just"/>
            <a:r>
              <a:rPr lang="en-US" dirty="0"/>
              <a:t>Aggarwal, P.J., Khurana, N. and Shefali, 2023. Impact of HRM practices on employee productivity in times of COVID-19 pandemic. International Journal of Productivity and Quality Management, 38(1), pp.73-97.</a:t>
            </a:r>
          </a:p>
          <a:p>
            <a:pPr algn="just"/>
            <a:r>
              <a:rPr lang="en-US" dirty="0"/>
              <a:t>Armstrong, M. and Taylor, S., 2023. Armstrong's Handbook of Human Resource Management Practice: A Guide to the Theory and Practice of People Management. Kogan Page Publishers.</a:t>
            </a:r>
          </a:p>
          <a:p>
            <a:pPr algn="just"/>
            <a:r>
              <a:rPr lang="en-US" dirty="0"/>
              <a:t>Cho, W., Choi, S. and Choi, H., 2023. Human Resources Analytics for Public Personnel Management: Concepts, Cases, and Caveats. Administrative Sciences, 13(2), p.41.</a:t>
            </a:r>
          </a:p>
          <a:p>
            <a:pPr algn="just"/>
            <a:endParaRPr lang="en-US" dirty="0"/>
          </a:p>
        </p:txBody>
      </p:sp>
    </p:spTree>
    <p:extLst>
      <p:ext uri="{BB962C8B-B14F-4D97-AF65-F5344CB8AC3E}">
        <p14:creationId xmlns:p14="http://schemas.microsoft.com/office/powerpoint/2010/main" val="3265683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3D926-1624-8122-3208-CF854C367B4C}"/>
              </a:ext>
            </a:extLst>
          </p:cNvPr>
          <p:cNvSpPr>
            <a:spLocks noGrp="1"/>
          </p:cNvSpPr>
          <p:nvPr>
            <p:ph type="title"/>
          </p:nvPr>
        </p:nvSpPr>
        <p:spPr>
          <a:xfrm>
            <a:off x="1141413" y="618518"/>
            <a:ext cx="9905998" cy="4608000"/>
          </a:xfrm>
        </p:spPr>
        <p:txBody>
          <a:bodyPr>
            <a:normAutofit/>
          </a:bodyPr>
          <a:lstStyle/>
          <a:p>
            <a:pPr algn="ctr"/>
            <a:r>
              <a:rPr lang="en-US" sz="6000" dirty="0"/>
              <a:t>Thank you </a:t>
            </a:r>
          </a:p>
        </p:txBody>
      </p:sp>
    </p:spTree>
    <p:extLst>
      <p:ext uri="{BB962C8B-B14F-4D97-AF65-F5344CB8AC3E}">
        <p14:creationId xmlns:p14="http://schemas.microsoft.com/office/powerpoint/2010/main" val="6566566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97ECCC31-8429-4523-BE8D-8F09B7A4D46D}"/>
    </a:ext>
  </a:extLst>
</a:theme>
</file>

<file path=docProps/app.xml><?xml version="1.0" encoding="utf-8"?>
<Properties xmlns="http://schemas.openxmlformats.org/officeDocument/2006/extended-properties" xmlns:vt="http://schemas.openxmlformats.org/officeDocument/2006/docPropsVTypes">
  <Template>Circuit</Template>
  <TotalTime>15</TotalTime>
  <Words>822</Words>
  <Application>Microsoft Office PowerPoint</Application>
  <PresentationFormat>Widescreen</PresentationFormat>
  <Paragraphs>28</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Circuit</vt:lpstr>
      <vt:lpstr>Assessment Component 1 Submitted by: Mihai Mirtia </vt:lpstr>
      <vt:lpstr>Introduction</vt:lpstr>
      <vt:lpstr>Role of a HR professional </vt:lpstr>
      <vt:lpstr>Continue</vt:lpstr>
      <vt:lpstr>Values govern their duties </vt:lpstr>
      <vt:lpstr>Types of relationship between the employer and employee</vt:lpstr>
      <vt:lpstr>Practical examples</vt:lpstr>
      <vt:lpstr>Continue </vt:lpstr>
      <vt:lpstr>Continue </vt:lpstr>
      <vt:lpstr>Conclusion</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Akanksha Goyal</dc:creator>
  <cp:lastModifiedBy>mihai mirita</cp:lastModifiedBy>
  <cp:revision>7</cp:revision>
  <dcterms:created xsi:type="dcterms:W3CDTF">2023-03-07T16:29:43Z</dcterms:created>
  <dcterms:modified xsi:type="dcterms:W3CDTF">2023-03-13T08:57:23Z</dcterms:modified>
</cp:coreProperties>
</file>