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0" r:id="rId2"/>
    <p:sldId id="256" r:id="rId3"/>
    <p:sldId id="257" r:id="rId4"/>
    <p:sldId id="271"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85961" autoAdjust="0"/>
  </p:normalViewPr>
  <p:slideViewPr>
    <p:cSldViewPr snapToGrid="0">
      <p:cViewPr varScale="1">
        <p:scale>
          <a:sx n="64" d="100"/>
          <a:sy n="64" d="100"/>
        </p:scale>
        <p:origin x="9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DB0C73-C4E4-4E8B-986C-069895ED6056}" type="datetimeFigureOut">
              <a:rPr lang="en-IN" smtClean="0"/>
              <a:t>23-10-2026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56430-F2E4-44FE-A91E-83AFFD86C996}" type="slidenum">
              <a:rPr lang="en-IN" smtClean="0"/>
              <a:t>‹#›</a:t>
            </a:fld>
            <a:endParaRPr lang="en-IN"/>
          </a:p>
        </p:txBody>
      </p:sp>
    </p:spTree>
    <p:extLst>
      <p:ext uri="{BB962C8B-B14F-4D97-AF65-F5344CB8AC3E}">
        <p14:creationId xmlns:p14="http://schemas.microsoft.com/office/powerpoint/2010/main" val="2187412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Leaders play a crucial role in helping organisations adopt specific changes to deal with industry vulnerability (Maxwell, 2022). Marks &amp; Spencer is one of the very few organisations who have made a pivot at the right time to deal with industry challenges in order to bring specific changes in its current operations. </a:t>
            </a: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2</a:t>
            </a:fld>
            <a:endParaRPr lang="en-IN"/>
          </a:p>
        </p:txBody>
      </p:sp>
    </p:spTree>
    <p:extLst>
      <p:ext uri="{BB962C8B-B14F-4D97-AF65-F5344CB8AC3E}">
        <p14:creationId xmlns:p14="http://schemas.microsoft.com/office/powerpoint/2010/main" val="1070772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brand is known for its clothing varieties, quirky designs, beauty products and home accessories. Marks &amp; Spencer operates 1,487 stores globally across different nations around the world (Global Data, 2022). The headquarters of the brand is situated in London, England. Currently it employs over 63,000 people around its different locations across various countries (Spencer, 2026). </a:t>
            </a: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3</a:t>
            </a:fld>
            <a:endParaRPr lang="en-IN"/>
          </a:p>
        </p:txBody>
      </p:sp>
    </p:spTree>
    <p:extLst>
      <p:ext uri="{BB962C8B-B14F-4D97-AF65-F5344CB8AC3E}">
        <p14:creationId xmlns:p14="http://schemas.microsoft.com/office/powerpoint/2010/main" val="3838968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Agile competitors like Zara and H&amp;M started to disrupt the fashion industry with e-commerce accelerated shopping options early in the 2000s. As a result, Marks &amp; Spencer faced an existential crisis at one point in time as it was only relying on its physical stores during that period. Moreover, it struggled with lack of sales and reduced revenue margin during the pandemic period as well (EBSCO, 2023). I feel, as Marks &amp; Spencer was lagging behind online competitors during the 2000s, it initiated a major shift in bringing its own website during 2014 to compete with other contemporaries (Simms, 2022). Digital &amp; Omni channel overhaul by collaborating with Ocado, modernisation of stores and bringing a range of sustainability initiatives, Marks &amp; Spencer brought specific changes in its operational proceedings in order to focus on growth measures in the industry. </a:t>
            </a:r>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4</a:t>
            </a:fld>
            <a:endParaRPr lang="en-IN"/>
          </a:p>
        </p:txBody>
      </p:sp>
    </p:spTree>
    <p:extLst>
      <p:ext uri="{BB962C8B-B14F-4D97-AF65-F5344CB8AC3E}">
        <p14:creationId xmlns:p14="http://schemas.microsoft.com/office/powerpoint/2010/main" val="2491230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use of transformational leadership eventually helped the brand in bringing innovative solutions of its own in terms of online websites. I think it basically assisted the brand Marks &amp; Spencer in dealing with industry requirements, innovative technology needs and consumer demands to compete with other renowned organisations. Moreover, democratic leadership allowed Marks &amp; Spencer to make collective decisions while managing operations in order to compete with other digital competitors. </a:t>
            </a:r>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5</a:t>
            </a:fld>
            <a:endParaRPr lang="en-IN"/>
          </a:p>
        </p:txBody>
      </p:sp>
    </p:spTree>
    <p:extLst>
      <p:ext uri="{BB962C8B-B14F-4D97-AF65-F5344CB8AC3E}">
        <p14:creationId xmlns:p14="http://schemas.microsoft.com/office/powerpoint/2010/main" val="527730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Transformational Leadership Theory is relevant in figuring out collective solutions in order to deal with innovative outcomes (Chua and </a:t>
            </a:r>
            <a:r>
              <a:rPr lang="en-GB" sz="1200" kern="1200" dirty="0" err="1" smtClean="0">
                <a:solidFill>
                  <a:schemeClr val="tx1"/>
                </a:solidFill>
                <a:effectLst/>
                <a:latin typeface="+mn-lt"/>
                <a:ea typeface="+mn-ea"/>
                <a:cs typeface="+mn-cs"/>
              </a:rPr>
              <a:t>Ayoko</a:t>
            </a:r>
            <a:r>
              <a:rPr lang="en-GB" sz="1200" kern="1200" dirty="0" smtClean="0">
                <a:solidFill>
                  <a:schemeClr val="tx1"/>
                </a:solidFill>
                <a:effectLst/>
                <a:latin typeface="+mn-lt"/>
                <a:ea typeface="+mn-ea"/>
                <a:cs typeface="+mn-cs"/>
              </a:rPr>
              <a:t>, 2021). I feel, the leader acts as a strong role model whom followers trust, respect and emulate. Different brands including M&amp;S use the principles of this concept during 2010s and Covid times to deal with industry vulnerabilities accordingly. For example, Aston Martin is one of those renowned automotive brands, which follow key principles of transformational leadership theory to manage its operations.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Strengths: </a:t>
            </a:r>
            <a:r>
              <a:rPr lang="en-GB" sz="1200" kern="1200" dirty="0" smtClean="0">
                <a:solidFill>
                  <a:schemeClr val="tx1"/>
                </a:solidFill>
                <a:effectLst/>
                <a:latin typeface="+mn-lt"/>
                <a:ea typeface="+mn-ea"/>
                <a:cs typeface="+mn-cs"/>
              </a:rPr>
              <a:t>Enhanced innovation and high employee motivation are some of the major strengths associated with this particular theory.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Limitations: </a:t>
            </a:r>
            <a:r>
              <a:rPr lang="en-GB" sz="1200" kern="1200" dirty="0" smtClean="0">
                <a:solidFill>
                  <a:schemeClr val="tx1"/>
                </a:solidFill>
                <a:effectLst/>
                <a:latin typeface="+mn-lt"/>
                <a:ea typeface="+mn-ea"/>
                <a:cs typeface="+mn-cs"/>
              </a:rPr>
              <a:t>Overdependence on the leader and slow decision-making process are some of the key limitations associated with this concept. </a:t>
            </a:r>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6</a:t>
            </a:fld>
            <a:endParaRPr lang="en-IN"/>
          </a:p>
        </p:txBody>
      </p:sp>
    </p:spTree>
    <p:extLst>
      <p:ext uri="{BB962C8B-B14F-4D97-AF65-F5344CB8AC3E}">
        <p14:creationId xmlns:p14="http://schemas.microsoft.com/office/powerpoint/2010/main" val="3273153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Behavioural Leadership Theory is relevant in defining two primary behavioural dimensions such as task oriented focus (goals, deadlines) and people oriented focus (empathy, trust) where managers must keep a balance in order to ensure better productivity (Akbari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2021). For instance, brands like Sainsbury’s use the key principles of this concept to manage its entire proceedings in the industry.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Strengths: </a:t>
            </a:r>
            <a:r>
              <a:rPr lang="en-GB" sz="1200" kern="1200" dirty="0" smtClean="0">
                <a:solidFill>
                  <a:schemeClr val="tx1"/>
                </a:solidFill>
                <a:effectLst/>
                <a:latin typeface="+mn-lt"/>
                <a:ea typeface="+mn-ea"/>
                <a:cs typeface="+mn-cs"/>
              </a:rPr>
              <a:t>It allows organisations to evaluate, track and improve a leader's day-to-day actions rather than relying on subjective personality assessments.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Limitations: </a:t>
            </a:r>
            <a:r>
              <a:rPr lang="en-GB" sz="1200" kern="1200" dirty="0" smtClean="0">
                <a:solidFill>
                  <a:schemeClr val="tx1"/>
                </a:solidFill>
                <a:effectLst/>
                <a:latin typeface="+mn-lt"/>
                <a:ea typeface="+mn-ea"/>
                <a:cs typeface="+mn-cs"/>
              </a:rPr>
              <a:t>Lack of universal adaptability and implementation complexity are some of the major limitations associated with this theory as well. </a:t>
            </a:r>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7</a:t>
            </a:fld>
            <a:endParaRPr lang="en-IN"/>
          </a:p>
        </p:txBody>
      </p:sp>
    </p:spTree>
    <p:extLst>
      <p:ext uri="{BB962C8B-B14F-4D97-AF65-F5344CB8AC3E}">
        <p14:creationId xmlns:p14="http://schemas.microsoft.com/office/powerpoint/2010/main" val="3470560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fundamentals of this leadership concept assisted M&amp;S in bringing out innovative solutions from each individual in order to initiate the technical measures in its existing business operations. M&amp;S eventually initiated the “Never the Same Again” strategy in the industry to make a remarkable turnaround in the industry with its digital presence (</a:t>
            </a:r>
            <a:r>
              <a:rPr lang="en-GB" sz="1200" kern="1200" dirty="0" err="1" smtClean="0">
                <a:solidFill>
                  <a:schemeClr val="tx1"/>
                </a:solidFill>
                <a:effectLst/>
                <a:latin typeface="+mn-lt"/>
                <a:ea typeface="+mn-ea"/>
                <a:cs typeface="+mn-cs"/>
              </a:rPr>
              <a:t>Kitt</a:t>
            </a:r>
            <a:r>
              <a:rPr lang="en-GB" sz="1200" kern="1200" dirty="0" smtClean="0">
                <a:solidFill>
                  <a:schemeClr val="tx1"/>
                </a:solidFill>
                <a:effectLst/>
                <a:latin typeface="+mn-lt"/>
                <a:ea typeface="+mn-ea"/>
                <a:cs typeface="+mn-cs"/>
              </a:rPr>
              <a:t>, 2025). I believe the use of transformational leadership has been effective for M&amp;S in developing its own online websites to compete with digital fast fashion brands. In comparison with behavioural leadership theory, it focuses on collective efforts to bring innovations in the industry. For example, British Telecom focuses on the principles of transnational leadership theory for managing its operations in the industry.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8</a:t>
            </a:fld>
            <a:endParaRPr lang="en-IN"/>
          </a:p>
        </p:txBody>
      </p:sp>
    </p:spTree>
    <p:extLst>
      <p:ext uri="{BB962C8B-B14F-4D97-AF65-F5344CB8AC3E}">
        <p14:creationId xmlns:p14="http://schemas.microsoft.com/office/powerpoint/2010/main" val="2853966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core principles of this concept were effective for M&amp;S as it started to focus on democratic styles at that point in time to make collective decisions regarding the implementation of any kind of innovative solutions. As compared to transformational leadership theory, it primarily assisted M&amp;S in bringing better innovative choices in the industry to compete with fast fashion retailers. For instance, John Lewis Partnership is a renowned brand, which follows the principles of this theory for managing democratic style for handling all its operations. </a:t>
            </a:r>
            <a:endParaRPr lang="en-IN" sz="1200" kern="1200" dirty="0" smtClean="0">
              <a:solidFill>
                <a:schemeClr val="tx1"/>
              </a:solidFill>
              <a:effectLst/>
              <a:latin typeface="+mn-lt"/>
              <a:ea typeface="+mn-ea"/>
              <a:cs typeface="+mn-cs"/>
            </a:endParaRPr>
          </a:p>
          <a:p>
            <a:pPr algn="just"/>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9</a:t>
            </a:fld>
            <a:endParaRPr lang="en-IN"/>
          </a:p>
        </p:txBody>
      </p:sp>
    </p:spTree>
    <p:extLst>
      <p:ext uri="{BB962C8B-B14F-4D97-AF65-F5344CB8AC3E}">
        <p14:creationId xmlns:p14="http://schemas.microsoft.com/office/powerpoint/2010/main" val="4286912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use of both the leadership styles at different instances helped M&amp;S in making situational choices all the time in competing with different online brands like H&amp;M and Zara. I feel, as online e-commerce started to boom during the 2000s, the implementation of such choices assisted the organisation in making its employees capable enough in handling different situations collectively to compete with others.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pPr algn="just"/>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10</a:t>
            </a:fld>
            <a:endParaRPr lang="en-IN"/>
          </a:p>
        </p:txBody>
      </p:sp>
    </p:spTree>
    <p:extLst>
      <p:ext uri="{BB962C8B-B14F-4D97-AF65-F5344CB8AC3E}">
        <p14:creationId xmlns:p14="http://schemas.microsoft.com/office/powerpoint/2010/main" val="11747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presence of both the leadership styles assisted the brand in bringing innovative solutions and collective efforts to make significant changes regarding its own operations in the industry. I think no such leadership styles could have given better results to M&amp;S that it managed to achieve with both these approaches. As transformational style focuses on innovation and creative solutions, it was something that was apparently needed by M&amp;S at that point which eventually led to the development of its official website in 2014.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IN" sz="1200" kern="1200" dirty="0" smtClean="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11</a:t>
            </a:fld>
            <a:endParaRPr lang="en-IN"/>
          </a:p>
        </p:txBody>
      </p:sp>
    </p:spTree>
    <p:extLst>
      <p:ext uri="{BB962C8B-B14F-4D97-AF65-F5344CB8AC3E}">
        <p14:creationId xmlns:p14="http://schemas.microsoft.com/office/powerpoint/2010/main" val="376281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fate of an organisation is somehow dependent on how leaders are able to manage the work proceedings in order to guide employees towards the correct path. Moreover, a different set of theoretical aspects has also been analysed over here in this presentation to define how M&amp;S managed to make a pivot to deal with industry challenges. </a:t>
            </a:r>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12</a:t>
            </a:fld>
            <a:endParaRPr lang="en-IN"/>
          </a:p>
        </p:txBody>
      </p:sp>
    </p:spTree>
    <p:extLst>
      <p:ext uri="{BB962C8B-B14F-4D97-AF65-F5344CB8AC3E}">
        <p14:creationId xmlns:p14="http://schemas.microsoft.com/office/powerpoint/2010/main" val="3737033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7756430-F2E4-44FE-A91E-83AFFD86C996}" type="slidenum">
              <a:rPr lang="en-IN" smtClean="0"/>
              <a:t>14</a:t>
            </a:fld>
            <a:endParaRPr lang="en-IN"/>
          </a:p>
        </p:txBody>
      </p:sp>
    </p:spTree>
    <p:extLst>
      <p:ext uri="{BB962C8B-B14F-4D97-AF65-F5344CB8AC3E}">
        <p14:creationId xmlns:p14="http://schemas.microsoft.com/office/powerpoint/2010/main" val="1533538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71182F6A-A4DC-4B9B-9D3A-06A62306EE79}"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1009752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1182F6A-A4DC-4B9B-9D3A-06A62306EE79}"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4194679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182F6A-A4DC-4B9B-9D3A-06A62306EE79}"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3659093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71182F6A-A4DC-4B9B-9D3A-06A62306EE79}"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4244458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71182F6A-A4DC-4B9B-9D3A-06A62306EE79}" type="datetimeFigureOut">
              <a:rPr lang="en-IN" smtClean="0"/>
              <a:t>23-10-2026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207951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71182F6A-A4DC-4B9B-9D3A-06A62306EE79}" type="datetimeFigureOut">
              <a:rPr lang="en-IN" smtClean="0"/>
              <a:t>23-10-2026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2537075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182F6A-A4DC-4B9B-9D3A-06A62306EE79}" type="datetimeFigureOut">
              <a:rPr lang="en-IN" smtClean="0"/>
              <a:t>23-10-2026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1582104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182F6A-A4DC-4B9B-9D3A-06A62306EE79}"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1730605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182F6A-A4DC-4B9B-9D3A-06A62306EE79}" type="datetimeFigureOut">
              <a:rPr lang="en-IN" smtClean="0"/>
              <a:t>23-10-2026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618274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1182F6A-A4DC-4B9B-9D3A-06A62306EE79}"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821918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71182F6A-A4DC-4B9B-9D3A-06A62306EE79}" type="datetimeFigureOut">
              <a:rPr lang="en-IN" smtClean="0"/>
              <a:t>23-10-2026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B42379-ED86-4C83-A225-5736722F91E1}" type="slidenum">
              <a:rPr lang="en-IN" smtClean="0"/>
              <a:t>‹#›</a:t>
            </a:fld>
            <a:endParaRPr lang="en-IN"/>
          </a:p>
        </p:txBody>
      </p:sp>
    </p:spTree>
    <p:extLst>
      <p:ext uri="{BB962C8B-B14F-4D97-AF65-F5344CB8AC3E}">
        <p14:creationId xmlns:p14="http://schemas.microsoft.com/office/powerpoint/2010/main" val="2343396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182F6A-A4DC-4B9B-9D3A-06A62306EE79}" type="datetimeFigureOut">
              <a:rPr lang="en-IN" smtClean="0"/>
              <a:t>23-10-2026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B42379-ED86-4C83-A225-5736722F91E1}" type="slidenum">
              <a:rPr lang="en-IN" smtClean="0"/>
              <a:t>‹#›</a:t>
            </a:fld>
            <a:endParaRPr lang="en-IN"/>
          </a:p>
        </p:txBody>
      </p:sp>
    </p:spTree>
    <p:extLst>
      <p:ext uri="{BB962C8B-B14F-4D97-AF65-F5344CB8AC3E}">
        <p14:creationId xmlns:p14="http://schemas.microsoft.com/office/powerpoint/2010/main" val="252847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3479006" y="957560"/>
            <a:ext cx="5233988" cy="923330"/>
          </a:xfrm>
          <a:prstGeom prst="rect">
            <a:avLst/>
          </a:prstGeom>
        </p:spPr>
        <p:txBody>
          <a:bodyPr wrap="square">
            <a:spAutoFit/>
          </a:bodyPr>
          <a:lstStyle/>
          <a:p>
            <a:pPr algn="ctr">
              <a:spcAft>
                <a:spcPts val="0"/>
              </a:spcAft>
            </a:pPr>
            <a:r>
              <a:rPr lang="en-GB" b="1" u="sng" dirty="0" smtClean="0">
                <a:effectLst/>
                <a:ea typeface="Arial" panose="020B0604020202020204" pitchFamily="34" charset="0"/>
              </a:rPr>
              <a:t>LCBB6022 LEADERSHIP </a:t>
            </a:r>
          </a:p>
          <a:p>
            <a:pPr algn="ctr">
              <a:spcAft>
                <a:spcPts val="0"/>
              </a:spcAft>
            </a:pPr>
            <a:r>
              <a:rPr lang="en-GB" b="1" u="sng" dirty="0" smtClean="0">
                <a:effectLst/>
                <a:ea typeface="Arial" panose="020B0604020202020204" pitchFamily="34" charset="0"/>
              </a:rPr>
              <a:t>AND MANAGEMENT </a:t>
            </a:r>
            <a:endParaRPr lang="en-IN" sz="1200" u="sng" dirty="0" smtClean="0">
              <a:effectLst/>
              <a:ea typeface="Arial" panose="020B0604020202020204" pitchFamily="34" charset="0"/>
            </a:endParaRPr>
          </a:p>
          <a:p>
            <a:pPr algn="ctr">
              <a:spcAft>
                <a:spcPts val="0"/>
              </a:spcAft>
            </a:pPr>
            <a:r>
              <a:rPr lang="en-GB" b="1" u="sng" dirty="0" smtClean="0">
                <a:effectLst/>
                <a:ea typeface="Arial" panose="020B0604020202020204" pitchFamily="34" charset="0"/>
              </a:rPr>
              <a:t>THEORY AND PRACTICE</a:t>
            </a:r>
            <a:endParaRPr lang="en-IN" sz="1200" u="sng" dirty="0">
              <a:effectLst/>
              <a:ea typeface="Arial" panose="020B0604020202020204" pitchFamily="34" charset="0"/>
            </a:endParaRPr>
          </a:p>
        </p:txBody>
      </p:sp>
      <p:sp>
        <p:nvSpPr>
          <p:cNvPr id="6" name="Rectangle 5"/>
          <p:cNvSpPr/>
          <p:nvPr/>
        </p:nvSpPr>
        <p:spPr>
          <a:xfrm>
            <a:off x="4229729" y="2308310"/>
            <a:ext cx="3732542" cy="646331"/>
          </a:xfrm>
          <a:prstGeom prst="rect">
            <a:avLst/>
          </a:prstGeom>
        </p:spPr>
        <p:txBody>
          <a:bodyPr wrap="square">
            <a:spAutoFit/>
          </a:bodyPr>
          <a:lstStyle/>
          <a:p>
            <a:pPr algn="ctr">
              <a:spcAft>
                <a:spcPts val="0"/>
              </a:spcAft>
            </a:pPr>
            <a:r>
              <a:rPr lang="en-GB" b="1" u="sng" dirty="0" smtClean="0">
                <a:effectLst/>
                <a:ea typeface="Arial" panose="020B0604020202020204" pitchFamily="34" charset="0"/>
              </a:rPr>
              <a:t>Component 1: Coursework: Individual Presentation</a:t>
            </a:r>
            <a:endParaRPr lang="en-IN" sz="1400" u="sng" dirty="0">
              <a:effectLst/>
              <a:ea typeface="Arial" panose="020B0604020202020204" pitchFamily="34" charset="0"/>
            </a:endParaRPr>
          </a:p>
        </p:txBody>
      </p:sp>
      <p:sp>
        <p:nvSpPr>
          <p:cNvPr id="7" name="Rectangle 6"/>
          <p:cNvSpPr/>
          <p:nvPr/>
        </p:nvSpPr>
        <p:spPr>
          <a:xfrm>
            <a:off x="274825" y="6118310"/>
            <a:ext cx="3732542" cy="523220"/>
          </a:xfrm>
          <a:prstGeom prst="rect">
            <a:avLst/>
          </a:prstGeom>
        </p:spPr>
        <p:txBody>
          <a:bodyPr wrap="square">
            <a:spAutoFit/>
          </a:bodyPr>
          <a:lstStyle/>
          <a:p>
            <a:pPr algn="just">
              <a:spcAft>
                <a:spcPts val="0"/>
              </a:spcAft>
            </a:pPr>
            <a:r>
              <a:rPr lang="en-US" sz="1400" b="1" dirty="0" smtClean="0">
                <a:effectLst/>
                <a:ea typeface="Arial" panose="020B0604020202020204" pitchFamily="34" charset="0"/>
              </a:rPr>
              <a:t>Student’s Name:</a:t>
            </a:r>
          </a:p>
          <a:p>
            <a:pPr algn="just">
              <a:spcAft>
                <a:spcPts val="0"/>
              </a:spcAft>
            </a:pPr>
            <a:r>
              <a:rPr lang="en-US" sz="1400" b="1" dirty="0" smtClean="0">
                <a:ea typeface="Arial" panose="020B0604020202020204" pitchFamily="34" charset="0"/>
              </a:rPr>
              <a:t>Student ID: </a:t>
            </a:r>
            <a:endParaRPr lang="en-IN" sz="1400" b="1" dirty="0">
              <a:effectLst/>
              <a:ea typeface="Arial" panose="020B0604020202020204" pitchFamily="34" charset="0"/>
            </a:endParaRPr>
          </a:p>
        </p:txBody>
      </p:sp>
    </p:spTree>
    <p:extLst>
      <p:ext uri="{BB962C8B-B14F-4D97-AF65-F5344CB8AC3E}">
        <p14:creationId xmlns:p14="http://schemas.microsoft.com/office/powerpoint/2010/main" val="3892127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5629274" y="350838"/>
            <a:ext cx="5038725" cy="458787"/>
          </a:xfrm>
        </p:spPr>
        <p:txBody>
          <a:bodyPr>
            <a:normAutofit/>
          </a:bodyPr>
          <a:lstStyle/>
          <a:p>
            <a:r>
              <a:rPr lang="en-GB" sz="2400" b="1" dirty="0">
                <a:latin typeface="Arial" panose="020B0604020202020204" pitchFamily="34" charset="0"/>
                <a:cs typeface="Arial" panose="020B0604020202020204" pitchFamily="34" charset="0"/>
              </a:rPr>
              <a:t>Introduction</a:t>
            </a: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929186" y="1925637"/>
            <a:ext cx="6438900" cy="4313237"/>
          </a:xfrm>
        </p:spPr>
        <p:txBody>
          <a:bodyPr>
            <a:normAutofit/>
          </a:bodyPr>
          <a:lstStyle/>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Leadership is all about guiding a different set of individuals towards the right path in order to help them achieve collective success both personally and professionally. </a:t>
            </a: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The following presentation will demonstrate a range of leadership theories in evaluating how it can affect the lifestyle of people and employees to influence the overall organisational performance.</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106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2771775" y="246063"/>
            <a:ext cx="6781800" cy="879475"/>
          </a:xfrm>
        </p:spPr>
        <p:txBody>
          <a:bodyPr>
            <a:normAutofit/>
          </a:bodyPr>
          <a:lstStyle/>
          <a:p>
            <a:r>
              <a:rPr lang="en-GB" sz="2400" b="1" dirty="0">
                <a:latin typeface="Arial" panose="020B0604020202020204" pitchFamily="34" charset="0"/>
                <a:cs typeface="Arial" panose="020B0604020202020204" pitchFamily="34" charset="0"/>
              </a:rPr>
              <a:t>Background of the selected organisation</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800099" y="1839912"/>
            <a:ext cx="6143625" cy="3360737"/>
          </a:xfrm>
        </p:spPr>
        <p:txBody>
          <a:bodyPr>
            <a:normAutofit/>
          </a:bodyPr>
          <a:lstStyle/>
          <a:p>
            <a:pPr marL="342900" indent="-34290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Marks &amp; Spencer is one of the leading fashion retail brands of the UK, which started back in 1884</a:t>
            </a:r>
            <a:r>
              <a:rPr lang="en-GB" sz="1600" dirty="0" smtClean="0">
                <a:latin typeface="Arial" panose="020B0604020202020204" pitchFamily="34" charset="0"/>
                <a:cs typeface="Arial" panose="020B0604020202020204" pitchFamily="34" charset="0"/>
              </a:rPr>
              <a:t>.</a:t>
            </a:r>
          </a:p>
          <a:p>
            <a:pPr marL="342900" indent="-34290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The brand is known for its unique fashion accessories and clothing designs among the customers. </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pic>
        <p:nvPicPr>
          <p:cNvPr id="5" name="image2.png"/>
          <p:cNvPicPr/>
          <p:nvPr/>
        </p:nvPicPr>
        <p:blipFill>
          <a:blip r:embed="rId4"/>
          <a:srcRect/>
          <a:stretch>
            <a:fillRect/>
          </a:stretch>
        </p:blipFill>
        <p:spPr>
          <a:xfrm>
            <a:off x="8228964" y="2144395"/>
            <a:ext cx="1677035" cy="1465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8005459" y="3616217"/>
            <a:ext cx="2124043" cy="375552"/>
          </a:xfrm>
          <a:prstGeom prst="rect">
            <a:avLst/>
          </a:prstGeom>
        </p:spPr>
        <p:txBody>
          <a:bodyPr wrap="none">
            <a:spAutoFit/>
          </a:bodyPr>
          <a:lstStyle/>
          <a:p>
            <a:pPr algn="ctr">
              <a:lnSpc>
                <a:spcPct val="150000"/>
              </a:lnSpc>
              <a:spcAft>
                <a:spcPts val="0"/>
              </a:spcAft>
            </a:pPr>
            <a:r>
              <a:rPr lang="en-GB" sz="1400" dirty="0" smtClean="0">
                <a:effectLst/>
                <a:latin typeface="Arial" panose="020B0604020202020204" pitchFamily="34" charset="0"/>
                <a:ea typeface="Arial" panose="020B0604020202020204" pitchFamily="34" charset="0"/>
              </a:rPr>
              <a:t>(Source: Spencer, 2026)</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90518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5391150" y="579172"/>
            <a:ext cx="6096000" cy="830997"/>
          </a:xfrm>
          <a:prstGeom prst="rect">
            <a:avLst/>
          </a:prstGeom>
        </p:spPr>
        <p:txBody>
          <a:bodyPr>
            <a:spAutoFit/>
          </a:bodyPr>
          <a:lstStyle/>
          <a:p>
            <a:pPr algn="ctr">
              <a:spcAft>
                <a:spcPts val="0"/>
              </a:spcAft>
            </a:pPr>
            <a:r>
              <a:rPr lang="en-GB" sz="2400" b="1" dirty="0" smtClean="0">
                <a:effectLst/>
                <a:latin typeface="Arial" panose="020B0604020202020204" pitchFamily="34" charset="0"/>
                <a:ea typeface="Arial" panose="020B0604020202020204" pitchFamily="34" charset="0"/>
              </a:rPr>
              <a:t>Significant change, challenge or growth observed by the organisation</a:t>
            </a:r>
            <a:endParaRPr lang="en-IN" sz="2400" dirty="0">
              <a:effectLst/>
              <a:latin typeface="Arial" panose="020B0604020202020204" pitchFamily="34" charset="0"/>
              <a:ea typeface="Arial" panose="020B0604020202020204" pitchFamily="34" charset="0"/>
            </a:endParaRPr>
          </a:p>
        </p:txBody>
      </p:sp>
      <p:sp>
        <p:nvSpPr>
          <p:cNvPr id="6" name="Rectangle 5"/>
          <p:cNvSpPr/>
          <p:nvPr/>
        </p:nvSpPr>
        <p:spPr>
          <a:xfrm>
            <a:off x="5229225" y="1989341"/>
            <a:ext cx="6419850" cy="3293209"/>
          </a:xfrm>
          <a:prstGeom prst="rect">
            <a:avLst/>
          </a:prstGeom>
        </p:spPr>
        <p:txBody>
          <a:bodyPr wrap="square">
            <a:spAutoFit/>
          </a:bodyPr>
          <a:lstStyle/>
          <a:p>
            <a:pPr marL="285750" indent="-285750" algn="just">
              <a:spcAft>
                <a:spcPts val="0"/>
              </a:spcAft>
              <a:buFont typeface="Wingdings" panose="05000000000000000000" pitchFamily="2" charset="2"/>
              <a:buChar char="ü"/>
            </a:pPr>
            <a:r>
              <a:rPr lang="en-GB" sz="1600" dirty="0" smtClean="0">
                <a:effectLst/>
                <a:latin typeface="Arial" panose="020B0604020202020204" pitchFamily="34" charset="0"/>
                <a:ea typeface="Arial" panose="020B0604020202020204" pitchFamily="34" charset="0"/>
              </a:rPr>
              <a:t>Marks &amp; Spencer is one of the very few names in the British high street retail industry, which has made a strategic drift over the years to pull off one of the most remarkable corporate turnarounds in recent UK history (EBSCO, 2023). </a:t>
            </a:r>
          </a:p>
          <a:p>
            <a:pPr marL="285750" indent="-285750" algn="just">
              <a:spcAft>
                <a:spcPts val="0"/>
              </a:spcAft>
              <a:buFont typeface="Wingdings" panose="05000000000000000000" pitchFamily="2" charset="2"/>
              <a:buChar char="ü"/>
            </a:pPr>
            <a:endParaRPr lang="en-GB" sz="1600" dirty="0">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GB"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GB" sz="1600" dirty="0">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US"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IN"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r>
              <a:rPr lang="en-GB" sz="1600" dirty="0" smtClean="0">
                <a:effectLst/>
                <a:latin typeface="Arial" panose="020B0604020202020204" pitchFamily="34" charset="0"/>
                <a:ea typeface="Arial" panose="020B0604020202020204" pitchFamily="34" charset="0"/>
              </a:rPr>
              <a:t>Challenges related to the rise of fast fashion and digital shift forced Marks &amp; Spencer to make a strategic pivot at one point in time in order to bring transformational changes in its operational proceedings.</a:t>
            </a:r>
            <a:endParaRPr lang="en-IN" sz="1600" dirty="0">
              <a:effectLst/>
              <a:latin typeface="Arial" panose="020B0604020202020204" pitchFamily="34" charset="0"/>
              <a:ea typeface="Arial" panose="020B0604020202020204" pitchFamily="34" charset="0"/>
            </a:endParaRPr>
          </a:p>
        </p:txBody>
      </p:sp>
      <p:pic>
        <p:nvPicPr>
          <p:cNvPr id="7" name="image4.png"/>
          <p:cNvPicPr/>
          <p:nvPr/>
        </p:nvPicPr>
        <p:blipFill>
          <a:blip r:embed="rId4"/>
          <a:srcRect/>
          <a:stretch>
            <a:fillRect/>
          </a:stretch>
        </p:blipFill>
        <p:spPr>
          <a:xfrm>
            <a:off x="284162" y="1917382"/>
            <a:ext cx="4811713" cy="31756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p:cNvSpPr/>
          <p:nvPr/>
        </p:nvSpPr>
        <p:spPr>
          <a:xfrm>
            <a:off x="1627996" y="5165810"/>
            <a:ext cx="2124043" cy="375552"/>
          </a:xfrm>
          <a:prstGeom prst="rect">
            <a:avLst/>
          </a:prstGeom>
        </p:spPr>
        <p:txBody>
          <a:bodyPr wrap="none">
            <a:spAutoFit/>
          </a:bodyPr>
          <a:lstStyle/>
          <a:p>
            <a:pPr algn="ctr">
              <a:lnSpc>
                <a:spcPct val="150000"/>
              </a:lnSpc>
              <a:spcAft>
                <a:spcPts val="0"/>
              </a:spcAft>
            </a:pPr>
            <a:r>
              <a:rPr lang="en-GB" sz="1400" dirty="0" smtClean="0">
                <a:effectLst/>
                <a:latin typeface="Arial" panose="020B0604020202020204" pitchFamily="34" charset="0"/>
                <a:ea typeface="Arial" panose="020B0604020202020204" pitchFamily="34" charset="0"/>
              </a:rPr>
              <a:t>(Source: Spencer, 2026)</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05964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266700" y="446088"/>
            <a:ext cx="6905625" cy="1287462"/>
          </a:xfrm>
        </p:spPr>
        <p:txBody>
          <a:bodyPr>
            <a:normAutofit/>
          </a:bodyPr>
          <a:lstStyle/>
          <a:p>
            <a:r>
              <a:rPr lang="en-GB" sz="2400" b="1" dirty="0" smtClean="0">
                <a:latin typeface="Arial" panose="020B0604020202020204" pitchFamily="34" charset="0"/>
                <a:cs typeface="Arial" panose="020B0604020202020204" pitchFamily="34" charset="0"/>
              </a:rPr>
              <a:t>Leadership approaches adopted by the organisation during that period </a:t>
            </a:r>
            <a:r>
              <a:rPr lang="en-IN" sz="2400" dirty="0" smtClean="0">
                <a:latin typeface="Arial" panose="020B0604020202020204" pitchFamily="34" charset="0"/>
                <a:cs typeface="Arial" panose="020B0604020202020204" pitchFamily="34" charset="0"/>
              </a:rPr>
              <a:t/>
            </a:r>
            <a:br>
              <a:rPr lang="en-IN" sz="2400" dirty="0" smtClean="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71500" y="1912938"/>
            <a:ext cx="6743700" cy="2678112"/>
          </a:xfrm>
        </p:spPr>
        <p:txBody>
          <a:bodyPr>
            <a:noAutofit/>
          </a:bodyPr>
          <a:lstStyle/>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Transformational and democratic leadership approaches are two of the critical measures that M&amp;S majorly focused on during that period</a:t>
            </a:r>
            <a:r>
              <a:rPr lang="en-GB" sz="1600" dirty="0" smtClean="0">
                <a:latin typeface="Arial" panose="020B0604020202020204" pitchFamily="34" charset="0"/>
                <a:cs typeface="Arial" panose="020B0604020202020204" pitchFamily="34" charset="0"/>
              </a:rPr>
              <a:t>.</a:t>
            </a:r>
          </a:p>
          <a:p>
            <a:pPr marL="342900" indent="-34290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Transformational leadership to focus on innovation and creative solutions along with democratic leadership to ensure collaborative support for decision-making were some of the approaches that M&amp;S used during that period.</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IN" sz="1600" dirty="0">
              <a:latin typeface="Arial" panose="020B0604020202020204" pitchFamily="34" charset="0"/>
              <a:cs typeface="Arial" panose="020B0604020202020204" pitchFamily="34" charset="0"/>
            </a:endParaRPr>
          </a:p>
        </p:txBody>
      </p:sp>
      <p:pic>
        <p:nvPicPr>
          <p:cNvPr id="5" name="image3.png"/>
          <p:cNvPicPr/>
          <p:nvPr/>
        </p:nvPicPr>
        <p:blipFill>
          <a:blip r:embed="rId4"/>
          <a:srcRect/>
          <a:stretch>
            <a:fillRect/>
          </a:stretch>
        </p:blipFill>
        <p:spPr>
          <a:xfrm>
            <a:off x="7439025" y="756444"/>
            <a:ext cx="4326572" cy="4991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8747063" y="5761038"/>
            <a:ext cx="2015295" cy="375552"/>
          </a:xfrm>
          <a:prstGeom prst="rect">
            <a:avLst/>
          </a:prstGeom>
        </p:spPr>
        <p:txBody>
          <a:bodyPr wrap="none">
            <a:spAutoFit/>
          </a:bodyPr>
          <a:lstStyle/>
          <a:p>
            <a:pPr algn="ctr">
              <a:lnSpc>
                <a:spcPct val="150000"/>
              </a:lnSpc>
              <a:spcAft>
                <a:spcPts val="0"/>
              </a:spcAft>
            </a:pPr>
            <a:r>
              <a:rPr lang="en-GB" sz="1400" dirty="0" smtClean="0">
                <a:effectLst/>
                <a:latin typeface="Arial" panose="020B0604020202020204" pitchFamily="34" charset="0"/>
                <a:ea typeface="Arial" panose="020B0604020202020204" pitchFamily="34" charset="0"/>
              </a:rPr>
              <a:t>(Source: Simms, 2022)</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69606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5991224" y="331788"/>
            <a:ext cx="4371975" cy="879475"/>
          </a:xfrm>
        </p:spPr>
        <p:txBody>
          <a:bodyPr>
            <a:normAutofit/>
          </a:bodyPr>
          <a:lstStyle/>
          <a:p>
            <a:r>
              <a:rPr lang="en-GB" sz="2400" b="1" dirty="0">
                <a:latin typeface="Arial" panose="020B0604020202020204" pitchFamily="34" charset="0"/>
                <a:cs typeface="Arial" panose="020B0604020202020204" pitchFamily="34" charset="0"/>
              </a:rPr>
              <a:t>Theoretical Underpinnings</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343524" y="1543051"/>
            <a:ext cx="5991225" cy="4875212"/>
          </a:xfrm>
        </p:spPr>
        <p:txBody>
          <a:bodyPr>
            <a:noAutofit/>
          </a:bodyPr>
          <a:lstStyle/>
          <a:p>
            <a:r>
              <a:rPr lang="en-GB" sz="1600" b="1" dirty="0">
                <a:latin typeface="Arial" panose="020B0604020202020204" pitchFamily="34" charset="0"/>
                <a:cs typeface="Arial" panose="020B0604020202020204" pitchFamily="34" charset="0"/>
              </a:rPr>
              <a:t>Transformational Leadership Theory </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GB" sz="1600" dirty="0">
                <a:latin typeface="Arial" panose="020B0604020202020204" pitchFamily="34" charset="0"/>
                <a:cs typeface="Arial" panose="020B0604020202020204" pitchFamily="34" charset="0"/>
              </a:rPr>
              <a:t>Transformational Leadership Theory is a type of management approach where leaders work with the teams to evaluate the needed changes in order to bring innovative solutions and creative adjustments (Mayberry, 2024). </a:t>
            </a: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Key principles: </a:t>
            </a:r>
            <a:r>
              <a:rPr lang="en-GB" sz="1600" dirty="0">
                <a:latin typeface="Arial" panose="020B0604020202020204" pitchFamily="34" charset="0"/>
                <a:cs typeface="Arial" panose="020B0604020202020204" pitchFamily="34" charset="0"/>
              </a:rPr>
              <a:t>Idealised influence, inspirational motivation, collective working, innovative solutions and creative outcome. </a:t>
            </a: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Origin: </a:t>
            </a:r>
            <a:r>
              <a:rPr lang="en-GB" sz="1600" dirty="0">
                <a:latin typeface="Arial" panose="020B0604020202020204" pitchFamily="34" charset="0"/>
                <a:cs typeface="Arial" panose="020B0604020202020204" pitchFamily="34" charset="0"/>
              </a:rPr>
              <a:t>James MacGregor Burns introduced the concept of transformational leadership back in 1978, defining it as a process where leaders and followers elevate each other to reach new heights of innovation (Wevalgo, 2026).</a:t>
            </a:r>
            <a:r>
              <a:rPr lang="en-GB" sz="1600" b="1"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8299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1514473" y="388938"/>
            <a:ext cx="4772025" cy="879475"/>
          </a:xfrm>
        </p:spPr>
        <p:txBody>
          <a:bodyPr>
            <a:normAutofit/>
          </a:bodyPr>
          <a:lstStyle/>
          <a:p>
            <a:r>
              <a:rPr lang="en-GB" sz="2400" b="1" dirty="0">
                <a:latin typeface="Arial" panose="020B0604020202020204" pitchFamily="34" charset="0"/>
                <a:cs typeface="Arial" panose="020B0604020202020204" pitchFamily="34" charset="0"/>
              </a:rPr>
              <a:t>Theoretical Underpinnings</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5" name="Rectangle 4"/>
          <p:cNvSpPr/>
          <p:nvPr/>
        </p:nvSpPr>
        <p:spPr>
          <a:xfrm>
            <a:off x="495299" y="1015469"/>
            <a:ext cx="6810375" cy="3785652"/>
          </a:xfrm>
          <a:prstGeom prst="rect">
            <a:avLst/>
          </a:prstGeom>
        </p:spPr>
        <p:txBody>
          <a:bodyPr wrap="square">
            <a:spAutoFit/>
          </a:bodyPr>
          <a:lstStyle/>
          <a:p>
            <a:pPr algn="ctr">
              <a:spcAft>
                <a:spcPts val="0"/>
              </a:spcAft>
            </a:pPr>
            <a:r>
              <a:rPr lang="en-GB" sz="1600" b="1" dirty="0" smtClean="0">
                <a:effectLst/>
                <a:latin typeface="Arial" panose="020B0604020202020204" pitchFamily="34" charset="0"/>
                <a:ea typeface="Arial" panose="020B0604020202020204" pitchFamily="34" charset="0"/>
              </a:rPr>
              <a:t>Behavioural Leadership Theory </a:t>
            </a:r>
          </a:p>
          <a:p>
            <a:pPr algn="ctr">
              <a:spcAft>
                <a:spcPts val="0"/>
              </a:spcAft>
            </a:pPr>
            <a:endParaRPr lang="en-IN"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r>
              <a:rPr lang="en-GB" sz="1600" dirty="0" smtClean="0">
                <a:effectLst/>
                <a:latin typeface="Arial" panose="020B0604020202020204" pitchFamily="34" charset="0"/>
                <a:ea typeface="Arial" panose="020B0604020202020204" pitchFamily="34" charset="0"/>
              </a:rPr>
              <a:t>Behavioural Leadership Theory is a widely used concept that emphasises that great leaders are made, not born. As per this concept, effective leadership depends on the learning capacities of individuals to acquire different sets of traits (Rachmad, 2022). </a:t>
            </a:r>
          </a:p>
          <a:p>
            <a:pPr marL="285750" indent="-285750" algn="just">
              <a:spcAft>
                <a:spcPts val="0"/>
              </a:spcAft>
              <a:buFont typeface="Wingdings" panose="05000000000000000000" pitchFamily="2" charset="2"/>
              <a:buChar char="ü"/>
            </a:pPr>
            <a:endParaRPr lang="en-US"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IN"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r>
              <a:rPr lang="en-GB" sz="1600" b="1" dirty="0" smtClean="0">
                <a:effectLst/>
                <a:latin typeface="Arial" panose="020B0604020202020204" pitchFamily="34" charset="0"/>
                <a:ea typeface="Arial" panose="020B0604020202020204" pitchFamily="34" charset="0"/>
              </a:rPr>
              <a:t>Key principles: </a:t>
            </a:r>
            <a:r>
              <a:rPr lang="en-GB" sz="1600" dirty="0" smtClean="0">
                <a:effectLst/>
                <a:latin typeface="Arial" panose="020B0604020202020204" pitchFamily="34" charset="0"/>
                <a:ea typeface="Arial" panose="020B0604020202020204" pitchFamily="34" charset="0"/>
              </a:rPr>
              <a:t>Task oriented behaviours, style adaptability, people-oriented behaviour and learned vs inherent approaches. </a:t>
            </a:r>
          </a:p>
          <a:p>
            <a:pPr marL="285750" indent="-285750" algn="just">
              <a:spcAft>
                <a:spcPts val="0"/>
              </a:spcAft>
              <a:buFont typeface="Wingdings" panose="05000000000000000000" pitchFamily="2" charset="2"/>
              <a:buChar char="ü"/>
            </a:pPr>
            <a:endParaRPr lang="en-US"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endParaRPr lang="en-IN" sz="1600" dirty="0" smtClean="0">
              <a:effectLst/>
              <a:latin typeface="Arial" panose="020B0604020202020204" pitchFamily="34" charset="0"/>
              <a:ea typeface="Arial" panose="020B0604020202020204" pitchFamily="34" charset="0"/>
            </a:endParaRPr>
          </a:p>
          <a:p>
            <a:pPr marL="285750" indent="-285750" algn="just">
              <a:spcAft>
                <a:spcPts val="0"/>
              </a:spcAft>
              <a:buFont typeface="Wingdings" panose="05000000000000000000" pitchFamily="2" charset="2"/>
              <a:buChar char="ü"/>
            </a:pPr>
            <a:r>
              <a:rPr lang="en-GB" sz="1600" b="1" dirty="0" smtClean="0">
                <a:effectLst/>
                <a:latin typeface="Arial" panose="020B0604020202020204" pitchFamily="34" charset="0"/>
                <a:ea typeface="Arial" panose="020B0604020202020204" pitchFamily="34" charset="0"/>
              </a:rPr>
              <a:t>Origin:</a:t>
            </a:r>
            <a:r>
              <a:rPr lang="en-GB" sz="1600" dirty="0" smtClean="0">
                <a:effectLst/>
                <a:latin typeface="Arial" panose="020B0604020202020204" pitchFamily="34" charset="0"/>
                <a:ea typeface="Arial" panose="020B0604020202020204" pitchFamily="34" charset="0"/>
              </a:rPr>
              <a:t> The fundamentals of this concept can be found in Kurt Lewin’s studies back (1939) which talks about three different leadership styles such as autocratic, democrats and Laissez-Faire (Wevalgo, 2026). </a:t>
            </a:r>
            <a:endParaRPr lang="en-IN" sz="1600" dirty="0">
              <a:effectLst/>
              <a:latin typeface="Arial" panose="020B0604020202020204" pitchFamily="34" charset="0"/>
              <a:ea typeface="Arial" panose="020B0604020202020204" pitchFamily="34" charset="0"/>
            </a:endParaRPr>
          </a:p>
        </p:txBody>
      </p:sp>
      <p:pic>
        <p:nvPicPr>
          <p:cNvPr id="6" name="image1.png"/>
          <p:cNvPicPr/>
          <p:nvPr/>
        </p:nvPicPr>
        <p:blipFill>
          <a:blip r:embed="rId4"/>
          <a:srcRect/>
          <a:stretch>
            <a:fillRect/>
          </a:stretch>
        </p:blipFill>
        <p:spPr>
          <a:xfrm>
            <a:off x="7800973" y="1972945"/>
            <a:ext cx="4064635" cy="23357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8752738" y="4308678"/>
            <a:ext cx="2161104" cy="375552"/>
          </a:xfrm>
          <a:prstGeom prst="rect">
            <a:avLst/>
          </a:prstGeom>
        </p:spPr>
        <p:txBody>
          <a:bodyPr wrap="none">
            <a:spAutoFit/>
          </a:bodyPr>
          <a:lstStyle/>
          <a:p>
            <a:pPr algn="ctr">
              <a:lnSpc>
                <a:spcPct val="150000"/>
              </a:lnSpc>
              <a:spcAft>
                <a:spcPts val="0"/>
              </a:spcAft>
            </a:pPr>
            <a:r>
              <a:rPr lang="en-GB" sz="1400" dirty="0" smtClean="0">
                <a:effectLst/>
                <a:latin typeface="Arial" panose="020B0604020202020204" pitchFamily="34" charset="0"/>
                <a:ea typeface="Arial" panose="020B0604020202020204" pitchFamily="34" charset="0"/>
              </a:rPr>
              <a:t>(Source: Wevalgo, 2026)</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394977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4848225" y="872332"/>
            <a:ext cx="6858000" cy="879475"/>
          </a:xfrm>
        </p:spPr>
        <p:txBody>
          <a:bodyPr>
            <a:noAutofit/>
          </a:bodyPr>
          <a:lstStyle/>
          <a:p>
            <a:r>
              <a:rPr lang="en-GB" sz="2400" b="1" dirty="0">
                <a:latin typeface="Arial" panose="020B0604020202020204" pitchFamily="34" charset="0"/>
                <a:cs typeface="Arial" panose="020B0604020202020204" pitchFamily="34" charset="0"/>
              </a:rPr>
              <a:t>Effectiveness of the leadership style used/application</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143500" y="2211388"/>
            <a:ext cx="6134100" cy="4360862"/>
          </a:xfrm>
        </p:spPr>
        <p:txBody>
          <a:bodyPr>
            <a:normAutofit/>
          </a:bodyPr>
          <a:lstStyle/>
          <a:p>
            <a:pPr marL="342900" indent="-342900"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Transformational leadership theory is effective in bringing innovative and creative solutions into daily business operations of a brand (Eaton, 2022). </a:t>
            </a: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The fundamentals of this concept helped the leaders of M&amp;S in managing people by fostering collaborative efforts within the workforce in terms of defining better solutions. </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792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p:txBody>
          <a:bodyPr>
            <a:normAutofit/>
          </a:bodyPr>
          <a:lstStyle/>
          <a:p>
            <a:pPr algn="just"/>
            <a:r>
              <a:rPr lang="en-GB" sz="1600" dirty="0" smtClean="0"/>
              <a:t/>
            </a:r>
            <a:br>
              <a:rPr lang="en-GB" sz="1600" dirty="0" smtClean="0"/>
            </a:br>
            <a:r>
              <a:rPr lang="en-GB" sz="1600" dirty="0" smtClean="0"/>
              <a:t/>
            </a:r>
            <a:br>
              <a:rPr lang="en-GB" sz="1600" dirty="0" smtClean="0"/>
            </a:br>
            <a:endParaRPr lang="en-IN" sz="1600" dirty="0"/>
          </a:p>
        </p:txBody>
      </p:sp>
      <p:sp>
        <p:nvSpPr>
          <p:cNvPr id="5" name="Rectangle 4"/>
          <p:cNvSpPr/>
          <p:nvPr/>
        </p:nvSpPr>
        <p:spPr>
          <a:xfrm>
            <a:off x="781050" y="647512"/>
            <a:ext cx="6096000" cy="1200329"/>
          </a:xfrm>
          <a:prstGeom prst="rect">
            <a:avLst/>
          </a:prstGeom>
        </p:spPr>
        <p:txBody>
          <a:bodyPr>
            <a:spAutoFit/>
          </a:bodyPr>
          <a:lstStyle/>
          <a:p>
            <a:pPr algn="ctr"/>
            <a:r>
              <a:rPr lang="en-GB" sz="2400" b="1" dirty="0" smtClean="0">
                <a:latin typeface="Arial" panose="020B0604020202020204" pitchFamily="34" charset="0"/>
                <a:cs typeface="Arial" panose="020B0604020202020204" pitchFamily="34" charset="0"/>
              </a:rPr>
              <a:t>Effectiveness of the leadership style used/application</a:t>
            </a:r>
            <a:r>
              <a:rPr lang="en-IN" sz="2400" dirty="0" smtClean="0">
                <a:latin typeface="Arial" panose="020B0604020202020204" pitchFamily="34" charset="0"/>
                <a:cs typeface="Arial" panose="020B0604020202020204" pitchFamily="34" charset="0"/>
              </a:rPr>
              <a:t/>
            </a:r>
            <a:br>
              <a:rPr lang="en-IN" sz="2400" dirty="0" smtClean="0">
                <a:latin typeface="Arial" panose="020B0604020202020204" pitchFamily="34" charset="0"/>
                <a:cs typeface="Arial" panose="020B0604020202020204" pitchFamily="34" charset="0"/>
              </a:rPr>
            </a:br>
            <a:endParaRPr lang="en-IN" sz="2400" dirty="0"/>
          </a:p>
        </p:txBody>
      </p:sp>
      <p:sp>
        <p:nvSpPr>
          <p:cNvPr id="6" name="Rectangle 5"/>
          <p:cNvSpPr/>
          <p:nvPr/>
        </p:nvSpPr>
        <p:spPr>
          <a:xfrm>
            <a:off x="600074" y="1847841"/>
            <a:ext cx="6638925" cy="2554545"/>
          </a:xfrm>
          <a:prstGeom prst="rect">
            <a:avLst/>
          </a:prstGeom>
        </p:spPr>
        <p:txBody>
          <a:bodyPr wrap="square">
            <a:spAutoFit/>
          </a:bodyPr>
          <a:lstStyle/>
          <a:p>
            <a:pPr marL="285750" indent="-285750" algn="just">
              <a:spcAft>
                <a:spcPts val="0"/>
              </a:spcAft>
              <a:buFont typeface="Arial" panose="020B0604020202020204" pitchFamily="34" charset="0"/>
              <a:buChar char="•"/>
            </a:pPr>
            <a:r>
              <a:rPr lang="en-GB" sz="1600" dirty="0" smtClean="0">
                <a:effectLst/>
                <a:latin typeface="Arial" panose="020B0604020202020204" pitchFamily="34" charset="0"/>
                <a:ea typeface="Arial" panose="020B0604020202020204" pitchFamily="34" charset="0"/>
                <a:cs typeface="Arial" panose="020B0604020202020204" pitchFamily="34" charset="0"/>
              </a:rPr>
              <a:t>Behavioural leadership theory can be termed as effective in defining how observations and habits can result in better qualities for a person in terms of guiding a team.</a:t>
            </a:r>
          </a:p>
          <a:p>
            <a:pPr marL="285750" indent="-285750" algn="just">
              <a:spcAft>
                <a:spcPts val="0"/>
              </a:spcAft>
              <a:buFont typeface="Arial" panose="020B0604020202020204" pitchFamily="34" charset="0"/>
              <a:buChar char="•"/>
            </a:pPr>
            <a:endParaRPr lang="en-GB" sz="1600" dirty="0">
              <a:latin typeface="Arial" panose="020B0604020202020204" pitchFamily="34" charset="0"/>
              <a:ea typeface="Arial" panose="020B0604020202020204" pitchFamily="34" charset="0"/>
              <a:cs typeface="Arial" panose="020B0604020202020204" pitchFamily="34" charset="0"/>
            </a:endParaRPr>
          </a:p>
          <a:p>
            <a:pPr marL="285750" indent="-285750" algn="just">
              <a:spcAft>
                <a:spcPts val="0"/>
              </a:spcAft>
              <a:buFont typeface="Arial" panose="020B0604020202020204" pitchFamily="34" charset="0"/>
              <a:buChar char="•"/>
            </a:pPr>
            <a:endParaRPr lang="en-GB" sz="1600" dirty="0" smtClean="0">
              <a:effectLst/>
              <a:latin typeface="Arial" panose="020B0604020202020204" pitchFamily="34" charset="0"/>
              <a:ea typeface="Arial" panose="020B0604020202020204" pitchFamily="34" charset="0"/>
              <a:cs typeface="Arial" panose="020B0604020202020204" pitchFamily="34" charset="0"/>
            </a:endParaRPr>
          </a:p>
          <a:p>
            <a:pPr marL="285750" indent="-285750" algn="just">
              <a:spcAft>
                <a:spcPts val="0"/>
              </a:spcAft>
              <a:buFont typeface="Arial" panose="020B0604020202020204" pitchFamily="34" charset="0"/>
              <a:buChar char="•"/>
            </a:pPr>
            <a:endParaRPr lang="en-GB" sz="1600" dirty="0" smtClean="0">
              <a:effectLst/>
              <a:latin typeface="Arial" panose="020B0604020202020204" pitchFamily="34" charset="0"/>
              <a:ea typeface="Arial" panose="020B0604020202020204" pitchFamily="34" charset="0"/>
              <a:cs typeface="Arial" panose="020B0604020202020204" pitchFamily="34" charset="0"/>
            </a:endParaRPr>
          </a:p>
          <a:p>
            <a:pPr marL="285750" indent="-285750" algn="just">
              <a:spcAft>
                <a:spcPts val="0"/>
              </a:spcAft>
              <a:buFont typeface="Arial" panose="020B0604020202020204" pitchFamily="34" charset="0"/>
              <a:buChar char="•"/>
            </a:pPr>
            <a:r>
              <a:rPr lang="en-GB" sz="1600" dirty="0" smtClean="0">
                <a:latin typeface="Arial" panose="020B0604020202020204" pitchFamily="34" charset="0"/>
                <a:cs typeface="Arial" panose="020B0604020202020204" pitchFamily="34" charset="0"/>
              </a:rPr>
              <a:t>M&amp;S as an organisation focuses on skill development and career building workshops at one point in time for its leadership team in order to help them acquire selfie capabilities to handle online operations after the launch of its official website back in 2014. </a:t>
            </a:r>
            <a:endParaRPr lang="en-IN"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106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2962275" y="505619"/>
            <a:ext cx="9144000" cy="879475"/>
          </a:xfrm>
        </p:spPr>
        <p:txBody>
          <a:bodyPr>
            <a:normAutofit/>
          </a:bodyPr>
          <a:lstStyle/>
          <a:p>
            <a:r>
              <a:rPr lang="en-GB" sz="2400" b="1" dirty="0">
                <a:latin typeface="Arial" panose="020B0604020202020204" pitchFamily="34" charset="0"/>
                <a:cs typeface="Arial" panose="020B0604020202020204" pitchFamily="34" charset="0"/>
              </a:rPr>
              <a:t>The impact on people and organisational performance</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038600" y="1890713"/>
            <a:ext cx="7181850" cy="4230687"/>
          </a:xfrm>
        </p:spPr>
        <p:txBody>
          <a:bodyPr>
            <a:noAutofit/>
          </a:bodyPr>
          <a:lstStyle/>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The governance of both types of leadership styles has been effective for the employees of M&amp;S in dealing with changing industry requirements and consumer demands</a:t>
            </a:r>
            <a:r>
              <a:rPr lang="en-GB" sz="1600" dirty="0" smtClean="0">
                <a:latin typeface="Arial" panose="020B0604020202020204" pitchFamily="34" charset="0"/>
                <a:cs typeface="Arial" panose="020B0604020202020204" pitchFamily="34" charset="0"/>
              </a:rPr>
              <a:t>.</a:t>
            </a:r>
          </a:p>
          <a:p>
            <a:pPr marL="342900" indent="-34290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GB" sz="1600" dirty="0" smtClean="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lgn="just"/>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1600" dirty="0">
                <a:latin typeface="Arial" panose="020B0604020202020204" pitchFamily="34" charset="0"/>
                <a:cs typeface="Arial" panose="020B0604020202020204" pitchFamily="34" charset="0"/>
              </a:rPr>
              <a:t>Most importantly, the implementation of both the leadership styles actually assisted M&amp;S in formulating innovative solutions in order to compete with online retail ventures. </a:t>
            </a:r>
            <a:endParaRPr lang="en-IN" sz="16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2162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1524000" y="417513"/>
            <a:ext cx="9144000" cy="1373187"/>
          </a:xfrm>
        </p:spPr>
        <p:txBody>
          <a:bodyPr>
            <a:normAutofit/>
          </a:bodyPr>
          <a:lstStyle/>
          <a:p>
            <a:r>
              <a:rPr lang="en-GB" sz="2400" b="1" dirty="0" smtClean="0">
                <a:latin typeface="Arial" panose="020B0604020202020204" pitchFamily="34" charset="0"/>
                <a:cs typeface="Arial" panose="020B0604020202020204" pitchFamily="34" charset="0"/>
              </a:rPr>
              <a:t>Evaluating </a:t>
            </a:r>
            <a:r>
              <a:rPr lang="en-GB" sz="2400" b="1" dirty="0">
                <a:latin typeface="Arial" panose="020B0604020202020204" pitchFamily="34" charset="0"/>
                <a:cs typeface="Arial" panose="020B0604020202020204" pitchFamily="34" charset="0"/>
              </a:rPr>
              <a:t>whether a different leadership approach could have achieved better outcomes or not</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2449513"/>
            <a:ext cx="9144000" cy="1655762"/>
          </a:xfrm>
        </p:spPr>
        <p:txBody>
          <a:bodyPr>
            <a:normAutofit/>
          </a:bodyPr>
          <a:lstStyle/>
          <a:p>
            <a:pPr marL="342900" indent="-34290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implementation of both transformational and democratic leadership styles assisted M&amp;S in dealing with industry uncertainties and existential crises during the 2000s. </a:t>
            </a:r>
            <a:endParaRPr lang="en-IN" sz="1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5038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6858000" y="823119"/>
            <a:ext cx="2933700" cy="439737"/>
          </a:xfrm>
        </p:spPr>
        <p:txBody>
          <a:bodyPr>
            <a:normAutofit/>
          </a:bodyPr>
          <a:lstStyle/>
          <a:p>
            <a:r>
              <a:rPr lang="en-GB" sz="2400" b="1" dirty="0">
                <a:latin typeface="Arial" panose="020B0604020202020204" pitchFamily="34" charset="0"/>
                <a:cs typeface="Arial" panose="020B0604020202020204" pitchFamily="34" charset="0"/>
              </a:rPr>
              <a:t>Conclusion </a:t>
            </a:r>
            <a:endParaRPr lang="en-IN" sz="2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657849" y="2525713"/>
            <a:ext cx="6219825" cy="1655762"/>
          </a:xfrm>
        </p:spPr>
        <p:txBody>
          <a:bodyPr>
            <a:normAutofit/>
          </a:bodyPr>
          <a:lstStyle/>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This entire presentation has illustrated detailed operational challenges that M&amp;S had to deal with at one point in time, which eventually led to the transformational change for the brand to compete with others. </a:t>
            </a:r>
            <a:endParaRPr lang="en-IN"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2933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ctrTitle"/>
          </p:nvPr>
        </p:nvSpPr>
        <p:spPr>
          <a:xfrm>
            <a:off x="1524000" y="0"/>
            <a:ext cx="9144000" cy="879475"/>
          </a:xfrm>
        </p:spPr>
        <p:txBody>
          <a:bodyPr>
            <a:normAutofit/>
          </a:bodyPr>
          <a:lstStyle/>
          <a:p>
            <a:r>
              <a:rPr lang="en-GB" sz="2400" b="1" dirty="0">
                <a:latin typeface="Arial" panose="020B0604020202020204" pitchFamily="34" charset="0"/>
                <a:cs typeface="Arial" panose="020B0604020202020204" pitchFamily="34" charset="0"/>
              </a:rPr>
              <a:t>Reference List </a:t>
            </a:r>
            <a:r>
              <a:rPr lang="en-IN" sz="2400" dirty="0">
                <a:latin typeface="Arial" panose="020B0604020202020204" pitchFamily="34" charset="0"/>
                <a:cs typeface="Arial" panose="020B0604020202020204" pitchFamily="34" charset="0"/>
              </a:rPr>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6" name="Rectangle 5"/>
          <p:cNvSpPr/>
          <p:nvPr/>
        </p:nvSpPr>
        <p:spPr>
          <a:xfrm>
            <a:off x="161924" y="526316"/>
            <a:ext cx="11534776" cy="4708981"/>
          </a:xfrm>
          <a:prstGeom prst="rect">
            <a:avLst/>
          </a:prstGeom>
        </p:spPr>
        <p:txBody>
          <a:bodyPr wrap="square">
            <a:spAutoFit/>
          </a:bodyPr>
          <a:lstStyle/>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Akbari, M., </a:t>
            </a:r>
            <a:r>
              <a:rPr lang="en-US" sz="1200" dirty="0" err="1" smtClean="0">
                <a:latin typeface="Arial" panose="020B0604020202020204" pitchFamily="34" charset="0"/>
                <a:cs typeface="Arial" panose="020B0604020202020204" pitchFamily="34" charset="0"/>
              </a:rPr>
              <a:t>Bagheri</a:t>
            </a:r>
            <a:r>
              <a:rPr lang="en-US" sz="1200" dirty="0" smtClean="0">
                <a:latin typeface="Arial" panose="020B0604020202020204" pitchFamily="34" charset="0"/>
                <a:cs typeface="Arial" panose="020B0604020202020204" pitchFamily="34" charset="0"/>
              </a:rPr>
              <a:t>, A., Imani, S. and </a:t>
            </a:r>
            <a:r>
              <a:rPr lang="en-US" sz="1200" dirty="0" err="1" smtClean="0">
                <a:latin typeface="Arial" panose="020B0604020202020204" pitchFamily="34" charset="0"/>
                <a:cs typeface="Arial" panose="020B0604020202020204" pitchFamily="34" charset="0"/>
              </a:rPr>
              <a:t>Asadnezhad</a:t>
            </a:r>
            <a:r>
              <a:rPr lang="en-US" sz="1200" dirty="0" smtClean="0">
                <a:latin typeface="Arial" panose="020B0604020202020204" pitchFamily="34" charset="0"/>
                <a:cs typeface="Arial" panose="020B0604020202020204" pitchFamily="34" charset="0"/>
              </a:rPr>
              <a:t>, M., (2021). Does entrepreneurial leadership encourage innovation work behavior? The mediating role of creative self-efficacy and support for innovation. European Journal of Innovation Management, 24(1), pp.1-22. https://www.emerald.com/ejim/article-abstract/24/1/1/258857</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Chua, J. and </a:t>
            </a:r>
            <a:r>
              <a:rPr lang="en-US" sz="1200" dirty="0" err="1" smtClean="0">
                <a:latin typeface="Arial" panose="020B0604020202020204" pitchFamily="34" charset="0"/>
                <a:cs typeface="Arial" panose="020B0604020202020204" pitchFamily="34" charset="0"/>
              </a:rPr>
              <a:t>Ayoko</a:t>
            </a:r>
            <a:r>
              <a:rPr lang="en-US" sz="1200" dirty="0" smtClean="0">
                <a:latin typeface="Arial" panose="020B0604020202020204" pitchFamily="34" charset="0"/>
                <a:cs typeface="Arial" panose="020B0604020202020204" pitchFamily="34" charset="0"/>
              </a:rPr>
              <a:t>, O.B., (2021). Employees’ self-determined motivation, transformational leadership and work engagement. Journal of Management &amp; Organization, 27(3), pp.523-543. https://www.cambridge.org/core/journals/journal-of-management-and-organization/article/employees-selfdetermined-motivation-transformational-leadership-and-work-engagement/4B9F7D3039E8BBE46C684CB33087982F</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Eaton, L., (2022). Transformational leadership: A political science theory transformed by management studies. How did this happen, and why does it matter? (Doctoral dissertation, Open Access </a:t>
            </a:r>
            <a:r>
              <a:rPr lang="en-US" sz="1200" dirty="0" err="1" smtClean="0">
                <a:latin typeface="Arial" panose="020B0604020202020204" pitchFamily="34" charset="0"/>
                <a:cs typeface="Arial" panose="020B0604020202020204" pitchFamily="34" charset="0"/>
              </a:rPr>
              <a:t>Te</a:t>
            </a:r>
            <a:r>
              <a:rPr lang="en-US" sz="1200" dirty="0" smtClean="0">
                <a:latin typeface="Arial" panose="020B0604020202020204" pitchFamily="34" charset="0"/>
                <a:cs typeface="Arial" panose="020B0604020202020204" pitchFamily="34" charset="0"/>
              </a:rPr>
              <a:t> </a:t>
            </a:r>
            <a:r>
              <a:rPr lang="en-US" sz="1200" dirty="0" err="1" smtClean="0">
                <a:latin typeface="Arial" panose="020B0604020202020204" pitchFamily="34" charset="0"/>
                <a:cs typeface="Arial" panose="020B0604020202020204" pitchFamily="34" charset="0"/>
              </a:rPr>
              <a:t>Herenga</a:t>
            </a:r>
            <a:r>
              <a:rPr lang="en-US" sz="1200" dirty="0" smtClean="0">
                <a:latin typeface="Arial" panose="020B0604020202020204" pitchFamily="34" charset="0"/>
                <a:cs typeface="Arial" panose="020B0604020202020204" pitchFamily="34" charset="0"/>
              </a:rPr>
              <a:t> Waka-Victoria University of Wellington). https://openaccess.wgtn.ac.nz/articles/thesis/Transformational_leadership_A_political_science_theory_transformed_by_management_studies_How_did_this_happen_and_why_does_it_matter_/21579222</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EBSCO. (2023). Marks &amp; Spencer | Business and Management | Research Starters | EBSCOhost. [online] Available at: https://www.ebsco.com/research-starters/business-and-management/marks-spencer/. [Accessed 23 Oct. 2026]. .</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Global Data. (2022). Number of Marks and Spencer Group Stores Globally (FY2016 – FY2022). [online] Available at: https://www.globaldata.com/data-insights/retail-amp-wholesale/number-of-marks-and-spencer-group-stores-globally/. [Accessed 22 Oct. 2026]. </a:t>
            </a:r>
          </a:p>
          <a:p>
            <a:pPr marL="285750" indent="-285750" algn="just">
              <a:buFont typeface="Arial" panose="020B0604020202020204" pitchFamily="34" charset="0"/>
              <a:buChar char="•"/>
            </a:pPr>
            <a:r>
              <a:rPr lang="en-US" sz="1200" dirty="0" err="1" smtClean="0">
                <a:latin typeface="Arial" panose="020B0604020202020204" pitchFamily="34" charset="0"/>
                <a:cs typeface="Arial" panose="020B0604020202020204" pitchFamily="34" charset="0"/>
              </a:rPr>
              <a:t>Kitt</a:t>
            </a:r>
            <a:r>
              <a:rPr lang="en-US" sz="1200" dirty="0" smtClean="0">
                <a:latin typeface="Arial" panose="020B0604020202020204" pitchFamily="34" charset="0"/>
                <a:cs typeface="Arial" panose="020B0604020202020204" pitchFamily="34" charset="0"/>
              </a:rPr>
              <a:t>, M. (2025). Marks &amp; Spencer Turnaround Reveals Secrets To Remarkable Retail Revival. [online] </a:t>
            </a:r>
            <a:r>
              <a:rPr lang="en-US" sz="1200" dirty="0" err="1" smtClean="0">
                <a:latin typeface="Arial" panose="020B0604020202020204" pitchFamily="34" charset="0"/>
                <a:cs typeface="Arial" panose="020B0604020202020204" pitchFamily="34" charset="0"/>
              </a:rPr>
              <a:t>Kimon</a:t>
            </a:r>
            <a:r>
              <a:rPr lang="en-US" sz="1200" dirty="0" smtClean="0">
                <a:latin typeface="Arial" panose="020B0604020202020204" pitchFamily="34" charset="0"/>
                <a:cs typeface="Arial" panose="020B0604020202020204" pitchFamily="34" charset="0"/>
              </a:rPr>
              <a:t> Services. Available at: https://kimonservices.com/marks-spencer-turnaround-retail-revival. [Accessed 21 Oct. 2026]. </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Maxwell, J.C., (2022). The 21 irrefutable laws of leadership: Follow them and people will follow you. HarperCollins Leadership.</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Mayberry, M., (2024). The transformational leader: How the world's best leaders build teams, inspire action, and achieve lasting success. John Wiley &amp; Sons.</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Rachmad, Y.E., (2022). Leadership Behavior Theory. Maastricht </a:t>
            </a:r>
            <a:r>
              <a:rPr lang="en-US" sz="1200" dirty="0" err="1" smtClean="0">
                <a:latin typeface="Arial" panose="020B0604020202020204" pitchFamily="34" charset="0"/>
                <a:cs typeface="Arial" panose="020B0604020202020204" pitchFamily="34" charset="0"/>
              </a:rPr>
              <a:t>Verdrag</a:t>
            </a:r>
            <a:r>
              <a:rPr lang="en-US" sz="1200" dirty="0" smtClean="0">
                <a:latin typeface="Arial" panose="020B0604020202020204" pitchFamily="34" charset="0"/>
                <a:cs typeface="Arial" panose="020B0604020202020204" pitchFamily="34" charset="0"/>
              </a:rPr>
              <a:t> </a:t>
            </a:r>
            <a:r>
              <a:rPr lang="en-US" sz="1200" dirty="0" err="1" smtClean="0">
                <a:latin typeface="Arial" panose="020B0604020202020204" pitchFamily="34" charset="0"/>
                <a:cs typeface="Arial" panose="020B0604020202020204" pitchFamily="34" charset="0"/>
              </a:rPr>
              <a:t>Boek</a:t>
            </a:r>
            <a:r>
              <a:rPr lang="en-US" sz="1200" dirty="0" smtClean="0">
                <a:latin typeface="Arial" panose="020B0604020202020204" pitchFamily="34" charset="0"/>
                <a:cs typeface="Arial" panose="020B0604020202020204" pitchFamily="34" charset="0"/>
              </a:rPr>
              <a:t> </a:t>
            </a:r>
            <a:r>
              <a:rPr lang="en-US" sz="1200" dirty="0" err="1" smtClean="0">
                <a:latin typeface="Arial" panose="020B0604020202020204" pitchFamily="34" charset="0"/>
                <a:cs typeface="Arial" panose="020B0604020202020204" pitchFamily="34" charset="0"/>
              </a:rPr>
              <a:t>Internationale</a:t>
            </a:r>
            <a:r>
              <a:rPr lang="en-US" sz="1200" dirty="0" smtClean="0">
                <a:latin typeface="Arial" panose="020B0604020202020204" pitchFamily="34" charset="0"/>
                <a:cs typeface="Arial" panose="020B0604020202020204" pitchFamily="34" charset="0"/>
              </a:rPr>
              <a:t> </a:t>
            </a:r>
            <a:r>
              <a:rPr lang="en-US" sz="1200" dirty="0" err="1" smtClean="0">
                <a:latin typeface="Arial" panose="020B0604020202020204" pitchFamily="34" charset="0"/>
                <a:cs typeface="Arial" panose="020B0604020202020204" pitchFamily="34" charset="0"/>
              </a:rPr>
              <a:t>Uitgeverij</a:t>
            </a:r>
            <a:r>
              <a:rPr lang="en-US" sz="12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Simms, T. (2022). Marks and Spencer: An illustrative struggle for engagement. [online] Medium. Available at: https://medium.com/digital-society/marks-and-spencer-an-illustrative-struggle-for-engagement-ce14295b742f.  [Accessed 22 Oct. 2026]</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Spencer, M. (2026). Key Facts &amp; Figures. [online] Marks &amp; Spencer. Available at: https://corporate.marksandspencer.com/about-us/key-facts-figures. [Accessed 21 Oct. 2026]. </a:t>
            </a:r>
          </a:p>
          <a:p>
            <a:pPr marL="285750" indent="-285750" algn="just">
              <a:buFont typeface="Arial" panose="020B0604020202020204" pitchFamily="34" charset="0"/>
              <a:buChar char="•"/>
            </a:pPr>
            <a:r>
              <a:rPr lang="en-US" sz="1200" dirty="0" smtClean="0">
                <a:latin typeface="Arial" panose="020B0604020202020204" pitchFamily="34" charset="0"/>
                <a:cs typeface="Arial" panose="020B0604020202020204" pitchFamily="34" charset="0"/>
              </a:rPr>
              <a:t>Wevalgo. (2026). Leadership theories: History and description of their model. [online] Available at: https://www.wevalgo.com/know-how/manager-excellence/leadership/leadership-theory. [Accessed 23 Oct. 2026]. </a:t>
            </a:r>
          </a:p>
          <a:p>
            <a:pPr marL="285750" indent="-285750" algn="jus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0775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1"/>
            <a:ext cx="12192001" cy="68580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556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321637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2230</Words>
  <Application>Microsoft Office PowerPoint</Application>
  <PresentationFormat>Widescreen</PresentationFormat>
  <Paragraphs>123</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PowerPoint Presentation</vt:lpstr>
      <vt:lpstr>Introduction</vt:lpstr>
      <vt:lpstr>Background of the selected organisation </vt:lpstr>
      <vt:lpstr>PowerPoint Presentation</vt:lpstr>
      <vt:lpstr>Leadership approaches adopted by the organisation during that period  </vt:lpstr>
      <vt:lpstr>Theoretical Underpinnings </vt:lpstr>
      <vt:lpstr>Theoretical Underpinnings </vt:lpstr>
      <vt:lpstr>Effectiveness of the leadership style used/application </vt:lpstr>
      <vt:lpstr>  </vt:lpstr>
      <vt:lpstr>The impact on people and organisational performance </vt:lpstr>
      <vt:lpstr>Evaluating whether a different leadership approach could have achieved better outcomes or not </vt:lpstr>
      <vt:lpstr>Conclusion </vt:lpstr>
      <vt:lpstr>Reference List  </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20</cp:revision>
  <dcterms:created xsi:type="dcterms:W3CDTF">2026-10-23T08:01:57Z</dcterms:created>
  <dcterms:modified xsi:type="dcterms:W3CDTF">2026-10-23T09:05:03Z</dcterms:modified>
</cp:coreProperties>
</file>