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0"/>
  </p:notesMasterIdLst>
  <p:sldIdLst>
    <p:sldId id="256" r:id="rId2"/>
    <p:sldId id="292" r:id="rId3"/>
    <p:sldId id="296" r:id="rId4"/>
    <p:sldId id="297" r:id="rId5"/>
    <p:sldId id="298" r:id="rId6"/>
    <p:sldId id="299" r:id="rId7"/>
    <p:sldId id="295" r:id="rId8"/>
    <p:sldId id="300" r:id="rId9"/>
    <p:sldId id="301" r:id="rId10"/>
    <p:sldId id="302" r:id="rId11"/>
    <p:sldId id="303" r:id="rId12"/>
    <p:sldId id="304" r:id="rId13"/>
    <p:sldId id="306" r:id="rId14"/>
    <p:sldId id="305" r:id="rId15"/>
    <p:sldId id="307" r:id="rId16"/>
    <p:sldId id="308" r:id="rId17"/>
    <p:sldId id="309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894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11/19/2021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9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dirty="0"/>
              <a:t>Frames, Factors &amp; Tables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5987008" cy="1752600"/>
          </a:xfrm>
        </p:spPr>
        <p:txBody>
          <a:bodyPr>
            <a:normAutofit/>
          </a:bodyPr>
          <a:lstStyle/>
          <a:p>
            <a:r>
              <a:rPr lang="en-GB" dirty="0"/>
              <a:t>ACCA5021 Statistical Programming</a:t>
            </a:r>
          </a:p>
          <a:p>
            <a:endParaRPr lang="en-GB" dirty="0"/>
          </a:p>
          <a:p>
            <a:r>
              <a:rPr lang="en-GB" sz="2000" dirty="0"/>
              <a:t>Dr </a:t>
            </a:r>
            <a:r>
              <a:rPr lang="en-GB" sz="2000" dirty="0" err="1"/>
              <a:t>Nik</a:t>
            </a:r>
            <a:r>
              <a:rPr lang="en-GB" sz="2000" dirty="0"/>
              <a:t>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Adding to Data Frames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we have two data frames of the same structure then they can be merged using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rbind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() </a:t>
            </a:r>
            <a:r>
              <a:rPr lang="en-GB" dirty="0"/>
              <a:t>function</a:t>
            </a:r>
          </a:p>
          <a:p>
            <a:pPr lvl="1"/>
            <a:endParaRPr lang="en-GB" sz="900" dirty="0"/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df1&lt;-</a:t>
            </a:r>
            <a:r>
              <a:rPr lang="en-GB" sz="26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data.frame</a:t>
            </a: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(block=c(1,2),code=c(“A”,”B”)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df2&lt;-</a:t>
            </a:r>
            <a:r>
              <a:rPr lang="en-GB" sz="26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data.frame</a:t>
            </a: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(block=c(3,4),code=c(“C”,”D”)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6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</a:t>
            </a: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</a:t>
            </a:r>
            <a:r>
              <a:rPr lang="en-GB" sz="26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rbind</a:t>
            </a: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(df1,df2)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block  code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1        A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2        B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      3        C</a:t>
            </a:r>
          </a:p>
          <a:p>
            <a:pPr marL="676656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       4        D</a:t>
            </a:r>
          </a:p>
          <a:p>
            <a:pPr marL="676656" lvl="2" indent="0">
              <a:buNone/>
            </a:pPr>
            <a:endParaRPr lang="en-GB" sz="9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cs typeface="Arial" panose="020B0604020202020204" pitchFamily="34" charset="0"/>
              </a:rPr>
              <a:t>This adds to the number of rows in the data frame but leaves the number of columns the same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4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Merging Data Frames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An alternative is to do the equivalent of a database join and add new columns</a:t>
            </a:r>
          </a:p>
          <a:p>
            <a:pPr lvl="1"/>
            <a:endParaRPr lang="en-GB" sz="900" dirty="0"/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df1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block  code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1  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2        B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df2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colour  code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red  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blue        B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df3&lt;-merge(df1,df2)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df3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block  code  colour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1        A       red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2        B     blue</a:t>
            </a:r>
          </a:p>
          <a:p>
            <a:pPr marL="676656" lvl="2" indent="0">
              <a:buNone/>
            </a:pPr>
            <a:endParaRPr lang="en-GB" sz="9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cs typeface="Arial" panose="020B0604020202020204" pitchFamily="34" charset="0"/>
              </a:rPr>
              <a:t>This did a join on the common column ‘code’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701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Merging Data Frames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We can specifically tell R which column to merge on using the by option</a:t>
            </a:r>
          </a:p>
          <a:p>
            <a:pPr lvl="1"/>
            <a:endParaRPr lang="en-GB" sz="900" dirty="0"/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df1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block  code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1  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2        B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df4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colour      id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red  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blue        B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df5&lt;-merge(df1,df4,by.x=“code”, 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by.y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=“id”)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df5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block  code  colour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1        A       red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2        B     blue</a:t>
            </a:r>
          </a:p>
          <a:p>
            <a:pPr marL="676656" lvl="2" indent="0">
              <a:buNone/>
            </a:pPr>
            <a:endParaRPr lang="en-GB" sz="9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cs typeface="Arial" panose="020B0604020202020204" pitchFamily="34" charset="0"/>
              </a:rPr>
              <a:t>The header is taken from the value of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by.x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54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Merging Data Frames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ALWAYS link on primary (or candidate) keys</a:t>
            </a:r>
          </a:p>
          <a:p>
            <a:pPr lvl="1"/>
            <a:endParaRPr lang="en-GB" sz="900" dirty="0"/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df1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code  block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A        1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B        2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df6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colour     id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red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blue      A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 green      B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df7&lt;-merge(df1,df6,by.x=“code”, 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by.y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=“id”)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df7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code  block  colour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A        1       red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      A        1      blue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      B        2   green</a:t>
            </a:r>
          </a:p>
          <a:p>
            <a:pPr marL="676656" lvl="2" indent="0">
              <a:buNone/>
            </a:pPr>
            <a:endParaRPr lang="en-GB" sz="9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cs typeface="Arial" panose="020B0604020202020204" pitchFamily="34" charset="0"/>
              </a:rPr>
              <a:t>Non-primary keys cause problems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69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Ordering Data Frames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When data frames are joined the rows may end up in a different order to their starting order</a:t>
            </a:r>
          </a:p>
          <a:p>
            <a:r>
              <a:rPr lang="en-GB" dirty="0"/>
              <a:t>To order them by a given tag use the order() function</a:t>
            </a:r>
          </a:p>
          <a:p>
            <a:pPr lvl="1"/>
            <a:r>
              <a:rPr lang="en-GB" dirty="0"/>
              <a:t>This works like a filter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patients[order(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),]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Hospital    Size  Attendances  Under4 …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 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CardiffAndVale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Minor                757       757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           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CwmTaf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Minor                906       906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r>
              <a:rPr lang="en-GB" sz="2600" dirty="0">
                <a:cs typeface="Arial" panose="020B0604020202020204" pitchFamily="34" charset="0"/>
              </a:rPr>
              <a:t>The option decreasing=TRUE reverses the order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patients[order(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decreasing=TRUE),]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Hospital    Size  Attendances  Under4 …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         University  Major            11319      9350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            </a:t>
            </a:r>
            <a:r>
              <a:rPr lang="en-GB" sz="22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Morriston</a:t>
            </a: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Major              7310     4656</a:t>
            </a:r>
          </a:p>
          <a:p>
            <a:pPr marL="676656" lvl="2" indent="0">
              <a:buNone/>
            </a:pPr>
            <a:r>
              <a:rPr lang="en-GB" sz="22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187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>
            <a:normAutofit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the data frames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augustpatients</a:t>
            </a:r>
            <a:r>
              <a:rPr lang="en-GB" dirty="0"/>
              <a:t>,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julypatients</a:t>
            </a:r>
            <a:r>
              <a:rPr lang="en-GB" dirty="0"/>
              <a:t> and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junepatients</a:t>
            </a:r>
            <a:r>
              <a:rPr lang="en-GB" dirty="0"/>
              <a:t> from the files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AugustNumbers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.csv</a:t>
            </a:r>
            <a:r>
              <a:rPr lang="en-GB" dirty="0"/>
              <a:t>,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JulyNumbers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.csv </a:t>
            </a:r>
            <a:r>
              <a:rPr lang="en-GB"/>
              <a:t>and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JuneNumbers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csv</a:t>
            </a:r>
          </a:p>
          <a:p>
            <a:pPr lvl="1"/>
            <a:r>
              <a:rPr lang="en-GB" dirty="0"/>
              <a:t>Bind these three data frames into a single data frame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allpatients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/>
              <a:t>Create the data frame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hospitallocations</a:t>
            </a:r>
            <a:r>
              <a:rPr lang="en-GB" dirty="0"/>
              <a:t> from the file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HospitalLocations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.csv</a:t>
            </a:r>
          </a:p>
          <a:p>
            <a:pPr lvl="1"/>
            <a:r>
              <a:rPr lang="en-GB" dirty="0">
                <a:cs typeface="Arial" panose="020B0604020202020204" pitchFamily="34" charset="0"/>
              </a:rPr>
              <a:t>Merge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hospitallocations</a:t>
            </a:r>
            <a:r>
              <a:rPr lang="en-GB" dirty="0">
                <a:cs typeface="Arial" panose="020B0604020202020204" pitchFamily="34" charset="0"/>
              </a:rPr>
              <a:t> with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allpatients</a:t>
            </a:r>
            <a:r>
              <a:rPr lang="en-GB" dirty="0">
                <a:cs typeface="Arial" panose="020B0604020202020204" pitchFamily="34" charset="0"/>
              </a:rPr>
              <a:t>, linked on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LocationID</a:t>
            </a:r>
            <a:r>
              <a:rPr lang="en-GB" dirty="0">
                <a:cs typeface="Arial" panose="020B0604020202020204" pitchFamily="34" charset="0"/>
              </a:rPr>
              <a:t> and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Location</a:t>
            </a:r>
            <a:r>
              <a:rPr lang="en-GB" dirty="0">
                <a:cs typeface="Arial" panose="020B0604020202020204" pitchFamily="34" charset="0"/>
              </a:rPr>
              <a:t> columns, into a data frame called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withloc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cs typeface="Arial" panose="020B0604020202020204" pitchFamily="34" charset="0"/>
              </a:rPr>
              <a:t>Order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withloc</a:t>
            </a:r>
            <a:r>
              <a:rPr lang="en-GB" dirty="0">
                <a:cs typeface="Arial" panose="020B0604020202020204" pitchFamily="34" charset="0"/>
              </a:rPr>
              <a:t> based upon the value of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HospID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cs typeface="Arial" panose="020B0604020202020204" pitchFamily="34" charset="0"/>
              </a:rPr>
              <a:t>Display the contents of the data frames at each stage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62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6462C-C706-4B47-BA9B-39D780A20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65448-8857-4552-AFA2-28D26961F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Factors allow us to treat string data as categories with levels</a:t>
            </a:r>
          </a:p>
          <a:p>
            <a:pPr lvl="1"/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patients$Size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has levels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Major</a:t>
            </a:r>
            <a:r>
              <a:rPr lang="en-GB" dirty="0"/>
              <a:t> and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Minor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If we don’t include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StringsAsFactors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=FALSE </a:t>
            </a:r>
            <a:r>
              <a:rPr lang="en-GB" dirty="0"/>
              <a:t>in the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data.frame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() </a:t>
            </a:r>
            <a:r>
              <a:rPr lang="en-GB" dirty="0"/>
              <a:t>command then R will automatically convert any string columns to factors</a:t>
            </a:r>
          </a:p>
          <a:p>
            <a:r>
              <a:rPr lang="en-GB" dirty="0"/>
              <a:t>Factors are stored as a set of levels PLUS a list of the order in which the levels are used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2031E2-8C31-400D-8FD4-728A14956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D736F2-5490-4C7A-9F67-1209838192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84" y="4869160"/>
            <a:ext cx="8829232" cy="143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3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593808"/>
          </a:xfrm>
        </p:spPr>
        <p:txBody>
          <a:bodyPr/>
          <a:lstStyle/>
          <a:p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() </a:t>
            </a:r>
            <a:r>
              <a:rPr lang="en-GB" dirty="0"/>
              <a:t>allows us to apply a function to a dataset that contains a factor</a:t>
            </a:r>
          </a:p>
          <a:p>
            <a:r>
              <a:rPr lang="en-GB" dirty="0"/>
              <a:t>It takes 3 arguments</a:t>
            </a:r>
          </a:p>
          <a:p>
            <a:pPr lvl="1"/>
            <a:r>
              <a:rPr lang="en-GB" dirty="0"/>
              <a:t>The column to which the function is applied (vector)</a:t>
            </a:r>
          </a:p>
          <a:p>
            <a:pPr lvl="1"/>
            <a:r>
              <a:rPr lang="en-GB" dirty="0"/>
              <a:t>The column containing the factor</a:t>
            </a:r>
          </a:p>
          <a:p>
            <a:pPr lvl="1"/>
            <a:r>
              <a:rPr lang="en-GB" dirty="0"/>
              <a:t>The function to be applied</a:t>
            </a:r>
          </a:p>
          <a:p>
            <a:pPr lvl="1"/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(column, factor, function)</a:t>
            </a:r>
          </a:p>
          <a:p>
            <a:pPr lvl="1"/>
            <a:endParaRPr lang="en-GB" dirty="0"/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patients$Attendances,patients$Size,mean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Major      Minor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5604.25  1774.00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091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579296" cy="5875000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cs typeface="Arial" panose="020B0604020202020204" pitchFamily="34" charset="0"/>
              </a:rPr>
              <a:t>This can be expanded to include 2 factors rather than one</a:t>
            </a:r>
            <a:endParaRPr lang="en-GB" dirty="0"/>
          </a:p>
          <a:p>
            <a:r>
              <a:rPr lang="en-GB" dirty="0" err="1"/>
              <a:t>Tapply</a:t>
            </a:r>
            <a:r>
              <a:rPr lang="en-GB" dirty="0"/>
              <a:t>() still takes 3 arguments, but the factor is a list of factors rather than a single factor</a:t>
            </a:r>
          </a:p>
          <a:p>
            <a:pPr lvl="1"/>
            <a:r>
              <a:rPr lang="en-GB" dirty="0"/>
              <a:t>The column to which the function is applied (vector)</a:t>
            </a:r>
          </a:p>
          <a:p>
            <a:pPr lvl="1"/>
            <a:r>
              <a:rPr lang="en-GB" dirty="0"/>
              <a:t>A list of columns containing factors</a:t>
            </a:r>
          </a:p>
          <a:p>
            <a:pPr lvl="1"/>
            <a:r>
              <a:rPr lang="en-GB" dirty="0"/>
              <a:t>The function to be applied</a:t>
            </a:r>
          </a:p>
          <a:p>
            <a:pPr lvl="1"/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(column, list(factor1,factor2), function)</a:t>
            </a:r>
          </a:p>
          <a:p>
            <a:pPr lvl="1"/>
            <a:endParaRPr lang="en-GB" dirty="0"/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tapply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list(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patients$Size,patients$Target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mean)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FALSE      TRUE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  5604.25           NA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Minor   2787.00   1520.75 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56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split()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593808"/>
          </a:xfrm>
        </p:spPr>
        <p:txBody>
          <a:bodyPr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split() </a:t>
            </a:r>
            <a:r>
              <a:rPr lang="en-GB" dirty="0"/>
              <a:t>allows us to display the values of the target vector (often from a data frame) divided into the levels of the factor</a:t>
            </a:r>
          </a:p>
          <a:p>
            <a:r>
              <a:rPr lang="en-GB" dirty="0"/>
              <a:t>It takes 2 arguments</a:t>
            </a:r>
          </a:p>
          <a:p>
            <a:pPr lvl="1"/>
            <a:r>
              <a:rPr lang="en-GB" dirty="0"/>
              <a:t>The column to which the function is applied (vector)</a:t>
            </a:r>
          </a:p>
          <a:p>
            <a:pPr lvl="1"/>
            <a:r>
              <a:rPr lang="en-GB" dirty="0"/>
              <a:t>The column containing the factor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split(column, factor)</a:t>
            </a:r>
          </a:p>
          <a:p>
            <a:pPr lvl="1"/>
            <a:endParaRPr lang="en-GB" dirty="0"/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split(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patients$Attendances,patients$Size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$Major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2913  4065  4031  7310  5151  5064  4981  11319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$Minor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2787  936  3484  906  757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78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split()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5000"/>
          </a:xfrm>
        </p:spPr>
        <p:txBody>
          <a:bodyPr>
            <a:normAutofit lnSpcReduction="10000"/>
          </a:bodyPr>
          <a:lstStyle/>
          <a:p>
            <a:r>
              <a:rPr lang="en-GB" dirty="0">
                <a:cs typeface="Arial" panose="020B0604020202020204" pitchFamily="34" charset="0"/>
              </a:rPr>
              <a:t>This can also be extended using the list function</a:t>
            </a:r>
            <a:endParaRPr lang="en-GB" dirty="0"/>
          </a:p>
          <a:p>
            <a:r>
              <a:rPr lang="en-GB" dirty="0"/>
              <a:t>It takes 2 arguments</a:t>
            </a:r>
          </a:p>
          <a:p>
            <a:pPr lvl="1"/>
            <a:r>
              <a:rPr lang="en-GB" dirty="0"/>
              <a:t>The column to which the function is applied (vector)</a:t>
            </a:r>
          </a:p>
          <a:p>
            <a:pPr lvl="1"/>
            <a:r>
              <a:rPr lang="en-GB" dirty="0"/>
              <a:t>The a list of columns containing factors</a:t>
            </a:r>
          </a:p>
          <a:p>
            <a:pPr lvl="1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split(column, list(factor1,factor2))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split(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list(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patients$Size,patients$Target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Major.FALSE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2913  4065  4031  7310  5151  5064  4981  11319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Minor.FALSE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2787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Major.TRUE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integer(0)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Minor.FALSE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 936  3484  906  757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63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Displaying as a data frame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5000"/>
          </a:xfrm>
        </p:spPr>
        <p:txBody>
          <a:bodyPr>
            <a:normAutofit/>
          </a:bodyPr>
          <a:lstStyle/>
          <a:p>
            <a:r>
              <a:rPr lang="en-GB" dirty="0">
                <a:cs typeface="Arial" panose="020B0604020202020204" pitchFamily="34" charset="0"/>
              </a:rPr>
              <a:t>The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split() </a:t>
            </a:r>
            <a:r>
              <a:rPr lang="en-GB" dirty="0">
                <a:cs typeface="Arial" panose="020B0604020202020204" pitchFamily="34" charset="0"/>
              </a:rPr>
              <a:t>function returns a series of vectors as its output</a:t>
            </a:r>
            <a:endParaRPr lang="en-GB" dirty="0"/>
          </a:p>
          <a:p>
            <a:r>
              <a:rPr lang="en-GB" dirty="0"/>
              <a:t>If the vectors are the same length, then this can be forced into a data frame format using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as.data.frame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as.data.frame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(split(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patients$Attendances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patients$Hospital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Bronglais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CardiffAndVale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CwmTaf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Glangwili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…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      2913                    757         906         4065  …</a:t>
            </a:r>
          </a:p>
          <a:p>
            <a:endParaRPr lang="en-GB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This function can be used to force any list of equal-length vectors into a data frame format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599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the data frames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threeMonths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from the file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threeMonths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.csv</a:t>
            </a:r>
          </a:p>
          <a:p>
            <a:pPr lvl="1"/>
            <a:r>
              <a:rPr lang="en-GB" dirty="0"/>
              <a:t>Display the headers of the data frame</a:t>
            </a:r>
          </a:p>
          <a:p>
            <a:pPr lvl="1"/>
            <a:r>
              <a:rPr lang="en-GB" dirty="0"/>
              <a:t>Display the mean attendance for each month</a:t>
            </a:r>
          </a:p>
          <a:p>
            <a:pPr lvl="1"/>
            <a:r>
              <a:rPr lang="en-GB" dirty="0"/>
              <a:t>Display the mean attendance for each month and each hospital size</a:t>
            </a:r>
          </a:p>
          <a:p>
            <a:pPr lvl="1"/>
            <a:r>
              <a:rPr lang="en-GB" dirty="0"/>
              <a:t>Display the mean attendance for each month each hospital size, and whether it met its target or not</a:t>
            </a:r>
          </a:p>
          <a:p>
            <a:pPr lvl="1"/>
            <a:r>
              <a:rPr lang="en-GB" dirty="0"/>
              <a:t>Display the percentage of patients treated in under 4 hours for each month</a:t>
            </a:r>
          </a:p>
          <a:p>
            <a:pPr lvl="1"/>
            <a:r>
              <a:rPr lang="en-GB" dirty="0"/>
              <a:t>Display the percentage of patients treated in under 4 hours for each month and whether it met its target or not</a:t>
            </a:r>
          </a:p>
          <a:p>
            <a:pPr lvl="1"/>
            <a:r>
              <a:rPr lang="en-GB" dirty="0"/>
              <a:t>Display the percentage of patients treated in under 12 hours for each month as a data frame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05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FFBF0-0A1B-49F1-9E37-CA5350AC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5D304-987E-442A-8740-FA8813D8E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500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cs typeface="Arial" panose="020B0604020202020204" pitchFamily="34" charset="0"/>
              </a:rPr>
              <a:t>Tables are used to calculate summary data from categorical data expressed in levels</a:t>
            </a:r>
            <a:endParaRPr lang="en-GB" dirty="0"/>
          </a:p>
          <a:p>
            <a:r>
              <a:rPr lang="en-GB" dirty="0"/>
              <a:t>This will show how many times each category (or combination of categories) appears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This is known as a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contingency table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shopperprefs</a:t>
            </a: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Drink  Chocolate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Neither       Galaxy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Neither        Yorkie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676656" lvl="2" indent="0">
              <a:buNone/>
            </a:pPr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shopperprefs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Chocolate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Drink        Cadbury  Galaxy  Yorkie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Both                   0           0          1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Coke                  7           2          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Neither               1           5          1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Pepsi                 5            5         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440A8-C95F-4C5D-95BF-9BBE89AA6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090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Tables can be created from more than 2 columns, but it then shows all possible combinations of the columns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en-GB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table(</a:t>
            </a:r>
            <a:r>
              <a:rPr lang="en-GB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shopperprefs</a:t>
            </a: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, Marmite = No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Chocolate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Drink        Cadbury  Galaxy  Yorkie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Both                   0           0          1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Coke                  4           2          0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Neither               0           3          0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Pepsi                 2            4          0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, Marmite = Yes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Chocolate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Drink        Cadbury  Galaxy  Yorkie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Both                   0           0          0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Coke                  3           0          2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Neither               1           2          1</a:t>
            </a:r>
          </a:p>
          <a:p>
            <a:pPr marL="676656" lvl="2" indent="0">
              <a:buNone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Pepsi                 3            1          1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861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>
            <a:normAutofit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/>
              <a:t>Create the data frames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solarflares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from the file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SolarFlares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.csv</a:t>
            </a:r>
          </a:p>
          <a:p>
            <a:pPr lvl="1"/>
            <a:r>
              <a:rPr lang="en-GB" dirty="0"/>
              <a:t>Display the headers of the data frame</a:t>
            </a:r>
          </a:p>
          <a:p>
            <a:pPr lvl="1"/>
            <a:r>
              <a:rPr lang="en-GB" dirty="0"/>
              <a:t>Display the mean number of predicted C-class flares</a:t>
            </a:r>
          </a:p>
          <a:p>
            <a:pPr lvl="1"/>
            <a:r>
              <a:rPr lang="en-GB" dirty="0"/>
              <a:t>Display the mean number of predicted X class flares for small and large areas</a:t>
            </a:r>
          </a:p>
          <a:p>
            <a:pPr lvl="1"/>
            <a:r>
              <a:rPr lang="en-GB" dirty="0"/>
              <a:t>Create and bind to the data frame a new column showing the total number of predicted flares</a:t>
            </a:r>
          </a:p>
          <a:p>
            <a:pPr lvl="1"/>
            <a:r>
              <a:rPr lang="en-GB" dirty="0"/>
              <a:t>Display the following contingency tables</a:t>
            </a:r>
          </a:p>
          <a:p>
            <a:pPr lvl="2"/>
            <a:r>
              <a:rPr lang="en-GB" dirty="0"/>
              <a:t>Spot size vs total number of predicted flares</a:t>
            </a:r>
          </a:p>
          <a:p>
            <a:pPr lvl="2"/>
            <a:r>
              <a:rPr lang="en-GB" dirty="0"/>
              <a:t>Area vs total number of </a:t>
            </a:r>
            <a:r>
              <a:rPr lang="en-GB"/>
              <a:t>predicted flares</a:t>
            </a:r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4966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session: Assignment Workshop</a:t>
            </a:r>
          </a:p>
          <a:p>
            <a:r>
              <a:rPr lang="en-GB" dirty="0"/>
              <a:t>Next semester: R Programming Structures</a:t>
            </a:r>
          </a:p>
          <a:p>
            <a:endParaRPr lang="en-GB" dirty="0"/>
          </a:p>
          <a:p>
            <a:r>
              <a:rPr lang="en-GB" dirty="0"/>
              <a:t>Homework: </a:t>
            </a:r>
          </a:p>
          <a:p>
            <a:pPr lvl="1"/>
            <a:r>
              <a:rPr lang="en-GB" dirty="0"/>
              <a:t>Read chapter 6 of </a:t>
            </a:r>
            <a:r>
              <a:rPr lang="en-GB" dirty="0" err="1"/>
              <a:t>Matloff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31157</TotalTime>
  <Words>1467</Words>
  <Application>Microsoft Office PowerPoint</Application>
  <PresentationFormat>On-screen Show (4:3)</PresentationFormat>
  <Paragraphs>240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Georgia</vt:lpstr>
      <vt:lpstr>Trebuchet MS</vt:lpstr>
      <vt:lpstr>Wingdings 2</vt:lpstr>
      <vt:lpstr>Nik2013</vt:lpstr>
      <vt:lpstr> Frames, Factors &amp; Tables</vt:lpstr>
      <vt:lpstr>Adding to Data Frames</vt:lpstr>
      <vt:lpstr>Merging Data Frames</vt:lpstr>
      <vt:lpstr>Merging Data Frames</vt:lpstr>
      <vt:lpstr>Merging Data Frames</vt:lpstr>
      <vt:lpstr>Ordering Data Frames</vt:lpstr>
      <vt:lpstr>Exercise</vt:lpstr>
      <vt:lpstr>Factors</vt:lpstr>
      <vt:lpstr>tapply()</vt:lpstr>
      <vt:lpstr>tapply()</vt:lpstr>
      <vt:lpstr>split()</vt:lpstr>
      <vt:lpstr>split()</vt:lpstr>
      <vt:lpstr>Displaying as a data frame</vt:lpstr>
      <vt:lpstr>Exercise</vt:lpstr>
      <vt:lpstr>Tables</vt:lpstr>
      <vt:lpstr>Tables</vt:lpstr>
      <vt:lpstr>Exercise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ACCA5021 Statistical Programming</dc:title>
  <dc:creator>NJW</dc:creator>
  <cp:lastModifiedBy>Nik Whitehead</cp:lastModifiedBy>
  <cp:revision>495</cp:revision>
  <dcterms:created xsi:type="dcterms:W3CDTF">2011-09-13T10:27:46Z</dcterms:created>
  <dcterms:modified xsi:type="dcterms:W3CDTF">2021-11-19T13:41:16Z</dcterms:modified>
</cp:coreProperties>
</file>