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349" r:id="rId5"/>
    <p:sldId id="406" r:id="rId6"/>
    <p:sldId id="398" r:id="rId7"/>
    <p:sldId id="350" r:id="rId8"/>
    <p:sldId id="351" r:id="rId9"/>
    <p:sldId id="359" r:id="rId10"/>
    <p:sldId id="414" r:id="rId11"/>
    <p:sldId id="361" r:id="rId12"/>
    <p:sldId id="416" r:id="rId13"/>
    <p:sldId id="417" r:id="rId14"/>
    <p:sldId id="418" r:id="rId15"/>
    <p:sldId id="419" r:id="rId16"/>
    <p:sldId id="420" r:id="rId17"/>
    <p:sldId id="421" r:id="rId18"/>
    <p:sldId id="412" r:id="rId19"/>
    <p:sldId id="411" r:id="rId20"/>
    <p:sldId id="407" r:id="rId21"/>
    <p:sldId id="408" r:id="rId22"/>
    <p:sldId id="409" r:id="rId23"/>
    <p:sldId id="410" r:id="rId24"/>
    <p:sldId id="41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3" autoAdjust="0"/>
    <p:restoredTop sz="94660"/>
  </p:normalViewPr>
  <p:slideViewPr>
    <p:cSldViewPr snapToGrid="0">
      <p:cViewPr varScale="1">
        <p:scale>
          <a:sx n="112" d="100"/>
          <a:sy n="112" d="100"/>
        </p:scale>
        <p:origin x="5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0A61895D-39D6-4C3D-95AD-13FD339BBA5A}"/>
    <pc:docChg chg="modSld sldOrd">
      <pc:chgData name="Glenda Tinney" userId="56b889b2-370d-4cf5-add0-fc776a2ba020" providerId="ADAL" clId="{0A61895D-39D6-4C3D-95AD-13FD339BBA5A}" dt="2025-01-19T15:16:18.842" v="52"/>
      <pc:docMkLst>
        <pc:docMk/>
      </pc:docMkLst>
      <pc:sldChg chg="ord">
        <pc:chgData name="Glenda Tinney" userId="56b889b2-370d-4cf5-add0-fc776a2ba020" providerId="ADAL" clId="{0A61895D-39D6-4C3D-95AD-13FD339BBA5A}" dt="2025-01-19T15:16:18.842" v="52"/>
        <pc:sldMkLst>
          <pc:docMk/>
          <pc:sldMk cId="3305053979" sldId="350"/>
        </pc:sldMkLst>
      </pc:sldChg>
      <pc:sldChg chg="modSp mod">
        <pc:chgData name="Glenda Tinney" userId="56b889b2-370d-4cf5-add0-fc776a2ba020" providerId="ADAL" clId="{0A61895D-39D6-4C3D-95AD-13FD339BBA5A}" dt="2025-01-19T13:46:24.545" v="47" actId="20577"/>
        <pc:sldMkLst>
          <pc:docMk/>
          <pc:sldMk cId="1303447784" sldId="406"/>
        </pc:sldMkLst>
        <pc:spChg chg="mod">
          <ac:chgData name="Glenda Tinney" userId="56b889b2-370d-4cf5-add0-fc776a2ba020" providerId="ADAL" clId="{0A61895D-39D6-4C3D-95AD-13FD339BBA5A}" dt="2025-01-19T13:46:05.266" v="28" actId="20577"/>
          <ac:spMkLst>
            <pc:docMk/>
            <pc:sldMk cId="1303447784" sldId="406"/>
            <ac:spMk id="3" creationId="{A41DEF07-5A8E-C65B-75B8-4B75FD9247F6}"/>
          </ac:spMkLst>
        </pc:spChg>
        <pc:spChg chg="mod">
          <ac:chgData name="Glenda Tinney" userId="56b889b2-370d-4cf5-add0-fc776a2ba020" providerId="ADAL" clId="{0A61895D-39D6-4C3D-95AD-13FD339BBA5A}" dt="2025-01-19T13:46:24.545" v="47" actId="20577"/>
          <ac:spMkLst>
            <pc:docMk/>
            <pc:sldMk cId="1303447784" sldId="406"/>
            <ac:spMk id="4" creationId="{5717DA6E-4E22-AA48-E072-1FDF942F6D22}"/>
          </ac:spMkLst>
        </pc:spChg>
      </pc:sldChg>
      <pc:sldChg chg="modSp mod">
        <pc:chgData name="Glenda Tinney" userId="56b889b2-370d-4cf5-add0-fc776a2ba020" providerId="ADAL" clId="{0A61895D-39D6-4C3D-95AD-13FD339BBA5A}" dt="2025-01-19T13:45:08.094" v="2" actId="20577"/>
        <pc:sldMkLst>
          <pc:docMk/>
          <pc:sldMk cId="1980863212" sldId="416"/>
        </pc:sldMkLst>
        <pc:spChg chg="mod">
          <ac:chgData name="Glenda Tinney" userId="56b889b2-370d-4cf5-add0-fc776a2ba020" providerId="ADAL" clId="{0A61895D-39D6-4C3D-95AD-13FD339BBA5A}" dt="2025-01-19T13:45:08.094" v="2" actId="20577"/>
          <ac:spMkLst>
            <pc:docMk/>
            <pc:sldMk cId="1980863212" sldId="416"/>
            <ac:spMk id="11" creationId="{7034E2BA-628C-09AD-98C7-EA60736941D5}"/>
          </ac:spMkLst>
        </pc:spChg>
      </pc:sldChg>
      <pc:sldChg chg="modSp mod">
        <pc:chgData name="Glenda Tinney" userId="56b889b2-370d-4cf5-add0-fc776a2ba020" providerId="ADAL" clId="{0A61895D-39D6-4C3D-95AD-13FD339BBA5A}" dt="2025-01-19T13:45:13.253" v="3" actId="20577"/>
        <pc:sldMkLst>
          <pc:docMk/>
          <pc:sldMk cId="1379526398" sldId="417"/>
        </pc:sldMkLst>
        <pc:spChg chg="mod">
          <ac:chgData name="Glenda Tinney" userId="56b889b2-370d-4cf5-add0-fc776a2ba020" providerId="ADAL" clId="{0A61895D-39D6-4C3D-95AD-13FD339BBA5A}" dt="2025-01-19T13:45:13.253" v="3" actId="20577"/>
          <ac:spMkLst>
            <pc:docMk/>
            <pc:sldMk cId="1379526398" sldId="417"/>
            <ac:spMk id="11" creationId="{0814B734-A0D1-1C6D-5695-9571220EE4A7}"/>
          </ac:spMkLst>
        </pc:spChg>
      </pc:sldChg>
      <pc:sldChg chg="modSp mod">
        <pc:chgData name="Glenda Tinney" userId="56b889b2-370d-4cf5-add0-fc776a2ba020" providerId="ADAL" clId="{0A61895D-39D6-4C3D-95AD-13FD339BBA5A}" dt="2025-01-19T15:15:36.582" v="49" actId="113"/>
        <pc:sldMkLst>
          <pc:docMk/>
          <pc:sldMk cId="4086183731" sldId="418"/>
        </pc:sldMkLst>
        <pc:spChg chg="mod">
          <ac:chgData name="Glenda Tinney" userId="56b889b2-370d-4cf5-add0-fc776a2ba020" providerId="ADAL" clId="{0A61895D-39D6-4C3D-95AD-13FD339BBA5A}" dt="2025-01-19T13:45:19.734" v="5" actId="20577"/>
          <ac:spMkLst>
            <pc:docMk/>
            <pc:sldMk cId="4086183731" sldId="418"/>
            <ac:spMk id="11" creationId="{A93DC8FB-2D7E-4B82-F551-366C61804222}"/>
          </ac:spMkLst>
        </pc:spChg>
        <pc:spChg chg="mod">
          <ac:chgData name="Glenda Tinney" userId="56b889b2-370d-4cf5-add0-fc776a2ba020" providerId="ADAL" clId="{0A61895D-39D6-4C3D-95AD-13FD339BBA5A}" dt="2025-01-19T15:15:36.582" v="49" actId="113"/>
          <ac:spMkLst>
            <pc:docMk/>
            <pc:sldMk cId="4086183731" sldId="418"/>
            <ac:spMk id="13" creationId="{7E810E9A-44F6-64B9-8BF8-BFA9B53912C0}"/>
          </ac:spMkLst>
        </pc:spChg>
      </pc:sldChg>
      <pc:sldChg chg="modSp mod">
        <pc:chgData name="Glenda Tinney" userId="56b889b2-370d-4cf5-add0-fc776a2ba020" providerId="ADAL" clId="{0A61895D-39D6-4C3D-95AD-13FD339BBA5A}" dt="2025-01-19T15:15:45.070" v="50" actId="113"/>
        <pc:sldMkLst>
          <pc:docMk/>
          <pc:sldMk cId="1950192905" sldId="419"/>
        </pc:sldMkLst>
        <pc:spChg chg="mod">
          <ac:chgData name="Glenda Tinney" userId="56b889b2-370d-4cf5-add0-fc776a2ba020" providerId="ADAL" clId="{0A61895D-39D6-4C3D-95AD-13FD339BBA5A}" dt="2025-01-19T13:45:27.731" v="6" actId="20577"/>
          <ac:spMkLst>
            <pc:docMk/>
            <pc:sldMk cId="1950192905" sldId="419"/>
            <ac:spMk id="11" creationId="{52765C7F-6738-3F80-000F-772C5FA0B680}"/>
          </ac:spMkLst>
        </pc:spChg>
        <pc:spChg chg="mod">
          <ac:chgData name="Glenda Tinney" userId="56b889b2-370d-4cf5-add0-fc776a2ba020" providerId="ADAL" clId="{0A61895D-39D6-4C3D-95AD-13FD339BBA5A}" dt="2025-01-19T15:15:45.070" v="50" actId="113"/>
          <ac:spMkLst>
            <pc:docMk/>
            <pc:sldMk cId="1950192905" sldId="419"/>
            <ac:spMk id="13" creationId="{1AD1AAC2-E3FD-0148-FA17-66CFBEA894B7}"/>
          </ac:spMkLst>
        </pc:spChg>
      </pc:sldChg>
      <pc:sldChg chg="modSp mod">
        <pc:chgData name="Glenda Tinney" userId="56b889b2-370d-4cf5-add0-fc776a2ba020" providerId="ADAL" clId="{0A61895D-39D6-4C3D-95AD-13FD339BBA5A}" dt="2025-01-19T13:45:32.454" v="7" actId="20577"/>
        <pc:sldMkLst>
          <pc:docMk/>
          <pc:sldMk cId="864915618" sldId="420"/>
        </pc:sldMkLst>
        <pc:spChg chg="mod">
          <ac:chgData name="Glenda Tinney" userId="56b889b2-370d-4cf5-add0-fc776a2ba020" providerId="ADAL" clId="{0A61895D-39D6-4C3D-95AD-13FD339BBA5A}" dt="2025-01-19T13:45:32.454" v="7" actId="20577"/>
          <ac:spMkLst>
            <pc:docMk/>
            <pc:sldMk cId="864915618" sldId="420"/>
            <ac:spMk id="11" creationId="{BF7E50E1-0B25-12EB-D354-76489E0D9AD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17762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cy-GB" sz="1200" kern="1200" dirty="0">
                <a:solidFill>
                  <a:schemeClr val="tx1"/>
                </a:solidFill>
                <a:effectLst/>
                <a:latin typeface="Arial" charset="0"/>
                <a:ea typeface="ＭＳ Ｐゴシック" panose="020B0600070205080204" pitchFamily="34" charset="-128"/>
                <a:cs typeface="ＭＳ Ｐゴシック" charset="0"/>
              </a:rPr>
              <a:t> </a:t>
            </a:r>
            <a:endParaRPr lang="en-GB" dirty="0"/>
          </a:p>
          <a:p>
            <a:r>
              <a:rPr lang="cy-GB" sz="1200" b="1" kern="1200" dirty="0">
                <a:solidFill>
                  <a:schemeClr val="tx1"/>
                </a:solidFill>
                <a:effectLst/>
                <a:latin typeface="Arial" charset="0"/>
                <a:ea typeface="ＭＳ Ｐゴシック" panose="020B0600070205080204" pitchFamily="34" charset="-128"/>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33369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11221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02616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35864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3497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7242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06954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556933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15/02/2025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5497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15/02/2025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277587"/>
            <a:ext cx="11444748" cy="1413102"/>
          </a:xfrm>
        </p:spPr>
        <p:txBody>
          <a:bodyPr vert="horz" lIns="91440" tIns="45720" rIns="91440" bIns="45720" rtlCol="0" anchor="ctr">
            <a:noAutofit/>
          </a:bodyPr>
          <a:lstStyle/>
          <a:p>
            <a:r>
              <a:rPr lang="en-GB" sz="3600" b="1" dirty="0">
                <a:latin typeface="Arial"/>
                <a:cs typeface="Arial"/>
              </a:rPr>
              <a:t>ECCP7007C- </a:t>
            </a:r>
            <a:r>
              <a:rPr lang="en-GB" sz="3600" b="1" dirty="0" err="1">
                <a:latin typeface="Arial"/>
                <a:cs typeface="Arial"/>
              </a:rPr>
              <a:t>Dysgu</a:t>
            </a:r>
            <a:r>
              <a:rPr lang="en-GB" sz="3600" b="1" dirty="0">
                <a:latin typeface="Arial"/>
                <a:cs typeface="Arial"/>
              </a:rPr>
              <a:t> </a:t>
            </a:r>
            <a:r>
              <a:rPr lang="en-GB" sz="3600" b="1" dirty="0" err="1">
                <a:latin typeface="Arial"/>
                <a:cs typeface="Arial"/>
              </a:rPr>
              <a:t>Cynnar</a:t>
            </a:r>
            <a:r>
              <a:rPr lang="en-GB" sz="3600" b="1" dirty="0">
                <a:latin typeface="Arial"/>
                <a:cs typeface="Arial"/>
              </a:rPr>
              <a:t> Plant</a:t>
            </a:r>
            <a:br>
              <a:rPr lang="en-GB" sz="3600" b="1" dirty="0">
                <a:latin typeface="Arial"/>
                <a:cs typeface="Arial"/>
              </a:rPr>
            </a:br>
            <a:r>
              <a:rPr lang="en-GB" sz="3600" b="1" dirty="0">
                <a:solidFill>
                  <a:srgbClr val="2F5597"/>
                </a:solidFill>
                <a:latin typeface="Arial"/>
                <a:cs typeface="Arial"/>
              </a:rPr>
              <a:t>ECCP7007- Young Children’s Learning</a:t>
            </a:r>
          </a:p>
          <a:p>
            <a:endParaRPr lang="en-GB" dirty="0">
              <a:solidFill>
                <a:srgbClr val="2F5597"/>
              </a:solidFill>
              <a:latin typeface="Arial"/>
              <a:cs typeface="Arial"/>
            </a:endParaRPr>
          </a:p>
        </p:txBody>
      </p:sp>
      <p:sp>
        <p:nvSpPr>
          <p:cNvPr id="4" name="Content Placeholder 3"/>
          <p:cNvSpPr>
            <a:spLocks noGrp="1"/>
          </p:cNvSpPr>
          <p:nvPr>
            <p:ph sz="half" idx="1"/>
          </p:nvPr>
        </p:nvSpPr>
        <p:spPr/>
        <p:txBody>
          <a:bodyPr>
            <a:normAutofit/>
          </a:bodyPr>
          <a:lstStyle/>
          <a:p>
            <a:pPr marL="0" indent="0">
              <a:buNone/>
            </a:pPr>
            <a:r>
              <a:rPr lang="en-GB" sz="4400" dirty="0" err="1">
                <a:latin typeface="Arial" panose="020B0604020202020204" pitchFamily="34" charset="0"/>
              </a:rPr>
              <a:t>Canllawiau</a:t>
            </a:r>
            <a:r>
              <a:rPr lang="en-GB" sz="4400" dirty="0">
                <a:latin typeface="Arial" panose="020B0604020202020204" pitchFamily="34" charset="0"/>
              </a:rPr>
              <a:t> </a:t>
            </a:r>
            <a:r>
              <a:rPr lang="en-GB" sz="4400" dirty="0" err="1">
                <a:latin typeface="Arial" panose="020B0604020202020204" pitchFamily="34" charset="0"/>
              </a:rPr>
              <a:t>Aseiniad</a:t>
            </a:r>
            <a:endParaRPr lang="en-GB" sz="4400" dirty="0">
              <a:latin typeface="Arial" panose="020B0604020202020204" pitchFamily="34" charset="0"/>
            </a:endParaRPr>
          </a:p>
          <a:p>
            <a:pPr marL="0" indent="0">
              <a:buNone/>
            </a:pPr>
            <a:r>
              <a:rPr lang="en-GB" sz="4400" dirty="0" err="1">
                <a:latin typeface="Arial" panose="020B0604020202020204" pitchFamily="34" charset="0"/>
              </a:rPr>
              <a:t>Porffolio</a:t>
            </a:r>
            <a:endParaRPr lang="en-GB" sz="4400" dirty="0">
              <a:latin typeface="Arial" panose="020B0604020202020204" pitchFamily="34" charset="0"/>
            </a:endParaRPr>
          </a:p>
          <a:p>
            <a:pPr marL="0" indent="0">
              <a:buNone/>
            </a:pPr>
            <a:endParaRPr lang="en-GB" sz="4400" dirty="0">
              <a:latin typeface="Arial" panose="020B0604020202020204" pitchFamily="34" charset="0"/>
            </a:endParaRPr>
          </a:p>
        </p:txBody>
      </p:sp>
      <p:sp>
        <p:nvSpPr>
          <p:cNvPr id="5" name="Content Placeholder 4"/>
          <p:cNvSpPr>
            <a:spLocks noGrp="1"/>
          </p:cNvSpPr>
          <p:nvPr>
            <p:ph sz="half" idx="2"/>
          </p:nvPr>
        </p:nvSpPr>
        <p:spPr>
          <a:xfrm>
            <a:off x="6153150" y="1825625"/>
            <a:ext cx="4335338" cy="4351338"/>
          </a:xfrm>
        </p:spPr>
        <p:txBody>
          <a:bodyPr vert="horz" lIns="91440" tIns="45720" rIns="91440" bIns="45720" rtlCol="0" anchor="t">
            <a:normAutofit/>
          </a:bodyPr>
          <a:lstStyle/>
          <a:p>
            <a:pPr marL="0" indent="0">
              <a:buNone/>
            </a:pPr>
            <a:r>
              <a:rPr lang="en-GB" sz="4400" dirty="0">
                <a:solidFill>
                  <a:srgbClr val="2F5597"/>
                </a:solidFill>
                <a:latin typeface="Arial"/>
                <a:cs typeface="Arial"/>
              </a:rPr>
              <a:t>Portfolio</a:t>
            </a:r>
            <a:endParaRPr lang="en-GB" sz="4400">
              <a:solidFill>
                <a:srgbClr val="2F5597"/>
              </a:solidFill>
              <a:latin typeface="Arial"/>
              <a:cs typeface="Arial"/>
            </a:endParaRPr>
          </a:p>
          <a:p>
            <a:pPr marL="0" indent="0">
              <a:buNone/>
            </a:pPr>
            <a:r>
              <a:rPr lang="en-GB" sz="4400" dirty="0">
                <a:solidFill>
                  <a:srgbClr val="2F5597"/>
                </a:solidFill>
                <a:latin typeface="Arial"/>
                <a:cs typeface="Arial"/>
              </a:rPr>
              <a:t>Assignment</a:t>
            </a:r>
            <a:endParaRPr lang="en-GB" sz="4400">
              <a:solidFill>
                <a:srgbClr val="2F5597"/>
              </a:solidFill>
              <a:latin typeface="Arial"/>
              <a:cs typeface="Arial"/>
            </a:endParaRPr>
          </a:p>
          <a:p>
            <a:pPr marL="0" indent="0">
              <a:buNone/>
            </a:pPr>
            <a:r>
              <a:rPr lang="en-GB" sz="4400" dirty="0">
                <a:solidFill>
                  <a:srgbClr val="2F5597"/>
                </a:solidFill>
                <a:latin typeface="Arial"/>
                <a:cs typeface="Arial"/>
              </a:rPr>
              <a:t>Guidance</a:t>
            </a:r>
            <a:endParaRPr lang="en-GB" sz="4400">
              <a:solidFill>
                <a:srgbClr val="2F5597"/>
              </a:solidFill>
              <a:latin typeface="Arial"/>
              <a:cs typeface="Arial"/>
            </a:endParaRPr>
          </a:p>
          <a:p>
            <a:pPr marL="0" indent="0">
              <a:buNone/>
            </a:pPr>
            <a:r>
              <a:rPr lang="en-GB" sz="4400" dirty="0">
                <a:solidFill>
                  <a:srgbClr val="2F5597"/>
                </a:solidFill>
                <a:latin typeface="Arial"/>
                <a:cs typeface="Arial"/>
              </a:rPr>
              <a:t> </a:t>
            </a:r>
          </a:p>
          <a:p>
            <a:pPr marL="0" indent="0">
              <a:buNone/>
            </a:pPr>
            <a:endParaRPr lang="en-GB" sz="4400" dirty="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2603790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6D5F7-7C90-35A2-7BC8-6417C735CF90}"/>
              </a:ext>
            </a:extLst>
          </p:cNvPr>
          <p:cNvSpPr>
            <a:spLocks noGrp="1"/>
          </p:cNvSpPr>
          <p:nvPr>
            <p:ph type="title"/>
          </p:nvPr>
        </p:nvSpPr>
        <p:spPr>
          <a:xfrm>
            <a:off x="1021080" y="485321"/>
            <a:ext cx="10515600" cy="391432"/>
          </a:xfrm>
        </p:spPr>
        <p:txBody>
          <a:bodyPr>
            <a:normAutofit fontScale="90000"/>
          </a:bodyPr>
          <a:lstStyle/>
          <a:p>
            <a:br>
              <a:rPr lang="en-GB" dirty="0"/>
            </a:br>
            <a:r>
              <a:rPr lang="en-US" b="1" dirty="0" err="1">
                <a:effectLst/>
                <a:ea typeface="Arial" panose="020B0604020202020204" pitchFamily="34" charset="0"/>
              </a:rPr>
              <a:t>Elfen</a:t>
            </a:r>
            <a:r>
              <a:rPr lang="en-US" b="1" dirty="0">
                <a:effectLst/>
                <a:ea typeface="Arial" panose="020B0604020202020204" pitchFamily="34" charset="0"/>
              </a:rPr>
              <a:t> </a:t>
            </a:r>
            <a:r>
              <a:rPr lang="en-US" b="1" dirty="0" err="1">
                <a:effectLst/>
                <a:ea typeface="Arial" panose="020B0604020202020204" pitchFamily="34" charset="0"/>
              </a:rPr>
              <a:t>Asesu</a:t>
            </a:r>
            <a:r>
              <a:rPr lang="en-US" b="1" dirty="0">
                <a:effectLst/>
                <a:ea typeface="Arial" panose="020B0604020202020204" pitchFamily="34" charset="0"/>
              </a:rPr>
              <a:t> 1</a:t>
            </a:r>
            <a:br>
              <a:rPr lang="en-GB" dirty="0">
                <a:effectLst/>
                <a:ea typeface="Times New Roman" panose="02020603050405020304" pitchFamily="18" charset="0"/>
              </a:rPr>
            </a:br>
            <a:r>
              <a:rPr lang="en-GB" b="1" dirty="0">
                <a:solidFill>
                  <a:srgbClr val="2F5597"/>
                </a:solidFill>
                <a:effectLst/>
                <a:ea typeface="Times New Roman" panose="02020603050405020304" pitchFamily="18" charset="0"/>
              </a:rPr>
              <a:t>Assessing Element 1</a:t>
            </a:r>
            <a:endParaRPr lang="en-GB" b="1" dirty="0">
              <a:solidFill>
                <a:srgbClr val="2F5597"/>
              </a:solidFill>
              <a:cs typeface="Arial"/>
            </a:endParaRPr>
          </a:p>
        </p:txBody>
      </p:sp>
      <p:sp>
        <p:nvSpPr>
          <p:cNvPr id="3" name="Content Placeholder 2">
            <a:extLst>
              <a:ext uri="{FF2B5EF4-FFF2-40B4-BE49-F238E27FC236}">
                <a16:creationId xmlns:a16="http://schemas.microsoft.com/office/drawing/2014/main" id="{A41DEF07-5A8E-C65B-75B8-4B75FD9247F6}"/>
              </a:ext>
            </a:extLst>
          </p:cNvPr>
          <p:cNvSpPr>
            <a:spLocks noGrp="1"/>
          </p:cNvSpPr>
          <p:nvPr>
            <p:ph sz="half" idx="1"/>
          </p:nvPr>
        </p:nvSpPr>
        <p:spPr/>
        <p:txBody>
          <a:bodyPr vert="horz" lIns="91440" tIns="45720" rIns="91440" bIns="45720" rtlCol="0" anchor="t">
            <a:normAutofit/>
          </a:bodyPr>
          <a:lstStyle/>
          <a:p>
            <a:endParaRPr lang="en-GB" dirty="0"/>
          </a:p>
          <a:p>
            <a:r>
              <a:rPr lang="en-GB" dirty="0"/>
              <a:t>Gwaith </a:t>
            </a:r>
            <a:r>
              <a:rPr lang="en-GB" dirty="0" err="1"/>
              <a:t>cwrs</a:t>
            </a:r>
            <a:endParaRPr lang="en-GB" dirty="0"/>
          </a:p>
          <a:p>
            <a:r>
              <a:rPr lang="en-GB" dirty="0"/>
              <a:t>Darn </a:t>
            </a:r>
            <a:r>
              <a:rPr lang="en-GB" dirty="0" err="1"/>
              <a:t>ysgrifenedig</a:t>
            </a:r>
            <a:r>
              <a:rPr lang="en-GB" dirty="0"/>
              <a:t> </a:t>
            </a:r>
          </a:p>
          <a:p>
            <a:r>
              <a:rPr lang="en-GB" dirty="0"/>
              <a:t>4000 mil o </a:t>
            </a:r>
            <a:r>
              <a:rPr lang="en-GB" dirty="0" err="1"/>
              <a:t>eiriau</a:t>
            </a:r>
            <a:r>
              <a:rPr lang="en-GB" dirty="0"/>
              <a:t> (+/-10%)</a:t>
            </a:r>
          </a:p>
          <a:p>
            <a:endParaRPr lang="en-GB" dirty="0"/>
          </a:p>
        </p:txBody>
      </p:sp>
      <p:sp>
        <p:nvSpPr>
          <p:cNvPr id="4" name="Content Placeholder 3">
            <a:extLst>
              <a:ext uri="{FF2B5EF4-FFF2-40B4-BE49-F238E27FC236}">
                <a16:creationId xmlns:a16="http://schemas.microsoft.com/office/drawing/2014/main" id="{5717DA6E-4E22-AA48-E072-1FDF942F6D22}"/>
              </a:ext>
            </a:extLst>
          </p:cNvPr>
          <p:cNvSpPr>
            <a:spLocks noGrp="1"/>
          </p:cNvSpPr>
          <p:nvPr>
            <p:ph sz="half" idx="2"/>
          </p:nvPr>
        </p:nvSpPr>
        <p:spPr/>
        <p:txBody>
          <a:bodyPr vert="horz" lIns="91440" tIns="45720" rIns="91440" bIns="45720" rtlCol="0" anchor="t">
            <a:normAutofit/>
          </a:bodyPr>
          <a:lstStyle/>
          <a:p>
            <a:endParaRPr lang="en-GB" dirty="0">
              <a:solidFill>
                <a:srgbClr val="2F5597"/>
              </a:solidFill>
            </a:endParaRPr>
          </a:p>
          <a:p>
            <a:r>
              <a:rPr lang="en-GB" dirty="0">
                <a:solidFill>
                  <a:srgbClr val="2F5597"/>
                </a:solidFill>
              </a:rPr>
              <a:t>Course work</a:t>
            </a:r>
          </a:p>
          <a:p>
            <a:r>
              <a:rPr lang="en-GB" dirty="0">
                <a:solidFill>
                  <a:srgbClr val="2F5597"/>
                </a:solidFill>
              </a:rPr>
              <a:t>Written task </a:t>
            </a:r>
            <a:endParaRPr lang="en-GB" dirty="0">
              <a:solidFill>
                <a:srgbClr val="2F5597"/>
              </a:solidFill>
              <a:cs typeface="Arial"/>
            </a:endParaRPr>
          </a:p>
          <a:p>
            <a:r>
              <a:rPr lang="en-GB" dirty="0">
                <a:solidFill>
                  <a:srgbClr val="2F5597"/>
                </a:solidFill>
              </a:rPr>
              <a:t>4000 words (+/-10%)</a:t>
            </a:r>
            <a:endParaRPr lang="en-GB" dirty="0">
              <a:solidFill>
                <a:srgbClr val="2F5597"/>
              </a:solidFill>
              <a:cs typeface="Arial"/>
            </a:endParaRPr>
          </a:p>
          <a:p>
            <a:pPr marL="0" indent="0">
              <a:buNone/>
            </a:pPr>
            <a:endParaRPr lang="en-GB" dirty="0">
              <a:solidFill>
                <a:srgbClr val="0070C0"/>
              </a:solidFill>
            </a:endParaRPr>
          </a:p>
          <a:p>
            <a:pPr marL="0" indent="0">
              <a:buNone/>
            </a:pPr>
            <a:endParaRPr lang="en-GB" dirty="0"/>
          </a:p>
          <a:p>
            <a:endParaRPr lang="en-GB" dirty="0"/>
          </a:p>
        </p:txBody>
      </p:sp>
    </p:spTree>
    <p:extLst>
      <p:ext uri="{BB962C8B-B14F-4D97-AF65-F5344CB8AC3E}">
        <p14:creationId xmlns:p14="http://schemas.microsoft.com/office/powerpoint/2010/main" val="1303447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0FED7-87E7-7572-6FFA-D5B7BCECEA3B}"/>
              </a:ext>
            </a:extLst>
          </p:cNvPr>
          <p:cNvSpPr>
            <a:spLocks noGrp="1"/>
          </p:cNvSpPr>
          <p:nvPr>
            <p:ph type="title"/>
          </p:nvPr>
        </p:nvSpPr>
        <p:spPr>
          <a:xfrm>
            <a:off x="345440" y="151765"/>
            <a:ext cx="11008360" cy="752475"/>
          </a:xfrm>
        </p:spPr>
        <p:txBody>
          <a:bodyPr>
            <a:normAutofit/>
          </a:bodyPr>
          <a:lstStyle/>
          <a:p>
            <a:r>
              <a:rPr lang="en-GB" b="1" dirty="0" err="1">
                <a:cs typeface="Arial"/>
              </a:rPr>
              <a:t>Tasg</a:t>
            </a:r>
            <a:r>
              <a:rPr lang="en-GB" b="1" dirty="0">
                <a:cs typeface="Arial"/>
              </a:rPr>
              <a:t>                                </a:t>
            </a:r>
            <a:r>
              <a:rPr lang="en-GB" b="1" dirty="0">
                <a:solidFill>
                  <a:srgbClr val="2F5597"/>
                </a:solidFill>
                <a:cs typeface="Arial"/>
              </a:rPr>
              <a:t>Task</a:t>
            </a:r>
          </a:p>
        </p:txBody>
      </p:sp>
      <p:sp>
        <p:nvSpPr>
          <p:cNvPr id="3" name="Content Placeholder 2">
            <a:extLst>
              <a:ext uri="{FF2B5EF4-FFF2-40B4-BE49-F238E27FC236}">
                <a16:creationId xmlns:a16="http://schemas.microsoft.com/office/drawing/2014/main" id="{3FD305DA-4C9C-2A7D-21DD-A95082FBE3F4}"/>
              </a:ext>
            </a:extLst>
          </p:cNvPr>
          <p:cNvSpPr>
            <a:spLocks noGrp="1"/>
          </p:cNvSpPr>
          <p:nvPr>
            <p:ph sz="half" idx="1"/>
          </p:nvPr>
        </p:nvSpPr>
        <p:spPr>
          <a:xfrm>
            <a:off x="182879" y="904241"/>
            <a:ext cx="5913121" cy="4724399"/>
          </a:xfrm>
        </p:spPr>
        <p:txBody>
          <a:bodyPr vert="horz" lIns="91440" tIns="45720" rIns="91440" bIns="45720" rtlCol="0" anchor="t">
            <a:normAutofit fontScale="92500" lnSpcReduction="10000"/>
          </a:bodyPr>
          <a:lstStyle/>
          <a:p>
            <a:r>
              <a:rPr lang="en-GB" sz="2600" dirty="0" err="1"/>
              <a:t>Dewiswch</a:t>
            </a:r>
            <a:r>
              <a:rPr lang="en-GB" sz="2600" dirty="0"/>
              <a:t> un dull neu </a:t>
            </a:r>
            <a:r>
              <a:rPr lang="en-GB" sz="2600" dirty="0" err="1"/>
              <a:t>gyd-destun</a:t>
            </a:r>
            <a:r>
              <a:rPr lang="en-GB" sz="2600" dirty="0"/>
              <a:t> </a:t>
            </a:r>
            <a:r>
              <a:rPr lang="en-GB" sz="2600" dirty="0" err="1"/>
              <a:t>damcaniaethol</a:t>
            </a:r>
            <a:r>
              <a:rPr lang="en-GB" sz="2600" dirty="0"/>
              <a:t> </a:t>
            </a:r>
            <a:r>
              <a:rPr lang="en-GB" sz="2600" dirty="0" err="1"/>
              <a:t>sy’n</a:t>
            </a:r>
            <a:r>
              <a:rPr lang="en-GB" sz="2600" dirty="0"/>
              <a:t> </a:t>
            </a:r>
            <a:r>
              <a:rPr lang="en-GB" sz="2600" dirty="0" err="1"/>
              <a:t>gysylltiedig</a:t>
            </a:r>
            <a:r>
              <a:rPr lang="en-GB" sz="2600" dirty="0"/>
              <a:t> â </a:t>
            </a:r>
            <a:r>
              <a:rPr lang="en-GB" sz="2600" dirty="0" err="1"/>
              <a:t>dysgu</a:t>
            </a:r>
            <a:r>
              <a:rPr lang="en-GB" sz="2600" dirty="0"/>
              <a:t> </a:t>
            </a:r>
            <a:r>
              <a:rPr lang="en-GB" sz="2600" dirty="0" err="1"/>
              <a:t>plentyndod</a:t>
            </a:r>
            <a:r>
              <a:rPr lang="en-GB" sz="2600" dirty="0"/>
              <a:t> </a:t>
            </a:r>
            <a:r>
              <a:rPr lang="en-GB" sz="2600" dirty="0" err="1"/>
              <a:t>cynnar</a:t>
            </a:r>
            <a:r>
              <a:rPr lang="en-GB" sz="2600" dirty="0"/>
              <a:t> </a:t>
            </a:r>
            <a:r>
              <a:rPr lang="en-GB" sz="2600" dirty="0" err="1"/>
              <a:t>a’r</a:t>
            </a:r>
            <a:r>
              <a:rPr lang="en-GB" sz="2600" dirty="0"/>
              <a:t> </a:t>
            </a:r>
            <a:r>
              <a:rPr lang="en-GB" sz="2600" dirty="0" err="1"/>
              <a:t>cysyniad</a:t>
            </a:r>
            <a:r>
              <a:rPr lang="en-GB" sz="2600" dirty="0"/>
              <a:t> o </a:t>
            </a:r>
            <a:r>
              <a:rPr lang="en-GB" sz="2600" dirty="0" err="1"/>
              <a:t>ddysgu</a:t>
            </a:r>
            <a:r>
              <a:rPr lang="en-GB" sz="2600" dirty="0"/>
              <a:t> </a:t>
            </a:r>
            <a:r>
              <a:rPr lang="en-GB" sz="2600" dirty="0" err="1"/>
              <a:t>trwy</a:t>
            </a:r>
            <a:r>
              <a:rPr lang="en-GB" sz="2600" dirty="0"/>
              <a:t> </a:t>
            </a:r>
            <a:r>
              <a:rPr lang="en-GB" sz="2600" dirty="0" err="1"/>
              <a:t>chwarae</a:t>
            </a:r>
            <a:r>
              <a:rPr lang="en-GB" sz="2600" dirty="0"/>
              <a:t>.</a:t>
            </a:r>
          </a:p>
          <a:p>
            <a:r>
              <a:rPr lang="en-GB" sz="2600" dirty="0" err="1"/>
              <a:t>Gwerthuswch</a:t>
            </a:r>
            <a:r>
              <a:rPr lang="en-GB" sz="2600" dirty="0"/>
              <a:t> </a:t>
            </a:r>
            <a:r>
              <a:rPr lang="en-GB" sz="2600" dirty="0" err="1"/>
              <a:t>yn</a:t>
            </a:r>
            <a:r>
              <a:rPr lang="en-GB" sz="2600" dirty="0"/>
              <a:t> </a:t>
            </a:r>
            <a:r>
              <a:rPr lang="en-GB" sz="2600" dirty="0" err="1"/>
              <a:t>feirniadol</a:t>
            </a:r>
            <a:r>
              <a:rPr lang="en-GB" sz="2600" dirty="0"/>
              <a:t> y </a:t>
            </a:r>
            <a:r>
              <a:rPr lang="en-GB" sz="2600" dirty="0" err="1"/>
              <a:t>ddull</a:t>
            </a:r>
            <a:r>
              <a:rPr lang="en-GB" sz="2600" dirty="0"/>
              <a:t> neu </a:t>
            </a:r>
            <a:r>
              <a:rPr lang="en-GB" sz="2600" dirty="0" err="1"/>
              <a:t>gyd-destun</a:t>
            </a:r>
            <a:r>
              <a:rPr lang="en-GB" sz="2600" dirty="0"/>
              <a:t> </a:t>
            </a:r>
            <a:r>
              <a:rPr lang="en-GB" sz="2600" dirty="0" err="1"/>
              <a:t>damcaniaethol</a:t>
            </a:r>
            <a:r>
              <a:rPr lang="en-GB" sz="2600" dirty="0"/>
              <a:t> </a:t>
            </a:r>
            <a:r>
              <a:rPr lang="en-GB" sz="2600" dirty="0" err="1"/>
              <a:t>ddewiswyd</a:t>
            </a:r>
            <a:r>
              <a:rPr lang="en-GB" sz="2600" dirty="0"/>
              <a:t> o ran y </a:t>
            </a:r>
            <a:r>
              <a:rPr lang="en-GB" sz="2600" dirty="0" err="1"/>
              <a:t>cyfleoedd</a:t>
            </a:r>
            <a:r>
              <a:rPr lang="en-GB" sz="2600" dirty="0"/>
              <a:t> </a:t>
            </a:r>
            <a:r>
              <a:rPr lang="en-GB" sz="2600" dirty="0" err="1"/>
              <a:t>a'r</a:t>
            </a:r>
            <a:r>
              <a:rPr lang="en-GB" sz="2600" dirty="0"/>
              <a:t> </a:t>
            </a:r>
            <a:r>
              <a:rPr lang="en-GB" sz="2600" dirty="0" err="1"/>
              <a:t>rhwystrau</a:t>
            </a:r>
            <a:r>
              <a:rPr lang="en-GB" sz="2600" dirty="0"/>
              <a:t> y </a:t>
            </a:r>
            <a:r>
              <a:rPr lang="en-GB" sz="2600" dirty="0" err="1"/>
              <a:t>mae'n</a:t>
            </a:r>
            <a:r>
              <a:rPr lang="en-GB" sz="2600" dirty="0"/>
              <a:t> </a:t>
            </a:r>
            <a:r>
              <a:rPr lang="en-GB" sz="2600" dirty="0" err="1"/>
              <a:t>eu</a:t>
            </a:r>
            <a:r>
              <a:rPr lang="en-GB" sz="2600" dirty="0"/>
              <a:t> </a:t>
            </a:r>
            <a:r>
              <a:rPr lang="en-GB" sz="2600" dirty="0" err="1"/>
              <a:t>cynnig</a:t>
            </a:r>
            <a:r>
              <a:rPr lang="en-GB" sz="2600" dirty="0"/>
              <a:t> </a:t>
            </a:r>
            <a:r>
              <a:rPr lang="en-GB" sz="2600" dirty="0" err="1"/>
              <a:t>i</a:t>
            </a:r>
            <a:r>
              <a:rPr lang="en-GB" sz="2600" dirty="0"/>
              <a:t> </a:t>
            </a:r>
            <a:r>
              <a:rPr lang="en-GB" sz="2600" dirty="0" err="1"/>
              <a:t>gefnogi'r</a:t>
            </a:r>
            <a:r>
              <a:rPr lang="en-GB" sz="2600" dirty="0"/>
              <a:t> </a:t>
            </a:r>
            <a:r>
              <a:rPr lang="en-GB" sz="2600" dirty="0" err="1"/>
              <a:t>gwaith</a:t>
            </a:r>
            <a:r>
              <a:rPr lang="en-GB" sz="2600" dirty="0"/>
              <a:t> o </a:t>
            </a:r>
            <a:r>
              <a:rPr lang="en-GB" sz="2600" dirty="0" err="1"/>
              <a:t>gyflwyno</a:t>
            </a:r>
            <a:r>
              <a:rPr lang="en-GB" sz="2600" dirty="0"/>
              <a:t> un </a:t>
            </a:r>
            <a:r>
              <a:rPr lang="en-GB" sz="2600" dirty="0" err="1"/>
              <a:t>cwricwlwm</a:t>
            </a:r>
            <a:r>
              <a:rPr lang="en-GB" sz="2600" dirty="0"/>
              <a:t> </a:t>
            </a:r>
            <a:r>
              <a:rPr lang="en-GB" sz="2600" dirty="0" err="1"/>
              <a:t>penodol</a:t>
            </a:r>
            <a:r>
              <a:rPr lang="en-GB" sz="2600" dirty="0"/>
              <a:t> </a:t>
            </a:r>
            <a:r>
              <a:rPr lang="en-GB" sz="2600" dirty="0" err="1"/>
              <a:t>fel</a:t>
            </a:r>
            <a:r>
              <a:rPr lang="en-GB" sz="2600" dirty="0"/>
              <a:t> y </a:t>
            </a:r>
            <a:r>
              <a:rPr lang="en-GB" sz="2600" dirty="0" err="1"/>
              <a:t>Cwricwlwm</a:t>
            </a:r>
            <a:r>
              <a:rPr lang="en-GB" sz="2600" dirty="0"/>
              <a:t> </a:t>
            </a:r>
            <a:r>
              <a:rPr lang="en-GB" sz="2600" dirty="0" err="1"/>
              <a:t>i</a:t>
            </a:r>
            <a:r>
              <a:rPr lang="en-GB" sz="2600" dirty="0"/>
              <a:t> </a:t>
            </a:r>
            <a:r>
              <a:rPr lang="en-GB" sz="2600" dirty="0" err="1"/>
              <a:t>Gymru</a:t>
            </a:r>
            <a:r>
              <a:rPr lang="en-GB" sz="2600" dirty="0"/>
              <a:t>: </a:t>
            </a:r>
            <a:r>
              <a:rPr lang="en-GB" sz="2600" dirty="0" err="1"/>
              <a:t>dysgu</a:t>
            </a:r>
            <a:r>
              <a:rPr lang="en-GB" sz="2600" dirty="0"/>
              <a:t> </a:t>
            </a:r>
            <a:r>
              <a:rPr lang="en-GB" sz="2600" dirty="0" err="1"/>
              <a:t>sylfaenol</a:t>
            </a:r>
            <a:r>
              <a:rPr lang="en-GB" sz="2600" dirty="0"/>
              <a:t> </a:t>
            </a:r>
            <a:r>
              <a:rPr lang="en-GB" sz="2600" dirty="0" err="1"/>
              <a:t>neu'r</a:t>
            </a:r>
            <a:r>
              <a:rPr lang="en-GB" sz="2600" dirty="0"/>
              <a:t> </a:t>
            </a:r>
            <a:r>
              <a:rPr lang="en-GB" sz="2600" dirty="0" err="1"/>
              <a:t>Cwricwlwm</a:t>
            </a:r>
            <a:r>
              <a:rPr lang="en-GB" sz="2600" dirty="0"/>
              <a:t> </a:t>
            </a:r>
            <a:r>
              <a:rPr lang="en-GB" sz="2600" dirty="0" err="1"/>
              <a:t>ar</a:t>
            </a:r>
            <a:r>
              <a:rPr lang="en-GB" sz="2600" dirty="0"/>
              <a:t> </a:t>
            </a:r>
            <a:r>
              <a:rPr lang="en-GB" sz="2600" dirty="0" err="1"/>
              <a:t>gyfer</a:t>
            </a:r>
            <a:r>
              <a:rPr lang="en-GB" sz="2600" dirty="0"/>
              <a:t> </a:t>
            </a:r>
            <a:r>
              <a:rPr lang="en-GB" sz="2600" dirty="0" err="1"/>
              <a:t>Lleoliadau</a:t>
            </a:r>
            <a:r>
              <a:rPr lang="en-GB" sz="2600" dirty="0"/>
              <a:t> </a:t>
            </a:r>
            <a:r>
              <a:rPr lang="en-GB" sz="2600" dirty="0" err="1"/>
              <a:t>nas</a:t>
            </a:r>
            <a:r>
              <a:rPr lang="en-GB" sz="2600" dirty="0"/>
              <a:t> </a:t>
            </a:r>
            <a:r>
              <a:rPr lang="en-GB" sz="2600" dirty="0" err="1"/>
              <a:t>Cynhelir</a:t>
            </a:r>
            <a:r>
              <a:rPr lang="en-GB" sz="2600" dirty="0"/>
              <a:t> a </a:t>
            </a:r>
            <a:r>
              <a:rPr lang="en-GB" sz="2600" dirty="0" err="1"/>
              <a:t>Ariennir</a:t>
            </a:r>
            <a:r>
              <a:rPr lang="en-GB" sz="2600" dirty="0"/>
              <a:t> </a:t>
            </a:r>
            <a:r>
              <a:rPr lang="en-GB" sz="2600" dirty="0" err="1"/>
              <a:t>yng</a:t>
            </a:r>
            <a:r>
              <a:rPr lang="en-GB" sz="2600" dirty="0"/>
              <a:t> </a:t>
            </a:r>
            <a:r>
              <a:rPr lang="en-GB" sz="2600" dirty="0" err="1"/>
              <a:t>Nghymru</a:t>
            </a:r>
            <a:r>
              <a:rPr lang="en-GB" sz="2600" dirty="0"/>
              <a:t>.</a:t>
            </a:r>
          </a:p>
          <a:p>
            <a:r>
              <a:rPr lang="en-GB" sz="2600" dirty="0" err="1"/>
              <a:t>Gellir</a:t>
            </a:r>
            <a:r>
              <a:rPr lang="en-GB" sz="2600" dirty="0"/>
              <a:t> </a:t>
            </a:r>
            <a:r>
              <a:rPr lang="en-GB" sz="2600" dirty="0" err="1"/>
              <a:t>dewis</a:t>
            </a:r>
            <a:r>
              <a:rPr lang="en-GB" sz="2600" dirty="0"/>
              <a:t> </a:t>
            </a:r>
            <a:r>
              <a:rPr lang="en-GB" sz="2600" dirty="0" err="1"/>
              <a:t>cwricwla</a:t>
            </a:r>
            <a:r>
              <a:rPr lang="en-GB" sz="2600" dirty="0"/>
              <a:t> </a:t>
            </a:r>
            <a:r>
              <a:rPr lang="en-GB" sz="2600" dirty="0" err="1"/>
              <a:t>rhyngwladol</a:t>
            </a:r>
            <a:r>
              <a:rPr lang="en-GB" sz="2600" dirty="0"/>
              <a:t> </a:t>
            </a:r>
            <a:r>
              <a:rPr lang="en-GB" sz="2600" dirty="0" err="1"/>
              <a:t>eraill</a:t>
            </a:r>
            <a:r>
              <a:rPr lang="en-GB" sz="2600" dirty="0"/>
              <a:t> </a:t>
            </a:r>
            <a:r>
              <a:rPr lang="en-GB" sz="2600" dirty="0" err="1"/>
              <a:t>hefyd</a:t>
            </a:r>
            <a:r>
              <a:rPr lang="en-GB" sz="2600" dirty="0"/>
              <a:t> </a:t>
            </a:r>
            <a:r>
              <a:rPr lang="en-GB" sz="2600" dirty="0" err="1"/>
              <a:t>os</a:t>
            </a:r>
            <a:r>
              <a:rPr lang="en-GB" sz="2600" dirty="0"/>
              <a:t> </a:t>
            </a:r>
            <a:r>
              <a:rPr lang="en-GB" sz="2600" dirty="0" err="1"/>
              <a:t>yw'n</a:t>
            </a:r>
            <a:r>
              <a:rPr lang="en-GB" sz="2600" dirty="0"/>
              <a:t> well </a:t>
            </a:r>
            <a:r>
              <a:rPr lang="en-GB" sz="2600" dirty="0" err="1"/>
              <a:t>gennych</a:t>
            </a:r>
            <a:r>
              <a:rPr lang="en-GB" dirty="0"/>
              <a:t>. </a:t>
            </a:r>
          </a:p>
        </p:txBody>
      </p:sp>
      <p:sp>
        <p:nvSpPr>
          <p:cNvPr id="4" name="Content Placeholder 3">
            <a:extLst>
              <a:ext uri="{FF2B5EF4-FFF2-40B4-BE49-F238E27FC236}">
                <a16:creationId xmlns:a16="http://schemas.microsoft.com/office/drawing/2014/main" id="{2AB17B23-0206-AF8E-5167-346924749A17}"/>
              </a:ext>
            </a:extLst>
          </p:cNvPr>
          <p:cNvSpPr>
            <a:spLocks noGrp="1"/>
          </p:cNvSpPr>
          <p:nvPr>
            <p:ph sz="half" idx="2"/>
          </p:nvPr>
        </p:nvSpPr>
        <p:spPr>
          <a:xfrm>
            <a:off x="6096000" y="812800"/>
            <a:ext cx="5831840" cy="5364163"/>
          </a:xfrm>
        </p:spPr>
        <p:txBody>
          <a:bodyPr vert="horz" lIns="91440" tIns="45720" rIns="91440" bIns="45720" rtlCol="0" anchor="t">
            <a:noAutofit/>
          </a:bodyPr>
          <a:lstStyle/>
          <a:p>
            <a:r>
              <a:rPr lang="en-GB" sz="2400" dirty="0">
                <a:solidFill>
                  <a:srgbClr val="2F5597"/>
                </a:solidFill>
              </a:rPr>
              <a:t>Choose one approach or theoretical context which is linked to early childhood learning and the concept of learning through play. </a:t>
            </a:r>
          </a:p>
          <a:p>
            <a:r>
              <a:rPr lang="en-GB" sz="2400" dirty="0">
                <a:solidFill>
                  <a:srgbClr val="2F5597"/>
                </a:solidFill>
              </a:rPr>
              <a:t>Critically evaluate your chosen, approach or theoretical context in terms of the opportunities and barriers it offers to support the delivery of one named curriculum such as the Curriculum for Wales: foundation learning or Curriculum for Funded Non-Maintained Settings in Wales.</a:t>
            </a:r>
          </a:p>
          <a:p>
            <a:r>
              <a:rPr lang="en-GB" sz="2400" dirty="0">
                <a:solidFill>
                  <a:srgbClr val="2F5597"/>
                </a:solidFill>
              </a:rPr>
              <a:t>Other international curricula can be chosen as well if you prefer. </a:t>
            </a:r>
          </a:p>
        </p:txBody>
      </p:sp>
    </p:spTree>
    <p:extLst>
      <p:ext uri="{BB962C8B-B14F-4D97-AF65-F5344CB8AC3E}">
        <p14:creationId xmlns:p14="http://schemas.microsoft.com/office/powerpoint/2010/main" val="2192396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02871" y="501424"/>
            <a:ext cx="8062562" cy="803747"/>
          </a:xfrm>
        </p:spPr>
        <p:txBody>
          <a:bodyPr>
            <a:normAutofit fontScale="90000"/>
          </a:bodyPr>
          <a:lstStyle/>
          <a:p>
            <a:br>
              <a:rPr lang="cy-GB" altLang="cy-GB" sz="3600" kern="0" dirty="0">
                <a:latin typeface="Arial" panose="020B0604020202020204" pitchFamily="34" charset="0"/>
                <a:ea typeface="ＭＳ Ｐゴシック" charset="-128"/>
              </a:rPr>
            </a:br>
            <a:r>
              <a:rPr lang="cy-GB" altLang="cy-GB" sz="5300" b="1" kern="0" dirty="0">
                <a:solidFill>
                  <a:srgbClr val="000000"/>
                </a:solidFill>
                <a:latin typeface="Arial"/>
                <a:ea typeface="ＭＳ Ｐゴシック"/>
                <a:cs typeface="Arial"/>
              </a:rPr>
              <a:t>Canllawiau</a:t>
            </a:r>
            <a:br>
              <a:rPr lang="cy-GB" altLang="cy-GB" sz="5300" b="1" kern="0" dirty="0">
                <a:latin typeface="Arial" panose="020B0604020202020204" pitchFamily="34" charset="0"/>
                <a:ea typeface="ＭＳ Ｐゴシック" charset="-128"/>
              </a:rPr>
            </a:br>
            <a:r>
              <a:rPr lang="cy-GB" altLang="cy-GB" sz="5300" b="1" kern="0" dirty="0">
                <a:solidFill>
                  <a:srgbClr val="2F5597"/>
                </a:solidFill>
                <a:latin typeface="Arial"/>
                <a:ea typeface="ＭＳ Ｐゴシック"/>
                <a:cs typeface="Arial"/>
              </a:rPr>
              <a:t>Guidance</a:t>
            </a:r>
            <a:br>
              <a:rPr lang="cy-GB" altLang="cy-GB" sz="5300" kern="0" dirty="0">
                <a:solidFill>
                  <a:srgbClr val="2F5597"/>
                </a:solidFill>
                <a:latin typeface="Arial" panose="020B0604020202020204" pitchFamily="34" charset="0"/>
                <a:ea typeface="ＭＳ Ｐゴシック" charset="-128"/>
              </a:rPr>
            </a:br>
            <a:endParaRPr lang="en-GB" sz="5300"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794656" y="1542958"/>
            <a:ext cx="5181600" cy="4351338"/>
          </a:xfrm>
        </p:spPr>
        <p:txBody>
          <a:bodyPr>
            <a:normAutofit/>
          </a:bodyPr>
          <a:lstStyle/>
          <a:p>
            <a:pPr marL="0" indent="0" eaLnBrk="0" fontAlgn="base" hangingPunct="0">
              <a:lnSpc>
                <a:spcPct val="100000"/>
              </a:lnSpc>
              <a:spcBef>
                <a:spcPct val="20000"/>
              </a:spcBef>
              <a:spcAft>
                <a:spcPct val="0"/>
              </a:spcAft>
              <a:buNone/>
            </a:pPr>
            <a:r>
              <a:rPr lang="cy-GB" sz="3000" dirty="0">
                <a:solidFill>
                  <a:prstClr val="black"/>
                </a:solidFill>
                <a:latin typeface="Arial" panose="020B0604020202020204" pitchFamily="34" charset="0"/>
              </a:rPr>
              <a:t>1. Darparwch ddadansoddiad beirniadol o'r dull neu gyd-destun damcaniaethol ddewiswyd. Byddwn yn trafod dulliau a chyd-destun damcaniaethol mewn darlithoedd, neu efallai bod gennych chi syniadau o'ch ymarfer eich hun eisoes. </a:t>
            </a:r>
          </a:p>
        </p:txBody>
      </p:sp>
      <p:sp>
        <p:nvSpPr>
          <p:cNvPr id="5" name="Content Placeholder 4"/>
          <p:cNvSpPr>
            <a:spLocks noGrp="1"/>
          </p:cNvSpPr>
          <p:nvPr>
            <p:ph sz="half" idx="2"/>
          </p:nvPr>
        </p:nvSpPr>
        <p:spPr>
          <a:xfrm>
            <a:off x="6215745" y="1459865"/>
            <a:ext cx="4598424" cy="4351338"/>
          </a:xfrm>
        </p:spPr>
        <p:txBody>
          <a:bodyPr vert="horz" lIns="91440" tIns="45720" rIns="91440" bIns="45720" rtlCol="0" anchor="t">
            <a:normAutofit/>
          </a:bodyPr>
          <a:lstStyle/>
          <a:p>
            <a:pPr marL="342900" indent="-342900" eaLnBrk="0" fontAlgn="base" hangingPunct="0">
              <a:lnSpc>
                <a:spcPct val="100000"/>
              </a:lnSpc>
              <a:spcBef>
                <a:spcPct val="20000"/>
              </a:spcBef>
              <a:spcAft>
                <a:spcPct val="0"/>
              </a:spcAft>
            </a:pPr>
            <a:r>
              <a:rPr lang="en-GB" sz="3000" dirty="0">
                <a:solidFill>
                  <a:srgbClr val="2F5597"/>
                </a:solidFill>
                <a:latin typeface="Arial"/>
                <a:cs typeface="Arial"/>
              </a:rPr>
              <a:t>1. Provide a critical analysis of your chosen approach or theoretical context. We will discuss approaches or theoretical context in lectures, or you may already have ideas from your own practice. </a:t>
            </a:r>
            <a:endParaRPr lang="en-US" sz="3000" dirty="0">
              <a:solidFill>
                <a:srgbClr val="00B0F0"/>
              </a:solidFill>
              <a:latin typeface="Arial" panose="020B0604020202020204" pitchFamily="34" charset="0"/>
            </a:endParaRPr>
          </a:p>
        </p:txBody>
      </p:sp>
    </p:spTree>
    <p:extLst>
      <p:ext uri="{BB962C8B-B14F-4D97-AF65-F5344CB8AC3E}">
        <p14:creationId xmlns:p14="http://schemas.microsoft.com/office/powerpoint/2010/main" val="3305053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0720" y="141605"/>
            <a:ext cx="10515600" cy="1325563"/>
          </a:xfrm>
        </p:spPr>
        <p:txBody>
          <a:bodyPr>
            <a:noAutofit/>
          </a:bodyPr>
          <a:lstStyle/>
          <a:p>
            <a:r>
              <a:rPr lang="cy-GB" altLang="cy-GB" sz="4800" b="1" kern="0" dirty="0">
                <a:solidFill>
                  <a:srgbClr val="000000"/>
                </a:solidFill>
                <a:latin typeface="Arial"/>
                <a:ea typeface="ＭＳ Ｐゴシック"/>
                <a:cs typeface="Arial"/>
              </a:rPr>
              <a:t>Canllawiau</a:t>
            </a:r>
            <a:br>
              <a:rPr lang="cy-GB" altLang="cy-GB" sz="4800" b="1" kern="0" dirty="0">
                <a:latin typeface="Arial" panose="020B0604020202020204" pitchFamily="34" charset="0"/>
                <a:ea typeface="ＭＳ Ｐゴシック" charset="-128"/>
              </a:rPr>
            </a:br>
            <a:r>
              <a:rPr lang="cy-GB" altLang="cy-GB" sz="4800" b="1" kern="0" dirty="0">
                <a:solidFill>
                  <a:srgbClr val="2F5597"/>
                </a:solidFill>
                <a:latin typeface="Arial"/>
                <a:ea typeface="ＭＳ Ｐゴシック"/>
                <a:cs typeface="Arial"/>
              </a:rPr>
              <a:t>Guidance</a:t>
            </a:r>
            <a:endParaRPr lang="en-GB" sz="4800" b="1" dirty="0">
              <a:solidFill>
                <a:srgbClr val="2F5597"/>
              </a:solidFill>
              <a:latin typeface="Arial"/>
              <a:ea typeface="ＭＳ Ｐゴシック"/>
              <a:cs typeface="Arial"/>
            </a:endParaRPr>
          </a:p>
        </p:txBody>
      </p:sp>
      <p:sp>
        <p:nvSpPr>
          <p:cNvPr id="4" name="Content Placeholder 3"/>
          <p:cNvSpPr>
            <a:spLocks noGrp="1"/>
          </p:cNvSpPr>
          <p:nvPr>
            <p:ph sz="half" idx="1"/>
          </p:nvPr>
        </p:nvSpPr>
        <p:spPr>
          <a:xfrm>
            <a:off x="447040" y="1467168"/>
            <a:ext cx="5591810" cy="4709795"/>
          </a:xfrm>
        </p:spPr>
        <p:txBody>
          <a:bodyPr>
            <a:noAutofit/>
          </a:bodyPr>
          <a:lstStyle/>
          <a:p>
            <a:pPr marL="342900" indent="-342900" eaLnBrk="0" fontAlgn="base" hangingPunct="0">
              <a:lnSpc>
                <a:spcPct val="100000"/>
              </a:lnSpc>
              <a:spcBef>
                <a:spcPct val="20000"/>
              </a:spcBef>
              <a:spcAft>
                <a:spcPct val="0"/>
              </a:spcAft>
              <a:defRPr/>
            </a:pPr>
            <a:r>
              <a:rPr lang="cy-GB" altLang="cy-GB" kern="0" dirty="0">
                <a:solidFill>
                  <a:srgbClr val="000000"/>
                </a:solidFill>
                <a:latin typeface="Arial" panose="020B0604020202020204" pitchFamily="34" charset="0"/>
                <a:ea typeface="ＭＳ Ｐゴシック" charset="-128"/>
              </a:rPr>
              <a:t>2. Gwerthuswch yn feirniadol a yw'r dull neu'r cyd-destun damcaniaethol a ddewiswyd yn cyd-fynd ag ethos a nodau'r cwricwlwm a ddewiswyd.</a:t>
            </a:r>
          </a:p>
          <a:p>
            <a:pPr marL="342900" indent="-342900" eaLnBrk="0" fontAlgn="base" hangingPunct="0">
              <a:lnSpc>
                <a:spcPct val="100000"/>
              </a:lnSpc>
              <a:spcBef>
                <a:spcPct val="20000"/>
              </a:spcBef>
              <a:spcAft>
                <a:spcPct val="0"/>
              </a:spcAft>
              <a:defRPr/>
            </a:pPr>
            <a:r>
              <a:rPr lang="cy-GB" altLang="cy-GB" kern="0" dirty="0">
                <a:solidFill>
                  <a:srgbClr val="000000"/>
                </a:solidFill>
                <a:latin typeface="Arial" panose="020B0604020202020204" pitchFamily="34" charset="0"/>
                <a:ea typeface="ＭＳ Ｐゴシック" charset="-128"/>
              </a:rPr>
              <a:t>Gallwch fod yn ddetholus yma a chanolbwyntio ar agweddau penodol o’r cwricwlwm er mwyn datblygu dyfnder y drafodaeth. </a:t>
            </a:r>
            <a:endParaRPr lang="en-GB" sz="3600" dirty="0">
              <a:solidFill>
                <a:prstClr val="black"/>
              </a:solidFill>
              <a:latin typeface="Myriad Pro"/>
            </a:endParaRPr>
          </a:p>
        </p:txBody>
      </p:sp>
      <p:sp>
        <p:nvSpPr>
          <p:cNvPr id="5" name="Content Placeholder 4"/>
          <p:cNvSpPr>
            <a:spLocks noGrp="1"/>
          </p:cNvSpPr>
          <p:nvPr>
            <p:ph sz="half" idx="2"/>
          </p:nvPr>
        </p:nvSpPr>
        <p:spPr>
          <a:xfrm>
            <a:off x="6153152" y="1351280"/>
            <a:ext cx="5358128" cy="4825683"/>
          </a:xfrm>
        </p:spPr>
        <p:txBody>
          <a:bodyPr vert="horz" lIns="91440" tIns="45720" rIns="91440" bIns="45720" rtlCol="0" anchor="t">
            <a:normAutofit/>
          </a:bodyPr>
          <a:lstStyle/>
          <a:p>
            <a:pPr eaLnBrk="0" fontAlgn="base" hangingPunct="0">
              <a:lnSpc>
                <a:spcPct val="100000"/>
              </a:lnSpc>
              <a:spcBef>
                <a:spcPct val="20000"/>
              </a:spcBef>
              <a:spcAft>
                <a:spcPct val="0"/>
              </a:spcAft>
              <a:defRPr/>
            </a:pPr>
            <a:r>
              <a:rPr lang="en-GB" dirty="0">
                <a:solidFill>
                  <a:srgbClr val="2F5597"/>
                </a:solidFill>
                <a:latin typeface="Arial"/>
                <a:cs typeface="Arial"/>
              </a:rPr>
              <a:t>2. Critically evaluate if the chosen approach or theoretical context fits ethos and aims of the curriculum chosen. </a:t>
            </a:r>
          </a:p>
          <a:p>
            <a:pPr eaLnBrk="0" fontAlgn="base" hangingPunct="0">
              <a:lnSpc>
                <a:spcPct val="100000"/>
              </a:lnSpc>
              <a:spcBef>
                <a:spcPct val="20000"/>
              </a:spcBef>
              <a:spcAft>
                <a:spcPct val="0"/>
              </a:spcAft>
              <a:defRPr/>
            </a:pPr>
            <a:r>
              <a:rPr lang="en-GB" dirty="0">
                <a:solidFill>
                  <a:srgbClr val="2F5597"/>
                </a:solidFill>
                <a:latin typeface="Arial"/>
                <a:cs typeface="Arial"/>
              </a:rPr>
              <a:t>You can be selective here and focus on aspects of the curriculum to develop depth of discussion. </a:t>
            </a:r>
          </a:p>
        </p:txBody>
      </p:sp>
    </p:spTree>
    <p:extLst>
      <p:ext uri="{BB962C8B-B14F-4D97-AF65-F5344CB8AC3E}">
        <p14:creationId xmlns:p14="http://schemas.microsoft.com/office/powerpoint/2010/main" val="2024125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68400" y="116633"/>
            <a:ext cx="9379959" cy="1191665"/>
          </a:xfrm>
        </p:spPr>
        <p:txBody>
          <a:bodyPr>
            <a:normAutofit fontScale="90000"/>
          </a:bodyPr>
          <a:lstStyle/>
          <a:p>
            <a:br>
              <a:rPr lang="cy-GB" altLang="cy-GB" sz="3100" kern="0" dirty="0">
                <a:latin typeface="Arial" panose="020B0604020202020204" pitchFamily="34" charset="0"/>
                <a:ea typeface="ＭＳ Ｐゴシック" charset="-128"/>
              </a:rPr>
            </a:br>
            <a:br>
              <a:rPr lang="cy-GB" altLang="cy-GB" sz="3100" kern="0" dirty="0">
                <a:latin typeface="Arial" panose="020B0604020202020204" pitchFamily="34" charset="0"/>
                <a:ea typeface="ＭＳ Ｐゴシック" charset="-128"/>
              </a:rPr>
            </a:br>
            <a:r>
              <a:rPr lang="cy-GB" altLang="cy-GB" sz="5300" b="1" kern="0" dirty="0">
                <a:solidFill>
                  <a:srgbClr val="000000"/>
                </a:solidFill>
                <a:latin typeface="Arial"/>
                <a:ea typeface="ＭＳ Ｐゴシック"/>
                <a:cs typeface="Arial"/>
              </a:rPr>
              <a:t>Canllawiau</a:t>
            </a:r>
            <a:br>
              <a:rPr lang="cy-GB" altLang="cy-GB" sz="5300" b="1" kern="0" dirty="0">
                <a:latin typeface="Arial" panose="020B0604020202020204" pitchFamily="34" charset="0"/>
                <a:ea typeface="ＭＳ Ｐゴシック" charset="-128"/>
              </a:rPr>
            </a:br>
            <a:r>
              <a:rPr lang="cy-GB" altLang="cy-GB" sz="5300" b="1" kern="0" dirty="0">
                <a:solidFill>
                  <a:srgbClr val="2F5597"/>
                </a:solidFill>
                <a:latin typeface="Arial"/>
                <a:ea typeface="ＭＳ Ｐゴシック"/>
                <a:cs typeface="Arial"/>
              </a:rPr>
              <a:t>Guidance</a:t>
            </a:r>
            <a:br>
              <a:rPr lang="en-GB" dirty="0">
                <a:solidFill>
                  <a:srgbClr val="2F5597"/>
                </a:solidFill>
              </a:rPr>
            </a:br>
            <a:br>
              <a:rPr lang="en-GB" altLang="cy-GB" sz="2800" kern="0" dirty="0">
                <a:latin typeface="Arial" panose="020B0604020202020204" pitchFamily="34" charset="0"/>
                <a:ea typeface="ＭＳ Ｐゴシック" charset="-128"/>
              </a:rPr>
            </a:br>
            <a:endParaRPr lang="en-GB" sz="2800" dirty="0">
              <a:solidFill>
                <a:schemeClr val="accent1">
                  <a:lumMod val="75000"/>
                </a:schemeClr>
              </a:solidFill>
              <a:latin typeface="Arial" panose="020B0604020202020204" pitchFamily="34" charset="0"/>
            </a:endParaRPr>
          </a:p>
        </p:txBody>
      </p:sp>
      <p:sp>
        <p:nvSpPr>
          <p:cNvPr id="4" name="Content Placeholder 3"/>
          <p:cNvSpPr>
            <a:spLocks noGrp="1"/>
          </p:cNvSpPr>
          <p:nvPr>
            <p:ph sz="half" idx="1"/>
          </p:nvPr>
        </p:nvSpPr>
        <p:spPr>
          <a:xfrm>
            <a:off x="843280" y="1412777"/>
            <a:ext cx="5468744" cy="4764188"/>
          </a:xfrm>
        </p:spPr>
        <p:txBody>
          <a:bodyPr>
            <a:normAutofit/>
          </a:bodyPr>
          <a:lstStyle/>
          <a:p>
            <a:pPr eaLnBrk="0" fontAlgn="base" hangingPunct="0">
              <a:lnSpc>
                <a:spcPct val="100000"/>
              </a:lnSpc>
              <a:spcBef>
                <a:spcPct val="20000"/>
              </a:spcBef>
              <a:spcAft>
                <a:spcPct val="0"/>
              </a:spcAft>
              <a:defRPr/>
            </a:pPr>
            <a:r>
              <a:rPr lang="en-GB" sz="2400" dirty="0" err="1">
                <a:solidFill>
                  <a:prstClr val="black"/>
                </a:solidFill>
                <a:latin typeface="Arial" panose="020B0604020202020204" pitchFamily="34" charset="0"/>
              </a:rPr>
              <a:t>Ystyriwch</a:t>
            </a:r>
            <a:r>
              <a:rPr lang="en-GB" sz="2400" dirty="0">
                <a:solidFill>
                  <a:prstClr val="black"/>
                </a:solidFill>
                <a:latin typeface="Arial" panose="020B0604020202020204" pitchFamily="34" charset="0"/>
              </a:rPr>
              <a:t> </a:t>
            </a:r>
            <a:r>
              <a:rPr lang="en-GB" sz="2400" dirty="0" err="1">
                <a:solidFill>
                  <a:prstClr val="black"/>
                </a:solidFill>
                <a:latin typeface="Arial" panose="020B0604020202020204" pitchFamily="34" charset="0"/>
              </a:rPr>
              <a:t>cyfleoedd</a:t>
            </a:r>
            <a:r>
              <a:rPr lang="en-GB" sz="2400" dirty="0">
                <a:solidFill>
                  <a:prstClr val="black"/>
                </a:solidFill>
                <a:latin typeface="Arial" panose="020B0604020202020204" pitchFamily="34" charset="0"/>
              </a:rPr>
              <a:t> a </a:t>
            </a:r>
            <a:r>
              <a:rPr lang="en-GB" sz="2400" dirty="0" err="1">
                <a:solidFill>
                  <a:prstClr val="black"/>
                </a:solidFill>
                <a:latin typeface="Arial" panose="020B0604020202020204" pitchFamily="34" charset="0"/>
              </a:rPr>
              <a:t>rhwystrau</a:t>
            </a:r>
            <a:r>
              <a:rPr lang="en-GB" sz="2400" dirty="0">
                <a:solidFill>
                  <a:prstClr val="black"/>
                </a:solidFill>
                <a:latin typeface="Arial" panose="020B0604020202020204" pitchFamily="34" charset="0"/>
              </a:rPr>
              <a:t> y dull </a:t>
            </a:r>
            <a:r>
              <a:rPr lang="en-GB" sz="2400" dirty="0" err="1">
                <a:solidFill>
                  <a:prstClr val="black"/>
                </a:solidFill>
                <a:latin typeface="Arial" panose="020B0604020202020204" pitchFamily="34" charset="0"/>
              </a:rPr>
              <a:t>neu'r</a:t>
            </a:r>
            <a:r>
              <a:rPr lang="en-GB" sz="2400" dirty="0">
                <a:solidFill>
                  <a:prstClr val="black"/>
                </a:solidFill>
                <a:latin typeface="Arial" panose="020B0604020202020204" pitchFamily="34" charset="0"/>
              </a:rPr>
              <a:t> </a:t>
            </a:r>
            <a:r>
              <a:rPr lang="en-GB" sz="2400" dirty="0" err="1">
                <a:solidFill>
                  <a:prstClr val="black"/>
                </a:solidFill>
                <a:latin typeface="Arial" panose="020B0604020202020204" pitchFamily="34" charset="0"/>
              </a:rPr>
              <a:t>cyd-destun</a:t>
            </a:r>
            <a:r>
              <a:rPr lang="en-GB" sz="2400" dirty="0">
                <a:solidFill>
                  <a:prstClr val="black"/>
                </a:solidFill>
                <a:latin typeface="Arial" panose="020B0604020202020204" pitchFamily="34" charset="0"/>
              </a:rPr>
              <a:t> </a:t>
            </a:r>
            <a:r>
              <a:rPr lang="en-GB" sz="2400" dirty="0" err="1">
                <a:solidFill>
                  <a:prstClr val="black"/>
                </a:solidFill>
                <a:latin typeface="Arial" panose="020B0604020202020204" pitchFamily="34" charset="0"/>
              </a:rPr>
              <a:t>damcaniaethol</a:t>
            </a:r>
            <a:r>
              <a:rPr lang="en-GB" sz="2400" dirty="0">
                <a:solidFill>
                  <a:prstClr val="black"/>
                </a:solidFill>
                <a:latin typeface="Arial" panose="020B0604020202020204" pitchFamily="34" charset="0"/>
              </a:rPr>
              <a:t> </a:t>
            </a:r>
            <a:r>
              <a:rPr lang="en-GB" sz="2400" dirty="0" err="1">
                <a:solidFill>
                  <a:prstClr val="black"/>
                </a:solidFill>
                <a:latin typeface="Arial" panose="020B0604020202020204" pitchFamily="34" charset="0"/>
              </a:rPr>
              <a:t>ddewiswyd</a:t>
            </a:r>
            <a:r>
              <a:rPr lang="en-GB" sz="2400" dirty="0">
                <a:solidFill>
                  <a:prstClr val="black"/>
                </a:solidFill>
                <a:latin typeface="Arial" panose="020B0604020202020204" pitchFamily="34" charset="0"/>
              </a:rPr>
              <a:t>  o ran </a:t>
            </a:r>
            <a:r>
              <a:rPr lang="en-GB" sz="2400" dirty="0" err="1">
                <a:solidFill>
                  <a:prstClr val="black"/>
                </a:solidFill>
                <a:latin typeface="Arial" panose="020B0604020202020204" pitchFamily="34" charset="0"/>
              </a:rPr>
              <a:t>datblygu'r</a:t>
            </a:r>
            <a:r>
              <a:rPr lang="en-GB" sz="2400" dirty="0">
                <a:solidFill>
                  <a:prstClr val="black"/>
                </a:solidFill>
                <a:latin typeface="Arial" panose="020B0604020202020204" pitchFamily="34" charset="0"/>
              </a:rPr>
              <a:t> </a:t>
            </a:r>
            <a:r>
              <a:rPr lang="en-GB" sz="2400" dirty="0" err="1">
                <a:solidFill>
                  <a:prstClr val="black"/>
                </a:solidFill>
                <a:latin typeface="Arial" panose="020B0604020202020204" pitchFamily="34" charset="0"/>
              </a:rPr>
              <a:t>cwricwlwm</a:t>
            </a:r>
            <a:r>
              <a:rPr lang="en-GB" sz="2400" dirty="0">
                <a:solidFill>
                  <a:prstClr val="black"/>
                </a:solidFill>
                <a:latin typeface="Arial" panose="020B0604020202020204" pitchFamily="34" charset="0"/>
              </a:rPr>
              <a:t> a </a:t>
            </a:r>
            <a:r>
              <a:rPr lang="en-GB" sz="2400" dirty="0" err="1">
                <a:solidFill>
                  <a:prstClr val="black"/>
                </a:solidFill>
                <a:latin typeface="Arial" panose="020B0604020202020204" pitchFamily="34" charset="0"/>
              </a:rPr>
              <a:t>ddewiswyd</a:t>
            </a:r>
            <a:r>
              <a:rPr lang="en-GB" sz="2400" dirty="0">
                <a:solidFill>
                  <a:prstClr val="black"/>
                </a:solidFill>
                <a:latin typeface="Arial" panose="020B0604020202020204" pitchFamily="34" charset="0"/>
              </a:rPr>
              <a:t>. </a:t>
            </a:r>
          </a:p>
        </p:txBody>
      </p:sp>
      <p:sp>
        <p:nvSpPr>
          <p:cNvPr id="5" name="Content Placeholder 4"/>
          <p:cNvSpPr>
            <a:spLocks noGrp="1"/>
          </p:cNvSpPr>
          <p:nvPr>
            <p:ph sz="half" idx="2"/>
          </p:nvPr>
        </p:nvSpPr>
        <p:spPr>
          <a:xfrm>
            <a:off x="6240016" y="1412776"/>
            <a:ext cx="5830064" cy="4764188"/>
          </a:xfrm>
        </p:spPr>
        <p:txBody>
          <a:bodyPr vert="horz" lIns="91440" tIns="45720" rIns="91440" bIns="45720" rtlCol="0" anchor="t">
            <a:noAutofit/>
          </a:bodyPr>
          <a:lstStyle/>
          <a:p>
            <a:pPr eaLnBrk="0" fontAlgn="base" hangingPunct="0">
              <a:lnSpc>
                <a:spcPct val="100000"/>
              </a:lnSpc>
              <a:spcBef>
                <a:spcPct val="20000"/>
              </a:spcBef>
              <a:spcAft>
                <a:spcPct val="0"/>
              </a:spcAft>
              <a:defRPr/>
            </a:pPr>
            <a:r>
              <a:rPr lang="en-GB" sz="2400" dirty="0">
                <a:solidFill>
                  <a:srgbClr val="2F5597"/>
                </a:solidFill>
                <a:latin typeface="Arial"/>
                <a:cs typeface="Arial"/>
              </a:rPr>
              <a:t>Consider the opportunities and barriers provided by the chosen approach or theoretical context in terms of developing the chosen curriculum. </a:t>
            </a:r>
          </a:p>
        </p:txBody>
      </p:sp>
    </p:spTree>
    <p:extLst>
      <p:ext uri="{BB962C8B-B14F-4D97-AF65-F5344CB8AC3E}">
        <p14:creationId xmlns:p14="http://schemas.microsoft.com/office/powerpoint/2010/main" val="173057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A17B0-7BD9-44E6-ECC2-866EFE417F62}"/>
              </a:ext>
            </a:extLst>
          </p:cNvPr>
          <p:cNvSpPr>
            <a:spLocks noGrp="1"/>
          </p:cNvSpPr>
          <p:nvPr>
            <p:ph type="title"/>
          </p:nvPr>
        </p:nvSpPr>
        <p:spPr>
          <a:xfrm>
            <a:off x="818662" y="3663"/>
            <a:ext cx="10515600" cy="1325563"/>
          </a:xfrm>
        </p:spPr>
        <p:txBody>
          <a:bodyPr>
            <a:normAutofit fontScale="90000"/>
          </a:bodyPr>
          <a:lstStyle/>
          <a:p>
            <a:r>
              <a:rPr lang="cy-GB" sz="4800" b="1" dirty="0">
                <a:cs typeface="Arial"/>
              </a:rPr>
              <a:t>Canllawiau</a:t>
            </a:r>
            <a:br>
              <a:rPr lang="cy-GB" sz="4800" b="1" dirty="0">
                <a:cs typeface="Arial"/>
              </a:rPr>
            </a:br>
            <a:r>
              <a:rPr lang="cy-GB" sz="4800" b="1" dirty="0">
                <a:solidFill>
                  <a:srgbClr val="2F5597"/>
                </a:solidFill>
                <a:cs typeface="Arial"/>
              </a:rPr>
              <a:t>Guidance</a:t>
            </a:r>
            <a:endParaRPr lang="en-US" b="1" dirty="0">
              <a:solidFill>
                <a:srgbClr val="2F5597"/>
              </a:solidFill>
              <a:cs typeface="Arial"/>
            </a:endParaRPr>
          </a:p>
        </p:txBody>
      </p:sp>
      <p:sp>
        <p:nvSpPr>
          <p:cNvPr id="3" name="Content Placeholder 2">
            <a:extLst>
              <a:ext uri="{FF2B5EF4-FFF2-40B4-BE49-F238E27FC236}">
                <a16:creationId xmlns:a16="http://schemas.microsoft.com/office/drawing/2014/main" id="{8F0DF0BA-73D7-A94F-EE9A-F6737F1C6F9F}"/>
              </a:ext>
            </a:extLst>
          </p:cNvPr>
          <p:cNvSpPr>
            <a:spLocks noGrp="1"/>
          </p:cNvSpPr>
          <p:nvPr>
            <p:ph sz="half" idx="1"/>
          </p:nvPr>
        </p:nvSpPr>
        <p:spPr>
          <a:xfrm>
            <a:off x="418122" y="1368644"/>
            <a:ext cx="5423877" cy="7055241"/>
          </a:xfrm>
        </p:spPr>
        <p:txBody>
          <a:bodyPr vert="horz" lIns="91440" tIns="45720" rIns="91440" bIns="45720" rtlCol="0" anchor="t">
            <a:normAutofit fontScale="92500" lnSpcReduction="10000"/>
          </a:bodyPr>
          <a:lstStyle/>
          <a:p>
            <a:r>
              <a:rPr lang="cy-GB" dirty="0">
                <a:cs typeface="Arial"/>
              </a:rPr>
              <a:t>Unwaith eto, gallwch ganolbwyntio yma ar agweddau penodol. Gall fod o gymorth i ddatblygu cysylltiadau rhwng ymarfer a pholisi yn gyson, er enghraifft, yr hyn a allai rhwystro'r cyfleoedd a gynigir gan y dull a ddewiswyd neu’r cyd-destun damcaniaethol yn unol â ysgogwyr polisi ac ymarfer megis datblygiad proffesiynol, cyllid a gwerthoedd canfyddedig dysgu trwy chwarae. </a:t>
            </a:r>
            <a:br>
              <a:rPr lang="cy-GB" sz="2400" dirty="0">
                <a:cs typeface="Arial"/>
              </a:rPr>
            </a:br>
            <a:br>
              <a:rPr lang="cy-GB" sz="2400" dirty="0">
                <a:cs typeface="Arial"/>
              </a:rPr>
            </a:br>
            <a:br>
              <a:rPr lang="cy-GB" sz="4800" dirty="0">
                <a:cs typeface="Arial"/>
              </a:rPr>
            </a:br>
            <a:br>
              <a:rPr lang="cy-GB" sz="4800" dirty="0">
                <a:cs typeface="Arial"/>
              </a:rPr>
            </a:br>
            <a:br>
              <a:rPr lang="cy-GB" sz="2400" dirty="0">
                <a:cs typeface="Arial"/>
              </a:rPr>
            </a:br>
            <a:endParaRPr lang="en-US" sz="4800" dirty="0">
              <a:cs typeface="Arial"/>
            </a:endParaRPr>
          </a:p>
        </p:txBody>
      </p:sp>
      <p:sp>
        <p:nvSpPr>
          <p:cNvPr id="4" name="Content Placeholder 3">
            <a:extLst>
              <a:ext uri="{FF2B5EF4-FFF2-40B4-BE49-F238E27FC236}">
                <a16:creationId xmlns:a16="http://schemas.microsoft.com/office/drawing/2014/main" id="{51F3F1BE-B61B-A012-D4D5-441E033DD545}"/>
              </a:ext>
            </a:extLst>
          </p:cNvPr>
          <p:cNvSpPr>
            <a:spLocks noGrp="1"/>
          </p:cNvSpPr>
          <p:nvPr>
            <p:ph sz="half" idx="2"/>
          </p:nvPr>
        </p:nvSpPr>
        <p:spPr>
          <a:xfrm>
            <a:off x="6076462" y="1368644"/>
            <a:ext cx="5210907" cy="5689722"/>
          </a:xfrm>
        </p:spPr>
        <p:txBody>
          <a:bodyPr vert="horz" lIns="91440" tIns="45720" rIns="91440" bIns="45720" rtlCol="0" anchor="t">
            <a:normAutofit fontScale="92500" lnSpcReduction="10000"/>
          </a:bodyPr>
          <a:lstStyle/>
          <a:p>
            <a:r>
              <a:rPr lang="en-GB" dirty="0">
                <a:solidFill>
                  <a:srgbClr val="2F5597"/>
                </a:solidFill>
                <a:cs typeface="Arial"/>
              </a:rPr>
              <a:t>Again, you can focus here on specific aspects. It may help to develop links between practice and policy throughout, for example, what might hinder the opportunities offered by the chosen approach or theoretical context in line with policy and practice drivers such as professional development, funding and perceived values of learning through play. </a:t>
            </a:r>
            <a:br>
              <a:rPr lang="cy-GB" dirty="0">
                <a:solidFill>
                  <a:srgbClr val="2F5597"/>
                </a:solidFill>
                <a:cs typeface="Arial"/>
              </a:rPr>
            </a:br>
            <a:br>
              <a:rPr lang="cy-GB" sz="2400" dirty="0">
                <a:solidFill>
                  <a:srgbClr val="2F5597"/>
                </a:solidFill>
                <a:cs typeface="Arial"/>
              </a:rPr>
            </a:br>
            <a:br>
              <a:rPr lang="cy-GB" sz="2400" dirty="0">
                <a:cs typeface="Arial"/>
              </a:rPr>
            </a:br>
            <a:br>
              <a:rPr lang="cy-GB" sz="2400" dirty="0">
                <a:cs typeface="Arial"/>
              </a:rPr>
            </a:br>
            <a:br>
              <a:rPr lang="cy-GB" sz="2400" dirty="0">
                <a:cs typeface="Arial"/>
              </a:rPr>
            </a:br>
            <a:br>
              <a:rPr lang="cy-GB" sz="2400" dirty="0">
                <a:cs typeface="Arial"/>
              </a:rPr>
            </a:br>
            <a:endParaRPr lang="en-US" sz="2400" dirty="0">
              <a:cs typeface="Arial"/>
            </a:endParaRPr>
          </a:p>
          <a:p>
            <a:endParaRPr lang="en-US" dirty="0">
              <a:cs typeface="Arial"/>
            </a:endParaRPr>
          </a:p>
        </p:txBody>
      </p:sp>
    </p:spTree>
    <p:extLst>
      <p:ext uri="{BB962C8B-B14F-4D97-AF65-F5344CB8AC3E}">
        <p14:creationId xmlns:p14="http://schemas.microsoft.com/office/powerpoint/2010/main" val="3560176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04640" y="365128"/>
            <a:ext cx="11724640" cy="615601"/>
          </a:xfrm>
        </p:spPr>
        <p:txBody>
          <a:bodyPr>
            <a:noAutofit/>
          </a:bodyPr>
          <a:lstStyle/>
          <a:p>
            <a:pPr algn="ctr"/>
            <a:r>
              <a:rPr lang="en-GB" sz="4800" dirty="0">
                <a:solidFill>
                  <a:prstClr val="black"/>
                </a:solidFill>
                <a:latin typeface="Arial"/>
                <a:cs typeface="Arial"/>
              </a:rPr>
              <a:t>    </a:t>
            </a:r>
            <a:r>
              <a:rPr lang="en-GB" sz="4800" b="1" dirty="0" err="1">
                <a:solidFill>
                  <a:prstClr val="black"/>
                </a:solidFill>
                <a:latin typeface="Arial"/>
                <a:cs typeface="Arial"/>
              </a:rPr>
              <a:t>Rhestr</a:t>
            </a:r>
            <a:r>
              <a:rPr lang="en-GB" sz="4800" b="1" dirty="0">
                <a:solidFill>
                  <a:prstClr val="black"/>
                </a:solidFill>
                <a:latin typeface="Arial"/>
                <a:cs typeface="Arial"/>
              </a:rPr>
              <a:t> </a:t>
            </a:r>
            <a:r>
              <a:rPr lang="en-GB" sz="4800" b="1" dirty="0" err="1">
                <a:solidFill>
                  <a:prstClr val="black"/>
                </a:solidFill>
                <a:latin typeface="Arial"/>
                <a:cs typeface="Arial"/>
              </a:rPr>
              <a:t>wirio</a:t>
            </a:r>
            <a:br>
              <a:rPr lang="en-GB" sz="4800" b="1" dirty="0">
                <a:solidFill>
                  <a:prstClr val="black"/>
                </a:solidFill>
                <a:latin typeface="Arial" panose="020B0604020202020204" pitchFamily="34" charset="0"/>
                <a:cs typeface="Arial"/>
              </a:rPr>
            </a:br>
            <a:r>
              <a:rPr lang="en-GB" sz="4800" b="1" dirty="0">
                <a:solidFill>
                  <a:srgbClr val="2F5597"/>
                </a:solidFill>
                <a:latin typeface="Arial"/>
                <a:cs typeface="Arial"/>
              </a:rPr>
              <a:t>Checklist</a:t>
            </a:r>
          </a:p>
        </p:txBody>
      </p:sp>
      <p:sp>
        <p:nvSpPr>
          <p:cNvPr id="4" name="Content Placeholder 3"/>
          <p:cNvSpPr>
            <a:spLocks noGrp="1"/>
          </p:cNvSpPr>
          <p:nvPr>
            <p:ph sz="half" idx="1"/>
          </p:nvPr>
        </p:nvSpPr>
        <p:spPr>
          <a:xfrm>
            <a:off x="483476" y="1356852"/>
            <a:ext cx="5756540" cy="4520418"/>
          </a:xfrm>
        </p:spPr>
        <p:txBody>
          <a:bodyPr>
            <a:normAutofit/>
          </a:bodyPr>
          <a:lstStyle/>
          <a:p>
            <a:pPr>
              <a:defRPr/>
            </a:pPr>
            <a:r>
              <a:rPr lang="cy-GB" sz="3400" dirty="0">
                <a:latin typeface="Arial" panose="020B0604020202020204" pitchFamily="34" charset="0"/>
              </a:rPr>
              <a:t>Drwy gydol y gwaith dylid cynnwys tystiolaeth o lenyddiaeth gredadwy gan gynnwys ymchwil empirig, cyd-destun polisi perthnasol a safbwyntiau damcaniaethol / athronyddol.</a:t>
            </a:r>
          </a:p>
          <a:p>
            <a:pPr>
              <a:defRPr/>
            </a:pPr>
            <a:endParaRPr lang="cy-GB" dirty="0">
              <a:latin typeface="Arial" panose="020B0604020202020204" pitchFamily="34" charset="0"/>
            </a:endParaRPr>
          </a:p>
          <a:p>
            <a:pPr marL="0" indent="0">
              <a:buNone/>
              <a:defRPr/>
            </a:pPr>
            <a:endParaRPr lang="cy-GB" dirty="0">
              <a:latin typeface="Arial" panose="020B0604020202020204" pitchFamily="34" charset="0"/>
            </a:endParaRPr>
          </a:p>
        </p:txBody>
      </p:sp>
      <p:sp>
        <p:nvSpPr>
          <p:cNvPr id="5" name="Content Placeholder 4"/>
          <p:cNvSpPr>
            <a:spLocks noGrp="1"/>
          </p:cNvSpPr>
          <p:nvPr>
            <p:ph sz="half" idx="2"/>
          </p:nvPr>
        </p:nvSpPr>
        <p:spPr>
          <a:xfrm>
            <a:off x="6411310" y="1356852"/>
            <a:ext cx="5118538" cy="4952468"/>
          </a:xfrm>
        </p:spPr>
        <p:txBody>
          <a:bodyPr vert="horz" lIns="91440" tIns="45720" rIns="91440" bIns="45720" rtlCol="0" anchor="t">
            <a:normAutofit/>
          </a:bodyPr>
          <a:lstStyle/>
          <a:p>
            <a:pPr>
              <a:defRPr/>
            </a:pPr>
            <a:r>
              <a:rPr lang="en-GB" sz="3400" dirty="0">
                <a:solidFill>
                  <a:srgbClr val="2F5597"/>
                </a:solidFill>
                <a:latin typeface="Arial"/>
                <a:cs typeface="Arial"/>
              </a:rPr>
              <a:t>Throughout the work should be evidenced with credible literature including empirical research, relevant policy context and theoretical / philosophical viewpoints.</a:t>
            </a:r>
            <a:endParaRPr lang="en-US" dirty="0">
              <a:solidFill>
                <a:srgbClr val="002060"/>
              </a:solidFill>
              <a:latin typeface="Arial" panose="020B0604020202020204" pitchFamily="34" charset="0"/>
            </a:endParaRPr>
          </a:p>
        </p:txBody>
      </p:sp>
    </p:spTree>
    <p:extLst>
      <p:ext uri="{BB962C8B-B14F-4D97-AF65-F5344CB8AC3E}">
        <p14:creationId xmlns:p14="http://schemas.microsoft.com/office/powerpoint/2010/main" val="2052887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034E2BA-628C-09AD-98C7-EA60736941D5}"/>
              </a:ext>
            </a:extLst>
          </p:cNvPr>
          <p:cNvSpPr>
            <a:spLocks noGrp="1"/>
          </p:cNvSpPr>
          <p:nvPr>
            <p:ph type="title"/>
          </p:nvPr>
        </p:nvSpPr>
        <p:spPr>
          <a:xfrm>
            <a:off x="838200" y="365125"/>
            <a:ext cx="10515600" cy="1325563"/>
          </a:xfrm>
        </p:spPr>
        <p:txBody>
          <a:bodyPr>
            <a:normAutofit fontScale="90000"/>
          </a:bodyPr>
          <a:lstStyle/>
          <a:p>
            <a:br>
              <a:rPr lang="en-GB" dirty="0"/>
            </a:br>
            <a:br>
              <a:rPr lang="en-GB" dirty="0"/>
            </a:br>
            <a:br>
              <a:rPr lang="en-GB" dirty="0"/>
            </a:br>
            <a:r>
              <a:rPr lang="en-GB" b="1" dirty="0"/>
              <a:t>10 marc                          </a:t>
            </a:r>
            <a:r>
              <a:rPr lang="en-GB" b="1" dirty="0">
                <a:solidFill>
                  <a:srgbClr val="2F5597"/>
                </a:solidFill>
              </a:rPr>
              <a:t>10 marks</a:t>
            </a:r>
            <a:br>
              <a:rPr lang="en-GB" b="1" dirty="0"/>
            </a:br>
            <a:br>
              <a:rPr lang="en-GB" dirty="0"/>
            </a:br>
            <a:br>
              <a:rPr lang="en-GB" dirty="0"/>
            </a:br>
            <a:endParaRPr lang="en-US" dirty="0"/>
          </a:p>
        </p:txBody>
      </p:sp>
      <p:sp>
        <p:nvSpPr>
          <p:cNvPr id="13" name="Content Placeholder 3">
            <a:extLst>
              <a:ext uri="{FF2B5EF4-FFF2-40B4-BE49-F238E27FC236}">
                <a16:creationId xmlns:a16="http://schemas.microsoft.com/office/drawing/2014/main" id="{81CACB4F-C5E1-ECBB-2D49-862A007D817F}"/>
              </a:ext>
            </a:extLst>
          </p:cNvPr>
          <p:cNvSpPr>
            <a:spLocks noGrp="1"/>
          </p:cNvSpPr>
          <p:nvPr>
            <p:ph sz="half" idx="2"/>
          </p:nvPr>
        </p:nvSpPr>
        <p:spPr>
          <a:xfrm>
            <a:off x="6172200" y="1825625"/>
            <a:ext cx="4597400" cy="4351338"/>
          </a:xfrm>
        </p:spPr>
        <p:txBody>
          <a:bodyPr>
            <a:normAutofit/>
          </a:bodyPr>
          <a:lstStyle/>
          <a:p>
            <a:pPr marL="514350" indent="-514350">
              <a:buAutoNum type="arabicPeriod"/>
            </a:pPr>
            <a:r>
              <a:rPr lang="en-GB" b="1" dirty="0">
                <a:solidFill>
                  <a:srgbClr val="2F5597"/>
                </a:solidFill>
                <a:latin typeface="Arial" panose="020B0604020202020204" pitchFamily="34" charset="0"/>
                <a:ea typeface="Times New Roman" panose="02020603050405020304" pitchFamily="18" charset="0"/>
              </a:rPr>
              <a:t>Engagement with Literature Skills</a:t>
            </a:r>
            <a:br>
              <a:rPr lang="en-GB" dirty="0">
                <a:solidFill>
                  <a:srgbClr val="2F5597"/>
                </a:solidFill>
                <a:latin typeface="Times New Roman" panose="02020603050405020304" pitchFamily="18" charset="0"/>
                <a:ea typeface="Times New Roman" panose="02020603050405020304" pitchFamily="18" charset="0"/>
              </a:rPr>
            </a:br>
            <a:endParaRPr lang="en-GB" dirty="0">
              <a:solidFill>
                <a:srgbClr val="2F5597"/>
              </a:solidFill>
              <a:latin typeface="Times New Roman" panose="02020603050405020304" pitchFamily="18" charset="0"/>
              <a:ea typeface="Times New Roman" panose="02020603050405020304" pitchFamily="18" charset="0"/>
            </a:endParaRPr>
          </a:p>
          <a:p>
            <a:r>
              <a:rPr lang="en-GB" dirty="0">
                <a:solidFill>
                  <a:srgbClr val="2F5597"/>
                </a:solidFill>
              </a:rPr>
              <a:t>Reference list, reference citations in work, synthesis, credibility of sources</a:t>
            </a:r>
            <a:endParaRPr lang="en-US" dirty="0">
              <a:solidFill>
                <a:srgbClr val="2F5597"/>
              </a:solidFill>
            </a:endParaRPr>
          </a:p>
        </p:txBody>
      </p:sp>
      <p:sp>
        <p:nvSpPr>
          <p:cNvPr id="8" name="Content Placeholder 7">
            <a:extLst>
              <a:ext uri="{FF2B5EF4-FFF2-40B4-BE49-F238E27FC236}">
                <a16:creationId xmlns:a16="http://schemas.microsoft.com/office/drawing/2014/main" id="{2D109115-0558-0268-2623-337B66E84B42}"/>
              </a:ext>
            </a:extLst>
          </p:cNvPr>
          <p:cNvSpPr>
            <a:spLocks noGrp="1"/>
          </p:cNvSpPr>
          <p:nvPr>
            <p:ph sz="half" idx="1"/>
          </p:nvPr>
        </p:nvSpPr>
        <p:spPr>
          <a:xfrm>
            <a:off x="680720" y="1825625"/>
            <a:ext cx="5059680" cy="4351338"/>
          </a:xfrm>
        </p:spPr>
        <p:txBody>
          <a:bodyPr/>
          <a:lstStyle/>
          <a:p>
            <a:r>
              <a:rPr lang="en-GB" b="1" dirty="0"/>
              <a:t>1. </a:t>
            </a:r>
            <a:r>
              <a:rPr lang="en-GB" b="1" dirty="0" err="1"/>
              <a:t>Sgiliau</a:t>
            </a:r>
            <a:r>
              <a:rPr lang="en-GB" b="1" dirty="0"/>
              <a:t> </a:t>
            </a:r>
            <a:r>
              <a:rPr lang="en-GB" b="1" dirty="0" err="1"/>
              <a:t>Ymgysylltu</a:t>
            </a:r>
            <a:r>
              <a:rPr lang="en-GB" b="1" dirty="0"/>
              <a:t> â </a:t>
            </a:r>
            <a:r>
              <a:rPr lang="en-GB" b="1" dirty="0" err="1"/>
              <a:t>Llenyddiaeth</a:t>
            </a:r>
            <a:endParaRPr lang="en-GB" b="1" dirty="0"/>
          </a:p>
          <a:p>
            <a:pPr marL="0" indent="0">
              <a:buNone/>
            </a:pPr>
            <a:endParaRPr lang="en-GB" dirty="0"/>
          </a:p>
          <a:p>
            <a:r>
              <a:rPr lang="en-GB" dirty="0" err="1"/>
              <a:t>Rhestr</a:t>
            </a:r>
            <a:r>
              <a:rPr lang="en-GB" dirty="0"/>
              <a:t> </a:t>
            </a:r>
            <a:r>
              <a:rPr lang="en-GB" dirty="0" err="1"/>
              <a:t>cyfeirnodi</a:t>
            </a:r>
            <a:r>
              <a:rPr lang="en-GB" dirty="0"/>
              <a:t>, </a:t>
            </a:r>
            <a:r>
              <a:rPr lang="en-GB" dirty="0" err="1"/>
              <a:t>dyfyniadau</a:t>
            </a:r>
            <a:r>
              <a:rPr lang="en-GB" dirty="0"/>
              <a:t> </a:t>
            </a:r>
            <a:r>
              <a:rPr lang="en-GB" dirty="0" err="1"/>
              <a:t>cyfeirnodi</a:t>
            </a:r>
            <a:r>
              <a:rPr lang="en-GB" dirty="0"/>
              <a:t> o </a:t>
            </a:r>
            <a:r>
              <a:rPr lang="en-GB" dirty="0" err="1"/>
              <a:t>fewn</a:t>
            </a:r>
            <a:r>
              <a:rPr lang="en-GB" dirty="0"/>
              <a:t> y </a:t>
            </a:r>
            <a:r>
              <a:rPr lang="en-GB" dirty="0" err="1"/>
              <a:t>gwaith</a:t>
            </a:r>
            <a:r>
              <a:rPr lang="en-GB" dirty="0"/>
              <a:t>, </a:t>
            </a:r>
            <a:r>
              <a:rPr lang="en-GB" dirty="0" err="1"/>
              <a:t>cyfosod</a:t>
            </a:r>
            <a:r>
              <a:rPr lang="en-GB" dirty="0"/>
              <a:t>, </a:t>
            </a:r>
            <a:r>
              <a:rPr lang="en-GB" dirty="0" err="1"/>
              <a:t>ffynonellau</a:t>
            </a:r>
            <a:r>
              <a:rPr lang="en-GB" dirty="0"/>
              <a:t> </a:t>
            </a:r>
            <a:r>
              <a:rPr lang="en-GB" dirty="0" err="1"/>
              <a:t>credadwy</a:t>
            </a:r>
            <a:r>
              <a:rPr lang="en-GB" dirty="0"/>
              <a:t>.</a:t>
            </a:r>
          </a:p>
          <a:p>
            <a:endParaRPr lang="en-GB" dirty="0"/>
          </a:p>
          <a:p>
            <a:endParaRPr lang="en-GB" dirty="0"/>
          </a:p>
        </p:txBody>
      </p:sp>
    </p:spTree>
    <p:extLst>
      <p:ext uri="{BB962C8B-B14F-4D97-AF65-F5344CB8AC3E}">
        <p14:creationId xmlns:p14="http://schemas.microsoft.com/office/powerpoint/2010/main" val="1980863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BFD35-F523-A99A-1EA0-876A9C383D1C}"/>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0814B734-A0D1-1C6D-5695-9571220EE4A7}"/>
              </a:ext>
            </a:extLst>
          </p:cNvPr>
          <p:cNvSpPr>
            <a:spLocks noGrp="1"/>
          </p:cNvSpPr>
          <p:nvPr>
            <p:ph type="title"/>
          </p:nvPr>
        </p:nvSpPr>
        <p:spPr>
          <a:xfrm>
            <a:off x="838200" y="365125"/>
            <a:ext cx="10515600" cy="1325563"/>
          </a:xfrm>
        </p:spPr>
        <p:txBody>
          <a:bodyPr>
            <a:normAutofit fontScale="90000"/>
          </a:bodyPr>
          <a:lstStyle/>
          <a:p>
            <a:br>
              <a:rPr lang="en-GB" dirty="0"/>
            </a:br>
            <a:r>
              <a:rPr lang="en-GB" dirty="0"/>
              <a:t>  </a:t>
            </a:r>
            <a:r>
              <a:rPr lang="en-GB" b="1" dirty="0"/>
              <a:t>20 marc                        </a:t>
            </a:r>
            <a:r>
              <a:rPr lang="en-GB" b="1" dirty="0">
                <a:solidFill>
                  <a:srgbClr val="2F5597"/>
                </a:solidFill>
              </a:rPr>
              <a:t>20 marks</a:t>
            </a:r>
            <a:br>
              <a:rPr lang="en-GB" b="1" dirty="0"/>
            </a:br>
            <a:br>
              <a:rPr lang="en-GB" dirty="0"/>
            </a:br>
            <a:br>
              <a:rPr lang="en-GB" dirty="0"/>
            </a:br>
            <a:endParaRPr lang="en-US" dirty="0"/>
          </a:p>
        </p:txBody>
      </p:sp>
      <p:sp>
        <p:nvSpPr>
          <p:cNvPr id="13" name="Content Placeholder 3">
            <a:extLst>
              <a:ext uri="{FF2B5EF4-FFF2-40B4-BE49-F238E27FC236}">
                <a16:creationId xmlns:a16="http://schemas.microsoft.com/office/drawing/2014/main" id="{6A7280FB-DA7C-80D7-D46B-66A79304AEBA}"/>
              </a:ext>
            </a:extLst>
          </p:cNvPr>
          <p:cNvSpPr>
            <a:spLocks noGrp="1"/>
          </p:cNvSpPr>
          <p:nvPr>
            <p:ph sz="half" idx="2"/>
          </p:nvPr>
        </p:nvSpPr>
        <p:spPr>
          <a:xfrm>
            <a:off x="6172200" y="1825625"/>
            <a:ext cx="5181600" cy="4351338"/>
          </a:xfrm>
        </p:spPr>
        <p:txBody>
          <a:bodyPr>
            <a:normAutofit/>
          </a:bodyPr>
          <a:lstStyle/>
          <a:p>
            <a:pPr marL="0" indent="0">
              <a:buNone/>
            </a:pPr>
            <a:r>
              <a:rPr lang="en-GB" b="1" dirty="0">
                <a:solidFill>
                  <a:srgbClr val="2F5597"/>
                </a:solidFill>
                <a:latin typeface="Arial" panose="020B0604020202020204" pitchFamily="34" charset="0"/>
                <a:ea typeface="Times New Roman" panose="02020603050405020304" pitchFamily="18" charset="0"/>
              </a:rPr>
              <a:t>2. Knowledge and Understanding Skills</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r>
              <a:rPr lang="en-GB" dirty="0">
                <a:solidFill>
                  <a:srgbClr val="2F5597"/>
                </a:solidFill>
                <a:latin typeface="Arial" panose="020B0604020202020204" pitchFamily="34" charset="0"/>
                <a:ea typeface="Times New Roman" panose="02020603050405020304" pitchFamily="18" charset="0"/>
              </a:rPr>
              <a:t>Critical analysis of your chosen approach or theoretical context</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endParaRPr lang="en-GB" b="1" dirty="0">
              <a:solidFill>
                <a:srgbClr val="2F5597"/>
              </a:solidFill>
              <a:latin typeface="Arial" panose="020B0604020202020204" pitchFamily="34" charset="0"/>
              <a:ea typeface="Times New Roman" panose="02020603050405020304" pitchFamily="18" charset="0"/>
            </a:endParaRPr>
          </a:p>
        </p:txBody>
      </p:sp>
      <p:sp>
        <p:nvSpPr>
          <p:cNvPr id="8" name="Content Placeholder 7">
            <a:extLst>
              <a:ext uri="{FF2B5EF4-FFF2-40B4-BE49-F238E27FC236}">
                <a16:creationId xmlns:a16="http://schemas.microsoft.com/office/drawing/2014/main" id="{34588315-BFC2-C189-0B7C-2D6B5142BD0E}"/>
              </a:ext>
            </a:extLst>
          </p:cNvPr>
          <p:cNvSpPr>
            <a:spLocks noGrp="1"/>
          </p:cNvSpPr>
          <p:nvPr>
            <p:ph sz="half" idx="1"/>
          </p:nvPr>
        </p:nvSpPr>
        <p:spPr/>
        <p:txBody>
          <a:bodyPr/>
          <a:lstStyle/>
          <a:p>
            <a:r>
              <a:rPr lang="en-GB" b="1" dirty="0"/>
              <a:t>2. </a:t>
            </a:r>
            <a:r>
              <a:rPr lang="en-GB" b="1" dirty="0" err="1"/>
              <a:t>Sgiliau</a:t>
            </a:r>
            <a:r>
              <a:rPr lang="en-GB" b="1" dirty="0"/>
              <a:t> </a:t>
            </a:r>
            <a:r>
              <a:rPr lang="en-GB" b="1" dirty="0" err="1"/>
              <a:t>Gwybodaeth</a:t>
            </a:r>
            <a:r>
              <a:rPr lang="en-GB" b="1" dirty="0"/>
              <a:t> a </a:t>
            </a:r>
            <a:r>
              <a:rPr lang="en-GB" b="1" dirty="0" err="1"/>
              <a:t>Dealltwriaeth</a:t>
            </a:r>
            <a:endParaRPr lang="en-GB" b="1" dirty="0"/>
          </a:p>
          <a:p>
            <a:endParaRPr lang="en-GB" dirty="0"/>
          </a:p>
          <a:p>
            <a:r>
              <a:rPr lang="en-GB" dirty="0" err="1"/>
              <a:t>Dadansoddiad</a:t>
            </a:r>
            <a:r>
              <a:rPr lang="en-GB" dirty="0"/>
              <a:t> </a:t>
            </a:r>
            <a:r>
              <a:rPr lang="en-GB" dirty="0" err="1"/>
              <a:t>beirniadol</a:t>
            </a:r>
            <a:r>
              <a:rPr lang="en-GB" dirty="0"/>
              <a:t> </a:t>
            </a:r>
            <a:r>
              <a:rPr lang="en-GB" dirty="0" err="1"/>
              <a:t>o'r</a:t>
            </a:r>
            <a:r>
              <a:rPr lang="en-GB" dirty="0"/>
              <a:t> dull neu </a:t>
            </a:r>
            <a:r>
              <a:rPr lang="en-GB" dirty="0" err="1"/>
              <a:t>gyd-destun</a:t>
            </a:r>
            <a:r>
              <a:rPr lang="en-GB" dirty="0"/>
              <a:t> </a:t>
            </a:r>
            <a:r>
              <a:rPr lang="en-GB" dirty="0" err="1"/>
              <a:t>damcaniaethol</a:t>
            </a:r>
            <a:r>
              <a:rPr lang="en-GB" dirty="0"/>
              <a:t> </a:t>
            </a:r>
            <a:r>
              <a:rPr lang="en-GB" dirty="0" err="1"/>
              <a:t>ddewiswyd</a:t>
            </a:r>
            <a:r>
              <a:rPr lang="en-GB" dirty="0"/>
              <a:t>.</a:t>
            </a:r>
          </a:p>
          <a:p>
            <a:endParaRPr lang="en-GB" dirty="0"/>
          </a:p>
          <a:p>
            <a:endParaRPr lang="en-GB" dirty="0"/>
          </a:p>
        </p:txBody>
      </p:sp>
    </p:spTree>
    <p:extLst>
      <p:ext uri="{BB962C8B-B14F-4D97-AF65-F5344CB8AC3E}">
        <p14:creationId xmlns:p14="http://schemas.microsoft.com/office/powerpoint/2010/main" val="1379526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ADF55-1766-CA7D-4362-E54BE6E4982E}"/>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A93DC8FB-2D7E-4B82-F551-366C61804222}"/>
              </a:ext>
            </a:extLst>
          </p:cNvPr>
          <p:cNvSpPr>
            <a:spLocks noGrp="1"/>
          </p:cNvSpPr>
          <p:nvPr>
            <p:ph type="title"/>
          </p:nvPr>
        </p:nvSpPr>
        <p:spPr>
          <a:xfrm>
            <a:off x="838200" y="365125"/>
            <a:ext cx="10515600" cy="1325563"/>
          </a:xfrm>
        </p:spPr>
        <p:txBody>
          <a:bodyPr>
            <a:normAutofit fontScale="90000"/>
          </a:bodyPr>
          <a:lstStyle/>
          <a:p>
            <a:br>
              <a:rPr lang="en-GB" dirty="0"/>
            </a:br>
            <a:br>
              <a:rPr lang="en-GB" dirty="0"/>
            </a:br>
            <a:br>
              <a:rPr lang="en-GB" dirty="0"/>
            </a:br>
            <a:br>
              <a:rPr lang="en-GB" dirty="0"/>
            </a:br>
            <a:r>
              <a:rPr lang="en-GB" b="1" dirty="0"/>
              <a:t>30 marc                         </a:t>
            </a:r>
            <a:r>
              <a:rPr lang="en-GB" b="1" dirty="0">
                <a:solidFill>
                  <a:srgbClr val="2F5597"/>
                </a:solidFill>
              </a:rPr>
              <a:t>30 marks</a:t>
            </a:r>
            <a:br>
              <a:rPr lang="en-GB" dirty="0"/>
            </a:br>
            <a:br>
              <a:rPr lang="en-GB" dirty="0"/>
            </a:br>
            <a:br>
              <a:rPr lang="en-GB" dirty="0"/>
            </a:br>
            <a:endParaRPr lang="en-US" dirty="0"/>
          </a:p>
        </p:txBody>
      </p:sp>
      <p:sp>
        <p:nvSpPr>
          <p:cNvPr id="13" name="Content Placeholder 3">
            <a:extLst>
              <a:ext uri="{FF2B5EF4-FFF2-40B4-BE49-F238E27FC236}">
                <a16:creationId xmlns:a16="http://schemas.microsoft.com/office/drawing/2014/main" id="{7E810E9A-44F6-64B9-8BF8-BFA9B53912C0}"/>
              </a:ext>
            </a:extLst>
          </p:cNvPr>
          <p:cNvSpPr>
            <a:spLocks noGrp="1"/>
          </p:cNvSpPr>
          <p:nvPr>
            <p:ph sz="half" idx="2"/>
          </p:nvPr>
        </p:nvSpPr>
        <p:spPr>
          <a:xfrm>
            <a:off x="6172200" y="1825625"/>
            <a:ext cx="5181600" cy="4351338"/>
          </a:xfrm>
        </p:spPr>
        <p:txBody>
          <a:bodyPr>
            <a:normAutofit/>
          </a:bodyPr>
          <a:lstStyle/>
          <a:p>
            <a:pPr marL="0" indent="0">
              <a:buNone/>
            </a:pPr>
            <a:r>
              <a:rPr lang="en-GB" b="1" dirty="0">
                <a:solidFill>
                  <a:srgbClr val="2F5597"/>
                </a:solidFill>
                <a:latin typeface="Arial" panose="020B0604020202020204" pitchFamily="34" charset="0"/>
                <a:ea typeface="Times New Roman" panose="02020603050405020304" pitchFamily="18" charset="0"/>
              </a:rPr>
              <a:t>3. Cognitive and Intellectual Skills</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r>
              <a:rPr lang="en-GB" dirty="0">
                <a:solidFill>
                  <a:srgbClr val="2F5597"/>
                </a:solidFill>
                <a:latin typeface="Arial" panose="020B0604020202020204" pitchFamily="34" charset="0"/>
                <a:ea typeface="Times New Roman" panose="02020603050405020304" pitchFamily="18" charset="0"/>
              </a:rPr>
              <a:t>Critically evaluate if the chosen approach or theoretical context fits ethos and aims of the curriculum chosen.</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endParaRPr lang="en-GB" b="1" dirty="0">
              <a:solidFill>
                <a:srgbClr val="2F5597"/>
              </a:solidFill>
              <a:latin typeface="Arial" panose="020B0604020202020204" pitchFamily="34" charset="0"/>
              <a:ea typeface="Times New Roman" panose="02020603050405020304" pitchFamily="18" charset="0"/>
            </a:endParaRPr>
          </a:p>
        </p:txBody>
      </p:sp>
      <p:sp>
        <p:nvSpPr>
          <p:cNvPr id="8" name="Content Placeholder 7">
            <a:extLst>
              <a:ext uri="{FF2B5EF4-FFF2-40B4-BE49-F238E27FC236}">
                <a16:creationId xmlns:a16="http://schemas.microsoft.com/office/drawing/2014/main" id="{77406A11-53A0-C4D5-20AA-0E24AB41CD9B}"/>
              </a:ext>
            </a:extLst>
          </p:cNvPr>
          <p:cNvSpPr>
            <a:spLocks noGrp="1"/>
          </p:cNvSpPr>
          <p:nvPr>
            <p:ph sz="half" idx="1"/>
          </p:nvPr>
        </p:nvSpPr>
        <p:spPr/>
        <p:txBody>
          <a:bodyPr/>
          <a:lstStyle/>
          <a:p>
            <a:pPr marL="0" indent="0">
              <a:buNone/>
            </a:pPr>
            <a:r>
              <a:rPr lang="en-GB" b="1" dirty="0"/>
              <a:t>3. </a:t>
            </a:r>
            <a:r>
              <a:rPr lang="en-GB" b="1" dirty="0" err="1"/>
              <a:t>Sgiliau</a:t>
            </a:r>
            <a:r>
              <a:rPr lang="en-GB" b="1" dirty="0"/>
              <a:t> </a:t>
            </a:r>
            <a:r>
              <a:rPr lang="en-GB" b="1" dirty="0" err="1"/>
              <a:t>Gwybyddol</a:t>
            </a:r>
            <a:r>
              <a:rPr lang="en-GB" b="1" dirty="0"/>
              <a:t> a </a:t>
            </a:r>
            <a:r>
              <a:rPr lang="en-GB" b="1" dirty="0" err="1"/>
              <a:t>Deallusol</a:t>
            </a:r>
            <a:endParaRPr lang="en-GB" b="1" dirty="0"/>
          </a:p>
          <a:p>
            <a:pPr marL="0" indent="0">
              <a:buNone/>
            </a:pPr>
            <a:endParaRPr lang="en-GB" dirty="0"/>
          </a:p>
          <a:p>
            <a:pPr marL="0" indent="0">
              <a:buNone/>
            </a:pPr>
            <a:r>
              <a:rPr lang="en-GB" dirty="0" err="1"/>
              <a:t>Gwerthuswch</a:t>
            </a:r>
            <a:r>
              <a:rPr lang="en-GB" dirty="0"/>
              <a:t> </a:t>
            </a:r>
            <a:r>
              <a:rPr lang="en-GB" dirty="0" err="1"/>
              <a:t>yn</a:t>
            </a:r>
            <a:r>
              <a:rPr lang="en-GB" dirty="0"/>
              <a:t> </a:t>
            </a:r>
            <a:r>
              <a:rPr lang="en-GB" dirty="0" err="1"/>
              <a:t>feirniadol</a:t>
            </a:r>
            <a:r>
              <a:rPr lang="en-GB" dirty="0"/>
              <a:t> a </a:t>
            </a:r>
            <a:r>
              <a:rPr lang="en-GB" dirty="0" err="1"/>
              <a:t>yw'r</a:t>
            </a:r>
            <a:r>
              <a:rPr lang="en-GB" dirty="0"/>
              <a:t> dull </a:t>
            </a:r>
            <a:r>
              <a:rPr lang="en-GB" dirty="0" err="1"/>
              <a:t>neu'r</a:t>
            </a:r>
            <a:r>
              <a:rPr lang="en-GB" dirty="0"/>
              <a:t> </a:t>
            </a:r>
            <a:r>
              <a:rPr lang="en-GB" dirty="0" err="1"/>
              <a:t>cyd-destun</a:t>
            </a:r>
            <a:r>
              <a:rPr lang="en-GB" dirty="0"/>
              <a:t> </a:t>
            </a:r>
            <a:r>
              <a:rPr lang="en-GB" dirty="0" err="1"/>
              <a:t>damcaniaethol</a:t>
            </a:r>
            <a:r>
              <a:rPr lang="en-GB" dirty="0"/>
              <a:t> a </a:t>
            </a:r>
            <a:r>
              <a:rPr lang="en-GB" dirty="0" err="1"/>
              <a:t>ddewiswyd</a:t>
            </a:r>
            <a:r>
              <a:rPr lang="en-GB" dirty="0"/>
              <a:t> </a:t>
            </a:r>
            <a:r>
              <a:rPr lang="en-GB" dirty="0" err="1"/>
              <a:t>yn</a:t>
            </a:r>
            <a:r>
              <a:rPr lang="en-GB" dirty="0"/>
              <a:t> </a:t>
            </a:r>
            <a:r>
              <a:rPr lang="en-GB" dirty="0" err="1"/>
              <a:t>cyd-fynd</a:t>
            </a:r>
            <a:r>
              <a:rPr lang="en-GB" dirty="0"/>
              <a:t> ag ethos a </a:t>
            </a:r>
            <a:r>
              <a:rPr lang="en-GB" dirty="0" err="1"/>
              <a:t>nodau'r</a:t>
            </a:r>
            <a:r>
              <a:rPr lang="en-GB" dirty="0"/>
              <a:t> </a:t>
            </a:r>
            <a:r>
              <a:rPr lang="en-GB" dirty="0" err="1"/>
              <a:t>cwricwlwm</a:t>
            </a:r>
            <a:r>
              <a:rPr lang="en-GB" dirty="0"/>
              <a:t> a </a:t>
            </a:r>
            <a:r>
              <a:rPr lang="en-GB" dirty="0" err="1"/>
              <a:t>ddewiswyd</a:t>
            </a:r>
            <a:r>
              <a:rPr lang="en-GB" dirty="0"/>
              <a:t>.</a:t>
            </a:r>
          </a:p>
          <a:p>
            <a:endParaRPr lang="en-GB" b="1" dirty="0"/>
          </a:p>
          <a:p>
            <a:endParaRPr lang="en-GB" dirty="0"/>
          </a:p>
          <a:p>
            <a:endParaRPr lang="en-GB" dirty="0"/>
          </a:p>
        </p:txBody>
      </p:sp>
    </p:spTree>
    <p:extLst>
      <p:ext uri="{BB962C8B-B14F-4D97-AF65-F5344CB8AC3E}">
        <p14:creationId xmlns:p14="http://schemas.microsoft.com/office/powerpoint/2010/main" val="4086183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3491B-6C47-7758-CEE6-FEF1F4466629}"/>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52765C7F-6738-3F80-000F-772C5FA0B680}"/>
              </a:ext>
            </a:extLst>
          </p:cNvPr>
          <p:cNvSpPr>
            <a:spLocks noGrp="1"/>
          </p:cNvSpPr>
          <p:nvPr>
            <p:ph type="title"/>
          </p:nvPr>
        </p:nvSpPr>
        <p:spPr>
          <a:xfrm>
            <a:off x="294640" y="365125"/>
            <a:ext cx="11059160" cy="1325563"/>
          </a:xfrm>
        </p:spPr>
        <p:txBody>
          <a:bodyPr>
            <a:normAutofit fontScale="90000"/>
          </a:bodyPr>
          <a:lstStyle/>
          <a:p>
            <a:r>
              <a:rPr lang="en-GB" dirty="0"/>
              <a:t>.</a:t>
            </a:r>
            <a:br>
              <a:rPr lang="en-GB" dirty="0"/>
            </a:br>
            <a:br>
              <a:rPr lang="en-GB" dirty="0"/>
            </a:br>
            <a:br>
              <a:rPr lang="en-GB" dirty="0"/>
            </a:br>
            <a:r>
              <a:rPr lang="en-GB" b="1" dirty="0"/>
              <a:t>30 marc                            </a:t>
            </a:r>
            <a:r>
              <a:rPr lang="en-GB" b="1" dirty="0">
                <a:solidFill>
                  <a:srgbClr val="2F5597"/>
                </a:solidFill>
              </a:rPr>
              <a:t>30 marks</a:t>
            </a:r>
            <a:br>
              <a:rPr lang="en-GB" dirty="0"/>
            </a:br>
            <a:br>
              <a:rPr lang="en-GB" dirty="0"/>
            </a:br>
            <a:br>
              <a:rPr lang="en-GB" dirty="0"/>
            </a:br>
            <a:endParaRPr lang="en-US" dirty="0"/>
          </a:p>
        </p:txBody>
      </p:sp>
      <p:sp>
        <p:nvSpPr>
          <p:cNvPr id="13" name="Content Placeholder 3">
            <a:extLst>
              <a:ext uri="{FF2B5EF4-FFF2-40B4-BE49-F238E27FC236}">
                <a16:creationId xmlns:a16="http://schemas.microsoft.com/office/drawing/2014/main" id="{1AD1AAC2-E3FD-0148-FA17-66CFBEA894B7}"/>
              </a:ext>
            </a:extLst>
          </p:cNvPr>
          <p:cNvSpPr>
            <a:spLocks noGrp="1"/>
          </p:cNvSpPr>
          <p:nvPr>
            <p:ph sz="half" idx="2"/>
          </p:nvPr>
        </p:nvSpPr>
        <p:spPr>
          <a:xfrm>
            <a:off x="6172200" y="1825625"/>
            <a:ext cx="5181600" cy="4351338"/>
          </a:xfrm>
        </p:spPr>
        <p:txBody>
          <a:bodyPr>
            <a:normAutofit/>
          </a:bodyPr>
          <a:lstStyle/>
          <a:p>
            <a:pPr marL="0" indent="0">
              <a:buNone/>
            </a:pPr>
            <a:r>
              <a:rPr lang="en-GB" b="1" dirty="0">
                <a:solidFill>
                  <a:srgbClr val="2F5597"/>
                </a:solidFill>
                <a:latin typeface="Arial" panose="020B0604020202020204" pitchFamily="34" charset="0"/>
                <a:ea typeface="Times New Roman" panose="02020603050405020304" pitchFamily="18" charset="0"/>
              </a:rPr>
              <a:t>4. Practical Application Skills</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pPr marL="0" indent="0">
              <a:buNone/>
            </a:pPr>
            <a:r>
              <a:rPr lang="en-GB" dirty="0">
                <a:solidFill>
                  <a:srgbClr val="2F5597"/>
                </a:solidFill>
                <a:latin typeface="Arial" panose="020B0604020202020204" pitchFamily="34" charset="0"/>
                <a:ea typeface="Times New Roman" panose="02020603050405020304" pitchFamily="18" charset="0"/>
              </a:rPr>
              <a:t>Consider the opportunities and barriers provided by the chosen approach or theoretical context in terms of developing the chosen curriculum.</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p:txBody>
      </p:sp>
      <p:sp>
        <p:nvSpPr>
          <p:cNvPr id="8" name="Content Placeholder 7">
            <a:extLst>
              <a:ext uri="{FF2B5EF4-FFF2-40B4-BE49-F238E27FC236}">
                <a16:creationId xmlns:a16="http://schemas.microsoft.com/office/drawing/2014/main" id="{181F0853-467B-A141-C245-479580B49C1D}"/>
              </a:ext>
            </a:extLst>
          </p:cNvPr>
          <p:cNvSpPr>
            <a:spLocks noGrp="1"/>
          </p:cNvSpPr>
          <p:nvPr>
            <p:ph sz="half" idx="1"/>
          </p:nvPr>
        </p:nvSpPr>
        <p:spPr>
          <a:xfrm>
            <a:off x="294640" y="1825625"/>
            <a:ext cx="5725160" cy="4351338"/>
          </a:xfrm>
        </p:spPr>
        <p:txBody>
          <a:bodyPr/>
          <a:lstStyle/>
          <a:p>
            <a:pPr marL="0" indent="0">
              <a:buNone/>
            </a:pPr>
            <a:r>
              <a:rPr lang="en-GB" b="1" dirty="0"/>
              <a:t>4. </a:t>
            </a:r>
            <a:r>
              <a:rPr lang="en-GB" b="1" dirty="0" err="1"/>
              <a:t>Sgiliau</a:t>
            </a:r>
            <a:r>
              <a:rPr lang="en-GB" b="1" dirty="0"/>
              <a:t> </a:t>
            </a:r>
            <a:r>
              <a:rPr lang="en-GB" b="1" dirty="0" err="1"/>
              <a:t>Cymhwyso</a:t>
            </a:r>
            <a:r>
              <a:rPr lang="en-GB" b="1" dirty="0"/>
              <a:t> </a:t>
            </a:r>
            <a:r>
              <a:rPr lang="en-GB" b="1" dirty="0" err="1"/>
              <a:t>Ymarferol</a:t>
            </a:r>
            <a:r>
              <a:rPr lang="en-GB" b="1" dirty="0"/>
              <a:t> </a:t>
            </a:r>
          </a:p>
          <a:p>
            <a:endParaRPr lang="en-GB" dirty="0"/>
          </a:p>
          <a:p>
            <a:pPr marL="0" indent="0">
              <a:buNone/>
            </a:pPr>
            <a:r>
              <a:rPr lang="en-GB" dirty="0" err="1"/>
              <a:t>Ystyriwch</a:t>
            </a:r>
            <a:r>
              <a:rPr lang="en-GB" dirty="0"/>
              <a:t> </a:t>
            </a:r>
            <a:r>
              <a:rPr lang="en-GB" dirty="0" err="1"/>
              <a:t>cyfleoedd</a:t>
            </a:r>
            <a:r>
              <a:rPr lang="en-GB" dirty="0"/>
              <a:t> a </a:t>
            </a:r>
            <a:r>
              <a:rPr lang="en-GB" dirty="0" err="1"/>
              <a:t>rhwystrau</a:t>
            </a:r>
            <a:r>
              <a:rPr lang="en-GB" dirty="0"/>
              <a:t> y dull </a:t>
            </a:r>
            <a:r>
              <a:rPr lang="en-GB" dirty="0" err="1"/>
              <a:t>neu'r</a:t>
            </a:r>
            <a:r>
              <a:rPr lang="en-GB" dirty="0"/>
              <a:t> </a:t>
            </a:r>
            <a:r>
              <a:rPr lang="en-GB" dirty="0" err="1"/>
              <a:t>cyd-destun</a:t>
            </a:r>
            <a:r>
              <a:rPr lang="en-GB" dirty="0"/>
              <a:t> </a:t>
            </a:r>
            <a:r>
              <a:rPr lang="en-GB" dirty="0" err="1"/>
              <a:t>damcaniaethol</a:t>
            </a:r>
            <a:r>
              <a:rPr lang="en-GB" dirty="0"/>
              <a:t> </a:t>
            </a:r>
            <a:r>
              <a:rPr lang="en-GB" dirty="0" err="1"/>
              <a:t>ddewiswyd</a:t>
            </a:r>
            <a:r>
              <a:rPr lang="en-GB" dirty="0"/>
              <a:t>  o ran </a:t>
            </a:r>
            <a:r>
              <a:rPr lang="en-GB" dirty="0" err="1"/>
              <a:t>datblygu'r</a:t>
            </a:r>
            <a:r>
              <a:rPr lang="en-GB" dirty="0"/>
              <a:t> </a:t>
            </a:r>
            <a:r>
              <a:rPr lang="en-GB" dirty="0" err="1"/>
              <a:t>cwricwlwm</a:t>
            </a:r>
            <a:r>
              <a:rPr lang="en-GB" dirty="0"/>
              <a:t> a </a:t>
            </a:r>
            <a:r>
              <a:rPr lang="en-GB" dirty="0" err="1"/>
              <a:t>ddewiswyd</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1950192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004C7-0DA6-8EBC-FE85-FCDEE58ABF92}"/>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BF7E50E1-0B25-12EB-D354-76489E0D9AD0}"/>
              </a:ext>
            </a:extLst>
          </p:cNvPr>
          <p:cNvSpPr>
            <a:spLocks noGrp="1"/>
          </p:cNvSpPr>
          <p:nvPr>
            <p:ph type="title"/>
          </p:nvPr>
        </p:nvSpPr>
        <p:spPr>
          <a:xfrm>
            <a:off x="223520" y="344805"/>
            <a:ext cx="10515600" cy="1325563"/>
          </a:xfrm>
        </p:spPr>
        <p:txBody>
          <a:bodyPr>
            <a:normAutofit fontScale="90000"/>
          </a:bodyPr>
          <a:lstStyle/>
          <a:p>
            <a:br>
              <a:rPr lang="en-GB" dirty="0"/>
            </a:br>
            <a:r>
              <a:rPr lang="en-GB" dirty="0"/>
              <a:t>.</a:t>
            </a:r>
            <a:br>
              <a:rPr lang="en-GB" dirty="0"/>
            </a:br>
            <a:br>
              <a:rPr lang="en-GB" dirty="0"/>
            </a:br>
            <a:br>
              <a:rPr lang="en-GB" dirty="0"/>
            </a:br>
            <a:r>
              <a:rPr lang="en-GB" b="1" dirty="0"/>
              <a:t>10 marc                          </a:t>
            </a:r>
            <a:r>
              <a:rPr lang="en-GB" b="1" dirty="0">
                <a:solidFill>
                  <a:srgbClr val="2F5597"/>
                </a:solidFill>
              </a:rPr>
              <a:t>10 marks</a:t>
            </a:r>
            <a:br>
              <a:rPr lang="en-GB" dirty="0"/>
            </a:br>
            <a:br>
              <a:rPr lang="en-GB" dirty="0"/>
            </a:br>
            <a:br>
              <a:rPr lang="en-GB" dirty="0"/>
            </a:br>
            <a:endParaRPr lang="en-US" dirty="0"/>
          </a:p>
        </p:txBody>
      </p:sp>
      <p:sp>
        <p:nvSpPr>
          <p:cNvPr id="13" name="Content Placeholder 3">
            <a:extLst>
              <a:ext uri="{FF2B5EF4-FFF2-40B4-BE49-F238E27FC236}">
                <a16:creationId xmlns:a16="http://schemas.microsoft.com/office/drawing/2014/main" id="{9DECD690-0468-F5F1-958E-9E0F739D5089}"/>
              </a:ext>
            </a:extLst>
          </p:cNvPr>
          <p:cNvSpPr>
            <a:spLocks noGrp="1"/>
          </p:cNvSpPr>
          <p:nvPr>
            <p:ph sz="half" idx="2"/>
          </p:nvPr>
        </p:nvSpPr>
        <p:spPr>
          <a:xfrm>
            <a:off x="6634480" y="1825625"/>
            <a:ext cx="5013960" cy="4351338"/>
          </a:xfrm>
        </p:spPr>
        <p:txBody>
          <a:bodyPr>
            <a:normAutofit/>
          </a:bodyPr>
          <a:lstStyle/>
          <a:p>
            <a:pPr marL="0" indent="0">
              <a:buNone/>
            </a:pPr>
            <a:r>
              <a:rPr lang="en-GB" b="1" dirty="0">
                <a:solidFill>
                  <a:srgbClr val="2F5597"/>
                </a:solidFill>
                <a:latin typeface="Arial" panose="020B0604020202020204" pitchFamily="34" charset="0"/>
                <a:ea typeface="Times New Roman" panose="02020603050405020304" pitchFamily="18" charset="0"/>
              </a:rPr>
              <a:t>5. Transferable Skills for Life and Professional Practice</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a:p>
            <a:r>
              <a:rPr lang="en-GB" dirty="0">
                <a:solidFill>
                  <a:srgbClr val="2F5597"/>
                </a:solidFill>
                <a:latin typeface="Arial" panose="020B0604020202020204" pitchFamily="34" charset="0"/>
                <a:ea typeface="Times New Roman" panose="02020603050405020304" pitchFamily="18" charset="0"/>
              </a:rPr>
              <a:t>Academic writing skills. </a:t>
            </a:r>
          </a:p>
          <a:p>
            <a:r>
              <a:rPr lang="en-GB" dirty="0">
                <a:solidFill>
                  <a:srgbClr val="2F5597"/>
                </a:solidFill>
                <a:latin typeface="Arial" panose="020B0604020202020204" pitchFamily="34" charset="0"/>
                <a:ea typeface="Times New Roman" panose="02020603050405020304" pitchFamily="18" charset="0"/>
              </a:rPr>
              <a:t>Flow, academic tone and formality, strength and credibility of arguments </a:t>
            </a:r>
          </a:p>
          <a:p>
            <a:pPr marL="0" indent="0">
              <a:buNone/>
            </a:pPr>
            <a:endParaRPr lang="en-GB" b="1" dirty="0">
              <a:solidFill>
                <a:srgbClr val="2F5597"/>
              </a:solidFill>
              <a:latin typeface="Arial" panose="020B0604020202020204" pitchFamily="34" charset="0"/>
              <a:ea typeface="Times New Roman" panose="02020603050405020304" pitchFamily="18" charset="0"/>
            </a:endParaRPr>
          </a:p>
        </p:txBody>
      </p:sp>
      <p:sp>
        <p:nvSpPr>
          <p:cNvPr id="8" name="Content Placeholder 7">
            <a:extLst>
              <a:ext uri="{FF2B5EF4-FFF2-40B4-BE49-F238E27FC236}">
                <a16:creationId xmlns:a16="http://schemas.microsoft.com/office/drawing/2014/main" id="{5FA330D7-6411-168C-3C50-6CEDDDF33B13}"/>
              </a:ext>
            </a:extLst>
          </p:cNvPr>
          <p:cNvSpPr>
            <a:spLocks noGrp="1"/>
          </p:cNvSpPr>
          <p:nvPr>
            <p:ph sz="half" idx="1"/>
          </p:nvPr>
        </p:nvSpPr>
        <p:spPr>
          <a:xfrm>
            <a:off x="223520" y="1825625"/>
            <a:ext cx="5796280" cy="4351338"/>
          </a:xfrm>
        </p:spPr>
        <p:txBody>
          <a:bodyPr/>
          <a:lstStyle/>
          <a:p>
            <a:pPr marL="0" indent="0">
              <a:buNone/>
            </a:pPr>
            <a:r>
              <a:rPr lang="en-GB" b="1" dirty="0"/>
              <a:t>5. </a:t>
            </a:r>
            <a:r>
              <a:rPr lang="en-GB" b="1" dirty="0" err="1"/>
              <a:t>Sgiliau</a:t>
            </a:r>
            <a:r>
              <a:rPr lang="en-GB" b="1" dirty="0"/>
              <a:t> </a:t>
            </a:r>
            <a:r>
              <a:rPr lang="en-GB" b="1" dirty="0" err="1"/>
              <a:t>Trosglwyddadwy</a:t>
            </a:r>
            <a:r>
              <a:rPr lang="en-GB" b="1" dirty="0"/>
              <a:t> </a:t>
            </a:r>
            <a:r>
              <a:rPr lang="en-GB" b="1" dirty="0" err="1"/>
              <a:t>ar</a:t>
            </a:r>
            <a:r>
              <a:rPr lang="en-GB" b="1" dirty="0"/>
              <a:t> </a:t>
            </a:r>
            <a:r>
              <a:rPr lang="en-GB" b="1" dirty="0" err="1"/>
              <a:t>gyfer</a:t>
            </a:r>
            <a:r>
              <a:rPr lang="en-GB" b="1" dirty="0"/>
              <a:t> </a:t>
            </a:r>
            <a:r>
              <a:rPr lang="en-GB" b="1" dirty="0" err="1"/>
              <a:t>Bywyd</a:t>
            </a:r>
            <a:r>
              <a:rPr lang="en-GB" b="1" dirty="0"/>
              <a:t> ac </a:t>
            </a:r>
            <a:r>
              <a:rPr lang="en-GB" b="1" dirty="0" err="1"/>
              <a:t>Arfer</a:t>
            </a:r>
            <a:r>
              <a:rPr lang="en-GB" b="1" dirty="0"/>
              <a:t> </a:t>
            </a:r>
            <a:r>
              <a:rPr lang="en-GB" b="1" dirty="0" err="1"/>
              <a:t>Proffesiynol</a:t>
            </a:r>
            <a:endParaRPr lang="en-GB" b="1" dirty="0"/>
          </a:p>
          <a:p>
            <a:endParaRPr lang="en-GB" dirty="0"/>
          </a:p>
          <a:p>
            <a:r>
              <a:rPr lang="en-GB" dirty="0" err="1"/>
              <a:t>Sgiliau</a:t>
            </a:r>
            <a:r>
              <a:rPr lang="en-GB" dirty="0"/>
              <a:t> </a:t>
            </a:r>
            <a:r>
              <a:rPr lang="en-GB" dirty="0" err="1"/>
              <a:t>ysgrifennu</a:t>
            </a:r>
            <a:r>
              <a:rPr lang="en-GB" dirty="0"/>
              <a:t> </a:t>
            </a:r>
            <a:r>
              <a:rPr lang="en-GB" dirty="0" err="1"/>
              <a:t>academaidd</a:t>
            </a:r>
            <a:r>
              <a:rPr lang="en-GB" dirty="0"/>
              <a:t>. </a:t>
            </a:r>
          </a:p>
          <a:p>
            <a:r>
              <a:rPr lang="en-GB" dirty="0" err="1"/>
              <a:t>Llif</a:t>
            </a:r>
            <a:r>
              <a:rPr lang="en-GB" dirty="0"/>
              <a:t>, </a:t>
            </a:r>
            <a:r>
              <a:rPr lang="en-GB" dirty="0" err="1"/>
              <a:t>cywair</a:t>
            </a:r>
            <a:r>
              <a:rPr lang="en-GB" dirty="0"/>
              <a:t> </a:t>
            </a:r>
            <a:r>
              <a:rPr lang="en-GB" dirty="0" err="1"/>
              <a:t>academaidd</a:t>
            </a:r>
            <a:r>
              <a:rPr lang="en-GB" dirty="0"/>
              <a:t> a </a:t>
            </a:r>
            <a:r>
              <a:rPr lang="en-GB" dirty="0" err="1"/>
              <a:t>ffurfioldeb</a:t>
            </a:r>
            <a:r>
              <a:rPr lang="en-GB" dirty="0"/>
              <a:t>, </a:t>
            </a:r>
            <a:r>
              <a:rPr lang="en-GB" dirty="0" err="1"/>
              <a:t>cryfder</a:t>
            </a:r>
            <a:r>
              <a:rPr lang="en-GB" dirty="0"/>
              <a:t> a </a:t>
            </a:r>
            <a:r>
              <a:rPr lang="en-GB" dirty="0" err="1"/>
              <a:t>creadwyedd</a:t>
            </a:r>
            <a:r>
              <a:rPr lang="en-GB" dirty="0"/>
              <a:t> </a:t>
            </a:r>
            <a:r>
              <a:rPr lang="en-GB" dirty="0" err="1"/>
              <a:t>dadleuon</a:t>
            </a:r>
            <a:r>
              <a:rPr lang="en-GB" dirty="0"/>
              <a:t>.</a:t>
            </a:r>
          </a:p>
          <a:p>
            <a:endParaRPr lang="en-GB" dirty="0"/>
          </a:p>
          <a:p>
            <a:endParaRPr lang="en-GB" dirty="0"/>
          </a:p>
        </p:txBody>
      </p:sp>
    </p:spTree>
    <p:extLst>
      <p:ext uri="{BB962C8B-B14F-4D97-AF65-F5344CB8AC3E}">
        <p14:creationId xmlns:p14="http://schemas.microsoft.com/office/powerpoint/2010/main" val="86491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99CCD-2073-2395-1D11-A3E2A4C9F6A4}"/>
              </a:ext>
            </a:extLst>
          </p:cNvPr>
          <p:cNvSpPr>
            <a:spLocks noGrp="1"/>
          </p:cNvSpPr>
          <p:nvPr>
            <p:ph type="title"/>
          </p:nvPr>
        </p:nvSpPr>
        <p:spPr/>
        <p:txBody>
          <a:bodyPr/>
          <a:lstStyle/>
          <a:p>
            <a:r>
              <a:rPr lang="en-GB" b="1" dirty="0" err="1"/>
              <a:t>Strwythur</a:t>
            </a:r>
            <a:r>
              <a:rPr lang="en-GB" b="1" dirty="0"/>
              <a:t>                    </a:t>
            </a:r>
            <a:r>
              <a:rPr lang="en-GB" b="1" dirty="0">
                <a:solidFill>
                  <a:srgbClr val="2F5597"/>
                </a:solidFill>
              </a:rPr>
              <a:t>Structure</a:t>
            </a:r>
          </a:p>
        </p:txBody>
      </p:sp>
      <p:sp>
        <p:nvSpPr>
          <p:cNvPr id="3" name="Content Placeholder 2">
            <a:extLst>
              <a:ext uri="{FF2B5EF4-FFF2-40B4-BE49-F238E27FC236}">
                <a16:creationId xmlns:a16="http://schemas.microsoft.com/office/drawing/2014/main" id="{20D316E6-99E7-F6BF-37E8-F687C32E2265}"/>
              </a:ext>
            </a:extLst>
          </p:cNvPr>
          <p:cNvSpPr>
            <a:spLocks noGrp="1"/>
          </p:cNvSpPr>
          <p:nvPr>
            <p:ph sz="half" idx="1"/>
          </p:nvPr>
        </p:nvSpPr>
        <p:spPr/>
        <p:txBody>
          <a:bodyPr/>
          <a:lstStyle/>
          <a:p>
            <a:r>
              <a:rPr lang="en-GB" dirty="0" err="1"/>
              <a:t>Cyflwyniad</a:t>
            </a:r>
            <a:endParaRPr lang="en-GB" dirty="0"/>
          </a:p>
          <a:p>
            <a:r>
              <a:rPr lang="en-GB" dirty="0" err="1"/>
              <a:t>Prif</a:t>
            </a:r>
            <a:r>
              <a:rPr lang="en-GB" dirty="0"/>
              <a:t> </a:t>
            </a:r>
            <a:r>
              <a:rPr lang="en-GB" dirty="0" err="1"/>
              <a:t>gorff</a:t>
            </a:r>
            <a:r>
              <a:rPr lang="en-GB" dirty="0"/>
              <a:t>- </a:t>
            </a:r>
            <a:r>
              <a:rPr lang="en-GB" dirty="0" err="1"/>
              <a:t>themau</a:t>
            </a:r>
            <a:endParaRPr lang="en-GB" dirty="0"/>
          </a:p>
          <a:p>
            <a:r>
              <a:rPr lang="en-GB" dirty="0" err="1"/>
              <a:t>Casgliad</a:t>
            </a:r>
            <a:endParaRPr lang="en-GB" dirty="0"/>
          </a:p>
        </p:txBody>
      </p:sp>
      <p:sp>
        <p:nvSpPr>
          <p:cNvPr id="4" name="Content Placeholder 3">
            <a:extLst>
              <a:ext uri="{FF2B5EF4-FFF2-40B4-BE49-F238E27FC236}">
                <a16:creationId xmlns:a16="http://schemas.microsoft.com/office/drawing/2014/main" id="{CAE9302D-616C-F5E5-F198-C5BCBDEDC9A2}"/>
              </a:ext>
            </a:extLst>
          </p:cNvPr>
          <p:cNvSpPr>
            <a:spLocks noGrp="1"/>
          </p:cNvSpPr>
          <p:nvPr>
            <p:ph sz="half" idx="2"/>
          </p:nvPr>
        </p:nvSpPr>
        <p:spPr/>
        <p:txBody>
          <a:bodyPr/>
          <a:lstStyle/>
          <a:p>
            <a:r>
              <a:rPr lang="en-GB" dirty="0">
                <a:solidFill>
                  <a:srgbClr val="2F5597"/>
                </a:solidFill>
              </a:rPr>
              <a:t>Introduction</a:t>
            </a:r>
          </a:p>
          <a:p>
            <a:r>
              <a:rPr lang="en-GB" dirty="0">
                <a:solidFill>
                  <a:srgbClr val="2F5597"/>
                </a:solidFill>
              </a:rPr>
              <a:t>Main body- themes</a:t>
            </a:r>
          </a:p>
          <a:p>
            <a:r>
              <a:rPr lang="en-GB" dirty="0">
                <a:solidFill>
                  <a:srgbClr val="2F5597"/>
                </a:solidFill>
              </a:rPr>
              <a:t>Conclusion</a:t>
            </a:r>
          </a:p>
        </p:txBody>
      </p:sp>
    </p:spTree>
    <p:extLst>
      <p:ext uri="{BB962C8B-B14F-4D97-AF65-F5344CB8AC3E}">
        <p14:creationId xmlns:p14="http://schemas.microsoft.com/office/powerpoint/2010/main" val="2649629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63D0A-ABD8-63E7-004A-03B7B3CDBFC7}"/>
              </a:ext>
            </a:extLst>
          </p:cNvPr>
          <p:cNvSpPr>
            <a:spLocks noGrp="1"/>
          </p:cNvSpPr>
          <p:nvPr>
            <p:ph type="title"/>
          </p:nvPr>
        </p:nvSpPr>
        <p:spPr/>
        <p:txBody>
          <a:bodyPr/>
          <a:lstStyle/>
          <a:p>
            <a:r>
              <a:rPr lang="en-GB" dirty="0" err="1"/>
              <a:t>Deallusrwydd</a:t>
            </a:r>
            <a:r>
              <a:rPr lang="en-GB" dirty="0"/>
              <a:t> </a:t>
            </a:r>
            <a:r>
              <a:rPr lang="en-GB" dirty="0" err="1"/>
              <a:t>Artiffisial</a:t>
            </a:r>
            <a:r>
              <a:rPr lang="en-GB" dirty="0"/>
              <a:t> </a:t>
            </a:r>
            <a:r>
              <a:rPr lang="en-GB" dirty="0" err="1"/>
              <a:t>Cynhyrchiol</a:t>
            </a:r>
            <a:r>
              <a:rPr lang="en-GB" dirty="0"/>
              <a:t> (DA)</a:t>
            </a:r>
            <a:br>
              <a:rPr lang="en-GB" dirty="0"/>
            </a:br>
            <a:r>
              <a:rPr lang="en-GB" dirty="0">
                <a:solidFill>
                  <a:srgbClr val="2F5597"/>
                </a:solidFill>
              </a:rPr>
              <a:t>Generative Artificial Intelligence (AI)</a:t>
            </a:r>
            <a:endParaRPr lang="en-GB" dirty="0">
              <a:solidFill>
                <a:srgbClr val="2F5597"/>
              </a:solidFill>
              <a:cs typeface="Arial"/>
            </a:endParaRPr>
          </a:p>
        </p:txBody>
      </p:sp>
      <p:sp>
        <p:nvSpPr>
          <p:cNvPr id="7" name="Content Placeholder 6">
            <a:extLst>
              <a:ext uri="{FF2B5EF4-FFF2-40B4-BE49-F238E27FC236}">
                <a16:creationId xmlns:a16="http://schemas.microsoft.com/office/drawing/2014/main" id="{8279E207-D5CB-2720-5938-72F89566F161}"/>
              </a:ext>
            </a:extLst>
          </p:cNvPr>
          <p:cNvSpPr>
            <a:spLocks noGrp="1"/>
          </p:cNvSpPr>
          <p:nvPr>
            <p:ph idx="1"/>
          </p:nvPr>
        </p:nvSpPr>
        <p:spPr/>
        <p:txBody>
          <a:bodyPr>
            <a:normAutofit/>
          </a:bodyPr>
          <a:lstStyle/>
          <a:p>
            <a:pPr marL="0" indent="0">
              <a:buNone/>
            </a:pPr>
            <a:r>
              <a:rPr lang="en-GB" dirty="0"/>
              <a:t>Mae </a:t>
            </a:r>
            <a:r>
              <a:rPr lang="en-GB" dirty="0" err="1"/>
              <a:t>eich</a:t>
            </a:r>
            <a:r>
              <a:rPr lang="en-GB" dirty="0"/>
              <a:t> </a:t>
            </a:r>
            <a:r>
              <a:rPr lang="en-GB" dirty="0" err="1"/>
              <a:t>ffurflen</a:t>
            </a:r>
            <a:r>
              <a:rPr lang="en-GB" dirty="0"/>
              <a:t> GA36a / </a:t>
            </a:r>
            <a:r>
              <a:rPr lang="en-GB" dirty="0" err="1"/>
              <a:t>llawlyfr</a:t>
            </a:r>
            <a:r>
              <a:rPr lang="en-GB" dirty="0"/>
              <a:t> </a:t>
            </a:r>
            <a:r>
              <a:rPr lang="en-GB" dirty="0" err="1"/>
              <a:t>modiwl</a:t>
            </a:r>
            <a:r>
              <a:rPr lang="en-GB" dirty="0"/>
              <a:t> yn nodi bod </a:t>
            </a:r>
            <a:r>
              <a:rPr lang="en-GB" dirty="0" err="1"/>
              <a:t>modd</a:t>
            </a:r>
            <a:r>
              <a:rPr lang="en-GB" dirty="0"/>
              <a:t> </a:t>
            </a:r>
            <a:r>
              <a:rPr lang="en-GB" dirty="0" err="1"/>
              <a:t>defnyddio</a:t>
            </a:r>
            <a:r>
              <a:rPr lang="en-GB" dirty="0"/>
              <a:t> AI </a:t>
            </a:r>
            <a:r>
              <a:rPr lang="en-GB" dirty="0" err="1"/>
              <a:t>ond</a:t>
            </a:r>
            <a:r>
              <a:rPr lang="en-GB" dirty="0"/>
              <a:t> i:</a:t>
            </a:r>
          </a:p>
          <a:p>
            <a:r>
              <a:rPr lang="en-GB" sz="2400" b="1" i="0" dirty="0" err="1">
                <a:effectLst/>
              </a:rPr>
              <a:t>Prawf</a:t>
            </a:r>
            <a:r>
              <a:rPr lang="en-GB" sz="2400" b="1" dirty="0" err="1"/>
              <a:t>-ddarllen</a:t>
            </a:r>
            <a:r>
              <a:rPr lang="en-GB" sz="2400" dirty="0"/>
              <a:t>- </a:t>
            </a:r>
            <a:r>
              <a:rPr lang="en-GB" sz="2400" dirty="0" err="1"/>
              <a:t>Ar</a:t>
            </a:r>
            <a:r>
              <a:rPr lang="en-GB" sz="2400" dirty="0"/>
              <a:t> </a:t>
            </a:r>
            <a:r>
              <a:rPr lang="en-GB" sz="2400" dirty="0" err="1"/>
              <a:t>gyfer</a:t>
            </a:r>
            <a:r>
              <a:rPr lang="en-GB" sz="2400" dirty="0"/>
              <a:t> yr </a:t>
            </a:r>
            <a:r>
              <a:rPr lang="en-GB" sz="2400" dirty="0" err="1"/>
              <a:t>asesiad</a:t>
            </a:r>
            <a:r>
              <a:rPr lang="en-GB" sz="2400" dirty="0"/>
              <a:t> </a:t>
            </a:r>
            <a:r>
              <a:rPr lang="en-GB" sz="2400" dirty="0" err="1"/>
              <a:t>hwn</a:t>
            </a:r>
            <a:r>
              <a:rPr lang="en-GB" sz="2400" dirty="0"/>
              <a:t>, </a:t>
            </a:r>
            <a:r>
              <a:rPr lang="en-GB" sz="2400" dirty="0" err="1"/>
              <a:t>gallwch</a:t>
            </a:r>
            <a:r>
              <a:rPr lang="en-GB" sz="2400" dirty="0"/>
              <a:t> chi </a:t>
            </a:r>
            <a:r>
              <a:rPr lang="en-GB" sz="2400" dirty="0" err="1"/>
              <a:t>ddefnyddio</a:t>
            </a:r>
            <a:r>
              <a:rPr lang="en-GB" sz="2400" dirty="0"/>
              <a:t> </a:t>
            </a:r>
            <a:r>
              <a:rPr lang="en-GB" sz="2400" dirty="0" err="1"/>
              <a:t>Deallusrwydd</a:t>
            </a:r>
            <a:r>
              <a:rPr lang="en-GB" sz="2400" dirty="0"/>
              <a:t> </a:t>
            </a:r>
            <a:r>
              <a:rPr lang="en-GB" sz="2400" dirty="0" err="1"/>
              <a:t>Artiffisial</a:t>
            </a:r>
            <a:r>
              <a:rPr lang="en-GB" sz="2400" dirty="0"/>
              <a:t> </a:t>
            </a:r>
            <a:r>
              <a:rPr lang="en-GB" sz="2400" dirty="0" err="1"/>
              <a:t>Cynhyrchiol</a:t>
            </a:r>
            <a:r>
              <a:rPr lang="en-GB" sz="2400" dirty="0"/>
              <a:t> </a:t>
            </a:r>
            <a:r>
              <a:rPr lang="en-GB" sz="2400" dirty="0" err="1"/>
              <a:t>i</a:t>
            </a:r>
            <a:r>
              <a:rPr lang="en-GB" sz="2400" dirty="0"/>
              <a:t> </a:t>
            </a:r>
            <a:r>
              <a:rPr lang="en-GB" sz="2400" dirty="0" err="1"/>
              <a:t>wirio</a:t>
            </a:r>
            <a:r>
              <a:rPr lang="en-GB" sz="2400" dirty="0"/>
              <a:t> </a:t>
            </a:r>
            <a:r>
              <a:rPr lang="en-GB" sz="2400" dirty="0" err="1"/>
              <a:t>eich</a:t>
            </a:r>
            <a:r>
              <a:rPr lang="en-GB" sz="2400" dirty="0"/>
              <a:t> </a:t>
            </a:r>
            <a:r>
              <a:rPr lang="en-GB" sz="2400" dirty="0" err="1"/>
              <a:t>testun</a:t>
            </a:r>
            <a:r>
              <a:rPr lang="en-GB" sz="2400" dirty="0"/>
              <a:t>/</a:t>
            </a:r>
            <a:r>
              <a:rPr lang="en-GB" sz="2400" dirty="0" err="1"/>
              <a:t>creadigaeth</a:t>
            </a:r>
            <a:r>
              <a:rPr lang="en-GB" sz="2400" dirty="0"/>
              <a:t> </a:t>
            </a:r>
            <a:r>
              <a:rPr lang="en-GB" sz="2400" dirty="0" err="1"/>
              <a:t>eich</a:t>
            </a:r>
            <a:r>
              <a:rPr lang="en-GB" sz="2400" dirty="0"/>
              <a:t> </a:t>
            </a:r>
            <a:r>
              <a:rPr lang="en-GB" sz="2400" dirty="0" err="1"/>
              <a:t>hun</a:t>
            </a:r>
            <a:r>
              <a:rPr lang="en-GB" sz="2400" dirty="0"/>
              <a:t> am </a:t>
            </a:r>
            <a:r>
              <a:rPr lang="en-GB" sz="2400" dirty="0" err="1"/>
              <a:t>wallau</a:t>
            </a:r>
            <a:r>
              <a:rPr lang="en-GB" sz="2400" dirty="0"/>
              <a:t> </a:t>
            </a:r>
            <a:r>
              <a:rPr lang="en-GB" sz="2400" dirty="0" err="1"/>
              <a:t>gramadegol</a:t>
            </a:r>
            <a:r>
              <a:rPr lang="en-GB" sz="2400" dirty="0"/>
              <a:t> a </a:t>
            </a:r>
            <a:r>
              <a:rPr lang="en-GB" sz="2400" dirty="0" err="1"/>
              <a:t>chystrawennol</a:t>
            </a:r>
            <a:r>
              <a:rPr lang="en-GB" sz="2400" dirty="0"/>
              <a:t>, yn </a:t>
            </a:r>
            <a:r>
              <a:rPr lang="en-GB" sz="2400" dirty="0" err="1"/>
              <a:t>cynnwys</a:t>
            </a:r>
            <a:r>
              <a:rPr lang="en-GB" sz="2400" dirty="0"/>
              <a:t> </a:t>
            </a:r>
            <a:r>
              <a:rPr lang="en-GB" sz="2400" dirty="0" err="1"/>
              <a:t>aralleirio</a:t>
            </a:r>
            <a:r>
              <a:rPr lang="en-GB" sz="2400" dirty="0"/>
              <a:t> </a:t>
            </a:r>
            <a:r>
              <a:rPr lang="en-GB" sz="2400" dirty="0" err="1"/>
              <a:t>eich</a:t>
            </a:r>
            <a:r>
              <a:rPr lang="en-GB" sz="2400" dirty="0"/>
              <a:t> </a:t>
            </a:r>
            <a:r>
              <a:rPr lang="en-GB" sz="2400" dirty="0" err="1"/>
              <a:t>gwaith</a:t>
            </a:r>
            <a:r>
              <a:rPr lang="en-GB" sz="2400" dirty="0"/>
              <a:t> </a:t>
            </a:r>
            <a:r>
              <a:rPr lang="en-GB" sz="2400" dirty="0" err="1"/>
              <a:t>eich</a:t>
            </a:r>
            <a:r>
              <a:rPr lang="en-GB" sz="2400" dirty="0"/>
              <a:t> </a:t>
            </a:r>
            <a:r>
              <a:rPr lang="en-GB" sz="2400" dirty="0" err="1"/>
              <a:t>hun</a:t>
            </a:r>
            <a:r>
              <a:rPr lang="en-GB" sz="2400" dirty="0"/>
              <a:t> o </a:t>
            </a:r>
            <a:r>
              <a:rPr lang="en-GB" sz="2400" dirty="0" err="1"/>
              <a:t>fewn</a:t>
            </a:r>
            <a:r>
              <a:rPr lang="en-GB" sz="2400" dirty="0"/>
              <a:t> </a:t>
            </a:r>
            <a:r>
              <a:rPr lang="en-GB" sz="2400" dirty="0" err="1"/>
              <a:t>safonau</a:t>
            </a:r>
            <a:r>
              <a:rPr lang="en-GB" sz="2400" dirty="0"/>
              <a:t> </a:t>
            </a:r>
            <a:r>
              <a:rPr lang="en-GB" sz="2400" dirty="0" err="1"/>
              <a:t>penodol</a:t>
            </a:r>
            <a:r>
              <a:rPr lang="en-GB" sz="2400" dirty="0"/>
              <a:t>. </a:t>
            </a:r>
            <a:endParaRPr lang="en-GB" sz="2400" b="0" i="0" dirty="0">
              <a:effectLst/>
            </a:endParaRPr>
          </a:p>
          <a:p>
            <a:endParaRPr lang="en-GB" b="0" i="0" dirty="0">
              <a:effectLst/>
            </a:endParaRPr>
          </a:p>
          <a:p>
            <a:endParaRPr lang="en-GB" dirty="0"/>
          </a:p>
          <a:p>
            <a:pPr marL="0" indent="0">
              <a:buNone/>
            </a:pPr>
            <a:endParaRPr lang="en-GB" dirty="0"/>
          </a:p>
        </p:txBody>
      </p:sp>
    </p:spTree>
    <p:extLst>
      <p:ext uri="{BB962C8B-B14F-4D97-AF65-F5344CB8AC3E}">
        <p14:creationId xmlns:p14="http://schemas.microsoft.com/office/powerpoint/2010/main" val="2956972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63D0A-ABD8-63E7-004A-03B7B3CDBFC7}"/>
              </a:ext>
            </a:extLst>
          </p:cNvPr>
          <p:cNvSpPr>
            <a:spLocks noGrp="1"/>
          </p:cNvSpPr>
          <p:nvPr>
            <p:ph type="title"/>
          </p:nvPr>
        </p:nvSpPr>
        <p:spPr/>
        <p:txBody>
          <a:bodyPr>
            <a:normAutofit fontScale="90000"/>
          </a:bodyPr>
          <a:lstStyle/>
          <a:p>
            <a:r>
              <a:rPr lang="en-GB" b="1" dirty="0" err="1"/>
              <a:t>Deallusrwydd</a:t>
            </a:r>
            <a:r>
              <a:rPr lang="en-GB" b="1" dirty="0"/>
              <a:t> </a:t>
            </a:r>
            <a:r>
              <a:rPr lang="en-GB" b="1" dirty="0" err="1"/>
              <a:t>Artiffisial</a:t>
            </a:r>
            <a:r>
              <a:rPr lang="en-GB" b="1" dirty="0"/>
              <a:t> </a:t>
            </a:r>
            <a:r>
              <a:rPr lang="en-GB" b="1" dirty="0" err="1"/>
              <a:t>Cynhyrchiol</a:t>
            </a:r>
            <a:r>
              <a:rPr lang="en-GB" b="1" dirty="0"/>
              <a:t> (DA)</a:t>
            </a:r>
            <a:br>
              <a:rPr lang="en-GB" b="1" dirty="0"/>
            </a:br>
            <a:r>
              <a:rPr lang="en-GB" b="1" dirty="0">
                <a:solidFill>
                  <a:srgbClr val="2F5597"/>
                </a:solidFill>
              </a:rPr>
              <a:t>Generative Artificial Intelligence (AI)</a:t>
            </a:r>
            <a:endParaRPr lang="en-GB" b="1" dirty="0">
              <a:solidFill>
                <a:srgbClr val="2F5597"/>
              </a:solidFill>
              <a:cs typeface="Arial"/>
            </a:endParaRPr>
          </a:p>
        </p:txBody>
      </p:sp>
      <p:sp>
        <p:nvSpPr>
          <p:cNvPr id="7" name="Content Placeholder 6">
            <a:extLst>
              <a:ext uri="{FF2B5EF4-FFF2-40B4-BE49-F238E27FC236}">
                <a16:creationId xmlns:a16="http://schemas.microsoft.com/office/drawing/2014/main" id="{8279E207-D5CB-2720-5938-72F89566F161}"/>
              </a:ext>
            </a:extLst>
          </p:cNvPr>
          <p:cNvSpPr>
            <a:spLocks noGrp="1"/>
          </p:cNvSpPr>
          <p:nvPr>
            <p:ph idx="1"/>
          </p:nvPr>
        </p:nvSpPr>
        <p:spPr/>
        <p:txBody>
          <a:bodyPr vert="horz" lIns="91440" tIns="45720" rIns="91440" bIns="45720" rtlCol="0" anchor="t">
            <a:normAutofit/>
          </a:bodyPr>
          <a:lstStyle/>
          <a:p>
            <a:pPr marL="0" indent="0">
              <a:buNone/>
            </a:pPr>
            <a:r>
              <a:rPr lang="en-GB" dirty="0">
                <a:solidFill>
                  <a:srgbClr val="2F5597"/>
                </a:solidFill>
              </a:rPr>
              <a:t>Your GA36a form / module handbook notes you can use AI only  to:</a:t>
            </a:r>
            <a:endParaRPr lang="en-GB" dirty="0">
              <a:solidFill>
                <a:srgbClr val="2F5597"/>
              </a:solidFill>
              <a:cs typeface="Arial"/>
            </a:endParaRPr>
          </a:p>
          <a:p>
            <a:r>
              <a:rPr lang="en-GB" b="0" i="0" dirty="0">
                <a:solidFill>
                  <a:srgbClr val="2F5597"/>
                </a:solidFill>
                <a:effectLst/>
              </a:rPr>
              <a:t>Proofreading- For this assessment, you can use Generative AI to check your own text/creation for grammatical and syntactical mistakes, including rephrasing of your own work within specific standards. </a:t>
            </a:r>
            <a:endParaRPr lang="en-GB" b="0" i="0" dirty="0">
              <a:solidFill>
                <a:srgbClr val="2F5597"/>
              </a:solidFill>
              <a:effectLst/>
              <a:cs typeface="Arial"/>
            </a:endParaRPr>
          </a:p>
          <a:p>
            <a:endParaRPr lang="en-GB" dirty="0"/>
          </a:p>
          <a:p>
            <a:pPr marL="0" indent="0">
              <a:buNone/>
            </a:pPr>
            <a:endParaRPr lang="en-GB" dirty="0"/>
          </a:p>
        </p:txBody>
      </p:sp>
    </p:spTree>
    <p:extLst>
      <p:ext uri="{BB962C8B-B14F-4D97-AF65-F5344CB8AC3E}">
        <p14:creationId xmlns:p14="http://schemas.microsoft.com/office/powerpoint/2010/main" val="3063261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51022" y="395607"/>
            <a:ext cx="10021234" cy="831626"/>
          </a:xfrm>
        </p:spPr>
        <p:txBody>
          <a:bodyPr>
            <a:noAutofit/>
          </a:bodyPr>
          <a:lstStyle/>
          <a:p>
            <a:r>
              <a:rPr lang="cy-GB" altLang="cy-GB" sz="4800" b="1" kern="0" dirty="0">
                <a:solidFill>
                  <a:srgbClr val="000000"/>
                </a:solidFill>
                <a:latin typeface="Arial"/>
                <a:ea typeface="ＭＳ Ｐゴシック"/>
                <a:cs typeface="Arial"/>
              </a:rPr>
              <a:t>Amgylchiadau Esgusodol (EC)</a:t>
            </a:r>
            <a:br>
              <a:rPr lang="en-GB" altLang="cy-GB" sz="4800" b="1" kern="0" dirty="0">
                <a:latin typeface="Arial" panose="020B0604020202020204" pitchFamily="34" charset="0"/>
                <a:ea typeface="ＭＳ Ｐゴシック" charset="-128"/>
              </a:rPr>
            </a:br>
            <a:r>
              <a:rPr lang="en-GB" altLang="cy-GB" sz="4800" b="1" kern="0" dirty="0">
                <a:solidFill>
                  <a:srgbClr val="2F5597"/>
                </a:solidFill>
                <a:latin typeface="Arial"/>
                <a:ea typeface="ＭＳ Ｐゴシック"/>
                <a:cs typeface="Arial"/>
              </a:rPr>
              <a:t>Extenuating Circumstances (EC)</a:t>
            </a:r>
            <a:endParaRPr lang="en-GB" sz="4800" b="1" dirty="0">
              <a:solidFill>
                <a:srgbClr val="2F5597"/>
              </a:solidFill>
              <a:latin typeface="Arial"/>
              <a:ea typeface="ＭＳ Ｐゴシック"/>
              <a:cs typeface="Arial"/>
            </a:endParaRPr>
          </a:p>
        </p:txBody>
      </p:sp>
      <p:sp>
        <p:nvSpPr>
          <p:cNvPr id="4" name="Content Placeholder 3"/>
          <p:cNvSpPr>
            <a:spLocks noGrp="1"/>
          </p:cNvSpPr>
          <p:nvPr>
            <p:ph sz="half" idx="1"/>
          </p:nvPr>
        </p:nvSpPr>
        <p:spPr>
          <a:xfrm>
            <a:off x="800836" y="1484784"/>
            <a:ext cx="5439180" cy="4692180"/>
          </a:xfrm>
        </p:spPr>
        <p:txBody>
          <a:bodyPr>
            <a:normAutofit/>
          </a:bodyPr>
          <a:lstStyle/>
          <a:p>
            <a:r>
              <a:rPr lang="en-US" dirty="0" err="1">
                <a:latin typeface="Arial" panose="020B0604020202020204" pitchFamily="34" charset="0"/>
              </a:rPr>
              <a:t>Digwyddiadau</a:t>
            </a:r>
            <a:r>
              <a:rPr lang="en-US" dirty="0">
                <a:latin typeface="Arial" panose="020B0604020202020204" pitchFamily="34" charset="0"/>
              </a:rPr>
              <a:t> </a:t>
            </a:r>
            <a:r>
              <a:rPr lang="en-US" dirty="0" err="1">
                <a:latin typeface="Arial" panose="020B0604020202020204" pitchFamily="34" charset="0"/>
              </a:rPr>
              <a:t>tu</a:t>
            </a:r>
            <a:r>
              <a:rPr lang="en-US" dirty="0">
                <a:latin typeface="Arial" panose="020B0604020202020204" pitchFamily="34" charset="0"/>
              </a:rPr>
              <a:t> </a:t>
            </a:r>
            <a:r>
              <a:rPr lang="en-US" dirty="0" err="1">
                <a:latin typeface="Arial" panose="020B0604020202020204" pitchFamily="34" charset="0"/>
              </a:rPr>
              <a:t>allan</a:t>
            </a:r>
            <a:r>
              <a:rPr lang="en-US" dirty="0">
                <a:latin typeface="Arial" panose="020B0604020202020204" pitchFamily="34" charset="0"/>
              </a:rPr>
              <a:t> </a:t>
            </a:r>
            <a:r>
              <a:rPr lang="en-US" dirty="0" err="1">
                <a:latin typeface="Arial" panose="020B0604020202020204" pitchFamily="34" charset="0"/>
              </a:rPr>
              <a:t>o’ch</a:t>
            </a:r>
            <a:r>
              <a:rPr lang="en-US" dirty="0">
                <a:latin typeface="Arial" panose="020B0604020202020204" pitchFamily="34" charset="0"/>
              </a:rPr>
              <a:t> </a:t>
            </a:r>
            <a:r>
              <a:rPr lang="en-US" dirty="0" err="1">
                <a:latin typeface="Arial" panose="020B0604020202020204" pitchFamily="34" charset="0"/>
              </a:rPr>
              <a:t>rheolaeth</a:t>
            </a:r>
            <a:endParaRPr lang="en-US" dirty="0">
              <a:latin typeface="Arial" panose="020B0604020202020204" pitchFamily="34" charset="0"/>
            </a:endParaRPr>
          </a:p>
          <a:p>
            <a:r>
              <a:rPr lang="en-US" dirty="0" err="1">
                <a:latin typeface="Arial" panose="020B0604020202020204" pitchFamily="34" charset="0"/>
              </a:rPr>
              <a:t>Gweithred</a:t>
            </a:r>
            <a:r>
              <a:rPr lang="en-US" dirty="0">
                <a:latin typeface="Arial" panose="020B0604020202020204" pitchFamily="34" charset="0"/>
              </a:rPr>
              <a:t> </a:t>
            </a:r>
            <a:r>
              <a:rPr lang="en-US" dirty="0" err="1">
                <a:latin typeface="Arial" panose="020B0604020202020204" pitchFamily="34" charset="0"/>
              </a:rPr>
              <a:t>swyddogol</a:t>
            </a:r>
            <a:endParaRPr lang="en-US" dirty="0">
              <a:latin typeface="Arial" panose="020B0604020202020204" pitchFamily="34" charset="0"/>
            </a:endParaRPr>
          </a:p>
          <a:p>
            <a:r>
              <a:rPr lang="en-US" dirty="0" err="1">
                <a:latin typeface="Arial" panose="020B0604020202020204" pitchFamily="34" charset="0"/>
              </a:rPr>
              <a:t>Tystiolaeth</a:t>
            </a:r>
            <a:endParaRPr lang="en-US" dirty="0">
              <a:latin typeface="Arial" panose="020B0604020202020204" pitchFamily="34" charset="0"/>
            </a:endParaRPr>
          </a:p>
          <a:p>
            <a:r>
              <a:rPr lang="en-US" dirty="0" err="1">
                <a:latin typeface="Arial" panose="020B0604020202020204" pitchFamily="34" charset="0"/>
              </a:rPr>
              <a:t>Cwblhau</a:t>
            </a:r>
            <a:r>
              <a:rPr lang="en-US" dirty="0">
                <a:latin typeface="Arial" panose="020B0604020202020204" pitchFamily="34" charset="0"/>
              </a:rPr>
              <a:t> </a:t>
            </a:r>
            <a:r>
              <a:rPr lang="en-US" dirty="0" err="1">
                <a:latin typeface="Arial" panose="020B0604020202020204" pitchFamily="34" charset="0"/>
              </a:rPr>
              <a:t>ffurflen</a:t>
            </a:r>
            <a:r>
              <a:rPr lang="en-US" dirty="0">
                <a:latin typeface="Arial" panose="020B0604020202020204" pitchFamily="34" charset="0"/>
              </a:rPr>
              <a:t> </a:t>
            </a:r>
            <a:r>
              <a:rPr lang="en-US" dirty="0" err="1">
                <a:latin typeface="Arial" panose="020B0604020202020204" pitchFamily="34" charset="0"/>
              </a:rPr>
              <a:t>ar</a:t>
            </a:r>
            <a:r>
              <a:rPr lang="en-US" dirty="0">
                <a:latin typeface="Arial" panose="020B0604020202020204" pitchFamily="34" charset="0"/>
              </a:rPr>
              <a:t> MY TSD</a:t>
            </a:r>
          </a:p>
          <a:p>
            <a:r>
              <a:rPr lang="en-US" dirty="0" err="1">
                <a:latin typeface="Arial" panose="020B0604020202020204" pitchFamily="34" charset="0"/>
              </a:rPr>
              <a:t>Cysylltu</a:t>
            </a:r>
            <a:r>
              <a:rPr lang="en-US" dirty="0">
                <a:latin typeface="Arial" panose="020B0604020202020204" pitchFamily="34" charset="0"/>
              </a:rPr>
              <a:t> </a:t>
            </a:r>
            <a:r>
              <a:rPr lang="en-US" dirty="0" err="1">
                <a:latin typeface="Arial" panose="020B0604020202020204" pitchFamily="34" charset="0"/>
              </a:rPr>
              <a:t>gyda’r</a:t>
            </a:r>
            <a:r>
              <a:rPr lang="en-US" dirty="0">
                <a:latin typeface="Arial" panose="020B0604020202020204" pitchFamily="34" charset="0"/>
              </a:rPr>
              <a:t> </a:t>
            </a:r>
            <a:r>
              <a:rPr lang="en-US" dirty="0" err="1">
                <a:latin typeface="Arial" panose="020B0604020202020204" pitchFamily="34" charset="0"/>
              </a:rPr>
              <a:t>Swyddfa</a:t>
            </a:r>
            <a:r>
              <a:rPr lang="en-US" dirty="0">
                <a:latin typeface="Arial" panose="020B0604020202020204" pitchFamily="34" charset="0"/>
              </a:rPr>
              <a:t> </a:t>
            </a:r>
            <a:r>
              <a:rPr lang="en-US" dirty="0" err="1">
                <a:latin typeface="Arial" panose="020B0604020202020204" pitchFamily="34" charset="0"/>
              </a:rPr>
              <a:t>Academaidd</a:t>
            </a:r>
            <a:endParaRPr lang="en-US" dirty="0">
              <a:latin typeface="Arial" panose="020B0604020202020204" pitchFamily="34" charset="0"/>
            </a:endParaRPr>
          </a:p>
          <a:p>
            <a:pPr marL="0" indent="0">
              <a:buNone/>
            </a:pPr>
            <a:r>
              <a:rPr lang="en-US" dirty="0">
                <a:latin typeface="Arial" panose="020B0604020202020204" pitchFamily="34" charset="0"/>
              </a:rPr>
              <a:t>(Hwb@uwtsd.ac.uk)</a:t>
            </a:r>
          </a:p>
        </p:txBody>
      </p:sp>
      <p:sp>
        <p:nvSpPr>
          <p:cNvPr id="5" name="Content Placeholder 4"/>
          <p:cNvSpPr>
            <a:spLocks noGrp="1"/>
          </p:cNvSpPr>
          <p:nvPr>
            <p:ph sz="half" idx="2"/>
          </p:nvPr>
        </p:nvSpPr>
        <p:spPr>
          <a:xfrm>
            <a:off x="6575181" y="1484785"/>
            <a:ext cx="4407346" cy="4692179"/>
          </a:xfrm>
        </p:spPr>
        <p:txBody>
          <a:bodyPr vert="horz" lIns="91440" tIns="45720" rIns="91440" bIns="45720" rtlCol="0" anchor="t">
            <a:normAutofit/>
          </a:bodyPr>
          <a:lstStyle/>
          <a:p>
            <a:r>
              <a:rPr lang="en-GB" dirty="0">
                <a:solidFill>
                  <a:srgbClr val="2F5597"/>
                </a:solidFill>
                <a:latin typeface="Arial"/>
                <a:cs typeface="Arial"/>
              </a:rPr>
              <a:t>Events out of your control</a:t>
            </a:r>
          </a:p>
          <a:p>
            <a:r>
              <a:rPr lang="en-GB" dirty="0">
                <a:solidFill>
                  <a:srgbClr val="2F5597"/>
                </a:solidFill>
                <a:latin typeface="Arial"/>
                <a:cs typeface="Arial"/>
              </a:rPr>
              <a:t>Official procedure</a:t>
            </a:r>
          </a:p>
          <a:p>
            <a:r>
              <a:rPr lang="en-GB" dirty="0">
                <a:solidFill>
                  <a:srgbClr val="2F5597"/>
                </a:solidFill>
                <a:latin typeface="Arial"/>
                <a:cs typeface="Arial"/>
              </a:rPr>
              <a:t>Evidence</a:t>
            </a:r>
          </a:p>
          <a:p>
            <a:r>
              <a:rPr lang="en-GB" dirty="0">
                <a:solidFill>
                  <a:srgbClr val="2F5597"/>
                </a:solidFill>
                <a:latin typeface="Arial"/>
                <a:cs typeface="Arial"/>
              </a:rPr>
              <a:t>Complete form on MYTSD</a:t>
            </a:r>
          </a:p>
          <a:p>
            <a:r>
              <a:rPr lang="en-GB" dirty="0">
                <a:solidFill>
                  <a:srgbClr val="2F5597"/>
                </a:solidFill>
                <a:latin typeface="Arial"/>
                <a:cs typeface="Arial"/>
              </a:rPr>
              <a:t>Liaise with Academic Office</a:t>
            </a:r>
          </a:p>
          <a:p>
            <a:pPr marL="0" indent="0">
              <a:buNone/>
            </a:pPr>
            <a:r>
              <a:rPr lang="en-GB" dirty="0">
                <a:solidFill>
                  <a:srgbClr val="2F5597"/>
                </a:solidFill>
                <a:latin typeface="Arial"/>
                <a:cs typeface="Arial"/>
              </a:rPr>
              <a:t>(Hwb@uwtsd.ac.uk)</a:t>
            </a:r>
          </a:p>
        </p:txBody>
      </p:sp>
    </p:spTree>
    <p:extLst>
      <p:ext uri="{BB962C8B-B14F-4D97-AF65-F5344CB8AC3E}">
        <p14:creationId xmlns:p14="http://schemas.microsoft.com/office/powerpoint/2010/main" val="2686720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8143" y="239843"/>
            <a:ext cx="8371207" cy="824460"/>
          </a:xfrm>
        </p:spPr>
        <p:txBody>
          <a:bodyPr>
            <a:noAutofit/>
          </a:bodyPr>
          <a:lstStyle/>
          <a:p>
            <a:r>
              <a:rPr lang="cy-GB" sz="4800" b="1" dirty="0">
                <a:latin typeface="Arial"/>
                <a:cs typeface="Arial"/>
              </a:rPr>
              <a:t>Cyflwyniadau Hwyr</a:t>
            </a:r>
            <a:br>
              <a:rPr lang="cy-GB" sz="4800" b="1" dirty="0">
                <a:latin typeface="Arial" panose="020B0604020202020204" pitchFamily="34" charset="0"/>
              </a:rPr>
            </a:br>
            <a:r>
              <a:rPr lang="en-GB" sz="4800" b="1" dirty="0">
                <a:solidFill>
                  <a:srgbClr val="002060"/>
                </a:solidFill>
                <a:latin typeface="Arial"/>
                <a:cs typeface="Arial"/>
              </a:rPr>
              <a:t> </a:t>
            </a:r>
            <a:r>
              <a:rPr lang="en-GB" sz="4800" b="1" dirty="0">
                <a:solidFill>
                  <a:srgbClr val="2F5597"/>
                </a:solidFill>
                <a:latin typeface="Arial"/>
                <a:cs typeface="Arial"/>
              </a:rPr>
              <a:t>Late Submissions</a:t>
            </a:r>
          </a:p>
        </p:txBody>
      </p:sp>
      <p:sp>
        <p:nvSpPr>
          <p:cNvPr id="3" name="Content Placeholder 2"/>
          <p:cNvSpPr>
            <a:spLocks noGrp="1"/>
          </p:cNvSpPr>
          <p:nvPr>
            <p:ph sz="half" idx="1"/>
          </p:nvPr>
        </p:nvSpPr>
        <p:spPr>
          <a:xfrm>
            <a:off x="1668143" y="1700808"/>
            <a:ext cx="4370708" cy="4417816"/>
          </a:xfrm>
        </p:spPr>
        <p:txBody>
          <a:bodyPr>
            <a:normAutofit/>
          </a:bodyPr>
          <a:lstStyle/>
          <a:p>
            <a:pPr marL="0" indent="0">
              <a:buNone/>
            </a:pPr>
            <a:r>
              <a:rPr lang="en-GB" dirty="0" err="1">
                <a:latin typeface="Arial" panose="020B0604020202020204" pitchFamily="34" charset="0"/>
              </a:rPr>
              <a:t>Cyflwyno</a:t>
            </a:r>
            <a:r>
              <a:rPr lang="en-GB" dirty="0">
                <a:latin typeface="Arial" panose="020B0604020202020204" pitchFamily="34" charset="0"/>
              </a:rPr>
              <a:t> o </a:t>
            </a:r>
            <a:r>
              <a:rPr lang="en-GB" dirty="0" err="1">
                <a:latin typeface="Arial" panose="020B0604020202020204" pitchFamily="34" charset="0"/>
              </a:rPr>
              <a:t>fewn</a:t>
            </a:r>
            <a:r>
              <a:rPr lang="en-GB" dirty="0">
                <a:latin typeface="Arial" panose="020B0604020202020204" pitchFamily="34" charset="0"/>
              </a:rPr>
              <a:t> 7 </a:t>
            </a:r>
            <a:r>
              <a:rPr lang="en-GB" dirty="0" err="1">
                <a:latin typeface="Arial" panose="020B0604020202020204" pitchFamily="34" charset="0"/>
              </a:rPr>
              <a:t>diwrnod</a:t>
            </a:r>
            <a:r>
              <a:rPr lang="en-GB" dirty="0">
                <a:latin typeface="Arial" panose="020B0604020202020204" pitchFamily="34" charset="0"/>
              </a:rPr>
              <a:t> </a:t>
            </a:r>
            <a:r>
              <a:rPr lang="en-GB" dirty="0" err="1">
                <a:latin typeface="Arial" panose="020B0604020202020204" pitchFamily="34" charset="0"/>
              </a:rPr>
              <a:t>gwaith</a:t>
            </a:r>
            <a:r>
              <a:rPr lang="en-GB" dirty="0">
                <a:latin typeface="Arial" panose="020B0604020202020204" pitchFamily="34" charset="0"/>
              </a:rPr>
              <a:t> – dim EC – </a:t>
            </a:r>
            <a:r>
              <a:rPr lang="en-GB" dirty="0" err="1">
                <a:latin typeface="Arial" panose="020B0604020202020204" pitchFamily="34" charset="0"/>
              </a:rPr>
              <a:t>wedi'i</a:t>
            </a:r>
            <a:r>
              <a:rPr lang="en-GB" dirty="0">
                <a:latin typeface="Arial" panose="020B0604020202020204" pitchFamily="34" charset="0"/>
              </a:rPr>
              <a:t> </a:t>
            </a:r>
            <a:r>
              <a:rPr lang="en-GB" dirty="0" err="1">
                <a:latin typeface="Arial" panose="020B0604020202020204" pitchFamily="34" charset="0"/>
              </a:rPr>
              <a:t>gapio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50%</a:t>
            </a:r>
          </a:p>
          <a:p>
            <a:pPr marL="0" indent="0">
              <a:buNone/>
            </a:pPr>
            <a:r>
              <a:rPr lang="en-GB" dirty="0" err="1">
                <a:latin typeface="Arial" panose="020B0604020202020204" pitchFamily="34" charset="0"/>
              </a:rPr>
              <a:t>Cyflwyno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ôl</a:t>
            </a:r>
            <a:r>
              <a:rPr lang="en-GB" dirty="0">
                <a:latin typeface="Arial" panose="020B0604020202020204" pitchFamily="34" charset="0"/>
              </a:rPr>
              <a:t> 7 </a:t>
            </a:r>
            <a:r>
              <a:rPr lang="en-GB" dirty="0" err="1">
                <a:latin typeface="Arial" panose="020B0604020202020204" pitchFamily="34" charset="0"/>
              </a:rPr>
              <a:t>diwrnod</a:t>
            </a:r>
            <a:r>
              <a:rPr lang="en-GB" dirty="0">
                <a:latin typeface="Arial" panose="020B0604020202020204" pitchFamily="34" charset="0"/>
              </a:rPr>
              <a:t> </a:t>
            </a:r>
            <a:r>
              <a:rPr lang="en-GB" dirty="0" err="1">
                <a:latin typeface="Arial" panose="020B0604020202020204" pitchFamily="34" charset="0"/>
              </a:rPr>
              <a:t>gwaith</a:t>
            </a:r>
            <a:r>
              <a:rPr lang="en-GB" dirty="0">
                <a:latin typeface="Arial" panose="020B0604020202020204" pitchFamily="34" charset="0"/>
              </a:rPr>
              <a:t> – dim EC – </a:t>
            </a:r>
            <a:r>
              <a:rPr lang="en-GB" dirty="0" err="1">
                <a:latin typeface="Arial" panose="020B0604020202020204" pitchFamily="34" charset="0"/>
              </a:rPr>
              <a:t>ni</a:t>
            </a:r>
            <a:r>
              <a:rPr lang="en-GB" dirty="0">
                <a:latin typeface="Arial" panose="020B0604020202020204" pitchFamily="34" charset="0"/>
              </a:rPr>
              <a:t> </a:t>
            </a:r>
            <a:r>
              <a:rPr lang="en-GB" dirty="0" err="1">
                <a:latin typeface="Arial" panose="020B0604020202020204" pitchFamily="34" charset="0"/>
              </a:rPr>
              <a:t>chaniateir</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staff </a:t>
            </a:r>
            <a:r>
              <a:rPr lang="en-GB" dirty="0" err="1">
                <a:latin typeface="Arial" panose="020B0604020202020204" pitchFamily="34" charset="0"/>
              </a:rPr>
              <a:t>eich</a:t>
            </a:r>
            <a:r>
              <a:rPr lang="en-GB" dirty="0">
                <a:latin typeface="Arial" panose="020B0604020202020204" pitchFamily="34" charset="0"/>
              </a:rPr>
              <a:t> </a:t>
            </a:r>
            <a:r>
              <a:rPr lang="en-GB" dirty="0" err="1">
                <a:latin typeface="Arial" panose="020B0604020202020204" pitchFamily="34" charset="0"/>
              </a:rPr>
              <a:t>asesu</a:t>
            </a:r>
            <a:endParaRPr lang="en-GB" dirty="0">
              <a:latin typeface="Arial" panose="020B0604020202020204" pitchFamily="34" charset="0"/>
            </a:endParaRPr>
          </a:p>
        </p:txBody>
      </p:sp>
      <p:sp>
        <p:nvSpPr>
          <p:cNvPr id="4" name="Content Placeholder 3"/>
          <p:cNvSpPr>
            <a:spLocks noGrp="1"/>
          </p:cNvSpPr>
          <p:nvPr>
            <p:ph sz="half" idx="2"/>
          </p:nvPr>
        </p:nvSpPr>
        <p:spPr>
          <a:xfrm>
            <a:off x="6153151" y="1700809"/>
            <a:ext cx="4127470" cy="4224125"/>
          </a:xfrm>
        </p:spPr>
        <p:txBody>
          <a:bodyPr vert="horz" lIns="91440" tIns="45720" rIns="91440" bIns="45720" rtlCol="0" anchor="t">
            <a:normAutofit/>
          </a:bodyPr>
          <a:lstStyle/>
          <a:p>
            <a:r>
              <a:rPr lang="en-GB" dirty="0">
                <a:solidFill>
                  <a:srgbClr val="2F5597"/>
                </a:solidFill>
                <a:latin typeface="Arial"/>
                <a:cs typeface="Arial"/>
              </a:rPr>
              <a:t>Present within 7 working days – no EC – capped at 50%</a:t>
            </a:r>
          </a:p>
          <a:p>
            <a:r>
              <a:rPr lang="en-GB" dirty="0">
                <a:solidFill>
                  <a:srgbClr val="2F5597"/>
                </a:solidFill>
                <a:latin typeface="Arial"/>
                <a:cs typeface="Arial"/>
              </a:rPr>
              <a:t>Present after 7 working days – no EC – staff not permitted to assess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74012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923" y="365126"/>
            <a:ext cx="9851922" cy="975642"/>
          </a:xfrm>
        </p:spPr>
        <p:txBody>
          <a:bodyPr>
            <a:noAutofit/>
          </a:bodyPr>
          <a:lstStyle/>
          <a:p>
            <a:r>
              <a:rPr lang="en-GB" sz="4800" b="1" dirty="0" err="1">
                <a:latin typeface="Arial"/>
                <a:cs typeface="Arial"/>
              </a:rPr>
              <a:t>Cwestiynau</a:t>
            </a:r>
            <a:r>
              <a:rPr lang="en-GB" sz="4800" b="1" dirty="0">
                <a:latin typeface="Arial"/>
                <a:cs typeface="Arial"/>
              </a:rPr>
              <a:t> am </a:t>
            </a:r>
            <a:r>
              <a:rPr lang="en-GB" sz="4800" b="1" dirty="0" err="1">
                <a:latin typeface="Arial"/>
                <a:cs typeface="Arial"/>
              </a:rPr>
              <a:t>elfen</a:t>
            </a:r>
            <a:r>
              <a:rPr lang="en-GB" sz="4800" b="1" dirty="0">
                <a:latin typeface="Arial"/>
                <a:cs typeface="Arial"/>
              </a:rPr>
              <a:t> 1?</a:t>
            </a:r>
            <a:br>
              <a:rPr lang="en-GB" sz="4800" b="1" dirty="0">
                <a:latin typeface="Arial" panose="020B0604020202020204" pitchFamily="34" charset="0"/>
              </a:rPr>
            </a:br>
            <a:r>
              <a:rPr lang="en-GB" sz="4800" b="1" dirty="0">
                <a:solidFill>
                  <a:srgbClr val="2F5597"/>
                </a:solidFill>
                <a:latin typeface="Arial"/>
                <a:cs typeface="Arial"/>
              </a:rPr>
              <a:t>Questions about Component 1?</a:t>
            </a:r>
          </a:p>
        </p:txBody>
      </p:sp>
      <p:sp>
        <p:nvSpPr>
          <p:cNvPr id="4" name="Content Placeholder 3"/>
          <p:cNvSpPr>
            <a:spLocks noGrp="1"/>
          </p:cNvSpPr>
          <p:nvPr>
            <p:ph sz="half" idx="1"/>
          </p:nvPr>
        </p:nvSpPr>
        <p:spPr>
          <a:xfrm>
            <a:off x="792480" y="1656081"/>
            <a:ext cx="5246370" cy="4814656"/>
          </a:xfrm>
        </p:spPr>
        <p:txBody>
          <a:bodyPr>
            <a:normAutofit/>
          </a:bodyPr>
          <a:lstStyle/>
          <a:p>
            <a:r>
              <a:rPr lang="en-GB" sz="2400" dirty="0" err="1">
                <a:latin typeface="Arial" panose="020B0604020202020204" pitchFamily="34" charset="0"/>
              </a:rPr>
              <a:t>Panopto</a:t>
            </a:r>
            <a:endParaRPr lang="en-GB" sz="2400" dirty="0">
              <a:latin typeface="Arial" panose="020B0604020202020204" pitchFamily="34" charset="0"/>
            </a:endParaRPr>
          </a:p>
          <a:p>
            <a:r>
              <a:rPr lang="en-GB" sz="2400" dirty="0" err="1">
                <a:latin typeface="Arial" panose="020B0604020202020204" pitchFamily="34" charset="0"/>
              </a:rPr>
              <a:t>Llawlyfr</a:t>
            </a:r>
            <a:r>
              <a:rPr lang="en-GB" sz="2400" dirty="0">
                <a:latin typeface="Arial" panose="020B0604020202020204" pitchFamily="34" charset="0"/>
              </a:rPr>
              <a:t> </a:t>
            </a:r>
            <a:r>
              <a:rPr lang="en-GB" sz="2400" dirty="0" err="1">
                <a:latin typeface="Arial" panose="020B0604020202020204" pitchFamily="34" charset="0"/>
              </a:rPr>
              <a:t>modwl</a:t>
            </a:r>
            <a:endParaRPr lang="en-GB" sz="2400" dirty="0">
              <a:latin typeface="Arial" panose="020B0604020202020204" pitchFamily="34" charset="0"/>
            </a:endParaRPr>
          </a:p>
          <a:p>
            <a:r>
              <a:rPr lang="en-GB" sz="2400" dirty="0">
                <a:latin typeface="Arial" panose="020B0604020202020204" pitchFamily="34" charset="0"/>
              </a:rPr>
              <a:t>GA36 Assignment form</a:t>
            </a:r>
          </a:p>
          <a:p>
            <a:r>
              <a:rPr lang="en-GB" sz="2400" dirty="0" err="1">
                <a:latin typeface="Arial" panose="020B0604020202020204" pitchFamily="34" charset="0"/>
              </a:rPr>
              <a:t>Nodiadau</a:t>
            </a:r>
            <a:endParaRPr lang="en-GB" sz="2400" dirty="0">
              <a:latin typeface="Arial" panose="020B0604020202020204" pitchFamily="34" charset="0"/>
            </a:endParaRPr>
          </a:p>
          <a:p>
            <a:r>
              <a:rPr lang="en-GB" sz="2400" dirty="0" err="1">
                <a:latin typeface="Arial" panose="020B0604020202020204" pitchFamily="34" charset="0"/>
              </a:rPr>
              <a:t>Recordiadau</a:t>
            </a:r>
            <a:endParaRPr lang="en-GB" sz="2400" dirty="0">
              <a:latin typeface="Arial" panose="020B0604020202020204" pitchFamily="34" charset="0"/>
            </a:endParaRPr>
          </a:p>
          <a:p>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darlithydd</a:t>
            </a:r>
            <a:endParaRPr lang="en-GB" sz="2400" dirty="0">
              <a:latin typeface="Arial" panose="020B0604020202020204" pitchFamily="34" charset="0"/>
            </a:endParaRPr>
          </a:p>
          <a:p>
            <a:r>
              <a:rPr lang="en-GB" sz="2400" dirty="0" err="1">
                <a:latin typeface="Arial" panose="020B0604020202020204" pitchFamily="34" charset="0"/>
              </a:rPr>
              <a:t>Cydlynydd</a:t>
            </a:r>
            <a:r>
              <a:rPr lang="en-GB" sz="2400" dirty="0">
                <a:latin typeface="Arial" panose="020B0604020202020204" pitchFamily="34" charset="0"/>
              </a:rPr>
              <a:t> y </a:t>
            </a:r>
            <a:r>
              <a:rPr lang="en-GB" sz="2400" dirty="0" err="1">
                <a:latin typeface="Arial" panose="020B0604020202020204" pitchFamily="34" charset="0"/>
              </a:rPr>
              <a:t>modwl</a:t>
            </a:r>
            <a:endParaRPr lang="en-GB" sz="2400" dirty="0">
              <a:latin typeface="Arial" panose="020B0604020202020204" pitchFamily="34" charset="0"/>
            </a:endParaRPr>
          </a:p>
          <a:p>
            <a:r>
              <a:rPr lang="en-GB" sz="2400" dirty="0" err="1">
                <a:latin typeface="Arial" panose="020B0604020202020204" pitchFamily="34" charset="0"/>
              </a:rPr>
              <a:t>Peidiwch</a:t>
            </a:r>
            <a:r>
              <a:rPr lang="en-GB" sz="2400" dirty="0">
                <a:latin typeface="Arial" panose="020B0604020202020204" pitchFamily="34" charset="0"/>
              </a:rPr>
              <a:t> â </a:t>
            </a:r>
            <a:r>
              <a:rPr lang="en-GB" sz="2400" dirty="0" err="1">
                <a:latin typeface="Arial" panose="020B0604020202020204" pitchFamily="34" charset="0"/>
              </a:rPr>
              <a:t>dibynnu</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a:t>
            </a:r>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ffrindiau</a:t>
            </a:r>
            <a:r>
              <a:rPr lang="en-GB" sz="2400" dirty="0">
                <a:latin typeface="Arial" panose="020B0604020202020204" pitchFamily="34" charset="0"/>
              </a:rPr>
              <a:t>/</a:t>
            </a:r>
            <a:r>
              <a:rPr lang="en-GB" sz="2400" dirty="0" err="1">
                <a:latin typeface="Arial" panose="020B0604020202020204" pitchFamily="34" charset="0"/>
              </a:rPr>
              <a:t>cyfoedion</a:t>
            </a:r>
            <a:endParaRPr lang="en-GB" sz="2400" dirty="0">
              <a:latin typeface="Arial" panose="020B0604020202020204" pitchFamily="34" charset="0"/>
            </a:endParaRPr>
          </a:p>
        </p:txBody>
      </p:sp>
      <p:sp>
        <p:nvSpPr>
          <p:cNvPr id="5" name="Content Placeholder 4"/>
          <p:cNvSpPr>
            <a:spLocks noGrp="1"/>
          </p:cNvSpPr>
          <p:nvPr>
            <p:ph sz="half" idx="2"/>
          </p:nvPr>
        </p:nvSpPr>
        <p:spPr>
          <a:xfrm>
            <a:off x="6153150" y="1778557"/>
            <a:ext cx="3886200" cy="4476155"/>
          </a:xfrm>
        </p:spPr>
        <p:txBody>
          <a:bodyPr vert="horz" lIns="91440" tIns="45720" rIns="91440" bIns="45720" rtlCol="0" anchor="t">
            <a:normAutofit/>
          </a:bodyPr>
          <a:lstStyle/>
          <a:p>
            <a:r>
              <a:rPr lang="en-GB" sz="2400" dirty="0">
                <a:solidFill>
                  <a:srgbClr val="2F5597"/>
                </a:solidFill>
                <a:latin typeface="Arial"/>
                <a:cs typeface="Arial"/>
              </a:rPr>
              <a:t>Panopto</a:t>
            </a:r>
          </a:p>
          <a:p>
            <a:r>
              <a:rPr lang="en-GB" sz="2400" dirty="0">
                <a:solidFill>
                  <a:srgbClr val="2F5597"/>
                </a:solidFill>
                <a:latin typeface="Arial"/>
                <a:cs typeface="Arial"/>
              </a:rPr>
              <a:t>Module handbook</a:t>
            </a:r>
          </a:p>
          <a:p>
            <a:r>
              <a:rPr lang="en-GB" sz="2400" dirty="0">
                <a:solidFill>
                  <a:srgbClr val="2F5597"/>
                </a:solidFill>
                <a:latin typeface="Arial"/>
                <a:cs typeface="Arial"/>
              </a:rPr>
              <a:t>GA36 Assignment form</a:t>
            </a:r>
          </a:p>
          <a:p>
            <a:r>
              <a:rPr lang="en-GB" sz="2400" dirty="0">
                <a:solidFill>
                  <a:srgbClr val="2F5597"/>
                </a:solidFill>
                <a:latin typeface="Arial"/>
                <a:cs typeface="Arial"/>
              </a:rPr>
              <a:t>Notes</a:t>
            </a:r>
          </a:p>
          <a:p>
            <a:r>
              <a:rPr lang="en-GB" sz="2400" dirty="0">
                <a:solidFill>
                  <a:srgbClr val="2F5597"/>
                </a:solidFill>
                <a:latin typeface="Arial"/>
                <a:cs typeface="Arial"/>
              </a:rPr>
              <a:t>Recordings</a:t>
            </a:r>
          </a:p>
          <a:p>
            <a:r>
              <a:rPr lang="en-GB" sz="2400" dirty="0">
                <a:solidFill>
                  <a:srgbClr val="2F5597"/>
                </a:solidFill>
                <a:latin typeface="Arial"/>
                <a:cs typeface="Arial"/>
              </a:rPr>
              <a:t>Your lecturer</a:t>
            </a:r>
          </a:p>
          <a:p>
            <a:r>
              <a:rPr lang="en-GB" sz="2400" dirty="0">
                <a:solidFill>
                  <a:srgbClr val="2F5597"/>
                </a:solidFill>
                <a:latin typeface="Arial"/>
                <a:cs typeface="Arial"/>
              </a:rPr>
              <a:t>Module coordinator</a:t>
            </a:r>
          </a:p>
          <a:p>
            <a:r>
              <a:rPr lang="en-GB" sz="2400" dirty="0">
                <a:solidFill>
                  <a:srgbClr val="2F5597"/>
                </a:solidFill>
                <a:latin typeface="Arial"/>
                <a:cs typeface="Arial"/>
              </a:rPr>
              <a:t>Do not rely on friends / peers</a:t>
            </a:r>
          </a:p>
        </p:txBody>
      </p:sp>
    </p:spTree>
    <p:extLst>
      <p:ext uri="{BB962C8B-B14F-4D97-AF65-F5344CB8AC3E}">
        <p14:creationId xmlns:p14="http://schemas.microsoft.com/office/powerpoint/2010/main" val="1333616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b="1" dirty="0">
                <a:latin typeface="Arial"/>
                <a:cs typeface="Arial"/>
              </a:rPr>
              <a:t>Materion </a:t>
            </a:r>
            <a:r>
              <a:rPr lang="en-GB" sz="4800" b="1" dirty="0" err="1">
                <a:latin typeface="Arial"/>
                <a:cs typeface="Arial"/>
              </a:rPr>
              <a:t>TGCh</a:t>
            </a:r>
            <a:r>
              <a:rPr lang="en-GB" sz="4800" b="1" dirty="0">
                <a:latin typeface="Arial"/>
                <a:cs typeface="Arial"/>
              </a:rPr>
              <a:t>?</a:t>
            </a:r>
            <a:br>
              <a:rPr lang="en-GB" sz="4800" b="1" dirty="0">
                <a:latin typeface="Arial" panose="020B0604020202020204" pitchFamily="34" charset="0"/>
              </a:rPr>
            </a:br>
            <a:r>
              <a:rPr lang="en-GB" sz="4800" b="1" dirty="0">
                <a:solidFill>
                  <a:srgbClr val="2F5597"/>
                </a:solidFill>
                <a:latin typeface="Arial"/>
                <a:cs typeface="Arial"/>
              </a:rPr>
              <a:t>ICT issues?</a:t>
            </a:r>
          </a:p>
        </p:txBody>
      </p:sp>
      <p:sp>
        <p:nvSpPr>
          <p:cNvPr id="3" name="Content Placeholder 4"/>
          <p:cNvSpPr>
            <a:spLocks noGrp="1"/>
          </p:cNvSpPr>
          <p:nvPr>
            <p:ph sz="half" idx="1"/>
          </p:nvPr>
        </p:nvSpPr>
        <p:spPr>
          <a:xfrm>
            <a:off x="1775520" y="1600201"/>
            <a:ext cx="4244280" cy="4525963"/>
          </a:xfrm>
        </p:spPr>
        <p:txBody>
          <a:bodyPr/>
          <a:lstStyle/>
          <a:p>
            <a:pPr marL="0" indent="0">
              <a:buNone/>
              <a:defRPr/>
            </a:pPr>
            <a:r>
              <a:rPr lang="cy-GB" dirty="0">
                <a:latin typeface="Arial" panose="020B0604020202020204" pitchFamily="34" charset="0"/>
              </a:rPr>
              <a:t>Desg Gymorth TG</a:t>
            </a:r>
          </a:p>
          <a:p>
            <a:pPr>
              <a:defRPr/>
            </a:pPr>
            <a:r>
              <a:rPr lang="cy-GB" dirty="0">
                <a:latin typeface="Arial" panose="020B0604020202020204" pitchFamily="34" charset="0"/>
                <a:hlinkClick r:id="rId3"/>
              </a:rPr>
              <a:t>ITServiceDesk@uwtsd.ac.uk</a:t>
            </a:r>
            <a:r>
              <a:rPr lang="cy-GB" dirty="0">
                <a:latin typeface="Arial" panose="020B0604020202020204" pitchFamily="34" charset="0"/>
              </a:rPr>
              <a:t> </a:t>
            </a:r>
          </a:p>
          <a:p>
            <a:pPr>
              <a:defRPr/>
            </a:pPr>
            <a:r>
              <a:rPr lang="cy-GB" dirty="0">
                <a:latin typeface="Arial" panose="020B0604020202020204" pitchFamily="34" charset="0"/>
              </a:rPr>
              <a:t>0300 500 5055</a:t>
            </a:r>
          </a:p>
          <a:p>
            <a:pPr marL="0" indent="0">
              <a:buNone/>
              <a:defRPr/>
            </a:pPr>
            <a:endParaRPr lang="cy-GB" dirty="0">
              <a:latin typeface="Arial" panose="020B0604020202020204" pitchFamily="34" charset="0"/>
            </a:endParaRPr>
          </a:p>
          <a:p>
            <a:pPr marL="0" indent="0">
              <a:buNone/>
              <a:defRPr/>
            </a:pPr>
            <a:r>
              <a:rPr lang="cy-GB" dirty="0">
                <a:latin typeface="Arial" panose="020B0604020202020204" pitchFamily="34" charset="0"/>
              </a:rPr>
              <a:t>Moodle</a:t>
            </a:r>
          </a:p>
          <a:p>
            <a:pPr>
              <a:defRPr/>
            </a:pPr>
            <a:r>
              <a:rPr lang="cy-GB" dirty="0">
                <a:latin typeface="Arial" panose="020B0604020202020204" pitchFamily="34" charset="0"/>
                <a:hlinkClick r:id="rId4"/>
              </a:rPr>
              <a:t>moodle@uwtsd.ac.uk</a:t>
            </a:r>
            <a:r>
              <a:rPr lang="cy-GB" dirty="0">
                <a:latin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6172200" y="1600201"/>
            <a:ext cx="4244280" cy="4525963"/>
          </a:xfrm>
        </p:spPr>
        <p:txBody>
          <a:bodyPr vert="horz" lIns="91440" tIns="45720" rIns="91440" bIns="45720" rtlCol="0" anchor="t">
            <a:normAutofit/>
          </a:bodyPr>
          <a:lstStyle/>
          <a:p>
            <a:pPr marL="0" indent="0">
              <a:buNone/>
              <a:defRPr/>
            </a:pPr>
            <a:r>
              <a:rPr lang="en-GB" dirty="0">
                <a:solidFill>
                  <a:srgbClr val="2F5597"/>
                </a:solidFill>
                <a:latin typeface="Arial"/>
                <a:cs typeface="Arial"/>
              </a:rPr>
              <a:t>IT Service Desk</a:t>
            </a:r>
          </a:p>
          <a:p>
            <a:pPr>
              <a:defRPr/>
            </a:pPr>
            <a:r>
              <a:rPr lang="en-US" dirty="0">
                <a:solidFill>
                  <a:srgbClr val="2F5597"/>
                </a:solidFill>
                <a:hlinkClick r:id="rId3">
                  <a:extLst>
                    <a:ext uri="{A12FA001-AC4F-418D-AE19-62706E023703}">
                      <ahyp:hlinkClr xmlns:ahyp="http://schemas.microsoft.com/office/drawing/2018/hyperlinkcolor" val="tx"/>
                    </a:ext>
                  </a:extLst>
                </a:hlinkClick>
              </a:rPr>
              <a:t>ITServiceDesk@uwtsd.ac.uk</a:t>
            </a:r>
            <a:endParaRPr lang="en-US" dirty="0">
              <a:solidFill>
                <a:srgbClr val="2F5597"/>
              </a:solidFill>
              <a:cs typeface="Arial"/>
            </a:endParaRPr>
          </a:p>
          <a:p>
            <a:pPr>
              <a:defRPr/>
            </a:pPr>
            <a:r>
              <a:rPr lang="en-US" dirty="0">
                <a:solidFill>
                  <a:srgbClr val="2F5597"/>
                </a:solidFill>
              </a:rPr>
              <a:t>0300 500 5055</a:t>
            </a:r>
            <a:endParaRPr lang="en-US" dirty="0">
              <a:solidFill>
                <a:srgbClr val="2F5597"/>
              </a:solidFill>
              <a:cs typeface="Arial"/>
            </a:endParaRPr>
          </a:p>
          <a:p>
            <a:pPr marL="0" indent="0">
              <a:buNone/>
              <a:defRPr/>
            </a:pPr>
            <a:endParaRPr lang="en-GB" dirty="0">
              <a:solidFill>
                <a:srgbClr val="2F5597"/>
              </a:solidFill>
              <a:latin typeface="Arial" panose="020B0604020202020204" pitchFamily="34" charset="0"/>
              <a:cs typeface="Arial"/>
            </a:endParaRPr>
          </a:p>
          <a:p>
            <a:pPr marL="0" indent="0">
              <a:buNone/>
              <a:defRPr/>
            </a:pPr>
            <a:r>
              <a:rPr lang="en-GB" dirty="0">
                <a:solidFill>
                  <a:srgbClr val="2F5597"/>
                </a:solidFill>
                <a:latin typeface="Arial"/>
                <a:cs typeface="Arial"/>
              </a:rPr>
              <a:t>Moodle</a:t>
            </a:r>
          </a:p>
          <a:p>
            <a:pPr>
              <a:defRPr/>
            </a:pPr>
            <a:r>
              <a:rPr lang="en-GB" dirty="0">
                <a:solidFill>
                  <a:srgbClr val="2F5597"/>
                </a:solidFill>
                <a:latin typeface="Arial"/>
                <a:cs typeface="Arial"/>
                <a:hlinkClick r:id="rId4">
                  <a:extLst>
                    <a:ext uri="{A12FA001-AC4F-418D-AE19-62706E023703}">
                      <ahyp:hlinkClr xmlns:ahyp="http://schemas.microsoft.com/office/drawing/2018/hyperlinkcolor" val="tx"/>
                    </a:ext>
                  </a:extLst>
                </a:hlinkClick>
              </a:rPr>
              <a:t>moodle@uwtsd.ac.uk</a:t>
            </a:r>
            <a:r>
              <a:rPr lang="en-GB" dirty="0">
                <a:solidFill>
                  <a:srgbClr val="2F5597"/>
                </a:solidFill>
                <a:latin typeface="Arial"/>
                <a:cs typeface="Arial"/>
              </a:rPr>
              <a:t> </a:t>
            </a:r>
            <a:endParaRPr lang="en-US" dirty="0">
              <a:solidFill>
                <a:srgbClr val="2F5597"/>
              </a:solidFill>
              <a:latin typeface="Arial"/>
              <a:cs typeface="Arial"/>
            </a:endParaRPr>
          </a:p>
        </p:txBody>
      </p:sp>
    </p:spTree>
    <p:extLst>
      <p:ext uri="{BB962C8B-B14F-4D97-AF65-F5344CB8AC3E}">
        <p14:creationId xmlns:p14="http://schemas.microsoft.com/office/powerpoint/2010/main" val="3525524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68173-C195-70B6-F704-488C31E58F96}"/>
              </a:ext>
            </a:extLst>
          </p:cNvPr>
          <p:cNvSpPr>
            <a:spLocks noGrp="1"/>
          </p:cNvSpPr>
          <p:nvPr>
            <p:ph type="title"/>
          </p:nvPr>
        </p:nvSpPr>
        <p:spPr/>
        <p:txBody>
          <a:bodyPr/>
          <a:lstStyle/>
          <a:p>
            <a:r>
              <a:rPr lang="en-US" b="1" dirty="0" err="1">
                <a:cs typeface="Arial"/>
              </a:rPr>
              <a:t>Pob</a:t>
            </a:r>
            <a:r>
              <a:rPr lang="en-US" b="1" dirty="0">
                <a:cs typeface="Arial"/>
              </a:rPr>
              <a:t> </a:t>
            </a:r>
            <a:r>
              <a:rPr lang="en-US" b="1" dirty="0" err="1">
                <a:cs typeface="Arial"/>
              </a:rPr>
              <a:t>lwc</a:t>
            </a:r>
            <a:br>
              <a:rPr lang="en-US" b="1" dirty="0"/>
            </a:br>
            <a:r>
              <a:rPr lang="en-US" b="1" dirty="0">
                <a:solidFill>
                  <a:srgbClr val="2F5597"/>
                </a:solidFill>
                <a:cs typeface="Arial"/>
              </a:rPr>
              <a:t>Good luck</a:t>
            </a:r>
            <a:endParaRPr lang="en-US" b="1" dirty="0">
              <a:solidFill>
                <a:srgbClr val="2F5597"/>
              </a:solidFill>
            </a:endParaRPr>
          </a:p>
        </p:txBody>
      </p:sp>
      <p:sp>
        <p:nvSpPr>
          <p:cNvPr id="3" name="Content Placeholder 2">
            <a:extLst>
              <a:ext uri="{FF2B5EF4-FFF2-40B4-BE49-F238E27FC236}">
                <a16:creationId xmlns:a16="http://schemas.microsoft.com/office/drawing/2014/main" id="{E95CC0BF-7D7A-ADDD-5768-9B4A93DBD766}"/>
              </a:ext>
            </a:extLst>
          </p:cNvPr>
          <p:cNvSpPr>
            <a:spLocks noGrp="1"/>
          </p:cNvSpPr>
          <p:nvPr>
            <p:ph sz="half" idx="1"/>
          </p:nvPr>
        </p:nvSpPr>
        <p:spPr/>
        <p:txBody>
          <a:bodyPr/>
          <a:lstStyle/>
          <a:p>
            <a:pPr marL="0" indent="0">
              <a:buNone/>
            </a:pPr>
            <a:r>
              <a:rPr lang="en-US" dirty="0" err="1"/>
              <a:t>Cydlynydd</a:t>
            </a:r>
            <a:r>
              <a:rPr lang="en-US" dirty="0"/>
              <a:t>: Glenda Tinney</a:t>
            </a:r>
          </a:p>
          <a:p>
            <a:pPr marL="0" indent="0">
              <a:buNone/>
            </a:pPr>
            <a:endParaRPr lang="en-US" dirty="0"/>
          </a:p>
          <a:p>
            <a:pPr marL="0" indent="0">
              <a:buNone/>
            </a:pPr>
            <a:r>
              <a:rPr lang="en-US" dirty="0"/>
              <a:t>g.tinney@uwtsd.ac.uk</a:t>
            </a:r>
          </a:p>
        </p:txBody>
      </p:sp>
      <p:sp>
        <p:nvSpPr>
          <p:cNvPr id="4" name="Content Placeholder 3">
            <a:extLst>
              <a:ext uri="{FF2B5EF4-FFF2-40B4-BE49-F238E27FC236}">
                <a16:creationId xmlns:a16="http://schemas.microsoft.com/office/drawing/2014/main" id="{F01C5747-691B-2302-5534-F28CC7DC6333}"/>
              </a:ext>
            </a:extLst>
          </p:cNvPr>
          <p:cNvSpPr>
            <a:spLocks noGrp="1"/>
          </p:cNvSpPr>
          <p:nvPr>
            <p:ph sz="half" idx="2"/>
          </p:nvPr>
        </p:nvSpPr>
        <p:spPr/>
        <p:txBody>
          <a:bodyPr/>
          <a:lstStyle/>
          <a:p>
            <a:pPr marL="0" indent="0">
              <a:buNone/>
            </a:pPr>
            <a:r>
              <a:rPr lang="en-US" dirty="0"/>
              <a:t>Coordinator: Glenda Tinney</a:t>
            </a:r>
          </a:p>
          <a:p>
            <a:pPr marL="0" indent="0">
              <a:buNone/>
            </a:pPr>
            <a:endParaRPr lang="en-US" dirty="0"/>
          </a:p>
          <a:p>
            <a:pPr marL="0" indent="0">
              <a:buNone/>
            </a:pPr>
            <a:r>
              <a:rPr lang="en-US" dirty="0"/>
              <a:t>g.tinney@uwtsd.ac.uk</a:t>
            </a:r>
          </a:p>
        </p:txBody>
      </p:sp>
    </p:spTree>
    <p:extLst>
      <p:ext uri="{BB962C8B-B14F-4D97-AF65-F5344CB8AC3E}">
        <p14:creationId xmlns:p14="http://schemas.microsoft.com/office/powerpoint/2010/main" val="153050526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F5F0AA-2C97-4771-8C89-822A95366FD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CC4E23E-DD5E-45FD-98EC-8EE191161AD4}">
  <ds:schemaRefs>
    <ds:schemaRef ds:uri="http://schemas.microsoft.com/sharepoint/v3/contenttype/forms"/>
  </ds:schemaRefs>
</ds:datastoreItem>
</file>

<file path=customXml/itemProps3.xml><?xml version="1.0" encoding="utf-8"?>
<ds:datastoreItem xmlns:ds="http://schemas.openxmlformats.org/officeDocument/2006/customXml" ds:itemID="{A7857F1D-CB11-481F-8AC3-51BC7F07CD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7f4cbc-160f-487d-9673-7dfd5497eaf4"/>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278</TotalTime>
  <Words>1268</Words>
  <Application>Microsoft Office PowerPoint</Application>
  <PresentationFormat>Widescreen</PresentationFormat>
  <Paragraphs>163</Paragraphs>
  <Slides>21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Calibri</vt:lpstr>
      <vt:lpstr>Times New Roman</vt:lpstr>
      <vt:lpstr>Office Theme</vt:lpstr>
      <vt:lpstr>ECCP7007C- Dysgu Cynnar Plant ECCP7007- Young Children’s Learning </vt:lpstr>
      <vt:lpstr> Elfen Asesu 1 Assessing Element 1</vt:lpstr>
      <vt:lpstr>Tasg                                Task</vt:lpstr>
      <vt:lpstr> Canllawiau Guidance </vt:lpstr>
      <vt:lpstr>Canllawiau Guidance</vt:lpstr>
      <vt:lpstr>  Canllawiau Guidance  </vt:lpstr>
      <vt:lpstr>Canllawiau Guidance</vt:lpstr>
      <vt:lpstr>    Rhestr wirio Checklist</vt:lpstr>
      <vt:lpstr>   10 marc                          10 marks   </vt:lpstr>
      <vt:lpstr>   20 marc                        20 marks   </vt:lpstr>
      <vt:lpstr>    30 marc                         30 marks   </vt:lpstr>
      <vt:lpstr>.   30 marc                            30 marks   </vt:lpstr>
      <vt:lpstr> .   10 marc                          10 marks   </vt:lpstr>
      <vt:lpstr>Strwythur                    Structure</vt:lpstr>
      <vt:lpstr>Deallusrwydd Artiffisial Cynhyrchiol (DA) Generative Artificial Intelligence (AI)</vt:lpstr>
      <vt:lpstr>Deallusrwydd Artiffisial Cynhyrchiol (DA) Generative Artificial Intelligence (AI)</vt:lpstr>
      <vt:lpstr>Amgylchiadau Esgusodol (EC) Extenuating Circumstances (EC)</vt:lpstr>
      <vt:lpstr>Cyflwyniadau Hwyr  Late Submissions</vt:lpstr>
      <vt:lpstr>Cwestiynau am elfen 1? Questions about Component 1?</vt:lpstr>
      <vt:lpstr>Materion TGCh? ICT issues?</vt:lpstr>
      <vt:lpstr>Pob lwc Good luck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134</cp:revision>
  <dcterms:created xsi:type="dcterms:W3CDTF">2022-07-11T13:19:46Z</dcterms:created>
  <dcterms:modified xsi:type="dcterms:W3CDTF">2025-02-15T11:18:46Z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0x010100AB802EE38805B14B91077D7B05415C63</vt:lpwstr>
  </property>
</Properties>
</file>