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3" r:id="rId17"/>
    <p:sldId id="271" r:id="rId1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6" d="100"/>
          <a:sy n="86" d="100"/>
        </p:scale>
        <p:origin x="72" y="1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31512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5.png"/><Relationship Id="rId7"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3.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5.png"/><Relationship Id="rId7"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32.png"/><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7A3B2E"/>
        </a:solidFill>
        <a:effectLst/>
      </p:bgPr>
    </p:bg>
    <p:spTree>
      <p:nvGrpSpPr>
        <p:cNvPr id="1" name=""/>
        <p:cNvGrpSpPr/>
        <p:nvPr/>
      </p:nvGrpSpPr>
      <p:grpSpPr>
        <a:xfrm>
          <a:off x="0" y="0"/>
          <a:ext cx="0" cy="0"/>
          <a:chOff x="0" y="0"/>
          <a:chExt cx="0" cy="0"/>
        </a:xfrm>
      </p:grpSpPr>
      <p:sp>
        <p:nvSpPr>
          <p:cNvPr id="2" name="Shape 0"/>
          <p:cNvSpPr/>
          <p:nvPr/>
        </p:nvSpPr>
        <p:spPr>
          <a:xfrm>
            <a:off x="7454053" y="2011680"/>
            <a:ext cx="4572000" cy="4572000"/>
          </a:xfrm>
          <a:prstGeom prst="ellipse">
            <a:avLst/>
          </a:prstGeom>
          <a:solidFill>
            <a:srgbClr val="A8573F">
              <a:alpha val="45000"/>
            </a:srgbClr>
          </a:solidFill>
          <a:ln/>
        </p:spPr>
        <p:txBody>
          <a:bodyPr/>
          <a:lstStyle/>
          <a:p>
            <a:endParaRPr lang="en-GB"/>
          </a:p>
        </p:txBody>
      </p:sp>
      <p:sp>
        <p:nvSpPr>
          <p:cNvPr id="3" name="Shape 1"/>
          <p:cNvSpPr/>
          <p:nvPr/>
        </p:nvSpPr>
        <p:spPr>
          <a:xfrm>
            <a:off x="6903720" y="822961"/>
            <a:ext cx="2743200" cy="2743200"/>
          </a:xfrm>
          <a:prstGeom prst="ellipse">
            <a:avLst/>
          </a:prstGeom>
          <a:solidFill>
            <a:srgbClr val="E8A33D">
              <a:alpha val="30000"/>
            </a:srgbClr>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640080" y="594360"/>
            <a:ext cx="640080" cy="640080"/>
          </a:xfrm>
          <a:prstGeom prst="rect">
            <a:avLst/>
          </a:prstGeom>
        </p:spPr>
      </p:pic>
      <p:sp>
        <p:nvSpPr>
          <p:cNvPr id="5" name="Text 2"/>
          <p:cNvSpPr/>
          <p:nvPr/>
        </p:nvSpPr>
        <p:spPr>
          <a:xfrm>
            <a:off x="550332" y="1234440"/>
            <a:ext cx="5441527" cy="537210"/>
          </a:xfrm>
          <a:prstGeom prst="rect">
            <a:avLst/>
          </a:prstGeom>
          <a:noFill/>
          <a:ln/>
        </p:spPr>
        <p:txBody>
          <a:bodyPr wrap="square" rtlCol="0" anchor="ctr"/>
          <a:lstStyle/>
          <a:p>
            <a:pPr marL="0" indent="0">
              <a:buNone/>
            </a:pPr>
            <a:r>
              <a:rPr lang="en-US" sz="1400" b="1" kern="0" spc="200" dirty="0">
                <a:solidFill>
                  <a:srgbClr val="E8A33D"/>
                </a:solidFill>
                <a:latin typeface="Calibri" pitchFamily="34" charset="0"/>
                <a:ea typeface="Calibri" pitchFamily="34" charset="-122"/>
                <a:cs typeface="Calibri" pitchFamily="34" charset="-120"/>
              </a:rPr>
              <a:t>INTERIM VIVA — RESEARCH &amp; DESIGN</a:t>
            </a:r>
            <a:endParaRPr lang="en-US" sz="1400" dirty="0"/>
          </a:p>
        </p:txBody>
      </p:sp>
      <p:sp>
        <p:nvSpPr>
          <p:cNvPr id="6" name="Text 3"/>
          <p:cNvSpPr/>
          <p:nvPr/>
        </p:nvSpPr>
        <p:spPr>
          <a:xfrm>
            <a:off x="640080" y="2308860"/>
            <a:ext cx="9601200" cy="2308862"/>
          </a:xfrm>
          <a:prstGeom prst="rect">
            <a:avLst/>
          </a:prstGeom>
          <a:noFill/>
          <a:ln/>
        </p:spPr>
        <p:txBody>
          <a:bodyPr wrap="square" rtlCol="0" anchor="ctr"/>
          <a:lstStyle/>
          <a:p>
            <a:r>
              <a:rPr lang="en-GB" sz="2400" i="1" dirty="0">
                <a:solidFill>
                  <a:srgbClr val="F3DCC8"/>
                </a:solidFill>
                <a:latin typeface="Calibri" pitchFamily="34" charset="0"/>
                <a:ea typeface="Calibri" pitchFamily="34" charset="-122"/>
                <a:cs typeface="Calibri" pitchFamily="34" charset="-120"/>
              </a:rPr>
              <a:t>         </a:t>
            </a:r>
          </a:p>
          <a:p>
            <a:endParaRPr lang="en-GB" sz="2400" i="1" dirty="0">
              <a:solidFill>
                <a:srgbClr val="F3DCC8"/>
              </a:solidFill>
              <a:latin typeface="Calibri" pitchFamily="34" charset="0"/>
              <a:ea typeface="Calibri" pitchFamily="34" charset="-122"/>
              <a:cs typeface="Calibri" pitchFamily="34" charset="-120"/>
            </a:endParaRPr>
          </a:p>
          <a:p>
            <a:r>
              <a:rPr lang="en-GB" sz="2400" i="1" dirty="0">
                <a:solidFill>
                  <a:srgbClr val="F3DCC8"/>
                </a:solidFill>
                <a:latin typeface="Calibri" pitchFamily="34" charset="0"/>
                <a:ea typeface="Calibri" pitchFamily="34" charset="-122"/>
                <a:cs typeface="Calibri" pitchFamily="34" charset="-120"/>
              </a:rPr>
              <a:t>Design and Development of a Secure Bakery Web Application.</a:t>
            </a:r>
          </a:p>
          <a:p>
            <a:endParaRPr lang="en-GB" sz="2400" i="1" dirty="0">
              <a:solidFill>
                <a:srgbClr val="F3DCC8"/>
              </a:solidFill>
              <a:latin typeface="Calibri" pitchFamily="34" charset="0"/>
              <a:ea typeface="Calibri" pitchFamily="34" charset="-122"/>
              <a:cs typeface="Calibri" pitchFamily="34" charset="-120"/>
            </a:endParaRPr>
          </a:p>
          <a:p>
            <a:r>
              <a:rPr lang="en-GB" sz="2400" i="1" dirty="0">
                <a:solidFill>
                  <a:srgbClr val="F3DCC8"/>
                </a:solidFill>
                <a:latin typeface="Calibri" pitchFamily="34" charset="0"/>
                <a:ea typeface="Calibri" pitchFamily="34" charset="-122"/>
                <a:cs typeface="Calibri" pitchFamily="34" charset="-120"/>
              </a:rPr>
              <a:t>Student Name: G V Samanthi S Silva</a:t>
            </a:r>
          </a:p>
          <a:p>
            <a:r>
              <a:rPr lang="en-GB" sz="2000" i="1" dirty="0">
                <a:solidFill>
                  <a:srgbClr val="F3DCC8"/>
                </a:solidFill>
                <a:latin typeface="Calibri" pitchFamily="34" charset="0"/>
                <a:ea typeface="Calibri" pitchFamily="34" charset="-122"/>
                <a:cs typeface="Calibri" pitchFamily="34" charset="-120"/>
              </a:rPr>
              <a:t>Student ID Number: 2312700</a:t>
            </a:r>
          </a:p>
          <a:p>
            <a:r>
              <a:rPr lang="en-GB" sz="2000" i="1" dirty="0">
                <a:solidFill>
                  <a:srgbClr val="F3DCC8"/>
                </a:solidFill>
                <a:latin typeface="Calibri" pitchFamily="34" charset="0"/>
                <a:ea typeface="Calibri" pitchFamily="34" charset="-122"/>
                <a:cs typeface="Calibri" pitchFamily="34" charset="-120"/>
              </a:rPr>
              <a:t>Module Name: ACCA6026</a:t>
            </a:r>
          </a:p>
          <a:p>
            <a:r>
              <a:rPr lang="en-GB" sz="2000" i="1" dirty="0">
                <a:solidFill>
                  <a:srgbClr val="F3DCC8"/>
                </a:solidFill>
                <a:latin typeface="Calibri" pitchFamily="34" charset="0"/>
                <a:ea typeface="Calibri" pitchFamily="34" charset="-122"/>
                <a:cs typeface="Calibri" pitchFamily="34" charset="-120"/>
              </a:rPr>
              <a:t>Assignment Title: Interim Viva – Research &amp; Design</a:t>
            </a:r>
          </a:p>
          <a:p>
            <a:r>
              <a:rPr lang="en-GB" sz="2000" i="1" dirty="0">
                <a:solidFill>
                  <a:srgbClr val="F3DCC8"/>
                </a:solidFill>
                <a:latin typeface="Calibri" pitchFamily="34" charset="0"/>
                <a:ea typeface="Calibri" pitchFamily="34" charset="-122"/>
                <a:cs typeface="Calibri" pitchFamily="34" charset="-120"/>
              </a:rPr>
              <a:t>Project Supervisor: Dr Md </a:t>
            </a:r>
            <a:r>
              <a:rPr lang="en-GB" sz="2000" i="1" dirty="0" err="1">
                <a:solidFill>
                  <a:srgbClr val="F3DCC8"/>
                </a:solidFill>
                <a:latin typeface="Calibri" pitchFamily="34" charset="0"/>
                <a:ea typeface="Calibri" pitchFamily="34" charset="-122"/>
                <a:cs typeface="Calibri" pitchFamily="34" charset="-120"/>
              </a:rPr>
              <a:t>Sadeque</a:t>
            </a:r>
            <a:r>
              <a:rPr lang="en-GB" sz="2000" i="1" dirty="0">
                <a:solidFill>
                  <a:srgbClr val="F3DCC8"/>
                </a:solidFill>
                <a:latin typeface="Calibri" pitchFamily="34" charset="0"/>
                <a:ea typeface="Calibri" pitchFamily="34" charset="-122"/>
                <a:cs typeface="Calibri" pitchFamily="34" charset="-120"/>
              </a:rPr>
              <a:t> Imam Shaikh</a:t>
            </a:r>
            <a:endParaRPr lang="en-GB" b="1" dirty="0"/>
          </a:p>
          <a:p>
            <a:endParaRPr lang="en-GB" sz="2000" i="1" dirty="0">
              <a:solidFill>
                <a:srgbClr val="F3DCC8"/>
              </a:solidFill>
              <a:latin typeface="Calibri" pitchFamily="34" charset="0"/>
              <a:ea typeface="Calibri" pitchFamily="34" charset="-122"/>
              <a:cs typeface="Calibri" pitchFamily="34" charset="-120"/>
            </a:endParaRPr>
          </a:p>
          <a:p>
            <a:r>
              <a:rPr lang="en-GB" sz="2000" i="1" dirty="0">
                <a:solidFill>
                  <a:srgbClr val="F3DCC8"/>
                </a:solidFill>
                <a:latin typeface="Calibri" pitchFamily="34" charset="0"/>
                <a:ea typeface="Calibri" pitchFamily="34" charset="-122"/>
                <a:cs typeface="Calibri" pitchFamily="34" charset="-120"/>
              </a:rPr>
              <a:t>University of Wales Trinity Saint David (London)</a:t>
            </a:r>
          </a:p>
          <a:p>
            <a:endParaRPr lang="en-GB" sz="2000" i="1" dirty="0">
              <a:solidFill>
                <a:srgbClr val="F3DCC8"/>
              </a:solidFill>
              <a:latin typeface="Calibri" pitchFamily="34" charset="0"/>
              <a:ea typeface="Calibri" pitchFamily="34" charset="-122"/>
              <a:cs typeface="Calibri" pitchFamily="34" charset="-120"/>
            </a:endParaRPr>
          </a:p>
          <a:p>
            <a:endParaRPr lang="en-US" sz="2400" dirty="0"/>
          </a:p>
          <a:p>
            <a:endParaRPr lang="en-GB" sz="2400" dirty="0">
              <a:solidFill>
                <a:schemeClr val="bg2"/>
              </a:solidFill>
            </a:endParaRPr>
          </a:p>
        </p:txBody>
      </p:sp>
      <p:sp>
        <p:nvSpPr>
          <p:cNvPr id="8" name="Shape 5"/>
          <p:cNvSpPr/>
          <p:nvPr/>
        </p:nvSpPr>
        <p:spPr>
          <a:xfrm>
            <a:off x="640080" y="6035040"/>
            <a:ext cx="5029200" cy="0"/>
          </a:xfrm>
          <a:prstGeom prst="line">
            <a:avLst/>
          </a:prstGeom>
          <a:noFill/>
          <a:ln w="9525">
            <a:solidFill>
              <a:srgbClr val="F3DCC8">
                <a:alpha val="40000"/>
              </a:srgbClr>
            </a:solidFill>
            <a:prstDash val="solid"/>
          </a:ln>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1188720" cy="822960"/>
          </a:xfrm>
          <a:prstGeom prst="rect">
            <a:avLst/>
          </a:prstGeom>
          <a:noFill/>
          <a:ln/>
        </p:spPr>
        <p:txBody>
          <a:bodyPr wrap="square" rtlCol="0" anchor="ctr"/>
          <a:lstStyle/>
          <a:p>
            <a:pPr marL="0" indent="0">
              <a:buNone/>
            </a:pPr>
            <a:r>
              <a:rPr lang="en-US" sz="3000" b="1" dirty="0">
                <a:solidFill>
                  <a:srgbClr val="E8A33D"/>
                </a:solidFill>
                <a:latin typeface="Cambria" pitchFamily="34" charset="0"/>
                <a:ea typeface="Cambria" pitchFamily="34" charset="-122"/>
                <a:cs typeface="Cambria" pitchFamily="34" charset="-120"/>
              </a:rPr>
              <a:t>02</a:t>
            </a:r>
            <a:endParaRPr lang="en-US" sz="3000" dirty="0"/>
          </a:p>
        </p:txBody>
      </p:sp>
      <p:sp>
        <p:nvSpPr>
          <p:cNvPr id="3" name="Text 1"/>
          <p:cNvSpPr/>
          <p:nvPr/>
        </p:nvSpPr>
        <p:spPr>
          <a:xfrm>
            <a:off x="502920" y="960120"/>
            <a:ext cx="9601200" cy="640080"/>
          </a:xfrm>
          <a:prstGeom prst="rect">
            <a:avLst/>
          </a:prstGeom>
          <a:noFill/>
          <a:ln/>
        </p:spPr>
        <p:txBody>
          <a:bodyPr wrap="square" rtlCol="0" anchor="ctr"/>
          <a:lstStyle/>
          <a:p>
            <a:pPr marL="0" indent="0">
              <a:buNone/>
            </a:pPr>
            <a:r>
              <a:rPr lang="en-US" sz="3000" b="1" dirty="0">
                <a:solidFill>
                  <a:srgbClr val="2B2018"/>
                </a:solidFill>
                <a:latin typeface="Cambria" pitchFamily="34" charset="0"/>
                <a:ea typeface="Cambria" pitchFamily="34" charset="-122"/>
                <a:cs typeface="Cambria" pitchFamily="34" charset="-120"/>
              </a:rPr>
              <a:t>Why I Selected This Project</a:t>
            </a:r>
            <a:endParaRPr lang="en-US" sz="3000" dirty="0"/>
          </a:p>
        </p:txBody>
      </p:sp>
      <p:sp>
        <p:nvSpPr>
          <p:cNvPr id="4" name="Text 2"/>
          <p:cNvSpPr/>
          <p:nvPr/>
        </p:nvSpPr>
        <p:spPr>
          <a:xfrm>
            <a:off x="502920" y="1463040"/>
            <a:ext cx="10058400" cy="365760"/>
          </a:xfrm>
          <a:prstGeom prst="rect">
            <a:avLst/>
          </a:prstGeom>
          <a:noFill/>
          <a:ln/>
        </p:spPr>
        <p:txBody>
          <a:bodyPr wrap="square" rtlCol="0" anchor="ctr"/>
          <a:lstStyle/>
          <a:p>
            <a:pPr marL="0" indent="0">
              <a:buNone/>
            </a:pPr>
            <a:r>
              <a:rPr lang="en-US" sz="1350" i="1" dirty="0">
                <a:solidFill>
                  <a:srgbClr val="8A7A6E"/>
                </a:solidFill>
                <a:latin typeface="Calibri" pitchFamily="34" charset="0"/>
                <a:ea typeface="Calibri" pitchFamily="34" charset="-122"/>
                <a:cs typeface="Calibri" pitchFamily="34" charset="-120"/>
              </a:rPr>
              <a:t>Motivation behind a bakery e-commerce platform</a:t>
            </a:r>
            <a:endParaRPr lang="en-US" sz="1350" dirty="0"/>
          </a:p>
        </p:txBody>
      </p:sp>
      <p:sp>
        <p:nvSpPr>
          <p:cNvPr id="5" name="Shape 3"/>
          <p:cNvSpPr/>
          <p:nvPr/>
        </p:nvSpPr>
        <p:spPr>
          <a:xfrm>
            <a:off x="548640" y="2057400"/>
            <a:ext cx="2697480" cy="3291840"/>
          </a:xfrm>
          <a:prstGeom prst="roundRect">
            <a:avLst>
              <a:gd name="adj" fmla="val 2712"/>
            </a:avLst>
          </a:prstGeom>
          <a:solidFill>
            <a:srgbClr val="FBF6F1"/>
          </a:solidFill>
          <a:ln/>
          <a:effectLst>
            <a:outerShdw blurRad="101600" dist="38100" dir="2700000" algn="bl" rotWithShape="0">
              <a:srgbClr val="000000">
                <a:alpha val="15000"/>
              </a:srgbClr>
            </a:outerShdw>
          </a:effectLst>
        </p:spPr>
        <p:txBody>
          <a:bodyPr/>
          <a:lstStyle/>
          <a:p>
            <a:endParaRPr lang="en-GB"/>
          </a:p>
        </p:txBody>
      </p:sp>
      <p:sp>
        <p:nvSpPr>
          <p:cNvPr id="6" name="Shape 4"/>
          <p:cNvSpPr/>
          <p:nvPr/>
        </p:nvSpPr>
        <p:spPr>
          <a:xfrm>
            <a:off x="1531620" y="2331720"/>
            <a:ext cx="731520" cy="731520"/>
          </a:xfrm>
          <a:prstGeom prst="ellipse">
            <a:avLst/>
          </a:prstGeom>
          <a:solidFill>
            <a:srgbClr val="FFFFFF"/>
          </a:solidFill>
          <a:ln/>
          <a:effectLst>
            <a:outerShdw blurRad="101600" dist="38100" dir="2700000" algn="bl" rotWithShape="0">
              <a:srgbClr val="000000">
                <a:alpha val="15000"/>
              </a:srgbClr>
            </a:outerShdw>
          </a:effectLst>
        </p:spPr>
        <p:txBody>
          <a:bodyPr/>
          <a:lstStyle/>
          <a:p>
            <a:endParaRPr lang="en-GB"/>
          </a:p>
        </p:txBody>
      </p:sp>
      <p:pic>
        <p:nvPicPr>
          <p:cNvPr id="7" name="Image 0" descr="preencoded.png"/>
          <p:cNvPicPr>
            <a:picLocks noChangeAspect="1"/>
          </p:cNvPicPr>
          <p:nvPr/>
        </p:nvPicPr>
        <p:blipFill>
          <a:blip r:embed="rId3"/>
          <a:stretch>
            <a:fillRect/>
          </a:stretch>
        </p:blipFill>
        <p:spPr>
          <a:xfrm>
            <a:off x="1668780" y="2468880"/>
            <a:ext cx="457200" cy="457200"/>
          </a:xfrm>
          <a:prstGeom prst="rect">
            <a:avLst/>
          </a:prstGeom>
        </p:spPr>
      </p:pic>
      <p:sp>
        <p:nvSpPr>
          <p:cNvPr id="8" name="Text 5"/>
          <p:cNvSpPr/>
          <p:nvPr/>
        </p:nvSpPr>
        <p:spPr>
          <a:xfrm>
            <a:off x="685800" y="3291840"/>
            <a:ext cx="2423160" cy="502920"/>
          </a:xfrm>
          <a:prstGeom prst="rect">
            <a:avLst/>
          </a:prstGeom>
          <a:noFill/>
          <a:ln/>
        </p:spPr>
        <p:txBody>
          <a:bodyPr wrap="square" rtlCol="0" anchor="ctr"/>
          <a:lstStyle/>
          <a:p>
            <a:pPr marL="0" indent="0" algn="ctr">
              <a:buNone/>
            </a:pPr>
            <a:r>
              <a:rPr lang="en-US" sz="1450" b="1" dirty="0">
                <a:solidFill>
                  <a:srgbClr val="7A3B2E"/>
                </a:solidFill>
                <a:latin typeface="Calibri" pitchFamily="34" charset="0"/>
                <a:ea typeface="Calibri" pitchFamily="34" charset="-122"/>
                <a:cs typeface="Calibri" pitchFamily="34" charset="-120"/>
              </a:rPr>
              <a:t>Personal Interest</a:t>
            </a:r>
            <a:endParaRPr lang="en-US" sz="1450" dirty="0"/>
          </a:p>
        </p:txBody>
      </p:sp>
      <p:sp>
        <p:nvSpPr>
          <p:cNvPr id="9" name="Text 6"/>
          <p:cNvSpPr/>
          <p:nvPr/>
        </p:nvSpPr>
        <p:spPr>
          <a:xfrm>
            <a:off x="731520" y="3840480"/>
            <a:ext cx="2331720" cy="1371600"/>
          </a:xfrm>
          <a:prstGeom prst="rect">
            <a:avLst/>
          </a:prstGeom>
          <a:noFill/>
          <a:ln/>
        </p:spPr>
        <p:txBody>
          <a:bodyPr wrap="square" rtlCol="0" anchor="ctr"/>
          <a:lstStyle/>
          <a:p>
            <a:pPr algn="ctr"/>
            <a:r>
              <a:rPr lang="en-GB" sz="1100" dirty="0"/>
              <a:t>My husband is a </a:t>
            </a:r>
            <a:r>
              <a:rPr lang="en-GB" sz="1100" b="1" dirty="0"/>
              <a:t>Gold Medal Artisan Baker</a:t>
            </a:r>
            <a:r>
              <a:rPr lang="en-GB" sz="1100" dirty="0"/>
              <a:t>, and my daughter has also won a </a:t>
            </a:r>
            <a:r>
              <a:rPr lang="en-GB" sz="1100" b="1" dirty="0"/>
              <a:t>Gold Medal in Baking</a:t>
            </a:r>
            <a:r>
              <a:rPr lang="en-GB" sz="1100" dirty="0"/>
              <a:t>. Their achievements inspired me to combine my computing skills with our family's passion for baking.</a:t>
            </a:r>
            <a:endParaRPr lang="en-US" sz="1100" dirty="0"/>
          </a:p>
        </p:txBody>
      </p:sp>
      <p:sp>
        <p:nvSpPr>
          <p:cNvPr id="10" name="Shape 7"/>
          <p:cNvSpPr/>
          <p:nvPr/>
        </p:nvSpPr>
        <p:spPr>
          <a:xfrm>
            <a:off x="3474720" y="2057400"/>
            <a:ext cx="2697480" cy="3291840"/>
          </a:xfrm>
          <a:prstGeom prst="roundRect">
            <a:avLst>
              <a:gd name="adj" fmla="val 2712"/>
            </a:avLst>
          </a:prstGeom>
          <a:solidFill>
            <a:srgbClr val="FBF6F1"/>
          </a:solidFill>
          <a:ln/>
          <a:effectLst>
            <a:outerShdw blurRad="101600" dist="38100" dir="2700000" algn="bl" rotWithShape="0">
              <a:srgbClr val="000000">
                <a:alpha val="15000"/>
              </a:srgbClr>
            </a:outerShdw>
          </a:effectLst>
        </p:spPr>
        <p:txBody>
          <a:bodyPr/>
          <a:lstStyle/>
          <a:p>
            <a:endParaRPr lang="en-GB"/>
          </a:p>
        </p:txBody>
      </p:sp>
      <p:sp>
        <p:nvSpPr>
          <p:cNvPr id="11" name="Shape 8"/>
          <p:cNvSpPr/>
          <p:nvPr/>
        </p:nvSpPr>
        <p:spPr>
          <a:xfrm>
            <a:off x="4457700" y="2331720"/>
            <a:ext cx="731520" cy="731520"/>
          </a:xfrm>
          <a:prstGeom prst="ellipse">
            <a:avLst/>
          </a:prstGeom>
          <a:solidFill>
            <a:srgbClr val="FFFFFF"/>
          </a:solidFill>
          <a:ln/>
          <a:effectLst>
            <a:outerShdw blurRad="101600" dist="38100" dir="2700000" algn="bl" rotWithShape="0">
              <a:srgbClr val="000000">
                <a:alpha val="15000"/>
              </a:srgbClr>
            </a:outerShdw>
          </a:effectLst>
        </p:spPr>
        <p:txBody>
          <a:bodyPr/>
          <a:lstStyle/>
          <a:p>
            <a:endParaRPr lang="en-GB"/>
          </a:p>
        </p:txBody>
      </p:sp>
      <p:pic>
        <p:nvPicPr>
          <p:cNvPr id="12" name="Image 1" descr="preencoded.png"/>
          <p:cNvPicPr>
            <a:picLocks noChangeAspect="1"/>
          </p:cNvPicPr>
          <p:nvPr/>
        </p:nvPicPr>
        <p:blipFill>
          <a:blip r:embed="rId4"/>
          <a:stretch>
            <a:fillRect/>
          </a:stretch>
        </p:blipFill>
        <p:spPr>
          <a:xfrm>
            <a:off x="4594860" y="2468880"/>
            <a:ext cx="457200" cy="457200"/>
          </a:xfrm>
          <a:prstGeom prst="rect">
            <a:avLst/>
          </a:prstGeom>
        </p:spPr>
      </p:pic>
      <p:sp>
        <p:nvSpPr>
          <p:cNvPr id="13" name="Text 9"/>
          <p:cNvSpPr/>
          <p:nvPr/>
        </p:nvSpPr>
        <p:spPr>
          <a:xfrm>
            <a:off x="3611880" y="3291840"/>
            <a:ext cx="2423160" cy="502920"/>
          </a:xfrm>
          <a:prstGeom prst="rect">
            <a:avLst/>
          </a:prstGeom>
          <a:noFill/>
          <a:ln/>
        </p:spPr>
        <p:txBody>
          <a:bodyPr wrap="square" rtlCol="0" anchor="ctr"/>
          <a:lstStyle/>
          <a:p>
            <a:pPr marL="0" indent="0" algn="ctr">
              <a:buNone/>
            </a:pPr>
            <a:r>
              <a:rPr lang="en-US" sz="1450" b="1" dirty="0">
                <a:solidFill>
                  <a:srgbClr val="7A3B2E"/>
                </a:solidFill>
                <a:latin typeface="Calibri" pitchFamily="34" charset="0"/>
                <a:ea typeface="Calibri" pitchFamily="34" charset="-122"/>
                <a:cs typeface="Calibri" pitchFamily="34" charset="-120"/>
              </a:rPr>
              <a:t>Future Business Goal</a:t>
            </a:r>
            <a:endParaRPr lang="en-US" sz="1450" dirty="0"/>
          </a:p>
        </p:txBody>
      </p:sp>
      <p:sp>
        <p:nvSpPr>
          <p:cNvPr id="14" name="Text 10"/>
          <p:cNvSpPr/>
          <p:nvPr/>
        </p:nvSpPr>
        <p:spPr>
          <a:xfrm>
            <a:off x="3657600" y="3840480"/>
            <a:ext cx="2331720" cy="1371600"/>
          </a:xfrm>
          <a:prstGeom prst="rect">
            <a:avLst/>
          </a:prstGeom>
          <a:noFill/>
          <a:ln/>
        </p:spPr>
        <p:txBody>
          <a:bodyPr wrap="square" rtlCol="0" anchor="ctr"/>
          <a:lstStyle/>
          <a:p>
            <a:pPr algn="ctr"/>
            <a:r>
              <a:rPr lang="en-GB" sz="1100" dirty="0"/>
              <a:t>We plan to establish our own bakery business in the future. This project provides practical experience in developing a professional e-commerce website that can support our business.</a:t>
            </a:r>
            <a:endParaRPr lang="en-US" sz="1100" dirty="0"/>
          </a:p>
        </p:txBody>
      </p:sp>
      <p:sp>
        <p:nvSpPr>
          <p:cNvPr id="15" name="Shape 11"/>
          <p:cNvSpPr/>
          <p:nvPr/>
        </p:nvSpPr>
        <p:spPr>
          <a:xfrm>
            <a:off x="6400800" y="2057400"/>
            <a:ext cx="2697480" cy="3291840"/>
          </a:xfrm>
          <a:prstGeom prst="roundRect">
            <a:avLst>
              <a:gd name="adj" fmla="val 2712"/>
            </a:avLst>
          </a:prstGeom>
          <a:solidFill>
            <a:srgbClr val="FBF6F1"/>
          </a:solidFill>
          <a:ln/>
          <a:effectLst>
            <a:outerShdw blurRad="101600" dist="38100" dir="2700000" algn="bl" rotWithShape="0">
              <a:srgbClr val="000000">
                <a:alpha val="15000"/>
              </a:srgbClr>
            </a:outerShdw>
          </a:effectLst>
        </p:spPr>
        <p:txBody>
          <a:bodyPr/>
          <a:lstStyle/>
          <a:p>
            <a:endParaRPr lang="en-GB"/>
          </a:p>
        </p:txBody>
      </p:sp>
      <p:sp>
        <p:nvSpPr>
          <p:cNvPr id="16" name="Shape 12"/>
          <p:cNvSpPr/>
          <p:nvPr/>
        </p:nvSpPr>
        <p:spPr>
          <a:xfrm>
            <a:off x="7383780" y="2331720"/>
            <a:ext cx="731520" cy="731520"/>
          </a:xfrm>
          <a:prstGeom prst="ellipse">
            <a:avLst/>
          </a:prstGeom>
          <a:solidFill>
            <a:srgbClr val="FFFFFF"/>
          </a:solidFill>
          <a:ln/>
          <a:effectLst>
            <a:outerShdw blurRad="101600" dist="38100" dir="2700000" algn="bl" rotWithShape="0">
              <a:srgbClr val="000000">
                <a:alpha val="15000"/>
              </a:srgbClr>
            </a:outerShdw>
          </a:effectLst>
        </p:spPr>
        <p:txBody>
          <a:bodyPr/>
          <a:lstStyle/>
          <a:p>
            <a:endParaRPr lang="en-GB"/>
          </a:p>
        </p:txBody>
      </p:sp>
      <p:pic>
        <p:nvPicPr>
          <p:cNvPr id="17" name="Image 2" descr="preencoded.png"/>
          <p:cNvPicPr>
            <a:picLocks noChangeAspect="1"/>
          </p:cNvPicPr>
          <p:nvPr/>
        </p:nvPicPr>
        <p:blipFill>
          <a:blip r:embed="rId5"/>
          <a:stretch>
            <a:fillRect/>
          </a:stretch>
        </p:blipFill>
        <p:spPr>
          <a:xfrm>
            <a:off x="7520940" y="2468880"/>
            <a:ext cx="457200" cy="457200"/>
          </a:xfrm>
          <a:prstGeom prst="rect">
            <a:avLst/>
          </a:prstGeom>
        </p:spPr>
      </p:pic>
      <p:sp>
        <p:nvSpPr>
          <p:cNvPr id="18" name="Text 13"/>
          <p:cNvSpPr/>
          <p:nvPr/>
        </p:nvSpPr>
        <p:spPr>
          <a:xfrm>
            <a:off x="6537960" y="3291840"/>
            <a:ext cx="2423160" cy="502920"/>
          </a:xfrm>
          <a:prstGeom prst="rect">
            <a:avLst/>
          </a:prstGeom>
          <a:noFill/>
          <a:ln/>
        </p:spPr>
        <p:txBody>
          <a:bodyPr wrap="square" rtlCol="0" anchor="ctr"/>
          <a:lstStyle/>
          <a:p>
            <a:pPr algn="ctr"/>
            <a:endParaRPr lang="en-US" sz="1450" dirty="0"/>
          </a:p>
        </p:txBody>
      </p:sp>
      <p:sp>
        <p:nvSpPr>
          <p:cNvPr id="19" name="Text 14"/>
          <p:cNvSpPr/>
          <p:nvPr/>
        </p:nvSpPr>
        <p:spPr>
          <a:xfrm>
            <a:off x="6583680" y="3840480"/>
            <a:ext cx="2331720" cy="1371600"/>
          </a:xfrm>
          <a:prstGeom prst="rect">
            <a:avLst/>
          </a:prstGeom>
          <a:noFill/>
          <a:ln/>
        </p:spPr>
        <p:txBody>
          <a:bodyPr wrap="square" rtlCol="0" anchor="ctr"/>
          <a:lstStyle/>
          <a:p>
            <a:pPr algn="ctr"/>
            <a:r>
              <a:rPr lang="en-GB" sz="1100" dirty="0"/>
              <a:t>The system will help manage products, customer accounts, online orders, and secure payments, providing a practical solution for a modern bakery.</a:t>
            </a:r>
            <a:endParaRPr lang="en-US" sz="1100" dirty="0"/>
          </a:p>
        </p:txBody>
      </p:sp>
      <p:sp>
        <p:nvSpPr>
          <p:cNvPr id="20" name="Shape 15"/>
          <p:cNvSpPr/>
          <p:nvPr/>
        </p:nvSpPr>
        <p:spPr>
          <a:xfrm>
            <a:off x="9326880" y="2057400"/>
            <a:ext cx="2697480" cy="3291840"/>
          </a:xfrm>
          <a:prstGeom prst="roundRect">
            <a:avLst>
              <a:gd name="adj" fmla="val 2712"/>
            </a:avLst>
          </a:prstGeom>
          <a:solidFill>
            <a:srgbClr val="FBF6F1"/>
          </a:solidFill>
          <a:ln/>
          <a:effectLst>
            <a:outerShdw blurRad="101600" dist="38100" dir="2700000" algn="bl" rotWithShape="0">
              <a:srgbClr val="000000">
                <a:alpha val="15000"/>
              </a:srgbClr>
            </a:outerShdw>
          </a:effectLst>
        </p:spPr>
        <p:txBody>
          <a:bodyPr/>
          <a:lstStyle/>
          <a:p>
            <a:endParaRPr lang="en-GB"/>
          </a:p>
        </p:txBody>
      </p:sp>
      <p:sp>
        <p:nvSpPr>
          <p:cNvPr id="21" name="Shape 16"/>
          <p:cNvSpPr/>
          <p:nvPr/>
        </p:nvSpPr>
        <p:spPr>
          <a:xfrm>
            <a:off x="10309860" y="2331720"/>
            <a:ext cx="731520" cy="731520"/>
          </a:xfrm>
          <a:prstGeom prst="ellipse">
            <a:avLst/>
          </a:prstGeom>
          <a:solidFill>
            <a:srgbClr val="FFFFFF"/>
          </a:solidFill>
          <a:ln/>
          <a:effectLst>
            <a:outerShdw blurRad="101600" dist="38100" dir="2700000" algn="bl" rotWithShape="0">
              <a:srgbClr val="000000">
                <a:alpha val="15000"/>
              </a:srgbClr>
            </a:outerShdw>
          </a:effectLst>
        </p:spPr>
        <p:txBody>
          <a:bodyPr/>
          <a:lstStyle/>
          <a:p>
            <a:endParaRPr lang="en-GB"/>
          </a:p>
        </p:txBody>
      </p:sp>
      <p:pic>
        <p:nvPicPr>
          <p:cNvPr id="22" name="Image 3" descr="preencoded.png"/>
          <p:cNvPicPr>
            <a:picLocks noChangeAspect="1"/>
          </p:cNvPicPr>
          <p:nvPr/>
        </p:nvPicPr>
        <p:blipFill>
          <a:blip r:embed="rId6"/>
          <a:stretch>
            <a:fillRect/>
          </a:stretch>
        </p:blipFill>
        <p:spPr>
          <a:xfrm>
            <a:off x="10447020" y="2468880"/>
            <a:ext cx="457200" cy="457200"/>
          </a:xfrm>
          <a:prstGeom prst="rect">
            <a:avLst/>
          </a:prstGeom>
        </p:spPr>
      </p:pic>
      <p:sp>
        <p:nvSpPr>
          <p:cNvPr id="23" name="Text 17"/>
          <p:cNvSpPr/>
          <p:nvPr/>
        </p:nvSpPr>
        <p:spPr>
          <a:xfrm>
            <a:off x="9464040" y="3291840"/>
            <a:ext cx="2423160" cy="502920"/>
          </a:xfrm>
          <a:prstGeom prst="rect">
            <a:avLst/>
          </a:prstGeom>
          <a:noFill/>
          <a:ln/>
        </p:spPr>
        <p:txBody>
          <a:bodyPr wrap="square" rtlCol="0" anchor="ctr"/>
          <a:lstStyle/>
          <a:p>
            <a:pPr marL="0" indent="0" algn="ctr">
              <a:buNone/>
            </a:pPr>
            <a:r>
              <a:rPr lang="en-US" sz="1450" b="1" dirty="0">
                <a:solidFill>
                  <a:srgbClr val="7A3B2E"/>
                </a:solidFill>
                <a:latin typeface="Calibri" pitchFamily="34" charset="0"/>
                <a:ea typeface="Calibri" pitchFamily="34" charset="-122"/>
                <a:cs typeface="Calibri" pitchFamily="34" charset="-120"/>
              </a:rPr>
              <a:t>Academic &amp; Personal Development </a:t>
            </a:r>
            <a:endParaRPr lang="en-US" sz="1450" dirty="0"/>
          </a:p>
        </p:txBody>
      </p:sp>
      <p:sp>
        <p:nvSpPr>
          <p:cNvPr id="24" name="Text 18"/>
          <p:cNvSpPr/>
          <p:nvPr/>
        </p:nvSpPr>
        <p:spPr>
          <a:xfrm>
            <a:off x="9509760" y="3840480"/>
            <a:ext cx="2331720" cy="1371600"/>
          </a:xfrm>
          <a:prstGeom prst="rect">
            <a:avLst/>
          </a:prstGeom>
          <a:noFill/>
          <a:ln/>
        </p:spPr>
        <p:txBody>
          <a:bodyPr wrap="square" rtlCol="0" anchor="ctr"/>
          <a:lstStyle/>
          <a:p>
            <a:pPr algn="ctr"/>
            <a:r>
              <a:rPr lang="en-GB" sz="1100" dirty="0"/>
              <a:t>This project allows me to apply web development, database management, and cybersecurity concepts while building a real business solution.</a:t>
            </a:r>
            <a:endParaRPr lang="en-US" sz="1100" dirty="0"/>
          </a:p>
        </p:txBody>
      </p:sp>
      <p:sp>
        <p:nvSpPr>
          <p:cNvPr id="25" name="Text 9">
            <a:extLst>
              <a:ext uri="{FF2B5EF4-FFF2-40B4-BE49-F238E27FC236}">
                <a16:creationId xmlns:a16="http://schemas.microsoft.com/office/drawing/2014/main" id="{CD4C62B2-F21F-3474-BE3C-C457DD5C6A13}"/>
              </a:ext>
            </a:extLst>
          </p:cNvPr>
          <p:cNvSpPr/>
          <p:nvPr/>
        </p:nvSpPr>
        <p:spPr>
          <a:xfrm>
            <a:off x="3764280" y="3444240"/>
            <a:ext cx="2423160" cy="502920"/>
          </a:xfrm>
          <a:prstGeom prst="rect">
            <a:avLst/>
          </a:prstGeom>
          <a:noFill/>
          <a:ln/>
        </p:spPr>
        <p:txBody>
          <a:bodyPr wrap="square" rtlCol="0" anchor="ctr"/>
          <a:lstStyle/>
          <a:p>
            <a:pPr marL="0" indent="0" algn="ctr">
              <a:buNone/>
            </a:pPr>
            <a:endParaRPr lang="en-US" sz="1450" dirty="0"/>
          </a:p>
        </p:txBody>
      </p:sp>
      <p:sp>
        <p:nvSpPr>
          <p:cNvPr id="27" name="TextBox 26">
            <a:extLst>
              <a:ext uri="{FF2B5EF4-FFF2-40B4-BE49-F238E27FC236}">
                <a16:creationId xmlns:a16="http://schemas.microsoft.com/office/drawing/2014/main" id="{D98643EA-54C0-B953-007C-E646095764AC}"/>
              </a:ext>
            </a:extLst>
          </p:cNvPr>
          <p:cNvSpPr txBox="1"/>
          <p:nvPr/>
        </p:nvSpPr>
        <p:spPr>
          <a:xfrm>
            <a:off x="6813972" y="3337560"/>
            <a:ext cx="1613747" cy="307777"/>
          </a:xfrm>
          <a:prstGeom prst="rect">
            <a:avLst/>
          </a:prstGeom>
          <a:noFill/>
        </p:spPr>
        <p:txBody>
          <a:bodyPr wrap="square" rtlCol="0">
            <a:spAutoFit/>
          </a:bodyPr>
          <a:lstStyle/>
          <a:p>
            <a:r>
              <a:rPr lang="en-US" sz="1400" b="1" dirty="0">
                <a:solidFill>
                  <a:srgbClr val="7A3B2E"/>
                </a:solidFill>
                <a:latin typeface="Calibri" pitchFamily="34" charset="0"/>
                <a:ea typeface="Calibri" pitchFamily="34" charset="-122"/>
                <a:cs typeface="Calibri" pitchFamily="34" charset="-120"/>
              </a:rPr>
              <a:t>Real Business Need</a:t>
            </a:r>
            <a:endParaRPr lang="en-GB"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BF6F1"/>
        </a:solidFill>
        <a:effectLst/>
      </p:bgPr>
    </p:bg>
    <p:spTree>
      <p:nvGrpSpPr>
        <p:cNvPr id="1" name=""/>
        <p:cNvGrpSpPr/>
        <p:nvPr/>
      </p:nvGrpSpPr>
      <p:grpSpPr>
        <a:xfrm>
          <a:off x="0" y="0"/>
          <a:ext cx="0" cy="0"/>
          <a:chOff x="0" y="0"/>
          <a:chExt cx="0" cy="0"/>
        </a:xfrm>
      </p:grpSpPr>
      <p:sp>
        <p:nvSpPr>
          <p:cNvPr id="2" name="Text 0"/>
          <p:cNvSpPr/>
          <p:nvPr/>
        </p:nvSpPr>
        <p:spPr>
          <a:xfrm>
            <a:off x="502920" y="320040"/>
            <a:ext cx="1188720" cy="822960"/>
          </a:xfrm>
          <a:prstGeom prst="rect">
            <a:avLst/>
          </a:prstGeom>
          <a:noFill/>
          <a:ln/>
        </p:spPr>
        <p:txBody>
          <a:bodyPr wrap="square" rtlCol="0" anchor="ctr"/>
          <a:lstStyle/>
          <a:p>
            <a:pPr marL="0" indent="0">
              <a:buNone/>
            </a:pPr>
            <a:r>
              <a:rPr lang="en-US" sz="3000" b="1" dirty="0">
                <a:solidFill>
                  <a:srgbClr val="E8A33D"/>
                </a:solidFill>
                <a:latin typeface="Cambria" pitchFamily="34" charset="0"/>
                <a:ea typeface="Cambria" pitchFamily="34" charset="-122"/>
                <a:cs typeface="Cambria" pitchFamily="34" charset="-120"/>
              </a:rPr>
              <a:t>03</a:t>
            </a:r>
            <a:endParaRPr lang="en-US" sz="3000" dirty="0"/>
          </a:p>
        </p:txBody>
      </p:sp>
      <p:sp>
        <p:nvSpPr>
          <p:cNvPr id="3" name="Text 1"/>
          <p:cNvSpPr/>
          <p:nvPr/>
        </p:nvSpPr>
        <p:spPr>
          <a:xfrm>
            <a:off x="502920" y="960120"/>
            <a:ext cx="9601200" cy="640080"/>
          </a:xfrm>
          <a:prstGeom prst="rect">
            <a:avLst/>
          </a:prstGeom>
          <a:noFill/>
          <a:ln/>
        </p:spPr>
        <p:txBody>
          <a:bodyPr wrap="square" rtlCol="0" anchor="ctr"/>
          <a:lstStyle/>
          <a:p>
            <a:pPr marL="0" indent="0">
              <a:buNone/>
            </a:pPr>
            <a:r>
              <a:rPr lang="en-US" sz="3000" b="1" dirty="0">
                <a:solidFill>
                  <a:srgbClr val="2B2018"/>
                </a:solidFill>
                <a:latin typeface="Cambria" pitchFamily="34" charset="0"/>
                <a:ea typeface="Cambria" pitchFamily="34" charset="-122"/>
                <a:cs typeface="Cambria" pitchFamily="34" charset="-120"/>
              </a:rPr>
              <a:t>Aim &amp; Objectives</a:t>
            </a:r>
            <a:endParaRPr lang="en-US" sz="3000" dirty="0"/>
          </a:p>
        </p:txBody>
      </p:sp>
      <p:sp>
        <p:nvSpPr>
          <p:cNvPr id="4" name="Shape 2"/>
          <p:cNvSpPr/>
          <p:nvPr/>
        </p:nvSpPr>
        <p:spPr>
          <a:xfrm>
            <a:off x="548640" y="1920240"/>
            <a:ext cx="11064240" cy="914400"/>
          </a:xfrm>
          <a:prstGeom prst="roundRect">
            <a:avLst>
              <a:gd name="adj" fmla="val 8000"/>
            </a:avLst>
          </a:prstGeom>
          <a:solidFill>
            <a:srgbClr val="7A3B2E"/>
          </a:solidFill>
          <a:ln/>
          <a:effectLst>
            <a:outerShdw blurRad="101600" dist="38100" dir="2700000" algn="bl" rotWithShape="0">
              <a:srgbClr val="000000">
                <a:alpha val="15000"/>
              </a:srgbClr>
            </a:outerShdw>
          </a:effectLst>
        </p:spPr>
        <p:txBody>
          <a:bodyPr/>
          <a:lstStyle/>
          <a:p>
            <a:endParaRPr lang="en-GB" sz="1600"/>
          </a:p>
        </p:txBody>
      </p:sp>
      <p:pic>
        <p:nvPicPr>
          <p:cNvPr id="5" name="Image 0" descr="preencoded.png"/>
          <p:cNvPicPr>
            <a:picLocks noChangeAspect="1"/>
          </p:cNvPicPr>
          <p:nvPr/>
        </p:nvPicPr>
        <p:blipFill>
          <a:blip r:embed="rId3"/>
          <a:stretch>
            <a:fillRect/>
          </a:stretch>
        </p:blipFill>
        <p:spPr>
          <a:xfrm>
            <a:off x="777240" y="2148840"/>
            <a:ext cx="457200" cy="457200"/>
          </a:xfrm>
          <a:prstGeom prst="rect">
            <a:avLst/>
          </a:prstGeom>
        </p:spPr>
      </p:pic>
      <p:sp>
        <p:nvSpPr>
          <p:cNvPr id="6" name="Text 3"/>
          <p:cNvSpPr/>
          <p:nvPr/>
        </p:nvSpPr>
        <p:spPr>
          <a:xfrm>
            <a:off x="1417320" y="1920240"/>
            <a:ext cx="9966960" cy="91440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Aim: To design and develop a responsive, dynamic e-commerce website for a bakery, allowing customers to browse and purchase products online while giving admins full control over inventory and orders.</a:t>
            </a:r>
            <a:endParaRPr lang="en-US" sz="1600" dirty="0"/>
          </a:p>
        </p:txBody>
      </p:sp>
      <p:sp>
        <p:nvSpPr>
          <p:cNvPr id="7" name="Shape 4"/>
          <p:cNvSpPr/>
          <p:nvPr/>
        </p:nvSpPr>
        <p:spPr>
          <a:xfrm>
            <a:off x="640080" y="3127248"/>
            <a:ext cx="365760" cy="365760"/>
          </a:xfrm>
          <a:prstGeom prst="ellipse">
            <a:avLst/>
          </a:prstGeom>
          <a:solidFill>
            <a:srgbClr val="7A3B2E"/>
          </a:solidFill>
          <a:ln/>
        </p:spPr>
        <p:txBody>
          <a:bodyPr/>
          <a:lstStyle/>
          <a:p>
            <a:endParaRPr lang="en-GB" sz="1600"/>
          </a:p>
        </p:txBody>
      </p:sp>
      <p:sp>
        <p:nvSpPr>
          <p:cNvPr id="8" name="Text 5"/>
          <p:cNvSpPr/>
          <p:nvPr/>
        </p:nvSpPr>
        <p:spPr>
          <a:xfrm>
            <a:off x="640080" y="3127248"/>
            <a:ext cx="365760" cy="36576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1</a:t>
            </a:r>
            <a:endParaRPr lang="en-US" sz="1600" dirty="0"/>
          </a:p>
        </p:txBody>
      </p:sp>
      <p:sp>
        <p:nvSpPr>
          <p:cNvPr id="9" name="Shape 6"/>
          <p:cNvSpPr/>
          <p:nvPr/>
        </p:nvSpPr>
        <p:spPr>
          <a:xfrm>
            <a:off x="1143000" y="3108960"/>
            <a:ext cx="10424160" cy="603504"/>
          </a:xfrm>
          <a:prstGeom prst="roundRect">
            <a:avLst>
              <a:gd name="adj" fmla="val 9091"/>
            </a:avLst>
          </a:prstGeom>
          <a:solidFill>
            <a:srgbClr val="FFFFFF"/>
          </a:solidFill>
          <a:ln/>
          <a:effectLst>
            <a:outerShdw blurRad="101600" dist="38100" dir="2700000" algn="bl" rotWithShape="0">
              <a:srgbClr val="000000">
                <a:alpha val="15000"/>
              </a:srgbClr>
            </a:outerShdw>
          </a:effectLst>
        </p:spPr>
        <p:txBody>
          <a:bodyPr/>
          <a:lstStyle/>
          <a:p>
            <a:endParaRPr lang="en-GB" sz="1600"/>
          </a:p>
        </p:txBody>
      </p:sp>
      <p:sp>
        <p:nvSpPr>
          <p:cNvPr id="10" name="Text 7"/>
          <p:cNvSpPr/>
          <p:nvPr/>
        </p:nvSpPr>
        <p:spPr>
          <a:xfrm>
            <a:off x="1371600" y="3108960"/>
            <a:ext cx="10012680" cy="603504"/>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Design a five-page responsive site: Home, Products, Cart-integrated checkout, Contact, and Login</a:t>
            </a:r>
            <a:endParaRPr lang="en-US" sz="1600" dirty="0"/>
          </a:p>
        </p:txBody>
      </p:sp>
      <p:sp>
        <p:nvSpPr>
          <p:cNvPr id="11" name="Shape 8"/>
          <p:cNvSpPr/>
          <p:nvPr/>
        </p:nvSpPr>
        <p:spPr>
          <a:xfrm>
            <a:off x="640080" y="3822192"/>
            <a:ext cx="365760" cy="365760"/>
          </a:xfrm>
          <a:prstGeom prst="ellipse">
            <a:avLst/>
          </a:prstGeom>
          <a:solidFill>
            <a:srgbClr val="7A3B2E"/>
          </a:solidFill>
          <a:ln/>
        </p:spPr>
        <p:txBody>
          <a:bodyPr/>
          <a:lstStyle/>
          <a:p>
            <a:endParaRPr lang="en-GB" sz="1600"/>
          </a:p>
        </p:txBody>
      </p:sp>
      <p:sp>
        <p:nvSpPr>
          <p:cNvPr id="12" name="Text 9"/>
          <p:cNvSpPr/>
          <p:nvPr/>
        </p:nvSpPr>
        <p:spPr>
          <a:xfrm>
            <a:off x="640080" y="3822192"/>
            <a:ext cx="365760" cy="36576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a:t>
            </a:r>
            <a:endParaRPr lang="en-US" sz="1600" dirty="0"/>
          </a:p>
        </p:txBody>
      </p:sp>
      <p:sp>
        <p:nvSpPr>
          <p:cNvPr id="13" name="Shape 10"/>
          <p:cNvSpPr/>
          <p:nvPr/>
        </p:nvSpPr>
        <p:spPr>
          <a:xfrm>
            <a:off x="1143000" y="3803904"/>
            <a:ext cx="10424160" cy="603504"/>
          </a:xfrm>
          <a:prstGeom prst="roundRect">
            <a:avLst>
              <a:gd name="adj" fmla="val 9091"/>
            </a:avLst>
          </a:prstGeom>
          <a:solidFill>
            <a:srgbClr val="FFFFFF"/>
          </a:solidFill>
          <a:ln/>
          <a:effectLst>
            <a:outerShdw blurRad="101600" dist="38100" dir="2700000" algn="bl" rotWithShape="0">
              <a:srgbClr val="000000">
                <a:alpha val="15000"/>
              </a:srgbClr>
            </a:outerShdw>
          </a:effectLst>
        </p:spPr>
        <p:txBody>
          <a:bodyPr/>
          <a:lstStyle/>
          <a:p>
            <a:endParaRPr lang="en-GB" sz="1600"/>
          </a:p>
        </p:txBody>
      </p:sp>
      <p:sp>
        <p:nvSpPr>
          <p:cNvPr id="14" name="Text 11"/>
          <p:cNvSpPr/>
          <p:nvPr/>
        </p:nvSpPr>
        <p:spPr>
          <a:xfrm>
            <a:off x="1371600" y="3803904"/>
            <a:ext cx="10012680" cy="603504"/>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Implement a sitewide header search bar so customers can find products quickly</a:t>
            </a:r>
            <a:endParaRPr lang="en-US" sz="1600" dirty="0"/>
          </a:p>
        </p:txBody>
      </p:sp>
      <p:sp>
        <p:nvSpPr>
          <p:cNvPr id="15" name="Shape 12"/>
          <p:cNvSpPr/>
          <p:nvPr/>
        </p:nvSpPr>
        <p:spPr>
          <a:xfrm>
            <a:off x="640080" y="4517136"/>
            <a:ext cx="365760" cy="365760"/>
          </a:xfrm>
          <a:prstGeom prst="ellipse">
            <a:avLst/>
          </a:prstGeom>
          <a:solidFill>
            <a:srgbClr val="7A3B2E"/>
          </a:solidFill>
          <a:ln/>
        </p:spPr>
        <p:txBody>
          <a:bodyPr/>
          <a:lstStyle/>
          <a:p>
            <a:endParaRPr lang="en-GB" sz="1600"/>
          </a:p>
        </p:txBody>
      </p:sp>
      <p:sp>
        <p:nvSpPr>
          <p:cNvPr id="16" name="Text 13"/>
          <p:cNvSpPr/>
          <p:nvPr/>
        </p:nvSpPr>
        <p:spPr>
          <a:xfrm>
            <a:off x="640080" y="4517136"/>
            <a:ext cx="365760" cy="36576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3</a:t>
            </a:r>
            <a:endParaRPr lang="en-US" sz="1600" dirty="0"/>
          </a:p>
        </p:txBody>
      </p:sp>
      <p:sp>
        <p:nvSpPr>
          <p:cNvPr id="17" name="Shape 14"/>
          <p:cNvSpPr/>
          <p:nvPr/>
        </p:nvSpPr>
        <p:spPr>
          <a:xfrm>
            <a:off x="1143000" y="4498848"/>
            <a:ext cx="10424160" cy="603504"/>
          </a:xfrm>
          <a:prstGeom prst="roundRect">
            <a:avLst>
              <a:gd name="adj" fmla="val 9091"/>
            </a:avLst>
          </a:prstGeom>
          <a:solidFill>
            <a:srgbClr val="FFFFFF"/>
          </a:solidFill>
          <a:ln/>
          <a:effectLst>
            <a:outerShdw blurRad="101600" dist="38100" dir="2700000" algn="bl" rotWithShape="0">
              <a:srgbClr val="000000">
                <a:alpha val="15000"/>
              </a:srgbClr>
            </a:outerShdw>
          </a:effectLst>
        </p:spPr>
        <p:txBody>
          <a:bodyPr/>
          <a:lstStyle/>
          <a:p>
            <a:endParaRPr lang="en-GB" sz="1600"/>
          </a:p>
        </p:txBody>
      </p:sp>
      <p:sp>
        <p:nvSpPr>
          <p:cNvPr id="18" name="Text 15"/>
          <p:cNvSpPr/>
          <p:nvPr/>
        </p:nvSpPr>
        <p:spPr>
          <a:xfrm>
            <a:off x="1371600" y="4498848"/>
            <a:ext cx="10012680" cy="603504"/>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Build role-based authentication separating Admin and Customer permissions</a:t>
            </a:r>
            <a:endParaRPr lang="en-US" sz="1600" dirty="0"/>
          </a:p>
        </p:txBody>
      </p:sp>
      <p:sp>
        <p:nvSpPr>
          <p:cNvPr id="19" name="Shape 16"/>
          <p:cNvSpPr/>
          <p:nvPr/>
        </p:nvSpPr>
        <p:spPr>
          <a:xfrm>
            <a:off x="640080" y="5212080"/>
            <a:ext cx="365760" cy="365760"/>
          </a:xfrm>
          <a:prstGeom prst="ellipse">
            <a:avLst/>
          </a:prstGeom>
          <a:solidFill>
            <a:srgbClr val="7A3B2E"/>
          </a:solidFill>
          <a:ln/>
        </p:spPr>
        <p:txBody>
          <a:bodyPr/>
          <a:lstStyle/>
          <a:p>
            <a:endParaRPr lang="en-GB" sz="1600"/>
          </a:p>
        </p:txBody>
      </p:sp>
      <p:sp>
        <p:nvSpPr>
          <p:cNvPr id="20" name="Text 17"/>
          <p:cNvSpPr/>
          <p:nvPr/>
        </p:nvSpPr>
        <p:spPr>
          <a:xfrm>
            <a:off x="640080" y="5212080"/>
            <a:ext cx="365760" cy="36576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4</a:t>
            </a:r>
            <a:endParaRPr lang="en-US" sz="1600" dirty="0"/>
          </a:p>
        </p:txBody>
      </p:sp>
      <p:sp>
        <p:nvSpPr>
          <p:cNvPr id="21" name="Shape 18"/>
          <p:cNvSpPr/>
          <p:nvPr/>
        </p:nvSpPr>
        <p:spPr>
          <a:xfrm>
            <a:off x="1143000" y="5193792"/>
            <a:ext cx="10424160" cy="603504"/>
          </a:xfrm>
          <a:prstGeom prst="roundRect">
            <a:avLst>
              <a:gd name="adj" fmla="val 9091"/>
            </a:avLst>
          </a:prstGeom>
          <a:solidFill>
            <a:srgbClr val="FFFFFF"/>
          </a:solidFill>
          <a:ln/>
          <a:effectLst>
            <a:outerShdw blurRad="101600" dist="38100" dir="2700000" algn="bl" rotWithShape="0">
              <a:srgbClr val="000000">
                <a:alpha val="15000"/>
              </a:srgbClr>
            </a:outerShdw>
          </a:effectLst>
        </p:spPr>
        <p:txBody>
          <a:bodyPr/>
          <a:lstStyle/>
          <a:p>
            <a:endParaRPr lang="en-GB" sz="1600"/>
          </a:p>
        </p:txBody>
      </p:sp>
      <p:sp>
        <p:nvSpPr>
          <p:cNvPr id="22" name="Text 19"/>
          <p:cNvSpPr/>
          <p:nvPr/>
        </p:nvSpPr>
        <p:spPr>
          <a:xfrm>
            <a:off x="1371600" y="5193792"/>
            <a:ext cx="10012680" cy="603504"/>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Allow customers to set product quantity and manage items in a shopping cart</a:t>
            </a:r>
            <a:endParaRPr lang="en-US" sz="1600" dirty="0"/>
          </a:p>
        </p:txBody>
      </p:sp>
      <p:sp>
        <p:nvSpPr>
          <p:cNvPr id="23" name="Shape 20"/>
          <p:cNvSpPr/>
          <p:nvPr/>
        </p:nvSpPr>
        <p:spPr>
          <a:xfrm>
            <a:off x="640080" y="5907024"/>
            <a:ext cx="365760" cy="365760"/>
          </a:xfrm>
          <a:prstGeom prst="ellipse">
            <a:avLst/>
          </a:prstGeom>
          <a:solidFill>
            <a:srgbClr val="7A3B2E"/>
          </a:solidFill>
          <a:ln/>
        </p:spPr>
        <p:txBody>
          <a:bodyPr/>
          <a:lstStyle/>
          <a:p>
            <a:endParaRPr lang="en-GB" sz="1600"/>
          </a:p>
        </p:txBody>
      </p:sp>
      <p:sp>
        <p:nvSpPr>
          <p:cNvPr id="24" name="Text 21"/>
          <p:cNvSpPr/>
          <p:nvPr/>
        </p:nvSpPr>
        <p:spPr>
          <a:xfrm>
            <a:off x="640080" y="5907024"/>
            <a:ext cx="365760" cy="36576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5</a:t>
            </a:r>
            <a:endParaRPr lang="en-US" sz="1600" dirty="0"/>
          </a:p>
        </p:txBody>
      </p:sp>
      <p:sp>
        <p:nvSpPr>
          <p:cNvPr id="25" name="Shape 22"/>
          <p:cNvSpPr/>
          <p:nvPr/>
        </p:nvSpPr>
        <p:spPr>
          <a:xfrm>
            <a:off x="1151467" y="5788152"/>
            <a:ext cx="10469880" cy="603504"/>
          </a:xfrm>
          <a:prstGeom prst="roundRect">
            <a:avLst>
              <a:gd name="adj" fmla="val 9091"/>
            </a:avLst>
          </a:prstGeom>
          <a:solidFill>
            <a:srgbClr val="FFFFFF"/>
          </a:solidFill>
          <a:ln/>
          <a:effectLst>
            <a:outerShdw blurRad="101600" dist="38100" dir="2700000" algn="bl" rotWithShape="0">
              <a:srgbClr val="000000">
                <a:alpha val="15000"/>
              </a:srgbClr>
            </a:outerShdw>
          </a:effectLst>
        </p:spPr>
        <p:txBody>
          <a:bodyPr/>
          <a:lstStyle/>
          <a:p>
            <a:endParaRPr lang="en-GB" sz="1600" dirty="0"/>
          </a:p>
        </p:txBody>
      </p:sp>
      <p:sp>
        <p:nvSpPr>
          <p:cNvPr id="26" name="Text 23"/>
          <p:cNvSpPr/>
          <p:nvPr/>
        </p:nvSpPr>
        <p:spPr>
          <a:xfrm>
            <a:off x="1371600" y="5888736"/>
            <a:ext cx="10012680" cy="603504"/>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Give Admin full CRUD (Create Read Update Delete) control over the product catalogue and visibility of orders</a:t>
            </a:r>
            <a:endParaRPr lang="en-US"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1188720" cy="822960"/>
          </a:xfrm>
          <a:prstGeom prst="rect">
            <a:avLst/>
          </a:prstGeom>
          <a:noFill/>
          <a:ln/>
        </p:spPr>
        <p:txBody>
          <a:bodyPr wrap="square" rtlCol="0" anchor="ctr"/>
          <a:lstStyle/>
          <a:p>
            <a:pPr marL="0" indent="0">
              <a:buNone/>
            </a:pPr>
            <a:r>
              <a:rPr lang="en-US" sz="3000" b="1" dirty="0">
                <a:solidFill>
                  <a:srgbClr val="E8A33D"/>
                </a:solidFill>
                <a:latin typeface="Cambria" pitchFamily="34" charset="0"/>
                <a:ea typeface="Cambria" pitchFamily="34" charset="-122"/>
                <a:cs typeface="Cambria" pitchFamily="34" charset="-120"/>
              </a:rPr>
              <a:t>06</a:t>
            </a:r>
            <a:endParaRPr lang="en-US" sz="3000" dirty="0"/>
          </a:p>
        </p:txBody>
      </p:sp>
      <p:sp>
        <p:nvSpPr>
          <p:cNvPr id="3" name="Text 1"/>
          <p:cNvSpPr/>
          <p:nvPr/>
        </p:nvSpPr>
        <p:spPr>
          <a:xfrm>
            <a:off x="502920" y="960120"/>
            <a:ext cx="9601200" cy="640080"/>
          </a:xfrm>
          <a:prstGeom prst="rect">
            <a:avLst/>
          </a:prstGeom>
          <a:noFill/>
          <a:ln/>
        </p:spPr>
        <p:txBody>
          <a:bodyPr wrap="square" rtlCol="0" anchor="ctr"/>
          <a:lstStyle/>
          <a:p>
            <a:pPr marL="0" indent="0">
              <a:buNone/>
            </a:pPr>
            <a:r>
              <a:rPr lang="en-US" sz="3000" b="1" dirty="0">
                <a:solidFill>
                  <a:srgbClr val="2B2018"/>
                </a:solidFill>
                <a:latin typeface="Cambria" pitchFamily="34" charset="0"/>
                <a:ea typeface="Cambria" pitchFamily="34" charset="-122"/>
                <a:cs typeface="Cambria" pitchFamily="34" charset="-120"/>
              </a:rPr>
              <a:t>Literature Review</a:t>
            </a:r>
            <a:endParaRPr lang="en-US" sz="3000" dirty="0"/>
          </a:p>
        </p:txBody>
      </p:sp>
      <p:sp>
        <p:nvSpPr>
          <p:cNvPr id="4" name="Text 2"/>
          <p:cNvSpPr/>
          <p:nvPr/>
        </p:nvSpPr>
        <p:spPr>
          <a:xfrm>
            <a:off x="502920" y="1463040"/>
            <a:ext cx="10058400" cy="365760"/>
          </a:xfrm>
          <a:prstGeom prst="rect">
            <a:avLst/>
          </a:prstGeom>
          <a:noFill/>
          <a:ln/>
        </p:spPr>
        <p:txBody>
          <a:bodyPr wrap="square" rtlCol="0" anchor="ctr"/>
          <a:lstStyle/>
          <a:p>
            <a:pPr marL="0" indent="0">
              <a:buNone/>
            </a:pPr>
            <a:r>
              <a:rPr lang="en-US" sz="1350" i="1" dirty="0">
                <a:solidFill>
                  <a:srgbClr val="8A7A6E"/>
                </a:solidFill>
                <a:latin typeface="Calibri" pitchFamily="34" charset="0"/>
                <a:ea typeface="Calibri" pitchFamily="34" charset="-122"/>
                <a:cs typeface="Calibri" pitchFamily="34" charset="-120"/>
              </a:rPr>
              <a:t>Five academic sources informing the design and methodology</a:t>
            </a:r>
            <a:endParaRPr lang="en-US" sz="1350" dirty="0"/>
          </a:p>
        </p:txBody>
      </p:sp>
      <p:sp>
        <p:nvSpPr>
          <p:cNvPr id="5" name="Shape 3"/>
          <p:cNvSpPr/>
          <p:nvPr/>
        </p:nvSpPr>
        <p:spPr>
          <a:xfrm>
            <a:off x="563880" y="1975104"/>
            <a:ext cx="11064240" cy="1280160"/>
          </a:xfrm>
          <a:prstGeom prst="roundRect">
            <a:avLst>
              <a:gd name="adj" fmla="val 5714"/>
            </a:avLst>
          </a:prstGeom>
          <a:solidFill>
            <a:srgbClr val="FBF6F1"/>
          </a:solidFill>
          <a:ln/>
          <a:effectLst>
            <a:outerShdw blurRad="101600" dist="38100" dir="2700000" algn="bl" rotWithShape="0">
              <a:srgbClr val="000000">
                <a:alpha val="15000"/>
              </a:srgbClr>
            </a:outerShdw>
          </a:effectLst>
        </p:spPr>
        <p:txBody>
          <a:bodyPr/>
          <a:lstStyle/>
          <a:p>
            <a:endParaRPr lang="en-GB" sz="1600" dirty="0"/>
          </a:p>
        </p:txBody>
      </p:sp>
      <p:sp>
        <p:nvSpPr>
          <p:cNvPr id="6" name="Shape 4"/>
          <p:cNvSpPr/>
          <p:nvPr/>
        </p:nvSpPr>
        <p:spPr>
          <a:xfrm>
            <a:off x="777240" y="2286000"/>
            <a:ext cx="640080" cy="640080"/>
          </a:xfrm>
          <a:prstGeom prst="ellipse">
            <a:avLst/>
          </a:prstGeom>
          <a:solidFill>
            <a:srgbClr val="7A3B2E"/>
          </a:solidFill>
          <a:ln/>
        </p:spPr>
        <p:txBody>
          <a:bodyPr/>
          <a:lstStyle/>
          <a:p>
            <a:endParaRPr lang="en-GB" sz="1600"/>
          </a:p>
        </p:txBody>
      </p:sp>
      <p:pic>
        <p:nvPicPr>
          <p:cNvPr id="7" name="Image 0" descr="preencoded.png"/>
          <p:cNvPicPr>
            <a:picLocks noChangeAspect="1"/>
          </p:cNvPicPr>
          <p:nvPr/>
        </p:nvPicPr>
        <p:blipFill>
          <a:blip r:embed="rId3"/>
          <a:stretch>
            <a:fillRect/>
          </a:stretch>
        </p:blipFill>
        <p:spPr>
          <a:xfrm>
            <a:off x="914400" y="2423160"/>
            <a:ext cx="365760" cy="365760"/>
          </a:xfrm>
          <a:prstGeom prst="rect">
            <a:avLst/>
          </a:prstGeom>
        </p:spPr>
      </p:pic>
      <p:sp>
        <p:nvSpPr>
          <p:cNvPr id="8" name="Text 5"/>
          <p:cNvSpPr/>
          <p:nvPr/>
        </p:nvSpPr>
        <p:spPr>
          <a:xfrm>
            <a:off x="1600200" y="2103120"/>
            <a:ext cx="2834640" cy="365760"/>
          </a:xfrm>
          <a:prstGeom prst="rect">
            <a:avLst/>
          </a:prstGeom>
          <a:noFill/>
          <a:ln/>
        </p:spPr>
        <p:txBody>
          <a:bodyPr wrap="square" rtlCol="0" anchor="ctr"/>
          <a:lstStyle/>
          <a:p>
            <a:pPr marL="0" indent="0">
              <a:buNone/>
            </a:pPr>
            <a:r>
              <a:rPr lang="en-US" sz="1600" b="1" dirty="0">
                <a:solidFill>
                  <a:srgbClr val="7A3B2E"/>
                </a:solidFill>
                <a:latin typeface="Calibri" pitchFamily="34" charset="0"/>
                <a:ea typeface="Calibri" pitchFamily="34" charset="-122"/>
                <a:cs typeface="Calibri" pitchFamily="34" charset="-120"/>
              </a:rPr>
              <a:t>Sugiantoro et al. (2020)</a:t>
            </a:r>
            <a:endParaRPr lang="en-US" sz="1600" dirty="0"/>
          </a:p>
        </p:txBody>
      </p:sp>
      <p:sp>
        <p:nvSpPr>
          <p:cNvPr id="9" name="Text 6"/>
          <p:cNvSpPr/>
          <p:nvPr/>
        </p:nvSpPr>
        <p:spPr>
          <a:xfrm>
            <a:off x="1600200" y="2468880"/>
            <a:ext cx="2834640" cy="640080"/>
          </a:xfrm>
          <a:prstGeom prst="rect">
            <a:avLst/>
          </a:prstGeom>
          <a:noFill/>
          <a:ln/>
        </p:spPr>
        <p:txBody>
          <a:bodyPr wrap="square" rtlCol="0" anchor="ctr"/>
          <a:lstStyle/>
          <a:p>
            <a:pPr marL="0" indent="0">
              <a:buNone/>
            </a:pPr>
            <a:r>
              <a:rPr lang="en-US" sz="1600" i="1" dirty="0">
                <a:solidFill>
                  <a:srgbClr val="8A7A6E"/>
                </a:solidFill>
                <a:latin typeface="Calibri" pitchFamily="34" charset="0"/>
                <a:ea typeface="Calibri" pitchFamily="34" charset="-122"/>
                <a:cs typeface="Calibri" pitchFamily="34" charset="-120"/>
              </a:rPr>
              <a:t>J. Phys.: Conf. Ser.</a:t>
            </a:r>
            <a:endParaRPr lang="en-US" sz="1600" dirty="0"/>
          </a:p>
        </p:txBody>
      </p:sp>
      <p:sp>
        <p:nvSpPr>
          <p:cNvPr id="10" name="Text 7"/>
          <p:cNvSpPr/>
          <p:nvPr/>
        </p:nvSpPr>
        <p:spPr>
          <a:xfrm>
            <a:off x="4572000" y="2075688"/>
            <a:ext cx="6812280" cy="365760"/>
          </a:xfrm>
          <a:prstGeom prst="rect">
            <a:avLst/>
          </a:prstGeom>
          <a:noFill/>
          <a:ln/>
        </p:spPr>
        <p:txBody>
          <a:bodyPr wrap="square" rtlCol="0" anchor="ctr"/>
          <a:lstStyle/>
          <a:p>
            <a:r>
              <a:rPr lang="en-US" sz="1600" b="1" dirty="0">
                <a:solidFill>
                  <a:srgbClr val="2B2018"/>
                </a:solidFill>
                <a:latin typeface="Calibri" pitchFamily="34" charset="0"/>
                <a:ea typeface="Calibri" pitchFamily="34" charset="-122"/>
                <a:cs typeface="Calibri" pitchFamily="34" charset="-120"/>
              </a:rPr>
              <a:t>Secure-SDLC for e-commerce websites </a:t>
            </a:r>
            <a:r>
              <a:rPr lang="en-US" sz="1600" b="1" dirty="0">
                <a:solidFill>
                  <a:srgbClr val="2B2018"/>
                </a:solidFill>
                <a:ea typeface="Calibri" pitchFamily="34" charset="-122"/>
                <a:cs typeface="Calibri" pitchFamily="34" charset="-120"/>
              </a:rPr>
              <a:t>(</a:t>
            </a:r>
            <a:r>
              <a:rPr lang="en-GB" sz="1600" b="1" dirty="0"/>
              <a:t>Software Development Life Cycle</a:t>
            </a:r>
            <a:r>
              <a:rPr lang="en-GB" sz="1600" dirty="0"/>
              <a:t>)</a:t>
            </a:r>
            <a:endParaRPr lang="en-US" sz="1600" dirty="0"/>
          </a:p>
        </p:txBody>
      </p:sp>
      <p:sp>
        <p:nvSpPr>
          <p:cNvPr id="11" name="Text 8"/>
          <p:cNvSpPr/>
          <p:nvPr/>
        </p:nvSpPr>
        <p:spPr>
          <a:xfrm>
            <a:off x="4572000" y="2423160"/>
            <a:ext cx="6812280" cy="731520"/>
          </a:xfrm>
          <a:prstGeom prst="rect">
            <a:avLst/>
          </a:prstGeom>
          <a:noFill/>
          <a:ln/>
        </p:spPr>
        <p:txBody>
          <a:bodyPr wrap="square" rtlCol="0" anchor="ctr"/>
          <a:lstStyle/>
          <a:p>
            <a:r>
              <a:rPr lang="en-GB" sz="1600" dirty="0"/>
              <a:t>This helped me design my bakery website with security in mind by including secure user authentication, password protection, input validation, and testing security features during development.</a:t>
            </a:r>
            <a:endParaRPr lang="en-US" sz="1600" dirty="0"/>
          </a:p>
        </p:txBody>
      </p:sp>
      <p:sp>
        <p:nvSpPr>
          <p:cNvPr id="12" name="Shape 9"/>
          <p:cNvSpPr/>
          <p:nvPr/>
        </p:nvSpPr>
        <p:spPr>
          <a:xfrm>
            <a:off x="548640" y="3429000"/>
            <a:ext cx="11064240" cy="1280160"/>
          </a:xfrm>
          <a:prstGeom prst="roundRect">
            <a:avLst>
              <a:gd name="adj" fmla="val 5714"/>
            </a:avLst>
          </a:prstGeom>
          <a:solidFill>
            <a:srgbClr val="FBF6F1"/>
          </a:solidFill>
          <a:ln/>
          <a:effectLst>
            <a:outerShdw blurRad="101600" dist="38100" dir="2700000" algn="bl" rotWithShape="0">
              <a:srgbClr val="000000">
                <a:alpha val="15000"/>
              </a:srgbClr>
            </a:outerShdw>
          </a:effectLst>
        </p:spPr>
        <p:txBody>
          <a:bodyPr/>
          <a:lstStyle/>
          <a:p>
            <a:endParaRPr lang="en-GB" sz="1600"/>
          </a:p>
        </p:txBody>
      </p:sp>
      <p:sp>
        <p:nvSpPr>
          <p:cNvPr id="13" name="Shape 10"/>
          <p:cNvSpPr/>
          <p:nvPr/>
        </p:nvSpPr>
        <p:spPr>
          <a:xfrm>
            <a:off x="777240" y="3749040"/>
            <a:ext cx="640080" cy="640080"/>
          </a:xfrm>
          <a:prstGeom prst="ellipse">
            <a:avLst/>
          </a:prstGeom>
          <a:solidFill>
            <a:srgbClr val="7A3B2E"/>
          </a:solidFill>
          <a:ln/>
        </p:spPr>
        <p:txBody>
          <a:bodyPr/>
          <a:lstStyle/>
          <a:p>
            <a:endParaRPr lang="en-GB" sz="1600"/>
          </a:p>
        </p:txBody>
      </p:sp>
      <p:pic>
        <p:nvPicPr>
          <p:cNvPr id="14" name="Image 1" descr="preencoded.png"/>
          <p:cNvPicPr>
            <a:picLocks noChangeAspect="1"/>
          </p:cNvPicPr>
          <p:nvPr/>
        </p:nvPicPr>
        <p:blipFill>
          <a:blip r:embed="rId3"/>
          <a:stretch>
            <a:fillRect/>
          </a:stretch>
        </p:blipFill>
        <p:spPr>
          <a:xfrm>
            <a:off x="914400" y="3886200"/>
            <a:ext cx="365760" cy="365760"/>
          </a:xfrm>
          <a:prstGeom prst="rect">
            <a:avLst/>
          </a:prstGeom>
        </p:spPr>
      </p:pic>
      <p:sp>
        <p:nvSpPr>
          <p:cNvPr id="15" name="Text 11"/>
          <p:cNvSpPr/>
          <p:nvPr/>
        </p:nvSpPr>
        <p:spPr>
          <a:xfrm>
            <a:off x="1600200" y="3566160"/>
            <a:ext cx="2834640" cy="365760"/>
          </a:xfrm>
          <a:prstGeom prst="rect">
            <a:avLst/>
          </a:prstGeom>
          <a:noFill/>
          <a:ln/>
        </p:spPr>
        <p:txBody>
          <a:bodyPr wrap="square" rtlCol="0" anchor="ctr"/>
          <a:lstStyle/>
          <a:p>
            <a:pPr marL="0" indent="0">
              <a:buNone/>
            </a:pPr>
            <a:r>
              <a:rPr lang="en-US" sz="1600" b="1" dirty="0">
                <a:solidFill>
                  <a:srgbClr val="7A3B2E"/>
                </a:solidFill>
                <a:latin typeface="Calibri" pitchFamily="34" charset="0"/>
                <a:ea typeface="Calibri" pitchFamily="34" charset="-122"/>
                <a:cs typeface="Calibri" pitchFamily="34" charset="-120"/>
              </a:rPr>
              <a:t>Egereonu (2024)</a:t>
            </a:r>
            <a:endParaRPr lang="en-US" sz="1600" dirty="0"/>
          </a:p>
        </p:txBody>
      </p:sp>
      <p:sp>
        <p:nvSpPr>
          <p:cNvPr id="16" name="Text 12"/>
          <p:cNvSpPr/>
          <p:nvPr/>
        </p:nvSpPr>
        <p:spPr>
          <a:xfrm>
            <a:off x="1600200" y="3931920"/>
            <a:ext cx="2834640" cy="640080"/>
          </a:xfrm>
          <a:prstGeom prst="rect">
            <a:avLst/>
          </a:prstGeom>
          <a:noFill/>
          <a:ln/>
        </p:spPr>
        <p:txBody>
          <a:bodyPr wrap="square" rtlCol="0" anchor="ctr"/>
          <a:lstStyle/>
          <a:p>
            <a:pPr marL="0" indent="0">
              <a:buNone/>
            </a:pPr>
            <a:r>
              <a:rPr lang="en-US" sz="1600" i="1" dirty="0">
                <a:solidFill>
                  <a:srgbClr val="8A7A6E"/>
                </a:solidFill>
                <a:latin typeface="Calibri" pitchFamily="34" charset="0"/>
                <a:ea typeface="Calibri" pitchFamily="34" charset="-122"/>
                <a:cs typeface="Calibri" pitchFamily="34" charset="-120"/>
              </a:rPr>
              <a:t>Int. J. Computer Science Languages</a:t>
            </a:r>
            <a:endParaRPr lang="en-US" sz="1600" dirty="0"/>
          </a:p>
        </p:txBody>
      </p:sp>
      <p:sp>
        <p:nvSpPr>
          <p:cNvPr id="17" name="Text 13"/>
          <p:cNvSpPr/>
          <p:nvPr/>
        </p:nvSpPr>
        <p:spPr>
          <a:xfrm>
            <a:off x="4572000" y="3538728"/>
            <a:ext cx="6812280" cy="365760"/>
          </a:xfrm>
          <a:prstGeom prst="rect">
            <a:avLst/>
          </a:prstGeom>
          <a:noFill/>
          <a:ln/>
        </p:spPr>
        <p:txBody>
          <a:bodyPr wrap="square" rtlCol="0" anchor="ctr"/>
          <a:lstStyle/>
          <a:p>
            <a:r>
              <a:rPr lang="en-US" sz="1600" b="1" dirty="0">
                <a:solidFill>
                  <a:srgbClr val="2B2018"/>
                </a:solidFill>
                <a:latin typeface="Calibri" pitchFamily="34" charset="0"/>
                <a:ea typeface="Calibri" pitchFamily="34" charset="-122"/>
                <a:cs typeface="Calibri" pitchFamily="34" charset="-120"/>
              </a:rPr>
              <a:t>Web-based online food ordering </a:t>
            </a:r>
            <a:r>
              <a:rPr lang="en-US" sz="1600" b="1" dirty="0">
                <a:solidFill>
                  <a:srgbClr val="2B2018"/>
                </a:solidFill>
                <a:ea typeface="Calibri" pitchFamily="34" charset="-122"/>
                <a:cs typeface="Calibri" pitchFamily="34" charset="-120"/>
              </a:rPr>
              <a:t>system (</a:t>
            </a:r>
            <a:r>
              <a:rPr lang="en-GB" sz="1600" b="1" dirty="0"/>
              <a:t>Structured Systems Analysis and Design Method</a:t>
            </a:r>
            <a:r>
              <a:rPr lang="en-GB" sz="1600" dirty="0"/>
              <a:t>)</a:t>
            </a:r>
            <a:endParaRPr lang="en-US" sz="1600" dirty="0"/>
          </a:p>
        </p:txBody>
      </p:sp>
      <p:sp>
        <p:nvSpPr>
          <p:cNvPr id="18" name="Text 14"/>
          <p:cNvSpPr/>
          <p:nvPr/>
        </p:nvSpPr>
        <p:spPr>
          <a:xfrm>
            <a:off x="4572000" y="3886200"/>
            <a:ext cx="6812280" cy="731520"/>
          </a:xfrm>
          <a:prstGeom prst="rect">
            <a:avLst/>
          </a:prstGeom>
          <a:noFill/>
          <a:ln/>
        </p:spPr>
        <p:txBody>
          <a:bodyPr wrap="square" rtlCol="0" anchor="ctr"/>
          <a:lstStyle/>
          <a:p>
            <a:r>
              <a:rPr lang="en-GB" sz="1600" dirty="0"/>
              <a:t>This paper discusses the design and implementation of a web-based online food ordering system using SSADM</a:t>
            </a:r>
            <a:r>
              <a:rPr lang="en-US" sz="1600" dirty="0">
                <a:solidFill>
                  <a:srgbClr val="2B2018"/>
                </a:solidFill>
                <a:latin typeface="Calibri" pitchFamily="34" charset="0"/>
                <a:ea typeface="Calibri" pitchFamily="34" charset="-122"/>
                <a:cs typeface="Calibri" pitchFamily="34" charset="-120"/>
              </a:rPr>
              <a:t>.</a:t>
            </a:r>
            <a:endParaRPr lang="en-US" sz="1600" dirty="0"/>
          </a:p>
        </p:txBody>
      </p:sp>
      <p:sp>
        <p:nvSpPr>
          <p:cNvPr id="19" name="Shape 15"/>
          <p:cNvSpPr/>
          <p:nvPr/>
        </p:nvSpPr>
        <p:spPr>
          <a:xfrm>
            <a:off x="548640" y="4892040"/>
            <a:ext cx="11064240" cy="1280160"/>
          </a:xfrm>
          <a:prstGeom prst="roundRect">
            <a:avLst>
              <a:gd name="adj" fmla="val 5714"/>
            </a:avLst>
          </a:prstGeom>
          <a:solidFill>
            <a:srgbClr val="FBF6F1"/>
          </a:solidFill>
          <a:ln/>
          <a:effectLst>
            <a:outerShdw blurRad="101600" dist="38100" dir="2700000" algn="bl" rotWithShape="0">
              <a:srgbClr val="000000">
                <a:alpha val="15000"/>
              </a:srgbClr>
            </a:outerShdw>
          </a:effectLst>
        </p:spPr>
        <p:txBody>
          <a:bodyPr/>
          <a:lstStyle/>
          <a:p>
            <a:endParaRPr lang="en-GB" sz="1600"/>
          </a:p>
        </p:txBody>
      </p:sp>
      <p:sp>
        <p:nvSpPr>
          <p:cNvPr id="20" name="Shape 16"/>
          <p:cNvSpPr/>
          <p:nvPr/>
        </p:nvSpPr>
        <p:spPr>
          <a:xfrm>
            <a:off x="777240" y="5212080"/>
            <a:ext cx="640080" cy="640080"/>
          </a:xfrm>
          <a:prstGeom prst="ellipse">
            <a:avLst/>
          </a:prstGeom>
          <a:solidFill>
            <a:srgbClr val="7A3B2E"/>
          </a:solidFill>
          <a:ln/>
        </p:spPr>
        <p:txBody>
          <a:bodyPr/>
          <a:lstStyle/>
          <a:p>
            <a:endParaRPr lang="en-GB" sz="1600"/>
          </a:p>
        </p:txBody>
      </p:sp>
      <p:pic>
        <p:nvPicPr>
          <p:cNvPr id="21" name="Image 2" descr="preencoded.png"/>
          <p:cNvPicPr>
            <a:picLocks noChangeAspect="1"/>
          </p:cNvPicPr>
          <p:nvPr/>
        </p:nvPicPr>
        <p:blipFill>
          <a:blip r:embed="rId3"/>
          <a:stretch>
            <a:fillRect/>
          </a:stretch>
        </p:blipFill>
        <p:spPr>
          <a:xfrm>
            <a:off x="914400" y="5349240"/>
            <a:ext cx="365760" cy="365760"/>
          </a:xfrm>
          <a:prstGeom prst="rect">
            <a:avLst/>
          </a:prstGeom>
        </p:spPr>
      </p:pic>
      <p:sp>
        <p:nvSpPr>
          <p:cNvPr id="22" name="Text 17"/>
          <p:cNvSpPr/>
          <p:nvPr/>
        </p:nvSpPr>
        <p:spPr>
          <a:xfrm>
            <a:off x="1600200" y="5029200"/>
            <a:ext cx="2834640" cy="365760"/>
          </a:xfrm>
          <a:prstGeom prst="rect">
            <a:avLst/>
          </a:prstGeom>
          <a:noFill/>
          <a:ln/>
        </p:spPr>
        <p:txBody>
          <a:bodyPr wrap="square" rtlCol="0" anchor="ctr"/>
          <a:lstStyle/>
          <a:p>
            <a:pPr marL="0" indent="0">
              <a:buNone/>
            </a:pPr>
            <a:r>
              <a:rPr lang="en-US" sz="1600" b="1" dirty="0">
                <a:solidFill>
                  <a:srgbClr val="7A3B2E"/>
                </a:solidFill>
                <a:latin typeface="Calibri" pitchFamily="34" charset="0"/>
                <a:ea typeface="Calibri" pitchFamily="34" charset="-122"/>
                <a:cs typeface="Calibri" pitchFamily="34" charset="-120"/>
              </a:rPr>
              <a:t>Shi &amp; Yuan (2019)</a:t>
            </a:r>
            <a:endParaRPr lang="en-US" sz="1600" dirty="0"/>
          </a:p>
        </p:txBody>
      </p:sp>
      <p:sp>
        <p:nvSpPr>
          <p:cNvPr id="23" name="Text 18"/>
          <p:cNvSpPr/>
          <p:nvPr/>
        </p:nvSpPr>
        <p:spPr>
          <a:xfrm>
            <a:off x="1600200" y="5394960"/>
            <a:ext cx="2834640" cy="640080"/>
          </a:xfrm>
          <a:prstGeom prst="rect">
            <a:avLst/>
          </a:prstGeom>
          <a:noFill/>
          <a:ln/>
        </p:spPr>
        <p:txBody>
          <a:bodyPr wrap="square" rtlCol="0" anchor="ctr"/>
          <a:lstStyle/>
          <a:p>
            <a:pPr marL="0" indent="0">
              <a:buNone/>
            </a:pPr>
            <a:r>
              <a:rPr lang="en-US" sz="1600" i="1" dirty="0">
                <a:solidFill>
                  <a:srgbClr val="8A7A6E"/>
                </a:solidFill>
                <a:latin typeface="Calibri" pitchFamily="34" charset="0"/>
                <a:ea typeface="Calibri" pitchFamily="34" charset="-122"/>
                <a:cs typeface="Calibri" pitchFamily="34" charset="-120"/>
              </a:rPr>
              <a:t>J. Advanced Computational Intelligence</a:t>
            </a:r>
            <a:endParaRPr lang="en-US" sz="1600" dirty="0"/>
          </a:p>
        </p:txBody>
      </p:sp>
      <p:sp>
        <p:nvSpPr>
          <p:cNvPr id="24" name="Text 19"/>
          <p:cNvSpPr/>
          <p:nvPr/>
        </p:nvSpPr>
        <p:spPr>
          <a:xfrm>
            <a:off x="4572000" y="5001768"/>
            <a:ext cx="6812280" cy="365760"/>
          </a:xfrm>
          <a:prstGeom prst="rect">
            <a:avLst/>
          </a:prstGeom>
          <a:noFill/>
          <a:ln/>
        </p:spPr>
        <p:txBody>
          <a:bodyPr wrap="square" rtlCol="0" anchor="ctr"/>
          <a:lstStyle/>
          <a:p>
            <a:pPr marL="0" indent="0">
              <a:buNone/>
            </a:pPr>
            <a:r>
              <a:rPr lang="en-US" sz="1600" b="1" dirty="0">
                <a:solidFill>
                  <a:srgbClr val="2B2018"/>
                </a:solidFill>
                <a:latin typeface="Calibri" pitchFamily="34" charset="0"/>
                <a:ea typeface="Calibri" pitchFamily="34" charset="-122"/>
                <a:cs typeface="Calibri" pitchFamily="34" charset="-120"/>
              </a:rPr>
              <a:t>E-commerce usability and satisfaction</a:t>
            </a:r>
            <a:endParaRPr lang="en-US" sz="1600" dirty="0"/>
          </a:p>
        </p:txBody>
      </p:sp>
      <p:sp>
        <p:nvSpPr>
          <p:cNvPr id="25" name="Text 20"/>
          <p:cNvSpPr/>
          <p:nvPr/>
        </p:nvSpPr>
        <p:spPr>
          <a:xfrm>
            <a:off x="4572000" y="5349240"/>
            <a:ext cx="6812280" cy="731520"/>
          </a:xfrm>
          <a:prstGeom prst="rect">
            <a:avLst/>
          </a:prstGeom>
          <a:noFill/>
          <a:ln/>
        </p:spPr>
        <p:txBody>
          <a:bodyPr wrap="square" rtlCol="0" anchor="ctr"/>
          <a:lstStyle/>
          <a:p>
            <a:r>
              <a:rPr lang="en-GB" sz="1600" dirty="0"/>
              <a:t>This paper explains how security testing and threat modelling should be incorporated into every stage of the SDLC.</a:t>
            </a: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1188720" cy="822960"/>
          </a:xfrm>
          <a:prstGeom prst="rect">
            <a:avLst/>
          </a:prstGeom>
          <a:noFill/>
          <a:ln/>
        </p:spPr>
        <p:txBody>
          <a:bodyPr wrap="square" rtlCol="0" anchor="ctr"/>
          <a:lstStyle/>
          <a:p>
            <a:pPr marL="0" indent="0">
              <a:buNone/>
            </a:pPr>
            <a:r>
              <a:rPr lang="en-US" sz="3000" b="1" dirty="0">
                <a:solidFill>
                  <a:srgbClr val="E8A33D"/>
                </a:solidFill>
                <a:latin typeface="Cambria" pitchFamily="34" charset="0"/>
                <a:ea typeface="Cambria" pitchFamily="34" charset="-122"/>
                <a:cs typeface="Cambria" pitchFamily="34" charset="-120"/>
              </a:rPr>
              <a:t>07</a:t>
            </a:r>
            <a:endParaRPr lang="en-US" sz="3000" dirty="0"/>
          </a:p>
        </p:txBody>
      </p:sp>
      <p:sp>
        <p:nvSpPr>
          <p:cNvPr id="3" name="Text 1"/>
          <p:cNvSpPr/>
          <p:nvPr/>
        </p:nvSpPr>
        <p:spPr>
          <a:xfrm>
            <a:off x="502920" y="960120"/>
            <a:ext cx="9601200" cy="640080"/>
          </a:xfrm>
          <a:prstGeom prst="rect">
            <a:avLst/>
          </a:prstGeom>
          <a:noFill/>
          <a:ln/>
        </p:spPr>
        <p:txBody>
          <a:bodyPr wrap="square" rtlCol="0" anchor="ctr"/>
          <a:lstStyle/>
          <a:p>
            <a:pPr marL="0" indent="0">
              <a:buNone/>
            </a:pPr>
            <a:r>
              <a:rPr lang="en-US" sz="3000" b="1" dirty="0">
                <a:solidFill>
                  <a:srgbClr val="2B2018"/>
                </a:solidFill>
                <a:latin typeface="Cambria" pitchFamily="34" charset="0"/>
                <a:ea typeface="Cambria" pitchFamily="34" charset="-122"/>
                <a:cs typeface="Cambria" pitchFamily="34" charset="-120"/>
              </a:rPr>
              <a:t>Literature Review (continued)</a:t>
            </a:r>
            <a:endParaRPr lang="en-US" sz="3000" dirty="0"/>
          </a:p>
        </p:txBody>
      </p:sp>
      <p:sp>
        <p:nvSpPr>
          <p:cNvPr id="4" name="Shape 2"/>
          <p:cNvSpPr/>
          <p:nvPr/>
        </p:nvSpPr>
        <p:spPr>
          <a:xfrm>
            <a:off x="548640" y="1965960"/>
            <a:ext cx="11064240" cy="1280160"/>
          </a:xfrm>
          <a:prstGeom prst="roundRect">
            <a:avLst>
              <a:gd name="adj" fmla="val 5714"/>
            </a:avLst>
          </a:prstGeom>
          <a:solidFill>
            <a:srgbClr val="FBF6F1"/>
          </a:solidFill>
          <a:ln/>
          <a:effectLst>
            <a:outerShdw blurRad="101600" dist="38100" dir="2700000" algn="bl" rotWithShape="0">
              <a:srgbClr val="000000">
                <a:alpha val="15000"/>
              </a:srgbClr>
            </a:outerShdw>
          </a:effectLst>
        </p:spPr>
        <p:txBody>
          <a:bodyPr/>
          <a:lstStyle/>
          <a:p>
            <a:endParaRPr lang="en-GB"/>
          </a:p>
        </p:txBody>
      </p:sp>
      <p:sp>
        <p:nvSpPr>
          <p:cNvPr id="5" name="Shape 3"/>
          <p:cNvSpPr/>
          <p:nvPr/>
        </p:nvSpPr>
        <p:spPr>
          <a:xfrm>
            <a:off x="777240" y="2286000"/>
            <a:ext cx="640080" cy="640080"/>
          </a:xfrm>
          <a:prstGeom prst="ellipse">
            <a:avLst/>
          </a:prstGeom>
          <a:solidFill>
            <a:srgbClr val="7A3B2E"/>
          </a:solidFill>
          <a:ln/>
        </p:spPr>
        <p:txBody>
          <a:bodyPr/>
          <a:lstStyle/>
          <a:p>
            <a:endParaRPr lang="en-GB" sz="1600"/>
          </a:p>
        </p:txBody>
      </p:sp>
      <p:pic>
        <p:nvPicPr>
          <p:cNvPr id="6" name="Image 0" descr="preencoded.png"/>
          <p:cNvPicPr>
            <a:picLocks noChangeAspect="1"/>
          </p:cNvPicPr>
          <p:nvPr/>
        </p:nvPicPr>
        <p:blipFill>
          <a:blip r:embed="rId3"/>
          <a:stretch>
            <a:fillRect/>
          </a:stretch>
        </p:blipFill>
        <p:spPr>
          <a:xfrm>
            <a:off x="914400" y="2423160"/>
            <a:ext cx="365760" cy="365760"/>
          </a:xfrm>
          <a:prstGeom prst="rect">
            <a:avLst/>
          </a:prstGeom>
        </p:spPr>
      </p:pic>
      <p:sp>
        <p:nvSpPr>
          <p:cNvPr id="7" name="Text 4"/>
          <p:cNvSpPr/>
          <p:nvPr/>
        </p:nvSpPr>
        <p:spPr>
          <a:xfrm>
            <a:off x="1600200" y="2075688"/>
            <a:ext cx="2834640" cy="502920"/>
          </a:xfrm>
          <a:prstGeom prst="rect">
            <a:avLst/>
          </a:prstGeom>
          <a:noFill/>
          <a:ln/>
        </p:spPr>
        <p:txBody>
          <a:bodyPr wrap="square" rtlCol="0" anchor="ctr"/>
          <a:lstStyle/>
          <a:p>
            <a:pPr marL="0" indent="0">
              <a:buNone/>
            </a:pPr>
            <a:r>
              <a:rPr lang="en-US" sz="1600" b="1" dirty="0">
                <a:solidFill>
                  <a:srgbClr val="7A3B2E"/>
                </a:solidFill>
                <a:latin typeface="Calibri" pitchFamily="34" charset="0"/>
                <a:ea typeface="Calibri" pitchFamily="34" charset="-122"/>
                <a:cs typeface="Calibri" pitchFamily="34" charset="-120"/>
              </a:rPr>
              <a:t>Mamakou, Zaharias &amp; Milesi (2024)</a:t>
            </a:r>
            <a:endParaRPr lang="en-US" sz="1600" dirty="0"/>
          </a:p>
        </p:txBody>
      </p:sp>
      <p:sp>
        <p:nvSpPr>
          <p:cNvPr id="8" name="Text 5"/>
          <p:cNvSpPr/>
          <p:nvPr/>
        </p:nvSpPr>
        <p:spPr>
          <a:xfrm>
            <a:off x="1600200" y="2587752"/>
            <a:ext cx="2834640" cy="548640"/>
          </a:xfrm>
          <a:prstGeom prst="rect">
            <a:avLst/>
          </a:prstGeom>
          <a:noFill/>
          <a:ln/>
        </p:spPr>
        <p:txBody>
          <a:bodyPr wrap="square" rtlCol="0" anchor="ctr"/>
          <a:lstStyle/>
          <a:p>
            <a:pPr marL="0" indent="0">
              <a:buNone/>
            </a:pPr>
            <a:r>
              <a:rPr lang="en-US" sz="1600" i="1" dirty="0">
                <a:solidFill>
                  <a:srgbClr val="8A7A6E"/>
                </a:solidFill>
                <a:latin typeface="Calibri" pitchFamily="34" charset="0"/>
                <a:ea typeface="Calibri" pitchFamily="34" charset="-122"/>
                <a:cs typeface="Calibri" pitchFamily="34" charset="-120"/>
              </a:rPr>
              <a:t>Int. J. Quality &amp; Reliability Mgmt</a:t>
            </a:r>
            <a:endParaRPr lang="en-US" sz="1600" dirty="0"/>
          </a:p>
        </p:txBody>
      </p:sp>
      <p:sp>
        <p:nvSpPr>
          <p:cNvPr id="9" name="Text 6"/>
          <p:cNvSpPr/>
          <p:nvPr/>
        </p:nvSpPr>
        <p:spPr>
          <a:xfrm>
            <a:off x="4572000" y="2075688"/>
            <a:ext cx="6812280" cy="365760"/>
          </a:xfrm>
          <a:prstGeom prst="rect">
            <a:avLst/>
          </a:prstGeom>
          <a:noFill/>
          <a:ln/>
        </p:spPr>
        <p:txBody>
          <a:bodyPr wrap="square" rtlCol="0" anchor="ctr"/>
          <a:lstStyle/>
          <a:p>
            <a:pPr marL="0" indent="0">
              <a:buNone/>
            </a:pPr>
            <a:r>
              <a:rPr lang="en-US" sz="1600" b="1" dirty="0">
                <a:solidFill>
                  <a:srgbClr val="2B2018"/>
                </a:solidFill>
                <a:latin typeface="Calibri" pitchFamily="34" charset="0"/>
                <a:ea typeface="Calibri" pitchFamily="34" charset="-122"/>
                <a:cs typeface="Calibri" pitchFamily="34" charset="-120"/>
              </a:rPr>
              <a:t>E-service quality, UX &amp; customer satisfaction</a:t>
            </a:r>
            <a:endParaRPr lang="en-US" sz="1600" dirty="0"/>
          </a:p>
        </p:txBody>
      </p:sp>
      <p:sp>
        <p:nvSpPr>
          <p:cNvPr id="10" name="Text 7"/>
          <p:cNvSpPr/>
          <p:nvPr/>
        </p:nvSpPr>
        <p:spPr>
          <a:xfrm>
            <a:off x="4572000" y="2423160"/>
            <a:ext cx="6812280" cy="731520"/>
          </a:xfrm>
          <a:prstGeom prst="rect">
            <a:avLst/>
          </a:prstGeom>
          <a:noFill/>
          <a:ln/>
        </p:spPr>
        <p:txBody>
          <a:bodyPr wrap="square" rtlCol="0" anchor="ctr"/>
          <a:lstStyle/>
          <a:p>
            <a:r>
              <a:rPr lang="en-GB" sz="1600" dirty="0"/>
              <a:t>I’ll apply these findings by designing a simple and user-friendly bakery website with clear navigation, organised product categories, and an easy ordering process.</a:t>
            </a:r>
            <a:endParaRPr lang="en-US" sz="1600" dirty="0"/>
          </a:p>
        </p:txBody>
      </p:sp>
      <p:sp>
        <p:nvSpPr>
          <p:cNvPr id="11" name="Shape 8"/>
          <p:cNvSpPr/>
          <p:nvPr/>
        </p:nvSpPr>
        <p:spPr>
          <a:xfrm>
            <a:off x="548640" y="3429000"/>
            <a:ext cx="11064240" cy="1280160"/>
          </a:xfrm>
          <a:prstGeom prst="roundRect">
            <a:avLst>
              <a:gd name="adj" fmla="val 5714"/>
            </a:avLst>
          </a:prstGeom>
          <a:solidFill>
            <a:srgbClr val="FBF6F1"/>
          </a:solidFill>
          <a:ln/>
          <a:effectLst>
            <a:outerShdw blurRad="101600" dist="38100" dir="2700000" algn="bl" rotWithShape="0">
              <a:srgbClr val="000000">
                <a:alpha val="15000"/>
              </a:srgbClr>
            </a:outerShdw>
          </a:effectLst>
        </p:spPr>
        <p:txBody>
          <a:bodyPr/>
          <a:lstStyle/>
          <a:p>
            <a:endParaRPr lang="en-GB"/>
          </a:p>
        </p:txBody>
      </p:sp>
      <p:sp>
        <p:nvSpPr>
          <p:cNvPr id="12" name="Shape 9"/>
          <p:cNvSpPr/>
          <p:nvPr/>
        </p:nvSpPr>
        <p:spPr>
          <a:xfrm>
            <a:off x="777240" y="3749040"/>
            <a:ext cx="640080" cy="640080"/>
          </a:xfrm>
          <a:prstGeom prst="ellipse">
            <a:avLst/>
          </a:prstGeom>
          <a:solidFill>
            <a:srgbClr val="7A3B2E"/>
          </a:solidFill>
          <a:ln/>
        </p:spPr>
        <p:txBody>
          <a:bodyPr/>
          <a:lstStyle/>
          <a:p>
            <a:endParaRPr lang="en-GB" sz="1600"/>
          </a:p>
        </p:txBody>
      </p:sp>
      <p:pic>
        <p:nvPicPr>
          <p:cNvPr id="13" name="Image 1" descr="preencoded.png"/>
          <p:cNvPicPr>
            <a:picLocks noChangeAspect="1"/>
          </p:cNvPicPr>
          <p:nvPr/>
        </p:nvPicPr>
        <p:blipFill>
          <a:blip r:embed="rId3"/>
          <a:stretch>
            <a:fillRect/>
          </a:stretch>
        </p:blipFill>
        <p:spPr>
          <a:xfrm>
            <a:off x="914400" y="3886200"/>
            <a:ext cx="365760" cy="365760"/>
          </a:xfrm>
          <a:prstGeom prst="rect">
            <a:avLst/>
          </a:prstGeom>
        </p:spPr>
      </p:pic>
      <p:sp>
        <p:nvSpPr>
          <p:cNvPr id="14" name="Text 10"/>
          <p:cNvSpPr/>
          <p:nvPr/>
        </p:nvSpPr>
        <p:spPr>
          <a:xfrm>
            <a:off x="1600200" y="3538728"/>
            <a:ext cx="2834640" cy="502920"/>
          </a:xfrm>
          <a:prstGeom prst="rect">
            <a:avLst/>
          </a:prstGeom>
          <a:noFill/>
          <a:ln/>
        </p:spPr>
        <p:txBody>
          <a:bodyPr wrap="square" rtlCol="0" anchor="ctr"/>
          <a:lstStyle/>
          <a:p>
            <a:pPr marL="0" indent="0">
              <a:buNone/>
            </a:pPr>
            <a:r>
              <a:rPr lang="en-US" sz="1600" b="1" dirty="0">
                <a:solidFill>
                  <a:srgbClr val="7A3B2E"/>
                </a:solidFill>
                <a:latin typeface="Calibri" pitchFamily="34" charset="0"/>
                <a:ea typeface="Calibri" pitchFamily="34" charset="-122"/>
                <a:cs typeface="Calibri" pitchFamily="34" charset="-120"/>
              </a:rPr>
              <a:t>Kumar, Patel &amp; Gupta (cited surveys, 2018)</a:t>
            </a:r>
            <a:endParaRPr lang="en-US" sz="1600" dirty="0"/>
          </a:p>
        </p:txBody>
      </p:sp>
      <p:sp>
        <p:nvSpPr>
          <p:cNvPr id="15" name="Text 11"/>
          <p:cNvSpPr/>
          <p:nvPr/>
        </p:nvSpPr>
        <p:spPr>
          <a:xfrm>
            <a:off x="1600200" y="4050792"/>
            <a:ext cx="2834640" cy="548640"/>
          </a:xfrm>
          <a:prstGeom prst="rect">
            <a:avLst/>
          </a:prstGeom>
          <a:noFill/>
          <a:ln/>
        </p:spPr>
        <p:txBody>
          <a:bodyPr wrap="square" rtlCol="0" anchor="ctr"/>
          <a:lstStyle/>
          <a:p>
            <a:pPr marL="0" indent="0">
              <a:buNone/>
            </a:pPr>
            <a:r>
              <a:rPr lang="en-US" sz="1600" i="1" dirty="0">
                <a:solidFill>
                  <a:srgbClr val="8A7A6E"/>
                </a:solidFill>
                <a:latin typeface="Calibri" pitchFamily="34" charset="0"/>
                <a:ea typeface="Calibri" pitchFamily="34" charset="-122"/>
                <a:cs typeface="Calibri" pitchFamily="34" charset="-120"/>
              </a:rPr>
              <a:t>Int. J. Computer Applications / IJERT</a:t>
            </a:r>
            <a:endParaRPr lang="en-US" sz="1600" dirty="0"/>
          </a:p>
        </p:txBody>
      </p:sp>
      <p:sp>
        <p:nvSpPr>
          <p:cNvPr id="16" name="Text 12"/>
          <p:cNvSpPr/>
          <p:nvPr/>
        </p:nvSpPr>
        <p:spPr>
          <a:xfrm>
            <a:off x="4572000" y="3538728"/>
            <a:ext cx="6812280" cy="365760"/>
          </a:xfrm>
          <a:prstGeom prst="rect">
            <a:avLst/>
          </a:prstGeom>
          <a:noFill/>
          <a:ln/>
        </p:spPr>
        <p:txBody>
          <a:bodyPr wrap="square" rtlCol="0" anchor="ctr"/>
          <a:lstStyle/>
          <a:p>
            <a:pPr marL="0" indent="0">
              <a:buNone/>
            </a:pPr>
            <a:r>
              <a:rPr lang="en-US" sz="1600" b="1" dirty="0">
                <a:solidFill>
                  <a:srgbClr val="2B2018"/>
                </a:solidFill>
                <a:latin typeface="Calibri" pitchFamily="34" charset="0"/>
                <a:ea typeface="Calibri" pitchFamily="34" charset="-122"/>
                <a:cs typeface="Calibri" pitchFamily="34" charset="-120"/>
              </a:rPr>
              <a:t>Role-based access control &amp; secure authentication</a:t>
            </a:r>
            <a:endParaRPr lang="en-US" sz="1600" dirty="0"/>
          </a:p>
        </p:txBody>
      </p:sp>
      <p:sp>
        <p:nvSpPr>
          <p:cNvPr id="17" name="Text 13"/>
          <p:cNvSpPr/>
          <p:nvPr/>
        </p:nvSpPr>
        <p:spPr>
          <a:xfrm>
            <a:off x="4572000" y="3886200"/>
            <a:ext cx="6812280" cy="731520"/>
          </a:xfrm>
          <a:prstGeom prst="rect">
            <a:avLst/>
          </a:prstGeom>
          <a:noFill/>
          <a:ln/>
        </p:spPr>
        <p:txBody>
          <a:bodyPr wrap="square" rtlCol="0" anchor="ctr"/>
          <a:lstStyle/>
          <a:p>
            <a:r>
              <a:rPr lang="en-GB" sz="1600" dirty="0"/>
              <a:t>This paper taught me that a good user experience is essential for customer satisfaction. Therefore, I’ll design my bakery website to be simple, responsive, and easy to navigate."</a:t>
            </a:r>
            <a:endParaRPr lang="en-US" sz="1600" dirty="0"/>
          </a:p>
        </p:txBody>
      </p:sp>
      <p:sp>
        <p:nvSpPr>
          <p:cNvPr id="18" name="Shape 14"/>
          <p:cNvSpPr/>
          <p:nvPr/>
        </p:nvSpPr>
        <p:spPr>
          <a:xfrm>
            <a:off x="548640" y="5029200"/>
            <a:ext cx="11064240" cy="1143000"/>
          </a:xfrm>
          <a:prstGeom prst="roundRect">
            <a:avLst>
              <a:gd name="adj" fmla="val 6400"/>
            </a:avLst>
          </a:prstGeom>
          <a:solidFill>
            <a:srgbClr val="7A3B2E"/>
          </a:solidFill>
          <a:ln/>
          <a:effectLst>
            <a:outerShdw blurRad="101600" dist="38100" dir="2700000" algn="bl" rotWithShape="0">
              <a:srgbClr val="000000">
                <a:alpha val="15000"/>
              </a:srgbClr>
            </a:outerShdw>
          </a:effectLst>
        </p:spPr>
        <p:txBody>
          <a:bodyPr/>
          <a:lstStyle/>
          <a:p>
            <a:endParaRPr lang="en-GB"/>
          </a:p>
        </p:txBody>
      </p:sp>
      <p:pic>
        <p:nvPicPr>
          <p:cNvPr id="19" name="Image 2" descr="preencoded.png"/>
          <p:cNvPicPr>
            <a:picLocks noChangeAspect="1"/>
          </p:cNvPicPr>
          <p:nvPr/>
        </p:nvPicPr>
        <p:blipFill>
          <a:blip r:embed="rId4"/>
          <a:stretch>
            <a:fillRect/>
          </a:stretch>
        </p:blipFill>
        <p:spPr>
          <a:xfrm>
            <a:off x="822960" y="5257800"/>
            <a:ext cx="365760" cy="365760"/>
          </a:xfrm>
          <a:prstGeom prst="rect">
            <a:avLst/>
          </a:prstGeom>
        </p:spPr>
      </p:pic>
      <p:sp>
        <p:nvSpPr>
          <p:cNvPr id="20" name="Text 15"/>
          <p:cNvSpPr/>
          <p:nvPr/>
        </p:nvSpPr>
        <p:spPr>
          <a:xfrm>
            <a:off x="1371600" y="5029200"/>
            <a:ext cx="9966960" cy="1143000"/>
          </a:xfrm>
          <a:prstGeom prst="rect">
            <a:avLst/>
          </a:prstGeom>
          <a:noFill/>
          <a:ln/>
        </p:spPr>
        <p:txBody>
          <a:bodyPr wrap="square" rtlCol="0" anchor="ctr"/>
          <a:lstStyle/>
          <a:p>
            <a:r>
              <a:rPr lang="en-GB" sz="1400" dirty="0">
                <a:solidFill>
                  <a:schemeClr val="bg1"/>
                </a:solidFill>
              </a:rPr>
              <a:t>"After reviewing these five research papers, I learned three key principles for developing a successful bakery website. First, the website should follow a structured development process using SDLC and Agile. Second, security must be considered throughout the development process to protect users and data. Finally, the website should provide a good user experience with simple navigation and separate user roles for administrators and customers. I’ll apply these principles throughout the design and development of my project."</a:t>
            </a:r>
            <a:endParaRPr lang="en-US" sz="1400" dirty="0">
              <a:solidFill>
                <a:schemeClr val="bg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BF6F1"/>
        </a:solidFill>
        <a:effectLst/>
      </p:bgPr>
    </p:bg>
    <p:spTree>
      <p:nvGrpSpPr>
        <p:cNvPr id="1" name=""/>
        <p:cNvGrpSpPr/>
        <p:nvPr/>
      </p:nvGrpSpPr>
      <p:grpSpPr>
        <a:xfrm>
          <a:off x="0" y="0"/>
          <a:ext cx="0" cy="0"/>
          <a:chOff x="0" y="0"/>
          <a:chExt cx="0" cy="0"/>
        </a:xfrm>
      </p:grpSpPr>
      <p:sp>
        <p:nvSpPr>
          <p:cNvPr id="2" name="Text 0"/>
          <p:cNvSpPr/>
          <p:nvPr/>
        </p:nvSpPr>
        <p:spPr>
          <a:xfrm>
            <a:off x="502920" y="320040"/>
            <a:ext cx="1188720" cy="822960"/>
          </a:xfrm>
          <a:prstGeom prst="rect">
            <a:avLst/>
          </a:prstGeom>
          <a:noFill/>
          <a:ln/>
        </p:spPr>
        <p:txBody>
          <a:bodyPr wrap="square" rtlCol="0" anchor="ctr"/>
          <a:lstStyle/>
          <a:p>
            <a:pPr marL="0" indent="0">
              <a:buNone/>
            </a:pPr>
            <a:r>
              <a:rPr lang="en-US" sz="3000" b="1" dirty="0">
                <a:solidFill>
                  <a:srgbClr val="E8A33D"/>
                </a:solidFill>
                <a:latin typeface="Cambria" pitchFamily="34" charset="0"/>
                <a:ea typeface="Cambria" pitchFamily="34" charset="-122"/>
                <a:cs typeface="Cambria" pitchFamily="34" charset="-120"/>
              </a:rPr>
              <a:t>08</a:t>
            </a:r>
            <a:endParaRPr lang="en-US" sz="3000" dirty="0"/>
          </a:p>
        </p:txBody>
      </p:sp>
      <p:sp>
        <p:nvSpPr>
          <p:cNvPr id="3" name="Text 1"/>
          <p:cNvSpPr/>
          <p:nvPr/>
        </p:nvSpPr>
        <p:spPr>
          <a:xfrm>
            <a:off x="502920" y="960120"/>
            <a:ext cx="9601200" cy="640080"/>
          </a:xfrm>
          <a:prstGeom prst="rect">
            <a:avLst/>
          </a:prstGeom>
          <a:noFill/>
          <a:ln/>
        </p:spPr>
        <p:txBody>
          <a:bodyPr wrap="square" rtlCol="0" anchor="ctr"/>
          <a:lstStyle/>
          <a:p>
            <a:pPr marL="0" indent="0">
              <a:buNone/>
            </a:pPr>
            <a:r>
              <a:rPr lang="en-US" sz="3000" b="1" dirty="0">
                <a:solidFill>
                  <a:srgbClr val="2B2018"/>
                </a:solidFill>
                <a:latin typeface="Cambria" pitchFamily="34" charset="0"/>
                <a:ea typeface="Cambria" pitchFamily="34" charset="-122"/>
                <a:cs typeface="Cambria" pitchFamily="34" charset="-120"/>
              </a:rPr>
              <a:t>SDLC &amp; Agile Methodology</a:t>
            </a:r>
            <a:endParaRPr lang="en-US" sz="3000" dirty="0"/>
          </a:p>
        </p:txBody>
      </p:sp>
      <p:sp>
        <p:nvSpPr>
          <p:cNvPr id="4" name="Text 2"/>
          <p:cNvSpPr/>
          <p:nvPr/>
        </p:nvSpPr>
        <p:spPr>
          <a:xfrm>
            <a:off x="502920" y="1463040"/>
            <a:ext cx="10058400" cy="365760"/>
          </a:xfrm>
          <a:prstGeom prst="rect">
            <a:avLst/>
          </a:prstGeom>
          <a:noFill/>
          <a:ln/>
        </p:spPr>
        <p:txBody>
          <a:bodyPr wrap="square" rtlCol="0" anchor="ctr"/>
          <a:lstStyle/>
          <a:p>
            <a:pPr marL="0" indent="0">
              <a:buNone/>
            </a:pPr>
            <a:r>
              <a:rPr lang="en-US" sz="1350" i="1" dirty="0">
                <a:solidFill>
                  <a:srgbClr val="8A7A6E"/>
                </a:solidFill>
                <a:latin typeface="Calibri" pitchFamily="34" charset="0"/>
                <a:ea typeface="Calibri" pitchFamily="34" charset="-122"/>
                <a:cs typeface="Calibri" pitchFamily="34" charset="-120"/>
              </a:rPr>
              <a:t>An iterative, Agile-based approach to development</a:t>
            </a:r>
            <a:endParaRPr lang="en-US" sz="1350" dirty="0"/>
          </a:p>
        </p:txBody>
      </p:sp>
      <p:sp>
        <p:nvSpPr>
          <p:cNvPr id="5" name="Text 3"/>
          <p:cNvSpPr/>
          <p:nvPr/>
        </p:nvSpPr>
        <p:spPr>
          <a:xfrm>
            <a:off x="548640" y="1920240"/>
            <a:ext cx="3657600" cy="365760"/>
          </a:xfrm>
          <a:prstGeom prst="rect">
            <a:avLst/>
          </a:prstGeom>
          <a:noFill/>
          <a:ln/>
        </p:spPr>
        <p:txBody>
          <a:bodyPr wrap="square" rtlCol="0" anchor="ctr"/>
          <a:lstStyle/>
          <a:p>
            <a:pPr marL="0" indent="0">
              <a:buNone/>
            </a:pPr>
            <a:r>
              <a:rPr lang="en-US" sz="1600" b="1" dirty="0">
                <a:solidFill>
                  <a:srgbClr val="2B2018"/>
                </a:solidFill>
                <a:latin typeface="Calibri" pitchFamily="34" charset="0"/>
                <a:ea typeface="Calibri" pitchFamily="34" charset="-122"/>
                <a:cs typeface="Calibri" pitchFamily="34" charset="-120"/>
              </a:rPr>
              <a:t>Why Agile?</a:t>
            </a:r>
            <a:endParaRPr lang="en-US" sz="1600" dirty="0"/>
          </a:p>
        </p:txBody>
      </p:sp>
      <p:pic>
        <p:nvPicPr>
          <p:cNvPr id="6" name="Image 0" descr="preencoded.png"/>
          <p:cNvPicPr>
            <a:picLocks noChangeAspect="1"/>
          </p:cNvPicPr>
          <p:nvPr/>
        </p:nvPicPr>
        <p:blipFill>
          <a:blip r:embed="rId3"/>
          <a:stretch>
            <a:fillRect/>
          </a:stretch>
        </p:blipFill>
        <p:spPr>
          <a:xfrm>
            <a:off x="548640" y="2350008"/>
            <a:ext cx="237744" cy="237744"/>
          </a:xfrm>
          <a:prstGeom prst="rect">
            <a:avLst/>
          </a:prstGeom>
        </p:spPr>
      </p:pic>
      <p:sp>
        <p:nvSpPr>
          <p:cNvPr id="7" name="Text 4"/>
          <p:cNvSpPr/>
          <p:nvPr/>
        </p:nvSpPr>
        <p:spPr>
          <a:xfrm>
            <a:off x="896112" y="2331720"/>
            <a:ext cx="9875520" cy="36576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Requirements may evolve as the build progresses</a:t>
            </a:r>
            <a:endParaRPr lang="en-US" sz="1600" dirty="0"/>
          </a:p>
        </p:txBody>
      </p:sp>
      <p:pic>
        <p:nvPicPr>
          <p:cNvPr id="8" name="Image 1" descr="preencoded.png"/>
          <p:cNvPicPr>
            <a:picLocks noChangeAspect="1"/>
          </p:cNvPicPr>
          <p:nvPr/>
        </p:nvPicPr>
        <p:blipFill>
          <a:blip r:embed="rId3"/>
          <a:stretch>
            <a:fillRect/>
          </a:stretch>
        </p:blipFill>
        <p:spPr>
          <a:xfrm>
            <a:off x="548640" y="2715768"/>
            <a:ext cx="237744" cy="237744"/>
          </a:xfrm>
          <a:prstGeom prst="rect">
            <a:avLst/>
          </a:prstGeom>
        </p:spPr>
      </p:pic>
      <p:sp>
        <p:nvSpPr>
          <p:cNvPr id="9" name="Text 5"/>
          <p:cNvSpPr/>
          <p:nvPr/>
        </p:nvSpPr>
        <p:spPr>
          <a:xfrm>
            <a:off x="896112" y="2697480"/>
            <a:ext cx="9875520" cy="36576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Working increments can be demoed early (like today)</a:t>
            </a:r>
            <a:endParaRPr lang="en-US" sz="1600" dirty="0"/>
          </a:p>
        </p:txBody>
      </p:sp>
      <p:pic>
        <p:nvPicPr>
          <p:cNvPr id="10" name="Image 2" descr="preencoded.png"/>
          <p:cNvPicPr>
            <a:picLocks noChangeAspect="1"/>
          </p:cNvPicPr>
          <p:nvPr/>
        </p:nvPicPr>
        <p:blipFill>
          <a:blip r:embed="rId3"/>
          <a:stretch>
            <a:fillRect/>
          </a:stretch>
        </p:blipFill>
        <p:spPr>
          <a:xfrm>
            <a:off x="548640" y="3081528"/>
            <a:ext cx="237744" cy="237744"/>
          </a:xfrm>
          <a:prstGeom prst="rect">
            <a:avLst/>
          </a:prstGeom>
        </p:spPr>
      </p:pic>
      <p:sp>
        <p:nvSpPr>
          <p:cNvPr id="11" name="Text 6"/>
          <p:cNvSpPr/>
          <p:nvPr/>
        </p:nvSpPr>
        <p:spPr>
          <a:xfrm>
            <a:off x="896112" y="3063240"/>
            <a:ext cx="9875520" cy="36576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Matches the SDL-Agile approach reviewed in literature</a:t>
            </a:r>
            <a:endParaRPr lang="en-US" sz="1600" dirty="0"/>
          </a:p>
        </p:txBody>
      </p:sp>
      <p:sp>
        <p:nvSpPr>
          <p:cNvPr id="12" name="Shape 7"/>
          <p:cNvSpPr/>
          <p:nvPr/>
        </p:nvSpPr>
        <p:spPr>
          <a:xfrm>
            <a:off x="914400" y="4434840"/>
            <a:ext cx="10332720" cy="0"/>
          </a:xfrm>
          <a:prstGeom prst="line">
            <a:avLst/>
          </a:prstGeom>
          <a:noFill/>
          <a:ln w="38100">
            <a:solidFill>
              <a:srgbClr val="D9CFC4"/>
            </a:solidFill>
            <a:prstDash val="solid"/>
          </a:ln>
        </p:spPr>
        <p:txBody>
          <a:bodyPr/>
          <a:lstStyle/>
          <a:p>
            <a:endParaRPr lang="en-GB" sz="1600"/>
          </a:p>
        </p:txBody>
      </p:sp>
      <p:sp>
        <p:nvSpPr>
          <p:cNvPr id="13" name="Shape 8"/>
          <p:cNvSpPr/>
          <p:nvPr/>
        </p:nvSpPr>
        <p:spPr>
          <a:xfrm>
            <a:off x="502920" y="4023360"/>
            <a:ext cx="822960" cy="822960"/>
          </a:xfrm>
          <a:prstGeom prst="ellipse">
            <a:avLst/>
          </a:prstGeom>
          <a:solidFill>
            <a:srgbClr val="7A3B2E"/>
          </a:solidFill>
          <a:ln/>
          <a:effectLst>
            <a:outerShdw blurRad="101600" dist="38100" dir="2700000" algn="bl" rotWithShape="0">
              <a:srgbClr val="000000">
                <a:alpha val="15000"/>
              </a:srgbClr>
            </a:outerShdw>
          </a:effectLst>
        </p:spPr>
        <p:txBody>
          <a:bodyPr/>
          <a:lstStyle/>
          <a:p>
            <a:endParaRPr lang="en-GB" sz="1600"/>
          </a:p>
        </p:txBody>
      </p:sp>
      <p:pic>
        <p:nvPicPr>
          <p:cNvPr id="14" name="Image 3" descr="preencoded.png"/>
          <p:cNvPicPr>
            <a:picLocks noChangeAspect="1"/>
          </p:cNvPicPr>
          <p:nvPr/>
        </p:nvPicPr>
        <p:blipFill>
          <a:blip r:embed="rId4"/>
          <a:stretch>
            <a:fillRect/>
          </a:stretch>
        </p:blipFill>
        <p:spPr>
          <a:xfrm>
            <a:off x="704088" y="4224528"/>
            <a:ext cx="420624" cy="420624"/>
          </a:xfrm>
          <a:prstGeom prst="rect">
            <a:avLst/>
          </a:prstGeom>
        </p:spPr>
      </p:pic>
      <p:sp>
        <p:nvSpPr>
          <p:cNvPr id="15" name="Text 9"/>
          <p:cNvSpPr/>
          <p:nvPr/>
        </p:nvSpPr>
        <p:spPr>
          <a:xfrm>
            <a:off x="45720" y="4983480"/>
            <a:ext cx="1737360" cy="365760"/>
          </a:xfrm>
          <a:prstGeom prst="rect">
            <a:avLst/>
          </a:prstGeom>
          <a:noFill/>
          <a:ln/>
        </p:spPr>
        <p:txBody>
          <a:bodyPr wrap="square" rtlCol="0" anchor="ctr"/>
          <a:lstStyle/>
          <a:p>
            <a:pPr marL="0" indent="0" algn="ctr">
              <a:buNone/>
            </a:pPr>
            <a:r>
              <a:rPr lang="en-US" sz="1600" b="1" dirty="0">
                <a:solidFill>
                  <a:srgbClr val="7A3B2E"/>
                </a:solidFill>
                <a:latin typeface="Calibri" pitchFamily="34" charset="0"/>
                <a:ea typeface="Calibri" pitchFamily="34" charset="-122"/>
                <a:cs typeface="Calibri" pitchFamily="34" charset="-120"/>
              </a:rPr>
              <a:t>Requirements</a:t>
            </a:r>
            <a:endParaRPr lang="en-US" sz="1600" dirty="0"/>
          </a:p>
        </p:txBody>
      </p:sp>
      <p:sp>
        <p:nvSpPr>
          <p:cNvPr id="16" name="Text 10"/>
          <p:cNvSpPr/>
          <p:nvPr/>
        </p:nvSpPr>
        <p:spPr>
          <a:xfrm>
            <a:off x="76200" y="5349240"/>
            <a:ext cx="1828800" cy="640080"/>
          </a:xfrm>
          <a:prstGeom prst="rect">
            <a:avLst/>
          </a:prstGeom>
          <a:noFill/>
          <a:ln/>
        </p:spPr>
        <p:txBody>
          <a:bodyPr wrap="square" rtlCol="0" anchor="ctr"/>
          <a:lstStyle/>
          <a:p>
            <a:pPr marL="0" indent="0" algn="ctr">
              <a:buNone/>
            </a:pPr>
            <a:r>
              <a:rPr lang="en-US" sz="1600" dirty="0">
                <a:solidFill>
                  <a:srgbClr val="2B2018"/>
                </a:solidFill>
                <a:ea typeface="Calibri" pitchFamily="34" charset="-122"/>
                <a:cs typeface="Calibri" pitchFamily="34" charset="-120"/>
              </a:rPr>
              <a:t>Gather functional &amp;</a:t>
            </a:r>
            <a:endParaRPr lang="en-US" sz="1600" dirty="0"/>
          </a:p>
          <a:p>
            <a:pPr marL="0" indent="0" algn="ctr">
              <a:buNone/>
            </a:pPr>
            <a:r>
              <a:rPr lang="en-US" sz="1600" dirty="0">
                <a:solidFill>
                  <a:srgbClr val="2B2018"/>
                </a:solidFill>
                <a:ea typeface="Calibri" pitchFamily="34" charset="-122"/>
                <a:cs typeface="Calibri" pitchFamily="34" charset="-120"/>
              </a:rPr>
              <a:t>non-functional needs</a:t>
            </a:r>
            <a:endParaRPr lang="en-US" sz="1600" dirty="0"/>
          </a:p>
        </p:txBody>
      </p:sp>
      <p:sp>
        <p:nvSpPr>
          <p:cNvPr id="17" name="Shape 11"/>
          <p:cNvSpPr/>
          <p:nvPr/>
        </p:nvSpPr>
        <p:spPr>
          <a:xfrm>
            <a:off x="3086100" y="4023360"/>
            <a:ext cx="822960" cy="822960"/>
          </a:xfrm>
          <a:prstGeom prst="ellipse">
            <a:avLst/>
          </a:prstGeom>
          <a:solidFill>
            <a:srgbClr val="7A3B2E"/>
          </a:solidFill>
          <a:ln/>
          <a:effectLst>
            <a:outerShdw blurRad="101600" dist="38100" dir="2700000" algn="bl" rotWithShape="0">
              <a:srgbClr val="000000">
                <a:alpha val="15000"/>
              </a:srgbClr>
            </a:outerShdw>
          </a:effectLst>
        </p:spPr>
        <p:txBody>
          <a:bodyPr/>
          <a:lstStyle/>
          <a:p>
            <a:endParaRPr lang="en-GB" sz="1600"/>
          </a:p>
        </p:txBody>
      </p:sp>
      <p:pic>
        <p:nvPicPr>
          <p:cNvPr id="18" name="Image 4" descr="preencoded.png"/>
          <p:cNvPicPr>
            <a:picLocks noChangeAspect="1"/>
          </p:cNvPicPr>
          <p:nvPr/>
        </p:nvPicPr>
        <p:blipFill>
          <a:blip r:embed="rId5"/>
          <a:stretch>
            <a:fillRect/>
          </a:stretch>
        </p:blipFill>
        <p:spPr>
          <a:xfrm>
            <a:off x="3287268" y="4224528"/>
            <a:ext cx="420624" cy="420624"/>
          </a:xfrm>
          <a:prstGeom prst="rect">
            <a:avLst/>
          </a:prstGeom>
        </p:spPr>
      </p:pic>
      <p:sp>
        <p:nvSpPr>
          <p:cNvPr id="19" name="Text 12"/>
          <p:cNvSpPr/>
          <p:nvPr/>
        </p:nvSpPr>
        <p:spPr>
          <a:xfrm>
            <a:off x="2628900" y="4983480"/>
            <a:ext cx="1737360" cy="365760"/>
          </a:xfrm>
          <a:prstGeom prst="rect">
            <a:avLst/>
          </a:prstGeom>
          <a:noFill/>
          <a:ln/>
        </p:spPr>
        <p:txBody>
          <a:bodyPr wrap="square" rtlCol="0" anchor="ctr"/>
          <a:lstStyle/>
          <a:p>
            <a:pPr marL="0" indent="0" algn="ctr">
              <a:buNone/>
            </a:pPr>
            <a:r>
              <a:rPr lang="en-US" sz="1600" b="1" dirty="0">
                <a:solidFill>
                  <a:srgbClr val="7A3B2E"/>
                </a:solidFill>
                <a:latin typeface="Calibri" pitchFamily="34" charset="0"/>
                <a:ea typeface="Calibri" pitchFamily="34" charset="-122"/>
                <a:cs typeface="Calibri" pitchFamily="34" charset="-120"/>
              </a:rPr>
              <a:t>Design</a:t>
            </a:r>
            <a:endParaRPr lang="en-US" sz="1600" dirty="0"/>
          </a:p>
        </p:txBody>
      </p:sp>
      <p:sp>
        <p:nvSpPr>
          <p:cNvPr id="20" name="Text 13"/>
          <p:cNvSpPr/>
          <p:nvPr/>
        </p:nvSpPr>
        <p:spPr>
          <a:xfrm>
            <a:off x="2583180" y="5349240"/>
            <a:ext cx="1828800" cy="640080"/>
          </a:xfrm>
          <a:prstGeom prst="rect">
            <a:avLst/>
          </a:prstGeom>
          <a:noFill/>
          <a:ln/>
        </p:spPr>
        <p:txBody>
          <a:bodyPr wrap="square" rtlCol="0" anchor="ctr"/>
          <a:lstStyle/>
          <a:p>
            <a:pPr marL="0" indent="0" algn="ctr">
              <a:buNone/>
            </a:pPr>
            <a:r>
              <a:rPr lang="en-US" sz="1600" dirty="0">
                <a:solidFill>
                  <a:srgbClr val="2B2018"/>
                </a:solidFill>
                <a:latin typeface="Calibri" pitchFamily="34" charset="0"/>
                <a:ea typeface="Calibri" pitchFamily="34" charset="-122"/>
                <a:cs typeface="Calibri" pitchFamily="34" charset="-120"/>
              </a:rPr>
              <a:t>Wireframes, ERD,</a:t>
            </a:r>
            <a:endParaRPr lang="en-US" sz="1600" dirty="0"/>
          </a:p>
          <a:p>
            <a:pPr marL="0" indent="0" algn="ctr">
              <a:buNone/>
            </a:pPr>
            <a:r>
              <a:rPr lang="en-US" sz="1600" dirty="0">
                <a:solidFill>
                  <a:srgbClr val="2B2018"/>
                </a:solidFill>
                <a:latin typeface="Calibri" pitchFamily="34" charset="0"/>
                <a:ea typeface="Calibri" pitchFamily="34" charset="-122"/>
                <a:cs typeface="Calibri" pitchFamily="34" charset="-120"/>
              </a:rPr>
              <a:t>architecture</a:t>
            </a:r>
            <a:endParaRPr lang="en-US" sz="1600" dirty="0"/>
          </a:p>
        </p:txBody>
      </p:sp>
      <p:sp>
        <p:nvSpPr>
          <p:cNvPr id="21" name="Shape 14"/>
          <p:cNvSpPr/>
          <p:nvPr/>
        </p:nvSpPr>
        <p:spPr>
          <a:xfrm>
            <a:off x="5669280" y="4023360"/>
            <a:ext cx="822960" cy="822960"/>
          </a:xfrm>
          <a:prstGeom prst="ellipse">
            <a:avLst/>
          </a:prstGeom>
          <a:solidFill>
            <a:srgbClr val="7A3B2E"/>
          </a:solidFill>
          <a:ln/>
          <a:effectLst>
            <a:outerShdw blurRad="101600" dist="38100" dir="2700000" algn="bl" rotWithShape="0">
              <a:srgbClr val="000000">
                <a:alpha val="15000"/>
              </a:srgbClr>
            </a:outerShdw>
          </a:effectLst>
        </p:spPr>
        <p:txBody>
          <a:bodyPr/>
          <a:lstStyle/>
          <a:p>
            <a:endParaRPr lang="en-GB" sz="1600"/>
          </a:p>
        </p:txBody>
      </p:sp>
      <p:pic>
        <p:nvPicPr>
          <p:cNvPr id="22" name="Image 5" descr="preencoded.png"/>
          <p:cNvPicPr>
            <a:picLocks noChangeAspect="1"/>
          </p:cNvPicPr>
          <p:nvPr/>
        </p:nvPicPr>
        <p:blipFill>
          <a:blip r:embed="rId6"/>
          <a:stretch>
            <a:fillRect/>
          </a:stretch>
        </p:blipFill>
        <p:spPr>
          <a:xfrm>
            <a:off x="5870448" y="4224528"/>
            <a:ext cx="420624" cy="420624"/>
          </a:xfrm>
          <a:prstGeom prst="rect">
            <a:avLst/>
          </a:prstGeom>
        </p:spPr>
      </p:pic>
      <p:sp>
        <p:nvSpPr>
          <p:cNvPr id="23" name="Text 15"/>
          <p:cNvSpPr/>
          <p:nvPr/>
        </p:nvSpPr>
        <p:spPr>
          <a:xfrm>
            <a:off x="5212080" y="4983480"/>
            <a:ext cx="1737360" cy="365760"/>
          </a:xfrm>
          <a:prstGeom prst="rect">
            <a:avLst/>
          </a:prstGeom>
          <a:noFill/>
          <a:ln/>
        </p:spPr>
        <p:txBody>
          <a:bodyPr wrap="square" rtlCol="0" anchor="ctr"/>
          <a:lstStyle/>
          <a:p>
            <a:pPr marL="0" indent="0" algn="ctr">
              <a:buNone/>
            </a:pPr>
            <a:r>
              <a:rPr lang="en-US" sz="1600" b="1" dirty="0">
                <a:solidFill>
                  <a:srgbClr val="7A3B2E"/>
                </a:solidFill>
                <a:latin typeface="Calibri" pitchFamily="34" charset="0"/>
                <a:ea typeface="Calibri" pitchFamily="34" charset="-122"/>
                <a:cs typeface="Calibri" pitchFamily="34" charset="-120"/>
              </a:rPr>
              <a:t>Develop</a:t>
            </a:r>
            <a:endParaRPr lang="en-US" sz="1600" dirty="0"/>
          </a:p>
        </p:txBody>
      </p:sp>
      <p:sp>
        <p:nvSpPr>
          <p:cNvPr id="24" name="Text 16"/>
          <p:cNvSpPr/>
          <p:nvPr/>
        </p:nvSpPr>
        <p:spPr>
          <a:xfrm>
            <a:off x="5166360" y="5349240"/>
            <a:ext cx="1828800" cy="640080"/>
          </a:xfrm>
          <a:prstGeom prst="rect">
            <a:avLst/>
          </a:prstGeom>
          <a:noFill/>
          <a:ln/>
        </p:spPr>
        <p:txBody>
          <a:bodyPr wrap="square" rtlCol="0" anchor="ctr"/>
          <a:lstStyle/>
          <a:p>
            <a:pPr algn="ctr"/>
            <a:r>
              <a:rPr lang="en-GB" sz="1600" dirty="0"/>
              <a:t>Develop the website step by step.</a:t>
            </a:r>
            <a:endParaRPr lang="en-US" sz="1600" dirty="0"/>
          </a:p>
        </p:txBody>
      </p:sp>
      <p:sp>
        <p:nvSpPr>
          <p:cNvPr id="25" name="Shape 17"/>
          <p:cNvSpPr/>
          <p:nvPr/>
        </p:nvSpPr>
        <p:spPr>
          <a:xfrm>
            <a:off x="8252460" y="4023360"/>
            <a:ext cx="822960" cy="822960"/>
          </a:xfrm>
          <a:prstGeom prst="ellipse">
            <a:avLst/>
          </a:prstGeom>
          <a:solidFill>
            <a:srgbClr val="7A3B2E"/>
          </a:solidFill>
          <a:ln/>
          <a:effectLst>
            <a:outerShdw blurRad="101600" dist="38100" dir="2700000" algn="bl" rotWithShape="0">
              <a:srgbClr val="000000">
                <a:alpha val="15000"/>
              </a:srgbClr>
            </a:outerShdw>
          </a:effectLst>
        </p:spPr>
        <p:txBody>
          <a:bodyPr/>
          <a:lstStyle/>
          <a:p>
            <a:endParaRPr lang="en-GB" sz="1600"/>
          </a:p>
        </p:txBody>
      </p:sp>
      <p:pic>
        <p:nvPicPr>
          <p:cNvPr id="26" name="Image 6" descr="preencoded.png"/>
          <p:cNvPicPr>
            <a:picLocks noChangeAspect="1"/>
          </p:cNvPicPr>
          <p:nvPr/>
        </p:nvPicPr>
        <p:blipFill>
          <a:blip r:embed="rId7"/>
          <a:stretch>
            <a:fillRect/>
          </a:stretch>
        </p:blipFill>
        <p:spPr>
          <a:xfrm>
            <a:off x="8453628" y="4224528"/>
            <a:ext cx="420624" cy="420624"/>
          </a:xfrm>
          <a:prstGeom prst="rect">
            <a:avLst/>
          </a:prstGeom>
        </p:spPr>
      </p:pic>
      <p:sp>
        <p:nvSpPr>
          <p:cNvPr id="27" name="Text 18"/>
          <p:cNvSpPr/>
          <p:nvPr/>
        </p:nvSpPr>
        <p:spPr>
          <a:xfrm>
            <a:off x="7795260" y="4983480"/>
            <a:ext cx="1737360" cy="365760"/>
          </a:xfrm>
          <a:prstGeom prst="rect">
            <a:avLst/>
          </a:prstGeom>
          <a:noFill/>
          <a:ln/>
        </p:spPr>
        <p:txBody>
          <a:bodyPr wrap="square" rtlCol="0" anchor="ctr"/>
          <a:lstStyle/>
          <a:p>
            <a:pPr marL="0" indent="0" algn="ctr">
              <a:buNone/>
            </a:pPr>
            <a:r>
              <a:rPr lang="en-US" sz="1600" b="1" dirty="0">
                <a:solidFill>
                  <a:srgbClr val="7A3B2E"/>
                </a:solidFill>
                <a:latin typeface="Calibri" pitchFamily="34" charset="0"/>
                <a:ea typeface="Calibri" pitchFamily="34" charset="-122"/>
                <a:cs typeface="Calibri" pitchFamily="34" charset="-120"/>
              </a:rPr>
              <a:t>Test</a:t>
            </a:r>
            <a:endParaRPr lang="en-US" sz="1600" dirty="0"/>
          </a:p>
        </p:txBody>
      </p:sp>
      <p:sp>
        <p:nvSpPr>
          <p:cNvPr id="28" name="Text 19"/>
          <p:cNvSpPr/>
          <p:nvPr/>
        </p:nvSpPr>
        <p:spPr>
          <a:xfrm>
            <a:off x="7749540" y="5349240"/>
            <a:ext cx="1828800" cy="640080"/>
          </a:xfrm>
          <a:prstGeom prst="rect">
            <a:avLst/>
          </a:prstGeom>
          <a:noFill/>
          <a:ln/>
        </p:spPr>
        <p:txBody>
          <a:bodyPr wrap="square" rtlCol="0" anchor="ctr"/>
          <a:lstStyle/>
          <a:p>
            <a:pPr algn="ctr"/>
            <a:r>
              <a:rPr lang="en-GB" sz="1600" dirty="0"/>
              <a:t>Test each completed feature</a:t>
            </a:r>
            <a:endParaRPr lang="en-US" sz="1600" dirty="0"/>
          </a:p>
        </p:txBody>
      </p:sp>
      <p:sp>
        <p:nvSpPr>
          <p:cNvPr id="29" name="Shape 20"/>
          <p:cNvSpPr/>
          <p:nvPr/>
        </p:nvSpPr>
        <p:spPr>
          <a:xfrm>
            <a:off x="10835640" y="4023360"/>
            <a:ext cx="822960" cy="822960"/>
          </a:xfrm>
          <a:prstGeom prst="ellipse">
            <a:avLst/>
          </a:prstGeom>
          <a:solidFill>
            <a:srgbClr val="7A3B2E"/>
          </a:solidFill>
          <a:ln/>
          <a:effectLst>
            <a:outerShdw blurRad="101600" dist="38100" dir="2700000" algn="bl" rotWithShape="0">
              <a:srgbClr val="000000">
                <a:alpha val="15000"/>
              </a:srgbClr>
            </a:outerShdw>
          </a:effectLst>
        </p:spPr>
        <p:txBody>
          <a:bodyPr/>
          <a:lstStyle/>
          <a:p>
            <a:endParaRPr lang="en-GB" sz="1600"/>
          </a:p>
        </p:txBody>
      </p:sp>
      <p:pic>
        <p:nvPicPr>
          <p:cNvPr id="30" name="Image 7" descr="preencoded.png"/>
          <p:cNvPicPr>
            <a:picLocks noChangeAspect="1"/>
          </p:cNvPicPr>
          <p:nvPr/>
        </p:nvPicPr>
        <p:blipFill>
          <a:blip r:embed="rId8"/>
          <a:stretch>
            <a:fillRect/>
          </a:stretch>
        </p:blipFill>
        <p:spPr>
          <a:xfrm>
            <a:off x="11036808" y="4224528"/>
            <a:ext cx="420624" cy="420624"/>
          </a:xfrm>
          <a:prstGeom prst="rect">
            <a:avLst/>
          </a:prstGeom>
        </p:spPr>
      </p:pic>
      <p:sp>
        <p:nvSpPr>
          <p:cNvPr id="31" name="Text 21"/>
          <p:cNvSpPr/>
          <p:nvPr/>
        </p:nvSpPr>
        <p:spPr>
          <a:xfrm>
            <a:off x="10378440" y="4983480"/>
            <a:ext cx="1737360" cy="365760"/>
          </a:xfrm>
          <a:prstGeom prst="rect">
            <a:avLst/>
          </a:prstGeom>
          <a:noFill/>
          <a:ln/>
        </p:spPr>
        <p:txBody>
          <a:bodyPr wrap="square" rtlCol="0" anchor="ctr"/>
          <a:lstStyle/>
          <a:p>
            <a:pPr marL="0" indent="0" algn="ctr">
              <a:buNone/>
            </a:pPr>
            <a:r>
              <a:rPr lang="en-US" sz="1600" b="1" dirty="0">
                <a:solidFill>
                  <a:srgbClr val="7A3B2E"/>
                </a:solidFill>
                <a:latin typeface="Calibri" pitchFamily="34" charset="0"/>
                <a:ea typeface="Calibri" pitchFamily="34" charset="-122"/>
                <a:cs typeface="Calibri" pitchFamily="34" charset="-120"/>
              </a:rPr>
              <a:t>Review</a:t>
            </a:r>
            <a:endParaRPr lang="en-US" sz="1600" dirty="0"/>
          </a:p>
        </p:txBody>
      </p:sp>
      <p:sp>
        <p:nvSpPr>
          <p:cNvPr id="32" name="Text 22"/>
          <p:cNvSpPr/>
          <p:nvPr/>
        </p:nvSpPr>
        <p:spPr>
          <a:xfrm>
            <a:off x="10332720" y="5349240"/>
            <a:ext cx="1828800" cy="640080"/>
          </a:xfrm>
          <a:prstGeom prst="rect">
            <a:avLst/>
          </a:prstGeom>
          <a:noFill/>
          <a:ln/>
        </p:spPr>
        <p:txBody>
          <a:bodyPr wrap="square" rtlCol="0" anchor="ctr"/>
          <a:lstStyle/>
          <a:p>
            <a:pPr marL="0" indent="0" algn="ctr">
              <a:buNone/>
            </a:pPr>
            <a:r>
              <a:rPr lang="en-US" sz="1400" dirty="0">
                <a:solidFill>
                  <a:srgbClr val="2B2018"/>
                </a:solidFill>
                <a:latin typeface="Calibri" pitchFamily="34" charset="0"/>
                <a:ea typeface="Calibri" pitchFamily="34" charset="-122"/>
                <a:cs typeface="Calibri" pitchFamily="34" charset="-120"/>
              </a:rPr>
              <a:t>Feed improvements</a:t>
            </a:r>
            <a:endParaRPr lang="en-US" sz="1400" dirty="0"/>
          </a:p>
          <a:p>
            <a:pPr marL="0" indent="0" algn="ctr">
              <a:buNone/>
            </a:pPr>
            <a:r>
              <a:rPr lang="en-US" sz="1400" dirty="0">
                <a:solidFill>
                  <a:srgbClr val="2B2018"/>
                </a:solidFill>
                <a:latin typeface="Calibri" pitchFamily="34" charset="0"/>
                <a:ea typeface="Calibri" pitchFamily="34" charset="-122"/>
                <a:cs typeface="Calibri" pitchFamily="34" charset="-120"/>
              </a:rPr>
              <a:t>into next step</a:t>
            </a:r>
            <a:endParaRPr lang="en-US" sz="1400" dirty="0"/>
          </a:p>
        </p:txBody>
      </p:sp>
      <p:sp>
        <p:nvSpPr>
          <p:cNvPr id="33" name="Shape 23"/>
          <p:cNvSpPr/>
          <p:nvPr/>
        </p:nvSpPr>
        <p:spPr>
          <a:xfrm>
            <a:off x="914400" y="3867912"/>
            <a:ext cx="10332720" cy="0"/>
          </a:xfrm>
          <a:prstGeom prst="line">
            <a:avLst/>
          </a:prstGeom>
          <a:noFill/>
          <a:ln w="19050">
            <a:solidFill>
              <a:srgbClr val="E8A33D"/>
            </a:solidFill>
            <a:prstDash val="dash"/>
            <a:tailEnd type="triangle"/>
          </a:ln>
        </p:spPr>
        <p:txBody>
          <a:bodyPr/>
          <a:lstStyle/>
          <a:p>
            <a:endParaRPr lang="en-GB" sz="1600"/>
          </a:p>
        </p:txBody>
      </p:sp>
      <p:sp>
        <p:nvSpPr>
          <p:cNvPr id="34" name="Text 24"/>
          <p:cNvSpPr/>
          <p:nvPr/>
        </p:nvSpPr>
        <p:spPr>
          <a:xfrm>
            <a:off x="914400" y="3538728"/>
            <a:ext cx="4572000" cy="292608"/>
          </a:xfrm>
          <a:prstGeom prst="rect">
            <a:avLst/>
          </a:prstGeom>
          <a:noFill/>
          <a:ln/>
        </p:spPr>
        <p:txBody>
          <a:bodyPr wrap="square" rtlCol="0" anchor="ctr"/>
          <a:lstStyle/>
          <a:p>
            <a:pPr marL="0" indent="0">
              <a:buNone/>
            </a:pPr>
            <a:r>
              <a:rPr lang="en-US" sz="1600" b="1" i="1" dirty="0">
                <a:solidFill>
                  <a:srgbClr val="E8A33D"/>
                </a:solidFill>
                <a:latin typeface="Calibri" pitchFamily="34" charset="0"/>
                <a:ea typeface="Calibri" pitchFamily="34" charset="-122"/>
                <a:cs typeface="Calibri" pitchFamily="34" charset="-120"/>
              </a:rPr>
              <a:t>The cycle repeats each sprint</a:t>
            </a:r>
            <a:endParaRPr lang="en-US"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7A3B2E"/>
        </a:solidFill>
        <a:effectLst/>
      </p:bgPr>
    </p:bg>
    <p:spTree>
      <p:nvGrpSpPr>
        <p:cNvPr id="1" name=""/>
        <p:cNvGrpSpPr/>
        <p:nvPr/>
      </p:nvGrpSpPr>
      <p:grpSpPr>
        <a:xfrm>
          <a:off x="0" y="0"/>
          <a:ext cx="0" cy="0"/>
          <a:chOff x="0" y="0"/>
          <a:chExt cx="0" cy="0"/>
        </a:xfrm>
      </p:grpSpPr>
      <p:sp>
        <p:nvSpPr>
          <p:cNvPr id="2" name="Text 0"/>
          <p:cNvSpPr/>
          <p:nvPr/>
        </p:nvSpPr>
        <p:spPr>
          <a:xfrm>
            <a:off x="502920" y="320040"/>
            <a:ext cx="1188720" cy="822960"/>
          </a:xfrm>
          <a:prstGeom prst="rect">
            <a:avLst/>
          </a:prstGeom>
          <a:noFill/>
          <a:ln/>
        </p:spPr>
        <p:txBody>
          <a:bodyPr wrap="square" rtlCol="0" anchor="ctr"/>
          <a:lstStyle/>
          <a:p>
            <a:pPr marL="0" indent="0">
              <a:buNone/>
            </a:pPr>
            <a:r>
              <a:rPr lang="en-US" sz="3000" b="1" dirty="0">
                <a:solidFill>
                  <a:srgbClr val="E8A33D"/>
                </a:solidFill>
                <a:latin typeface="Cambria" pitchFamily="34" charset="0"/>
                <a:ea typeface="Cambria" pitchFamily="34" charset="-122"/>
                <a:cs typeface="Cambria" pitchFamily="34" charset="-120"/>
              </a:rPr>
              <a:t>09</a:t>
            </a:r>
            <a:endParaRPr lang="en-US" sz="3000" dirty="0"/>
          </a:p>
        </p:txBody>
      </p:sp>
      <p:sp>
        <p:nvSpPr>
          <p:cNvPr id="3" name="Text 1"/>
          <p:cNvSpPr/>
          <p:nvPr/>
        </p:nvSpPr>
        <p:spPr>
          <a:xfrm>
            <a:off x="502920" y="541867"/>
            <a:ext cx="9601200" cy="1296077"/>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Tools &amp; Technologies</a:t>
            </a:r>
            <a:endParaRPr lang="en-US" sz="3000" dirty="0"/>
          </a:p>
        </p:txBody>
      </p:sp>
      <p:sp>
        <p:nvSpPr>
          <p:cNvPr id="4" name="Text 2"/>
          <p:cNvSpPr/>
          <p:nvPr/>
        </p:nvSpPr>
        <p:spPr>
          <a:xfrm>
            <a:off x="502920" y="1463040"/>
            <a:ext cx="10058400" cy="365760"/>
          </a:xfrm>
          <a:prstGeom prst="rect">
            <a:avLst/>
          </a:prstGeom>
          <a:noFill/>
          <a:ln/>
        </p:spPr>
        <p:txBody>
          <a:bodyPr wrap="square" rtlCol="0" anchor="ctr"/>
          <a:lstStyle/>
          <a:p>
            <a:pPr marL="0" indent="0">
              <a:buNone/>
            </a:pPr>
            <a:endParaRPr lang="en-US" sz="1350" dirty="0"/>
          </a:p>
        </p:txBody>
      </p:sp>
      <p:sp>
        <p:nvSpPr>
          <p:cNvPr id="5" name="Shape 3"/>
          <p:cNvSpPr/>
          <p:nvPr/>
        </p:nvSpPr>
        <p:spPr>
          <a:xfrm>
            <a:off x="548640" y="1943100"/>
            <a:ext cx="3429000" cy="1714500"/>
          </a:xfrm>
          <a:prstGeom prst="roundRect">
            <a:avLst>
              <a:gd name="adj" fmla="val 3902"/>
            </a:avLst>
          </a:prstGeom>
          <a:solidFill>
            <a:srgbClr val="A8573F"/>
          </a:solidFill>
          <a:ln/>
          <a:effectLst>
            <a:outerShdw blurRad="101600" dist="38100" dir="2700000" algn="bl" rotWithShape="0">
              <a:srgbClr val="000000">
                <a:alpha val="15000"/>
              </a:srgbClr>
            </a:outerShdw>
          </a:effectLst>
        </p:spPr>
        <p:txBody>
          <a:bodyPr/>
          <a:lstStyle/>
          <a:p>
            <a:endParaRPr lang="en-GB" dirty="0"/>
          </a:p>
        </p:txBody>
      </p:sp>
      <p:sp>
        <p:nvSpPr>
          <p:cNvPr id="6" name="Shape 4"/>
          <p:cNvSpPr/>
          <p:nvPr/>
        </p:nvSpPr>
        <p:spPr>
          <a:xfrm>
            <a:off x="777240" y="2194560"/>
            <a:ext cx="548640" cy="548640"/>
          </a:xfrm>
          <a:prstGeom prst="ellipse">
            <a:avLst/>
          </a:prstGeom>
          <a:solidFill>
            <a:srgbClr val="E8A33D"/>
          </a:solidFill>
          <a:ln/>
        </p:spPr>
        <p:txBody>
          <a:bodyPr/>
          <a:lstStyle/>
          <a:p>
            <a:endParaRPr lang="en-GB"/>
          </a:p>
        </p:txBody>
      </p:sp>
      <p:pic>
        <p:nvPicPr>
          <p:cNvPr id="7" name="Image 0" descr="preencoded.png"/>
          <p:cNvPicPr>
            <a:picLocks noChangeAspect="1"/>
          </p:cNvPicPr>
          <p:nvPr/>
        </p:nvPicPr>
        <p:blipFill>
          <a:blip r:embed="rId3"/>
          <a:stretch>
            <a:fillRect/>
          </a:stretch>
        </p:blipFill>
        <p:spPr>
          <a:xfrm>
            <a:off x="905256" y="2322576"/>
            <a:ext cx="292608" cy="292608"/>
          </a:xfrm>
          <a:prstGeom prst="rect">
            <a:avLst/>
          </a:prstGeom>
        </p:spPr>
      </p:pic>
      <p:sp>
        <p:nvSpPr>
          <p:cNvPr id="8" name="Text 5"/>
          <p:cNvSpPr/>
          <p:nvPr/>
        </p:nvSpPr>
        <p:spPr>
          <a:xfrm>
            <a:off x="1463040" y="2148840"/>
            <a:ext cx="2377440" cy="411480"/>
          </a:xfrm>
          <a:prstGeom prst="rect">
            <a:avLst/>
          </a:prstGeom>
          <a:noFill/>
          <a:ln/>
        </p:spPr>
        <p:txBody>
          <a:bodyPr wrap="square" rtlCol="0" anchor="ctr"/>
          <a:lstStyle/>
          <a:p>
            <a:pPr marL="0" indent="0">
              <a:buNone/>
            </a:pPr>
            <a:r>
              <a:rPr lang="en-US" b="1" dirty="0">
                <a:solidFill>
                  <a:srgbClr val="FFFFFF"/>
                </a:solidFill>
                <a:latin typeface="Calibri" pitchFamily="34" charset="0"/>
                <a:ea typeface="Calibri" pitchFamily="34" charset="-122"/>
                <a:cs typeface="Calibri" pitchFamily="34" charset="-120"/>
              </a:rPr>
              <a:t>HTML5</a:t>
            </a:r>
            <a:endParaRPr lang="en-US" dirty="0"/>
          </a:p>
        </p:txBody>
      </p:sp>
      <p:sp>
        <p:nvSpPr>
          <p:cNvPr id="9" name="Text 6"/>
          <p:cNvSpPr/>
          <p:nvPr/>
        </p:nvSpPr>
        <p:spPr>
          <a:xfrm>
            <a:off x="777240" y="2834640"/>
            <a:ext cx="2971800" cy="914400"/>
          </a:xfrm>
          <a:prstGeom prst="rect">
            <a:avLst/>
          </a:prstGeom>
          <a:noFill/>
          <a:ln/>
        </p:spPr>
        <p:txBody>
          <a:bodyPr wrap="square" rtlCol="0" anchor="ctr"/>
          <a:lstStyle/>
          <a:p>
            <a:endParaRPr lang="en-US" sz="1050" dirty="0"/>
          </a:p>
        </p:txBody>
      </p:sp>
      <p:sp>
        <p:nvSpPr>
          <p:cNvPr id="10" name="Shape 7"/>
          <p:cNvSpPr/>
          <p:nvPr/>
        </p:nvSpPr>
        <p:spPr>
          <a:xfrm>
            <a:off x="4343400" y="1965960"/>
            <a:ext cx="3429000" cy="1691640"/>
          </a:xfrm>
          <a:prstGeom prst="roundRect">
            <a:avLst>
              <a:gd name="adj" fmla="val 3902"/>
            </a:avLst>
          </a:prstGeom>
          <a:solidFill>
            <a:srgbClr val="A8573F"/>
          </a:solidFill>
          <a:ln/>
          <a:effectLst>
            <a:outerShdw blurRad="101600" dist="38100" dir="2700000" algn="bl" rotWithShape="0">
              <a:srgbClr val="000000">
                <a:alpha val="15000"/>
              </a:srgbClr>
            </a:outerShdw>
          </a:effectLst>
        </p:spPr>
        <p:txBody>
          <a:bodyPr/>
          <a:lstStyle/>
          <a:p>
            <a:endParaRPr lang="en-GB" dirty="0"/>
          </a:p>
        </p:txBody>
      </p:sp>
      <p:sp>
        <p:nvSpPr>
          <p:cNvPr id="11" name="Shape 8"/>
          <p:cNvSpPr/>
          <p:nvPr/>
        </p:nvSpPr>
        <p:spPr>
          <a:xfrm>
            <a:off x="4526280" y="2194560"/>
            <a:ext cx="548640" cy="548640"/>
          </a:xfrm>
          <a:prstGeom prst="ellipse">
            <a:avLst/>
          </a:prstGeom>
          <a:solidFill>
            <a:srgbClr val="E8A33D"/>
          </a:solidFill>
          <a:ln/>
        </p:spPr>
        <p:txBody>
          <a:bodyPr/>
          <a:lstStyle/>
          <a:p>
            <a:endParaRPr lang="en-GB"/>
          </a:p>
        </p:txBody>
      </p:sp>
      <p:pic>
        <p:nvPicPr>
          <p:cNvPr id="12" name="Image 1" descr="preencoded.png"/>
          <p:cNvPicPr>
            <a:picLocks noChangeAspect="1"/>
          </p:cNvPicPr>
          <p:nvPr/>
        </p:nvPicPr>
        <p:blipFill>
          <a:blip r:embed="rId4"/>
          <a:stretch>
            <a:fillRect/>
          </a:stretch>
        </p:blipFill>
        <p:spPr>
          <a:xfrm>
            <a:off x="4654296" y="2322576"/>
            <a:ext cx="292608" cy="292608"/>
          </a:xfrm>
          <a:prstGeom prst="rect">
            <a:avLst/>
          </a:prstGeom>
        </p:spPr>
      </p:pic>
      <p:sp>
        <p:nvSpPr>
          <p:cNvPr id="13" name="Text 9"/>
          <p:cNvSpPr/>
          <p:nvPr/>
        </p:nvSpPr>
        <p:spPr>
          <a:xfrm>
            <a:off x="5212080" y="2148840"/>
            <a:ext cx="2377440" cy="411480"/>
          </a:xfrm>
          <a:prstGeom prst="rect">
            <a:avLst/>
          </a:prstGeom>
          <a:noFill/>
          <a:ln/>
        </p:spPr>
        <p:txBody>
          <a:bodyPr wrap="square" rtlCol="0" anchor="ctr"/>
          <a:lstStyle/>
          <a:p>
            <a:pPr marL="0" indent="0">
              <a:buNone/>
            </a:pPr>
            <a:r>
              <a:rPr lang="en-US" b="1" dirty="0">
                <a:solidFill>
                  <a:srgbClr val="FFFFFF"/>
                </a:solidFill>
                <a:latin typeface="Calibri" pitchFamily="34" charset="0"/>
                <a:ea typeface="Calibri" pitchFamily="34" charset="-122"/>
                <a:cs typeface="Calibri" pitchFamily="34" charset="-120"/>
              </a:rPr>
              <a:t>CSS3</a:t>
            </a:r>
            <a:endParaRPr lang="en-US" dirty="0"/>
          </a:p>
        </p:txBody>
      </p:sp>
      <p:sp>
        <p:nvSpPr>
          <p:cNvPr id="14" name="Text 10"/>
          <p:cNvSpPr/>
          <p:nvPr/>
        </p:nvSpPr>
        <p:spPr>
          <a:xfrm>
            <a:off x="4526280" y="2834640"/>
            <a:ext cx="2971800" cy="822960"/>
          </a:xfrm>
          <a:prstGeom prst="rect">
            <a:avLst/>
          </a:prstGeom>
          <a:noFill/>
          <a:ln/>
        </p:spPr>
        <p:txBody>
          <a:bodyPr wrap="square" rtlCol="0" anchor="ctr"/>
          <a:lstStyle/>
          <a:p>
            <a:pPr marL="0" indent="0">
              <a:buNone/>
            </a:pPr>
            <a:r>
              <a:rPr lang="en-US" sz="1600" dirty="0">
                <a:solidFill>
                  <a:srgbClr val="F3DCC8"/>
                </a:solidFill>
                <a:latin typeface="Calibri" pitchFamily="34" charset="0"/>
                <a:ea typeface="Calibri" pitchFamily="34" charset="-122"/>
                <a:cs typeface="Calibri" pitchFamily="34" charset="-120"/>
              </a:rPr>
              <a:t>Responsive styling across devices</a:t>
            </a:r>
            <a:endParaRPr lang="en-US" sz="1600" dirty="0"/>
          </a:p>
        </p:txBody>
      </p:sp>
      <p:sp>
        <p:nvSpPr>
          <p:cNvPr id="15" name="Shape 11"/>
          <p:cNvSpPr/>
          <p:nvPr/>
        </p:nvSpPr>
        <p:spPr>
          <a:xfrm>
            <a:off x="8046720" y="1965960"/>
            <a:ext cx="3429000" cy="1691640"/>
          </a:xfrm>
          <a:prstGeom prst="roundRect">
            <a:avLst>
              <a:gd name="adj" fmla="val 3902"/>
            </a:avLst>
          </a:prstGeom>
          <a:solidFill>
            <a:srgbClr val="A8573F"/>
          </a:solidFill>
          <a:ln/>
          <a:effectLst>
            <a:outerShdw blurRad="101600" dist="38100" dir="2700000" algn="bl" rotWithShape="0">
              <a:srgbClr val="000000">
                <a:alpha val="15000"/>
              </a:srgbClr>
            </a:outerShdw>
          </a:effectLst>
        </p:spPr>
        <p:txBody>
          <a:bodyPr/>
          <a:lstStyle/>
          <a:p>
            <a:endParaRPr lang="en-GB"/>
          </a:p>
        </p:txBody>
      </p:sp>
      <p:sp>
        <p:nvSpPr>
          <p:cNvPr id="16" name="Shape 12"/>
          <p:cNvSpPr/>
          <p:nvPr/>
        </p:nvSpPr>
        <p:spPr>
          <a:xfrm>
            <a:off x="8275320" y="2194560"/>
            <a:ext cx="548640" cy="548640"/>
          </a:xfrm>
          <a:prstGeom prst="ellipse">
            <a:avLst/>
          </a:prstGeom>
          <a:solidFill>
            <a:srgbClr val="E8A33D"/>
          </a:solidFill>
          <a:ln/>
        </p:spPr>
        <p:txBody>
          <a:bodyPr/>
          <a:lstStyle/>
          <a:p>
            <a:endParaRPr lang="en-GB"/>
          </a:p>
        </p:txBody>
      </p:sp>
      <p:pic>
        <p:nvPicPr>
          <p:cNvPr id="17" name="Image 2" descr="preencoded.png"/>
          <p:cNvPicPr>
            <a:picLocks noChangeAspect="1"/>
          </p:cNvPicPr>
          <p:nvPr/>
        </p:nvPicPr>
        <p:blipFill>
          <a:blip r:embed="rId5"/>
          <a:stretch>
            <a:fillRect/>
          </a:stretch>
        </p:blipFill>
        <p:spPr>
          <a:xfrm>
            <a:off x="8403336" y="2322576"/>
            <a:ext cx="292608" cy="292608"/>
          </a:xfrm>
          <a:prstGeom prst="rect">
            <a:avLst/>
          </a:prstGeom>
        </p:spPr>
      </p:pic>
      <p:sp>
        <p:nvSpPr>
          <p:cNvPr id="18" name="Text 13"/>
          <p:cNvSpPr/>
          <p:nvPr/>
        </p:nvSpPr>
        <p:spPr>
          <a:xfrm>
            <a:off x="8961120" y="2148840"/>
            <a:ext cx="2377440" cy="41148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JavaScrip</a:t>
            </a:r>
            <a:r>
              <a:rPr lang="en-US" sz="1400" b="1" dirty="0">
                <a:solidFill>
                  <a:srgbClr val="FFFFFF"/>
                </a:solidFill>
                <a:latin typeface="Calibri" pitchFamily="34" charset="0"/>
                <a:ea typeface="Calibri" pitchFamily="34" charset="-122"/>
                <a:cs typeface="Calibri" pitchFamily="34" charset="-120"/>
              </a:rPr>
              <a:t>t</a:t>
            </a:r>
            <a:endParaRPr lang="en-US" sz="1400" dirty="0"/>
          </a:p>
        </p:txBody>
      </p:sp>
      <p:sp>
        <p:nvSpPr>
          <p:cNvPr id="19" name="Text 14"/>
          <p:cNvSpPr/>
          <p:nvPr/>
        </p:nvSpPr>
        <p:spPr>
          <a:xfrm>
            <a:off x="8275320" y="2834640"/>
            <a:ext cx="2971800" cy="914400"/>
          </a:xfrm>
          <a:prstGeom prst="rect">
            <a:avLst/>
          </a:prstGeom>
          <a:noFill/>
          <a:ln/>
        </p:spPr>
        <p:txBody>
          <a:bodyPr wrap="square" rtlCol="0" anchor="ctr"/>
          <a:lstStyle/>
          <a:p>
            <a:r>
              <a:rPr lang="en-GB" sz="1600" dirty="0">
                <a:solidFill>
                  <a:srgbClr val="F3DCC8"/>
                </a:solidFill>
                <a:latin typeface="Calibri" pitchFamily="34" charset="0"/>
                <a:ea typeface="Calibri" pitchFamily="34" charset="-122"/>
                <a:cs typeface="Calibri" pitchFamily="34" charset="-120"/>
              </a:rPr>
              <a:t>Add communication &amp; dynamic functionality to the website</a:t>
            </a:r>
            <a:endParaRPr lang="en-US" sz="1600" dirty="0"/>
          </a:p>
        </p:txBody>
      </p:sp>
      <p:sp>
        <p:nvSpPr>
          <p:cNvPr id="20" name="Shape 15"/>
          <p:cNvSpPr/>
          <p:nvPr/>
        </p:nvSpPr>
        <p:spPr>
          <a:xfrm>
            <a:off x="548640" y="4114800"/>
            <a:ext cx="3429000" cy="1783080"/>
          </a:xfrm>
          <a:prstGeom prst="roundRect">
            <a:avLst>
              <a:gd name="adj" fmla="val 3902"/>
            </a:avLst>
          </a:prstGeom>
          <a:solidFill>
            <a:srgbClr val="A8573F"/>
          </a:solidFill>
          <a:ln/>
          <a:effectLst>
            <a:outerShdw blurRad="101600" dist="38100" dir="2700000" algn="bl" rotWithShape="0">
              <a:srgbClr val="000000">
                <a:alpha val="15000"/>
              </a:srgbClr>
            </a:outerShdw>
          </a:effectLst>
        </p:spPr>
        <p:txBody>
          <a:bodyPr/>
          <a:lstStyle/>
          <a:p>
            <a:endParaRPr lang="en-GB"/>
          </a:p>
        </p:txBody>
      </p:sp>
      <p:sp>
        <p:nvSpPr>
          <p:cNvPr id="21" name="Shape 16"/>
          <p:cNvSpPr/>
          <p:nvPr/>
        </p:nvSpPr>
        <p:spPr>
          <a:xfrm>
            <a:off x="777240" y="4343400"/>
            <a:ext cx="548640" cy="548640"/>
          </a:xfrm>
          <a:prstGeom prst="ellipse">
            <a:avLst/>
          </a:prstGeom>
          <a:solidFill>
            <a:srgbClr val="E8A33D"/>
          </a:solidFill>
          <a:ln/>
        </p:spPr>
        <p:txBody>
          <a:bodyPr/>
          <a:lstStyle/>
          <a:p>
            <a:endParaRPr lang="en-GB"/>
          </a:p>
        </p:txBody>
      </p:sp>
      <p:pic>
        <p:nvPicPr>
          <p:cNvPr id="22" name="Image 3" descr="preencoded.png"/>
          <p:cNvPicPr>
            <a:picLocks noChangeAspect="1"/>
          </p:cNvPicPr>
          <p:nvPr/>
        </p:nvPicPr>
        <p:blipFill>
          <a:blip r:embed="rId6"/>
          <a:stretch>
            <a:fillRect/>
          </a:stretch>
        </p:blipFill>
        <p:spPr>
          <a:xfrm>
            <a:off x="905256" y="4471416"/>
            <a:ext cx="292608" cy="292608"/>
          </a:xfrm>
          <a:prstGeom prst="rect">
            <a:avLst/>
          </a:prstGeom>
        </p:spPr>
      </p:pic>
      <p:sp>
        <p:nvSpPr>
          <p:cNvPr id="23" name="Text 17"/>
          <p:cNvSpPr/>
          <p:nvPr/>
        </p:nvSpPr>
        <p:spPr>
          <a:xfrm>
            <a:off x="1463040" y="4297680"/>
            <a:ext cx="2377440" cy="411480"/>
          </a:xfrm>
          <a:prstGeom prst="rect">
            <a:avLst/>
          </a:prstGeom>
          <a:noFill/>
          <a:ln/>
        </p:spPr>
        <p:txBody>
          <a:bodyPr wrap="square" rtlCol="0" anchor="ctr"/>
          <a:lstStyle/>
          <a:p>
            <a:pPr marL="0" indent="0">
              <a:buNone/>
            </a:pPr>
            <a:r>
              <a:rPr lang="en-US" b="1" dirty="0">
                <a:solidFill>
                  <a:srgbClr val="FFFFFF"/>
                </a:solidFill>
                <a:latin typeface="Calibri" pitchFamily="34" charset="0"/>
                <a:ea typeface="Calibri" pitchFamily="34" charset="-122"/>
                <a:cs typeface="Calibri" pitchFamily="34" charset="-120"/>
              </a:rPr>
              <a:t>PHP</a:t>
            </a:r>
            <a:endParaRPr lang="en-US" dirty="0"/>
          </a:p>
        </p:txBody>
      </p:sp>
      <p:sp>
        <p:nvSpPr>
          <p:cNvPr id="24" name="Text 18"/>
          <p:cNvSpPr/>
          <p:nvPr/>
        </p:nvSpPr>
        <p:spPr>
          <a:xfrm>
            <a:off x="777240" y="4983480"/>
            <a:ext cx="2971800" cy="914400"/>
          </a:xfrm>
          <a:prstGeom prst="rect">
            <a:avLst/>
          </a:prstGeom>
          <a:noFill/>
          <a:ln/>
        </p:spPr>
        <p:txBody>
          <a:bodyPr wrap="square" rtlCol="0" anchor="ctr"/>
          <a:lstStyle/>
          <a:p>
            <a:r>
              <a:rPr lang="en-US" sz="1600" dirty="0">
                <a:solidFill>
                  <a:srgbClr val="F3DCC8"/>
                </a:solidFill>
                <a:latin typeface="Calibri" pitchFamily="34" charset="0"/>
                <a:ea typeface="Calibri" pitchFamily="34" charset="-122"/>
                <a:cs typeface="Calibri" pitchFamily="34" charset="-120"/>
              </a:rPr>
              <a:t>Process data on the server &amp; communicate with the database</a:t>
            </a:r>
            <a:endParaRPr lang="en-US" sz="1600" dirty="0"/>
          </a:p>
        </p:txBody>
      </p:sp>
      <p:sp>
        <p:nvSpPr>
          <p:cNvPr id="25" name="Shape 19"/>
          <p:cNvSpPr/>
          <p:nvPr/>
        </p:nvSpPr>
        <p:spPr>
          <a:xfrm>
            <a:off x="4297680" y="4114800"/>
            <a:ext cx="3429000" cy="1783080"/>
          </a:xfrm>
          <a:prstGeom prst="roundRect">
            <a:avLst>
              <a:gd name="adj" fmla="val 3902"/>
            </a:avLst>
          </a:prstGeom>
          <a:solidFill>
            <a:srgbClr val="A8573F"/>
          </a:solidFill>
          <a:ln/>
          <a:effectLst>
            <a:outerShdw blurRad="101600" dist="38100" dir="2700000" algn="bl" rotWithShape="0">
              <a:srgbClr val="000000">
                <a:alpha val="15000"/>
              </a:srgbClr>
            </a:outerShdw>
          </a:effectLst>
        </p:spPr>
        <p:txBody>
          <a:bodyPr/>
          <a:lstStyle/>
          <a:p>
            <a:endParaRPr lang="en-GB"/>
          </a:p>
        </p:txBody>
      </p:sp>
      <p:sp>
        <p:nvSpPr>
          <p:cNvPr id="26" name="Shape 20"/>
          <p:cNvSpPr/>
          <p:nvPr/>
        </p:nvSpPr>
        <p:spPr>
          <a:xfrm>
            <a:off x="4526280" y="4343400"/>
            <a:ext cx="548640" cy="548640"/>
          </a:xfrm>
          <a:prstGeom prst="ellipse">
            <a:avLst/>
          </a:prstGeom>
          <a:solidFill>
            <a:srgbClr val="E8A33D"/>
          </a:solidFill>
          <a:ln/>
        </p:spPr>
        <p:txBody>
          <a:bodyPr/>
          <a:lstStyle/>
          <a:p>
            <a:endParaRPr lang="en-GB"/>
          </a:p>
        </p:txBody>
      </p:sp>
      <p:pic>
        <p:nvPicPr>
          <p:cNvPr id="27" name="Image 4" descr="preencoded.png"/>
          <p:cNvPicPr>
            <a:picLocks noChangeAspect="1"/>
          </p:cNvPicPr>
          <p:nvPr/>
        </p:nvPicPr>
        <p:blipFill>
          <a:blip r:embed="rId7"/>
          <a:stretch>
            <a:fillRect/>
          </a:stretch>
        </p:blipFill>
        <p:spPr>
          <a:xfrm>
            <a:off x="4654296" y="4471416"/>
            <a:ext cx="292608" cy="292608"/>
          </a:xfrm>
          <a:prstGeom prst="rect">
            <a:avLst/>
          </a:prstGeom>
        </p:spPr>
      </p:pic>
      <p:sp>
        <p:nvSpPr>
          <p:cNvPr id="28" name="Text 21"/>
          <p:cNvSpPr/>
          <p:nvPr/>
        </p:nvSpPr>
        <p:spPr>
          <a:xfrm>
            <a:off x="5212080" y="4297680"/>
            <a:ext cx="2377440" cy="411480"/>
          </a:xfrm>
          <a:prstGeom prst="rect">
            <a:avLst/>
          </a:prstGeom>
          <a:noFill/>
          <a:ln/>
        </p:spPr>
        <p:txBody>
          <a:bodyPr wrap="square"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MySQL</a:t>
            </a:r>
            <a:endParaRPr lang="en-US" sz="1400" dirty="0"/>
          </a:p>
        </p:txBody>
      </p:sp>
      <p:sp>
        <p:nvSpPr>
          <p:cNvPr id="29" name="Text 22"/>
          <p:cNvSpPr/>
          <p:nvPr/>
        </p:nvSpPr>
        <p:spPr>
          <a:xfrm>
            <a:off x="4526280" y="4983480"/>
            <a:ext cx="2971800" cy="914400"/>
          </a:xfrm>
          <a:prstGeom prst="rect">
            <a:avLst/>
          </a:prstGeom>
          <a:noFill/>
          <a:ln/>
        </p:spPr>
        <p:txBody>
          <a:bodyPr wrap="square" rtlCol="0" anchor="ctr"/>
          <a:lstStyle/>
          <a:p>
            <a:r>
              <a:rPr lang="en-US" sz="1600" dirty="0">
                <a:solidFill>
                  <a:srgbClr val="F3DCC8"/>
                </a:solidFill>
                <a:latin typeface="Calibri" pitchFamily="34" charset="0"/>
                <a:ea typeface="Calibri" pitchFamily="34" charset="-122"/>
                <a:cs typeface="Calibri" pitchFamily="34" charset="-120"/>
              </a:rPr>
              <a:t>Storage &amp; manage website data</a:t>
            </a:r>
            <a:endParaRPr lang="en-US" sz="1600" dirty="0"/>
          </a:p>
        </p:txBody>
      </p:sp>
      <p:sp>
        <p:nvSpPr>
          <p:cNvPr id="30" name="Shape 23"/>
          <p:cNvSpPr/>
          <p:nvPr/>
        </p:nvSpPr>
        <p:spPr>
          <a:xfrm>
            <a:off x="8046720" y="4114800"/>
            <a:ext cx="3429000" cy="1783080"/>
          </a:xfrm>
          <a:prstGeom prst="roundRect">
            <a:avLst>
              <a:gd name="adj" fmla="val 3902"/>
            </a:avLst>
          </a:prstGeom>
          <a:solidFill>
            <a:srgbClr val="A8573F"/>
          </a:solidFill>
          <a:ln/>
          <a:effectLst>
            <a:outerShdw blurRad="101600" dist="38100" dir="2700000" algn="bl" rotWithShape="0">
              <a:srgbClr val="000000">
                <a:alpha val="15000"/>
              </a:srgbClr>
            </a:outerShdw>
          </a:effectLst>
        </p:spPr>
        <p:txBody>
          <a:bodyPr/>
          <a:lstStyle/>
          <a:p>
            <a:endParaRPr lang="en-GB"/>
          </a:p>
        </p:txBody>
      </p:sp>
      <p:sp>
        <p:nvSpPr>
          <p:cNvPr id="31" name="Shape 24"/>
          <p:cNvSpPr/>
          <p:nvPr/>
        </p:nvSpPr>
        <p:spPr>
          <a:xfrm>
            <a:off x="8275320" y="4343400"/>
            <a:ext cx="548640" cy="548640"/>
          </a:xfrm>
          <a:prstGeom prst="ellipse">
            <a:avLst/>
          </a:prstGeom>
          <a:solidFill>
            <a:srgbClr val="E8A33D"/>
          </a:solidFill>
          <a:ln/>
        </p:spPr>
        <p:txBody>
          <a:bodyPr/>
          <a:lstStyle/>
          <a:p>
            <a:endParaRPr lang="en-GB"/>
          </a:p>
        </p:txBody>
      </p:sp>
      <p:pic>
        <p:nvPicPr>
          <p:cNvPr id="32" name="Image 5" descr="preencoded.png"/>
          <p:cNvPicPr>
            <a:picLocks noChangeAspect="1"/>
          </p:cNvPicPr>
          <p:nvPr/>
        </p:nvPicPr>
        <p:blipFill>
          <a:blip r:embed="rId8"/>
          <a:stretch>
            <a:fillRect/>
          </a:stretch>
        </p:blipFill>
        <p:spPr>
          <a:xfrm>
            <a:off x="8403336" y="4471416"/>
            <a:ext cx="292608" cy="292608"/>
          </a:xfrm>
          <a:prstGeom prst="rect">
            <a:avLst/>
          </a:prstGeom>
        </p:spPr>
      </p:pic>
      <p:sp>
        <p:nvSpPr>
          <p:cNvPr id="33" name="Text 25"/>
          <p:cNvSpPr/>
          <p:nvPr/>
        </p:nvSpPr>
        <p:spPr>
          <a:xfrm>
            <a:off x="8961120" y="4297680"/>
            <a:ext cx="2377440" cy="411480"/>
          </a:xfrm>
          <a:prstGeom prst="rect">
            <a:avLst/>
          </a:prstGeom>
          <a:noFill/>
          <a:ln/>
        </p:spPr>
        <p:txBody>
          <a:bodyPr wrap="square" rtlCol="0" anchor="ctr"/>
          <a:lstStyle/>
          <a:p>
            <a:pPr marL="0" indent="0">
              <a:buNone/>
            </a:pPr>
            <a:r>
              <a:rPr lang="en-US" b="1" dirty="0">
                <a:solidFill>
                  <a:srgbClr val="FFFFFF"/>
                </a:solidFill>
                <a:latin typeface="Calibri" pitchFamily="34" charset="0"/>
                <a:ea typeface="Calibri" pitchFamily="34" charset="-122"/>
                <a:cs typeface="Calibri" pitchFamily="34" charset="-120"/>
              </a:rPr>
              <a:t>Git</a:t>
            </a:r>
            <a:endParaRPr lang="en-US" dirty="0"/>
          </a:p>
        </p:txBody>
      </p:sp>
      <p:sp>
        <p:nvSpPr>
          <p:cNvPr id="34" name="Text 26"/>
          <p:cNvSpPr/>
          <p:nvPr/>
        </p:nvSpPr>
        <p:spPr>
          <a:xfrm>
            <a:off x="8275320" y="4983480"/>
            <a:ext cx="2971800" cy="914400"/>
          </a:xfrm>
          <a:prstGeom prst="rect">
            <a:avLst/>
          </a:prstGeom>
          <a:noFill/>
          <a:ln/>
        </p:spPr>
        <p:txBody>
          <a:bodyPr wrap="square" rtlCol="0" anchor="ctr"/>
          <a:lstStyle/>
          <a:p>
            <a:r>
              <a:rPr lang="en-US" sz="1600" dirty="0">
                <a:solidFill>
                  <a:srgbClr val="F3DCC8"/>
                </a:solidFill>
                <a:latin typeface="Calibri" pitchFamily="34" charset="0"/>
                <a:ea typeface="Calibri" pitchFamily="34" charset="-122"/>
                <a:cs typeface="Calibri" pitchFamily="34" charset="-120"/>
              </a:rPr>
              <a:t>Manage &amp; track code changes</a:t>
            </a:r>
            <a:endParaRPr lang="en-US" sz="1600" dirty="0"/>
          </a:p>
        </p:txBody>
      </p:sp>
      <p:sp>
        <p:nvSpPr>
          <p:cNvPr id="35" name="TextBox 34">
            <a:extLst>
              <a:ext uri="{FF2B5EF4-FFF2-40B4-BE49-F238E27FC236}">
                <a16:creationId xmlns:a16="http://schemas.microsoft.com/office/drawing/2014/main" id="{A404C220-B119-14D9-0F55-6301B6484A55}"/>
              </a:ext>
            </a:extLst>
          </p:cNvPr>
          <p:cNvSpPr txBox="1"/>
          <p:nvPr/>
        </p:nvSpPr>
        <p:spPr>
          <a:xfrm>
            <a:off x="1120140" y="3143420"/>
            <a:ext cx="2743200" cy="584775"/>
          </a:xfrm>
          <a:prstGeom prst="rect">
            <a:avLst/>
          </a:prstGeom>
          <a:noFill/>
        </p:spPr>
        <p:txBody>
          <a:bodyPr wrap="square" rtlCol="0">
            <a:spAutoFit/>
          </a:bodyPr>
          <a:lstStyle/>
          <a:p>
            <a:r>
              <a:rPr lang="en-US" sz="1600" dirty="0">
                <a:solidFill>
                  <a:srgbClr val="F3DCC8"/>
                </a:solidFill>
                <a:latin typeface="Calibri" pitchFamily="34" charset="0"/>
                <a:ea typeface="Calibri" pitchFamily="34" charset="-122"/>
                <a:cs typeface="Calibri" pitchFamily="34" charset="-120"/>
              </a:rPr>
              <a:t>HTML organise the webpage into sections</a:t>
            </a:r>
            <a:endParaRPr lang="en-GB" sz="1600" dirty="0"/>
          </a:p>
        </p:txBody>
      </p:sp>
      <p:sp>
        <p:nvSpPr>
          <p:cNvPr id="36" name="Shape 15">
            <a:extLst>
              <a:ext uri="{FF2B5EF4-FFF2-40B4-BE49-F238E27FC236}">
                <a16:creationId xmlns:a16="http://schemas.microsoft.com/office/drawing/2014/main" id="{38FAF038-BB02-5428-F9DF-6662FFBA3246}"/>
              </a:ext>
            </a:extLst>
          </p:cNvPr>
          <p:cNvSpPr/>
          <p:nvPr/>
        </p:nvSpPr>
        <p:spPr>
          <a:xfrm rot="10800000" flipV="1">
            <a:off x="542107" y="6025897"/>
            <a:ext cx="5401491" cy="740663"/>
          </a:xfrm>
          <a:prstGeom prst="roundRect">
            <a:avLst>
              <a:gd name="adj" fmla="val 3902"/>
            </a:avLst>
          </a:prstGeom>
          <a:solidFill>
            <a:srgbClr val="A8573F"/>
          </a:solidFill>
          <a:ln/>
          <a:effectLst>
            <a:outerShdw blurRad="101600" dist="38100" dir="2700000" algn="bl" rotWithShape="0">
              <a:srgbClr val="000000">
                <a:alpha val="15000"/>
              </a:srgbClr>
            </a:outerShdw>
          </a:effectLst>
        </p:spPr>
        <p:txBody>
          <a:bodyPr/>
          <a:lstStyle/>
          <a:p>
            <a:r>
              <a:rPr lang="en-GB" dirty="0">
                <a:solidFill>
                  <a:schemeClr val="bg1"/>
                </a:solidFill>
              </a:rPr>
              <a:t>Visual Studio Code : </a:t>
            </a:r>
            <a:r>
              <a:rPr lang="en-GB" dirty="0">
                <a:solidFill>
                  <a:schemeClr val="accent2">
                    <a:lumMod val="20000"/>
                    <a:lumOff val="80000"/>
                  </a:schemeClr>
                </a:solidFill>
              </a:rPr>
              <a:t>Code editor used for development</a:t>
            </a:r>
            <a:r>
              <a:rPr lang="en-GB" dirty="0">
                <a:solidFill>
                  <a:schemeClr val="bg1"/>
                </a:solidFill>
              </a:rPr>
              <a:t>.</a:t>
            </a:r>
          </a:p>
        </p:txBody>
      </p:sp>
      <p:sp>
        <p:nvSpPr>
          <p:cNvPr id="39" name="Shape 15">
            <a:extLst>
              <a:ext uri="{FF2B5EF4-FFF2-40B4-BE49-F238E27FC236}">
                <a16:creationId xmlns:a16="http://schemas.microsoft.com/office/drawing/2014/main" id="{F9A35D33-2505-8DC0-336D-4BFC571AB1A7}"/>
              </a:ext>
            </a:extLst>
          </p:cNvPr>
          <p:cNvSpPr/>
          <p:nvPr/>
        </p:nvSpPr>
        <p:spPr>
          <a:xfrm rot="10800000" flipV="1">
            <a:off x="6095997" y="6025896"/>
            <a:ext cx="5401490" cy="740664"/>
          </a:xfrm>
          <a:prstGeom prst="roundRect">
            <a:avLst>
              <a:gd name="adj" fmla="val 3902"/>
            </a:avLst>
          </a:prstGeom>
          <a:solidFill>
            <a:srgbClr val="A8573F"/>
          </a:solidFill>
          <a:ln/>
          <a:effectLst>
            <a:outerShdw blurRad="101600" dist="38100" dir="2700000" algn="bl" rotWithShape="0">
              <a:srgbClr val="000000">
                <a:alpha val="15000"/>
              </a:srgbClr>
            </a:outerShdw>
          </a:effectLst>
        </p:spPr>
        <p:txBody>
          <a:bodyPr/>
          <a:lstStyle/>
          <a:p>
            <a:r>
              <a:rPr lang="en-GB" dirty="0">
                <a:solidFill>
                  <a:schemeClr val="bg1"/>
                </a:solidFill>
              </a:rPr>
              <a:t>XAMPP : </a:t>
            </a:r>
            <a:r>
              <a:rPr lang="en-GB" dirty="0">
                <a:solidFill>
                  <a:schemeClr val="accent2">
                    <a:lumMod val="20000"/>
                    <a:lumOff val="80000"/>
                  </a:schemeClr>
                </a:solidFill>
              </a:rPr>
              <a:t>Local server environment for running PHP and MySQL.</a:t>
            </a:r>
          </a:p>
        </p:txBody>
      </p:sp>
      <p:graphicFrame>
        <p:nvGraphicFramePr>
          <p:cNvPr id="40" name="Table 39">
            <a:extLst>
              <a:ext uri="{FF2B5EF4-FFF2-40B4-BE49-F238E27FC236}">
                <a16:creationId xmlns:a16="http://schemas.microsoft.com/office/drawing/2014/main" id="{5200D382-F2DA-E759-334B-6150833F7192}"/>
              </a:ext>
            </a:extLst>
          </p:cNvPr>
          <p:cNvGraphicFramePr>
            <a:graphicFrameLocks noGrp="1"/>
          </p:cNvGraphicFramePr>
          <p:nvPr/>
        </p:nvGraphicFramePr>
        <p:xfrm>
          <a:off x="838200" y="3818414"/>
          <a:ext cx="10515600" cy="365760"/>
        </p:xfrm>
        <a:graphic>
          <a:graphicData uri="http://schemas.openxmlformats.org/drawingml/2006/table">
            <a:tbl>
              <a:tblPr/>
              <a:tblGrid>
                <a:gridCol w="10515600">
                  <a:extLst>
                    <a:ext uri="{9D8B030D-6E8A-4147-A177-3AD203B41FA5}">
                      <a16:colId xmlns:a16="http://schemas.microsoft.com/office/drawing/2014/main" val="2894377599"/>
                    </a:ext>
                  </a:extLst>
                </a:gridCol>
              </a:tblGrid>
              <a:tr h="0">
                <a:tc>
                  <a:txBody>
                    <a:bodyPr/>
                    <a:lstStyle/>
                    <a:p>
                      <a:pPr>
                        <a:buNone/>
                      </a:pPr>
                      <a:r>
                        <a:rPr lang="en-GB" b="1"/>
                        <a:t>XAMPP</a:t>
                      </a:r>
                      <a:endParaRPr lang="en-GB"/>
                    </a:p>
                  </a:txBody>
                  <a:tcPr anchor="ctr">
                    <a:lnL>
                      <a:noFill/>
                    </a:lnL>
                    <a:lnR>
                      <a:noFill/>
                    </a:lnR>
                    <a:lnT>
                      <a:noFill/>
                    </a:lnT>
                    <a:lnB>
                      <a:noFill/>
                    </a:lnB>
                    <a:noFill/>
                  </a:tcPr>
                </a:tc>
                <a:extLst>
                  <a:ext uri="{0D108BD9-81ED-4DB2-BD59-A6C34878D82A}">
                    <a16:rowId xmlns:a16="http://schemas.microsoft.com/office/drawing/2014/main" val="431045863"/>
                  </a:ext>
                </a:extLst>
              </a:tr>
            </a:tbl>
          </a:graphicData>
        </a:graphic>
      </p:graphicFrame>
      <p:graphicFrame>
        <p:nvGraphicFramePr>
          <p:cNvPr id="41" name="Table 40">
            <a:extLst>
              <a:ext uri="{FF2B5EF4-FFF2-40B4-BE49-F238E27FC236}">
                <a16:creationId xmlns:a16="http://schemas.microsoft.com/office/drawing/2014/main" id="{5A607CBA-4211-561B-7177-ADC3391052A4}"/>
              </a:ext>
            </a:extLst>
          </p:cNvPr>
          <p:cNvGraphicFramePr>
            <a:graphicFrameLocks noGrp="1"/>
          </p:cNvGraphicFramePr>
          <p:nvPr/>
        </p:nvGraphicFramePr>
        <p:xfrm>
          <a:off x="838200" y="3818414"/>
          <a:ext cx="10515600" cy="365760"/>
        </p:xfrm>
        <a:graphic>
          <a:graphicData uri="http://schemas.openxmlformats.org/drawingml/2006/table">
            <a:tbl>
              <a:tblPr/>
              <a:tblGrid>
                <a:gridCol w="10515600">
                  <a:extLst>
                    <a:ext uri="{9D8B030D-6E8A-4147-A177-3AD203B41FA5}">
                      <a16:colId xmlns:a16="http://schemas.microsoft.com/office/drawing/2014/main" val="2426915708"/>
                    </a:ext>
                  </a:extLst>
                </a:gridCol>
              </a:tblGrid>
              <a:tr h="0">
                <a:tc>
                  <a:txBody>
                    <a:bodyPr/>
                    <a:lstStyle/>
                    <a:p>
                      <a:pPr>
                        <a:buNone/>
                      </a:pPr>
                      <a:r>
                        <a:rPr lang="en-GB" dirty="0"/>
                        <a:t>Local server environment for running PHP and MySQL.</a:t>
                      </a:r>
                    </a:p>
                  </a:txBody>
                  <a:tcPr anchor="ctr">
                    <a:lnL>
                      <a:noFill/>
                    </a:lnL>
                    <a:lnR>
                      <a:noFill/>
                    </a:lnR>
                    <a:lnT>
                      <a:noFill/>
                    </a:lnT>
                    <a:lnB>
                      <a:noFill/>
                    </a:lnB>
                    <a:noFill/>
                  </a:tcPr>
                </a:tc>
                <a:extLst>
                  <a:ext uri="{0D108BD9-81ED-4DB2-BD59-A6C34878D82A}">
                    <a16:rowId xmlns:a16="http://schemas.microsoft.com/office/drawing/2014/main" val="3488712044"/>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1188720" cy="822960"/>
          </a:xfrm>
          <a:prstGeom prst="rect">
            <a:avLst/>
          </a:prstGeom>
          <a:noFill/>
          <a:ln/>
        </p:spPr>
        <p:txBody>
          <a:bodyPr wrap="square" rtlCol="0" anchor="ctr"/>
          <a:lstStyle/>
          <a:p>
            <a:pPr marL="0" indent="0">
              <a:buNone/>
            </a:pPr>
            <a:r>
              <a:rPr lang="en-US" sz="3000" b="1" dirty="0">
                <a:solidFill>
                  <a:srgbClr val="E8A33D"/>
                </a:solidFill>
                <a:latin typeface="Cambria" pitchFamily="34" charset="0"/>
                <a:ea typeface="Cambria" pitchFamily="34" charset="-122"/>
                <a:cs typeface="Cambria" pitchFamily="34" charset="-120"/>
              </a:rPr>
              <a:t>10</a:t>
            </a:r>
            <a:endParaRPr lang="en-US" sz="3000" dirty="0"/>
          </a:p>
        </p:txBody>
      </p:sp>
      <p:sp>
        <p:nvSpPr>
          <p:cNvPr id="3" name="Text 1"/>
          <p:cNvSpPr/>
          <p:nvPr/>
        </p:nvSpPr>
        <p:spPr>
          <a:xfrm>
            <a:off x="502920" y="960120"/>
            <a:ext cx="9601200" cy="640080"/>
          </a:xfrm>
          <a:prstGeom prst="rect">
            <a:avLst/>
          </a:prstGeom>
          <a:noFill/>
          <a:ln/>
        </p:spPr>
        <p:txBody>
          <a:bodyPr wrap="square" rtlCol="0" anchor="ctr"/>
          <a:lstStyle/>
          <a:p>
            <a:pPr marL="0" indent="0">
              <a:buNone/>
            </a:pPr>
            <a:r>
              <a:rPr lang="en-US" sz="3000" b="1" dirty="0">
                <a:solidFill>
                  <a:srgbClr val="2B2018"/>
                </a:solidFill>
                <a:latin typeface="Cambria" pitchFamily="34" charset="0"/>
                <a:ea typeface="Cambria" pitchFamily="34" charset="-122"/>
                <a:cs typeface="Cambria" pitchFamily="34" charset="-120"/>
              </a:rPr>
              <a:t>Analysis: Competitors</a:t>
            </a:r>
            <a:endParaRPr lang="en-US" sz="3000" dirty="0"/>
          </a:p>
        </p:txBody>
      </p:sp>
      <p:sp>
        <p:nvSpPr>
          <p:cNvPr id="4" name="Text 2"/>
          <p:cNvSpPr/>
          <p:nvPr/>
        </p:nvSpPr>
        <p:spPr>
          <a:xfrm>
            <a:off x="502920" y="1463040"/>
            <a:ext cx="10058400" cy="365760"/>
          </a:xfrm>
          <a:prstGeom prst="rect">
            <a:avLst/>
          </a:prstGeom>
          <a:noFill/>
          <a:ln/>
        </p:spPr>
        <p:txBody>
          <a:bodyPr wrap="square" rtlCol="0" anchor="ctr"/>
          <a:lstStyle/>
          <a:p>
            <a:pPr marL="0" indent="0">
              <a:buNone/>
            </a:pPr>
            <a:r>
              <a:rPr lang="en-US" sz="1350" i="1" dirty="0">
                <a:solidFill>
                  <a:srgbClr val="8A7A6E"/>
                </a:solidFill>
                <a:latin typeface="Calibri" pitchFamily="34" charset="0"/>
                <a:ea typeface="Calibri" pitchFamily="34" charset="-122"/>
                <a:cs typeface="Calibri" pitchFamily="34" charset="-120"/>
              </a:rPr>
              <a:t>Benchmarking against real UK online bakeries</a:t>
            </a:r>
            <a:endParaRPr lang="en-US" sz="1350" dirty="0"/>
          </a:p>
        </p:txBody>
      </p:sp>
      <p:sp>
        <p:nvSpPr>
          <p:cNvPr id="5" name="Shape 3"/>
          <p:cNvSpPr/>
          <p:nvPr/>
        </p:nvSpPr>
        <p:spPr>
          <a:xfrm>
            <a:off x="548640" y="1965960"/>
            <a:ext cx="2834640" cy="457200"/>
          </a:xfrm>
          <a:prstGeom prst="rect">
            <a:avLst/>
          </a:prstGeom>
          <a:solidFill>
            <a:srgbClr val="7A3B2E"/>
          </a:solidFill>
          <a:ln/>
        </p:spPr>
        <p:txBody>
          <a:bodyPr/>
          <a:lstStyle/>
          <a:p>
            <a:endParaRPr lang="en-GB" sz="1600"/>
          </a:p>
        </p:txBody>
      </p:sp>
      <p:sp>
        <p:nvSpPr>
          <p:cNvPr id="6" name="Text 4"/>
          <p:cNvSpPr/>
          <p:nvPr/>
        </p:nvSpPr>
        <p:spPr>
          <a:xfrm>
            <a:off x="621792" y="1965960"/>
            <a:ext cx="2688336" cy="45720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Feature</a:t>
            </a:r>
            <a:endParaRPr lang="en-US" sz="1600" dirty="0"/>
          </a:p>
        </p:txBody>
      </p:sp>
      <p:sp>
        <p:nvSpPr>
          <p:cNvPr id="7" name="Shape 5"/>
          <p:cNvSpPr/>
          <p:nvPr/>
        </p:nvSpPr>
        <p:spPr>
          <a:xfrm>
            <a:off x="3383280" y="1965960"/>
            <a:ext cx="1965960" cy="457200"/>
          </a:xfrm>
          <a:prstGeom prst="rect">
            <a:avLst/>
          </a:prstGeom>
          <a:solidFill>
            <a:srgbClr val="7A3B2E"/>
          </a:solidFill>
          <a:ln/>
        </p:spPr>
        <p:txBody>
          <a:bodyPr/>
          <a:lstStyle/>
          <a:p>
            <a:endParaRPr lang="en-GB" sz="1600"/>
          </a:p>
        </p:txBody>
      </p:sp>
      <p:sp>
        <p:nvSpPr>
          <p:cNvPr id="8" name="Text 6"/>
          <p:cNvSpPr/>
          <p:nvPr/>
        </p:nvSpPr>
        <p:spPr>
          <a:xfrm>
            <a:off x="3456432" y="1965960"/>
            <a:ext cx="1819656" cy="45720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GAIL's Bakery</a:t>
            </a:r>
            <a:endParaRPr lang="en-US" sz="1600" dirty="0"/>
          </a:p>
        </p:txBody>
      </p:sp>
      <p:sp>
        <p:nvSpPr>
          <p:cNvPr id="9" name="Shape 7"/>
          <p:cNvSpPr/>
          <p:nvPr/>
        </p:nvSpPr>
        <p:spPr>
          <a:xfrm>
            <a:off x="5349240" y="1965960"/>
            <a:ext cx="1965960" cy="457200"/>
          </a:xfrm>
          <a:prstGeom prst="rect">
            <a:avLst/>
          </a:prstGeom>
          <a:solidFill>
            <a:srgbClr val="7A3B2E"/>
          </a:solidFill>
          <a:ln/>
        </p:spPr>
        <p:txBody>
          <a:bodyPr/>
          <a:lstStyle/>
          <a:p>
            <a:endParaRPr lang="en-GB" sz="1600"/>
          </a:p>
        </p:txBody>
      </p:sp>
      <p:sp>
        <p:nvSpPr>
          <p:cNvPr id="10" name="Text 8"/>
          <p:cNvSpPr/>
          <p:nvPr/>
        </p:nvSpPr>
        <p:spPr>
          <a:xfrm>
            <a:off x="5422392" y="1965960"/>
            <a:ext cx="1819656" cy="45720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My Baker</a:t>
            </a:r>
            <a:endParaRPr lang="en-US" sz="1600" dirty="0"/>
          </a:p>
        </p:txBody>
      </p:sp>
      <p:sp>
        <p:nvSpPr>
          <p:cNvPr id="11" name="Shape 9"/>
          <p:cNvSpPr/>
          <p:nvPr/>
        </p:nvSpPr>
        <p:spPr>
          <a:xfrm>
            <a:off x="7315200" y="1965960"/>
            <a:ext cx="2103120" cy="457200"/>
          </a:xfrm>
          <a:prstGeom prst="rect">
            <a:avLst/>
          </a:prstGeom>
          <a:solidFill>
            <a:srgbClr val="7A3B2E"/>
          </a:solidFill>
          <a:ln/>
        </p:spPr>
        <p:txBody>
          <a:bodyPr/>
          <a:lstStyle/>
          <a:p>
            <a:endParaRPr lang="en-GB" sz="1600"/>
          </a:p>
        </p:txBody>
      </p:sp>
      <p:sp>
        <p:nvSpPr>
          <p:cNvPr id="12" name="Text 10"/>
          <p:cNvSpPr/>
          <p:nvPr/>
        </p:nvSpPr>
        <p:spPr>
          <a:xfrm>
            <a:off x="7388352" y="1965960"/>
            <a:ext cx="1956816" cy="45720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TailorBakes</a:t>
            </a:r>
            <a:endParaRPr lang="en-US" sz="1600" dirty="0"/>
          </a:p>
        </p:txBody>
      </p:sp>
      <p:sp>
        <p:nvSpPr>
          <p:cNvPr id="13" name="Shape 11"/>
          <p:cNvSpPr/>
          <p:nvPr/>
        </p:nvSpPr>
        <p:spPr>
          <a:xfrm>
            <a:off x="9418320" y="1965960"/>
            <a:ext cx="2194560" cy="457200"/>
          </a:xfrm>
          <a:prstGeom prst="rect">
            <a:avLst/>
          </a:prstGeom>
          <a:solidFill>
            <a:srgbClr val="2F6B5E"/>
          </a:solidFill>
          <a:ln/>
        </p:spPr>
        <p:txBody>
          <a:bodyPr/>
          <a:lstStyle/>
          <a:p>
            <a:endParaRPr lang="en-GB" sz="1600"/>
          </a:p>
        </p:txBody>
      </p:sp>
      <p:sp>
        <p:nvSpPr>
          <p:cNvPr id="14" name="Text 12"/>
          <p:cNvSpPr/>
          <p:nvPr/>
        </p:nvSpPr>
        <p:spPr>
          <a:xfrm>
            <a:off x="9491472" y="1965960"/>
            <a:ext cx="2048256" cy="45720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This Project</a:t>
            </a:r>
            <a:endParaRPr lang="en-US" sz="1600" dirty="0"/>
          </a:p>
        </p:txBody>
      </p:sp>
      <p:sp>
        <p:nvSpPr>
          <p:cNvPr id="15" name="Shape 13"/>
          <p:cNvSpPr/>
          <p:nvPr/>
        </p:nvSpPr>
        <p:spPr>
          <a:xfrm>
            <a:off x="548640" y="2423160"/>
            <a:ext cx="2834640" cy="457200"/>
          </a:xfrm>
          <a:prstGeom prst="rect">
            <a:avLst/>
          </a:prstGeom>
          <a:solidFill>
            <a:srgbClr val="FBF6F1"/>
          </a:solidFill>
          <a:ln w="6350">
            <a:solidFill>
              <a:srgbClr val="E3D6C8"/>
            </a:solidFill>
            <a:prstDash val="solid"/>
          </a:ln>
        </p:spPr>
        <p:txBody>
          <a:bodyPr/>
          <a:lstStyle/>
          <a:p>
            <a:endParaRPr lang="en-GB" sz="1600"/>
          </a:p>
        </p:txBody>
      </p:sp>
      <p:sp>
        <p:nvSpPr>
          <p:cNvPr id="16" name="Text 14"/>
          <p:cNvSpPr/>
          <p:nvPr/>
        </p:nvSpPr>
        <p:spPr>
          <a:xfrm>
            <a:off x="621792" y="2423160"/>
            <a:ext cx="268833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Search bar</a:t>
            </a:r>
            <a:endParaRPr lang="en-US" sz="1600" dirty="0"/>
          </a:p>
        </p:txBody>
      </p:sp>
      <p:sp>
        <p:nvSpPr>
          <p:cNvPr id="17" name="Shape 15"/>
          <p:cNvSpPr/>
          <p:nvPr/>
        </p:nvSpPr>
        <p:spPr>
          <a:xfrm>
            <a:off x="3383280" y="2423160"/>
            <a:ext cx="1965960" cy="457200"/>
          </a:xfrm>
          <a:prstGeom prst="rect">
            <a:avLst/>
          </a:prstGeom>
          <a:solidFill>
            <a:srgbClr val="FBF6F1"/>
          </a:solidFill>
          <a:ln w="6350">
            <a:solidFill>
              <a:srgbClr val="E3D6C8"/>
            </a:solidFill>
            <a:prstDash val="solid"/>
          </a:ln>
        </p:spPr>
        <p:txBody>
          <a:bodyPr/>
          <a:lstStyle/>
          <a:p>
            <a:endParaRPr lang="en-GB" sz="1600"/>
          </a:p>
        </p:txBody>
      </p:sp>
      <p:sp>
        <p:nvSpPr>
          <p:cNvPr id="18" name="Text 16"/>
          <p:cNvSpPr/>
          <p:nvPr/>
        </p:nvSpPr>
        <p:spPr>
          <a:xfrm>
            <a:off x="3456432" y="2423160"/>
            <a:ext cx="181965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a:t>
            </a:r>
            <a:endParaRPr lang="en-US" sz="1600" dirty="0"/>
          </a:p>
        </p:txBody>
      </p:sp>
      <p:sp>
        <p:nvSpPr>
          <p:cNvPr id="19" name="Shape 17"/>
          <p:cNvSpPr/>
          <p:nvPr/>
        </p:nvSpPr>
        <p:spPr>
          <a:xfrm>
            <a:off x="5349240" y="2423160"/>
            <a:ext cx="1965960" cy="457200"/>
          </a:xfrm>
          <a:prstGeom prst="rect">
            <a:avLst/>
          </a:prstGeom>
          <a:solidFill>
            <a:srgbClr val="FBF6F1"/>
          </a:solidFill>
          <a:ln w="6350">
            <a:solidFill>
              <a:srgbClr val="E3D6C8"/>
            </a:solidFill>
            <a:prstDash val="solid"/>
          </a:ln>
        </p:spPr>
        <p:txBody>
          <a:bodyPr/>
          <a:lstStyle/>
          <a:p>
            <a:endParaRPr lang="en-GB" sz="1600"/>
          </a:p>
        </p:txBody>
      </p:sp>
      <p:sp>
        <p:nvSpPr>
          <p:cNvPr id="20" name="Text 18"/>
          <p:cNvSpPr/>
          <p:nvPr/>
        </p:nvSpPr>
        <p:spPr>
          <a:xfrm>
            <a:off x="5422392" y="2423160"/>
            <a:ext cx="181965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a:t>
            </a:r>
            <a:endParaRPr lang="en-US" sz="1600" dirty="0"/>
          </a:p>
        </p:txBody>
      </p:sp>
      <p:sp>
        <p:nvSpPr>
          <p:cNvPr id="21" name="Shape 19"/>
          <p:cNvSpPr/>
          <p:nvPr/>
        </p:nvSpPr>
        <p:spPr>
          <a:xfrm>
            <a:off x="7315200" y="2423160"/>
            <a:ext cx="2103120" cy="457200"/>
          </a:xfrm>
          <a:prstGeom prst="rect">
            <a:avLst/>
          </a:prstGeom>
          <a:solidFill>
            <a:srgbClr val="FBF6F1"/>
          </a:solidFill>
          <a:ln w="6350">
            <a:solidFill>
              <a:srgbClr val="E3D6C8"/>
            </a:solidFill>
            <a:prstDash val="solid"/>
          </a:ln>
        </p:spPr>
        <p:txBody>
          <a:bodyPr/>
          <a:lstStyle/>
          <a:p>
            <a:endParaRPr lang="en-GB" sz="1600"/>
          </a:p>
        </p:txBody>
      </p:sp>
      <p:sp>
        <p:nvSpPr>
          <p:cNvPr id="22" name="Text 20"/>
          <p:cNvSpPr/>
          <p:nvPr/>
        </p:nvSpPr>
        <p:spPr>
          <a:xfrm>
            <a:off x="7388352" y="2423160"/>
            <a:ext cx="195681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a:t>
            </a:r>
            <a:endParaRPr lang="en-US" sz="1600" dirty="0"/>
          </a:p>
        </p:txBody>
      </p:sp>
      <p:sp>
        <p:nvSpPr>
          <p:cNvPr id="23" name="Shape 21"/>
          <p:cNvSpPr/>
          <p:nvPr/>
        </p:nvSpPr>
        <p:spPr>
          <a:xfrm>
            <a:off x="9418320" y="2423160"/>
            <a:ext cx="2194560" cy="457200"/>
          </a:xfrm>
          <a:prstGeom prst="rect">
            <a:avLst/>
          </a:prstGeom>
          <a:solidFill>
            <a:srgbClr val="EFE3D8"/>
          </a:solidFill>
          <a:ln w="6350">
            <a:solidFill>
              <a:srgbClr val="E3D6C8"/>
            </a:solidFill>
            <a:prstDash val="solid"/>
          </a:ln>
        </p:spPr>
        <p:txBody>
          <a:bodyPr/>
          <a:lstStyle/>
          <a:p>
            <a:endParaRPr lang="en-GB" sz="1600"/>
          </a:p>
        </p:txBody>
      </p:sp>
      <p:sp>
        <p:nvSpPr>
          <p:cNvPr id="24" name="Text 22"/>
          <p:cNvSpPr/>
          <p:nvPr/>
        </p:nvSpPr>
        <p:spPr>
          <a:xfrm>
            <a:off x="9491472" y="2423160"/>
            <a:ext cx="2048256" cy="457200"/>
          </a:xfrm>
          <a:prstGeom prst="rect">
            <a:avLst/>
          </a:prstGeom>
          <a:noFill/>
          <a:ln/>
        </p:spPr>
        <p:txBody>
          <a:bodyPr wrap="square" rtlCol="0" anchor="ctr"/>
          <a:lstStyle/>
          <a:p>
            <a:pPr marL="0" indent="0">
              <a:buNone/>
            </a:pPr>
            <a:r>
              <a:rPr lang="en-US" sz="1600" b="1" dirty="0">
                <a:solidFill>
                  <a:srgbClr val="7A3B2E"/>
                </a:solidFill>
                <a:latin typeface="Calibri" pitchFamily="34" charset="0"/>
                <a:ea typeface="Calibri" pitchFamily="34" charset="-122"/>
                <a:cs typeface="Calibri" pitchFamily="34" charset="-120"/>
              </a:rPr>
              <a:t>✓</a:t>
            </a:r>
            <a:endParaRPr lang="en-US" sz="1600" dirty="0"/>
          </a:p>
        </p:txBody>
      </p:sp>
      <p:sp>
        <p:nvSpPr>
          <p:cNvPr id="25" name="Shape 23"/>
          <p:cNvSpPr/>
          <p:nvPr/>
        </p:nvSpPr>
        <p:spPr>
          <a:xfrm>
            <a:off x="548640" y="2880360"/>
            <a:ext cx="2834640" cy="457200"/>
          </a:xfrm>
          <a:prstGeom prst="rect">
            <a:avLst/>
          </a:prstGeom>
          <a:solidFill>
            <a:srgbClr val="FFFFFF"/>
          </a:solidFill>
          <a:ln w="6350">
            <a:solidFill>
              <a:srgbClr val="E3D6C8"/>
            </a:solidFill>
            <a:prstDash val="solid"/>
          </a:ln>
        </p:spPr>
        <p:txBody>
          <a:bodyPr/>
          <a:lstStyle/>
          <a:p>
            <a:endParaRPr lang="en-GB" sz="1600"/>
          </a:p>
        </p:txBody>
      </p:sp>
      <p:sp>
        <p:nvSpPr>
          <p:cNvPr id="26" name="Text 24"/>
          <p:cNvSpPr/>
          <p:nvPr/>
        </p:nvSpPr>
        <p:spPr>
          <a:xfrm>
            <a:off x="621792" y="2880360"/>
            <a:ext cx="268833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Customer login</a:t>
            </a:r>
            <a:endParaRPr lang="en-US" sz="1600" dirty="0"/>
          </a:p>
        </p:txBody>
      </p:sp>
      <p:sp>
        <p:nvSpPr>
          <p:cNvPr id="27" name="Shape 25"/>
          <p:cNvSpPr/>
          <p:nvPr/>
        </p:nvSpPr>
        <p:spPr>
          <a:xfrm>
            <a:off x="3383280" y="2880360"/>
            <a:ext cx="1965960" cy="457200"/>
          </a:xfrm>
          <a:prstGeom prst="rect">
            <a:avLst/>
          </a:prstGeom>
          <a:solidFill>
            <a:srgbClr val="FFFFFF"/>
          </a:solidFill>
          <a:ln w="6350">
            <a:solidFill>
              <a:srgbClr val="E3D6C8"/>
            </a:solidFill>
            <a:prstDash val="solid"/>
          </a:ln>
        </p:spPr>
        <p:txBody>
          <a:bodyPr/>
          <a:lstStyle/>
          <a:p>
            <a:endParaRPr lang="en-GB" sz="1600"/>
          </a:p>
        </p:txBody>
      </p:sp>
      <p:sp>
        <p:nvSpPr>
          <p:cNvPr id="28" name="Text 26"/>
          <p:cNvSpPr/>
          <p:nvPr/>
        </p:nvSpPr>
        <p:spPr>
          <a:xfrm>
            <a:off x="3456432" y="2880360"/>
            <a:ext cx="181965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a:t>
            </a:r>
            <a:endParaRPr lang="en-US" sz="1600" dirty="0"/>
          </a:p>
        </p:txBody>
      </p:sp>
      <p:sp>
        <p:nvSpPr>
          <p:cNvPr id="29" name="Shape 27"/>
          <p:cNvSpPr/>
          <p:nvPr/>
        </p:nvSpPr>
        <p:spPr>
          <a:xfrm>
            <a:off x="5349240" y="2880360"/>
            <a:ext cx="1965960" cy="457200"/>
          </a:xfrm>
          <a:prstGeom prst="rect">
            <a:avLst/>
          </a:prstGeom>
          <a:solidFill>
            <a:srgbClr val="FFFFFF"/>
          </a:solidFill>
          <a:ln w="6350">
            <a:solidFill>
              <a:srgbClr val="E3D6C8"/>
            </a:solidFill>
            <a:prstDash val="solid"/>
          </a:ln>
        </p:spPr>
        <p:txBody>
          <a:bodyPr/>
          <a:lstStyle/>
          <a:p>
            <a:endParaRPr lang="en-GB" sz="1600"/>
          </a:p>
        </p:txBody>
      </p:sp>
      <p:sp>
        <p:nvSpPr>
          <p:cNvPr id="30" name="Text 28"/>
          <p:cNvSpPr/>
          <p:nvPr/>
        </p:nvSpPr>
        <p:spPr>
          <a:xfrm>
            <a:off x="5422392" y="2880360"/>
            <a:ext cx="181965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a:t>
            </a:r>
            <a:endParaRPr lang="en-US" sz="1600" dirty="0"/>
          </a:p>
        </p:txBody>
      </p:sp>
      <p:sp>
        <p:nvSpPr>
          <p:cNvPr id="31" name="Shape 29"/>
          <p:cNvSpPr/>
          <p:nvPr/>
        </p:nvSpPr>
        <p:spPr>
          <a:xfrm>
            <a:off x="7315200" y="2880360"/>
            <a:ext cx="2103120" cy="457200"/>
          </a:xfrm>
          <a:prstGeom prst="rect">
            <a:avLst/>
          </a:prstGeom>
          <a:solidFill>
            <a:srgbClr val="FFFFFF"/>
          </a:solidFill>
          <a:ln w="6350">
            <a:solidFill>
              <a:srgbClr val="E3D6C8"/>
            </a:solidFill>
            <a:prstDash val="solid"/>
          </a:ln>
        </p:spPr>
        <p:txBody>
          <a:bodyPr/>
          <a:lstStyle/>
          <a:p>
            <a:endParaRPr lang="en-GB" sz="1600"/>
          </a:p>
        </p:txBody>
      </p:sp>
      <p:sp>
        <p:nvSpPr>
          <p:cNvPr id="32" name="Text 30"/>
          <p:cNvSpPr/>
          <p:nvPr/>
        </p:nvSpPr>
        <p:spPr>
          <a:xfrm>
            <a:off x="7388352" y="2880360"/>
            <a:ext cx="195681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Guest only</a:t>
            </a:r>
            <a:endParaRPr lang="en-US" sz="1600" dirty="0"/>
          </a:p>
        </p:txBody>
      </p:sp>
      <p:sp>
        <p:nvSpPr>
          <p:cNvPr id="33" name="Shape 31"/>
          <p:cNvSpPr/>
          <p:nvPr/>
        </p:nvSpPr>
        <p:spPr>
          <a:xfrm>
            <a:off x="9418320" y="2880360"/>
            <a:ext cx="2194560" cy="457200"/>
          </a:xfrm>
          <a:prstGeom prst="rect">
            <a:avLst/>
          </a:prstGeom>
          <a:solidFill>
            <a:srgbClr val="EFE3D8"/>
          </a:solidFill>
          <a:ln w="6350">
            <a:solidFill>
              <a:srgbClr val="E3D6C8"/>
            </a:solidFill>
            <a:prstDash val="solid"/>
          </a:ln>
        </p:spPr>
        <p:txBody>
          <a:bodyPr/>
          <a:lstStyle/>
          <a:p>
            <a:endParaRPr lang="en-GB" sz="1600"/>
          </a:p>
        </p:txBody>
      </p:sp>
      <p:sp>
        <p:nvSpPr>
          <p:cNvPr id="34" name="Text 32"/>
          <p:cNvSpPr/>
          <p:nvPr/>
        </p:nvSpPr>
        <p:spPr>
          <a:xfrm>
            <a:off x="9491472" y="2880360"/>
            <a:ext cx="2048256" cy="457200"/>
          </a:xfrm>
          <a:prstGeom prst="rect">
            <a:avLst/>
          </a:prstGeom>
          <a:noFill/>
          <a:ln/>
        </p:spPr>
        <p:txBody>
          <a:bodyPr wrap="square" rtlCol="0" anchor="ctr"/>
          <a:lstStyle/>
          <a:p>
            <a:pPr marL="0" indent="0">
              <a:buNone/>
            </a:pPr>
            <a:r>
              <a:rPr lang="en-US" sz="1600" b="1" dirty="0">
                <a:solidFill>
                  <a:srgbClr val="7A3B2E"/>
                </a:solidFill>
                <a:latin typeface="Calibri" pitchFamily="34" charset="0"/>
                <a:ea typeface="Calibri" pitchFamily="34" charset="-122"/>
                <a:cs typeface="Calibri" pitchFamily="34" charset="-120"/>
              </a:rPr>
              <a:t>✓</a:t>
            </a:r>
            <a:endParaRPr lang="en-US" sz="1600" dirty="0"/>
          </a:p>
        </p:txBody>
      </p:sp>
      <p:sp>
        <p:nvSpPr>
          <p:cNvPr id="35" name="Shape 33"/>
          <p:cNvSpPr/>
          <p:nvPr/>
        </p:nvSpPr>
        <p:spPr>
          <a:xfrm>
            <a:off x="502920" y="3291840"/>
            <a:ext cx="2834640" cy="457200"/>
          </a:xfrm>
          <a:prstGeom prst="rect">
            <a:avLst/>
          </a:prstGeom>
          <a:solidFill>
            <a:srgbClr val="FBF6F1"/>
          </a:solidFill>
          <a:ln w="6350">
            <a:solidFill>
              <a:srgbClr val="E3D6C8"/>
            </a:solidFill>
            <a:prstDash val="solid"/>
          </a:ln>
        </p:spPr>
        <p:txBody>
          <a:bodyPr/>
          <a:lstStyle/>
          <a:p>
            <a:endParaRPr lang="en-GB" sz="1600" dirty="0"/>
          </a:p>
        </p:txBody>
      </p:sp>
      <p:sp>
        <p:nvSpPr>
          <p:cNvPr id="36" name="Text 34"/>
          <p:cNvSpPr/>
          <p:nvPr/>
        </p:nvSpPr>
        <p:spPr>
          <a:xfrm>
            <a:off x="621792" y="3337560"/>
            <a:ext cx="268833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Admin tools</a:t>
            </a:r>
            <a:endParaRPr lang="en-US" sz="1600" dirty="0"/>
          </a:p>
        </p:txBody>
      </p:sp>
      <p:sp>
        <p:nvSpPr>
          <p:cNvPr id="37" name="Shape 35"/>
          <p:cNvSpPr/>
          <p:nvPr/>
        </p:nvSpPr>
        <p:spPr>
          <a:xfrm>
            <a:off x="3383280" y="3337560"/>
            <a:ext cx="1965960" cy="457200"/>
          </a:xfrm>
          <a:prstGeom prst="rect">
            <a:avLst/>
          </a:prstGeom>
          <a:solidFill>
            <a:srgbClr val="FBF6F1"/>
          </a:solidFill>
          <a:ln w="6350">
            <a:solidFill>
              <a:srgbClr val="E3D6C8"/>
            </a:solidFill>
            <a:prstDash val="solid"/>
          </a:ln>
        </p:spPr>
        <p:txBody>
          <a:bodyPr/>
          <a:lstStyle/>
          <a:p>
            <a:endParaRPr lang="en-GB" sz="1600"/>
          </a:p>
        </p:txBody>
      </p:sp>
      <p:sp>
        <p:nvSpPr>
          <p:cNvPr id="38" name="Text 36"/>
          <p:cNvSpPr/>
          <p:nvPr/>
        </p:nvSpPr>
        <p:spPr>
          <a:xfrm>
            <a:off x="3456432" y="3337560"/>
            <a:ext cx="181965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Enterprise CMS</a:t>
            </a:r>
            <a:endParaRPr lang="en-US" sz="1600" dirty="0"/>
          </a:p>
        </p:txBody>
      </p:sp>
      <p:sp>
        <p:nvSpPr>
          <p:cNvPr id="39" name="Shape 37"/>
          <p:cNvSpPr/>
          <p:nvPr/>
        </p:nvSpPr>
        <p:spPr>
          <a:xfrm>
            <a:off x="5349240" y="3337560"/>
            <a:ext cx="1965960" cy="457200"/>
          </a:xfrm>
          <a:prstGeom prst="rect">
            <a:avLst/>
          </a:prstGeom>
          <a:solidFill>
            <a:srgbClr val="FBF6F1"/>
          </a:solidFill>
          <a:ln w="6350">
            <a:solidFill>
              <a:srgbClr val="E3D6C8"/>
            </a:solidFill>
            <a:prstDash val="solid"/>
          </a:ln>
        </p:spPr>
        <p:txBody>
          <a:bodyPr/>
          <a:lstStyle/>
          <a:p>
            <a:endParaRPr lang="en-GB" sz="1600"/>
          </a:p>
        </p:txBody>
      </p:sp>
      <p:sp>
        <p:nvSpPr>
          <p:cNvPr id="40" name="Text 38"/>
          <p:cNvSpPr/>
          <p:nvPr/>
        </p:nvSpPr>
        <p:spPr>
          <a:xfrm>
            <a:off x="5422392" y="3337560"/>
            <a:ext cx="181965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Platform-managed</a:t>
            </a:r>
            <a:endParaRPr lang="en-US" sz="1600" dirty="0"/>
          </a:p>
        </p:txBody>
      </p:sp>
      <p:sp>
        <p:nvSpPr>
          <p:cNvPr id="41" name="Shape 39"/>
          <p:cNvSpPr/>
          <p:nvPr/>
        </p:nvSpPr>
        <p:spPr>
          <a:xfrm>
            <a:off x="7315200" y="3337560"/>
            <a:ext cx="2103120" cy="457200"/>
          </a:xfrm>
          <a:prstGeom prst="rect">
            <a:avLst/>
          </a:prstGeom>
          <a:solidFill>
            <a:srgbClr val="FBF6F1"/>
          </a:solidFill>
          <a:ln w="6350">
            <a:solidFill>
              <a:srgbClr val="E3D6C8"/>
            </a:solidFill>
            <a:prstDash val="solid"/>
          </a:ln>
        </p:spPr>
        <p:txBody>
          <a:bodyPr/>
          <a:lstStyle/>
          <a:p>
            <a:endParaRPr lang="en-GB" sz="1600"/>
          </a:p>
        </p:txBody>
      </p:sp>
      <p:sp>
        <p:nvSpPr>
          <p:cNvPr id="42" name="Text 40"/>
          <p:cNvSpPr/>
          <p:nvPr/>
        </p:nvSpPr>
        <p:spPr>
          <a:xfrm>
            <a:off x="7388352" y="3337560"/>
            <a:ext cx="195681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Platform-managed</a:t>
            </a:r>
            <a:endParaRPr lang="en-US" sz="1600" dirty="0"/>
          </a:p>
        </p:txBody>
      </p:sp>
      <p:sp>
        <p:nvSpPr>
          <p:cNvPr id="43" name="Shape 41"/>
          <p:cNvSpPr/>
          <p:nvPr/>
        </p:nvSpPr>
        <p:spPr>
          <a:xfrm>
            <a:off x="9418320" y="3337560"/>
            <a:ext cx="2194560" cy="457200"/>
          </a:xfrm>
          <a:prstGeom prst="rect">
            <a:avLst/>
          </a:prstGeom>
          <a:solidFill>
            <a:srgbClr val="EFE3D8"/>
          </a:solidFill>
          <a:ln w="6350">
            <a:solidFill>
              <a:srgbClr val="E3D6C8"/>
            </a:solidFill>
            <a:prstDash val="solid"/>
          </a:ln>
        </p:spPr>
        <p:txBody>
          <a:bodyPr/>
          <a:lstStyle/>
          <a:p>
            <a:endParaRPr lang="en-GB" sz="1600"/>
          </a:p>
        </p:txBody>
      </p:sp>
      <p:sp>
        <p:nvSpPr>
          <p:cNvPr id="44" name="Text 42"/>
          <p:cNvSpPr/>
          <p:nvPr/>
        </p:nvSpPr>
        <p:spPr>
          <a:xfrm>
            <a:off x="9491472" y="3337560"/>
            <a:ext cx="2048256" cy="457200"/>
          </a:xfrm>
          <a:prstGeom prst="rect">
            <a:avLst/>
          </a:prstGeom>
          <a:noFill/>
          <a:ln/>
        </p:spPr>
        <p:txBody>
          <a:bodyPr wrap="square" rtlCol="0" anchor="ctr"/>
          <a:lstStyle/>
          <a:p>
            <a:pPr marL="0" indent="0">
              <a:buNone/>
            </a:pPr>
            <a:r>
              <a:rPr lang="en-US" sz="1600" b="1" dirty="0">
                <a:solidFill>
                  <a:srgbClr val="7A3B2E"/>
                </a:solidFill>
                <a:latin typeface="Calibri" pitchFamily="34" charset="0"/>
                <a:ea typeface="Calibri" pitchFamily="34" charset="-122"/>
                <a:cs typeface="Calibri" pitchFamily="34" charset="-120"/>
              </a:rPr>
              <a:t>✓ Custom built</a:t>
            </a:r>
            <a:endParaRPr lang="en-US" sz="1600" dirty="0"/>
          </a:p>
        </p:txBody>
      </p:sp>
      <p:sp>
        <p:nvSpPr>
          <p:cNvPr id="45" name="Shape 43"/>
          <p:cNvSpPr/>
          <p:nvPr/>
        </p:nvSpPr>
        <p:spPr>
          <a:xfrm>
            <a:off x="548640" y="3794760"/>
            <a:ext cx="2834640" cy="457200"/>
          </a:xfrm>
          <a:prstGeom prst="rect">
            <a:avLst/>
          </a:prstGeom>
          <a:solidFill>
            <a:srgbClr val="FFFFFF"/>
          </a:solidFill>
          <a:ln w="6350">
            <a:solidFill>
              <a:srgbClr val="E3D6C8"/>
            </a:solidFill>
            <a:prstDash val="solid"/>
          </a:ln>
        </p:spPr>
        <p:txBody>
          <a:bodyPr/>
          <a:lstStyle/>
          <a:p>
            <a:endParaRPr lang="en-GB" sz="1600"/>
          </a:p>
        </p:txBody>
      </p:sp>
      <p:sp>
        <p:nvSpPr>
          <p:cNvPr id="46" name="Text 44"/>
          <p:cNvSpPr/>
          <p:nvPr/>
        </p:nvSpPr>
        <p:spPr>
          <a:xfrm>
            <a:off x="621792" y="3794760"/>
            <a:ext cx="268833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Shopping cart</a:t>
            </a:r>
            <a:endParaRPr lang="en-US" sz="1600" dirty="0"/>
          </a:p>
        </p:txBody>
      </p:sp>
      <p:sp>
        <p:nvSpPr>
          <p:cNvPr id="47" name="Shape 45"/>
          <p:cNvSpPr/>
          <p:nvPr/>
        </p:nvSpPr>
        <p:spPr>
          <a:xfrm>
            <a:off x="3383280" y="3794760"/>
            <a:ext cx="1965960" cy="457200"/>
          </a:xfrm>
          <a:prstGeom prst="rect">
            <a:avLst/>
          </a:prstGeom>
          <a:solidFill>
            <a:srgbClr val="FFFFFF"/>
          </a:solidFill>
          <a:ln w="6350">
            <a:solidFill>
              <a:srgbClr val="E3D6C8"/>
            </a:solidFill>
            <a:prstDash val="solid"/>
          </a:ln>
        </p:spPr>
        <p:txBody>
          <a:bodyPr/>
          <a:lstStyle/>
          <a:p>
            <a:endParaRPr lang="en-GB" sz="1600"/>
          </a:p>
        </p:txBody>
      </p:sp>
      <p:sp>
        <p:nvSpPr>
          <p:cNvPr id="48" name="Text 46"/>
          <p:cNvSpPr/>
          <p:nvPr/>
        </p:nvSpPr>
        <p:spPr>
          <a:xfrm>
            <a:off x="3456432" y="3794760"/>
            <a:ext cx="181965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a:t>
            </a:r>
            <a:endParaRPr lang="en-US" sz="1600" dirty="0"/>
          </a:p>
        </p:txBody>
      </p:sp>
      <p:sp>
        <p:nvSpPr>
          <p:cNvPr id="49" name="Shape 47"/>
          <p:cNvSpPr/>
          <p:nvPr/>
        </p:nvSpPr>
        <p:spPr>
          <a:xfrm>
            <a:off x="5349240" y="3794760"/>
            <a:ext cx="1965960" cy="457200"/>
          </a:xfrm>
          <a:prstGeom prst="rect">
            <a:avLst/>
          </a:prstGeom>
          <a:solidFill>
            <a:srgbClr val="FFFFFF"/>
          </a:solidFill>
          <a:ln w="6350">
            <a:solidFill>
              <a:srgbClr val="E3D6C8"/>
            </a:solidFill>
            <a:prstDash val="solid"/>
          </a:ln>
        </p:spPr>
        <p:txBody>
          <a:bodyPr/>
          <a:lstStyle/>
          <a:p>
            <a:endParaRPr lang="en-GB" sz="1600"/>
          </a:p>
        </p:txBody>
      </p:sp>
      <p:sp>
        <p:nvSpPr>
          <p:cNvPr id="50" name="Text 48"/>
          <p:cNvSpPr/>
          <p:nvPr/>
        </p:nvSpPr>
        <p:spPr>
          <a:xfrm>
            <a:off x="5422392" y="3794760"/>
            <a:ext cx="181965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 (per-baker)</a:t>
            </a:r>
            <a:endParaRPr lang="en-US" sz="1600" dirty="0"/>
          </a:p>
        </p:txBody>
      </p:sp>
      <p:sp>
        <p:nvSpPr>
          <p:cNvPr id="51" name="Shape 49"/>
          <p:cNvSpPr/>
          <p:nvPr/>
        </p:nvSpPr>
        <p:spPr>
          <a:xfrm>
            <a:off x="7315200" y="3794760"/>
            <a:ext cx="2103120" cy="457200"/>
          </a:xfrm>
          <a:prstGeom prst="rect">
            <a:avLst/>
          </a:prstGeom>
          <a:solidFill>
            <a:srgbClr val="FFFFFF"/>
          </a:solidFill>
          <a:ln w="6350">
            <a:solidFill>
              <a:srgbClr val="E3D6C8"/>
            </a:solidFill>
            <a:prstDash val="solid"/>
          </a:ln>
        </p:spPr>
        <p:txBody>
          <a:bodyPr/>
          <a:lstStyle/>
          <a:p>
            <a:endParaRPr lang="en-GB" sz="1600"/>
          </a:p>
        </p:txBody>
      </p:sp>
      <p:sp>
        <p:nvSpPr>
          <p:cNvPr id="52" name="Text 50"/>
          <p:cNvSpPr/>
          <p:nvPr/>
        </p:nvSpPr>
        <p:spPr>
          <a:xfrm>
            <a:off x="7388352" y="3794760"/>
            <a:ext cx="195681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a:t>
            </a:r>
            <a:endParaRPr lang="en-US" sz="1600" dirty="0"/>
          </a:p>
        </p:txBody>
      </p:sp>
      <p:sp>
        <p:nvSpPr>
          <p:cNvPr id="53" name="Shape 51"/>
          <p:cNvSpPr/>
          <p:nvPr/>
        </p:nvSpPr>
        <p:spPr>
          <a:xfrm>
            <a:off x="9418320" y="3794760"/>
            <a:ext cx="2194560" cy="457200"/>
          </a:xfrm>
          <a:prstGeom prst="rect">
            <a:avLst/>
          </a:prstGeom>
          <a:solidFill>
            <a:srgbClr val="EFE3D8"/>
          </a:solidFill>
          <a:ln w="6350">
            <a:solidFill>
              <a:srgbClr val="E3D6C8"/>
            </a:solidFill>
            <a:prstDash val="solid"/>
          </a:ln>
        </p:spPr>
        <p:txBody>
          <a:bodyPr/>
          <a:lstStyle/>
          <a:p>
            <a:endParaRPr lang="en-GB" sz="1600"/>
          </a:p>
        </p:txBody>
      </p:sp>
      <p:sp>
        <p:nvSpPr>
          <p:cNvPr id="54" name="Text 52"/>
          <p:cNvSpPr/>
          <p:nvPr/>
        </p:nvSpPr>
        <p:spPr>
          <a:xfrm>
            <a:off x="9491472" y="3794760"/>
            <a:ext cx="2048256" cy="457200"/>
          </a:xfrm>
          <a:prstGeom prst="rect">
            <a:avLst/>
          </a:prstGeom>
          <a:noFill/>
          <a:ln/>
        </p:spPr>
        <p:txBody>
          <a:bodyPr wrap="square" rtlCol="0" anchor="ctr"/>
          <a:lstStyle/>
          <a:p>
            <a:pPr marL="0" indent="0">
              <a:buNone/>
            </a:pPr>
            <a:r>
              <a:rPr lang="en-US" sz="1600" b="1" dirty="0">
                <a:solidFill>
                  <a:srgbClr val="7A3B2E"/>
                </a:solidFill>
                <a:latin typeface="Calibri" pitchFamily="34" charset="0"/>
                <a:ea typeface="Calibri" pitchFamily="34" charset="-122"/>
                <a:cs typeface="Calibri" pitchFamily="34" charset="-120"/>
              </a:rPr>
              <a:t>✓</a:t>
            </a:r>
            <a:endParaRPr lang="en-US" sz="1600" dirty="0"/>
          </a:p>
        </p:txBody>
      </p:sp>
      <p:sp>
        <p:nvSpPr>
          <p:cNvPr id="55" name="Shape 53"/>
          <p:cNvSpPr/>
          <p:nvPr/>
        </p:nvSpPr>
        <p:spPr>
          <a:xfrm>
            <a:off x="548640" y="4251960"/>
            <a:ext cx="2834640" cy="457200"/>
          </a:xfrm>
          <a:prstGeom prst="rect">
            <a:avLst/>
          </a:prstGeom>
          <a:solidFill>
            <a:srgbClr val="FBF6F1"/>
          </a:solidFill>
          <a:ln w="6350">
            <a:solidFill>
              <a:srgbClr val="E3D6C8"/>
            </a:solidFill>
            <a:prstDash val="solid"/>
          </a:ln>
        </p:spPr>
        <p:txBody>
          <a:bodyPr/>
          <a:lstStyle/>
          <a:p>
            <a:endParaRPr lang="en-GB" sz="1600"/>
          </a:p>
        </p:txBody>
      </p:sp>
      <p:sp>
        <p:nvSpPr>
          <p:cNvPr id="56" name="Text 54"/>
          <p:cNvSpPr/>
          <p:nvPr/>
        </p:nvSpPr>
        <p:spPr>
          <a:xfrm>
            <a:off x="621792" y="4251960"/>
            <a:ext cx="268833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Order history view</a:t>
            </a:r>
            <a:endParaRPr lang="en-US" sz="1600" dirty="0"/>
          </a:p>
        </p:txBody>
      </p:sp>
      <p:sp>
        <p:nvSpPr>
          <p:cNvPr id="57" name="Shape 55"/>
          <p:cNvSpPr/>
          <p:nvPr/>
        </p:nvSpPr>
        <p:spPr>
          <a:xfrm>
            <a:off x="3383280" y="4251960"/>
            <a:ext cx="1965960" cy="457200"/>
          </a:xfrm>
          <a:prstGeom prst="rect">
            <a:avLst/>
          </a:prstGeom>
          <a:solidFill>
            <a:srgbClr val="FBF6F1"/>
          </a:solidFill>
          <a:ln w="6350">
            <a:solidFill>
              <a:srgbClr val="E3D6C8"/>
            </a:solidFill>
            <a:prstDash val="solid"/>
          </a:ln>
        </p:spPr>
        <p:txBody>
          <a:bodyPr/>
          <a:lstStyle/>
          <a:p>
            <a:endParaRPr lang="en-GB" sz="1600"/>
          </a:p>
        </p:txBody>
      </p:sp>
      <p:sp>
        <p:nvSpPr>
          <p:cNvPr id="58" name="Text 56"/>
          <p:cNvSpPr/>
          <p:nvPr/>
        </p:nvSpPr>
        <p:spPr>
          <a:xfrm>
            <a:off x="3456432" y="4251960"/>
            <a:ext cx="181965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Via account</a:t>
            </a:r>
            <a:endParaRPr lang="en-US" sz="1600" dirty="0"/>
          </a:p>
        </p:txBody>
      </p:sp>
      <p:sp>
        <p:nvSpPr>
          <p:cNvPr id="59" name="Shape 57"/>
          <p:cNvSpPr/>
          <p:nvPr/>
        </p:nvSpPr>
        <p:spPr>
          <a:xfrm>
            <a:off x="5349240" y="4251960"/>
            <a:ext cx="1965960" cy="457200"/>
          </a:xfrm>
          <a:prstGeom prst="rect">
            <a:avLst/>
          </a:prstGeom>
          <a:solidFill>
            <a:srgbClr val="FBF6F1"/>
          </a:solidFill>
          <a:ln w="6350">
            <a:solidFill>
              <a:srgbClr val="E3D6C8"/>
            </a:solidFill>
            <a:prstDash val="solid"/>
          </a:ln>
        </p:spPr>
        <p:txBody>
          <a:bodyPr/>
          <a:lstStyle/>
          <a:p>
            <a:endParaRPr lang="en-GB" sz="1600"/>
          </a:p>
        </p:txBody>
      </p:sp>
      <p:sp>
        <p:nvSpPr>
          <p:cNvPr id="60" name="Text 58"/>
          <p:cNvSpPr/>
          <p:nvPr/>
        </p:nvSpPr>
        <p:spPr>
          <a:xfrm>
            <a:off x="5422392" y="4251960"/>
            <a:ext cx="181965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Via account</a:t>
            </a:r>
            <a:endParaRPr lang="en-US" sz="1600" dirty="0"/>
          </a:p>
        </p:txBody>
      </p:sp>
      <p:sp>
        <p:nvSpPr>
          <p:cNvPr id="61" name="Shape 59"/>
          <p:cNvSpPr/>
          <p:nvPr/>
        </p:nvSpPr>
        <p:spPr>
          <a:xfrm>
            <a:off x="7315200" y="4251960"/>
            <a:ext cx="2103120" cy="457200"/>
          </a:xfrm>
          <a:prstGeom prst="rect">
            <a:avLst/>
          </a:prstGeom>
          <a:solidFill>
            <a:srgbClr val="FBF6F1"/>
          </a:solidFill>
          <a:ln w="6350">
            <a:solidFill>
              <a:srgbClr val="E3D6C8"/>
            </a:solidFill>
            <a:prstDash val="solid"/>
          </a:ln>
        </p:spPr>
        <p:txBody>
          <a:bodyPr/>
          <a:lstStyle/>
          <a:p>
            <a:endParaRPr lang="en-GB" sz="1600"/>
          </a:p>
        </p:txBody>
      </p:sp>
      <p:sp>
        <p:nvSpPr>
          <p:cNvPr id="62" name="Text 60"/>
          <p:cNvSpPr/>
          <p:nvPr/>
        </p:nvSpPr>
        <p:spPr>
          <a:xfrm>
            <a:off x="7388352" y="4251960"/>
            <a:ext cx="195681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Limited</a:t>
            </a:r>
            <a:endParaRPr lang="en-US" sz="1600" dirty="0"/>
          </a:p>
        </p:txBody>
      </p:sp>
      <p:sp>
        <p:nvSpPr>
          <p:cNvPr id="63" name="Shape 61"/>
          <p:cNvSpPr/>
          <p:nvPr/>
        </p:nvSpPr>
        <p:spPr>
          <a:xfrm>
            <a:off x="9418320" y="4251960"/>
            <a:ext cx="2194560" cy="457200"/>
          </a:xfrm>
          <a:prstGeom prst="rect">
            <a:avLst/>
          </a:prstGeom>
          <a:solidFill>
            <a:srgbClr val="EFE3D8"/>
          </a:solidFill>
          <a:ln w="6350">
            <a:solidFill>
              <a:srgbClr val="E3D6C8"/>
            </a:solidFill>
            <a:prstDash val="solid"/>
          </a:ln>
        </p:spPr>
        <p:txBody>
          <a:bodyPr/>
          <a:lstStyle/>
          <a:p>
            <a:endParaRPr lang="en-GB" sz="1600"/>
          </a:p>
        </p:txBody>
      </p:sp>
      <p:sp>
        <p:nvSpPr>
          <p:cNvPr id="64" name="Text 62"/>
          <p:cNvSpPr/>
          <p:nvPr/>
        </p:nvSpPr>
        <p:spPr>
          <a:xfrm>
            <a:off x="9491472" y="4251960"/>
            <a:ext cx="2048256" cy="457200"/>
          </a:xfrm>
          <a:prstGeom prst="rect">
            <a:avLst/>
          </a:prstGeom>
          <a:noFill/>
          <a:ln/>
        </p:spPr>
        <p:txBody>
          <a:bodyPr wrap="square" rtlCol="0" anchor="ctr"/>
          <a:lstStyle/>
          <a:p>
            <a:pPr marL="0" indent="0">
              <a:buNone/>
            </a:pPr>
            <a:r>
              <a:rPr lang="en-US" sz="1600" b="1" dirty="0">
                <a:solidFill>
                  <a:srgbClr val="7A3B2E"/>
                </a:solidFill>
                <a:latin typeface="Calibri" pitchFamily="34" charset="0"/>
                <a:ea typeface="Calibri" pitchFamily="34" charset="-122"/>
                <a:cs typeface="Calibri" pitchFamily="34" charset="-120"/>
              </a:rPr>
              <a:t>✓ Admin dashboard</a:t>
            </a:r>
            <a:endParaRPr lang="en-US" sz="1600" dirty="0"/>
          </a:p>
        </p:txBody>
      </p:sp>
      <p:sp>
        <p:nvSpPr>
          <p:cNvPr id="65" name="Shape 63"/>
          <p:cNvSpPr/>
          <p:nvPr/>
        </p:nvSpPr>
        <p:spPr>
          <a:xfrm>
            <a:off x="548640" y="4709160"/>
            <a:ext cx="2834640" cy="457200"/>
          </a:xfrm>
          <a:prstGeom prst="rect">
            <a:avLst/>
          </a:prstGeom>
          <a:solidFill>
            <a:srgbClr val="FFFFFF"/>
          </a:solidFill>
          <a:ln w="6350">
            <a:solidFill>
              <a:srgbClr val="E3D6C8"/>
            </a:solidFill>
            <a:prstDash val="solid"/>
          </a:ln>
        </p:spPr>
        <p:txBody>
          <a:bodyPr/>
          <a:lstStyle/>
          <a:p>
            <a:endParaRPr lang="en-GB" sz="1600"/>
          </a:p>
        </p:txBody>
      </p:sp>
      <p:sp>
        <p:nvSpPr>
          <p:cNvPr id="66" name="Text 64"/>
          <p:cNvSpPr/>
          <p:nvPr/>
        </p:nvSpPr>
        <p:spPr>
          <a:xfrm>
            <a:off x="621792" y="4709160"/>
            <a:ext cx="268833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Platform</a:t>
            </a:r>
            <a:endParaRPr lang="en-US" sz="1600" dirty="0"/>
          </a:p>
        </p:txBody>
      </p:sp>
      <p:sp>
        <p:nvSpPr>
          <p:cNvPr id="67" name="Shape 65"/>
          <p:cNvSpPr/>
          <p:nvPr/>
        </p:nvSpPr>
        <p:spPr>
          <a:xfrm>
            <a:off x="3383280" y="4709160"/>
            <a:ext cx="1965960" cy="457200"/>
          </a:xfrm>
          <a:prstGeom prst="rect">
            <a:avLst/>
          </a:prstGeom>
          <a:solidFill>
            <a:srgbClr val="FFFFFF"/>
          </a:solidFill>
          <a:ln w="6350">
            <a:solidFill>
              <a:srgbClr val="E3D6C8"/>
            </a:solidFill>
            <a:prstDash val="solid"/>
          </a:ln>
        </p:spPr>
        <p:txBody>
          <a:bodyPr/>
          <a:lstStyle/>
          <a:p>
            <a:endParaRPr lang="en-GB" sz="1600"/>
          </a:p>
        </p:txBody>
      </p:sp>
      <p:sp>
        <p:nvSpPr>
          <p:cNvPr id="68" name="Text 66"/>
          <p:cNvSpPr/>
          <p:nvPr/>
        </p:nvSpPr>
        <p:spPr>
          <a:xfrm>
            <a:off x="3456432" y="4709160"/>
            <a:ext cx="181965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Shopify (3rd-party)</a:t>
            </a:r>
            <a:endParaRPr lang="en-US" sz="1600" dirty="0"/>
          </a:p>
        </p:txBody>
      </p:sp>
      <p:sp>
        <p:nvSpPr>
          <p:cNvPr id="69" name="Shape 67"/>
          <p:cNvSpPr/>
          <p:nvPr/>
        </p:nvSpPr>
        <p:spPr>
          <a:xfrm>
            <a:off x="5349240" y="4709160"/>
            <a:ext cx="1965960" cy="457200"/>
          </a:xfrm>
          <a:prstGeom prst="rect">
            <a:avLst/>
          </a:prstGeom>
          <a:solidFill>
            <a:srgbClr val="FFFFFF"/>
          </a:solidFill>
          <a:ln w="6350">
            <a:solidFill>
              <a:srgbClr val="E3D6C8"/>
            </a:solidFill>
            <a:prstDash val="solid"/>
          </a:ln>
        </p:spPr>
        <p:txBody>
          <a:bodyPr/>
          <a:lstStyle/>
          <a:p>
            <a:endParaRPr lang="en-GB" sz="1600"/>
          </a:p>
        </p:txBody>
      </p:sp>
      <p:sp>
        <p:nvSpPr>
          <p:cNvPr id="70" name="Text 68"/>
          <p:cNvSpPr/>
          <p:nvPr/>
        </p:nvSpPr>
        <p:spPr>
          <a:xfrm>
            <a:off x="5422392" y="4709160"/>
            <a:ext cx="181965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Custom marketplace</a:t>
            </a:r>
            <a:endParaRPr lang="en-US" sz="1600" dirty="0"/>
          </a:p>
        </p:txBody>
      </p:sp>
      <p:sp>
        <p:nvSpPr>
          <p:cNvPr id="71" name="Shape 69"/>
          <p:cNvSpPr/>
          <p:nvPr/>
        </p:nvSpPr>
        <p:spPr>
          <a:xfrm>
            <a:off x="7315200" y="4709160"/>
            <a:ext cx="2103120" cy="457200"/>
          </a:xfrm>
          <a:prstGeom prst="rect">
            <a:avLst/>
          </a:prstGeom>
          <a:solidFill>
            <a:srgbClr val="FFFFFF"/>
          </a:solidFill>
          <a:ln w="6350">
            <a:solidFill>
              <a:srgbClr val="E3D6C8"/>
            </a:solidFill>
            <a:prstDash val="solid"/>
          </a:ln>
        </p:spPr>
        <p:txBody>
          <a:bodyPr/>
          <a:lstStyle/>
          <a:p>
            <a:endParaRPr lang="en-GB" sz="1600"/>
          </a:p>
        </p:txBody>
      </p:sp>
      <p:sp>
        <p:nvSpPr>
          <p:cNvPr id="72" name="Text 70"/>
          <p:cNvSpPr/>
          <p:nvPr/>
        </p:nvSpPr>
        <p:spPr>
          <a:xfrm>
            <a:off x="7388352" y="4709160"/>
            <a:ext cx="1956816" cy="457200"/>
          </a:xfrm>
          <a:prstGeom prst="rect">
            <a:avLst/>
          </a:prstGeom>
          <a:noFill/>
          <a:ln/>
        </p:spPr>
        <p:txBody>
          <a:bodyPr wrap="square" rtlCol="0" anchor="ctr"/>
          <a:lstStyle/>
          <a:p>
            <a:pPr marL="0" indent="0">
              <a:buNone/>
            </a:pPr>
            <a:r>
              <a:rPr lang="en-US" sz="1600" dirty="0">
                <a:solidFill>
                  <a:srgbClr val="2B2018"/>
                </a:solidFill>
                <a:latin typeface="Calibri" pitchFamily="34" charset="0"/>
                <a:ea typeface="Calibri" pitchFamily="34" charset="-122"/>
                <a:cs typeface="Calibri" pitchFamily="34" charset="-120"/>
              </a:rPr>
              <a:t>WooCommerce</a:t>
            </a:r>
            <a:endParaRPr lang="en-US" sz="1600" dirty="0"/>
          </a:p>
        </p:txBody>
      </p:sp>
      <p:sp>
        <p:nvSpPr>
          <p:cNvPr id="73" name="Shape 71"/>
          <p:cNvSpPr/>
          <p:nvPr/>
        </p:nvSpPr>
        <p:spPr>
          <a:xfrm>
            <a:off x="9418320" y="4709160"/>
            <a:ext cx="2194560" cy="457200"/>
          </a:xfrm>
          <a:prstGeom prst="rect">
            <a:avLst/>
          </a:prstGeom>
          <a:solidFill>
            <a:srgbClr val="EFE3D8"/>
          </a:solidFill>
          <a:ln w="6350">
            <a:solidFill>
              <a:srgbClr val="E3D6C8"/>
            </a:solidFill>
            <a:prstDash val="solid"/>
          </a:ln>
        </p:spPr>
        <p:txBody>
          <a:bodyPr/>
          <a:lstStyle/>
          <a:p>
            <a:endParaRPr lang="en-GB" sz="1600"/>
          </a:p>
        </p:txBody>
      </p:sp>
      <p:sp>
        <p:nvSpPr>
          <p:cNvPr id="74" name="Text 72"/>
          <p:cNvSpPr/>
          <p:nvPr/>
        </p:nvSpPr>
        <p:spPr>
          <a:xfrm>
            <a:off x="9491472" y="4709160"/>
            <a:ext cx="2048256" cy="457200"/>
          </a:xfrm>
          <a:prstGeom prst="rect">
            <a:avLst/>
          </a:prstGeom>
          <a:noFill/>
          <a:ln/>
        </p:spPr>
        <p:txBody>
          <a:bodyPr wrap="square" rtlCol="0" anchor="ctr"/>
          <a:lstStyle/>
          <a:p>
            <a:pPr marL="0" indent="0">
              <a:buNone/>
            </a:pPr>
            <a:r>
              <a:rPr lang="en-US" sz="1600" b="1" dirty="0">
                <a:solidFill>
                  <a:srgbClr val="7A3B2E"/>
                </a:solidFill>
                <a:latin typeface="Calibri" pitchFamily="34" charset="0"/>
                <a:ea typeface="Calibri" pitchFamily="34" charset="-122"/>
                <a:cs typeface="Calibri" pitchFamily="34" charset="-120"/>
              </a:rPr>
              <a:t>Custom PHP/MySQL</a:t>
            </a:r>
            <a:endParaRPr lang="en-US" sz="1600" dirty="0"/>
          </a:p>
        </p:txBody>
      </p:sp>
      <p:sp>
        <p:nvSpPr>
          <p:cNvPr id="75" name="Text 73"/>
          <p:cNvSpPr/>
          <p:nvPr/>
        </p:nvSpPr>
        <p:spPr>
          <a:xfrm>
            <a:off x="548640" y="5349239"/>
            <a:ext cx="10058400" cy="1410789"/>
          </a:xfrm>
          <a:prstGeom prst="rect">
            <a:avLst/>
          </a:prstGeom>
          <a:noFill/>
          <a:ln/>
        </p:spPr>
        <p:txBody>
          <a:bodyPr wrap="square" rtlCol="0" anchor="ctr"/>
          <a:lstStyle/>
          <a:p>
            <a:r>
              <a:rPr lang="en-GB" sz="1600" dirty="0"/>
              <a:t>For this slide, I compared my project with three UK online bakery websites: GAIL's Bakery, My Baker, and Tailor Bakes. I looked at important features such as the search bar, customer login, shopping cart, order history, and product management. This comparison helped me understand what customers expect from an online bakery and decide which features to include in my own website."</a:t>
            </a:r>
            <a:endParaRPr lang="en-US"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BF6F1"/>
        </a:solidFill>
        <a:effectLst/>
      </p:bgPr>
    </p:bg>
    <p:spTree>
      <p:nvGrpSpPr>
        <p:cNvPr id="1" name=""/>
        <p:cNvGrpSpPr/>
        <p:nvPr/>
      </p:nvGrpSpPr>
      <p:grpSpPr>
        <a:xfrm>
          <a:off x="0" y="0"/>
          <a:ext cx="0" cy="0"/>
          <a:chOff x="0" y="0"/>
          <a:chExt cx="0" cy="0"/>
        </a:xfrm>
      </p:grpSpPr>
      <p:sp>
        <p:nvSpPr>
          <p:cNvPr id="2" name="Text 0"/>
          <p:cNvSpPr/>
          <p:nvPr/>
        </p:nvSpPr>
        <p:spPr>
          <a:xfrm>
            <a:off x="502920" y="320040"/>
            <a:ext cx="1188720" cy="822960"/>
          </a:xfrm>
          <a:prstGeom prst="rect">
            <a:avLst/>
          </a:prstGeom>
          <a:noFill/>
          <a:ln/>
        </p:spPr>
        <p:txBody>
          <a:bodyPr wrap="square" rtlCol="0" anchor="ctr"/>
          <a:lstStyle/>
          <a:p>
            <a:pPr marL="0" indent="0">
              <a:buNone/>
            </a:pPr>
            <a:r>
              <a:rPr lang="en-US" sz="3000" b="1" dirty="0">
                <a:solidFill>
                  <a:srgbClr val="E8A33D"/>
                </a:solidFill>
                <a:latin typeface="Cambria" pitchFamily="34" charset="0"/>
                <a:ea typeface="Cambria" pitchFamily="34" charset="-122"/>
                <a:cs typeface="Cambria" pitchFamily="34" charset="-120"/>
              </a:rPr>
              <a:t>11</a:t>
            </a:r>
            <a:endParaRPr lang="en-US" sz="3000" dirty="0"/>
          </a:p>
        </p:txBody>
      </p:sp>
      <p:sp>
        <p:nvSpPr>
          <p:cNvPr id="3" name="Text 1"/>
          <p:cNvSpPr/>
          <p:nvPr/>
        </p:nvSpPr>
        <p:spPr>
          <a:xfrm>
            <a:off x="502920" y="960120"/>
            <a:ext cx="9601200" cy="640080"/>
          </a:xfrm>
          <a:prstGeom prst="rect">
            <a:avLst/>
          </a:prstGeom>
          <a:noFill/>
          <a:ln/>
        </p:spPr>
        <p:txBody>
          <a:bodyPr wrap="square" rtlCol="0" anchor="ctr"/>
          <a:lstStyle/>
          <a:p>
            <a:pPr marL="0" indent="0">
              <a:buNone/>
            </a:pPr>
            <a:r>
              <a:rPr lang="en-US" sz="3000" b="1" dirty="0">
                <a:solidFill>
                  <a:srgbClr val="2B2018"/>
                </a:solidFill>
                <a:latin typeface="Cambria" pitchFamily="34" charset="0"/>
                <a:ea typeface="Cambria" pitchFamily="34" charset="-122"/>
                <a:cs typeface="Cambria" pitchFamily="34" charset="-120"/>
              </a:rPr>
              <a:t>What This Means for the Project</a:t>
            </a:r>
            <a:endParaRPr lang="en-US" sz="3000" dirty="0"/>
          </a:p>
        </p:txBody>
      </p:sp>
      <p:sp>
        <p:nvSpPr>
          <p:cNvPr id="4" name="Text 2"/>
          <p:cNvSpPr/>
          <p:nvPr/>
        </p:nvSpPr>
        <p:spPr>
          <a:xfrm>
            <a:off x="502920" y="1463040"/>
            <a:ext cx="10058400" cy="365760"/>
          </a:xfrm>
          <a:prstGeom prst="rect">
            <a:avLst/>
          </a:prstGeom>
          <a:noFill/>
          <a:ln/>
        </p:spPr>
        <p:txBody>
          <a:bodyPr wrap="square" rtlCol="0" anchor="ctr"/>
          <a:lstStyle/>
          <a:p>
            <a:pPr marL="0" indent="0">
              <a:buNone/>
            </a:pPr>
            <a:r>
              <a:rPr lang="en-US" sz="1600" i="1" dirty="0">
                <a:solidFill>
                  <a:srgbClr val="8A7A6E"/>
                </a:solidFill>
                <a:latin typeface="Calibri" pitchFamily="34" charset="0"/>
                <a:ea typeface="Calibri" pitchFamily="34" charset="-122"/>
                <a:cs typeface="Calibri" pitchFamily="34" charset="-120"/>
              </a:rPr>
              <a:t>Positioning against established competitors</a:t>
            </a:r>
            <a:endParaRPr lang="en-US" sz="1600" dirty="0"/>
          </a:p>
        </p:txBody>
      </p:sp>
      <p:sp>
        <p:nvSpPr>
          <p:cNvPr id="5" name="Shape 3"/>
          <p:cNvSpPr/>
          <p:nvPr/>
        </p:nvSpPr>
        <p:spPr>
          <a:xfrm>
            <a:off x="548640" y="2062625"/>
            <a:ext cx="11064240" cy="1188720"/>
          </a:xfrm>
          <a:prstGeom prst="roundRect">
            <a:avLst>
              <a:gd name="adj" fmla="val 6154"/>
            </a:avLst>
          </a:prstGeom>
          <a:solidFill>
            <a:srgbClr val="FFFFFF"/>
          </a:solidFill>
          <a:ln/>
          <a:effectLst>
            <a:outerShdw blurRad="101600" dist="38100" dir="2700000" algn="bl" rotWithShape="0">
              <a:srgbClr val="000000">
                <a:alpha val="15000"/>
              </a:srgbClr>
            </a:outerShdw>
          </a:effectLst>
        </p:spPr>
        <p:txBody>
          <a:bodyPr/>
          <a:lstStyle/>
          <a:p>
            <a:endParaRPr lang="en-GB"/>
          </a:p>
        </p:txBody>
      </p:sp>
      <p:sp>
        <p:nvSpPr>
          <p:cNvPr id="6" name="Shape 4"/>
          <p:cNvSpPr/>
          <p:nvPr/>
        </p:nvSpPr>
        <p:spPr>
          <a:xfrm>
            <a:off x="777240" y="2304288"/>
            <a:ext cx="603504" cy="603504"/>
          </a:xfrm>
          <a:prstGeom prst="ellipse">
            <a:avLst/>
          </a:prstGeom>
          <a:solidFill>
            <a:srgbClr val="7A3B2E"/>
          </a:solidFill>
          <a:ln/>
        </p:spPr>
        <p:txBody>
          <a:bodyPr/>
          <a:lstStyle/>
          <a:p>
            <a:endParaRPr lang="en-GB"/>
          </a:p>
        </p:txBody>
      </p:sp>
      <p:sp>
        <p:nvSpPr>
          <p:cNvPr id="7" name="Text 5"/>
          <p:cNvSpPr/>
          <p:nvPr/>
        </p:nvSpPr>
        <p:spPr>
          <a:xfrm>
            <a:off x="777240" y="2304288"/>
            <a:ext cx="603504" cy="603504"/>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1</a:t>
            </a:r>
            <a:endParaRPr lang="en-US" sz="1800" dirty="0"/>
          </a:p>
        </p:txBody>
      </p:sp>
      <p:sp>
        <p:nvSpPr>
          <p:cNvPr id="8" name="Text 6"/>
          <p:cNvSpPr/>
          <p:nvPr/>
        </p:nvSpPr>
        <p:spPr>
          <a:xfrm>
            <a:off x="1600200" y="2011680"/>
            <a:ext cx="9784080" cy="1188720"/>
          </a:xfrm>
          <a:prstGeom prst="rect">
            <a:avLst/>
          </a:prstGeom>
          <a:noFill/>
          <a:ln/>
        </p:spPr>
        <p:txBody>
          <a:bodyPr wrap="square" rtlCol="0" anchor="ctr"/>
          <a:lstStyle/>
          <a:p>
            <a:r>
              <a:rPr lang="en-GB" sz="1600" b="1" dirty="0"/>
              <a:t>Established bakery websites use platforms like Shopify or WooCommerce.</a:t>
            </a:r>
            <a:br>
              <a:rPr lang="en-GB" sz="1600" dirty="0"/>
            </a:br>
            <a:r>
              <a:rPr lang="en-GB" sz="1600" dirty="0"/>
              <a:t>My project is built from scratch using HTML, CSS, JavaScript and PHP, which demonstrates how these systems work behind the scenes.</a:t>
            </a:r>
            <a:endParaRPr lang="en-US" sz="1600" dirty="0"/>
          </a:p>
        </p:txBody>
      </p:sp>
      <p:sp>
        <p:nvSpPr>
          <p:cNvPr id="9" name="Shape 7"/>
          <p:cNvSpPr/>
          <p:nvPr/>
        </p:nvSpPr>
        <p:spPr>
          <a:xfrm>
            <a:off x="548640" y="3383280"/>
            <a:ext cx="11064240" cy="1188720"/>
          </a:xfrm>
          <a:prstGeom prst="roundRect">
            <a:avLst>
              <a:gd name="adj" fmla="val 6154"/>
            </a:avLst>
          </a:prstGeom>
          <a:solidFill>
            <a:srgbClr val="FFFFFF"/>
          </a:solidFill>
          <a:ln/>
          <a:effectLst>
            <a:outerShdw blurRad="101600" dist="38100" dir="2700000" algn="bl" rotWithShape="0">
              <a:srgbClr val="000000">
                <a:alpha val="15000"/>
              </a:srgbClr>
            </a:outerShdw>
          </a:effectLst>
        </p:spPr>
        <p:txBody>
          <a:bodyPr/>
          <a:lstStyle/>
          <a:p>
            <a:endParaRPr lang="en-GB"/>
          </a:p>
        </p:txBody>
      </p:sp>
      <p:sp>
        <p:nvSpPr>
          <p:cNvPr id="10" name="Shape 8"/>
          <p:cNvSpPr/>
          <p:nvPr/>
        </p:nvSpPr>
        <p:spPr>
          <a:xfrm>
            <a:off x="777240" y="3675888"/>
            <a:ext cx="603504" cy="603504"/>
          </a:xfrm>
          <a:prstGeom prst="ellipse">
            <a:avLst/>
          </a:prstGeom>
          <a:solidFill>
            <a:srgbClr val="2F6B5E"/>
          </a:solidFill>
          <a:ln/>
        </p:spPr>
        <p:txBody>
          <a:bodyPr/>
          <a:lstStyle/>
          <a:p>
            <a:endParaRPr lang="en-GB"/>
          </a:p>
        </p:txBody>
      </p:sp>
      <p:sp>
        <p:nvSpPr>
          <p:cNvPr id="11" name="Text 9"/>
          <p:cNvSpPr/>
          <p:nvPr/>
        </p:nvSpPr>
        <p:spPr>
          <a:xfrm>
            <a:off x="777240" y="3675888"/>
            <a:ext cx="603504" cy="603504"/>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2</a:t>
            </a:r>
            <a:endParaRPr lang="en-US" sz="1800" dirty="0"/>
          </a:p>
        </p:txBody>
      </p:sp>
      <p:sp>
        <p:nvSpPr>
          <p:cNvPr id="12" name="Text 10"/>
          <p:cNvSpPr/>
          <p:nvPr/>
        </p:nvSpPr>
        <p:spPr>
          <a:xfrm>
            <a:off x="1600200" y="3383280"/>
            <a:ext cx="9784080" cy="1188720"/>
          </a:xfrm>
          <a:prstGeom prst="rect">
            <a:avLst/>
          </a:prstGeom>
          <a:noFill/>
          <a:ln/>
        </p:spPr>
        <p:txBody>
          <a:bodyPr wrap="square" rtlCol="0" anchor="ctr"/>
          <a:lstStyle/>
          <a:p>
            <a:r>
              <a:rPr lang="en-GB" sz="1600" b="1" dirty="0"/>
              <a:t>My website includes a custom Admin Dashboard.</a:t>
            </a:r>
            <a:br>
              <a:rPr lang="en-GB" sz="1600" dirty="0"/>
            </a:br>
            <a:r>
              <a:rPr lang="en-GB" sz="1600" dirty="0"/>
              <a:t>This allows administrators to manage products and customer orders, giving the project practical learning value beyond a standard bakery website.</a:t>
            </a:r>
            <a:endParaRPr lang="en-US" sz="1600" dirty="0"/>
          </a:p>
        </p:txBody>
      </p:sp>
      <p:sp>
        <p:nvSpPr>
          <p:cNvPr id="13" name="Shape 11"/>
          <p:cNvSpPr/>
          <p:nvPr/>
        </p:nvSpPr>
        <p:spPr>
          <a:xfrm>
            <a:off x="548640" y="4754880"/>
            <a:ext cx="11064240" cy="1188720"/>
          </a:xfrm>
          <a:prstGeom prst="roundRect">
            <a:avLst>
              <a:gd name="adj" fmla="val 6154"/>
            </a:avLst>
          </a:prstGeom>
          <a:solidFill>
            <a:srgbClr val="FFFFFF"/>
          </a:solidFill>
          <a:ln/>
          <a:effectLst>
            <a:outerShdw blurRad="101600" dist="38100" dir="2700000" algn="bl" rotWithShape="0">
              <a:srgbClr val="000000">
                <a:alpha val="15000"/>
              </a:srgbClr>
            </a:outerShdw>
          </a:effectLst>
        </p:spPr>
        <p:txBody>
          <a:bodyPr/>
          <a:lstStyle/>
          <a:p>
            <a:endParaRPr lang="en-GB"/>
          </a:p>
        </p:txBody>
      </p:sp>
      <p:sp>
        <p:nvSpPr>
          <p:cNvPr id="14" name="Shape 12"/>
          <p:cNvSpPr/>
          <p:nvPr/>
        </p:nvSpPr>
        <p:spPr>
          <a:xfrm>
            <a:off x="777240" y="5047488"/>
            <a:ext cx="603504" cy="603504"/>
          </a:xfrm>
          <a:prstGeom prst="ellipse">
            <a:avLst/>
          </a:prstGeom>
          <a:solidFill>
            <a:srgbClr val="A8573F"/>
          </a:solidFill>
          <a:ln/>
        </p:spPr>
        <p:txBody>
          <a:bodyPr/>
          <a:lstStyle/>
          <a:p>
            <a:endParaRPr lang="en-GB"/>
          </a:p>
        </p:txBody>
      </p:sp>
      <p:sp>
        <p:nvSpPr>
          <p:cNvPr id="15" name="Text 13"/>
          <p:cNvSpPr/>
          <p:nvPr/>
        </p:nvSpPr>
        <p:spPr>
          <a:xfrm>
            <a:off x="777240" y="5047488"/>
            <a:ext cx="603504" cy="603504"/>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3</a:t>
            </a:r>
            <a:endParaRPr lang="en-US" sz="1800" dirty="0"/>
          </a:p>
        </p:txBody>
      </p:sp>
      <p:sp>
        <p:nvSpPr>
          <p:cNvPr id="16" name="Text 14"/>
          <p:cNvSpPr/>
          <p:nvPr/>
        </p:nvSpPr>
        <p:spPr>
          <a:xfrm>
            <a:off x="1600200" y="4754880"/>
            <a:ext cx="9784080" cy="1188720"/>
          </a:xfrm>
          <a:prstGeom prst="rect">
            <a:avLst/>
          </a:prstGeom>
          <a:noFill/>
          <a:ln/>
        </p:spPr>
        <p:txBody>
          <a:bodyPr wrap="square" rtlCol="0" anchor="ctr"/>
          <a:lstStyle/>
          <a:p>
            <a:r>
              <a:rPr lang="en-GB" sz="1600" b="1" dirty="0"/>
              <a:t>The competitor analysis confirmed two essential features.</a:t>
            </a:r>
            <a:br>
              <a:rPr lang="en-GB" sz="1600" dirty="0"/>
            </a:br>
            <a:r>
              <a:rPr lang="en-GB" sz="1600" dirty="0"/>
              <a:t>A search bar and shopping cart are included because they are common features across successful bakery websites and improve the user experience.</a:t>
            </a:r>
            <a:endParaRPr lang="en-US"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1188720" cy="822960"/>
          </a:xfrm>
          <a:prstGeom prst="rect">
            <a:avLst/>
          </a:prstGeom>
          <a:noFill/>
          <a:ln/>
        </p:spPr>
        <p:txBody>
          <a:bodyPr wrap="square" rtlCol="0" anchor="ctr"/>
          <a:lstStyle/>
          <a:p>
            <a:pPr marL="0" indent="0">
              <a:buNone/>
            </a:pPr>
            <a:r>
              <a:rPr lang="en-US" sz="3000" b="1" dirty="0">
                <a:solidFill>
                  <a:srgbClr val="E8A33D"/>
                </a:solidFill>
                <a:latin typeface="Cambria" pitchFamily="34" charset="0"/>
                <a:ea typeface="Cambria" pitchFamily="34" charset="-122"/>
                <a:cs typeface="Cambria" pitchFamily="34" charset="-120"/>
              </a:rPr>
              <a:t>12</a:t>
            </a:r>
            <a:endParaRPr lang="en-US" sz="3000" dirty="0"/>
          </a:p>
        </p:txBody>
      </p:sp>
      <p:sp>
        <p:nvSpPr>
          <p:cNvPr id="3" name="Text 1"/>
          <p:cNvSpPr/>
          <p:nvPr/>
        </p:nvSpPr>
        <p:spPr>
          <a:xfrm>
            <a:off x="502920" y="960120"/>
            <a:ext cx="9601200" cy="640080"/>
          </a:xfrm>
          <a:prstGeom prst="rect">
            <a:avLst/>
          </a:prstGeom>
          <a:noFill/>
          <a:ln/>
        </p:spPr>
        <p:txBody>
          <a:bodyPr wrap="square" rtlCol="0" anchor="ctr"/>
          <a:lstStyle/>
          <a:p>
            <a:pPr marL="0" indent="0">
              <a:buNone/>
            </a:pPr>
            <a:r>
              <a:rPr lang="en-US" sz="3000" b="1" dirty="0">
                <a:solidFill>
                  <a:srgbClr val="2B2018"/>
                </a:solidFill>
                <a:latin typeface="Cambria" pitchFamily="34" charset="0"/>
                <a:ea typeface="Cambria" pitchFamily="34" charset="-122"/>
                <a:cs typeface="Cambria" pitchFamily="34" charset="-120"/>
              </a:rPr>
              <a:t>Analysis: Requirements</a:t>
            </a:r>
            <a:endParaRPr lang="en-US" sz="3000" dirty="0"/>
          </a:p>
        </p:txBody>
      </p:sp>
      <p:sp>
        <p:nvSpPr>
          <p:cNvPr id="4" name="Text 2"/>
          <p:cNvSpPr/>
          <p:nvPr/>
        </p:nvSpPr>
        <p:spPr>
          <a:xfrm>
            <a:off x="548640" y="1477736"/>
            <a:ext cx="10058400" cy="365760"/>
          </a:xfrm>
          <a:prstGeom prst="rect">
            <a:avLst/>
          </a:prstGeom>
          <a:noFill/>
          <a:ln/>
        </p:spPr>
        <p:txBody>
          <a:bodyPr wrap="square" rtlCol="0" anchor="ctr"/>
          <a:lstStyle/>
          <a:p>
            <a:pPr marL="0" indent="0">
              <a:buNone/>
            </a:pPr>
            <a:r>
              <a:rPr lang="en-US" sz="1600" i="1" dirty="0">
                <a:solidFill>
                  <a:srgbClr val="8A7A6E"/>
                </a:solidFill>
                <a:latin typeface="Calibri" pitchFamily="34" charset="0"/>
                <a:ea typeface="Calibri" pitchFamily="34" charset="-122"/>
                <a:cs typeface="Calibri" pitchFamily="34" charset="-120"/>
              </a:rPr>
              <a:t>How requirements were identified, for whom, and why</a:t>
            </a:r>
            <a:endParaRPr lang="en-US" sz="1600" dirty="0"/>
          </a:p>
        </p:txBody>
      </p:sp>
      <p:sp>
        <p:nvSpPr>
          <p:cNvPr id="5" name="Text 3"/>
          <p:cNvSpPr/>
          <p:nvPr/>
        </p:nvSpPr>
        <p:spPr>
          <a:xfrm>
            <a:off x="548640" y="1920240"/>
            <a:ext cx="5212080" cy="502920"/>
          </a:xfrm>
          <a:prstGeom prst="rect">
            <a:avLst/>
          </a:prstGeom>
          <a:noFill/>
          <a:ln/>
        </p:spPr>
        <p:txBody>
          <a:bodyPr wrap="square" rtlCol="0" anchor="ctr"/>
          <a:lstStyle/>
          <a:p>
            <a:pPr marL="0" indent="0">
              <a:buNone/>
            </a:pPr>
            <a:r>
              <a:rPr lang="en-US" sz="1600" b="1" dirty="0">
                <a:solidFill>
                  <a:srgbClr val="2B2018"/>
                </a:solidFill>
                <a:ea typeface="Calibri" pitchFamily="34" charset="-122"/>
                <a:cs typeface="Calibri" pitchFamily="34" charset="-120"/>
              </a:rPr>
              <a:t>How requirements were gathered</a:t>
            </a:r>
          </a:p>
          <a:p>
            <a:pPr marL="0" indent="0">
              <a:buNone/>
            </a:pPr>
            <a:r>
              <a:rPr lang="en-US" sz="1600" dirty="0"/>
              <a:t>Literature Review</a:t>
            </a:r>
          </a:p>
        </p:txBody>
      </p:sp>
      <p:sp>
        <p:nvSpPr>
          <p:cNvPr id="6" name="Shape 4"/>
          <p:cNvSpPr/>
          <p:nvPr/>
        </p:nvSpPr>
        <p:spPr>
          <a:xfrm>
            <a:off x="548640" y="2377440"/>
            <a:ext cx="457200" cy="457200"/>
          </a:xfrm>
          <a:prstGeom prst="ellipse">
            <a:avLst/>
          </a:prstGeom>
          <a:solidFill>
            <a:srgbClr val="FBF6F1"/>
          </a:solidFill>
          <a:ln/>
        </p:spPr>
        <p:txBody>
          <a:bodyPr/>
          <a:lstStyle/>
          <a:p>
            <a:endParaRPr lang="en-GB" sz="1600"/>
          </a:p>
        </p:txBody>
      </p:sp>
      <p:pic>
        <p:nvPicPr>
          <p:cNvPr id="7" name="Image 0" descr="preencoded.png"/>
          <p:cNvPicPr>
            <a:picLocks noChangeAspect="1"/>
          </p:cNvPicPr>
          <p:nvPr/>
        </p:nvPicPr>
        <p:blipFill>
          <a:blip r:embed="rId3"/>
          <a:stretch>
            <a:fillRect/>
          </a:stretch>
        </p:blipFill>
        <p:spPr>
          <a:xfrm>
            <a:off x="658368" y="2487168"/>
            <a:ext cx="237744" cy="237744"/>
          </a:xfrm>
          <a:prstGeom prst="rect">
            <a:avLst/>
          </a:prstGeom>
        </p:spPr>
      </p:pic>
      <p:sp>
        <p:nvSpPr>
          <p:cNvPr id="8" name="Text 5"/>
          <p:cNvSpPr/>
          <p:nvPr/>
        </p:nvSpPr>
        <p:spPr>
          <a:xfrm>
            <a:off x="1051559" y="2534194"/>
            <a:ext cx="4876801" cy="837656"/>
          </a:xfrm>
          <a:prstGeom prst="rect">
            <a:avLst/>
          </a:prstGeom>
          <a:noFill/>
          <a:ln/>
        </p:spPr>
        <p:txBody>
          <a:bodyPr wrap="square" rtlCol="0" anchor="ctr"/>
          <a:lstStyle/>
          <a:p>
            <a:pPr algn="r"/>
            <a:r>
              <a:rPr lang="en-GB" sz="1600" dirty="0"/>
              <a:t>Reviewed research on e-commerce and bakery websites</a:t>
            </a:r>
          </a:p>
          <a:p>
            <a:pPr algn="r"/>
            <a:r>
              <a:rPr lang="en-GB" sz="1600" dirty="0"/>
              <a:t>Identified common features and security requirements.</a:t>
            </a:r>
            <a:endParaRPr lang="en-GB" sz="1600" b="1" dirty="0"/>
          </a:p>
        </p:txBody>
      </p:sp>
      <p:sp>
        <p:nvSpPr>
          <p:cNvPr id="9" name="Shape 6"/>
          <p:cNvSpPr/>
          <p:nvPr/>
        </p:nvSpPr>
        <p:spPr>
          <a:xfrm>
            <a:off x="533400" y="3371850"/>
            <a:ext cx="457200" cy="457200"/>
          </a:xfrm>
          <a:prstGeom prst="ellipse">
            <a:avLst/>
          </a:prstGeom>
          <a:solidFill>
            <a:srgbClr val="FBF6F1"/>
          </a:solidFill>
          <a:ln/>
        </p:spPr>
        <p:txBody>
          <a:bodyPr/>
          <a:lstStyle/>
          <a:p>
            <a:endParaRPr lang="en-GB" sz="1600"/>
          </a:p>
        </p:txBody>
      </p:sp>
      <p:pic>
        <p:nvPicPr>
          <p:cNvPr id="10" name="Image 1" descr="preencoded.png"/>
          <p:cNvPicPr>
            <a:picLocks noChangeAspect="1"/>
          </p:cNvPicPr>
          <p:nvPr/>
        </p:nvPicPr>
        <p:blipFill>
          <a:blip r:embed="rId4"/>
          <a:stretch>
            <a:fillRect/>
          </a:stretch>
        </p:blipFill>
        <p:spPr>
          <a:xfrm>
            <a:off x="676656" y="3515541"/>
            <a:ext cx="237744" cy="237744"/>
          </a:xfrm>
          <a:prstGeom prst="rect">
            <a:avLst/>
          </a:prstGeom>
        </p:spPr>
      </p:pic>
      <p:sp>
        <p:nvSpPr>
          <p:cNvPr id="11" name="Text 7"/>
          <p:cNvSpPr/>
          <p:nvPr/>
        </p:nvSpPr>
        <p:spPr>
          <a:xfrm>
            <a:off x="594360" y="3200400"/>
            <a:ext cx="5212080" cy="274320"/>
          </a:xfrm>
          <a:prstGeom prst="rect">
            <a:avLst/>
          </a:prstGeom>
          <a:noFill/>
          <a:ln/>
        </p:spPr>
        <p:txBody>
          <a:bodyPr wrap="square" rtlCol="0" anchor="ctr"/>
          <a:lstStyle/>
          <a:p>
            <a:r>
              <a:rPr lang="en-GB" sz="1600" dirty="0"/>
              <a:t>Competitor Analysis</a:t>
            </a:r>
            <a:endParaRPr lang="en-US" sz="1600" dirty="0"/>
          </a:p>
        </p:txBody>
      </p:sp>
      <p:sp>
        <p:nvSpPr>
          <p:cNvPr id="12" name="Shape 8"/>
          <p:cNvSpPr/>
          <p:nvPr/>
        </p:nvSpPr>
        <p:spPr>
          <a:xfrm>
            <a:off x="138793" y="4030218"/>
            <a:ext cx="3012622" cy="332776"/>
          </a:xfrm>
          <a:prstGeom prst="ellipse">
            <a:avLst/>
          </a:prstGeom>
          <a:solidFill>
            <a:srgbClr val="FBF6F1"/>
          </a:solidFill>
          <a:ln/>
        </p:spPr>
        <p:txBody>
          <a:bodyPr/>
          <a:lstStyle/>
          <a:p>
            <a:r>
              <a:rPr lang="en-GB" sz="1600" dirty="0"/>
              <a:t>Project Objectives</a:t>
            </a:r>
          </a:p>
        </p:txBody>
      </p:sp>
      <p:pic>
        <p:nvPicPr>
          <p:cNvPr id="13" name="Image 2" descr="preencoded.png"/>
          <p:cNvPicPr>
            <a:picLocks noChangeAspect="1"/>
          </p:cNvPicPr>
          <p:nvPr/>
        </p:nvPicPr>
        <p:blipFill>
          <a:blip r:embed="rId5"/>
          <a:stretch>
            <a:fillRect/>
          </a:stretch>
        </p:blipFill>
        <p:spPr>
          <a:xfrm>
            <a:off x="658368" y="4487418"/>
            <a:ext cx="237744" cy="237744"/>
          </a:xfrm>
          <a:prstGeom prst="rect">
            <a:avLst/>
          </a:prstGeom>
        </p:spPr>
      </p:pic>
      <p:sp>
        <p:nvSpPr>
          <p:cNvPr id="14" name="Text 9"/>
          <p:cNvSpPr/>
          <p:nvPr/>
        </p:nvSpPr>
        <p:spPr>
          <a:xfrm>
            <a:off x="1143000" y="4471414"/>
            <a:ext cx="4663440" cy="543090"/>
          </a:xfrm>
          <a:prstGeom prst="rect">
            <a:avLst/>
          </a:prstGeom>
          <a:noFill/>
          <a:ln/>
        </p:spPr>
        <p:txBody>
          <a:bodyPr wrap="square" rtlCol="0" anchor="ctr"/>
          <a:lstStyle/>
          <a:p>
            <a:r>
              <a:rPr lang="en-GB" sz="1600" dirty="0"/>
              <a:t>Used the project aims to define the requirements. Focused on both customer and administrator needs.</a:t>
            </a:r>
            <a:endParaRPr lang="en-US" sz="1600" dirty="0"/>
          </a:p>
        </p:txBody>
      </p:sp>
      <p:sp>
        <p:nvSpPr>
          <p:cNvPr id="15" name="Text 10"/>
          <p:cNvSpPr/>
          <p:nvPr/>
        </p:nvSpPr>
        <p:spPr>
          <a:xfrm>
            <a:off x="6263640" y="1920240"/>
            <a:ext cx="5212080" cy="365760"/>
          </a:xfrm>
          <a:prstGeom prst="rect">
            <a:avLst/>
          </a:prstGeom>
          <a:noFill/>
          <a:ln/>
        </p:spPr>
        <p:txBody>
          <a:bodyPr wrap="square" rtlCol="0" anchor="ctr"/>
          <a:lstStyle/>
          <a:p>
            <a:pPr marL="0" indent="0">
              <a:buNone/>
            </a:pPr>
            <a:r>
              <a:rPr lang="en-US" sz="1600" b="1" dirty="0">
                <a:solidFill>
                  <a:srgbClr val="2B2018"/>
                </a:solidFill>
                <a:ea typeface="Calibri" pitchFamily="34" charset="-122"/>
                <a:cs typeface="Calibri" pitchFamily="34" charset="-120"/>
              </a:rPr>
              <a:t>Core use cases by role</a:t>
            </a:r>
            <a:endParaRPr lang="en-US" sz="1600" dirty="0"/>
          </a:p>
        </p:txBody>
      </p:sp>
      <p:sp>
        <p:nvSpPr>
          <p:cNvPr id="16" name="Shape 11"/>
          <p:cNvSpPr/>
          <p:nvPr/>
        </p:nvSpPr>
        <p:spPr>
          <a:xfrm>
            <a:off x="6263640" y="2377440"/>
            <a:ext cx="5349240" cy="1783080"/>
          </a:xfrm>
          <a:prstGeom prst="roundRect">
            <a:avLst>
              <a:gd name="adj" fmla="val 4103"/>
            </a:avLst>
          </a:prstGeom>
          <a:solidFill>
            <a:srgbClr val="FBF6F1"/>
          </a:solidFill>
          <a:ln/>
          <a:effectLst>
            <a:outerShdw blurRad="101600" dist="38100" dir="2700000" algn="bl" rotWithShape="0">
              <a:srgbClr val="000000">
                <a:alpha val="15000"/>
              </a:srgbClr>
            </a:outerShdw>
          </a:effectLst>
        </p:spPr>
        <p:txBody>
          <a:bodyPr/>
          <a:lstStyle/>
          <a:p>
            <a:endParaRPr lang="en-GB" sz="1600"/>
          </a:p>
        </p:txBody>
      </p:sp>
      <p:pic>
        <p:nvPicPr>
          <p:cNvPr id="17" name="Image 3" descr="preencoded.png"/>
          <p:cNvPicPr>
            <a:picLocks noChangeAspect="1"/>
          </p:cNvPicPr>
          <p:nvPr/>
        </p:nvPicPr>
        <p:blipFill>
          <a:blip r:embed="rId6"/>
          <a:stretch>
            <a:fillRect/>
          </a:stretch>
        </p:blipFill>
        <p:spPr>
          <a:xfrm>
            <a:off x="6492240" y="2560320"/>
            <a:ext cx="365760" cy="365760"/>
          </a:xfrm>
          <a:prstGeom prst="rect">
            <a:avLst/>
          </a:prstGeom>
        </p:spPr>
      </p:pic>
      <p:sp>
        <p:nvSpPr>
          <p:cNvPr id="18" name="Text 12"/>
          <p:cNvSpPr/>
          <p:nvPr/>
        </p:nvSpPr>
        <p:spPr>
          <a:xfrm>
            <a:off x="6949440" y="2542032"/>
            <a:ext cx="2743200" cy="365760"/>
          </a:xfrm>
          <a:prstGeom prst="rect">
            <a:avLst/>
          </a:prstGeom>
          <a:noFill/>
          <a:ln/>
        </p:spPr>
        <p:txBody>
          <a:bodyPr wrap="square" rtlCol="0" anchor="ctr"/>
          <a:lstStyle/>
          <a:p>
            <a:pPr marL="0" indent="0">
              <a:buNone/>
            </a:pPr>
            <a:r>
              <a:rPr lang="en-US" sz="1600" b="1" dirty="0">
                <a:solidFill>
                  <a:srgbClr val="7A3B2E"/>
                </a:solidFill>
                <a:ea typeface="Calibri" pitchFamily="34" charset="-122"/>
                <a:cs typeface="Calibri" pitchFamily="34" charset="-120"/>
              </a:rPr>
              <a:t>Customer</a:t>
            </a:r>
            <a:endParaRPr lang="en-US" sz="1600" dirty="0"/>
          </a:p>
        </p:txBody>
      </p:sp>
      <p:sp>
        <p:nvSpPr>
          <p:cNvPr id="19" name="Text 13"/>
          <p:cNvSpPr/>
          <p:nvPr/>
        </p:nvSpPr>
        <p:spPr>
          <a:xfrm>
            <a:off x="6492240" y="2971800"/>
            <a:ext cx="4937760" cy="1097280"/>
          </a:xfrm>
          <a:prstGeom prst="rect">
            <a:avLst/>
          </a:prstGeom>
          <a:noFill/>
          <a:ln/>
        </p:spPr>
        <p:txBody>
          <a:bodyPr wrap="square" rtlCol="0" anchor="ctr"/>
          <a:lstStyle/>
          <a:p>
            <a:r>
              <a:rPr lang="en-US" sz="1600" i="1" dirty="0">
                <a:solidFill>
                  <a:srgbClr val="2B2018"/>
                </a:solidFill>
                <a:ea typeface="Calibri" pitchFamily="34" charset="-122"/>
                <a:cs typeface="Calibri" pitchFamily="34" charset="-120"/>
              </a:rPr>
              <a:t>"</a:t>
            </a:r>
            <a:r>
              <a:rPr lang="en-GB" sz="1600" dirty="0"/>
              <a:t>The customer should be able to search for products, add items to the shopping cart, and place an order online”</a:t>
            </a:r>
            <a:endParaRPr lang="en-US" sz="1600" dirty="0"/>
          </a:p>
        </p:txBody>
      </p:sp>
      <p:sp>
        <p:nvSpPr>
          <p:cNvPr id="20" name="Shape 14"/>
          <p:cNvSpPr/>
          <p:nvPr/>
        </p:nvSpPr>
        <p:spPr>
          <a:xfrm>
            <a:off x="6263640" y="4343400"/>
            <a:ext cx="5349240" cy="1783080"/>
          </a:xfrm>
          <a:prstGeom prst="roundRect">
            <a:avLst>
              <a:gd name="adj" fmla="val 4103"/>
            </a:avLst>
          </a:prstGeom>
          <a:solidFill>
            <a:srgbClr val="7A3B2E"/>
          </a:solidFill>
          <a:ln/>
          <a:effectLst>
            <a:outerShdw blurRad="101600" dist="38100" dir="2700000" algn="bl" rotWithShape="0">
              <a:srgbClr val="000000">
                <a:alpha val="15000"/>
              </a:srgbClr>
            </a:outerShdw>
          </a:effectLst>
        </p:spPr>
        <p:txBody>
          <a:bodyPr/>
          <a:lstStyle/>
          <a:p>
            <a:endParaRPr lang="en-GB" sz="1600"/>
          </a:p>
        </p:txBody>
      </p:sp>
      <p:pic>
        <p:nvPicPr>
          <p:cNvPr id="21" name="Image 4" descr="preencoded.png"/>
          <p:cNvPicPr>
            <a:picLocks noChangeAspect="1"/>
          </p:cNvPicPr>
          <p:nvPr/>
        </p:nvPicPr>
        <p:blipFill>
          <a:blip r:embed="rId7"/>
          <a:stretch>
            <a:fillRect/>
          </a:stretch>
        </p:blipFill>
        <p:spPr>
          <a:xfrm>
            <a:off x="6492240" y="4526280"/>
            <a:ext cx="365760" cy="365760"/>
          </a:xfrm>
          <a:prstGeom prst="rect">
            <a:avLst/>
          </a:prstGeom>
        </p:spPr>
      </p:pic>
      <p:sp>
        <p:nvSpPr>
          <p:cNvPr id="22" name="Text 15"/>
          <p:cNvSpPr/>
          <p:nvPr/>
        </p:nvSpPr>
        <p:spPr>
          <a:xfrm>
            <a:off x="6949440" y="4507992"/>
            <a:ext cx="2743200" cy="365760"/>
          </a:xfrm>
          <a:prstGeom prst="rect">
            <a:avLst/>
          </a:prstGeom>
          <a:noFill/>
          <a:ln/>
        </p:spPr>
        <p:txBody>
          <a:bodyPr wrap="square" rtlCol="0" anchor="ctr"/>
          <a:lstStyle/>
          <a:p>
            <a:pPr marL="0" indent="0">
              <a:buNone/>
            </a:pPr>
            <a:r>
              <a:rPr lang="en-US" sz="1600" b="1" dirty="0">
                <a:solidFill>
                  <a:srgbClr val="FFFFFF"/>
                </a:solidFill>
                <a:ea typeface="Calibri" pitchFamily="34" charset="-122"/>
                <a:cs typeface="Calibri" pitchFamily="34" charset="-120"/>
              </a:rPr>
              <a:t>Admin</a:t>
            </a:r>
            <a:endParaRPr lang="en-US" sz="1600" dirty="0"/>
          </a:p>
        </p:txBody>
      </p:sp>
      <p:sp>
        <p:nvSpPr>
          <p:cNvPr id="23" name="Text 16"/>
          <p:cNvSpPr/>
          <p:nvPr/>
        </p:nvSpPr>
        <p:spPr>
          <a:xfrm>
            <a:off x="6492240" y="4937760"/>
            <a:ext cx="4937760" cy="1097280"/>
          </a:xfrm>
          <a:prstGeom prst="rect">
            <a:avLst/>
          </a:prstGeom>
          <a:noFill/>
          <a:ln/>
        </p:spPr>
        <p:txBody>
          <a:bodyPr wrap="square" rtlCol="0" anchor="ctr"/>
          <a:lstStyle/>
          <a:p>
            <a:pPr marL="0" indent="0">
              <a:buNone/>
            </a:pPr>
            <a:r>
              <a:rPr lang="en-US" sz="1600" i="1" dirty="0">
                <a:solidFill>
                  <a:srgbClr val="F3DCC8"/>
                </a:solidFill>
                <a:ea typeface="Calibri" pitchFamily="34" charset="-122"/>
                <a:cs typeface="Calibri" pitchFamily="34" charset="-120"/>
              </a:rPr>
              <a:t>"As an admin, I want to add and edit products and view incoming orders, so I can manage the bakery's online catalogue."</a:t>
            </a:r>
            <a:endParaRPr lang="en-US" sz="1600" dirty="0"/>
          </a:p>
        </p:txBody>
      </p:sp>
      <p:sp>
        <p:nvSpPr>
          <p:cNvPr id="24" name="Shape 17"/>
          <p:cNvSpPr/>
          <p:nvPr/>
        </p:nvSpPr>
        <p:spPr>
          <a:xfrm>
            <a:off x="502920" y="5264658"/>
            <a:ext cx="5212080" cy="1223990"/>
          </a:xfrm>
          <a:prstGeom prst="roundRect">
            <a:avLst>
              <a:gd name="adj" fmla="val 6667"/>
            </a:avLst>
          </a:prstGeom>
          <a:solidFill>
            <a:srgbClr val="E8A33D"/>
          </a:solidFill>
          <a:ln/>
          <a:effectLst>
            <a:outerShdw blurRad="101600" dist="38100" dir="2700000" algn="bl" rotWithShape="0">
              <a:srgbClr val="000000">
                <a:alpha val="15000"/>
              </a:srgbClr>
            </a:outerShdw>
          </a:effectLst>
        </p:spPr>
        <p:txBody>
          <a:bodyPr/>
          <a:lstStyle/>
          <a:p>
            <a:endParaRPr lang="en-GB" sz="1600"/>
          </a:p>
        </p:txBody>
      </p:sp>
      <p:sp>
        <p:nvSpPr>
          <p:cNvPr id="25" name="Text 18"/>
          <p:cNvSpPr/>
          <p:nvPr/>
        </p:nvSpPr>
        <p:spPr>
          <a:xfrm>
            <a:off x="777240" y="5310378"/>
            <a:ext cx="4754880" cy="1178270"/>
          </a:xfrm>
          <a:prstGeom prst="rect">
            <a:avLst/>
          </a:prstGeom>
          <a:noFill/>
          <a:ln/>
        </p:spPr>
        <p:txBody>
          <a:bodyPr wrap="square" rtlCol="0" anchor="ctr"/>
          <a:lstStyle/>
          <a:p>
            <a:r>
              <a:rPr lang="en-GB" sz="1600" dirty="0"/>
              <a:t>The information gathered was used to define the system use cases and functional requirements</a:t>
            </a:r>
            <a:endParaRPr lang="en-US" sz="1600" dirty="0"/>
          </a:p>
        </p:txBody>
      </p:sp>
      <p:sp>
        <p:nvSpPr>
          <p:cNvPr id="27" name="TextBox 26">
            <a:extLst>
              <a:ext uri="{FF2B5EF4-FFF2-40B4-BE49-F238E27FC236}">
                <a16:creationId xmlns:a16="http://schemas.microsoft.com/office/drawing/2014/main" id="{0C8DD111-92AD-FFAE-845F-D58023AA0C7B}"/>
              </a:ext>
            </a:extLst>
          </p:cNvPr>
          <p:cNvSpPr txBox="1"/>
          <p:nvPr/>
        </p:nvSpPr>
        <p:spPr>
          <a:xfrm>
            <a:off x="1186869" y="3552944"/>
            <a:ext cx="4741491" cy="584775"/>
          </a:xfrm>
          <a:prstGeom prst="rect">
            <a:avLst/>
          </a:prstGeom>
          <a:noFill/>
        </p:spPr>
        <p:txBody>
          <a:bodyPr wrap="square" rtlCol="0">
            <a:spAutoFit/>
          </a:bodyPr>
          <a:lstStyle/>
          <a:p>
            <a:r>
              <a:rPr lang="en-GB" sz="1600" dirty="0"/>
              <a:t>Compared GAIL's, My Baker and Tailor Bakes. Identified industry-standard features and best practices.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BF6F1"/>
        </a:solidFill>
        <a:effectLst/>
      </p:bgPr>
    </p:bg>
    <p:spTree>
      <p:nvGrpSpPr>
        <p:cNvPr id="1" name=""/>
        <p:cNvGrpSpPr/>
        <p:nvPr/>
      </p:nvGrpSpPr>
      <p:grpSpPr>
        <a:xfrm>
          <a:off x="0" y="0"/>
          <a:ext cx="0" cy="0"/>
          <a:chOff x="0" y="0"/>
          <a:chExt cx="0" cy="0"/>
        </a:xfrm>
      </p:grpSpPr>
      <p:sp>
        <p:nvSpPr>
          <p:cNvPr id="2" name="Text 0"/>
          <p:cNvSpPr/>
          <p:nvPr/>
        </p:nvSpPr>
        <p:spPr>
          <a:xfrm>
            <a:off x="502920" y="320040"/>
            <a:ext cx="1188720" cy="822960"/>
          </a:xfrm>
          <a:prstGeom prst="rect">
            <a:avLst/>
          </a:prstGeom>
          <a:noFill/>
          <a:ln/>
        </p:spPr>
        <p:txBody>
          <a:bodyPr wrap="square" rtlCol="0" anchor="ctr"/>
          <a:lstStyle/>
          <a:p>
            <a:pPr marL="0" indent="0">
              <a:buNone/>
            </a:pPr>
            <a:r>
              <a:rPr lang="en-US" sz="3000" b="1" dirty="0">
                <a:solidFill>
                  <a:srgbClr val="E8A33D"/>
                </a:solidFill>
                <a:latin typeface="Cambria" pitchFamily="34" charset="0"/>
                <a:ea typeface="Cambria" pitchFamily="34" charset="-122"/>
                <a:cs typeface="Cambria" pitchFamily="34" charset="-120"/>
              </a:rPr>
              <a:t>13</a:t>
            </a:r>
            <a:endParaRPr lang="en-US" sz="3000" dirty="0"/>
          </a:p>
        </p:txBody>
      </p:sp>
      <p:sp>
        <p:nvSpPr>
          <p:cNvPr id="3" name="Text 1"/>
          <p:cNvSpPr/>
          <p:nvPr/>
        </p:nvSpPr>
        <p:spPr>
          <a:xfrm>
            <a:off x="502920" y="960120"/>
            <a:ext cx="9601200" cy="640080"/>
          </a:xfrm>
          <a:prstGeom prst="rect">
            <a:avLst/>
          </a:prstGeom>
          <a:noFill/>
          <a:ln/>
        </p:spPr>
        <p:txBody>
          <a:bodyPr wrap="square" rtlCol="0" anchor="ctr"/>
          <a:lstStyle/>
          <a:p>
            <a:pPr marL="0" indent="0">
              <a:buNone/>
            </a:pPr>
            <a:r>
              <a:rPr lang="en-US" sz="3000" b="1" dirty="0">
                <a:solidFill>
                  <a:srgbClr val="2B2018"/>
                </a:solidFill>
                <a:latin typeface="Cambria" pitchFamily="34" charset="0"/>
                <a:ea typeface="Cambria" pitchFamily="34" charset="-122"/>
                <a:cs typeface="Cambria" pitchFamily="34" charset="-120"/>
              </a:rPr>
              <a:t>Analysis: Feasibility</a:t>
            </a:r>
            <a:endParaRPr lang="en-US" sz="3000" dirty="0"/>
          </a:p>
        </p:txBody>
      </p:sp>
      <p:sp>
        <p:nvSpPr>
          <p:cNvPr id="4" name="Shape 2"/>
          <p:cNvSpPr/>
          <p:nvPr/>
        </p:nvSpPr>
        <p:spPr>
          <a:xfrm>
            <a:off x="548640" y="2129246"/>
            <a:ext cx="2697480" cy="4042954"/>
          </a:xfrm>
          <a:prstGeom prst="roundRect">
            <a:avLst>
              <a:gd name="adj" fmla="val 2712"/>
            </a:avLst>
          </a:prstGeom>
          <a:solidFill>
            <a:srgbClr val="2F6B5E"/>
          </a:solidFill>
          <a:ln/>
          <a:effectLst>
            <a:outerShdw blurRad="101600" dist="38100" dir="2700000" algn="bl" rotWithShape="0">
              <a:srgbClr val="000000">
                <a:alpha val="15000"/>
              </a:srgbClr>
            </a:outerShdw>
          </a:effectLst>
        </p:spPr>
        <p:txBody>
          <a:bodyPr/>
          <a:lstStyle/>
          <a:p>
            <a:endParaRPr lang="en-GB" dirty="0"/>
          </a:p>
        </p:txBody>
      </p:sp>
      <p:sp>
        <p:nvSpPr>
          <p:cNvPr id="5" name="Shape 3"/>
          <p:cNvSpPr/>
          <p:nvPr/>
        </p:nvSpPr>
        <p:spPr>
          <a:xfrm>
            <a:off x="1531620" y="2286000"/>
            <a:ext cx="731520" cy="731520"/>
          </a:xfrm>
          <a:prstGeom prst="ellipse">
            <a:avLst/>
          </a:prstGeom>
          <a:solidFill>
            <a:srgbClr val="FFFFFF"/>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1650492" y="2441448"/>
            <a:ext cx="493776" cy="493776"/>
          </a:xfrm>
          <a:prstGeom prst="rect">
            <a:avLst/>
          </a:prstGeom>
        </p:spPr>
      </p:pic>
      <p:sp>
        <p:nvSpPr>
          <p:cNvPr id="7" name="Text 4"/>
          <p:cNvSpPr/>
          <p:nvPr/>
        </p:nvSpPr>
        <p:spPr>
          <a:xfrm>
            <a:off x="685800" y="3246120"/>
            <a:ext cx="2423160" cy="457200"/>
          </a:xfrm>
          <a:prstGeom prst="rect">
            <a:avLst/>
          </a:prstGeom>
          <a:noFill/>
          <a:ln/>
        </p:spPr>
        <p:txBody>
          <a:bodyPr wrap="square" rtlCol="0" anchor="ctr"/>
          <a:lstStyle/>
          <a:p>
            <a:pPr marL="0" indent="0" algn="ctr">
              <a:buNone/>
            </a:pPr>
            <a:endParaRPr lang="en-US" sz="1500" b="1" dirty="0">
              <a:solidFill>
                <a:srgbClr val="FFFFFF"/>
              </a:solidFill>
              <a:latin typeface="Calibri" pitchFamily="34" charset="0"/>
              <a:ea typeface="Calibri" pitchFamily="34" charset="-122"/>
              <a:cs typeface="Calibri" pitchFamily="34" charset="-120"/>
            </a:endParaRPr>
          </a:p>
          <a:p>
            <a:pPr marL="0" indent="0" algn="ctr">
              <a:buNone/>
            </a:pPr>
            <a:endParaRPr lang="en-US" sz="1500" b="1" dirty="0">
              <a:solidFill>
                <a:srgbClr val="FFFFFF"/>
              </a:solidFill>
              <a:latin typeface="Calibri" pitchFamily="34" charset="0"/>
              <a:ea typeface="Calibri" pitchFamily="34" charset="-122"/>
              <a:cs typeface="Calibri" pitchFamily="34" charset="-120"/>
            </a:endParaRPr>
          </a:p>
          <a:p>
            <a:pPr marL="0" indent="0" algn="ctr">
              <a:buNone/>
            </a:pPr>
            <a:r>
              <a:rPr lang="en-US" sz="1500" b="1" dirty="0">
                <a:solidFill>
                  <a:srgbClr val="FFFFFF"/>
                </a:solidFill>
                <a:latin typeface="Calibri" pitchFamily="34" charset="0"/>
                <a:ea typeface="Calibri" pitchFamily="34" charset="-122"/>
                <a:cs typeface="Calibri" pitchFamily="34" charset="-120"/>
              </a:rPr>
              <a:t>Technical</a:t>
            </a:r>
          </a:p>
          <a:p>
            <a:pPr marL="0" indent="0" algn="ctr">
              <a:buNone/>
            </a:pPr>
            <a:endParaRPr lang="en-US" sz="1500" b="1" dirty="0">
              <a:solidFill>
                <a:srgbClr val="FFFFFF"/>
              </a:solidFill>
              <a:latin typeface="Calibri" pitchFamily="34" charset="0"/>
              <a:ea typeface="Calibri" pitchFamily="34" charset="-122"/>
              <a:cs typeface="Calibri" pitchFamily="34" charset="-120"/>
            </a:endParaRPr>
          </a:p>
          <a:p>
            <a:pPr marL="0" indent="0" algn="ctr">
              <a:buNone/>
            </a:pPr>
            <a:endParaRPr lang="en-US" sz="1500" dirty="0"/>
          </a:p>
        </p:txBody>
      </p:sp>
      <p:sp>
        <p:nvSpPr>
          <p:cNvPr id="8" name="Text 5"/>
          <p:cNvSpPr/>
          <p:nvPr/>
        </p:nvSpPr>
        <p:spPr>
          <a:xfrm>
            <a:off x="731520" y="3794760"/>
            <a:ext cx="2331720" cy="1737360"/>
          </a:xfrm>
          <a:prstGeom prst="rect">
            <a:avLst/>
          </a:prstGeom>
          <a:noFill/>
          <a:ln/>
        </p:spPr>
        <p:txBody>
          <a:bodyPr wrap="square" rtlCol="0" anchor="ctr"/>
          <a:lstStyle/>
          <a:p>
            <a:pPr algn="ctr"/>
            <a:endParaRPr lang="en-GB" sz="1400" dirty="0">
              <a:solidFill>
                <a:schemeClr val="bg1"/>
              </a:solidFill>
            </a:endParaRPr>
          </a:p>
          <a:p>
            <a:pPr algn="ctr"/>
            <a:r>
              <a:rPr lang="en-GB" sz="1400" dirty="0">
                <a:solidFill>
                  <a:schemeClr val="bg1"/>
                </a:solidFill>
              </a:rPr>
              <a:t>"The project is technically feasible because it uses widely available technologies such as HTML, CSS, JavaScript, PHP and MySQL. These technologies are reliable, well documented and suitable for developing a secure bakery website.“</a:t>
            </a:r>
          </a:p>
          <a:p>
            <a:pPr algn="ctr"/>
            <a:r>
              <a:rPr lang="en-US" sz="1100" dirty="0">
                <a:solidFill>
                  <a:srgbClr val="F8EDE3"/>
                </a:solidFill>
                <a:latin typeface="Calibri" pitchFamily="34" charset="0"/>
                <a:ea typeface="Calibri" pitchFamily="34" charset="-122"/>
                <a:cs typeface="Calibri" pitchFamily="34" charset="-120"/>
              </a:rPr>
              <a:t>(</a:t>
            </a:r>
            <a:r>
              <a:rPr lang="en-US" sz="1600" dirty="0">
                <a:solidFill>
                  <a:srgbClr val="F8EDE3"/>
                </a:solidFill>
                <a:latin typeface="Calibri" pitchFamily="34" charset="0"/>
                <a:ea typeface="Calibri" pitchFamily="34" charset="-122"/>
                <a:cs typeface="Calibri" pitchFamily="34" charset="-120"/>
              </a:rPr>
              <a:t>HTML, CSS, JS, PHP, MySQL)</a:t>
            </a:r>
            <a:endParaRPr lang="en-US" sz="1600" dirty="0"/>
          </a:p>
        </p:txBody>
      </p:sp>
      <p:sp>
        <p:nvSpPr>
          <p:cNvPr id="9" name="Shape 6"/>
          <p:cNvSpPr/>
          <p:nvPr/>
        </p:nvSpPr>
        <p:spPr>
          <a:xfrm>
            <a:off x="3429000" y="2129246"/>
            <a:ext cx="2697480" cy="4042954"/>
          </a:xfrm>
          <a:prstGeom prst="roundRect">
            <a:avLst>
              <a:gd name="adj" fmla="val 2712"/>
            </a:avLst>
          </a:prstGeom>
          <a:solidFill>
            <a:srgbClr val="E8A33D"/>
          </a:solidFill>
          <a:ln/>
          <a:effectLst>
            <a:outerShdw blurRad="101600" dist="38100" dir="2700000" algn="bl" rotWithShape="0">
              <a:srgbClr val="000000">
                <a:alpha val="15000"/>
              </a:srgbClr>
            </a:outerShdw>
          </a:effectLst>
        </p:spPr>
        <p:txBody>
          <a:bodyPr/>
          <a:lstStyle/>
          <a:p>
            <a:endParaRPr lang="en-GB"/>
          </a:p>
        </p:txBody>
      </p:sp>
      <p:sp>
        <p:nvSpPr>
          <p:cNvPr id="10" name="Shape 7"/>
          <p:cNvSpPr/>
          <p:nvPr/>
        </p:nvSpPr>
        <p:spPr>
          <a:xfrm>
            <a:off x="4457700" y="2286000"/>
            <a:ext cx="731520" cy="731520"/>
          </a:xfrm>
          <a:prstGeom prst="ellipse">
            <a:avLst/>
          </a:prstGeom>
          <a:solidFill>
            <a:srgbClr val="FFFFFF"/>
          </a:solidFill>
          <a:ln/>
        </p:spPr>
        <p:txBody>
          <a:bodyPr/>
          <a:lstStyle/>
          <a:p>
            <a:endParaRPr lang="en-GB"/>
          </a:p>
        </p:txBody>
      </p:sp>
      <p:pic>
        <p:nvPicPr>
          <p:cNvPr id="11" name="Image 1" descr="preencoded.png"/>
          <p:cNvPicPr>
            <a:picLocks noChangeAspect="1"/>
          </p:cNvPicPr>
          <p:nvPr/>
        </p:nvPicPr>
        <p:blipFill>
          <a:blip r:embed="rId4"/>
          <a:stretch>
            <a:fillRect/>
          </a:stretch>
        </p:blipFill>
        <p:spPr>
          <a:xfrm>
            <a:off x="4576572" y="2441448"/>
            <a:ext cx="493776" cy="493776"/>
          </a:xfrm>
          <a:prstGeom prst="rect">
            <a:avLst/>
          </a:prstGeom>
        </p:spPr>
      </p:pic>
      <p:sp>
        <p:nvSpPr>
          <p:cNvPr id="12" name="Text 8"/>
          <p:cNvSpPr/>
          <p:nvPr/>
        </p:nvSpPr>
        <p:spPr>
          <a:xfrm>
            <a:off x="3611880" y="3246120"/>
            <a:ext cx="2423160" cy="457200"/>
          </a:xfrm>
          <a:prstGeom prst="rect">
            <a:avLst/>
          </a:prstGeom>
          <a:noFill/>
          <a:ln/>
        </p:spPr>
        <p:txBody>
          <a:bodyPr wrap="square"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Economic</a:t>
            </a:r>
            <a:endParaRPr lang="en-US" sz="1500" dirty="0"/>
          </a:p>
        </p:txBody>
      </p:sp>
      <p:sp>
        <p:nvSpPr>
          <p:cNvPr id="13" name="Text 9"/>
          <p:cNvSpPr/>
          <p:nvPr/>
        </p:nvSpPr>
        <p:spPr>
          <a:xfrm>
            <a:off x="3657600" y="3794759"/>
            <a:ext cx="2331720" cy="1593669"/>
          </a:xfrm>
          <a:prstGeom prst="rect">
            <a:avLst/>
          </a:prstGeom>
          <a:noFill/>
          <a:ln/>
        </p:spPr>
        <p:txBody>
          <a:bodyPr wrap="square" rtlCol="0" anchor="ctr"/>
          <a:lstStyle/>
          <a:p>
            <a:pPr algn="ctr"/>
            <a:r>
              <a:rPr lang="en-US" sz="1400" dirty="0">
                <a:solidFill>
                  <a:srgbClr val="F8EDE3"/>
                </a:solidFill>
                <a:ea typeface="Calibri" pitchFamily="34" charset="-122"/>
                <a:cs typeface="Calibri" pitchFamily="34" charset="-120"/>
              </a:rPr>
              <a:t>“All tools used are free and open-source; no licensing costs, </a:t>
            </a:r>
            <a:r>
              <a:rPr lang="en-GB" sz="1400" dirty="0">
                <a:solidFill>
                  <a:schemeClr val="bg1"/>
                </a:solidFill>
              </a:rPr>
              <a:t>The only future costs would be hosting the website online.”</a:t>
            </a:r>
            <a:endParaRPr lang="en-US" sz="1400" dirty="0">
              <a:solidFill>
                <a:schemeClr val="bg1"/>
              </a:solidFill>
            </a:endParaRPr>
          </a:p>
        </p:txBody>
      </p:sp>
      <p:sp>
        <p:nvSpPr>
          <p:cNvPr id="14" name="Shape 10"/>
          <p:cNvSpPr/>
          <p:nvPr/>
        </p:nvSpPr>
        <p:spPr>
          <a:xfrm>
            <a:off x="6323076" y="2129246"/>
            <a:ext cx="2697480" cy="4042954"/>
          </a:xfrm>
          <a:prstGeom prst="roundRect">
            <a:avLst>
              <a:gd name="adj" fmla="val 2712"/>
            </a:avLst>
          </a:prstGeom>
          <a:solidFill>
            <a:srgbClr val="7A3B2E"/>
          </a:solidFill>
          <a:ln/>
          <a:effectLst>
            <a:outerShdw blurRad="101600" dist="38100" dir="2700000" algn="bl" rotWithShape="0">
              <a:srgbClr val="000000">
                <a:alpha val="15000"/>
              </a:srgbClr>
            </a:outerShdw>
          </a:effectLst>
        </p:spPr>
        <p:txBody>
          <a:bodyPr/>
          <a:lstStyle/>
          <a:p>
            <a:endParaRPr lang="en-GB"/>
          </a:p>
        </p:txBody>
      </p:sp>
      <p:sp>
        <p:nvSpPr>
          <p:cNvPr id="15" name="Shape 11"/>
          <p:cNvSpPr/>
          <p:nvPr/>
        </p:nvSpPr>
        <p:spPr>
          <a:xfrm>
            <a:off x="7383780" y="2286000"/>
            <a:ext cx="731520" cy="731520"/>
          </a:xfrm>
          <a:prstGeom prst="ellipse">
            <a:avLst/>
          </a:prstGeom>
          <a:solidFill>
            <a:srgbClr val="FFFFFF"/>
          </a:solidFill>
          <a:ln/>
        </p:spPr>
        <p:txBody>
          <a:bodyPr/>
          <a:lstStyle/>
          <a:p>
            <a:endParaRPr lang="en-GB"/>
          </a:p>
        </p:txBody>
      </p:sp>
      <p:pic>
        <p:nvPicPr>
          <p:cNvPr id="16" name="Image 2" descr="preencoded.png"/>
          <p:cNvPicPr>
            <a:picLocks noChangeAspect="1"/>
          </p:cNvPicPr>
          <p:nvPr/>
        </p:nvPicPr>
        <p:blipFill>
          <a:blip r:embed="rId5"/>
          <a:stretch>
            <a:fillRect/>
          </a:stretch>
        </p:blipFill>
        <p:spPr>
          <a:xfrm>
            <a:off x="7502652" y="2441448"/>
            <a:ext cx="493776" cy="493776"/>
          </a:xfrm>
          <a:prstGeom prst="rect">
            <a:avLst/>
          </a:prstGeom>
        </p:spPr>
      </p:pic>
      <p:sp>
        <p:nvSpPr>
          <p:cNvPr id="17" name="Text 12"/>
          <p:cNvSpPr/>
          <p:nvPr/>
        </p:nvSpPr>
        <p:spPr>
          <a:xfrm>
            <a:off x="6537960" y="3246120"/>
            <a:ext cx="2423160" cy="457200"/>
          </a:xfrm>
          <a:prstGeom prst="rect">
            <a:avLst/>
          </a:prstGeom>
          <a:noFill/>
          <a:ln/>
        </p:spPr>
        <p:txBody>
          <a:bodyPr wrap="square"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Operational</a:t>
            </a:r>
            <a:endParaRPr lang="en-US" sz="1500" dirty="0"/>
          </a:p>
        </p:txBody>
      </p:sp>
      <p:sp>
        <p:nvSpPr>
          <p:cNvPr id="18" name="Text 13"/>
          <p:cNvSpPr/>
          <p:nvPr/>
        </p:nvSpPr>
        <p:spPr>
          <a:xfrm>
            <a:off x="6583680" y="3794760"/>
            <a:ext cx="2331720" cy="1737360"/>
          </a:xfrm>
          <a:prstGeom prst="rect">
            <a:avLst/>
          </a:prstGeom>
          <a:noFill/>
          <a:ln/>
        </p:spPr>
        <p:txBody>
          <a:bodyPr wrap="square" rtlCol="0" anchor="ctr"/>
          <a:lstStyle/>
          <a:p>
            <a:pPr algn="ctr"/>
            <a:r>
              <a:rPr lang="en-GB" sz="1400" dirty="0">
                <a:solidFill>
                  <a:schemeClr val="bg1"/>
                </a:solidFill>
              </a:rPr>
              <a:t>"The project is operationally feasible because the website is designed to be simple and user-friendly. Customers can place orders easily, while administrators can manage products and customer orders through an easy-to-use dashboard."</a:t>
            </a:r>
            <a:endParaRPr lang="en-US" sz="1400" dirty="0">
              <a:solidFill>
                <a:schemeClr val="bg1"/>
              </a:solidFill>
            </a:endParaRPr>
          </a:p>
        </p:txBody>
      </p:sp>
      <p:sp>
        <p:nvSpPr>
          <p:cNvPr id="19" name="Shape 14"/>
          <p:cNvSpPr/>
          <p:nvPr/>
        </p:nvSpPr>
        <p:spPr>
          <a:xfrm>
            <a:off x="9311640" y="2129246"/>
            <a:ext cx="2697480" cy="4042954"/>
          </a:xfrm>
          <a:prstGeom prst="roundRect">
            <a:avLst>
              <a:gd name="adj" fmla="val 2712"/>
            </a:avLst>
          </a:prstGeom>
          <a:solidFill>
            <a:srgbClr val="A8573F"/>
          </a:solidFill>
          <a:ln/>
          <a:effectLst>
            <a:outerShdw blurRad="101600" dist="38100" dir="2700000" algn="bl" rotWithShape="0">
              <a:srgbClr val="000000">
                <a:alpha val="15000"/>
              </a:srgbClr>
            </a:outerShdw>
          </a:effectLst>
        </p:spPr>
        <p:txBody>
          <a:bodyPr/>
          <a:lstStyle/>
          <a:p>
            <a:endParaRPr lang="en-GB"/>
          </a:p>
        </p:txBody>
      </p:sp>
      <p:sp>
        <p:nvSpPr>
          <p:cNvPr id="20" name="Shape 15"/>
          <p:cNvSpPr/>
          <p:nvPr/>
        </p:nvSpPr>
        <p:spPr>
          <a:xfrm>
            <a:off x="10309860" y="2286000"/>
            <a:ext cx="731520" cy="731520"/>
          </a:xfrm>
          <a:prstGeom prst="ellipse">
            <a:avLst/>
          </a:prstGeom>
          <a:solidFill>
            <a:srgbClr val="FFFFFF"/>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10428732" y="2441448"/>
            <a:ext cx="493776" cy="493776"/>
          </a:xfrm>
          <a:prstGeom prst="rect">
            <a:avLst/>
          </a:prstGeom>
        </p:spPr>
      </p:pic>
      <p:sp>
        <p:nvSpPr>
          <p:cNvPr id="22" name="Text 16"/>
          <p:cNvSpPr/>
          <p:nvPr/>
        </p:nvSpPr>
        <p:spPr>
          <a:xfrm>
            <a:off x="9464040" y="3246120"/>
            <a:ext cx="2423160" cy="457200"/>
          </a:xfrm>
          <a:prstGeom prst="rect">
            <a:avLst/>
          </a:prstGeom>
          <a:noFill/>
          <a:ln/>
        </p:spPr>
        <p:txBody>
          <a:bodyPr wrap="square"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Schedule</a:t>
            </a:r>
            <a:endParaRPr lang="en-US" sz="1500" dirty="0"/>
          </a:p>
        </p:txBody>
      </p:sp>
      <p:sp>
        <p:nvSpPr>
          <p:cNvPr id="23" name="Text 17"/>
          <p:cNvSpPr/>
          <p:nvPr/>
        </p:nvSpPr>
        <p:spPr>
          <a:xfrm>
            <a:off x="9509760" y="3794760"/>
            <a:ext cx="2331720" cy="1737360"/>
          </a:xfrm>
          <a:prstGeom prst="rect">
            <a:avLst/>
          </a:prstGeom>
          <a:noFill/>
          <a:ln/>
        </p:spPr>
        <p:txBody>
          <a:bodyPr wrap="square" rtlCol="0" anchor="ctr"/>
          <a:lstStyle/>
          <a:p>
            <a:pPr algn="ctr"/>
            <a:r>
              <a:rPr lang="en-GB" sz="1400" dirty="0">
                <a:solidFill>
                  <a:schemeClr val="bg1"/>
                </a:solidFill>
              </a:rPr>
              <a:t>"The project is schedule feasible because it follows the Software Development Life Cycle and has been planned in manageable stages. This allows the project to be completed within the university's submission deadline</a:t>
            </a:r>
            <a:r>
              <a:rPr lang="en-GB" sz="1100" dirty="0"/>
              <a:t>."</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BF6F1"/>
        </a:solidFill>
        <a:effectLst/>
      </p:bgPr>
    </p:bg>
    <p:spTree>
      <p:nvGrpSpPr>
        <p:cNvPr id="1" name=""/>
        <p:cNvGrpSpPr/>
        <p:nvPr/>
      </p:nvGrpSpPr>
      <p:grpSpPr>
        <a:xfrm>
          <a:off x="0" y="0"/>
          <a:ext cx="0" cy="0"/>
          <a:chOff x="0" y="0"/>
          <a:chExt cx="0" cy="0"/>
        </a:xfrm>
      </p:grpSpPr>
      <p:sp>
        <p:nvSpPr>
          <p:cNvPr id="2" name="Text 0"/>
          <p:cNvSpPr/>
          <p:nvPr/>
        </p:nvSpPr>
        <p:spPr>
          <a:xfrm>
            <a:off x="502920" y="320040"/>
            <a:ext cx="1188720" cy="822960"/>
          </a:xfrm>
          <a:prstGeom prst="rect">
            <a:avLst/>
          </a:prstGeom>
          <a:noFill/>
          <a:ln/>
        </p:spPr>
        <p:txBody>
          <a:bodyPr wrap="square" rtlCol="0" anchor="ctr"/>
          <a:lstStyle/>
          <a:p>
            <a:pPr marL="0" indent="0">
              <a:buNone/>
            </a:pPr>
            <a:r>
              <a:rPr lang="en-US" sz="3000" b="1" dirty="0">
                <a:solidFill>
                  <a:srgbClr val="E8A33D"/>
                </a:solidFill>
                <a:latin typeface="Cambria" pitchFamily="34" charset="0"/>
                <a:ea typeface="Cambria" pitchFamily="34" charset="-122"/>
                <a:cs typeface="Cambria" pitchFamily="34" charset="-120"/>
              </a:rPr>
              <a:t>14</a:t>
            </a:r>
            <a:endParaRPr lang="en-US" sz="3000" dirty="0"/>
          </a:p>
        </p:txBody>
      </p:sp>
      <p:sp>
        <p:nvSpPr>
          <p:cNvPr id="3" name="Text 1"/>
          <p:cNvSpPr/>
          <p:nvPr/>
        </p:nvSpPr>
        <p:spPr>
          <a:xfrm>
            <a:off x="502920" y="960120"/>
            <a:ext cx="9601200" cy="640080"/>
          </a:xfrm>
          <a:prstGeom prst="rect">
            <a:avLst/>
          </a:prstGeom>
          <a:noFill/>
          <a:ln/>
        </p:spPr>
        <p:txBody>
          <a:bodyPr wrap="square" rtlCol="0" anchor="ctr"/>
          <a:lstStyle/>
          <a:p>
            <a:pPr marL="0" indent="0">
              <a:buNone/>
            </a:pPr>
            <a:r>
              <a:rPr lang="en-US" sz="3000" b="1" dirty="0">
                <a:solidFill>
                  <a:srgbClr val="2B2018"/>
                </a:solidFill>
                <a:latin typeface="Cambria" pitchFamily="34" charset="0"/>
                <a:ea typeface="Cambria" pitchFamily="34" charset="-122"/>
                <a:cs typeface="Cambria" pitchFamily="34" charset="-120"/>
              </a:rPr>
              <a:t>Functional Requirements</a:t>
            </a:r>
            <a:endParaRPr lang="en-US" sz="3000" dirty="0"/>
          </a:p>
        </p:txBody>
      </p:sp>
      <p:sp>
        <p:nvSpPr>
          <p:cNvPr id="4" name="Text 2"/>
          <p:cNvSpPr/>
          <p:nvPr/>
        </p:nvSpPr>
        <p:spPr>
          <a:xfrm>
            <a:off x="502920" y="1463040"/>
            <a:ext cx="10058400" cy="365760"/>
          </a:xfrm>
          <a:prstGeom prst="rect">
            <a:avLst/>
          </a:prstGeom>
          <a:noFill/>
          <a:ln/>
        </p:spPr>
        <p:txBody>
          <a:bodyPr wrap="square" rtlCol="0" anchor="ctr"/>
          <a:lstStyle/>
          <a:p>
            <a:pPr marL="0" indent="0">
              <a:buNone/>
            </a:pPr>
            <a:r>
              <a:rPr lang="en-US" sz="1350" i="1" dirty="0">
                <a:solidFill>
                  <a:srgbClr val="8A7A6E"/>
                </a:solidFill>
                <a:latin typeface="Calibri" pitchFamily="34" charset="0"/>
                <a:ea typeface="Calibri" pitchFamily="34" charset="-122"/>
                <a:cs typeface="Calibri" pitchFamily="34" charset="-120"/>
              </a:rPr>
              <a:t>What the system must do</a:t>
            </a:r>
            <a:endParaRPr lang="en-US" sz="1350" dirty="0"/>
          </a:p>
        </p:txBody>
      </p:sp>
      <p:sp>
        <p:nvSpPr>
          <p:cNvPr id="5" name="Shape 3"/>
          <p:cNvSpPr/>
          <p:nvPr/>
        </p:nvSpPr>
        <p:spPr>
          <a:xfrm>
            <a:off x="548640" y="1920240"/>
            <a:ext cx="5349240" cy="749808"/>
          </a:xfrm>
          <a:prstGeom prst="roundRect">
            <a:avLst>
              <a:gd name="adj" fmla="val 7317"/>
            </a:avLst>
          </a:prstGeom>
          <a:solidFill>
            <a:srgbClr val="FFFFFF"/>
          </a:solidFill>
          <a:ln/>
          <a:effectLst>
            <a:outerShdw blurRad="101600" dist="38100" dir="2700000" algn="bl" rotWithShape="0">
              <a:srgbClr val="000000">
                <a:alpha val="15000"/>
              </a:srgbClr>
            </a:outerShdw>
          </a:effectLst>
        </p:spPr>
        <p:txBody>
          <a:bodyPr/>
          <a:lstStyle/>
          <a:p>
            <a:endParaRPr lang="en-GB"/>
          </a:p>
        </p:txBody>
      </p:sp>
      <p:pic>
        <p:nvPicPr>
          <p:cNvPr id="6" name="Image 0" descr="preencoded.png"/>
          <p:cNvPicPr>
            <a:picLocks noChangeAspect="1"/>
          </p:cNvPicPr>
          <p:nvPr/>
        </p:nvPicPr>
        <p:blipFill>
          <a:blip r:embed="rId3"/>
          <a:stretch>
            <a:fillRect/>
          </a:stretch>
        </p:blipFill>
        <p:spPr>
          <a:xfrm>
            <a:off x="713232" y="2139696"/>
            <a:ext cx="310896" cy="310896"/>
          </a:xfrm>
          <a:prstGeom prst="rect">
            <a:avLst/>
          </a:prstGeom>
        </p:spPr>
      </p:pic>
      <p:sp>
        <p:nvSpPr>
          <p:cNvPr id="7" name="Text 4"/>
          <p:cNvSpPr/>
          <p:nvPr/>
        </p:nvSpPr>
        <p:spPr>
          <a:xfrm>
            <a:off x="1143000" y="1920240"/>
            <a:ext cx="4572000" cy="749808"/>
          </a:xfrm>
          <a:prstGeom prst="rect">
            <a:avLst/>
          </a:prstGeom>
          <a:noFill/>
          <a:ln/>
        </p:spPr>
        <p:txBody>
          <a:bodyPr wrap="square" rtlCol="0" anchor="ctr"/>
          <a:lstStyle/>
          <a:p>
            <a:pPr marL="0" indent="0">
              <a:buNone/>
            </a:pPr>
            <a:r>
              <a:rPr lang="en-US" sz="1400" dirty="0">
                <a:solidFill>
                  <a:srgbClr val="2B2018"/>
                </a:solidFill>
                <a:latin typeface="Calibri" pitchFamily="34" charset="0"/>
                <a:ea typeface="Calibri" pitchFamily="34" charset="-122"/>
                <a:cs typeface="Calibri" pitchFamily="34" charset="-120"/>
              </a:rPr>
              <a:t>Customers can register, log in, and log out securely</a:t>
            </a:r>
            <a:endParaRPr lang="en-US" sz="1400" dirty="0"/>
          </a:p>
        </p:txBody>
      </p:sp>
      <p:sp>
        <p:nvSpPr>
          <p:cNvPr id="8" name="Shape 5"/>
          <p:cNvSpPr/>
          <p:nvPr/>
        </p:nvSpPr>
        <p:spPr>
          <a:xfrm>
            <a:off x="548640" y="2807208"/>
            <a:ext cx="5349240" cy="749808"/>
          </a:xfrm>
          <a:prstGeom prst="roundRect">
            <a:avLst>
              <a:gd name="adj" fmla="val 7317"/>
            </a:avLst>
          </a:prstGeom>
          <a:solidFill>
            <a:srgbClr val="FFFFFF"/>
          </a:solidFill>
          <a:ln/>
          <a:effectLst>
            <a:outerShdw blurRad="101600" dist="38100" dir="2700000" algn="bl" rotWithShape="0">
              <a:srgbClr val="000000">
                <a:alpha val="15000"/>
              </a:srgbClr>
            </a:outerShdw>
          </a:effectLst>
        </p:spPr>
        <p:txBody>
          <a:bodyPr/>
          <a:lstStyle/>
          <a:p>
            <a:endParaRPr lang="en-GB"/>
          </a:p>
        </p:txBody>
      </p:sp>
      <p:pic>
        <p:nvPicPr>
          <p:cNvPr id="9" name="Image 1" descr="preencoded.png"/>
          <p:cNvPicPr>
            <a:picLocks noChangeAspect="1"/>
          </p:cNvPicPr>
          <p:nvPr/>
        </p:nvPicPr>
        <p:blipFill>
          <a:blip r:embed="rId3"/>
          <a:stretch>
            <a:fillRect/>
          </a:stretch>
        </p:blipFill>
        <p:spPr>
          <a:xfrm>
            <a:off x="713232" y="3054096"/>
            <a:ext cx="310896" cy="310896"/>
          </a:xfrm>
          <a:prstGeom prst="rect">
            <a:avLst/>
          </a:prstGeom>
        </p:spPr>
      </p:pic>
      <p:sp>
        <p:nvSpPr>
          <p:cNvPr id="10" name="Text 6"/>
          <p:cNvSpPr/>
          <p:nvPr/>
        </p:nvSpPr>
        <p:spPr>
          <a:xfrm>
            <a:off x="1143000" y="2834640"/>
            <a:ext cx="4572000" cy="749808"/>
          </a:xfrm>
          <a:prstGeom prst="rect">
            <a:avLst/>
          </a:prstGeom>
          <a:noFill/>
          <a:ln/>
        </p:spPr>
        <p:txBody>
          <a:bodyPr wrap="square" rtlCol="0" anchor="ctr"/>
          <a:lstStyle/>
          <a:p>
            <a:pPr marL="0" indent="0">
              <a:buNone/>
            </a:pPr>
            <a:r>
              <a:rPr lang="en-US" sz="1400" dirty="0">
                <a:solidFill>
                  <a:srgbClr val="2B2018"/>
                </a:solidFill>
                <a:latin typeface="Calibri" pitchFamily="34" charset="0"/>
                <a:ea typeface="Calibri" pitchFamily="34" charset="-122"/>
                <a:cs typeface="Calibri" pitchFamily="34" charset="-120"/>
              </a:rPr>
              <a:t>Customers can search for products via a header search bar</a:t>
            </a:r>
            <a:endParaRPr lang="en-US" sz="1400" dirty="0"/>
          </a:p>
        </p:txBody>
      </p:sp>
      <p:sp>
        <p:nvSpPr>
          <p:cNvPr id="11" name="Shape 7"/>
          <p:cNvSpPr/>
          <p:nvPr/>
        </p:nvSpPr>
        <p:spPr>
          <a:xfrm>
            <a:off x="548640" y="3749040"/>
            <a:ext cx="5349240" cy="749808"/>
          </a:xfrm>
          <a:prstGeom prst="roundRect">
            <a:avLst>
              <a:gd name="adj" fmla="val 7317"/>
            </a:avLst>
          </a:prstGeom>
          <a:solidFill>
            <a:srgbClr val="FFFFFF"/>
          </a:solidFill>
          <a:ln/>
          <a:effectLst>
            <a:outerShdw blurRad="101600" dist="38100" dir="2700000" algn="bl" rotWithShape="0">
              <a:srgbClr val="000000">
                <a:alpha val="15000"/>
              </a:srgbClr>
            </a:outerShdw>
          </a:effectLst>
        </p:spPr>
        <p:txBody>
          <a:bodyPr/>
          <a:lstStyle/>
          <a:p>
            <a:endParaRPr lang="en-GB"/>
          </a:p>
        </p:txBody>
      </p:sp>
      <p:pic>
        <p:nvPicPr>
          <p:cNvPr id="12" name="Image 2" descr="preencoded.png"/>
          <p:cNvPicPr>
            <a:picLocks noChangeAspect="1"/>
          </p:cNvPicPr>
          <p:nvPr/>
        </p:nvPicPr>
        <p:blipFill>
          <a:blip r:embed="rId3"/>
          <a:stretch>
            <a:fillRect/>
          </a:stretch>
        </p:blipFill>
        <p:spPr>
          <a:xfrm>
            <a:off x="713232" y="3968496"/>
            <a:ext cx="310896" cy="310896"/>
          </a:xfrm>
          <a:prstGeom prst="rect">
            <a:avLst/>
          </a:prstGeom>
        </p:spPr>
      </p:pic>
      <p:sp>
        <p:nvSpPr>
          <p:cNvPr id="13" name="Text 8"/>
          <p:cNvSpPr/>
          <p:nvPr/>
        </p:nvSpPr>
        <p:spPr>
          <a:xfrm>
            <a:off x="1143000" y="3749040"/>
            <a:ext cx="4572000" cy="749808"/>
          </a:xfrm>
          <a:prstGeom prst="rect">
            <a:avLst/>
          </a:prstGeom>
          <a:noFill/>
          <a:ln/>
        </p:spPr>
        <p:txBody>
          <a:bodyPr wrap="square" rtlCol="0" anchor="ctr"/>
          <a:lstStyle/>
          <a:p>
            <a:pPr marL="0" indent="0">
              <a:buNone/>
            </a:pPr>
            <a:r>
              <a:rPr lang="en-US" sz="1400" dirty="0">
                <a:solidFill>
                  <a:srgbClr val="2B2018"/>
                </a:solidFill>
                <a:latin typeface="Calibri" pitchFamily="34" charset="0"/>
                <a:ea typeface="Calibri" pitchFamily="34" charset="-122"/>
                <a:cs typeface="Calibri" pitchFamily="34" charset="-120"/>
              </a:rPr>
              <a:t>Customers can view product details, price, and select quantity</a:t>
            </a:r>
            <a:endParaRPr lang="en-US" sz="1400" dirty="0"/>
          </a:p>
        </p:txBody>
      </p:sp>
      <p:sp>
        <p:nvSpPr>
          <p:cNvPr id="14" name="Shape 9"/>
          <p:cNvSpPr/>
          <p:nvPr/>
        </p:nvSpPr>
        <p:spPr>
          <a:xfrm>
            <a:off x="502920" y="4645152"/>
            <a:ext cx="5349240" cy="749808"/>
          </a:xfrm>
          <a:prstGeom prst="roundRect">
            <a:avLst>
              <a:gd name="adj" fmla="val 7317"/>
            </a:avLst>
          </a:prstGeom>
          <a:solidFill>
            <a:srgbClr val="FFFFFF"/>
          </a:solidFill>
          <a:ln/>
          <a:effectLst>
            <a:outerShdw blurRad="101600" dist="38100" dir="2700000" algn="bl" rotWithShape="0">
              <a:srgbClr val="000000">
                <a:alpha val="15000"/>
              </a:srgbClr>
            </a:outerShdw>
          </a:effectLst>
        </p:spPr>
        <p:txBody>
          <a:bodyPr/>
          <a:lstStyle/>
          <a:p>
            <a:endParaRPr lang="en-GB"/>
          </a:p>
        </p:txBody>
      </p:sp>
      <p:pic>
        <p:nvPicPr>
          <p:cNvPr id="15" name="Image 3" descr="preencoded.png"/>
          <p:cNvPicPr>
            <a:picLocks noChangeAspect="1"/>
          </p:cNvPicPr>
          <p:nvPr/>
        </p:nvPicPr>
        <p:blipFill>
          <a:blip r:embed="rId3"/>
          <a:stretch>
            <a:fillRect/>
          </a:stretch>
        </p:blipFill>
        <p:spPr>
          <a:xfrm>
            <a:off x="713232" y="4882896"/>
            <a:ext cx="310896" cy="310896"/>
          </a:xfrm>
          <a:prstGeom prst="rect">
            <a:avLst/>
          </a:prstGeom>
        </p:spPr>
      </p:pic>
      <p:sp>
        <p:nvSpPr>
          <p:cNvPr id="16" name="Text 10"/>
          <p:cNvSpPr/>
          <p:nvPr/>
        </p:nvSpPr>
        <p:spPr>
          <a:xfrm>
            <a:off x="1143000" y="4663440"/>
            <a:ext cx="4572000" cy="749808"/>
          </a:xfrm>
          <a:prstGeom prst="rect">
            <a:avLst/>
          </a:prstGeom>
          <a:noFill/>
          <a:ln/>
        </p:spPr>
        <p:txBody>
          <a:bodyPr wrap="square" rtlCol="0" anchor="ctr"/>
          <a:lstStyle/>
          <a:p>
            <a:pPr marL="0" indent="0">
              <a:buNone/>
            </a:pPr>
            <a:r>
              <a:rPr lang="en-US" sz="1400" dirty="0">
                <a:solidFill>
                  <a:srgbClr val="2B2018"/>
                </a:solidFill>
                <a:latin typeface="Calibri" pitchFamily="34" charset="0"/>
                <a:ea typeface="Calibri" pitchFamily="34" charset="-122"/>
                <a:cs typeface="Calibri" pitchFamily="34" charset="-120"/>
              </a:rPr>
              <a:t>Customers can add/remove items from a shopping cart and checkout</a:t>
            </a:r>
            <a:endParaRPr lang="en-US" sz="1400" dirty="0"/>
          </a:p>
        </p:txBody>
      </p:sp>
      <p:sp>
        <p:nvSpPr>
          <p:cNvPr id="17" name="Shape 11"/>
          <p:cNvSpPr/>
          <p:nvPr/>
        </p:nvSpPr>
        <p:spPr>
          <a:xfrm>
            <a:off x="6263640" y="1920240"/>
            <a:ext cx="5349240" cy="749808"/>
          </a:xfrm>
          <a:prstGeom prst="roundRect">
            <a:avLst>
              <a:gd name="adj" fmla="val 7317"/>
            </a:avLst>
          </a:prstGeom>
          <a:solidFill>
            <a:srgbClr val="FFFFFF"/>
          </a:solidFill>
          <a:ln/>
          <a:effectLst>
            <a:outerShdw blurRad="101600" dist="38100" dir="2700000" algn="bl" rotWithShape="0">
              <a:srgbClr val="000000">
                <a:alpha val="15000"/>
              </a:srgbClr>
            </a:outerShdw>
          </a:effectLst>
        </p:spPr>
        <p:txBody>
          <a:bodyPr/>
          <a:lstStyle/>
          <a:p>
            <a:endParaRPr lang="en-GB"/>
          </a:p>
        </p:txBody>
      </p:sp>
      <p:pic>
        <p:nvPicPr>
          <p:cNvPr id="18" name="Image 4" descr="preencoded.png"/>
          <p:cNvPicPr>
            <a:picLocks noChangeAspect="1"/>
          </p:cNvPicPr>
          <p:nvPr/>
        </p:nvPicPr>
        <p:blipFill>
          <a:blip r:embed="rId3"/>
          <a:stretch>
            <a:fillRect/>
          </a:stretch>
        </p:blipFill>
        <p:spPr>
          <a:xfrm>
            <a:off x="6428232" y="2139696"/>
            <a:ext cx="310896" cy="310896"/>
          </a:xfrm>
          <a:prstGeom prst="rect">
            <a:avLst/>
          </a:prstGeom>
        </p:spPr>
      </p:pic>
      <p:sp>
        <p:nvSpPr>
          <p:cNvPr id="19" name="Text 12"/>
          <p:cNvSpPr/>
          <p:nvPr/>
        </p:nvSpPr>
        <p:spPr>
          <a:xfrm>
            <a:off x="6858000" y="1920240"/>
            <a:ext cx="4572000" cy="749808"/>
          </a:xfrm>
          <a:prstGeom prst="rect">
            <a:avLst/>
          </a:prstGeom>
          <a:noFill/>
          <a:ln/>
        </p:spPr>
        <p:txBody>
          <a:bodyPr wrap="square" rtlCol="0" anchor="ctr"/>
          <a:lstStyle/>
          <a:p>
            <a:pPr marL="0" indent="0">
              <a:buNone/>
            </a:pPr>
            <a:r>
              <a:rPr lang="en-US" sz="1400" dirty="0">
                <a:solidFill>
                  <a:srgbClr val="2B2018"/>
                </a:solidFill>
                <a:latin typeface="Calibri" pitchFamily="34" charset="0"/>
                <a:ea typeface="Calibri" pitchFamily="34" charset="-122"/>
                <a:cs typeface="Calibri" pitchFamily="34" charset="-120"/>
              </a:rPr>
              <a:t>Customers can submit enquiries through a Contact Us form</a:t>
            </a:r>
            <a:endParaRPr lang="en-US" sz="1400" dirty="0"/>
          </a:p>
        </p:txBody>
      </p:sp>
      <p:sp>
        <p:nvSpPr>
          <p:cNvPr id="20" name="Shape 13"/>
          <p:cNvSpPr/>
          <p:nvPr/>
        </p:nvSpPr>
        <p:spPr>
          <a:xfrm>
            <a:off x="6263640" y="2834640"/>
            <a:ext cx="5349240" cy="749808"/>
          </a:xfrm>
          <a:prstGeom prst="roundRect">
            <a:avLst>
              <a:gd name="adj" fmla="val 7317"/>
            </a:avLst>
          </a:prstGeom>
          <a:solidFill>
            <a:srgbClr val="FFFFFF"/>
          </a:solidFill>
          <a:ln/>
          <a:effectLst>
            <a:outerShdw blurRad="101600" dist="38100" dir="2700000" algn="bl" rotWithShape="0">
              <a:srgbClr val="000000">
                <a:alpha val="15000"/>
              </a:srgbClr>
            </a:outerShdw>
          </a:effectLst>
        </p:spPr>
        <p:txBody>
          <a:bodyPr/>
          <a:lstStyle/>
          <a:p>
            <a:endParaRPr lang="en-GB"/>
          </a:p>
        </p:txBody>
      </p:sp>
      <p:pic>
        <p:nvPicPr>
          <p:cNvPr id="21" name="Image 5" descr="preencoded.png"/>
          <p:cNvPicPr>
            <a:picLocks noChangeAspect="1"/>
          </p:cNvPicPr>
          <p:nvPr/>
        </p:nvPicPr>
        <p:blipFill>
          <a:blip r:embed="rId3"/>
          <a:stretch>
            <a:fillRect/>
          </a:stretch>
        </p:blipFill>
        <p:spPr>
          <a:xfrm>
            <a:off x="6428232" y="3054096"/>
            <a:ext cx="310896" cy="310896"/>
          </a:xfrm>
          <a:prstGeom prst="rect">
            <a:avLst/>
          </a:prstGeom>
        </p:spPr>
      </p:pic>
      <p:sp>
        <p:nvSpPr>
          <p:cNvPr id="22" name="Text 14"/>
          <p:cNvSpPr/>
          <p:nvPr/>
        </p:nvSpPr>
        <p:spPr>
          <a:xfrm>
            <a:off x="6858000" y="2834640"/>
            <a:ext cx="4572000" cy="749808"/>
          </a:xfrm>
          <a:prstGeom prst="rect">
            <a:avLst/>
          </a:prstGeom>
          <a:noFill/>
          <a:ln/>
        </p:spPr>
        <p:txBody>
          <a:bodyPr wrap="square" rtlCol="0" anchor="ctr"/>
          <a:lstStyle/>
          <a:p>
            <a:pPr marL="0" indent="0">
              <a:buNone/>
            </a:pPr>
            <a:r>
              <a:rPr lang="en-US" sz="1400" dirty="0">
                <a:solidFill>
                  <a:srgbClr val="2B2018"/>
                </a:solidFill>
                <a:latin typeface="Calibri" pitchFamily="34" charset="0"/>
                <a:ea typeface="Calibri" pitchFamily="34" charset="-122"/>
                <a:cs typeface="Calibri" pitchFamily="34" charset="-120"/>
              </a:rPr>
              <a:t>Admin can add, amend, and delete products (CRUD)</a:t>
            </a:r>
            <a:endParaRPr lang="en-US" sz="1400" dirty="0"/>
          </a:p>
        </p:txBody>
      </p:sp>
      <p:sp>
        <p:nvSpPr>
          <p:cNvPr id="23" name="Shape 15"/>
          <p:cNvSpPr/>
          <p:nvPr/>
        </p:nvSpPr>
        <p:spPr>
          <a:xfrm>
            <a:off x="6263640" y="3749040"/>
            <a:ext cx="5349240" cy="749808"/>
          </a:xfrm>
          <a:prstGeom prst="roundRect">
            <a:avLst>
              <a:gd name="adj" fmla="val 7317"/>
            </a:avLst>
          </a:prstGeom>
          <a:solidFill>
            <a:srgbClr val="FFFFFF"/>
          </a:solidFill>
          <a:ln/>
          <a:effectLst>
            <a:outerShdw blurRad="101600" dist="38100" dir="2700000" algn="bl" rotWithShape="0">
              <a:srgbClr val="000000">
                <a:alpha val="15000"/>
              </a:srgbClr>
            </a:outerShdw>
          </a:effectLst>
        </p:spPr>
        <p:txBody>
          <a:bodyPr/>
          <a:lstStyle/>
          <a:p>
            <a:endParaRPr lang="en-GB"/>
          </a:p>
        </p:txBody>
      </p:sp>
      <p:pic>
        <p:nvPicPr>
          <p:cNvPr id="24" name="Image 6" descr="preencoded.png"/>
          <p:cNvPicPr>
            <a:picLocks noChangeAspect="1"/>
          </p:cNvPicPr>
          <p:nvPr/>
        </p:nvPicPr>
        <p:blipFill>
          <a:blip r:embed="rId3"/>
          <a:stretch>
            <a:fillRect/>
          </a:stretch>
        </p:blipFill>
        <p:spPr>
          <a:xfrm>
            <a:off x="6428232" y="3968496"/>
            <a:ext cx="310896" cy="310896"/>
          </a:xfrm>
          <a:prstGeom prst="rect">
            <a:avLst/>
          </a:prstGeom>
        </p:spPr>
      </p:pic>
      <p:sp>
        <p:nvSpPr>
          <p:cNvPr id="25" name="Text 16"/>
          <p:cNvSpPr/>
          <p:nvPr/>
        </p:nvSpPr>
        <p:spPr>
          <a:xfrm>
            <a:off x="6858000" y="3749040"/>
            <a:ext cx="4572000" cy="749808"/>
          </a:xfrm>
          <a:prstGeom prst="rect">
            <a:avLst/>
          </a:prstGeom>
          <a:noFill/>
          <a:ln/>
        </p:spPr>
        <p:txBody>
          <a:bodyPr wrap="square" rtlCol="0" anchor="ctr"/>
          <a:lstStyle/>
          <a:p>
            <a:pPr marL="0" indent="0">
              <a:buNone/>
            </a:pPr>
            <a:r>
              <a:rPr lang="en-US" sz="1400" dirty="0">
                <a:solidFill>
                  <a:srgbClr val="2B2018"/>
                </a:solidFill>
                <a:latin typeface="Calibri" pitchFamily="34" charset="0"/>
                <a:ea typeface="Calibri" pitchFamily="34" charset="-122"/>
                <a:cs typeface="Calibri" pitchFamily="34" charset="-120"/>
              </a:rPr>
              <a:t>Admin can view a list of all orders placed by customers</a:t>
            </a:r>
            <a:endParaRPr lang="en-US" sz="1400" dirty="0"/>
          </a:p>
        </p:txBody>
      </p:sp>
      <p:sp>
        <p:nvSpPr>
          <p:cNvPr id="26" name="Shape 17"/>
          <p:cNvSpPr/>
          <p:nvPr/>
        </p:nvSpPr>
        <p:spPr>
          <a:xfrm>
            <a:off x="6263640" y="4663440"/>
            <a:ext cx="5349240" cy="749808"/>
          </a:xfrm>
          <a:prstGeom prst="roundRect">
            <a:avLst>
              <a:gd name="adj" fmla="val 7317"/>
            </a:avLst>
          </a:prstGeom>
          <a:solidFill>
            <a:srgbClr val="FFFFFF"/>
          </a:solidFill>
          <a:ln/>
          <a:effectLst>
            <a:outerShdw blurRad="101600" dist="38100" dir="2700000" algn="bl" rotWithShape="0">
              <a:srgbClr val="000000">
                <a:alpha val="15000"/>
              </a:srgbClr>
            </a:outerShdw>
          </a:effectLst>
        </p:spPr>
        <p:txBody>
          <a:bodyPr/>
          <a:lstStyle/>
          <a:p>
            <a:endParaRPr lang="en-GB"/>
          </a:p>
        </p:txBody>
      </p:sp>
      <p:pic>
        <p:nvPicPr>
          <p:cNvPr id="27" name="Image 7" descr="preencoded.png"/>
          <p:cNvPicPr>
            <a:picLocks noChangeAspect="1"/>
          </p:cNvPicPr>
          <p:nvPr/>
        </p:nvPicPr>
        <p:blipFill>
          <a:blip r:embed="rId3"/>
          <a:stretch>
            <a:fillRect/>
          </a:stretch>
        </p:blipFill>
        <p:spPr>
          <a:xfrm>
            <a:off x="6428232" y="4882896"/>
            <a:ext cx="310896" cy="310896"/>
          </a:xfrm>
          <a:prstGeom prst="rect">
            <a:avLst/>
          </a:prstGeom>
        </p:spPr>
      </p:pic>
      <p:sp>
        <p:nvSpPr>
          <p:cNvPr id="28" name="Text 18"/>
          <p:cNvSpPr/>
          <p:nvPr/>
        </p:nvSpPr>
        <p:spPr>
          <a:xfrm>
            <a:off x="6858000" y="4663440"/>
            <a:ext cx="4572000" cy="749808"/>
          </a:xfrm>
          <a:prstGeom prst="rect">
            <a:avLst/>
          </a:prstGeom>
          <a:noFill/>
          <a:ln/>
        </p:spPr>
        <p:txBody>
          <a:bodyPr wrap="square" rtlCol="0" anchor="ctr"/>
          <a:lstStyle/>
          <a:p>
            <a:r>
              <a:rPr lang="en-GB" sz="1400" dirty="0"/>
              <a:t>System provides different access for each user</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7A3B2E"/>
        </a:solidFill>
        <a:effectLst/>
      </p:bgPr>
    </p:bg>
    <p:spTree>
      <p:nvGrpSpPr>
        <p:cNvPr id="1" name=""/>
        <p:cNvGrpSpPr/>
        <p:nvPr/>
      </p:nvGrpSpPr>
      <p:grpSpPr>
        <a:xfrm>
          <a:off x="0" y="0"/>
          <a:ext cx="0" cy="0"/>
          <a:chOff x="0" y="0"/>
          <a:chExt cx="0" cy="0"/>
        </a:xfrm>
      </p:grpSpPr>
      <p:sp>
        <p:nvSpPr>
          <p:cNvPr id="2" name="Text 0"/>
          <p:cNvSpPr/>
          <p:nvPr/>
        </p:nvSpPr>
        <p:spPr>
          <a:xfrm>
            <a:off x="502920" y="320040"/>
            <a:ext cx="1188720" cy="822960"/>
          </a:xfrm>
          <a:prstGeom prst="rect">
            <a:avLst/>
          </a:prstGeom>
          <a:noFill/>
          <a:ln/>
        </p:spPr>
        <p:txBody>
          <a:bodyPr wrap="square" rtlCol="0" anchor="ctr"/>
          <a:lstStyle/>
          <a:p>
            <a:pPr marL="0" indent="0">
              <a:buNone/>
            </a:pPr>
            <a:r>
              <a:rPr lang="en-US" sz="3000" b="1" dirty="0">
                <a:solidFill>
                  <a:srgbClr val="E8A33D"/>
                </a:solidFill>
                <a:latin typeface="Cambria" pitchFamily="34" charset="0"/>
                <a:ea typeface="Cambria" pitchFamily="34" charset="-122"/>
                <a:cs typeface="Cambria" pitchFamily="34" charset="-120"/>
              </a:rPr>
              <a:t>15</a:t>
            </a:r>
            <a:endParaRPr lang="en-US" sz="3000" dirty="0"/>
          </a:p>
        </p:txBody>
      </p:sp>
      <p:sp>
        <p:nvSpPr>
          <p:cNvPr id="3" name="Text 1"/>
          <p:cNvSpPr/>
          <p:nvPr/>
        </p:nvSpPr>
        <p:spPr>
          <a:xfrm>
            <a:off x="502920" y="960120"/>
            <a:ext cx="9601200" cy="640080"/>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Non-Functional Requirements</a:t>
            </a:r>
            <a:endParaRPr lang="en-US" sz="3000" dirty="0"/>
          </a:p>
        </p:txBody>
      </p:sp>
      <p:sp>
        <p:nvSpPr>
          <p:cNvPr id="4" name="Text 2"/>
          <p:cNvSpPr/>
          <p:nvPr/>
        </p:nvSpPr>
        <p:spPr>
          <a:xfrm>
            <a:off x="502920" y="1463040"/>
            <a:ext cx="10058400" cy="365760"/>
          </a:xfrm>
          <a:prstGeom prst="rect">
            <a:avLst/>
          </a:prstGeom>
          <a:noFill/>
          <a:ln/>
        </p:spPr>
        <p:txBody>
          <a:bodyPr wrap="square" rtlCol="0" anchor="ctr"/>
          <a:lstStyle/>
          <a:p>
            <a:pPr marL="0" indent="0">
              <a:buNone/>
            </a:pPr>
            <a:r>
              <a:rPr lang="en-US" sz="1350" i="1" dirty="0">
                <a:solidFill>
                  <a:srgbClr val="F3DCC8"/>
                </a:solidFill>
                <a:latin typeface="Calibri" pitchFamily="34" charset="0"/>
                <a:ea typeface="Calibri" pitchFamily="34" charset="-122"/>
                <a:cs typeface="Calibri" pitchFamily="34" charset="-120"/>
              </a:rPr>
              <a:t>How the system should perform</a:t>
            </a:r>
            <a:endParaRPr lang="en-US" sz="1350" dirty="0"/>
          </a:p>
        </p:txBody>
      </p:sp>
      <p:sp>
        <p:nvSpPr>
          <p:cNvPr id="5" name="Shape 3"/>
          <p:cNvSpPr/>
          <p:nvPr/>
        </p:nvSpPr>
        <p:spPr>
          <a:xfrm>
            <a:off x="548640" y="1965960"/>
            <a:ext cx="3429000" cy="1874520"/>
          </a:xfrm>
          <a:prstGeom prst="roundRect">
            <a:avLst>
              <a:gd name="adj" fmla="val 3902"/>
            </a:avLst>
          </a:prstGeom>
          <a:solidFill>
            <a:srgbClr val="A8573F"/>
          </a:solidFill>
          <a:ln/>
          <a:effectLst>
            <a:outerShdw blurRad="101600" dist="38100" dir="2700000" algn="bl" rotWithShape="0">
              <a:srgbClr val="000000">
                <a:alpha val="15000"/>
              </a:srgbClr>
            </a:outerShdw>
          </a:effectLst>
        </p:spPr>
        <p:txBody>
          <a:bodyPr/>
          <a:lstStyle/>
          <a:p>
            <a:endParaRPr lang="en-GB"/>
          </a:p>
        </p:txBody>
      </p:sp>
      <p:sp>
        <p:nvSpPr>
          <p:cNvPr id="6" name="Shape 4"/>
          <p:cNvSpPr/>
          <p:nvPr/>
        </p:nvSpPr>
        <p:spPr>
          <a:xfrm>
            <a:off x="777240" y="2194560"/>
            <a:ext cx="548640" cy="548640"/>
          </a:xfrm>
          <a:prstGeom prst="ellipse">
            <a:avLst/>
          </a:prstGeom>
          <a:solidFill>
            <a:srgbClr val="E8A33D"/>
          </a:solidFill>
          <a:ln/>
        </p:spPr>
        <p:txBody>
          <a:bodyPr/>
          <a:lstStyle/>
          <a:p>
            <a:endParaRPr lang="en-GB"/>
          </a:p>
        </p:txBody>
      </p:sp>
      <p:pic>
        <p:nvPicPr>
          <p:cNvPr id="7" name="Image 0" descr="preencoded.png"/>
          <p:cNvPicPr>
            <a:picLocks noChangeAspect="1"/>
          </p:cNvPicPr>
          <p:nvPr/>
        </p:nvPicPr>
        <p:blipFill>
          <a:blip r:embed="rId3"/>
          <a:stretch>
            <a:fillRect/>
          </a:stretch>
        </p:blipFill>
        <p:spPr>
          <a:xfrm>
            <a:off x="905256" y="2322576"/>
            <a:ext cx="292608" cy="292608"/>
          </a:xfrm>
          <a:prstGeom prst="rect">
            <a:avLst/>
          </a:prstGeom>
        </p:spPr>
      </p:pic>
      <p:sp>
        <p:nvSpPr>
          <p:cNvPr id="8" name="Text 5"/>
          <p:cNvSpPr/>
          <p:nvPr/>
        </p:nvSpPr>
        <p:spPr>
          <a:xfrm>
            <a:off x="1463040" y="2148840"/>
            <a:ext cx="2377440" cy="41148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Performance</a:t>
            </a:r>
            <a:endParaRPr lang="en-US" sz="1300" dirty="0"/>
          </a:p>
        </p:txBody>
      </p:sp>
      <p:sp>
        <p:nvSpPr>
          <p:cNvPr id="9" name="Text 6"/>
          <p:cNvSpPr/>
          <p:nvPr/>
        </p:nvSpPr>
        <p:spPr>
          <a:xfrm>
            <a:off x="777240" y="2834640"/>
            <a:ext cx="2971800" cy="914400"/>
          </a:xfrm>
          <a:prstGeom prst="rect">
            <a:avLst/>
          </a:prstGeom>
          <a:noFill/>
          <a:ln/>
        </p:spPr>
        <p:txBody>
          <a:bodyPr wrap="square" rtlCol="0" anchor="ctr"/>
          <a:lstStyle/>
          <a:p>
            <a:pPr marL="0" indent="0">
              <a:buNone/>
            </a:pPr>
            <a:r>
              <a:rPr lang="en-US" sz="1000" dirty="0">
                <a:solidFill>
                  <a:srgbClr val="F3DCC8"/>
                </a:solidFill>
                <a:latin typeface="Calibri" pitchFamily="34" charset="0"/>
                <a:ea typeface="Calibri" pitchFamily="34" charset="-122"/>
                <a:cs typeface="Calibri" pitchFamily="34" charset="-120"/>
              </a:rPr>
              <a:t>Pages should load quickly even with multiple product images</a:t>
            </a:r>
            <a:endParaRPr lang="en-US" sz="1000" dirty="0"/>
          </a:p>
        </p:txBody>
      </p:sp>
      <p:sp>
        <p:nvSpPr>
          <p:cNvPr id="10" name="Shape 7"/>
          <p:cNvSpPr/>
          <p:nvPr/>
        </p:nvSpPr>
        <p:spPr>
          <a:xfrm>
            <a:off x="4297680" y="1965960"/>
            <a:ext cx="3429000" cy="1874520"/>
          </a:xfrm>
          <a:prstGeom prst="roundRect">
            <a:avLst>
              <a:gd name="adj" fmla="val 3902"/>
            </a:avLst>
          </a:prstGeom>
          <a:solidFill>
            <a:srgbClr val="A8573F"/>
          </a:solidFill>
          <a:ln/>
          <a:effectLst>
            <a:outerShdw blurRad="101600" dist="38100" dir="2700000" algn="bl" rotWithShape="0">
              <a:srgbClr val="000000">
                <a:alpha val="15000"/>
              </a:srgbClr>
            </a:outerShdw>
          </a:effectLst>
        </p:spPr>
        <p:txBody>
          <a:bodyPr/>
          <a:lstStyle/>
          <a:p>
            <a:endParaRPr lang="en-GB"/>
          </a:p>
        </p:txBody>
      </p:sp>
      <p:sp>
        <p:nvSpPr>
          <p:cNvPr id="11" name="Shape 8"/>
          <p:cNvSpPr/>
          <p:nvPr/>
        </p:nvSpPr>
        <p:spPr>
          <a:xfrm>
            <a:off x="4526280" y="2194560"/>
            <a:ext cx="548640" cy="548640"/>
          </a:xfrm>
          <a:prstGeom prst="ellipse">
            <a:avLst/>
          </a:prstGeom>
          <a:solidFill>
            <a:srgbClr val="E8A33D"/>
          </a:solidFill>
          <a:ln/>
        </p:spPr>
        <p:txBody>
          <a:bodyPr/>
          <a:lstStyle/>
          <a:p>
            <a:endParaRPr lang="en-GB"/>
          </a:p>
        </p:txBody>
      </p:sp>
      <p:pic>
        <p:nvPicPr>
          <p:cNvPr id="12" name="Image 1" descr="preencoded.png"/>
          <p:cNvPicPr>
            <a:picLocks noChangeAspect="1"/>
          </p:cNvPicPr>
          <p:nvPr/>
        </p:nvPicPr>
        <p:blipFill>
          <a:blip r:embed="rId4"/>
          <a:stretch>
            <a:fillRect/>
          </a:stretch>
        </p:blipFill>
        <p:spPr>
          <a:xfrm>
            <a:off x="4654296" y="2322576"/>
            <a:ext cx="292608" cy="292608"/>
          </a:xfrm>
          <a:prstGeom prst="rect">
            <a:avLst/>
          </a:prstGeom>
        </p:spPr>
      </p:pic>
      <p:sp>
        <p:nvSpPr>
          <p:cNvPr id="13" name="Text 9"/>
          <p:cNvSpPr/>
          <p:nvPr/>
        </p:nvSpPr>
        <p:spPr>
          <a:xfrm>
            <a:off x="5212080" y="2148840"/>
            <a:ext cx="2377440" cy="41148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Responsiveness</a:t>
            </a:r>
            <a:endParaRPr lang="en-US" sz="1300" dirty="0"/>
          </a:p>
        </p:txBody>
      </p:sp>
      <p:sp>
        <p:nvSpPr>
          <p:cNvPr id="14" name="Text 10"/>
          <p:cNvSpPr/>
          <p:nvPr/>
        </p:nvSpPr>
        <p:spPr>
          <a:xfrm>
            <a:off x="4526280" y="2834640"/>
            <a:ext cx="2971800" cy="914400"/>
          </a:xfrm>
          <a:prstGeom prst="rect">
            <a:avLst/>
          </a:prstGeom>
          <a:noFill/>
          <a:ln/>
        </p:spPr>
        <p:txBody>
          <a:bodyPr wrap="square" rtlCol="0" anchor="ctr"/>
          <a:lstStyle/>
          <a:p>
            <a:pPr marL="0" indent="0">
              <a:buNone/>
            </a:pPr>
            <a:r>
              <a:rPr lang="en-US" sz="1000" dirty="0">
                <a:solidFill>
                  <a:srgbClr val="F3DCC8"/>
                </a:solidFill>
                <a:latin typeface="Calibri" pitchFamily="34" charset="0"/>
                <a:ea typeface="Calibri" pitchFamily="34" charset="-122"/>
                <a:cs typeface="Calibri" pitchFamily="34" charset="-120"/>
              </a:rPr>
              <a:t>Layout adapts cleanly across desktop, tablet, and mobile</a:t>
            </a:r>
            <a:endParaRPr lang="en-US" sz="1000" dirty="0"/>
          </a:p>
        </p:txBody>
      </p:sp>
      <p:sp>
        <p:nvSpPr>
          <p:cNvPr id="15" name="Shape 11"/>
          <p:cNvSpPr/>
          <p:nvPr/>
        </p:nvSpPr>
        <p:spPr>
          <a:xfrm>
            <a:off x="8046720" y="1965960"/>
            <a:ext cx="3429000" cy="1874520"/>
          </a:xfrm>
          <a:prstGeom prst="roundRect">
            <a:avLst>
              <a:gd name="adj" fmla="val 3902"/>
            </a:avLst>
          </a:prstGeom>
          <a:solidFill>
            <a:srgbClr val="A8573F"/>
          </a:solidFill>
          <a:ln/>
          <a:effectLst>
            <a:outerShdw blurRad="101600" dist="38100" dir="2700000" algn="bl" rotWithShape="0">
              <a:srgbClr val="000000">
                <a:alpha val="15000"/>
              </a:srgbClr>
            </a:outerShdw>
          </a:effectLst>
        </p:spPr>
        <p:txBody>
          <a:bodyPr/>
          <a:lstStyle/>
          <a:p>
            <a:endParaRPr lang="en-GB"/>
          </a:p>
        </p:txBody>
      </p:sp>
      <p:sp>
        <p:nvSpPr>
          <p:cNvPr id="16" name="Shape 12"/>
          <p:cNvSpPr/>
          <p:nvPr/>
        </p:nvSpPr>
        <p:spPr>
          <a:xfrm>
            <a:off x="8275320" y="2194560"/>
            <a:ext cx="548640" cy="548640"/>
          </a:xfrm>
          <a:prstGeom prst="ellipse">
            <a:avLst/>
          </a:prstGeom>
          <a:solidFill>
            <a:srgbClr val="E8A33D"/>
          </a:solidFill>
          <a:ln/>
        </p:spPr>
        <p:txBody>
          <a:bodyPr/>
          <a:lstStyle/>
          <a:p>
            <a:endParaRPr lang="en-GB"/>
          </a:p>
        </p:txBody>
      </p:sp>
      <p:pic>
        <p:nvPicPr>
          <p:cNvPr id="17" name="Image 2" descr="preencoded.png"/>
          <p:cNvPicPr>
            <a:picLocks noChangeAspect="1"/>
          </p:cNvPicPr>
          <p:nvPr/>
        </p:nvPicPr>
        <p:blipFill>
          <a:blip r:embed="rId5"/>
          <a:stretch>
            <a:fillRect/>
          </a:stretch>
        </p:blipFill>
        <p:spPr>
          <a:xfrm>
            <a:off x="8403336" y="2322576"/>
            <a:ext cx="292608" cy="292608"/>
          </a:xfrm>
          <a:prstGeom prst="rect">
            <a:avLst/>
          </a:prstGeom>
        </p:spPr>
      </p:pic>
      <p:sp>
        <p:nvSpPr>
          <p:cNvPr id="18" name="Text 13"/>
          <p:cNvSpPr/>
          <p:nvPr/>
        </p:nvSpPr>
        <p:spPr>
          <a:xfrm>
            <a:off x="8961120" y="2148840"/>
            <a:ext cx="2377440" cy="41148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Security</a:t>
            </a:r>
            <a:endParaRPr lang="en-US" sz="1300" dirty="0"/>
          </a:p>
        </p:txBody>
      </p:sp>
      <p:sp>
        <p:nvSpPr>
          <p:cNvPr id="19" name="Text 14"/>
          <p:cNvSpPr/>
          <p:nvPr/>
        </p:nvSpPr>
        <p:spPr>
          <a:xfrm>
            <a:off x="8275320" y="2834640"/>
            <a:ext cx="2971800" cy="914400"/>
          </a:xfrm>
          <a:prstGeom prst="rect">
            <a:avLst/>
          </a:prstGeom>
          <a:noFill/>
          <a:ln/>
        </p:spPr>
        <p:txBody>
          <a:bodyPr wrap="square" rtlCol="0" anchor="ctr"/>
          <a:lstStyle/>
          <a:p>
            <a:pPr marL="0" indent="0">
              <a:buNone/>
            </a:pPr>
            <a:r>
              <a:rPr lang="en-US" sz="1000" dirty="0">
                <a:solidFill>
                  <a:srgbClr val="F3DCC8"/>
                </a:solidFill>
                <a:latin typeface="Calibri" pitchFamily="34" charset="0"/>
                <a:ea typeface="Calibri" pitchFamily="34" charset="-122"/>
                <a:cs typeface="Calibri" pitchFamily="34" charset="-120"/>
              </a:rPr>
              <a:t>Passwords hashed; role-based access prevents customers reaching admin pages</a:t>
            </a:r>
            <a:endParaRPr lang="en-US" sz="1000" dirty="0"/>
          </a:p>
        </p:txBody>
      </p:sp>
      <p:sp>
        <p:nvSpPr>
          <p:cNvPr id="20" name="Shape 15"/>
          <p:cNvSpPr/>
          <p:nvPr/>
        </p:nvSpPr>
        <p:spPr>
          <a:xfrm>
            <a:off x="548640" y="4114800"/>
            <a:ext cx="3429000" cy="1874520"/>
          </a:xfrm>
          <a:prstGeom prst="roundRect">
            <a:avLst>
              <a:gd name="adj" fmla="val 3902"/>
            </a:avLst>
          </a:prstGeom>
          <a:solidFill>
            <a:srgbClr val="A8573F"/>
          </a:solidFill>
          <a:ln/>
          <a:effectLst>
            <a:outerShdw blurRad="101600" dist="38100" dir="2700000" algn="bl" rotWithShape="0">
              <a:srgbClr val="000000">
                <a:alpha val="15000"/>
              </a:srgbClr>
            </a:outerShdw>
          </a:effectLst>
        </p:spPr>
        <p:txBody>
          <a:bodyPr/>
          <a:lstStyle/>
          <a:p>
            <a:endParaRPr lang="en-GB"/>
          </a:p>
        </p:txBody>
      </p:sp>
      <p:sp>
        <p:nvSpPr>
          <p:cNvPr id="21" name="Shape 16"/>
          <p:cNvSpPr/>
          <p:nvPr/>
        </p:nvSpPr>
        <p:spPr>
          <a:xfrm>
            <a:off x="777240" y="4343400"/>
            <a:ext cx="548640" cy="548640"/>
          </a:xfrm>
          <a:prstGeom prst="ellipse">
            <a:avLst/>
          </a:prstGeom>
          <a:solidFill>
            <a:srgbClr val="E8A33D"/>
          </a:solidFill>
          <a:ln/>
        </p:spPr>
        <p:txBody>
          <a:bodyPr/>
          <a:lstStyle/>
          <a:p>
            <a:endParaRPr lang="en-GB"/>
          </a:p>
        </p:txBody>
      </p:sp>
      <p:pic>
        <p:nvPicPr>
          <p:cNvPr id="22" name="Image 3" descr="preencoded.png"/>
          <p:cNvPicPr>
            <a:picLocks noChangeAspect="1"/>
          </p:cNvPicPr>
          <p:nvPr/>
        </p:nvPicPr>
        <p:blipFill>
          <a:blip r:embed="rId6"/>
          <a:stretch>
            <a:fillRect/>
          </a:stretch>
        </p:blipFill>
        <p:spPr>
          <a:xfrm>
            <a:off x="905256" y="4471416"/>
            <a:ext cx="292608" cy="292608"/>
          </a:xfrm>
          <a:prstGeom prst="rect">
            <a:avLst/>
          </a:prstGeom>
        </p:spPr>
      </p:pic>
      <p:sp>
        <p:nvSpPr>
          <p:cNvPr id="23" name="Text 17"/>
          <p:cNvSpPr/>
          <p:nvPr/>
        </p:nvSpPr>
        <p:spPr>
          <a:xfrm>
            <a:off x="1463040" y="4297680"/>
            <a:ext cx="2377440" cy="41148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Usability</a:t>
            </a:r>
            <a:endParaRPr lang="en-US" sz="1300" dirty="0"/>
          </a:p>
        </p:txBody>
      </p:sp>
      <p:sp>
        <p:nvSpPr>
          <p:cNvPr id="24" name="Text 18"/>
          <p:cNvSpPr/>
          <p:nvPr/>
        </p:nvSpPr>
        <p:spPr>
          <a:xfrm>
            <a:off x="777240" y="4983480"/>
            <a:ext cx="2971800" cy="914400"/>
          </a:xfrm>
          <a:prstGeom prst="rect">
            <a:avLst/>
          </a:prstGeom>
          <a:noFill/>
          <a:ln/>
        </p:spPr>
        <p:txBody>
          <a:bodyPr wrap="square" rtlCol="0" anchor="ctr"/>
          <a:lstStyle/>
          <a:p>
            <a:pPr marL="0" indent="0">
              <a:buNone/>
            </a:pPr>
            <a:r>
              <a:rPr lang="en-US" sz="1000" dirty="0">
                <a:solidFill>
                  <a:srgbClr val="F3DCC8"/>
                </a:solidFill>
                <a:latin typeface="Calibri" pitchFamily="34" charset="0"/>
                <a:ea typeface="Calibri" pitchFamily="34" charset="-122"/>
                <a:cs typeface="Calibri" pitchFamily="34" charset="-120"/>
              </a:rPr>
              <a:t>Simple, intuitive navigation requiring no training for either user type</a:t>
            </a:r>
            <a:endParaRPr lang="en-US" sz="1000" dirty="0"/>
          </a:p>
        </p:txBody>
      </p:sp>
      <p:sp>
        <p:nvSpPr>
          <p:cNvPr id="25" name="Shape 19"/>
          <p:cNvSpPr/>
          <p:nvPr/>
        </p:nvSpPr>
        <p:spPr>
          <a:xfrm>
            <a:off x="4297680" y="4114800"/>
            <a:ext cx="3429000" cy="1874520"/>
          </a:xfrm>
          <a:prstGeom prst="roundRect">
            <a:avLst>
              <a:gd name="adj" fmla="val 3902"/>
            </a:avLst>
          </a:prstGeom>
          <a:solidFill>
            <a:srgbClr val="A8573F"/>
          </a:solidFill>
          <a:ln/>
          <a:effectLst>
            <a:outerShdw blurRad="101600" dist="38100" dir="2700000" algn="bl" rotWithShape="0">
              <a:srgbClr val="000000">
                <a:alpha val="15000"/>
              </a:srgbClr>
            </a:outerShdw>
          </a:effectLst>
        </p:spPr>
        <p:txBody>
          <a:bodyPr/>
          <a:lstStyle/>
          <a:p>
            <a:endParaRPr lang="en-GB"/>
          </a:p>
        </p:txBody>
      </p:sp>
      <p:sp>
        <p:nvSpPr>
          <p:cNvPr id="26" name="Shape 20"/>
          <p:cNvSpPr/>
          <p:nvPr/>
        </p:nvSpPr>
        <p:spPr>
          <a:xfrm>
            <a:off x="4526280" y="4343400"/>
            <a:ext cx="548640" cy="548640"/>
          </a:xfrm>
          <a:prstGeom prst="ellipse">
            <a:avLst/>
          </a:prstGeom>
          <a:solidFill>
            <a:srgbClr val="E8A33D"/>
          </a:solidFill>
          <a:ln/>
        </p:spPr>
        <p:txBody>
          <a:bodyPr/>
          <a:lstStyle/>
          <a:p>
            <a:endParaRPr lang="en-GB"/>
          </a:p>
        </p:txBody>
      </p:sp>
      <p:pic>
        <p:nvPicPr>
          <p:cNvPr id="27" name="Image 4" descr="preencoded.png"/>
          <p:cNvPicPr>
            <a:picLocks noChangeAspect="1"/>
          </p:cNvPicPr>
          <p:nvPr/>
        </p:nvPicPr>
        <p:blipFill>
          <a:blip r:embed="rId7"/>
          <a:stretch>
            <a:fillRect/>
          </a:stretch>
        </p:blipFill>
        <p:spPr>
          <a:xfrm>
            <a:off x="4654296" y="4471416"/>
            <a:ext cx="292608" cy="292608"/>
          </a:xfrm>
          <a:prstGeom prst="rect">
            <a:avLst/>
          </a:prstGeom>
        </p:spPr>
      </p:pic>
      <p:sp>
        <p:nvSpPr>
          <p:cNvPr id="28" name="Text 21"/>
          <p:cNvSpPr/>
          <p:nvPr/>
        </p:nvSpPr>
        <p:spPr>
          <a:xfrm>
            <a:off x="5212080" y="4297680"/>
            <a:ext cx="2377440" cy="41148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Reliability</a:t>
            </a:r>
            <a:endParaRPr lang="en-US" sz="1300" dirty="0"/>
          </a:p>
        </p:txBody>
      </p:sp>
      <p:sp>
        <p:nvSpPr>
          <p:cNvPr id="29" name="Text 22"/>
          <p:cNvSpPr/>
          <p:nvPr/>
        </p:nvSpPr>
        <p:spPr>
          <a:xfrm>
            <a:off x="4526280" y="4983480"/>
            <a:ext cx="2971800" cy="914400"/>
          </a:xfrm>
          <a:prstGeom prst="rect">
            <a:avLst/>
          </a:prstGeom>
          <a:noFill/>
          <a:ln/>
        </p:spPr>
        <p:txBody>
          <a:bodyPr wrap="square" rtlCol="0" anchor="ctr"/>
          <a:lstStyle/>
          <a:p>
            <a:pPr marL="0" indent="0">
              <a:buNone/>
            </a:pPr>
            <a:r>
              <a:rPr lang="en-US" sz="1000" dirty="0">
                <a:solidFill>
                  <a:srgbClr val="F3DCC8"/>
                </a:solidFill>
                <a:latin typeface="Calibri" pitchFamily="34" charset="0"/>
                <a:ea typeface="Calibri" pitchFamily="34" charset="-122"/>
                <a:cs typeface="Calibri" pitchFamily="34" charset="-120"/>
              </a:rPr>
              <a:t>Database transactions (orders, cart) must not lose or duplicate data</a:t>
            </a:r>
            <a:endParaRPr lang="en-US" sz="1000" dirty="0"/>
          </a:p>
        </p:txBody>
      </p:sp>
      <p:sp>
        <p:nvSpPr>
          <p:cNvPr id="30" name="Shape 23"/>
          <p:cNvSpPr/>
          <p:nvPr/>
        </p:nvSpPr>
        <p:spPr>
          <a:xfrm>
            <a:off x="8046720" y="4114800"/>
            <a:ext cx="3429000" cy="1874520"/>
          </a:xfrm>
          <a:prstGeom prst="roundRect">
            <a:avLst>
              <a:gd name="adj" fmla="val 3902"/>
            </a:avLst>
          </a:prstGeom>
          <a:solidFill>
            <a:srgbClr val="A8573F"/>
          </a:solidFill>
          <a:ln/>
          <a:effectLst>
            <a:outerShdw blurRad="101600" dist="38100" dir="2700000" algn="bl" rotWithShape="0">
              <a:srgbClr val="000000">
                <a:alpha val="15000"/>
              </a:srgbClr>
            </a:outerShdw>
          </a:effectLst>
        </p:spPr>
        <p:txBody>
          <a:bodyPr/>
          <a:lstStyle/>
          <a:p>
            <a:endParaRPr lang="en-GB"/>
          </a:p>
        </p:txBody>
      </p:sp>
      <p:sp>
        <p:nvSpPr>
          <p:cNvPr id="31" name="Shape 24"/>
          <p:cNvSpPr/>
          <p:nvPr/>
        </p:nvSpPr>
        <p:spPr>
          <a:xfrm>
            <a:off x="8275320" y="4343400"/>
            <a:ext cx="548640" cy="548640"/>
          </a:xfrm>
          <a:prstGeom prst="ellipse">
            <a:avLst/>
          </a:prstGeom>
          <a:solidFill>
            <a:srgbClr val="E8A33D"/>
          </a:solidFill>
          <a:ln/>
        </p:spPr>
        <p:txBody>
          <a:bodyPr/>
          <a:lstStyle/>
          <a:p>
            <a:endParaRPr lang="en-GB"/>
          </a:p>
        </p:txBody>
      </p:sp>
      <p:pic>
        <p:nvPicPr>
          <p:cNvPr id="32" name="Image 5" descr="preencoded.png"/>
          <p:cNvPicPr>
            <a:picLocks noChangeAspect="1"/>
          </p:cNvPicPr>
          <p:nvPr/>
        </p:nvPicPr>
        <p:blipFill>
          <a:blip r:embed="rId8"/>
          <a:stretch>
            <a:fillRect/>
          </a:stretch>
        </p:blipFill>
        <p:spPr>
          <a:xfrm>
            <a:off x="8403336" y="4471416"/>
            <a:ext cx="292608" cy="292608"/>
          </a:xfrm>
          <a:prstGeom prst="rect">
            <a:avLst/>
          </a:prstGeom>
        </p:spPr>
      </p:pic>
      <p:sp>
        <p:nvSpPr>
          <p:cNvPr id="33" name="Text 25"/>
          <p:cNvSpPr/>
          <p:nvPr/>
        </p:nvSpPr>
        <p:spPr>
          <a:xfrm>
            <a:off x="8961120" y="4297680"/>
            <a:ext cx="2377440" cy="41148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Maintainability</a:t>
            </a:r>
            <a:endParaRPr lang="en-US" sz="1300" dirty="0"/>
          </a:p>
        </p:txBody>
      </p:sp>
      <p:sp>
        <p:nvSpPr>
          <p:cNvPr id="34" name="Text 26"/>
          <p:cNvSpPr/>
          <p:nvPr/>
        </p:nvSpPr>
        <p:spPr>
          <a:xfrm>
            <a:off x="8275320" y="4983480"/>
            <a:ext cx="2971800" cy="914400"/>
          </a:xfrm>
          <a:prstGeom prst="rect">
            <a:avLst/>
          </a:prstGeom>
          <a:noFill/>
          <a:ln/>
        </p:spPr>
        <p:txBody>
          <a:bodyPr wrap="square" rtlCol="0" anchor="ctr"/>
          <a:lstStyle/>
          <a:p>
            <a:pPr marL="0" indent="0">
              <a:buNone/>
            </a:pPr>
            <a:r>
              <a:rPr lang="en-US" sz="1000" dirty="0">
                <a:solidFill>
                  <a:srgbClr val="F3DCC8"/>
                </a:solidFill>
                <a:latin typeface="Calibri" pitchFamily="34" charset="0"/>
                <a:ea typeface="Calibri" pitchFamily="34" charset="-122"/>
                <a:cs typeface="Calibri" pitchFamily="34" charset="-120"/>
              </a:rPr>
              <a:t>Clean, modular PHP code that's easy to extend with new features later</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20040"/>
            <a:ext cx="1188720" cy="822960"/>
          </a:xfrm>
          <a:prstGeom prst="rect">
            <a:avLst/>
          </a:prstGeom>
          <a:noFill/>
          <a:ln/>
        </p:spPr>
        <p:txBody>
          <a:bodyPr wrap="square" rtlCol="0" anchor="ctr"/>
          <a:lstStyle/>
          <a:p>
            <a:pPr marL="0" indent="0">
              <a:buNone/>
            </a:pPr>
            <a:r>
              <a:rPr lang="en-US" sz="3000" b="1" dirty="0">
                <a:solidFill>
                  <a:srgbClr val="E8A33D"/>
                </a:solidFill>
                <a:latin typeface="Cambria" pitchFamily="34" charset="0"/>
                <a:ea typeface="Cambria" pitchFamily="34" charset="-122"/>
                <a:cs typeface="Cambria" pitchFamily="34" charset="-120"/>
              </a:rPr>
              <a:t>16</a:t>
            </a:r>
            <a:endParaRPr lang="en-US" sz="3000" dirty="0"/>
          </a:p>
        </p:txBody>
      </p:sp>
      <p:sp>
        <p:nvSpPr>
          <p:cNvPr id="3" name="Text 1"/>
          <p:cNvSpPr/>
          <p:nvPr/>
        </p:nvSpPr>
        <p:spPr>
          <a:xfrm>
            <a:off x="502920" y="960120"/>
            <a:ext cx="9601200" cy="640080"/>
          </a:xfrm>
          <a:prstGeom prst="rect">
            <a:avLst/>
          </a:prstGeom>
          <a:noFill/>
          <a:ln/>
        </p:spPr>
        <p:txBody>
          <a:bodyPr wrap="square" rtlCol="0" anchor="ctr"/>
          <a:lstStyle/>
          <a:p>
            <a:pPr marL="0" indent="0">
              <a:buNone/>
            </a:pPr>
            <a:r>
              <a:rPr lang="en-US" sz="3000" b="1" dirty="0">
                <a:solidFill>
                  <a:srgbClr val="2B2018"/>
                </a:solidFill>
                <a:latin typeface="Cambria" pitchFamily="34" charset="0"/>
                <a:ea typeface="Cambria" pitchFamily="34" charset="-122"/>
                <a:cs typeface="Cambria" pitchFamily="34" charset="-120"/>
              </a:rPr>
              <a:t>Project Progress</a:t>
            </a:r>
            <a:endParaRPr lang="en-US" sz="3000" dirty="0"/>
          </a:p>
        </p:txBody>
      </p:sp>
      <p:sp>
        <p:nvSpPr>
          <p:cNvPr id="4" name="Text 2"/>
          <p:cNvSpPr/>
          <p:nvPr/>
        </p:nvSpPr>
        <p:spPr>
          <a:xfrm>
            <a:off x="502920" y="1463040"/>
            <a:ext cx="10058400" cy="365760"/>
          </a:xfrm>
          <a:prstGeom prst="rect">
            <a:avLst/>
          </a:prstGeom>
          <a:noFill/>
          <a:ln/>
        </p:spPr>
        <p:txBody>
          <a:bodyPr wrap="square" rtlCol="0" anchor="ctr"/>
          <a:lstStyle/>
          <a:p>
            <a:pPr marL="0" indent="0">
              <a:buNone/>
            </a:pPr>
            <a:r>
              <a:rPr lang="en-US" sz="1350" i="1" dirty="0">
                <a:solidFill>
                  <a:srgbClr val="8A7A6E"/>
                </a:solidFill>
                <a:latin typeface="Calibri" pitchFamily="34" charset="0"/>
                <a:ea typeface="Calibri" pitchFamily="34" charset="-122"/>
                <a:cs typeface="Calibri" pitchFamily="34" charset="-120"/>
              </a:rPr>
              <a:t>Where the build stands today</a:t>
            </a:r>
            <a:endParaRPr lang="en-US" sz="1350" dirty="0"/>
          </a:p>
        </p:txBody>
      </p:sp>
      <p:sp>
        <p:nvSpPr>
          <p:cNvPr id="5" name="Shape 3"/>
          <p:cNvSpPr/>
          <p:nvPr/>
        </p:nvSpPr>
        <p:spPr>
          <a:xfrm>
            <a:off x="548640" y="2011680"/>
            <a:ext cx="11064240" cy="1188720"/>
          </a:xfrm>
          <a:prstGeom prst="roundRect">
            <a:avLst>
              <a:gd name="adj" fmla="val 6154"/>
            </a:avLst>
          </a:prstGeom>
          <a:solidFill>
            <a:srgbClr val="E8A33D"/>
          </a:solidFill>
          <a:ln/>
          <a:effectLst>
            <a:outerShdw blurRad="101600" dist="38100" dir="2700000" algn="bl" rotWithShape="0">
              <a:srgbClr val="000000">
                <a:alpha val="15000"/>
              </a:srgbClr>
            </a:outerShdw>
          </a:effectLst>
        </p:spPr>
        <p:txBody>
          <a:bodyPr/>
          <a:lstStyle/>
          <a:p>
            <a:endParaRPr lang="en-GB"/>
          </a:p>
        </p:txBody>
      </p:sp>
      <p:pic>
        <p:nvPicPr>
          <p:cNvPr id="6" name="Image 0" descr="preencoded.png"/>
          <p:cNvPicPr>
            <a:picLocks noChangeAspect="1"/>
          </p:cNvPicPr>
          <p:nvPr/>
        </p:nvPicPr>
        <p:blipFill>
          <a:blip r:embed="rId3"/>
          <a:stretch>
            <a:fillRect/>
          </a:stretch>
        </p:blipFill>
        <p:spPr>
          <a:xfrm>
            <a:off x="822960" y="2331720"/>
            <a:ext cx="548640" cy="548640"/>
          </a:xfrm>
          <a:prstGeom prst="rect">
            <a:avLst/>
          </a:prstGeom>
        </p:spPr>
      </p:pic>
      <p:sp>
        <p:nvSpPr>
          <p:cNvPr id="7" name="Text 4"/>
          <p:cNvSpPr/>
          <p:nvPr/>
        </p:nvSpPr>
        <p:spPr>
          <a:xfrm>
            <a:off x="1554480" y="2011680"/>
            <a:ext cx="9875520" cy="1188720"/>
          </a:xfrm>
          <a:prstGeom prst="rect">
            <a:avLst/>
          </a:prstGeom>
          <a:noFill/>
          <a:ln/>
        </p:spPr>
        <p:txBody>
          <a:bodyPr wrap="square" rtlCol="0" anchor="ctr"/>
          <a:lstStyle/>
          <a:p>
            <a:pPr marL="0" indent="0">
              <a:buNone/>
            </a:pPr>
            <a:r>
              <a:rPr lang="en-US" sz="1350" b="1" dirty="0">
                <a:solidFill>
                  <a:srgbClr val="2B2018"/>
                </a:solidFill>
                <a:latin typeface="Calibri" pitchFamily="34" charset="0"/>
                <a:ea typeface="Calibri" pitchFamily="34" charset="-122"/>
                <a:cs typeface="Calibri" pitchFamily="34" charset="-120"/>
              </a:rPr>
              <a:t>Current Status: Planning &amp; Design phase complete — no code written yet.</a:t>
            </a:r>
            <a:endParaRPr lang="en-US" sz="1350" dirty="0"/>
          </a:p>
          <a:p>
            <a:r>
              <a:rPr lang="en-US" sz="1350" b="1" dirty="0">
                <a:solidFill>
                  <a:srgbClr val="2B2018"/>
                </a:solidFill>
                <a:latin typeface="Calibri" pitchFamily="34" charset="0"/>
                <a:ea typeface="Calibri" pitchFamily="34" charset="-122"/>
                <a:cs typeface="Calibri" pitchFamily="34" charset="-120"/>
              </a:rPr>
              <a:t>Full ERD,(</a:t>
            </a:r>
            <a:r>
              <a:rPr lang="en-GB" sz="1400" dirty="0"/>
              <a:t>Entity Relationship Diagram)</a:t>
            </a:r>
            <a:r>
              <a:rPr lang="en-US" sz="1350" b="1" dirty="0">
                <a:solidFill>
                  <a:srgbClr val="2B2018"/>
                </a:solidFill>
                <a:latin typeface="Calibri" pitchFamily="34" charset="0"/>
                <a:ea typeface="Calibri" pitchFamily="34" charset="-122"/>
                <a:cs typeface="Calibri" pitchFamily="34" charset="-120"/>
              </a:rPr>
              <a:t> requirements, and system architecture are finalised and ready to guide development.</a:t>
            </a:r>
            <a:endParaRPr lang="en-US" sz="1350" dirty="0"/>
          </a:p>
        </p:txBody>
      </p:sp>
      <p:sp>
        <p:nvSpPr>
          <p:cNvPr id="8" name="Shape 5"/>
          <p:cNvSpPr/>
          <p:nvPr/>
        </p:nvSpPr>
        <p:spPr>
          <a:xfrm>
            <a:off x="1005840" y="4206240"/>
            <a:ext cx="10149840" cy="0"/>
          </a:xfrm>
          <a:prstGeom prst="line">
            <a:avLst/>
          </a:prstGeom>
          <a:noFill/>
          <a:ln w="38100">
            <a:solidFill>
              <a:srgbClr val="D9CFC4"/>
            </a:solidFill>
            <a:prstDash val="solid"/>
          </a:ln>
        </p:spPr>
        <p:txBody>
          <a:bodyPr/>
          <a:lstStyle/>
          <a:p>
            <a:endParaRPr lang="en-GB"/>
          </a:p>
        </p:txBody>
      </p:sp>
      <p:sp>
        <p:nvSpPr>
          <p:cNvPr id="9" name="Shape 6"/>
          <p:cNvSpPr/>
          <p:nvPr/>
        </p:nvSpPr>
        <p:spPr>
          <a:xfrm>
            <a:off x="749808" y="3950208"/>
            <a:ext cx="512064" cy="512064"/>
          </a:xfrm>
          <a:prstGeom prst="ellipse">
            <a:avLst/>
          </a:prstGeom>
          <a:solidFill>
            <a:srgbClr val="2F6B5E"/>
          </a:solidFill>
          <a:ln w="25400">
            <a:solidFill>
              <a:srgbClr val="2F6B5E"/>
            </a:solidFill>
            <a:prstDash val="solid"/>
          </a:ln>
          <a:effectLst>
            <a:outerShdw blurRad="101600" dist="38100" dir="2700000" algn="bl" rotWithShape="0">
              <a:srgbClr val="000000">
                <a:alpha val="15000"/>
              </a:srgbClr>
            </a:outerShdw>
          </a:effectLst>
        </p:spPr>
        <p:txBody>
          <a:bodyPr/>
          <a:lstStyle/>
          <a:p>
            <a:endParaRPr lang="en-GB"/>
          </a:p>
        </p:txBody>
      </p:sp>
      <p:pic>
        <p:nvPicPr>
          <p:cNvPr id="10" name="Image 1" descr="preencoded.png"/>
          <p:cNvPicPr>
            <a:picLocks noChangeAspect="1"/>
          </p:cNvPicPr>
          <p:nvPr/>
        </p:nvPicPr>
        <p:blipFill>
          <a:blip r:embed="rId4"/>
          <a:stretch>
            <a:fillRect/>
          </a:stretch>
        </p:blipFill>
        <p:spPr>
          <a:xfrm>
            <a:off x="868680" y="4069080"/>
            <a:ext cx="274320" cy="274320"/>
          </a:xfrm>
          <a:prstGeom prst="rect">
            <a:avLst/>
          </a:prstGeom>
        </p:spPr>
      </p:pic>
      <p:sp>
        <p:nvSpPr>
          <p:cNvPr id="11" name="Text 7"/>
          <p:cNvSpPr/>
          <p:nvPr/>
        </p:nvSpPr>
        <p:spPr>
          <a:xfrm>
            <a:off x="228600" y="4617720"/>
            <a:ext cx="1554480" cy="731520"/>
          </a:xfrm>
          <a:prstGeom prst="rect">
            <a:avLst/>
          </a:prstGeom>
          <a:noFill/>
          <a:ln/>
        </p:spPr>
        <p:txBody>
          <a:bodyPr wrap="square" rtlCol="0" anchor="ctr"/>
          <a:lstStyle/>
          <a:p>
            <a:pPr marL="0" indent="0" algn="ctr">
              <a:buNone/>
            </a:pPr>
            <a:r>
              <a:rPr lang="en-US" sz="1100" b="1" dirty="0">
                <a:solidFill>
                  <a:srgbClr val="2F6B5E"/>
                </a:solidFill>
                <a:latin typeface="Calibri" pitchFamily="34" charset="0"/>
                <a:ea typeface="Calibri" pitchFamily="34" charset="-122"/>
                <a:cs typeface="Calibri" pitchFamily="34" charset="-120"/>
              </a:rPr>
              <a:t>Requirements</a:t>
            </a:r>
            <a:endParaRPr lang="en-US" sz="1100" dirty="0"/>
          </a:p>
          <a:p>
            <a:pPr marL="0" indent="0" algn="ctr">
              <a:buNone/>
            </a:pPr>
            <a:r>
              <a:rPr lang="en-US" sz="1100" b="1" dirty="0">
                <a:solidFill>
                  <a:srgbClr val="2F6B5E"/>
                </a:solidFill>
                <a:latin typeface="Calibri" pitchFamily="34" charset="0"/>
                <a:ea typeface="Calibri" pitchFamily="34" charset="-122"/>
                <a:cs typeface="Calibri" pitchFamily="34" charset="-120"/>
              </a:rPr>
              <a:t>&amp; Planning</a:t>
            </a:r>
            <a:endParaRPr lang="en-US" sz="1100" dirty="0"/>
          </a:p>
        </p:txBody>
      </p:sp>
      <p:sp>
        <p:nvSpPr>
          <p:cNvPr id="12" name="Shape 8"/>
          <p:cNvSpPr/>
          <p:nvPr/>
        </p:nvSpPr>
        <p:spPr>
          <a:xfrm>
            <a:off x="3287268" y="3950208"/>
            <a:ext cx="512064" cy="512064"/>
          </a:xfrm>
          <a:prstGeom prst="ellipse">
            <a:avLst/>
          </a:prstGeom>
          <a:solidFill>
            <a:srgbClr val="2F6B5E"/>
          </a:solidFill>
          <a:ln w="25400">
            <a:solidFill>
              <a:srgbClr val="2F6B5E"/>
            </a:solidFill>
            <a:prstDash val="solid"/>
          </a:ln>
          <a:effectLst>
            <a:outerShdw blurRad="101600" dist="38100" dir="2700000" algn="bl" rotWithShape="0">
              <a:srgbClr val="000000">
                <a:alpha val="15000"/>
              </a:srgbClr>
            </a:outerShdw>
          </a:effectLst>
        </p:spPr>
        <p:txBody>
          <a:bodyPr/>
          <a:lstStyle/>
          <a:p>
            <a:endParaRPr lang="en-GB"/>
          </a:p>
        </p:txBody>
      </p:sp>
      <p:pic>
        <p:nvPicPr>
          <p:cNvPr id="13" name="Image 2" descr="preencoded.png"/>
          <p:cNvPicPr>
            <a:picLocks noChangeAspect="1"/>
          </p:cNvPicPr>
          <p:nvPr/>
        </p:nvPicPr>
        <p:blipFill>
          <a:blip r:embed="rId4"/>
          <a:stretch>
            <a:fillRect/>
          </a:stretch>
        </p:blipFill>
        <p:spPr>
          <a:xfrm>
            <a:off x="3406140" y="4069080"/>
            <a:ext cx="274320" cy="274320"/>
          </a:xfrm>
          <a:prstGeom prst="rect">
            <a:avLst/>
          </a:prstGeom>
        </p:spPr>
      </p:pic>
      <p:sp>
        <p:nvSpPr>
          <p:cNvPr id="14" name="Text 9"/>
          <p:cNvSpPr/>
          <p:nvPr/>
        </p:nvSpPr>
        <p:spPr>
          <a:xfrm>
            <a:off x="2766060" y="4617720"/>
            <a:ext cx="1554480" cy="731520"/>
          </a:xfrm>
          <a:prstGeom prst="rect">
            <a:avLst/>
          </a:prstGeom>
          <a:noFill/>
          <a:ln/>
        </p:spPr>
        <p:txBody>
          <a:bodyPr wrap="square" rtlCol="0" anchor="ctr"/>
          <a:lstStyle/>
          <a:p>
            <a:pPr marL="0" indent="0" algn="ctr">
              <a:buNone/>
            </a:pPr>
            <a:r>
              <a:rPr lang="en-US" sz="1100" b="1" dirty="0">
                <a:solidFill>
                  <a:srgbClr val="2F6B5E"/>
                </a:solidFill>
                <a:latin typeface="Calibri" pitchFamily="34" charset="0"/>
                <a:ea typeface="Calibri" pitchFamily="34" charset="-122"/>
                <a:cs typeface="Calibri" pitchFamily="34" charset="-120"/>
              </a:rPr>
              <a:t>UI Design &amp;</a:t>
            </a:r>
            <a:endParaRPr lang="en-US" sz="1100" dirty="0"/>
          </a:p>
          <a:p>
            <a:pPr marL="0" indent="0" algn="ctr">
              <a:buNone/>
            </a:pPr>
            <a:r>
              <a:rPr lang="en-US" sz="1100" b="1" dirty="0">
                <a:solidFill>
                  <a:srgbClr val="2F6B5E"/>
                </a:solidFill>
                <a:latin typeface="Calibri" pitchFamily="34" charset="0"/>
                <a:ea typeface="Calibri" pitchFamily="34" charset="-122"/>
                <a:cs typeface="Calibri" pitchFamily="34" charset="-120"/>
              </a:rPr>
              <a:t>ERD</a:t>
            </a:r>
            <a:endParaRPr lang="en-US" sz="1100" dirty="0"/>
          </a:p>
        </p:txBody>
      </p:sp>
      <p:sp>
        <p:nvSpPr>
          <p:cNvPr id="15" name="Shape 10"/>
          <p:cNvSpPr/>
          <p:nvPr/>
        </p:nvSpPr>
        <p:spPr>
          <a:xfrm>
            <a:off x="5824728" y="3950208"/>
            <a:ext cx="512064" cy="512064"/>
          </a:xfrm>
          <a:prstGeom prst="ellipse">
            <a:avLst/>
          </a:prstGeom>
          <a:solidFill>
            <a:srgbClr val="FFFFFF"/>
          </a:solidFill>
          <a:ln w="25400">
            <a:solidFill>
              <a:srgbClr val="8A7A6E"/>
            </a:solidFill>
            <a:prstDash val="solid"/>
          </a:ln>
          <a:effectLst>
            <a:outerShdw blurRad="101600" dist="38100" dir="2700000" algn="bl" rotWithShape="0">
              <a:srgbClr val="000000">
                <a:alpha val="15000"/>
              </a:srgbClr>
            </a:outerShdw>
          </a:effectLst>
        </p:spPr>
        <p:txBody>
          <a:bodyPr/>
          <a:lstStyle/>
          <a:p>
            <a:endParaRPr lang="en-GB"/>
          </a:p>
        </p:txBody>
      </p:sp>
      <p:sp>
        <p:nvSpPr>
          <p:cNvPr id="16" name="Text 11"/>
          <p:cNvSpPr/>
          <p:nvPr/>
        </p:nvSpPr>
        <p:spPr>
          <a:xfrm>
            <a:off x="5824728" y="3950208"/>
            <a:ext cx="512064" cy="512064"/>
          </a:xfrm>
          <a:prstGeom prst="rect">
            <a:avLst/>
          </a:prstGeom>
          <a:noFill/>
          <a:ln/>
        </p:spPr>
        <p:txBody>
          <a:bodyPr wrap="square" rtlCol="0" anchor="ctr"/>
          <a:lstStyle/>
          <a:p>
            <a:pPr marL="0" indent="0" algn="ctr">
              <a:buNone/>
            </a:pPr>
            <a:r>
              <a:rPr lang="en-US" sz="1300" b="1" dirty="0">
                <a:solidFill>
                  <a:srgbClr val="8A7A6E"/>
                </a:solidFill>
                <a:latin typeface="Calibri" pitchFamily="34" charset="0"/>
                <a:ea typeface="Calibri" pitchFamily="34" charset="-122"/>
                <a:cs typeface="Calibri" pitchFamily="34" charset="-120"/>
              </a:rPr>
              <a:t>3</a:t>
            </a:r>
            <a:endParaRPr lang="en-US" sz="1300" dirty="0"/>
          </a:p>
        </p:txBody>
      </p:sp>
      <p:sp>
        <p:nvSpPr>
          <p:cNvPr id="17" name="Text 12"/>
          <p:cNvSpPr/>
          <p:nvPr/>
        </p:nvSpPr>
        <p:spPr>
          <a:xfrm>
            <a:off x="5303520" y="4617720"/>
            <a:ext cx="1554480" cy="731520"/>
          </a:xfrm>
          <a:prstGeom prst="rect">
            <a:avLst/>
          </a:prstGeom>
          <a:noFill/>
          <a:ln/>
        </p:spPr>
        <p:txBody>
          <a:bodyPr wrap="square" rtlCol="0" anchor="ctr"/>
          <a:lstStyle/>
          <a:p>
            <a:pPr marL="0" indent="0" algn="ctr">
              <a:buNone/>
            </a:pPr>
            <a:r>
              <a:rPr lang="en-US" sz="1100" dirty="0">
                <a:solidFill>
                  <a:srgbClr val="2B2018"/>
                </a:solidFill>
                <a:latin typeface="Calibri" pitchFamily="34" charset="0"/>
                <a:ea typeface="Calibri" pitchFamily="34" charset="-122"/>
                <a:cs typeface="Calibri" pitchFamily="34" charset="-120"/>
              </a:rPr>
              <a:t>Front-End</a:t>
            </a:r>
            <a:endParaRPr lang="en-US" sz="1100" dirty="0"/>
          </a:p>
          <a:p>
            <a:pPr marL="0" indent="0" algn="ctr">
              <a:buNone/>
            </a:pPr>
            <a:r>
              <a:rPr lang="en-US" sz="1100" dirty="0">
                <a:solidFill>
                  <a:srgbClr val="2B2018"/>
                </a:solidFill>
                <a:latin typeface="Calibri" pitchFamily="34" charset="0"/>
                <a:ea typeface="Calibri" pitchFamily="34" charset="-122"/>
                <a:cs typeface="Calibri" pitchFamily="34" charset="-120"/>
              </a:rPr>
              <a:t>Development</a:t>
            </a:r>
            <a:endParaRPr lang="en-US" sz="1100" dirty="0"/>
          </a:p>
        </p:txBody>
      </p:sp>
      <p:sp>
        <p:nvSpPr>
          <p:cNvPr id="18" name="Shape 13"/>
          <p:cNvSpPr/>
          <p:nvPr/>
        </p:nvSpPr>
        <p:spPr>
          <a:xfrm>
            <a:off x="8362188" y="3950208"/>
            <a:ext cx="512064" cy="512064"/>
          </a:xfrm>
          <a:prstGeom prst="ellipse">
            <a:avLst/>
          </a:prstGeom>
          <a:solidFill>
            <a:srgbClr val="FFFFFF"/>
          </a:solidFill>
          <a:ln w="25400">
            <a:solidFill>
              <a:srgbClr val="8A7A6E"/>
            </a:solidFill>
            <a:prstDash val="solid"/>
          </a:ln>
          <a:effectLst>
            <a:outerShdw blurRad="101600" dist="38100" dir="2700000" algn="bl" rotWithShape="0">
              <a:srgbClr val="000000">
                <a:alpha val="15000"/>
              </a:srgbClr>
            </a:outerShdw>
          </a:effectLst>
        </p:spPr>
        <p:txBody>
          <a:bodyPr/>
          <a:lstStyle/>
          <a:p>
            <a:endParaRPr lang="en-GB"/>
          </a:p>
        </p:txBody>
      </p:sp>
      <p:sp>
        <p:nvSpPr>
          <p:cNvPr id="19" name="Text 14"/>
          <p:cNvSpPr/>
          <p:nvPr/>
        </p:nvSpPr>
        <p:spPr>
          <a:xfrm>
            <a:off x="8362188" y="3950208"/>
            <a:ext cx="512064" cy="512064"/>
          </a:xfrm>
          <a:prstGeom prst="rect">
            <a:avLst/>
          </a:prstGeom>
          <a:noFill/>
          <a:ln/>
        </p:spPr>
        <p:txBody>
          <a:bodyPr wrap="square" rtlCol="0" anchor="ctr"/>
          <a:lstStyle/>
          <a:p>
            <a:pPr marL="0" indent="0" algn="ctr">
              <a:buNone/>
            </a:pPr>
            <a:r>
              <a:rPr lang="en-US" sz="1300" b="1" dirty="0">
                <a:solidFill>
                  <a:srgbClr val="8A7A6E"/>
                </a:solidFill>
                <a:latin typeface="Calibri" pitchFamily="34" charset="0"/>
                <a:ea typeface="Calibri" pitchFamily="34" charset="-122"/>
                <a:cs typeface="Calibri" pitchFamily="34" charset="-120"/>
              </a:rPr>
              <a:t>4</a:t>
            </a:r>
            <a:endParaRPr lang="en-US" sz="1300" dirty="0"/>
          </a:p>
        </p:txBody>
      </p:sp>
      <p:sp>
        <p:nvSpPr>
          <p:cNvPr id="20" name="Text 15"/>
          <p:cNvSpPr/>
          <p:nvPr/>
        </p:nvSpPr>
        <p:spPr>
          <a:xfrm>
            <a:off x="7840980" y="4617720"/>
            <a:ext cx="1554480" cy="731520"/>
          </a:xfrm>
          <a:prstGeom prst="rect">
            <a:avLst/>
          </a:prstGeom>
          <a:noFill/>
          <a:ln/>
        </p:spPr>
        <p:txBody>
          <a:bodyPr wrap="square" rtlCol="0" anchor="ctr"/>
          <a:lstStyle/>
          <a:p>
            <a:pPr marL="0" indent="0" algn="ctr">
              <a:buNone/>
            </a:pPr>
            <a:r>
              <a:rPr lang="en-US" sz="1100" dirty="0">
                <a:solidFill>
                  <a:srgbClr val="2B2018"/>
                </a:solidFill>
                <a:latin typeface="Calibri" pitchFamily="34" charset="0"/>
                <a:ea typeface="Calibri" pitchFamily="34" charset="-122"/>
                <a:cs typeface="Calibri" pitchFamily="34" charset="-120"/>
              </a:rPr>
              <a:t>Back-End &amp;</a:t>
            </a:r>
            <a:endParaRPr lang="en-US" sz="1100" dirty="0"/>
          </a:p>
          <a:p>
            <a:pPr marL="0" indent="0" algn="ctr">
              <a:buNone/>
            </a:pPr>
            <a:r>
              <a:rPr lang="en-US" sz="1100" dirty="0">
                <a:solidFill>
                  <a:srgbClr val="2B2018"/>
                </a:solidFill>
                <a:latin typeface="Calibri" pitchFamily="34" charset="0"/>
                <a:ea typeface="Calibri" pitchFamily="34" charset="-122"/>
                <a:cs typeface="Calibri" pitchFamily="34" charset="-120"/>
              </a:rPr>
              <a:t>Database Integration</a:t>
            </a:r>
            <a:endParaRPr lang="en-US" sz="1100" dirty="0"/>
          </a:p>
        </p:txBody>
      </p:sp>
      <p:sp>
        <p:nvSpPr>
          <p:cNvPr id="21" name="Shape 16"/>
          <p:cNvSpPr/>
          <p:nvPr/>
        </p:nvSpPr>
        <p:spPr>
          <a:xfrm>
            <a:off x="10899648" y="3950208"/>
            <a:ext cx="512064" cy="512064"/>
          </a:xfrm>
          <a:prstGeom prst="ellipse">
            <a:avLst/>
          </a:prstGeom>
          <a:solidFill>
            <a:srgbClr val="FFFFFF"/>
          </a:solidFill>
          <a:ln w="25400">
            <a:solidFill>
              <a:srgbClr val="8A7A6E"/>
            </a:solidFill>
            <a:prstDash val="solid"/>
          </a:ln>
          <a:effectLst>
            <a:outerShdw blurRad="101600" dist="38100" dir="2700000" algn="bl" rotWithShape="0">
              <a:srgbClr val="000000">
                <a:alpha val="15000"/>
              </a:srgbClr>
            </a:outerShdw>
          </a:effectLst>
        </p:spPr>
        <p:txBody>
          <a:bodyPr/>
          <a:lstStyle/>
          <a:p>
            <a:endParaRPr lang="en-GB"/>
          </a:p>
        </p:txBody>
      </p:sp>
      <p:sp>
        <p:nvSpPr>
          <p:cNvPr id="22" name="Text 17"/>
          <p:cNvSpPr/>
          <p:nvPr/>
        </p:nvSpPr>
        <p:spPr>
          <a:xfrm>
            <a:off x="10899648" y="3950208"/>
            <a:ext cx="512064" cy="512064"/>
          </a:xfrm>
          <a:prstGeom prst="rect">
            <a:avLst/>
          </a:prstGeom>
          <a:noFill/>
          <a:ln/>
        </p:spPr>
        <p:txBody>
          <a:bodyPr wrap="square" rtlCol="0" anchor="ctr"/>
          <a:lstStyle/>
          <a:p>
            <a:pPr marL="0" indent="0" algn="ctr">
              <a:buNone/>
            </a:pPr>
            <a:r>
              <a:rPr lang="en-US" sz="1300" b="1" dirty="0">
                <a:solidFill>
                  <a:srgbClr val="8A7A6E"/>
                </a:solidFill>
                <a:latin typeface="Calibri" pitchFamily="34" charset="0"/>
                <a:ea typeface="Calibri" pitchFamily="34" charset="-122"/>
                <a:cs typeface="Calibri" pitchFamily="34" charset="-120"/>
              </a:rPr>
              <a:t>5</a:t>
            </a:r>
            <a:endParaRPr lang="en-US" sz="1300" dirty="0"/>
          </a:p>
        </p:txBody>
      </p:sp>
      <p:sp>
        <p:nvSpPr>
          <p:cNvPr id="23" name="Text 18"/>
          <p:cNvSpPr/>
          <p:nvPr/>
        </p:nvSpPr>
        <p:spPr>
          <a:xfrm>
            <a:off x="10378440" y="4617720"/>
            <a:ext cx="1554480" cy="731520"/>
          </a:xfrm>
          <a:prstGeom prst="rect">
            <a:avLst/>
          </a:prstGeom>
          <a:noFill/>
          <a:ln/>
        </p:spPr>
        <p:txBody>
          <a:bodyPr wrap="square" rtlCol="0" anchor="ctr"/>
          <a:lstStyle/>
          <a:p>
            <a:pPr marL="0" indent="0" algn="ctr">
              <a:buNone/>
            </a:pPr>
            <a:r>
              <a:rPr lang="en-US" sz="1100" dirty="0">
                <a:solidFill>
                  <a:srgbClr val="2B2018"/>
                </a:solidFill>
                <a:latin typeface="Calibri" pitchFamily="34" charset="0"/>
                <a:ea typeface="Calibri" pitchFamily="34" charset="-122"/>
                <a:cs typeface="Calibri" pitchFamily="34" charset="-120"/>
              </a:rPr>
              <a:t>Testing &amp;</a:t>
            </a:r>
            <a:endParaRPr lang="en-US" sz="1100" dirty="0"/>
          </a:p>
          <a:p>
            <a:pPr marL="0" indent="0" algn="ctr">
              <a:buNone/>
            </a:pPr>
            <a:r>
              <a:rPr lang="en-US" sz="1100" dirty="0">
                <a:solidFill>
                  <a:srgbClr val="2B2018"/>
                </a:solidFill>
                <a:latin typeface="Calibri" pitchFamily="34" charset="0"/>
                <a:ea typeface="Calibri" pitchFamily="34" charset="-122"/>
                <a:cs typeface="Calibri" pitchFamily="34" charset="-120"/>
              </a:rPr>
              <a:t>Final Viva</a:t>
            </a:r>
            <a:endParaRPr lang="en-US" sz="1100" dirty="0"/>
          </a:p>
        </p:txBody>
      </p:sp>
      <p:sp>
        <p:nvSpPr>
          <p:cNvPr id="24" name="Shape 19"/>
          <p:cNvSpPr/>
          <p:nvPr/>
        </p:nvSpPr>
        <p:spPr>
          <a:xfrm>
            <a:off x="548640" y="5486400"/>
            <a:ext cx="11064240" cy="868680"/>
          </a:xfrm>
          <a:prstGeom prst="roundRect">
            <a:avLst>
              <a:gd name="adj" fmla="val 8421"/>
            </a:avLst>
          </a:prstGeom>
          <a:solidFill>
            <a:srgbClr val="FBF6F1"/>
          </a:solidFill>
          <a:ln/>
          <a:effectLst>
            <a:outerShdw blurRad="101600" dist="38100" dir="2700000" algn="bl" rotWithShape="0">
              <a:srgbClr val="000000">
                <a:alpha val="15000"/>
              </a:srgbClr>
            </a:outerShdw>
          </a:effectLst>
        </p:spPr>
        <p:txBody>
          <a:bodyPr/>
          <a:lstStyle/>
          <a:p>
            <a:endParaRPr lang="en-GB"/>
          </a:p>
        </p:txBody>
      </p:sp>
      <p:sp>
        <p:nvSpPr>
          <p:cNvPr id="25" name="Text 20"/>
          <p:cNvSpPr/>
          <p:nvPr/>
        </p:nvSpPr>
        <p:spPr>
          <a:xfrm>
            <a:off x="822960" y="5486400"/>
            <a:ext cx="10515600" cy="868680"/>
          </a:xfrm>
          <a:prstGeom prst="rect">
            <a:avLst/>
          </a:prstGeom>
          <a:noFill/>
          <a:ln/>
        </p:spPr>
        <p:txBody>
          <a:bodyPr wrap="square" rtlCol="0" anchor="ctr"/>
          <a:lstStyle/>
          <a:p>
            <a:r>
              <a:rPr lang="en-GB" sz="1400" dirty="0"/>
              <a:t>"So far, I have completed the literature review, competitor analysis, system requirements, website wireframes, database design, feasibility study and project planning. These provide the foundation for the next stage, which is developing the website."</a:t>
            </a:r>
            <a:r>
              <a:rPr lang="en-US" sz="1400" i="1" dirty="0">
                <a:solidFill>
                  <a:srgbClr val="2B2018"/>
                </a:solidFill>
                <a:ea typeface="Calibri" pitchFamily="34" charset="-122"/>
                <a:cs typeface="Calibri" pitchFamily="34" charset="-120"/>
              </a:rPr>
              <a:t>.</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BF6F1"/>
        </a:solidFill>
        <a:effectLst/>
      </p:bgPr>
    </p:bg>
    <p:spTree>
      <p:nvGrpSpPr>
        <p:cNvPr id="1" name=""/>
        <p:cNvGrpSpPr/>
        <p:nvPr/>
      </p:nvGrpSpPr>
      <p:grpSpPr>
        <a:xfrm>
          <a:off x="0" y="0"/>
          <a:ext cx="0" cy="0"/>
          <a:chOff x="0" y="0"/>
          <a:chExt cx="0" cy="0"/>
        </a:xfrm>
      </p:grpSpPr>
      <p:sp>
        <p:nvSpPr>
          <p:cNvPr id="2" name="Text 0"/>
          <p:cNvSpPr/>
          <p:nvPr/>
        </p:nvSpPr>
        <p:spPr>
          <a:xfrm>
            <a:off x="502920" y="320040"/>
            <a:ext cx="1188720" cy="822960"/>
          </a:xfrm>
          <a:prstGeom prst="rect">
            <a:avLst/>
          </a:prstGeom>
          <a:noFill/>
          <a:ln/>
        </p:spPr>
        <p:txBody>
          <a:bodyPr wrap="square" rtlCol="0" anchor="ctr"/>
          <a:lstStyle/>
          <a:p>
            <a:pPr marL="0" indent="0">
              <a:buNone/>
            </a:pPr>
            <a:r>
              <a:rPr lang="en-US" sz="3000" b="1" dirty="0">
                <a:solidFill>
                  <a:srgbClr val="E8A33D"/>
                </a:solidFill>
                <a:latin typeface="Cambria" pitchFamily="34" charset="0"/>
                <a:ea typeface="Cambria" pitchFamily="34" charset="-122"/>
                <a:cs typeface="Cambria" pitchFamily="34" charset="-120"/>
              </a:rPr>
              <a:t>17</a:t>
            </a:r>
            <a:endParaRPr lang="en-US" sz="3000" dirty="0"/>
          </a:p>
        </p:txBody>
      </p:sp>
      <p:sp>
        <p:nvSpPr>
          <p:cNvPr id="3" name="Text 1"/>
          <p:cNvSpPr/>
          <p:nvPr/>
        </p:nvSpPr>
        <p:spPr>
          <a:xfrm>
            <a:off x="502920" y="960120"/>
            <a:ext cx="9601200" cy="640080"/>
          </a:xfrm>
          <a:prstGeom prst="rect">
            <a:avLst/>
          </a:prstGeom>
          <a:noFill/>
          <a:ln/>
        </p:spPr>
        <p:txBody>
          <a:bodyPr wrap="square" rtlCol="0" anchor="ctr"/>
          <a:lstStyle/>
          <a:p>
            <a:pPr marL="0" indent="0">
              <a:buNone/>
            </a:pPr>
            <a:r>
              <a:rPr lang="en-US" sz="3000" b="1" dirty="0">
                <a:solidFill>
                  <a:srgbClr val="2B2018"/>
                </a:solidFill>
                <a:latin typeface="Cambria" pitchFamily="34" charset="0"/>
                <a:ea typeface="Cambria" pitchFamily="34" charset="-122"/>
                <a:cs typeface="Cambria" pitchFamily="34" charset="-120"/>
              </a:rPr>
              <a:t>Completed vs. Next Steps</a:t>
            </a:r>
            <a:endParaRPr lang="en-US" sz="3000" dirty="0"/>
          </a:p>
        </p:txBody>
      </p:sp>
      <p:sp>
        <p:nvSpPr>
          <p:cNvPr id="4" name="Shape 2"/>
          <p:cNvSpPr/>
          <p:nvPr/>
        </p:nvSpPr>
        <p:spPr>
          <a:xfrm>
            <a:off x="548640" y="1920240"/>
            <a:ext cx="5349240" cy="4526280"/>
          </a:xfrm>
          <a:prstGeom prst="roundRect">
            <a:avLst>
              <a:gd name="adj" fmla="val 2020"/>
            </a:avLst>
          </a:prstGeom>
          <a:solidFill>
            <a:srgbClr val="2F6B5E"/>
          </a:solidFill>
          <a:ln/>
          <a:effectLst>
            <a:outerShdw blurRad="101600" dist="38100" dir="2700000" algn="bl" rotWithShape="0">
              <a:srgbClr val="000000">
                <a:alpha val="15000"/>
              </a:srgbClr>
            </a:outerShdw>
          </a:effectLst>
        </p:spPr>
        <p:txBody>
          <a:bodyPr/>
          <a:lstStyle/>
          <a:p>
            <a:endParaRPr lang="en-GB"/>
          </a:p>
        </p:txBody>
      </p:sp>
      <p:sp>
        <p:nvSpPr>
          <p:cNvPr id="5" name="Shape 3"/>
          <p:cNvSpPr/>
          <p:nvPr/>
        </p:nvSpPr>
        <p:spPr>
          <a:xfrm>
            <a:off x="868680" y="2240280"/>
            <a:ext cx="640080" cy="640080"/>
          </a:xfrm>
          <a:prstGeom prst="ellipse">
            <a:avLst/>
          </a:prstGeom>
          <a:solidFill>
            <a:srgbClr val="FFFFFF"/>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1005840" y="2377440"/>
            <a:ext cx="365760" cy="365760"/>
          </a:xfrm>
          <a:prstGeom prst="rect">
            <a:avLst/>
          </a:prstGeom>
        </p:spPr>
      </p:pic>
      <p:sp>
        <p:nvSpPr>
          <p:cNvPr id="7" name="Text 4"/>
          <p:cNvSpPr/>
          <p:nvPr/>
        </p:nvSpPr>
        <p:spPr>
          <a:xfrm>
            <a:off x="1645920" y="2240280"/>
            <a:ext cx="3657600" cy="640080"/>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Completed</a:t>
            </a:r>
            <a:endParaRPr lang="en-US" sz="1900" dirty="0"/>
          </a:p>
        </p:txBody>
      </p:sp>
      <p:pic>
        <p:nvPicPr>
          <p:cNvPr id="8" name="Image 1" descr="preencoded.png"/>
          <p:cNvPicPr>
            <a:picLocks noChangeAspect="1"/>
          </p:cNvPicPr>
          <p:nvPr/>
        </p:nvPicPr>
        <p:blipFill>
          <a:blip r:embed="rId4"/>
          <a:stretch>
            <a:fillRect/>
          </a:stretch>
        </p:blipFill>
        <p:spPr>
          <a:xfrm>
            <a:off x="914400" y="3127248"/>
            <a:ext cx="237744" cy="237744"/>
          </a:xfrm>
          <a:prstGeom prst="rect">
            <a:avLst/>
          </a:prstGeom>
        </p:spPr>
      </p:pic>
      <p:sp>
        <p:nvSpPr>
          <p:cNvPr id="9" name="Text 5"/>
          <p:cNvSpPr/>
          <p:nvPr/>
        </p:nvSpPr>
        <p:spPr>
          <a:xfrm>
            <a:off x="1280160" y="3108960"/>
            <a:ext cx="4343400" cy="457200"/>
          </a:xfrm>
          <a:prstGeom prst="rect">
            <a:avLst/>
          </a:prstGeom>
          <a:noFill/>
          <a:ln/>
        </p:spPr>
        <p:txBody>
          <a:bodyPr wrap="square" rtlCol="0" anchor="ctr"/>
          <a:lstStyle/>
          <a:p>
            <a:pPr marL="0" indent="0">
              <a:buNone/>
            </a:pPr>
            <a:r>
              <a:rPr lang="en-US" sz="1150" dirty="0">
                <a:solidFill>
                  <a:srgbClr val="FFFFFF"/>
                </a:solidFill>
                <a:latin typeface="Calibri" pitchFamily="34" charset="0"/>
                <a:ea typeface="Calibri" pitchFamily="34" charset="-122"/>
                <a:cs typeface="Calibri" pitchFamily="34" charset="-120"/>
              </a:rPr>
              <a:t>Project rationale and aims defined</a:t>
            </a:r>
            <a:endParaRPr lang="en-US" sz="1150" dirty="0"/>
          </a:p>
        </p:txBody>
      </p:sp>
      <p:pic>
        <p:nvPicPr>
          <p:cNvPr id="10" name="Image 2" descr="preencoded.png"/>
          <p:cNvPicPr>
            <a:picLocks noChangeAspect="1"/>
          </p:cNvPicPr>
          <p:nvPr/>
        </p:nvPicPr>
        <p:blipFill>
          <a:blip r:embed="rId4"/>
          <a:stretch>
            <a:fillRect/>
          </a:stretch>
        </p:blipFill>
        <p:spPr>
          <a:xfrm>
            <a:off x="914400" y="3584448"/>
            <a:ext cx="237744" cy="237744"/>
          </a:xfrm>
          <a:prstGeom prst="rect">
            <a:avLst/>
          </a:prstGeom>
        </p:spPr>
      </p:pic>
      <p:sp>
        <p:nvSpPr>
          <p:cNvPr id="11" name="Text 6"/>
          <p:cNvSpPr/>
          <p:nvPr/>
        </p:nvSpPr>
        <p:spPr>
          <a:xfrm>
            <a:off x="1280160" y="3566160"/>
            <a:ext cx="4343400" cy="457200"/>
          </a:xfrm>
          <a:prstGeom prst="rect">
            <a:avLst/>
          </a:prstGeom>
          <a:noFill/>
          <a:ln/>
        </p:spPr>
        <p:txBody>
          <a:bodyPr wrap="square" rtlCol="0" anchor="ctr"/>
          <a:lstStyle/>
          <a:p>
            <a:pPr marL="0" indent="0">
              <a:buNone/>
            </a:pPr>
            <a:r>
              <a:rPr lang="en-US" sz="1150" dirty="0">
                <a:solidFill>
                  <a:srgbClr val="FFFFFF"/>
                </a:solidFill>
                <a:latin typeface="Calibri" pitchFamily="34" charset="0"/>
                <a:ea typeface="Calibri" pitchFamily="34" charset="-122"/>
                <a:cs typeface="Calibri" pitchFamily="34" charset="-120"/>
              </a:rPr>
              <a:t>Literature review (5 papers)</a:t>
            </a:r>
            <a:endParaRPr lang="en-US" sz="1150" dirty="0"/>
          </a:p>
        </p:txBody>
      </p:sp>
      <p:pic>
        <p:nvPicPr>
          <p:cNvPr id="12" name="Image 3" descr="preencoded.png"/>
          <p:cNvPicPr>
            <a:picLocks noChangeAspect="1"/>
          </p:cNvPicPr>
          <p:nvPr/>
        </p:nvPicPr>
        <p:blipFill>
          <a:blip r:embed="rId4"/>
          <a:stretch>
            <a:fillRect/>
          </a:stretch>
        </p:blipFill>
        <p:spPr>
          <a:xfrm>
            <a:off x="914400" y="4041648"/>
            <a:ext cx="237744" cy="237744"/>
          </a:xfrm>
          <a:prstGeom prst="rect">
            <a:avLst/>
          </a:prstGeom>
        </p:spPr>
      </p:pic>
      <p:sp>
        <p:nvSpPr>
          <p:cNvPr id="13" name="Text 7"/>
          <p:cNvSpPr/>
          <p:nvPr/>
        </p:nvSpPr>
        <p:spPr>
          <a:xfrm>
            <a:off x="1280160" y="4023360"/>
            <a:ext cx="4343400" cy="457200"/>
          </a:xfrm>
          <a:prstGeom prst="rect">
            <a:avLst/>
          </a:prstGeom>
          <a:noFill/>
          <a:ln/>
        </p:spPr>
        <p:txBody>
          <a:bodyPr wrap="square" rtlCol="0" anchor="ctr"/>
          <a:lstStyle/>
          <a:p>
            <a:pPr marL="0" indent="0">
              <a:buNone/>
            </a:pPr>
            <a:r>
              <a:rPr lang="en-US" sz="1150" dirty="0">
                <a:solidFill>
                  <a:srgbClr val="FFFFFF"/>
                </a:solidFill>
                <a:latin typeface="Calibri" pitchFamily="34" charset="0"/>
                <a:ea typeface="Calibri" pitchFamily="34" charset="-122"/>
                <a:cs typeface="Calibri" pitchFamily="34" charset="-120"/>
              </a:rPr>
              <a:t>Agile/SDLC plan and tools selected</a:t>
            </a:r>
            <a:endParaRPr lang="en-US" sz="1150" dirty="0"/>
          </a:p>
        </p:txBody>
      </p:sp>
      <p:pic>
        <p:nvPicPr>
          <p:cNvPr id="14" name="Image 4" descr="preencoded.png"/>
          <p:cNvPicPr>
            <a:picLocks noChangeAspect="1"/>
          </p:cNvPicPr>
          <p:nvPr/>
        </p:nvPicPr>
        <p:blipFill>
          <a:blip r:embed="rId4"/>
          <a:stretch>
            <a:fillRect/>
          </a:stretch>
        </p:blipFill>
        <p:spPr>
          <a:xfrm>
            <a:off x="914400" y="4498848"/>
            <a:ext cx="237744" cy="237744"/>
          </a:xfrm>
          <a:prstGeom prst="rect">
            <a:avLst/>
          </a:prstGeom>
        </p:spPr>
      </p:pic>
      <p:sp>
        <p:nvSpPr>
          <p:cNvPr id="15" name="Text 8"/>
          <p:cNvSpPr/>
          <p:nvPr/>
        </p:nvSpPr>
        <p:spPr>
          <a:xfrm>
            <a:off x="1280160" y="4480560"/>
            <a:ext cx="4343400" cy="457200"/>
          </a:xfrm>
          <a:prstGeom prst="rect">
            <a:avLst/>
          </a:prstGeom>
          <a:noFill/>
          <a:ln/>
        </p:spPr>
        <p:txBody>
          <a:bodyPr wrap="square" rtlCol="0" anchor="ctr"/>
          <a:lstStyle/>
          <a:p>
            <a:pPr marL="0" indent="0">
              <a:buNone/>
            </a:pPr>
            <a:r>
              <a:rPr lang="en-US" sz="1150" dirty="0">
                <a:solidFill>
                  <a:srgbClr val="FFFFFF"/>
                </a:solidFill>
                <a:latin typeface="Calibri" pitchFamily="34" charset="0"/>
                <a:ea typeface="Calibri" pitchFamily="34" charset="-122"/>
                <a:cs typeface="Calibri" pitchFamily="34" charset="-120"/>
              </a:rPr>
              <a:t>Competitor &amp; feasibility analysis</a:t>
            </a:r>
            <a:endParaRPr lang="en-US" sz="1150" dirty="0"/>
          </a:p>
        </p:txBody>
      </p:sp>
      <p:pic>
        <p:nvPicPr>
          <p:cNvPr id="16" name="Image 5" descr="preencoded.png"/>
          <p:cNvPicPr>
            <a:picLocks noChangeAspect="1"/>
          </p:cNvPicPr>
          <p:nvPr/>
        </p:nvPicPr>
        <p:blipFill>
          <a:blip r:embed="rId4"/>
          <a:stretch>
            <a:fillRect/>
          </a:stretch>
        </p:blipFill>
        <p:spPr>
          <a:xfrm>
            <a:off x="914400" y="4956048"/>
            <a:ext cx="237744" cy="237744"/>
          </a:xfrm>
          <a:prstGeom prst="rect">
            <a:avLst/>
          </a:prstGeom>
        </p:spPr>
      </p:pic>
      <p:sp>
        <p:nvSpPr>
          <p:cNvPr id="17" name="Text 9"/>
          <p:cNvSpPr/>
          <p:nvPr/>
        </p:nvSpPr>
        <p:spPr>
          <a:xfrm>
            <a:off x="1280160" y="4937760"/>
            <a:ext cx="4343400" cy="457200"/>
          </a:xfrm>
          <a:prstGeom prst="rect">
            <a:avLst/>
          </a:prstGeom>
          <a:noFill/>
          <a:ln/>
        </p:spPr>
        <p:txBody>
          <a:bodyPr wrap="square" rtlCol="0" anchor="ctr"/>
          <a:lstStyle/>
          <a:p>
            <a:pPr marL="0" indent="0">
              <a:buNone/>
            </a:pPr>
            <a:r>
              <a:rPr lang="en-US" sz="1150" dirty="0">
                <a:solidFill>
                  <a:srgbClr val="FFFFFF"/>
                </a:solidFill>
                <a:latin typeface="Calibri" pitchFamily="34" charset="0"/>
                <a:ea typeface="Calibri" pitchFamily="34" charset="-122"/>
                <a:cs typeface="Calibri" pitchFamily="34" charset="-120"/>
              </a:rPr>
              <a:t>Requirement analysis (gathering + use cases)</a:t>
            </a:r>
            <a:endParaRPr lang="en-US" sz="1150" dirty="0"/>
          </a:p>
        </p:txBody>
      </p:sp>
      <p:pic>
        <p:nvPicPr>
          <p:cNvPr id="18" name="Image 6" descr="preencoded.png"/>
          <p:cNvPicPr>
            <a:picLocks noChangeAspect="1"/>
          </p:cNvPicPr>
          <p:nvPr/>
        </p:nvPicPr>
        <p:blipFill>
          <a:blip r:embed="rId4"/>
          <a:stretch>
            <a:fillRect/>
          </a:stretch>
        </p:blipFill>
        <p:spPr>
          <a:xfrm>
            <a:off x="914400" y="5413248"/>
            <a:ext cx="237744" cy="237744"/>
          </a:xfrm>
          <a:prstGeom prst="rect">
            <a:avLst/>
          </a:prstGeom>
        </p:spPr>
      </p:pic>
      <p:sp>
        <p:nvSpPr>
          <p:cNvPr id="19" name="Text 10"/>
          <p:cNvSpPr/>
          <p:nvPr/>
        </p:nvSpPr>
        <p:spPr>
          <a:xfrm>
            <a:off x="1280160" y="5394960"/>
            <a:ext cx="4343400" cy="457200"/>
          </a:xfrm>
          <a:prstGeom prst="rect">
            <a:avLst/>
          </a:prstGeom>
          <a:noFill/>
          <a:ln/>
        </p:spPr>
        <p:txBody>
          <a:bodyPr wrap="square" rtlCol="0" anchor="ctr"/>
          <a:lstStyle/>
          <a:p>
            <a:pPr marL="0" indent="0">
              <a:buNone/>
            </a:pPr>
            <a:r>
              <a:rPr lang="en-US" sz="1150" dirty="0">
                <a:solidFill>
                  <a:srgbClr val="FFFFFF"/>
                </a:solidFill>
                <a:latin typeface="Calibri" pitchFamily="34" charset="0"/>
                <a:ea typeface="Calibri" pitchFamily="34" charset="-122"/>
                <a:cs typeface="Calibri" pitchFamily="34" charset="-120"/>
              </a:rPr>
              <a:t>Functional &amp; non-functional requirements</a:t>
            </a:r>
            <a:endParaRPr lang="en-US" sz="1150" dirty="0"/>
          </a:p>
        </p:txBody>
      </p:sp>
      <p:pic>
        <p:nvPicPr>
          <p:cNvPr id="20" name="Image 7" descr="preencoded.png"/>
          <p:cNvPicPr>
            <a:picLocks noChangeAspect="1"/>
          </p:cNvPicPr>
          <p:nvPr/>
        </p:nvPicPr>
        <p:blipFill>
          <a:blip r:embed="rId4"/>
          <a:stretch>
            <a:fillRect/>
          </a:stretch>
        </p:blipFill>
        <p:spPr>
          <a:xfrm>
            <a:off x="914400" y="5870448"/>
            <a:ext cx="237744" cy="237744"/>
          </a:xfrm>
          <a:prstGeom prst="rect">
            <a:avLst/>
          </a:prstGeom>
        </p:spPr>
      </p:pic>
      <p:sp>
        <p:nvSpPr>
          <p:cNvPr id="21" name="Text 11"/>
          <p:cNvSpPr/>
          <p:nvPr/>
        </p:nvSpPr>
        <p:spPr>
          <a:xfrm>
            <a:off x="1280160" y="5852160"/>
            <a:ext cx="4343400" cy="457200"/>
          </a:xfrm>
          <a:prstGeom prst="rect">
            <a:avLst/>
          </a:prstGeom>
          <a:noFill/>
          <a:ln/>
        </p:spPr>
        <p:txBody>
          <a:bodyPr wrap="square" rtlCol="0" anchor="ctr"/>
          <a:lstStyle/>
          <a:p>
            <a:pPr marL="0" indent="0">
              <a:buNone/>
            </a:pPr>
            <a:r>
              <a:rPr lang="en-US" sz="1150" dirty="0">
                <a:solidFill>
                  <a:srgbClr val="FFFFFF"/>
                </a:solidFill>
                <a:latin typeface="Calibri" pitchFamily="34" charset="0"/>
                <a:ea typeface="Calibri" pitchFamily="34" charset="-122"/>
                <a:cs typeface="Calibri" pitchFamily="34" charset="-120"/>
              </a:rPr>
              <a:t>ERD and site structure design</a:t>
            </a:r>
            <a:endParaRPr lang="en-US" sz="1150" dirty="0"/>
          </a:p>
        </p:txBody>
      </p:sp>
      <p:sp>
        <p:nvSpPr>
          <p:cNvPr id="22" name="Shape 12"/>
          <p:cNvSpPr/>
          <p:nvPr/>
        </p:nvSpPr>
        <p:spPr>
          <a:xfrm>
            <a:off x="6263640" y="1920240"/>
            <a:ext cx="5349240" cy="4526280"/>
          </a:xfrm>
          <a:prstGeom prst="roundRect">
            <a:avLst>
              <a:gd name="adj" fmla="val 2020"/>
            </a:avLst>
          </a:prstGeom>
          <a:solidFill>
            <a:srgbClr val="FFFFFF"/>
          </a:solidFill>
          <a:ln/>
          <a:effectLst>
            <a:outerShdw blurRad="101600" dist="38100" dir="2700000" algn="bl" rotWithShape="0">
              <a:srgbClr val="000000">
                <a:alpha val="15000"/>
              </a:srgbClr>
            </a:outerShdw>
          </a:effectLst>
        </p:spPr>
        <p:txBody>
          <a:bodyPr/>
          <a:lstStyle/>
          <a:p>
            <a:endParaRPr lang="en-GB"/>
          </a:p>
        </p:txBody>
      </p:sp>
      <p:sp>
        <p:nvSpPr>
          <p:cNvPr id="23" name="Shape 13"/>
          <p:cNvSpPr/>
          <p:nvPr/>
        </p:nvSpPr>
        <p:spPr>
          <a:xfrm>
            <a:off x="6583680" y="2240280"/>
            <a:ext cx="640080" cy="640080"/>
          </a:xfrm>
          <a:prstGeom prst="ellipse">
            <a:avLst/>
          </a:prstGeom>
          <a:solidFill>
            <a:srgbClr val="7A3B2E"/>
          </a:solidFill>
          <a:ln/>
        </p:spPr>
        <p:txBody>
          <a:bodyPr/>
          <a:lstStyle/>
          <a:p>
            <a:endParaRPr lang="en-GB"/>
          </a:p>
        </p:txBody>
      </p:sp>
      <p:pic>
        <p:nvPicPr>
          <p:cNvPr id="24" name="Image 8" descr="preencoded.png"/>
          <p:cNvPicPr>
            <a:picLocks noChangeAspect="1"/>
          </p:cNvPicPr>
          <p:nvPr/>
        </p:nvPicPr>
        <p:blipFill>
          <a:blip r:embed="rId5"/>
          <a:stretch>
            <a:fillRect/>
          </a:stretch>
        </p:blipFill>
        <p:spPr>
          <a:xfrm>
            <a:off x="6720840" y="2377440"/>
            <a:ext cx="365760" cy="365760"/>
          </a:xfrm>
          <a:prstGeom prst="rect">
            <a:avLst/>
          </a:prstGeom>
        </p:spPr>
      </p:pic>
      <p:sp>
        <p:nvSpPr>
          <p:cNvPr id="25" name="Text 14"/>
          <p:cNvSpPr/>
          <p:nvPr/>
        </p:nvSpPr>
        <p:spPr>
          <a:xfrm>
            <a:off x="7360920" y="2240280"/>
            <a:ext cx="3657600" cy="640080"/>
          </a:xfrm>
          <a:prstGeom prst="rect">
            <a:avLst/>
          </a:prstGeom>
          <a:noFill/>
          <a:ln/>
        </p:spPr>
        <p:txBody>
          <a:bodyPr wrap="square" rtlCol="0" anchor="ctr"/>
          <a:lstStyle/>
          <a:p>
            <a:pPr marL="0" indent="0">
              <a:buNone/>
            </a:pPr>
            <a:r>
              <a:rPr lang="en-US" sz="1900" b="1" dirty="0">
                <a:solidFill>
                  <a:srgbClr val="7A3B2E"/>
                </a:solidFill>
                <a:latin typeface="Calibri" pitchFamily="34" charset="0"/>
                <a:ea typeface="Calibri" pitchFamily="34" charset="-122"/>
                <a:cs typeface="Calibri" pitchFamily="34" charset="-120"/>
              </a:rPr>
              <a:t>Next Steps</a:t>
            </a:r>
            <a:endParaRPr lang="en-US" sz="1900" dirty="0"/>
          </a:p>
        </p:txBody>
      </p:sp>
      <p:pic>
        <p:nvPicPr>
          <p:cNvPr id="26" name="Image 9" descr="preencoded.png"/>
          <p:cNvPicPr>
            <a:picLocks noChangeAspect="1"/>
          </p:cNvPicPr>
          <p:nvPr/>
        </p:nvPicPr>
        <p:blipFill>
          <a:blip r:embed="rId4"/>
          <a:stretch>
            <a:fillRect/>
          </a:stretch>
        </p:blipFill>
        <p:spPr>
          <a:xfrm>
            <a:off x="6629400" y="3127248"/>
            <a:ext cx="237744" cy="237744"/>
          </a:xfrm>
          <a:prstGeom prst="rect">
            <a:avLst/>
          </a:prstGeom>
        </p:spPr>
      </p:pic>
      <p:sp>
        <p:nvSpPr>
          <p:cNvPr id="27" name="Text 15"/>
          <p:cNvSpPr/>
          <p:nvPr/>
        </p:nvSpPr>
        <p:spPr>
          <a:xfrm>
            <a:off x="6995160" y="3108960"/>
            <a:ext cx="4343400" cy="457200"/>
          </a:xfrm>
          <a:prstGeom prst="rect">
            <a:avLst/>
          </a:prstGeom>
          <a:noFill/>
          <a:ln/>
        </p:spPr>
        <p:txBody>
          <a:bodyPr wrap="square" rtlCol="0" anchor="ctr"/>
          <a:lstStyle/>
          <a:p>
            <a:pPr marL="0" indent="0">
              <a:buNone/>
            </a:pPr>
            <a:r>
              <a:rPr lang="en-US" sz="1150" dirty="0">
                <a:solidFill>
                  <a:srgbClr val="2B2018"/>
                </a:solidFill>
                <a:latin typeface="Calibri" pitchFamily="34" charset="0"/>
                <a:ea typeface="Calibri" pitchFamily="34" charset="-122"/>
                <a:cs typeface="Calibri" pitchFamily="34" charset="-120"/>
              </a:rPr>
              <a:t>Build five pages in HTML/CSS from wireframes</a:t>
            </a:r>
            <a:endParaRPr lang="en-US" sz="1150" dirty="0"/>
          </a:p>
        </p:txBody>
      </p:sp>
      <p:pic>
        <p:nvPicPr>
          <p:cNvPr id="28" name="Image 10" descr="preencoded.png"/>
          <p:cNvPicPr>
            <a:picLocks noChangeAspect="1"/>
          </p:cNvPicPr>
          <p:nvPr/>
        </p:nvPicPr>
        <p:blipFill>
          <a:blip r:embed="rId4"/>
          <a:stretch>
            <a:fillRect/>
          </a:stretch>
        </p:blipFill>
        <p:spPr>
          <a:xfrm>
            <a:off x="6629400" y="3584448"/>
            <a:ext cx="237744" cy="237744"/>
          </a:xfrm>
          <a:prstGeom prst="rect">
            <a:avLst/>
          </a:prstGeom>
        </p:spPr>
      </p:pic>
      <p:sp>
        <p:nvSpPr>
          <p:cNvPr id="29" name="Text 16"/>
          <p:cNvSpPr/>
          <p:nvPr/>
        </p:nvSpPr>
        <p:spPr>
          <a:xfrm>
            <a:off x="6995160" y="3566160"/>
            <a:ext cx="4343400" cy="457200"/>
          </a:xfrm>
          <a:prstGeom prst="rect">
            <a:avLst/>
          </a:prstGeom>
          <a:noFill/>
          <a:ln/>
        </p:spPr>
        <p:txBody>
          <a:bodyPr wrap="square" rtlCol="0" anchor="ctr"/>
          <a:lstStyle/>
          <a:p>
            <a:pPr marL="0" indent="0">
              <a:buNone/>
            </a:pPr>
            <a:r>
              <a:rPr lang="en-US" sz="1150" dirty="0">
                <a:solidFill>
                  <a:srgbClr val="2B2018"/>
                </a:solidFill>
                <a:latin typeface="Calibri" pitchFamily="34" charset="0"/>
                <a:ea typeface="Calibri" pitchFamily="34" charset="-122"/>
                <a:cs typeface="Calibri" pitchFamily="34" charset="-120"/>
              </a:rPr>
              <a:t>Implement header search bar functionality</a:t>
            </a:r>
            <a:endParaRPr lang="en-US" sz="1150" dirty="0"/>
          </a:p>
        </p:txBody>
      </p:sp>
      <p:pic>
        <p:nvPicPr>
          <p:cNvPr id="30" name="Image 11" descr="preencoded.png"/>
          <p:cNvPicPr>
            <a:picLocks noChangeAspect="1"/>
          </p:cNvPicPr>
          <p:nvPr/>
        </p:nvPicPr>
        <p:blipFill>
          <a:blip r:embed="rId4"/>
          <a:stretch>
            <a:fillRect/>
          </a:stretch>
        </p:blipFill>
        <p:spPr>
          <a:xfrm>
            <a:off x="6629400" y="4041648"/>
            <a:ext cx="237744" cy="237744"/>
          </a:xfrm>
          <a:prstGeom prst="rect">
            <a:avLst/>
          </a:prstGeom>
        </p:spPr>
      </p:pic>
      <p:sp>
        <p:nvSpPr>
          <p:cNvPr id="31" name="Text 17"/>
          <p:cNvSpPr/>
          <p:nvPr/>
        </p:nvSpPr>
        <p:spPr>
          <a:xfrm>
            <a:off x="6995160" y="4023360"/>
            <a:ext cx="4343400" cy="457200"/>
          </a:xfrm>
          <a:prstGeom prst="rect">
            <a:avLst/>
          </a:prstGeom>
          <a:noFill/>
          <a:ln/>
        </p:spPr>
        <p:txBody>
          <a:bodyPr wrap="square" rtlCol="0" anchor="ctr"/>
          <a:lstStyle/>
          <a:p>
            <a:pPr marL="0" indent="0">
              <a:buNone/>
            </a:pPr>
            <a:r>
              <a:rPr lang="en-US" sz="1150" dirty="0">
                <a:solidFill>
                  <a:srgbClr val="2B2018"/>
                </a:solidFill>
                <a:latin typeface="Calibri" pitchFamily="34" charset="0"/>
                <a:ea typeface="Calibri" pitchFamily="34" charset="-122"/>
                <a:cs typeface="Calibri" pitchFamily="34" charset="-120"/>
              </a:rPr>
              <a:t>Build cart logic in JavaScript (add/remove/qty)</a:t>
            </a:r>
            <a:endParaRPr lang="en-US" sz="1150" dirty="0"/>
          </a:p>
        </p:txBody>
      </p:sp>
      <p:pic>
        <p:nvPicPr>
          <p:cNvPr id="32" name="Image 12" descr="preencoded.png"/>
          <p:cNvPicPr>
            <a:picLocks noChangeAspect="1"/>
          </p:cNvPicPr>
          <p:nvPr/>
        </p:nvPicPr>
        <p:blipFill>
          <a:blip r:embed="rId4"/>
          <a:stretch>
            <a:fillRect/>
          </a:stretch>
        </p:blipFill>
        <p:spPr>
          <a:xfrm>
            <a:off x="6629400" y="4498848"/>
            <a:ext cx="237744" cy="237744"/>
          </a:xfrm>
          <a:prstGeom prst="rect">
            <a:avLst/>
          </a:prstGeom>
        </p:spPr>
      </p:pic>
      <p:sp>
        <p:nvSpPr>
          <p:cNvPr id="33" name="Text 18"/>
          <p:cNvSpPr/>
          <p:nvPr/>
        </p:nvSpPr>
        <p:spPr>
          <a:xfrm>
            <a:off x="6995160" y="4480560"/>
            <a:ext cx="4343400" cy="457200"/>
          </a:xfrm>
          <a:prstGeom prst="rect">
            <a:avLst/>
          </a:prstGeom>
          <a:noFill/>
          <a:ln/>
        </p:spPr>
        <p:txBody>
          <a:bodyPr wrap="square" rtlCol="0" anchor="ctr"/>
          <a:lstStyle/>
          <a:p>
            <a:pPr marL="0" indent="0">
              <a:buNone/>
            </a:pPr>
            <a:r>
              <a:rPr lang="en-US" sz="1150" dirty="0">
                <a:solidFill>
                  <a:srgbClr val="2B2018"/>
                </a:solidFill>
                <a:latin typeface="Calibri" pitchFamily="34" charset="0"/>
                <a:ea typeface="Calibri" pitchFamily="34" charset="-122"/>
                <a:cs typeface="Calibri" pitchFamily="34" charset="-120"/>
              </a:rPr>
              <a:t>Set up MySQL database from ERD</a:t>
            </a:r>
            <a:endParaRPr lang="en-US" sz="1150" dirty="0"/>
          </a:p>
        </p:txBody>
      </p:sp>
      <p:pic>
        <p:nvPicPr>
          <p:cNvPr id="34" name="Image 13" descr="preencoded.png"/>
          <p:cNvPicPr>
            <a:picLocks noChangeAspect="1"/>
          </p:cNvPicPr>
          <p:nvPr/>
        </p:nvPicPr>
        <p:blipFill>
          <a:blip r:embed="rId4"/>
          <a:stretch>
            <a:fillRect/>
          </a:stretch>
        </p:blipFill>
        <p:spPr>
          <a:xfrm>
            <a:off x="6629400" y="4956048"/>
            <a:ext cx="237744" cy="237744"/>
          </a:xfrm>
          <a:prstGeom prst="rect">
            <a:avLst/>
          </a:prstGeom>
        </p:spPr>
      </p:pic>
      <p:sp>
        <p:nvSpPr>
          <p:cNvPr id="35" name="Text 19"/>
          <p:cNvSpPr/>
          <p:nvPr/>
        </p:nvSpPr>
        <p:spPr>
          <a:xfrm>
            <a:off x="6995160" y="4937760"/>
            <a:ext cx="4343400" cy="457200"/>
          </a:xfrm>
          <a:prstGeom prst="rect">
            <a:avLst/>
          </a:prstGeom>
          <a:noFill/>
          <a:ln/>
        </p:spPr>
        <p:txBody>
          <a:bodyPr wrap="square" rtlCol="0" anchor="ctr"/>
          <a:lstStyle/>
          <a:p>
            <a:pPr marL="0" indent="0">
              <a:buNone/>
            </a:pPr>
            <a:r>
              <a:rPr lang="en-US" sz="1150" dirty="0">
                <a:solidFill>
                  <a:srgbClr val="2B2018"/>
                </a:solidFill>
                <a:latin typeface="Calibri" pitchFamily="34" charset="0"/>
                <a:ea typeface="Calibri" pitchFamily="34" charset="-122"/>
                <a:cs typeface="Calibri" pitchFamily="34" charset="-120"/>
              </a:rPr>
              <a:t>Connect PHP backend: login, sessions, CRUD</a:t>
            </a:r>
            <a:endParaRPr lang="en-US" sz="1150" dirty="0"/>
          </a:p>
        </p:txBody>
      </p:sp>
      <p:pic>
        <p:nvPicPr>
          <p:cNvPr id="36" name="Image 14" descr="preencoded.png"/>
          <p:cNvPicPr>
            <a:picLocks noChangeAspect="1"/>
          </p:cNvPicPr>
          <p:nvPr/>
        </p:nvPicPr>
        <p:blipFill>
          <a:blip r:embed="rId4"/>
          <a:stretch>
            <a:fillRect/>
          </a:stretch>
        </p:blipFill>
        <p:spPr>
          <a:xfrm>
            <a:off x="6629400" y="5413248"/>
            <a:ext cx="237744" cy="237744"/>
          </a:xfrm>
          <a:prstGeom prst="rect">
            <a:avLst/>
          </a:prstGeom>
        </p:spPr>
      </p:pic>
      <p:sp>
        <p:nvSpPr>
          <p:cNvPr id="37" name="Text 20"/>
          <p:cNvSpPr/>
          <p:nvPr/>
        </p:nvSpPr>
        <p:spPr>
          <a:xfrm>
            <a:off x="6995160" y="5394960"/>
            <a:ext cx="4343400" cy="457200"/>
          </a:xfrm>
          <a:prstGeom prst="rect">
            <a:avLst/>
          </a:prstGeom>
          <a:noFill/>
          <a:ln/>
        </p:spPr>
        <p:txBody>
          <a:bodyPr wrap="square" rtlCol="0" anchor="ctr"/>
          <a:lstStyle/>
          <a:p>
            <a:pPr marL="0" indent="0">
              <a:buNone/>
            </a:pPr>
            <a:r>
              <a:rPr lang="en-US" sz="1150" dirty="0">
                <a:solidFill>
                  <a:srgbClr val="2B2018"/>
                </a:solidFill>
                <a:latin typeface="Calibri" pitchFamily="34" charset="0"/>
                <a:ea typeface="Calibri" pitchFamily="34" charset="-122"/>
                <a:cs typeface="Calibri" pitchFamily="34" charset="-120"/>
              </a:rPr>
              <a:t>Build Admin dashboard for products &amp; orders</a:t>
            </a:r>
            <a:endParaRPr lang="en-US" sz="1150" dirty="0"/>
          </a:p>
        </p:txBody>
      </p:sp>
      <p:pic>
        <p:nvPicPr>
          <p:cNvPr id="38" name="Image 15" descr="preencoded.png"/>
          <p:cNvPicPr>
            <a:picLocks noChangeAspect="1"/>
          </p:cNvPicPr>
          <p:nvPr/>
        </p:nvPicPr>
        <p:blipFill>
          <a:blip r:embed="rId4"/>
          <a:stretch>
            <a:fillRect/>
          </a:stretch>
        </p:blipFill>
        <p:spPr>
          <a:xfrm>
            <a:off x="6629400" y="5870448"/>
            <a:ext cx="237744" cy="237744"/>
          </a:xfrm>
          <a:prstGeom prst="rect">
            <a:avLst/>
          </a:prstGeom>
        </p:spPr>
      </p:pic>
      <p:sp>
        <p:nvSpPr>
          <p:cNvPr id="39" name="Text 21"/>
          <p:cNvSpPr/>
          <p:nvPr/>
        </p:nvSpPr>
        <p:spPr>
          <a:xfrm>
            <a:off x="6995160" y="5852160"/>
            <a:ext cx="4343400" cy="457200"/>
          </a:xfrm>
          <a:prstGeom prst="rect">
            <a:avLst/>
          </a:prstGeom>
          <a:noFill/>
          <a:ln/>
        </p:spPr>
        <p:txBody>
          <a:bodyPr wrap="square" rtlCol="0" anchor="ctr"/>
          <a:lstStyle/>
          <a:p>
            <a:pPr marL="0" indent="0">
              <a:buNone/>
            </a:pPr>
            <a:r>
              <a:rPr lang="en-US" sz="1150" dirty="0">
                <a:solidFill>
                  <a:srgbClr val="2B2018"/>
                </a:solidFill>
                <a:latin typeface="Calibri" pitchFamily="34" charset="0"/>
                <a:ea typeface="Calibri" pitchFamily="34" charset="-122"/>
                <a:cs typeface="Calibri" pitchFamily="34" charset="-120"/>
              </a:rPr>
              <a:t>Test responsiveness and role-based access</a:t>
            </a:r>
            <a:endParaRPr lang="en-US" sz="11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lumMod val="50000"/>
          </a:schemeClr>
        </a:solidFill>
        <a:effectLst/>
      </p:bgPr>
    </p:bg>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1D973C6A-24E6-946B-68EB-E9CFB1CE2008}"/>
              </a:ext>
            </a:extLst>
          </p:cNvPr>
          <p:cNvGraphicFramePr>
            <a:graphicFrameLocks noGrp="1"/>
          </p:cNvGraphicFramePr>
          <p:nvPr>
            <p:extLst>
              <p:ext uri="{D42A27DB-BD31-4B8C-83A1-F6EECF244321}">
                <p14:modId xmlns:p14="http://schemas.microsoft.com/office/powerpoint/2010/main" val="2936381074"/>
              </p:ext>
            </p:extLst>
          </p:nvPr>
        </p:nvGraphicFramePr>
        <p:xfrm>
          <a:off x="1347454" y="1557867"/>
          <a:ext cx="9226160" cy="4812976"/>
        </p:xfrm>
        <a:graphic>
          <a:graphicData uri="http://schemas.openxmlformats.org/drawingml/2006/table">
            <a:tbl>
              <a:tblPr firstRow="1" firstCol="1" bandRow="1">
                <a:tableStyleId>{5C22544A-7EE6-4342-B048-85BDC9FD1C3A}</a:tableStyleId>
              </a:tblPr>
              <a:tblGrid>
                <a:gridCol w="92262">
                  <a:extLst>
                    <a:ext uri="{9D8B030D-6E8A-4147-A177-3AD203B41FA5}">
                      <a16:colId xmlns:a16="http://schemas.microsoft.com/office/drawing/2014/main" val="1469474316"/>
                    </a:ext>
                  </a:extLst>
                </a:gridCol>
                <a:gridCol w="9133898">
                  <a:extLst>
                    <a:ext uri="{9D8B030D-6E8A-4147-A177-3AD203B41FA5}">
                      <a16:colId xmlns:a16="http://schemas.microsoft.com/office/drawing/2014/main" val="1420142447"/>
                    </a:ext>
                  </a:extLst>
                </a:gridCol>
              </a:tblGrid>
              <a:tr h="483482">
                <a:tc>
                  <a:txBody>
                    <a:bodyPr/>
                    <a:lstStyle/>
                    <a:p>
                      <a:pPr>
                        <a:lnSpc>
                          <a:spcPct val="107000"/>
                        </a:lnSpc>
                        <a:spcAft>
                          <a:spcPts val="800"/>
                        </a:spcAft>
                        <a:buNone/>
                      </a:pPr>
                      <a:r>
                        <a:rPr lang="en-GB" sz="1000" kern="100">
                          <a:effectLst/>
                        </a:rPr>
                        <a:t>[1] </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8357" marR="8357" marT="8357" marB="8357">
                    <a:solidFill>
                      <a:schemeClr val="accent2">
                        <a:lumMod val="50000"/>
                      </a:schemeClr>
                    </a:solidFill>
                  </a:tcPr>
                </a:tc>
                <a:tc>
                  <a:txBody>
                    <a:bodyPr/>
                    <a:lstStyle/>
                    <a:p>
                      <a:pPr>
                        <a:lnSpc>
                          <a:spcPct val="107000"/>
                        </a:lnSpc>
                        <a:spcAft>
                          <a:spcPts val="800"/>
                        </a:spcAft>
                        <a:buNone/>
                      </a:pPr>
                      <a:r>
                        <a:rPr lang="en-GB" sz="1400" b="1" kern="100">
                          <a:solidFill>
                            <a:schemeClr val="bg1"/>
                          </a:solidFill>
                          <a:effectLst/>
                        </a:rPr>
                        <a:t>M. A. a. D. S. Bambang Sugiantoro, “Developing Framework for Web Based e-Commerce: Secure-SDLC,” in Journal of Physics: Conference Series,, Indonesia, 012020. </a:t>
                      </a:r>
                      <a:endParaRPr lang="en-GB" sz="14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8357" marR="8357" marT="8357" marB="8357">
                    <a:solidFill>
                      <a:schemeClr val="accent2">
                        <a:lumMod val="50000"/>
                      </a:schemeClr>
                    </a:solidFill>
                  </a:tcPr>
                </a:tc>
                <a:extLst>
                  <a:ext uri="{0D108BD9-81ED-4DB2-BD59-A6C34878D82A}">
                    <a16:rowId xmlns:a16="http://schemas.microsoft.com/office/drawing/2014/main" val="1245479148"/>
                  </a:ext>
                </a:extLst>
              </a:tr>
              <a:tr h="483482">
                <a:tc>
                  <a:txBody>
                    <a:bodyPr/>
                    <a:lstStyle/>
                    <a:p>
                      <a:pPr>
                        <a:lnSpc>
                          <a:spcPct val="107000"/>
                        </a:lnSpc>
                        <a:spcAft>
                          <a:spcPts val="800"/>
                        </a:spcAft>
                        <a:buNone/>
                      </a:pPr>
                      <a:r>
                        <a:rPr lang="en-GB" sz="1000" kern="100">
                          <a:effectLst/>
                        </a:rPr>
                        <a:t>[2] </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8357" marR="8357" marT="8357" marB="8357">
                    <a:solidFill>
                      <a:schemeClr val="accent2">
                        <a:lumMod val="50000"/>
                      </a:schemeClr>
                    </a:solidFill>
                  </a:tcPr>
                </a:tc>
                <a:tc>
                  <a:txBody>
                    <a:bodyPr/>
                    <a:lstStyle/>
                    <a:p>
                      <a:pPr>
                        <a:lnSpc>
                          <a:spcPct val="107000"/>
                        </a:lnSpc>
                        <a:spcAft>
                          <a:spcPts val="800"/>
                        </a:spcAft>
                        <a:buNone/>
                      </a:pPr>
                      <a:r>
                        <a:rPr lang="en-GB" sz="1400" b="1" kern="100">
                          <a:solidFill>
                            <a:schemeClr val="bg1"/>
                          </a:solidFill>
                          <a:effectLst/>
                        </a:rPr>
                        <a:t>“International Journal of Applied Information Systems (IJAIS) – ISSN : 2249-0868,” vol. 12, p. 40, May 202. </a:t>
                      </a:r>
                      <a:endParaRPr lang="en-GB" sz="14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8357" marR="8357" marT="8357" marB="8357">
                    <a:solidFill>
                      <a:schemeClr val="accent2">
                        <a:lumMod val="50000"/>
                      </a:schemeClr>
                    </a:solidFill>
                  </a:tcPr>
                </a:tc>
                <a:extLst>
                  <a:ext uri="{0D108BD9-81ED-4DB2-BD59-A6C34878D82A}">
                    <a16:rowId xmlns:a16="http://schemas.microsoft.com/office/drawing/2014/main" val="2863266468"/>
                  </a:ext>
                </a:extLst>
              </a:tr>
              <a:tr h="620026">
                <a:tc>
                  <a:txBody>
                    <a:bodyPr/>
                    <a:lstStyle/>
                    <a:p>
                      <a:pPr>
                        <a:lnSpc>
                          <a:spcPct val="107000"/>
                        </a:lnSpc>
                        <a:spcAft>
                          <a:spcPts val="800"/>
                        </a:spcAft>
                        <a:buNone/>
                      </a:pPr>
                      <a:r>
                        <a:rPr lang="en-GB" sz="1000" kern="100">
                          <a:effectLst/>
                        </a:rPr>
                        <a:t>[3] </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8357" marR="8357" marT="8357" marB="8357">
                    <a:solidFill>
                      <a:schemeClr val="accent2">
                        <a:lumMod val="50000"/>
                      </a:schemeClr>
                    </a:solidFill>
                  </a:tcPr>
                </a:tc>
                <a:tc>
                  <a:txBody>
                    <a:bodyPr/>
                    <a:lstStyle/>
                    <a:p>
                      <a:pPr>
                        <a:lnSpc>
                          <a:spcPct val="107000"/>
                        </a:lnSpc>
                        <a:spcAft>
                          <a:spcPts val="800"/>
                        </a:spcAft>
                        <a:buNone/>
                      </a:pPr>
                      <a:r>
                        <a:rPr lang="en-GB" sz="1400" b="1" kern="100">
                          <a:solidFill>
                            <a:schemeClr val="bg1"/>
                          </a:solidFill>
                          <a:effectLst/>
                        </a:rPr>
                        <a:t>H. Y. Min Shai, “Impact of E-Commerce Website Usability on User Satisfaction,” vol. 23, no. 1, pp. 91-96, 23.2029. </a:t>
                      </a:r>
                      <a:endParaRPr lang="en-GB" sz="14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8357" marR="8357" marT="8357" marB="8357">
                    <a:solidFill>
                      <a:schemeClr val="accent2">
                        <a:lumMod val="50000"/>
                      </a:schemeClr>
                    </a:solidFill>
                  </a:tcPr>
                </a:tc>
                <a:extLst>
                  <a:ext uri="{0D108BD9-81ED-4DB2-BD59-A6C34878D82A}">
                    <a16:rowId xmlns:a16="http://schemas.microsoft.com/office/drawing/2014/main" val="1025419061"/>
                  </a:ext>
                </a:extLst>
              </a:tr>
              <a:tr h="483482">
                <a:tc>
                  <a:txBody>
                    <a:bodyPr/>
                    <a:lstStyle/>
                    <a:p>
                      <a:pPr>
                        <a:lnSpc>
                          <a:spcPct val="107000"/>
                        </a:lnSpc>
                        <a:spcAft>
                          <a:spcPts val="800"/>
                        </a:spcAft>
                        <a:buNone/>
                      </a:pPr>
                      <a:r>
                        <a:rPr lang="en-GB" sz="1000" kern="100">
                          <a:effectLst/>
                        </a:rPr>
                        <a:t>[4] </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8357" marR="8357" marT="8357" marB="8357">
                    <a:solidFill>
                      <a:schemeClr val="accent2">
                        <a:lumMod val="50000"/>
                      </a:schemeClr>
                    </a:solidFill>
                  </a:tcPr>
                </a:tc>
                <a:tc>
                  <a:txBody>
                    <a:bodyPr/>
                    <a:lstStyle/>
                    <a:p>
                      <a:pPr>
                        <a:lnSpc>
                          <a:spcPct val="107000"/>
                        </a:lnSpc>
                        <a:spcAft>
                          <a:spcPts val="800"/>
                        </a:spcAft>
                        <a:buNone/>
                      </a:pPr>
                      <a:r>
                        <a:rPr lang="en-GB" sz="1400" b="1" kern="100">
                          <a:solidFill>
                            <a:schemeClr val="bg1"/>
                          </a:solidFill>
                          <a:effectLst/>
                        </a:rPr>
                        <a:t>Xenia J. Mamakou, ; Panagiotis Zaharias; Maria Milesi, “International Journal of Quality &amp; Reliability Management,” vol. 41, no. 3, pp. 915-943, September 14 2023. </a:t>
                      </a:r>
                      <a:endParaRPr lang="en-GB" sz="1400" b="1"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8357" marR="8357" marT="8357" marB="8357">
                    <a:solidFill>
                      <a:schemeClr val="accent2">
                        <a:lumMod val="50000"/>
                      </a:schemeClr>
                    </a:solidFill>
                  </a:tcPr>
                </a:tc>
                <a:extLst>
                  <a:ext uri="{0D108BD9-81ED-4DB2-BD59-A6C34878D82A}">
                    <a16:rowId xmlns:a16="http://schemas.microsoft.com/office/drawing/2014/main" val="3695499645"/>
                  </a:ext>
                </a:extLst>
              </a:tr>
              <a:tr h="483482">
                <a:tc>
                  <a:txBody>
                    <a:bodyPr/>
                    <a:lstStyle/>
                    <a:p>
                      <a:pPr>
                        <a:lnSpc>
                          <a:spcPct val="107000"/>
                        </a:lnSpc>
                        <a:spcAft>
                          <a:spcPts val="800"/>
                        </a:spcAft>
                        <a:buNone/>
                      </a:pPr>
                      <a:r>
                        <a:rPr lang="en-GB" sz="1000" kern="100">
                          <a:effectLst/>
                        </a:rPr>
                        <a:t>[5] </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8357" marR="8357" marT="8357" marB="8357">
                    <a:solidFill>
                      <a:schemeClr val="accent2">
                        <a:lumMod val="50000"/>
                      </a:schemeClr>
                    </a:solidFill>
                  </a:tcPr>
                </a:tc>
                <a:tc>
                  <a:txBody>
                    <a:bodyPr/>
                    <a:lstStyle/>
                    <a:p>
                      <a:pPr>
                        <a:lnSpc>
                          <a:spcPct val="107000"/>
                        </a:lnSpc>
                        <a:spcAft>
                          <a:spcPts val="800"/>
                        </a:spcAft>
                        <a:buNone/>
                      </a:pPr>
                      <a:r>
                        <a:rPr lang="en-GB" sz="1400" b="1" kern="100">
                          <a:solidFill>
                            <a:schemeClr val="bg1"/>
                          </a:solidFill>
                          <a:effectLst/>
                        </a:rPr>
                        <a:t>Joon S Park, Ravi Sandhu, Gail-Joon Ahn, “Role-based access control on the web,” vol. 4, no. 1, pp. 37-71, : 01 February 2001. </a:t>
                      </a:r>
                      <a:endParaRPr lang="en-GB" sz="1400" b="1"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8357" marR="8357" marT="8357" marB="8357">
                    <a:solidFill>
                      <a:schemeClr val="accent2">
                        <a:lumMod val="50000"/>
                      </a:schemeClr>
                    </a:solidFill>
                  </a:tcPr>
                </a:tc>
                <a:extLst>
                  <a:ext uri="{0D108BD9-81ED-4DB2-BD59-A6C34878D82A}">
                    <a16:rowId xmlns:a16="http://schemas.microsoft.com/office/drawing/2014/main" val="3474785748"/>
                  </a:ext>
                </a:extLst>
              </a:tr>
              <a:tr h="483482">
                <a:tc>
                  <a:txBody>
                    <a:bodyPr/>
                    <a:lstStyle/>
                    <a:p>
                      <a:pPr>
                        <a:lnSpc>
                          <a:spcPct val="107000"/>
                        </a:lnSpc>
                        <a:spcAft>
                          <a:spcPts val="800"/>
                        </a:spcAft>
                        <a:buNone/>
                      </a:pPr>
                      <a:r>
                        <a:rPr lang="en-GB" sz="1000" kern="100">
                          <a:effectLst/>
                        </a:rPr>
                        <a:t>[6] </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8357" marR="8357" marT="8357" marB="8357">
                    <a:solidFill>
                      <a:schemeClr val="accent2">
                        <a:lumMod val="50000"/>
                      </a:schemeClr>
                    </a:solidFill>
                  </a:tcPr>
                </a:tc>
                <a:tc>
                  <a:txBody>
                    <a:bodyPr/>
                    <a:lstStyle/>
                    <a:p>
                      <a:pPr>
                        <a:lnSpc>
                          <a:spcPct val="107000"/>
                        </a:lnSpc>
                        <a:spcAft>
                          <a:spcPts val="800"/>
                        </a:spcAft>
                        <a:buNone/>
                      </a:pPr>
                      <a:r>
                        <a:rPr lang="en-GB" sz="1400" b="1" kern="100">
                          <a:solidFill>
                            <a:schemeClr val="bg1"/>
                          </a:solidFill>
                          <a:effectLst/>
                        </a:rPr>
                        <a:t>D. A. Yu, “The Complete Full-Stack Web Development Bootcamp,” Udemy, [Online]. Available: https://www.udemy.com/course/the-complete-web-development-bootcamp/?couponCode=KEEPLEARNING. [Accessed 20 06 2026].</a:t>
                      </a:r>
                      <a:endParaRPr lang="en-GB" sz="1400" b="1"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8357" marR="8357" marT="8357" marB="8357">
                    <a:solidFill>
                      <a:schemeClr val="accent2">
                        <a:lumMod val="50000"/>
                      </a:schemeClr>
                    </a:solidFill>
                  </a:tcPr>
                </a:tc>
                <a:extLst>
                  <a:ext uri="{0D108BD9-81ED-4DB2-BD59-A6C34878D82A}">
                    <a16:rowId xmlns:a16="http://schemas.microsoft.com/office/drawing/2014/main" val="4039843959"/>
                  </a:ext>
                </a:extLst>
              </a:tr>
              <a:tr h="483482">
                <a:tc>
                  <a:txBody>
                    <a:bodyPr/>
                    <a:lstStyle/>
                    <a:p>
                      <a:pPr>
                        <a:lnSpc>
                          <a:spcPct val="107000"/>
                        </a:lnSpc>
                        <a:spcAft>
                          <a:spcPts val="800"/>
                        </a:spcAft>
                        <a:buNone/>
                      </a:pPr>
                      <a:r>
                        <a:rPr lang="en-GB" sz="1000" kern="100">
                          <a:effectLst/>
                        </a:rPr>
                        <a:t>[7] </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8357" marR="8357" marT="8357" marB="8357">
                    <a:solidFill>
                      <a:schemeClr val="accent2">
                        <a:lumMod val="50000"/>
                      </a:schemeClr>
                    </a:solidFill>
                  </a:tcPr>
                </a:tc>
                <a:tc>
                  <a:txBody>
                    <a:bodyPr/>
                    <a:lstStyle/>
                    <a:p>
                      <a:pPr>
                        <a:lnSpc>
                          <a:spcPct val="107000"/>
                        </a:lnSpc>
                        <a:spcAft>
                          <a:spcPts val="800"/>
                        </a:spcAft>
                        <a:buNone/>
                      </a:pPr>
                      <a:r>
                        <a:rPr lang="en-GB" sz="1400" b="1" kern="100">
                          <a:solidFill>
                            <a:schemeClr val="bg1"/>
                          </a:solidFill>
                          <a:effectLst/>
                        </a:rPr>
                        <a:t>“https://www.w3schools.com/,” W3 School, [Online]. Available: https://www.w3schools.com/. [Accessed 15 06 2026].</a:t>
                      </a:r>
                      <a:endParaRPr lang="en-GB" sz="1400" b="1"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8357" marR="8357" marT="8357" marB="8357">
                    <a:solidFill>
                      <a:schemeClr val="accent2">
                        <a:lumMod val="50000"/>
                      </a:schemeClr>
                    </a:solidFill>
                  </a:tcPr>
                </a:tc>
                <a:extLst>
                  <a:ext uri="{0D108BD9-81ED-4DB2-BD59-A6C34878D82A}">
                    <a16:rowId xmlns:a16="http://schemas.microsoft.com/office/drawing/2014/main" val="3504510750"/>
                  </a:ext>
                </a:extLst>
              </a:tr>
              <a:tr h="483482">
                <a:tc>
                  <a:txBody>
                    <a:bodyPr/>
                    <a:lstStyle/>
                    <a:p>
                      <a:pPr>
                        <a:lnSpc>
                          <a:spcPct val="107000"/>
                        </a:lnSpc>
                        <a:spcAft>
                          <a:spcPts val="800"/>
                        </a:spcAft>
                        <a:buNone/>
                      </a:pPr>
                      <a:r>
                        <a:rPr lang="en-GB" sz="1000" kern="100">
                          <a:effectLst/>
                        </a:rPr>
                        <a:t>[8] </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8357" marR="8357" marT="8357" marB="8357">
                    <a:solidFill>
                      <a:schemeClr val="accent2">
                        <a:lumMod val="50000"/>
                      </a:schemeClr>
                    </a:solidFill>
                  </a:tcPr>
                </a:tc>
                <a:tc>
                  <a:txBody>
                    <a:bodyPr/>
                    <a:lstStyle/>
                    <a:p>
                      <a:pPr>
                        <a:lnSpc>
                          <a:spcPct val="107000"/>
                        </a:lnSpc>
                        <a:spcAft>
                          <a:spcPts val="800"/>
                        </a:spcAft>
                        <a:buNone/>
                      </a:pPr>
                      <a:r>
                        <a:rPr lang="en-GB" sz="1400" b="1" kern="100" dirty="0">
                          <a:solidFill>
                            <a:schemeClr val="bg1"/>
                          </a:solidFill>
                          <a:effectLst/>
                        </a:rPr>
                        <a:t>“Complete Web Development Course A-Z Sinhala,” Hacking LK, 2021. [Online]. Available: https://www.youtube.com/watch?v=oDPibLLa5eE&amp;list=PLXNgqM9ig24cCjY_iELEL5uf_azyRbQ6n. [Accessed 15 06 2026].</a:t>
                      </a:r>
                      <a:endParaRPr lang="en-GB" sz="14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8357" marR="8357" marT="8357" marB="8357">
                    <a:solidFill>
                      <a:schemeClr val="accent2">
                        <a:lumMod val="50000"/>
                      </a:schemeClr>
                    </a:solidFill>
                  </a:tcPr>
                </a:tc>
                <a:extLst>
                  <a:ext uri="{0D108BD9-81ED-4DB2-BD59-A6C34878D82A}">
                    <a16:rowId xmlns:a16="http://schemas.microsoft.com/office/drawing/2014/main" val="581115586"/>
                  </a:ext>
                </a:extLst>
              </a:tr>
              <a:tr h="0">
                <a:tc>
                  <a:txBody>
                    <a:bodyPr/>
                    <a:lstStyle/>
                    <a:p>
                      <a:pPr>
                        <a:lnSpc>
                          <a:spcPct val="107000"/>
                        </a:lnSpc>
                        <a:spcAft>
                          <a:spcPts val="800"/>
                        </a:spcAft>
                        <a:buNone/>
                      </a:pPr>
                      <a:r>
                        <a:rPr lang="en-GB" sz="1000" kern="100">
                          <a:effectLst/>
                        </a:rPr>
                        <a:t>[9] </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8357" marR="8357" marT="8357" marB="8357">
                    <a:solidFill>
                      <a:schemeClr val="accent2">
                        <a:lumMod val="50000"/>
                      </a:schemeClr>
                    </a:solidFill>
                  </a:tcPr>
                </a:tc>
                <a:tc>
                  <a:txBody>
                    <a:bodyPr/>
                    <a:lstStyle/>
                    <a:p>
                      <a:pPr>
                        <a:lnSpc>
                          <a:spcPct val="107000"/>
                        </a:lnSpc>
                        <a:spcAft>
                          <a:spcPts val="800"/>
                        </a:spcAft>
                        <a:buNone/>
                      </a:pPr>
                      <a:r>
                        <a:rPr lang="en-GB" sz="1400" b="1" kern="100" dirty="0">
                          <a:solidFill>
                            <a:schemeClr val="bg1"/>
                          </a:solidFill>
                          <a:effectLst/>
                        </a:rPr>
                        <a:t>Joon S Park, Ravi Sandhu, Gail Joon Ahn, “Role-based access control on the web,” pp. 37-71, : 01 February 2001. </a:t>
                      </a:r>
                      <a:endParaRPr lang="en-GB" sz="14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8357" marR="8357" marT="8357" marB="8357">
                    <a:solidFill>
                      <a:schemeClr val="accent2">
                        <a:lumMod val="50000"/>
                      </a:schemeClr>
                    </a:solidFill>
                  </a:tcPr>
                </a:tc>
                <a:extLst>
                  <a:ext uri="{0D108BD9-81ED-4DB2-BD59-A6C34878D82A}">
                    <a16:rowId xmlns:a16="http://schemas.microsoft.com/office/drawing/2014/main" val="1561987830"/>
                  </a:ext>
                </a:extLst>
              </a:tr>
            </a:tbl>
          </a:graphicData>
        </a:graphic>
      </p:graphicFrame>
      <p:sp>
        <p:nvSpPr>
          <p:cNvPr id="7" name="TextBox 6">
            <a:extLst>
              <a:ext uri="{FF2B5EF4-FFF2-40B4-BE49-F238E27FC236}">
                <a16:creationId xmlns:a16="http://schemas.microsoft.com/office/drawing/2014/main" id="{C4C48CAB-7453-E789-3EB4-303D171F49C0}"/>
              </a:ext>
            </a:extLst>
          </p:cNvPr>
          <p:cNvSpPr txBox="1"/>
          <p:nvPr/>
        </p:nvSpPr>
        <p:spPr>
          <a:xfrm>
            <a:off x="1422400" y="1116657"/>
            <a:ext cx="6096000" cy="882421"/>
          </a:xfrm>
          <a:prstGeom prst="rect">
            <a:avLst/>
          </a:prstGeom>
          <a:noFill/>
        </p:spPr>
        <p:txBody>
          <a:bodyPr wrap="square">
            <a:spAutoFit/>
          </a:bodyPr>
          <a:lstStyle/>
          <a:p>
            <a:pPr>
              <a:lnSpc>
                <a:spcPct val="107000"/>
              </a:lnSpc>
              <a:spcBef>
                <a:spcPts val="1800"/>
              </a:spcBef>
              <a:spcAft>
                <a:spcPts val="400"/>
              </a:spcAft>
              <a:buNone/>
            </a:pPr>
            <a:r>
              <a:rPr lang="en-GB" sz="1800" b="1" kern="100" dirty="0">
                <a:solidFill>
                  <a:schemeClr val="bg1"/>
                </a:solidFill>
                <a:effectLst/>
                <a:latin typeface="Aptos Display" panose="020B0004020202020204" pitchFamily="34" charset="0"/>
                <a:ea typeface="Times New Roman" panose="02020603050405020304" pitchFamily="18" charset="0"/>
                <a:cs typeface="Times New Roman" panose="02020603050405020304" pitchFamily="18" charset="0"/>
              </a:rPr>
              <a:t>References</a:t>
            </a:r>
          </a:p>
          <a:p>
            <a:pPr>
              <a:lnSpc>
                <a:spcPct val="107000"/>
              </a:lnSpc>
              <a:spcAft>
                <a:spcPts val="800"/>
              </a:spcAft>
              <a:buNone/>
            </a:pPr>
            <a:r>
              <a:rPr lang="en-GB" sz="1050" kern="100" dirty="0">
                <a:solidFill>
                  <a:schemeClr val="accent2">
                    <a:lumMod val="75000"/>
                  </a:schemeClr>
                </a:solidFill>
                <a:effectLst/>
                <a:latin typeface="Aptos" panose="020B0004020202020204" pitchFamily="34" charset="0"/>
                <a:ea typeface="Times New Roman" panose="02020603050405020304" pitchFamily="18" charset="0"/>
                <a:cs typeface="Times New Roman" panose="02020603050405020304" pitchFamily="18" charset="0"/>
              </a:rPr>
              <a:t> </a:t>
            </a:r>
            <a:endParaRPr lang="en-GB" sz="1050" kern="100" dirty="0">
              <a:solidFill>
                <a:schemeClr val="accent2">
                  <a:lumMod val="7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050" kern="100" dirty="0">
                <a:solidFill>
                  <a:schemeClr val="accent2">
                    <a:lumMod val="75000"/>
                  </a:schemeClr>
                </a:solidFill>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21762824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6">
    <p:bg>
      <p:bgPr>
        <a:solidFill>
          <a:srgbClr val="7A3B2E"/>
        </a:solidFill>
        <a:effectLst/>
      </p:bgPr>
    </p:bg>
    <p:spTree>
      <p:nvGrpSpPr>
        <p:cNvPr id="1" name=""/>
        <p:cNvGrpSpPr/>
        <p:nvPr/>
      </p:nvGrpSpPr>
      <p:grpSpPr>
        <a:xfrm>
          <a:off x="0" y="0"/>
          <a:ext cx="0" cy="0"/>
          <a:chOff x="0" y="0"/>
          <a:chExt cx="0" cy="0"/>
        </a:xfrm>
      </p:grpSpPr>
      <p:sp>
        <p:nvSpPr>
          <p:cNvPr id="2" name="Shape 0"/>
          <p:cNvSpPr/>
          <p:nvPr/>
        </p:nvSpPr>
        <p:spPr>
          <a:xfrm>
            <a:off x="8961120" y="4206240"/>
            <a:ext cx="4572000" cy="4572000"/>
          </a:xfrm>
          <a:prstGeom prst="ellipse">
            <a:avLst/>
          </a:prstGeom>
          <a:solidFill>
            <a:srgbClr val="A8573F">
              <a:alpha val="45000"/>
            </a:srgbClr>
          </a:solidFill>
          <a:ln/>
        </p:spPr>
        <p:txBody>
          <a:bodyPr/>
          <a:lstStyle/>
          <a:p>
            <a:endParaRPr lang="en-GB"/>
          </a:p>
        </p:txBody>
      </p:sp>
      <p:sp>
        <p:nvSpPr>
          <p:cNvPr id="3" name="Shape 1"/>
          <p:cNvSpPr/>
          <p:nvPr/>
        </p:nvSpPr>
        <p:spPr>
          <a:xfrm>
            <a:off x="-914400" y="-914400"/>
            <a:ext cx="2743200" cy="2743200"/>
          </a:xfrm>
          <a:prstGeom prst="ellipse">
            <a:avLst/>
          </a:prstGeom>
          <a:solidFill>
            <a:srgbClr val="E8A33D">
              <a:alpha val="30000"/>
            </a:srgbClr>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5684368" y="1463040"/>
            <a:ext cx="822960" cy="822960"/>
          </a:xfrm>
          <a:prstGeom prst="rect">
            <a:avLst/>
          </a:prstGeom>
        </p:spPr>
      </p:pic>
      <p:sp>
        <p:nvSpPr>
          <p:cNvPr id="5" name="Text 2"/>
          <p:cNvSpPr/>
          <p:nvPr/>
        </p:nvSpPr>
        <p:spPr>
          <a:xfrm>
            <a:off x="0" y="2468880"/>
            <a:ext cx="12191695" cy="914400"/>
          </a:xfrm>
          <a:prstGeom prst="rect">
            <a:avLst/>
          </a:prstGeom>
          <a:noFill/>
          <a:ln/>
        </p:spPr>
        <p:txBody>
          <a:bodyPr wrap="square" rtlCol="0" anchor="ctr"/>
          <a:lstStyle/>
          <a:p>
            <a:pPr marL="0" indent="0" algn="ctr">
              <a:buNone/>
            </a:pPr>
            <a:r>
              <a:rPr lang="en-US" sz="4000" b="1" dirty="0">
                <a:solidFill>
                  <a:srgbClr val="FFFFFF"/>
                </a:solidFill>
                <a:latin typeface="Cambria" pitchFamily="34" charset="0"/>
                <a:ea typeface="Cambria" pitchFamily="34" charset="-122"/>
                <a:cs typeface="Cambria" pitchFamily="34" charset="-120"/>
              </a:rPr>
              <a:t>Thank You</a:t>
            </a:r>
            <a:endParaRPr lang="en-US" sz="4000" dirty="0"/>
          </a:p>
        </p:txBody>
      </p:sp>
      <p:sp>
        <p:nvSpPr>
          <p:cNvPr id="6" name="Text 3"/>
          <p:cNvSpPr/>
          <p:nvPr/>
        </p:nvSpPr>
        <p:spPr>
          <a:xfrm>
            <a:off x="0" y="3383280"/>
            <a:ext cx="12191695" cy="548640"/>
          </a:xfrm>
          <a:prstGeom prst="rect">
            <a:avLst/>
          </a:prstGeom>
          <a:noFill/>
          <a:ln/>
        </p:spPr>
        <p:txBody>
          <a:bodyPr wrap="square" rtlCol="0" anchor="ctr"/>
          <a:lstStyle/>
          <a:p>
            <a:pPr marL="0" indent="0" algn="ctr">
              <a:buNone/>
            </a:pPr>
            <a:r>
              <a:rPr lang="en-US" sz="1800" i="1" dirty="0">
                <a:solidFill>
                  <a:srgbClr val="F3DCC8"/>
                </a:solidFill>
                <a:latin typeface="Calibri" pitchFamily="34" charset="0"/>
                <a:ea typeface="Calibri" pitchFamily="34" charset="-122"/>
                <a:cs typeface="Calibri" pitchFamily="34" charset="-120"/>
              </a:rPr>
              <a:t>Questions &amp; Discussion</a:t>
            </a:r>
            <a:endParaRPr lang="en-US" sz="1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1446</TotalTime>
  <Words>2099</Words>
  <Application>Microsoft Office PowerPoint</Application>
  <PresentationFormat>Widescreen</PresentationFormat>
  <Paragraphs>283</Paragraphs>
  <Slides>17</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Aptos Display</vt: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Bakery E-Commerce Website - Interim Viva</dc:title>
  <dc:subject>PptxGenJS Presentation</dc:subject>
  <dc:creator>Student</dc:creator>
  <cp:lastModifiedBy>Samanthi Shamali Silva Gintota Vidanalage (2312700)</cp:lastModifiedBy>
  <cp:revision>18</cp:revision>
  <dcterms:created xsi:type="dcterms:W3CDTF">2026-06-30T08:34:10Z</dcterms:created>
  <dcterms:modified xsi:type="dcterms:W3CDTF">2026-07-10T12:08:17Z</dcterms:modified>
</cp:coreProperties>
</file>