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11"/>
  </p:notesMasterIdLst>
  <p:sldIdLst>
    <p:sldId id="256" r:id="rId2"/>
    <p:sldId id="297" r:id="rId3"/>
    <p:sldId id="289" r:id="rId4"/>
    <p:sldId id="290" r:id="rId5"/>
    <p:sldId id="295" r:id="rId6"/>
    <p:sldId id="296" r:id="rId7"/>
    <p:sldId id="291" r:id="rId8"/>
    <p:sldId id="270" r:id="rId9"/>
    <p:sldId id="292"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17" autoAdjust="0"/>
    <p:restoredTop sz="93957" autoAdjust="0"/>
  </p:normalViewPr>
  <p:slideViewPr>
    <p:cSldViewPr>
      <p:cViewPr varScale="1">
        <p:scale>
          <a:sx n="106" d="100"/>
          <a:sy n="106" d="100"/>
        </p:scale>
        <p:origin x="1776" y="96"/>
      </p:cViewPr>
      <p:guideLst>
        <p:guide orient="horz" pos="2160"/>
        <p:guide pos="2880"/>
      </p:guideLst>
    </p:cSldViewPr>
  </p:slideViewPr>
  <p:notesTextViewPr>
    <p:cViewPr>
      <p:scale>
        <a:sx n="1" d="1"/>
        <a:sy n="1" d="1"/>
      </p:scale>
      <p:origin x="0" y="0"/>
    </p:cViewPr>
  </p:notesTextViewPr>
  <p:sorterViewPr>
    <p:cViewPr>
      <p:scale>
        <a:sx n="100" d="100"/>
        <a:sy n="100" d="100"/>
      </p:scale>
      <p:origin x="0" y="492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567BC5-FA9C-4763-A699-419966C6E16C}" type="datetimeFigureOut">
              <a:rPr lang="en-GB" smtClean="0"/>
              <a:pPr/>
              <a:t>23/04/2018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171C0A-326B-4BAC-8D4C-CD9A33E84532}" type="slidenum">
              <a:rPr lang="en-GB" smtClean="0"/>
              <a:pPr/>
              <a:t>‹#›</a:t>
            </a:fld>
            <a:endParaRPr lang="en-GB"/>
          </a:p>
        </p:txBody>
      </p:sp>
    </p:spTree>
    <p:extLst>
      <p:ext uri="{BB962C8B-B14F-4D97-AF65-F5344CB8AC3E}">
        <p14:creationId xmlns:p14="http://schemas.microsoft.com/office/powerpoint/2010/main" val="1227835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C171C0A-326B-4BAC-8D4C-CD9A33E84532}" type="slidenum">
              <a:rPr lang="en-GB" smtClean="0"/>
              <a:pPr/>
              <a:t>1</a:t>
            </a:fld>
            <a:endParaRPr lang="en-GB"/>
          </a:p>
        </p:txBody>
      </p:sp>
    </p:spTree>
    <p:extLst>
      <p:ext uri="{BB962C8B-B14F-4D97-AF65-F5344CB8AC3E}">
        <p14:creationId xmlns:p14="http://schemas.microsoft.com/office/powerpoint/2010/main" val="1078168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Could have 3 sections to ‘literature review’ which are </a:t>
            </a:r>
            <a:r>
              <a:rPr lang="en-GB" dirty="0" err="1" smtClean="0"/>
              <a:t>targetted</a:t>
            </a:r>
            <a:r>
              <a:rPr lang="en-GB" dirty="0" smtClean="0"/>
              <a:t> at events</a:t>
            </a:r>
            <a:r>
              <a:rPr lang="en-GB" baseline="0" dirty="0" smtClean="0"/>
              <a:t> of this type/size</a:t>
            </a:r>
          </a:p>
          <a:p>
            <a:r>
              <a:rPr lang="en-GB" baseline="0" dirty="0" smtClean="0"/>
              <a:t>Could integrate</a:t>
            </a:r>
            <a:endParaRPr lang="en-GB" dirty="0"/>
          </a:p>
        </p:txBody>
      </p:sp>
      <p:sp>
        <p:nvSpPr>
          <p:cNvPr id="4" name="Slide Number Placeholder 3"/>
          <p:cNvSpPr>
            <a:spLocks noGrp="1"/>
          </p:cNvSpPr>
          <p:nvPr>
            <p:ph type="sldNum" sz="quarter" idx="10"/>
          </p:nvPr>
        </p:nvSpPr>
        <p:spPr/>
        <p:txBody>
          <a:bodyPr/>
          <a:lstStyle/>
          <a:p>
            <a:fld id="{3C171C0A-326B-4BAC-8D4C-CD9A33E84532}" type="slidenum">
              <a:rPr lang="en-GB" smtClean="0"/>
              <a:pPr/>
              <a:t>6</a:t>
            </a:fld>
            <a:endParaRPr lang="en-GB"/>
          </a:p>
        </p:txBody>
      </p:sp>
    </p:spTree>
    <p:extLst>
      <p:ext uri="{BB962C8B-B14F-4D97-AF65-F5344CB8AC3E}">
        <p14:creationId xmlns:p14="http://schemas.microsoft.com/office/powerpoint/2010/main" val="461624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C171C0A-326B-4BAC-8D4C-CD9A33E84532}" type="slidenum">
              <a:rPr lang="en-GB" smtClean="0"/>
              <a:pPr/>
              <a:t>8</a:t>
            </a:fld>
            <a:endParaRPr lang="en-GB"/>
          </a:p>
        </p:txBody>
      </p:sp>
    </p:spTree>
    <p:extLst>
      <p:ext uri="{BB962C8B-B14F-4D97-AF65-F5344CB8AC3E}">
        <p14:creationId xmlns:p14="http://schemas.microsoft.com/office/powerpoint/2010/main" val="17073637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7EED7D4-B5B1-471C-B7A3-0DE6DA1F4F6B}" type="datetimeFigureOut">
              <a:rPr lang="en-GB" smtClean="0"/>
              <a:pPr/>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EED7D4-B5B1-471C-B7A3-0DE6DA1F4F6B}" type="datetimeFigureOut">
              <a:rPr lang="en-GB" smtClean="0"/>
              <a:pPr/>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EED7D4-B5B1-471C-B7A3-0DE6DA1F4F6B}" type="datetimeFigureOut">
              <a:rPr lang="en-GB" smtClean="0"/>
              <a:pPr/>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EED7D4-B5B1-471C-B7A3-0DE6DA1F4F6B}" type="datetimeFigureOut">
              <a:rPr lang="en-GB" smtClean="0"/>
              <a:pPr/>
              <a:t>23/04/2018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7EED7D4-B5B1-471C-B7A3-0DE6DA1F4F6B}" type="datetimeFigureOut">
              <a:rPr lang="en-GB" smtClean="0"/>
              <a:pPr/>
              <a:t>23/04/2018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EED7D4-B5B1-471C-B7A3-0DE6DA1F4F6B}" type="datetimeFigureOut">
              <a:rPr lang="en-GB" smtClean="0"/>
              <a:pPr/>
              <a:t>23/04/2018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EED7D4-B5B1-471C-B7A3-0DE6DA1F4F6B}" type="datetimeFigureOut">
              <a:rPr lang="en-GB" smtClean="0"/>
              <a:pPr/>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6E4D57-EE4E-4F4B-9FDE-569BB5EDD4E7}" type="slidenum">
              <a:rPr lang="en-GB" smtClean="0"/>
              <a:pPr/>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97EED7D4-B5B1-471C-B7A3-0DE6DA1F4F6B}" type="datetimeFigureOut">
              <a:rPr lang="en-GB" smtClean="0"/>
              <a:pPr/>
              <a:t>23/04/2018</a:t>
            </a:fld>
            <a:endParaRPr lang="en-GB"/>
          </a:p>
        </p:txBody>
      </p:sp>
      <p:sp>
        <p:nvSpPr>
          <p:cNvPr id="9" name="Slide Number Placeholder 8"/>
          <p:cNvSpPr>
            <a:spLocks noGrp="1"/>
          </p:cNvSpPr>
          <p:nvPr>
            <p:ph type="sldNum" sz="quarter" idx="11"/>
          </p:nvPr>
        </p:nvSpPr>
        <p:spPr/>
        <p:txBody>
          <a:bodyPr/>
          <a:lstStyle/>
          <a:p>
            <a:fld id="{3C6E4D57-EE4E-4F4B-9FDE-569BB5EDD4E7}"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3C6E4D57-EE4E-4F4B-9FDE-569BB5EDD4E7}" type="slidenum">
              <a:rPr lang="en-GB" smtClean="0"/>
              <a:pPr/>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97EED7D4-B5B1-471C-B7A3-0DE6DA1F4F6B}" type="datetimeFigureOut">
              <a:rPr lang="en-GB" smtClean="0"/>
              <a:pPr/>
              <a:t>23/04/2018</a:t>
            </a:fld>
            <a:endParaRPr lang="en-GB"/>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Strategic events management</a:t>
            </a:r>
            <a:endParaRPr lang="en-GB" dirty="0"/>
          </a:p>
        </p:txBody>
      </p:sp>
      <p:sp>
        <p:nvSpPr>
          <p:cNvPr id="3" name="Subtitle 2"/>
          <p:cNvSpPr>
            <a:spLocks noGrp="1"/>
          </p:cNvSpPr>
          <p:nvPr>
            <p:ph type="subTitle" idx="1"/>
          </p:nvPr>
        </p:nvSpPr>
        <p:spPr/>
        <p:txBody>
          <a:bodyPr/>
          <a:lstStyle/>
          <a:p>
            <a:r>
              <a:rPr lang="en-GB" dirty="0" smtClean="0"/>
              <a:t>Writing up, assignment worksho</a:t>
            </a:r>
            <a:r>
              <a:rPr lang="en-GB" dirty="0"/>
              <a:t>p</a:t>
            </a:r>
            <a:endParaRPr lang="en-GB" dirty="0" smtClean="0"/>
          </a:p>
          <a:p>
            <a:r>
              <a:rPr lang="en-GB" dirty="0" smtClean="0"/>
              <a:t>Suzanne Wells</a:t>
            </a:r>
            <a:endParaRPr lang="en-GB" dirty="0"/>
          </a:p>
        </p:txBody>
      </p:sp>
    </p:spTree>
    <p:extLst>
      <p:ext uri="{BB962C8B-B14F-4D97-AF65-F5344CB8AC3E}">
        <p14:creationId xmlns:p14="http://schemas.microsoft.com/office/powerpoint/2010/main" val="10861698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 Report Format</a:t>
            </a:r>
            <a:endParaRPr lang="en-GB" dirty="0"/>
          </a:p>
        </p:txBody>
      </p:sp>
      <p:sp>
        <p:nvSpPr>
          <p:cNvPr id="3" name="Content Placeholder 2"/>
          <p:cNvSpPr>
            <a:spLocks noGrp="1"/>
          </p:cNvSpPr>
          <p:nvPr>
            <p:ph idx="1"/>
          </p:nvPr>
        </p:nvSpPr>
        <p:spPr/>
        <p:txBody>
          <a:bodyPr>
            <a:noAutofit/>
          </a:bodyPr>
          <a:lstStyle/>
          <a:p>
            <a:r>
              <a:rPr lang="en-GB" sz="1600" b="1" dirty="0" smtClean="0"/>
              <a:t>Contents</a:t>
            </a:r>
            <a:endParaRPr lang="en-GB" sz="1600" dirty="0"/>
          </a:p>
          <a:p>
            <a:pPr marL="114300" indent="0">
              <a:buNone/>
            </a:pPr>
            <a:r>
              <a:rPr lang="en-GB" sz="1600" b="1" dirty="0" smtClean="0"/>
              <a:t>1. Executive Summary				</a:t>
            </a:r>
            <a:r>
              <a:rPr lang="en-GB" sz="1600" b="1" dirty="0" smtClean="0"/>
              <a:t>	</a:t>
            </a:r>
            <a:r>
              <a:rPr lang="en-GB" sz="1600" dirty="0" smtClean="0"/>
              <a:t>3</a:t>
            </a:r>
            <a:endParaRPr lang="en-GB" sz="1600" dirty="0"/>
          </a:p>
          <a:p>
            <a:pPr marL="114300" lvl="0" indent="0">
              <a:buNone/>
            </a:pPr>
            <a:r>
              <a:rPr lang="en-GB" sz="1600" b="1" dirty="0" smtClean="0"/>
              <a:t>2. Introduction					</a:t>
            </a:r>
            <a:r>
              <a:rPr lang="en-GB" sz="1600" b="1" dirty="0" smtClean="0"/>
              <a:t>	</a:t>
            </a:r>
            <a:r>
              <a:rPr lang="en-GB" sz="1600" dirty="0" smtClean="0"/>
              <a:t>4</a:t>
            </a:r>
            <a:endParaRPr lang="en-GB" sz="1600" dirty="0"/>
          </a:p>
          <a:p>
            <a:pPr marL="114300" lvl="0" indent="0">
              <a:buNone/>
            </a:pPr>
            <a:r>
              <a:rPr lang="en-GB" sz="1600" b="1" dirty="0" smtClean="0"/>
              <a:t>3. </a:t>
            </a:r>
            <a:r>
              <a:rPr lang="en-GB" sz="1600" b="1" dirty="0" smtClean="0"/>
              <a:t>Economic and Social </a:t>
            </a:r>
            <a:r>
              <a:rPr lang="en-GB" sz="1600" b="1" dirty="0"/>
              <a:t>Impacts: A review of literature </a:t>
            </a:r>
            <a:r>
              <a:rPr lang="en-GB" sz="1600" b="1" dirty="0" smtClean="0"/>
              <a:t>	</a:t>
            </a:r>
            <a:r>
              <a:rPr lang="en-GB" sz="1600" b="1" dirty="0" smtClean="0"/>
              <a:t>	</a:t>
            </a:r>
            <a:r>
              <a:rPr lang="en-GB" sz="1600" dirty="0" smtClean="0"/>
              <a:t>5</a:t>
            </a:r>
            <a:endParaRPr lang="en-GB" sz="1600" dirty="0"/>
          </a:p>
          <a:p>
            <a:pPr marL="114300" lvl="0" indent="0">
              <a:buNone/>
            </a:pPr>
            <a:r>
              <a:rPr lang="en-GB" sz="1600" b="1" dirty="0" smtClean="0"/>
              <a:t>4. Methods					</a:t>
            </a:r>
            <a:r>
              <a:rPr lang="en-GB" sz="1600" b="1" dirty="0" smtClean="0"/>
              <a:t>	</a:t>
            </a:r>
            <a:r>
              <a:rPr lang="en-GB" sz="1600" dirty="0" smtClean="0"/>
              <a:t>8</a:t>
            </a:r>
            <a:endParaRPr lang="en-GB" sz="1600" dirty="0"/>
          </a:p>
          <a:p>
            <a:pPr marL="114300" lvl="0" indent="0">
              <a:buNone/>
            </a:pPr>
            <a:r>
              <a:rPr lang="en-GB" sz="1600" b="1" dirty="0" smtClean="0"/>
              <a:t>5. Findings					</a:t>
            </a:r>
            <a:r>
              <a:rPr lang="en-GB" sz="1600" b="1" dirty="0" smtClean="0"/>
              <a:t>	</a:t>
            </a:r>
            <a:r>
              <a:rPr lang="en-GB" sz="1600" dirty="0" smtClean="0"/>
              <a:t>8</a:t>
            </a:r>
            <a:endParaRPr lang="en-GB" sz="1600" dirty="0"/>
          </a:p>
          <a:p>
            <a:pPr marL="411480" lvl="1" indent="0">
              <a:buNone/>
            </a:pPr>
            <a:r>
              <a:rPr lang="en-GB" sz="1600" i="1" dirty="0" smtClean="0"/>
              <a:t>5.1 Spectator Profile				</a:t>
            </a:r>
            <a:r>
              <a:rPr lang="en-GB" sz="1600" i="1" dirty="0" smtClean="0"/>
              <a:t>	</a:t>
            </a:r>
            <a:r>
              <a:rPr lang="en-GB" sz="1600" dirty="0" smtClean="0"/>
              <a:t>8</a:t>
            </a:r>
            <a:endParaRPr lang="en-GB" sz="1600" dirty="0"/>
          </a:p>
          <a:p>
            <a:pPr marL="411480" lvl="1" indent="0">
              <a:buNone/>
            </a:pPr>
            <a:r>
              <a:rPr lang="en-GB" sz="1600" i="1" dirty="0" smtClean="0"/>
              <a:t>5.2 Total Expenditure				</a:t>
            </a:r>
            <a:r>
              <a:rPr lang="en-GB" sz="1600" i="1" dirty="0" smtClean="0"/>
              <a:t>	</a:t>
            </a:r>
            <a:r>
              <a:rPr lang="en-GB" sz="1600" dirty="0" smtClean="0"/>
              <a:t>10</a:t>
            </a:r>
            <a:endParaRPr lang="en-GB" sz="1600" dirty="0"/>
          </a:p>
          <a:p>
            <a:pPr marL="411480" lvl="1" indent="0">
              <a:buNone/>
            </a:pPr>
            <a:r>
              <a:rPr lang="en-GB" sz="1600" i="1" dirty="0" smtClean="0"/>
              <a:t>5.3 Average </a:t>
            </a:r>
            <a:r>
              <a:rPr lang="en-GB" sz="1600" i="1" dirty="0"/>
              <a:t>Expenditure per Categories</a:t>
            </a:r>
            <a:r>
              <a:rPr lang="en-GB" sz="1600" b="1" dirty="0"/>
              <a:t> </a:t>
            </a:r>
            <a:r>
              <a:rPr lang="en-GB" sz="1600" dirty="0"/>
              <a:t>	</a:t>
            </a:r>
            <a:r>
              <a:rPr lang="en-GB" sz="1600" dirty="0" smtClean="0"/>
              <a:t>	</a:t>
            </a:r>
            <a:r>
              <a:rPr lang="en-GB" sz="1600" dirty="0" smtClean="0"/>
              <a:t>	11</a:t>
            </a:r>
          </a:p>
          <a:p>
            <a:pPr marL="411480" lvl="1" indent="0">
              <a:buNone/>
            </a:pPr>
            <a:r>
              <a:rPr lang="en-GB" sz="1600" i="1" dirty="0" smtClean="0"/>
              <a:t>5.4 Social engagement with the events				11</a:t>
            </a:r>
            <a:endParaRPr lang="en-GB" sz="1600" i="1" dirty="0"/>
          </a:p>
          <a:p>
            <a:pPr marL="114300" lvl="0" indent="0">
              <a:buNone/>
            </a:pPr>
            <a:r>
              <a:rPr lang="en-GB" sz="1600" b="1" dirty="0" smtClean="0"/>
              <a:t>6. Conclusion</a:t>
            </a:r>
            <a:r>
              <a:rPr lang="en-GB" sz="1600" dirty="0"/>
              <a:t>	</a:t>
            </a:r>
            <a:r>
              <a:rPr lang="en-GB" sz="1600" dirty="0" smtClean="0"/>
              <a:t>				</a:t>
            </a:r>
            <a:r>
              <a:rPr lang="en-GB" sz="1600" dirty="0" smtClean="0"/>
              <a:t>	11</a:t>
            </a:r>
            <a:endParaRPr lang="en-GB" sz="1600" dirty="0"/>
          </a:p>
          <a:p>
            <a:pPr marL="114300" indent="0">
              <a:buNone/>
            </a:pPr>
            <a:r>
              <a:rPr lang="en-GB" sz="1600" b="1" dirty="0" smtClean="0"/>
              <a:t>7. References</a:t>
            </a:r>
            <a:r>
              <a:rPr lang="en-GB" sz="1600" dirty="0" smtClean="0"/>
              <a:t> </a:t>
            </a:r>
            <a:r>
              <a:rPr lang="en-GB" sz="1600" dirty="0"/>
              <a:t>	</a:t>
            </a:r>
            <a:r>
              <a:rPr lang="en-GB" sz="1600" dirty="0" smtClean="0"/>
              <a:t>				</a:t>
            </a:r>
            <a:r>
              <a:rPr lang="en-GB" sz="1600" dirty="0" smtClean="0"/>
              <a:t>	13</a:t>
            </a:r>
            <a:endParaRPr lang="en-GB" sz="1600" dirty="0"/>
          </a:p>
          <a:p>
            <a:pPr marL="114300" indent="0">
              <a:buNone/>
            </a:pPr>
            <a:r>
              <a:rPr lang="en-GB" sz="1600" b="1" dirty="0" smtClean="0"/>
              <a:t>8. Appendices</a:t>
            </a:r>
            <a:r>
              <a:rPr lang="en-GB" sz="1600" dirty="0" smtClean="0"/>
              <a:t> </a:t>
            </a:r>
            <a:r>
              <a:rPr lang="en-GB" sz="1600" dirty="0"/>
              <a:t>	</a:t>
            </a:r>
            <a:r>
              <a:rPr lang="en-GB" sz="1600" dirty="0" smtClean="0"/>
              <a:t>				</a:t>
            </a:r>
            <a:r>
              <a:rPr lang="en-GB" sz="1600" dirty="0" smtClean="0"/>
              <a:t>	15</a:t>
            </a:r>
            <a:endParaRPr lang="en-GB" sz="1600" dirty="0"/>
          </a:p>
          <a:p>
            <a:r>
              <a:rPr lang="en-GB" sz="1600" dirty="0"/>
              <a:t>Appendix 1 - Type of events 	</a:t>
            </a:r>
            <a:r>
              <a:rPr lang="en-GB" sz="1600" dirty="0" smtClean="0"/>
              <a:t>		</a:t>
            </a:r>
            <a:r>
              <a:rPr lang="en-GB" sz="1600" dirty="0" smtClean="0"/>
              <a:t>		15</a:t>
            </a:r>
            <a:endParaRPr lang="en-GB" sz="1600" dirty="0"/>
          </a:p>
          <a:p>
            <a:r>
              <a:rPr lang="en-GB" sz="1600" dirty="0"/>
              <a:t>Appendix 2 - Questionnaire </a:t>
            </a:r>
            <a:r>
              <a:rPr lang="en-GB" sz="1600" dirty="0" smtClean="0"/>
              <a:t>design		</a:t>
            </a:r>
            <a:r>
              <a:rPr lang="en-GB" sz="1600" dirty="0" smtClean="0"/>
              <a:t>		16</a:t>
            </a:r>
            <a:endParaRPr lang="en-GB" sz="1600" dirty="0"/>
          </a:p>
          <a:p>
            <a:r>
              <a:rPr lang="en-GB" sz="1600" dirty="0"/>
              <a:t>Appendix 3 - Spectator </a:t>
            </a:r>
            <a:r>
              <a:rPr lang="en-GB" sz="1600" dirty="0" smtClean="0"/>
              <a:t>profile			</a:t>
            </a:r>
            <a:r>
              <a:rPr lang="en-GB" sz="1600" dirty="0" smtClean="0"/>
              <a:t>	18</a:t>
            </a:r>
            <a:endParaRPr lang="en-GB" sz="1600" dirty="0"/>
          </a:p>
          <a:p>
            <a:r>
              <a:rPr lang="en-GB" sz="1600" dirty="0"/>
              <a:t>Appendix 4 - Expenditure </a:t>
            </a:r>
            <a:r>
              <a:rPr lang="en-GB" sz="1600" dirty="0" smtClean="0"/>
              <a:t>data			</a:t>
            </a:r>
            <a:r>
              <a:rPr lang="en-GB" sz="1600" dirty="0" smtClean="0"/>
              <a:t>	19</a:t>
            </a:r>
            <a:endParaRPr lang="en-GB" sz="1600" dirty="0"/>
          </a:p>
          <a:p>
            <a:endParaRPr lang="en-GB" sz="1600" dirty="0"/>
          </a:p>
        </p:txBody>
      </p:sp>
    </p:spTree>
    <p:extLst>
      <p:ext uri="{BB962C8B-B14F-4D97-AF65-F5344CB8AC3E}">
        <p14:creationId xmlns:p14="http://schemas.microsoft.com/office/powerpoint/2010/main" val="1318592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to start?</a:t>
            </a:r>
            <a:endParaRPr lang="en-GB" dirty="0"/>
          </a:p>
        </p:txBody>
      </p:sp>
      <p:sp>
        <p:nvSpPr>
          <p:cNvPr id="3" name="Content Placeholder 2"/>
          <p:cNvSpPr>
            <a:spLocks noGrp="1"/>
          </p:cNvSpPr>
          <p:nvPr>
            <p:ph idx="1"/>
          </p:nvPr>
        </p:nvSpPr>
        <p:spPr/>
        <p:txBody>
          <a:bodyPr>
            <a:normAutofit/>
          </a:bodyPr>
          <a:lstStyle/>
          <a:p>
            <a:r>
              <a:rPr lang="en-GB" sz="2800" dirty="0" smtClean="0"/>
              <a:t>Introduction – start broad</a:t>
            </a:r>
          </a:p>
          <a:p>
            <a:r>
              <a:rPr lang="en-GB" sz="2800" dirty="0" smtClean="0"/>
              <a:t>Go narrow</a:t>
            </a:r>
          </a:p>
          <a:p>
            <a:endParaRPr lang="en-GB" sz="2800" dirty="0"/>
          </a:p>
          <a:p>
            <a:r>
              <a:rPr lang="en-GB" sz="2800" dirty="0" smtClean="0"/>
              <a:t>Main body of report???</a:t>
            </a:r>
          </a:p>
          <a:p>
            <a:endParaRPr lang="en-GB" sz="2800" dirty="0"/>
          </a:p>
          <a:p>
            <a:r>
              <a:rPr lang="en-GB" sz="2800" dirty="0" smtClean="0"/>
              <a:t>Conclusions???</a:t>
            </a:r>
            <a:endParaRPr lang="en-GB" sz="2800" dirty="0"/>
          </a:p>
        </p:txBody>
      </p:sp>
    </p:spTree>
    <p:extLst>
      <p:ext uri="{BB962C8B-B14F-4D97-AF65-F5344CB8AC3E}">
        <p14:creationId xmlns:p14="http://schemas.microsoft.com/office/powerpoint/2010/main" val="2882685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Broad context</a:t>
            </a:r>
            <a:endParaRPr lang="en-GB" dirty="0"/>
          </a:p>
        </p:txBody>
      </p:sp>
      <p:sp>
        <p:nvSpPr>
          <p:cNvPr id="3" name="Content Placeholder 2"/>
          <p:cNvSpPr>
            <a:spLocks noGrp="1"/>
          </p:cNvSpPr>
          <p:nvPr>
            <p:ph idx="1"/>
          </p:nvPr>
        </p:nvSpPr>
        <p:spPr/>
        <p:txBody>
          <a:bodyPr/>
          <a:lstStyle/>
          <a:p>
            <a:r>
              <a:rPr lang="en-GB" dirty="0" smtClean="0"/>
              <a:t>What is sustainable event management? What is the broader context/significance/understanding of sustainable event management?</a:t>
            </a:r>
          </a:p>
          <a:p>
            <a:r>
              <a:rPr lang="en-GB" dirty="0" smtClean="0"/>
              <a:t>What event is this report based on?</a:t>
            </a:r>
          </a:p>
          <a:p>
            <a:r>
              <a:rPr lang="en-GB" dirty="0" smtClean="0"/>
              <a:t>Can you categorise this event and therefore the level of impacts it may generate i.e. define your terms</a:t>
            </a:r>
          </a:p>
          <a:p>
            <a:r>
              <a:rPr lang="en-GB" dirty="0" smtClean="0"/>
              <a:t>What are you going to do in this report?</a:t>
            </a:r>
          </a:p>
          <a:p>
            <a:endParaRPr lang="en-GB" dirty="0" smtClean="0"/>
          </a:p>
          <a:p>
            <a:endParaRPr lang="en-GB" dirty="0"/>
          </a:p>
        </p:txBody>
      </p:sp>
      <p:sp>
        <p:nvSpPr>
          <p:cNvPr id="4" name="Rounded Rectangular Callout 3"/>
          <p:cNvSpPr/>
          <p:nvPr/>
        </p:nvSpPr>
        <p:spPr>
          <a:xfrm>
            <a:off x="827584" y="4365104"/>
            <a:ext cx="5832648" cy="1728192"/>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In the past decade impact analysis has become more and more important, adding to the fact that it is part of the legal requirements within bids to host events (The Olympic Museum 2008). Such analysis could be focused on attendance, economic, social, environmental or media impacts (</a:t>
            </a:r>
            <a:r>
              <a:rPr lang="en-GB" dirty="0" err="1"/>
              <a:t>eventIMPACTS</a:t>
            </a:r>
            <a:r>
              <a:rPr lang="en-GB" dirty="0"/>
              <a:t> 2012a). </a:t>
            </a:r>
          </a:p>
        </p:txBody>
      </p:sp>
    </p:spTree>
    <p:extLst>
      <p:ext uri="{BB962C8B-B14F-4D97-AF65-F5344CB8AC3E}">
        <p14:creationId xmlns:p14="http://schemas.microsoft.com/office/powerpoint/2010/main" val="656924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 Narrow</a:t>
            </a:r>
            <a:endParaRPr lang="en-GB" dirty="0"/>
          </a:p>
        </p:txBody>
      </p:sp>
      <p:sp>
        <p:nvSpPr>
          <p:cNvPr id="3" name="Content Placeholder 2"/>
          <p:cNvSpPr>
            <a:spLocks noGrp="1"/>
          </p:cNvSpPr>
          <p:nvPr>
            <p:ph idx="1"/>
          </p:nvPr>
        </p:nvSpPr>
        <p:spPr/>
        <p:txBody>
          <a:bodyPr>
            <a:norm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4" name="Rounded Rectangular Callout 3"/>
          <p:cNvSpPr/>
          <p:nvPr/>
        </p:nvSpPr>
        <p:spPr>
          <a:xfrm>
            <a:off x="827162" y="1988840"/>
            <a:ext cx="6913190" cy="331236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The chosen event was the fixture between the Worcester Warriors and Sale Sharks (Manchester Area) as it provided a greater number of spectators than any other sport events in the area, hence richer economic data. According to literature (</a:t>
            </a:r>
            <a:r>
              <a:rPr lang="en-GB" dirty="0" err="1"/>
              <a:t>Gratton</a:t>
            </a:r>
            <a:r>
              <a:rPr lang="en-GB" dirty="0"/>
              <a:t> et al. 2000; Wilson 2006) this event would be best described as spectator led event, generating limited economic activity, with media interest and part of an annual domestic cycle of events, encompassing characteristics of the D type events as well as E type (see Appendix 1 for details on event types).</a:t>
            </a:r>
          </a:p>
        </p:txBody>
      </p:sp>
    </p:spTree>
    <p:extLst>
      <p:ext uri="{BB962C8B-B14F-4D97-AF65-F5344CB8AC3E}">
        <p14:creationId xmlns:p14="http://schemas.microsoft.com/office/powerpoint/2010/main" val="4186638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Body </a:t>
            </a:r>
            <a:endParaRPr lang="en-GB" dirty="0"/>
          </a:p>
        </p:txBody>
      </p:sp>
      <p:sp>
        <p:nvSpPr>
          <p:cNvPr id="3" name="Content Placeholder 2"/>
          <p:cNvSpPr>
            <a:spLocks noGrp="1"/>
          </p:cNvSpPr>
          <p:nvPr>
            <p:ph idx="1"/>
          </p:nvPr>
        </p:nvSpPr>
        <p:spPr/>
        <p:txBody>
          <a:bodyPr/>
          <a:lstStyle/>
          <a:p>
            <a:r>
              <a:rPr lang="en-GB" dirty="0"/>
              <a:t>In relation to the event you are focussing on, how can you apply the concepts of economic, social and environmental impact assessment which is supported with reference to </a:t>
            </a:r>
            <a:r>
              <a:rPr lang="en-GB" dirty="0" smtClean="0"/>
              <a:t>research </a:t>
            </a:r>
            <a:r>
              <a:rPr lang="en-GB" dirty="0"/>
              <a:t>and appropriate literature</a:t>
            </a:r>
          </a:p>
          <a:p>
            <a:r>
              <a:rPr lang="en-GB" dirty="0"/>
              <a:t>How do you do this</a:t>
            </a:r>
            <a:r>
              <a:rPr lang="en-GB" dirty="0" smtClean="0"/>
              <a:t>? - Suggestions</a:t>
            </a:r>
            <a:endParaRPr lang="en-GB" dirty="0"/>
          </a:p>
          <a:p>
            <a:r>
              <a:rPr lang="en-GB" dirty="0"/>
              <a:t>Know your literature</a:t>
            </a:r>
          </a:p>
          <a:p>
            <a:r>
              <a:rPr lang="en-GB" dirty="0" smtClean="0"/>
              <a:t>Application</a:t>
            </a:r>
            <a:endParaRPr lang="en-GB" dirty="0"/>
          </a:p>
          <a:p>
            <a:r>
              <a:rPr lang="en-GB" dirty="0"/>
              <a:t>Combine the </a:t>
            </a:r>
            <a:r>
              <a:rPr lang="en-GB" dirty="0" smtClean="0"/>
              <a:t>two – how?</a:t>
            </a:r>
            <a:endParaRPr lang="en-GB" dirty="0"/>
          </a:p>
          <a:p>
            <a:endParaRPr lang="en-GB" dirty="0"/>
          </a:p>
        </p:txBody>
      </p:sp>
    </p:spTree>
    <p:extLst>
      <p:ext uri="{BB962C8B-B14F-4D97-AF65-F5344CB8AC3E}">
        <p14:creationId xmlns:p14="http://schemas.microsoft.com/office/powerpoint/2010/main" val="447967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Know your literature</a:t>
            </a:r>
            <a:endParaRPr lang="en-GB" dirty="0"/>
          </a:p>
        </p:txBody>
      </p:sp>
      <p:sp>
        <p:nvSpPr>
          <p:cNvPr id="3" name="Content Placeholder 2"/>
          <p:cNvSpPr>
            <a:spLocks noGrp="1"/>
          </p:cNvSpPr>
          <p:nvPr>
            <p:ph idx="1"/>
          </p:nvPr>
        </p:nvSpPr>
        <p:spPr/>
        <p:txBody>
          <a:bodyPr/>
          <a:lstStyle/>
          <a:p>
            <a:r>
              <a:rPr lang="en-GB" dirty="0" smtClean="0"/>
              <a:t>Which authors have written about social, economic and environmental impacts. How can this be applied to Worcester/The Arena</a:t>
            </a:r>
          </a:p>
          <a:p>
            <a:endParaRPr lang="en-GB" dirty="0" smtClean="0"/>
          </a:p>
          <a:p>
            <a:endParaRPr lang="en-GB" dirty="0" smtClean="0"/>
          </a:p>
          <a:p>
            <a:endParaRPr lang="en-GB" dirty="0"/>
          </a:p>
        </p:txBody>
      </p:sp>
      <p:sp>
        <p:nvSpPr>
          <p:cNvPr id="4" name="Rounded Rectangular Callout 3"/>
          <p:cNvSpPr/>
          <p:nvPr/>
        </p:nvSpPr>
        <p:spPr>
          <a:xfrm>
            <a:off x="971600" y="2708920"/>
            <a:ext cx="6408712" cy="345638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Multipliers are of several types (sales, income and employment) and, besides the fact that they require complex and usually unavailable data for calculation, it is agreed that they are frequently used inappropriately (Crompton 1995). However, the income multiplier would be the most appropriate in measuring the total economic impact for a given city/ region and it would offer the amount of money that remains within the local economy after the leakages. For the smaller community of Worcester, significant leakages would occur, yet holding sports events (rugby, cricket and horse races to name a few) throughout the year would  add up to significantly impact the local economy.</a:t>
            </a:r>
          </a:p>
        </p:txBody>
      </p:sp>
    </p:spTree>
    <p:extLst>
      <p:ext uri="{BB962C8B-B14F-4D97-AF65-F5344CB8AC3E}">
        <p14:creationId xmlns:p14="http://schemas.microsoft.com/office/powerpoint/2010/main" val="3958665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7620000" cy="1143000"/>
          </a:xfrm>
        </p:spPr>
        <p:txBody>
          <a:bodyPr>
            <a:normAutofit fontScale="90000"/>
          </a:bodyPr>
          <a:lstStyle/>
          <a:p>
            <a:r>
              <a:rPr lang="en-GB" dirty="0" smtClean="0"/>
              <a:t>Interpreting the stats - example</a:t>
            </a:r>
            <a:endParaRPr lang="en-GB" dirty="0"/>
          </a:p>
        </p:txBody>
      </p:sp>
      <p:sp>
        <p:nvSpPr>
          <p:cNvPr id="5" name="Rounded Rectangular Callout 4"/>
          <p:cNvSpPr/>
          <p:nvPr/>
        </p:nvSpPr>
        <p:spPr>
          <a:xfrm>
            <a:off x="971600" y="1772816"/>
            <a:ext cx="6865540" cy="367240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fontAlgn="base">
              <a:spcBef>
                <a:spcPct val="0"/>
              </a:spcBef>
              <a:spcAft>
                <a:spcPct val="0"/>
              </a:spcAft>
            </a:pPr>
            <a:r>
              <a:rPr lang="en-GB" dirty="0">
                <a:solidFill>
                  <a:schemeClr val="bg1"/>
                </a:solidFill>
                <a:latin typeface="Arial" pitchFamily="34" charset="0"/>
                <a:ea typeface="Times New Roman" pitchFamily="18" charset="0"/>
                <a:cs typeface="Arial" pitchFamily="34" charset="0"/>
              </a:rPr>
              <a:t>From the 60 responses collected, an attendance figure of 265 people came up as most of the respondents (80%) attended the game as part of a group of two or more people, be it a group of friends, family, couples or young people with guardians. Attendance as part of a group of people can be interpreted as a response to the event’s nature as a recreational activity, thus creating opportunities for social interaction for both locals and non-locals. </a:t>
            </a:r>
            <a:r>
              <a:rPr lang="en-GB" u="sng" dirty="0">
                <a:solidFill>
                  <a:schemeClr val="bg1"/>
                </a:solidFill>
                <a:latin typeface="Arial" pitchFamily="34" charset="0"/>
                <a:ea typeface="Times New Roman" pitchFamily="18" charset="0"/>
                <a:cs typeface="Arial" pitchFamily="34" charset="0"/>
              </a:rPr>
              <a:t>Good </a:t>
            </a:r>
            <a:r>
              <a:rPr lang="en-GB" dirty="0">
                <a:solidFill>
                  <a:schemeClr val="bg1"/>
                </a:solidFill>
                <a:latin typeface="Arial" pitchFamily="34" charset="0"/>
                <a:ea typeface="Times New Roman" pitchFamily="18" charset="0"/>
                <a:cs typeface="Arial" pitchFamily="34" charset="0"/>
              </a:rPr>
              <a:t>This information can be used to inform marketing strategies and subsequently increase attendance, which would cause an increase in economic impact, as mentioned before.</a:t>
            </a:r>
            <a:r>
              <a:rPr lang="en-GB" sz="1050" dirty="0">
                <a:solidFill>
                  <a:schemeClr val="bg1"/>
                </a:solidFill>
                <a:latin typeface="Arial" pitchFamily="34" charset="0"/>
                <a:cs typeface="Arial" pitchFamily="34" charset="0"/>
              </a:rPr>
              <a:t> </a:t>
            </a:r>
            <a:endParaRPr lang="en-GB" sz="2800"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40066941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lstStyle/>
          <a:p>
            <a:r>
              <a:rPr lang="en-GB" dirty="0" smtClean="0"/>
              <a:t>Key findings of data collected – put into context</a:t>
            </a:r>
          </a:p>
          <a:p>
            <a:r>
              <a:rPr lang="en-GB" dirty="0" smtClean="0"/>
              <a:t>Key impact? Overlaps? Common themes?</a:t>
            </a:r>
          </a:p>
          <a:p>
            <a:endParaRPr lang="en-GB" dirty="0"/>
          </a:p>
          <a:p>
            <a:r>
              <a:rPr lang="en-GB" dirty="0" smtClean="0"/>
              <a:t>Limitations? Future research?</a:t>
            </a:r>
          </a:p>
          <a:p>
            <a:endParaRPr lang="en-GB" sz="2200" dirty="0"/>
          </a:p>
          <a:p>
            <a:endParaRPr lang="en-GB" dirty="0"/>
          </a:p>
        </p:txBody>
      </p:sp>
    </p:spTree>
    <p:extLst>
      <p:ext uri="{BB962C8B-B14F-4D97-AF65-F5344CB8AC3E}">
        <p14:creationId xmlns:p14="http://schemas.microsoft.com/office/powerpoint/2010/main" val="18890301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1407</TotalTime>
  <Words>615</Words>
  <Application>Microsoft Office PowerPoint</Application>
  <PresentationFormat>On-screen Show (4:3)</PresentationFormat>
  <Paragraphs>64</Paragraphs>
  <Slides>9</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Cambria</vt:lpstr>
      <vt:lpstr>Times New Roman</vt:lpstr>
      <vt:lpstr>Adjacency</vt:lpstr>
      <vt:lpstr>Strategic events management</vt:lpstr>
      <vt:lpstr>Sample Report Format</vt:lpstr>
      <vt:lpstr>Where to start?</vt:lpstr>
      <vt:lpstr>Broad context</vt:lpstr>
      <vt:lpstr>Go Narrow</vt:lpstr>
      <vt:lpstr>Main Body </vt:lpstr>
      <vt:lpstr>Know your literature</vt:lpstr>
      <vt:lpstr>Interpreting the stats - example</vt:lpstr>
      <vt:lpstr>Conclusions</vt:lpstr>
    </vt:vector>
  </TitlesOfParts>
  <Company>University of Worcester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SPRT 3020</dc:title>
  <dc:creator>Mark Piekarz</dc:creator>
  <cp:lastModifiedBy>Suzanne Wells</cp:lastModifiedBy>
  <cp:revision>72</cp:revision>
  <dcterms:created xsi:type="dcterms:W3CDTF">2011-01-31T13:31:54Z</dcterms:created>
  <dcterms:modified xsi:type="dcterms:W3CDTF">2018-04-23T08:17:07Z</dcterms:modified>
</cp:coreProperties>
</file>