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138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06/07/2015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06/07/2015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06/07/2015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06/07/2015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06/07/2015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06/07/2015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06/07/2015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06/07/2015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06/07/2015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06/07/2015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1ABE-1B92-43EC-9FCE-68A1217AE1D1}" type="datetimeFigureOut">
              <a:rPr lang="en-GB" smtClean="0"/>
              <a:t>06/07/2015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DE6C1ABE-1B92-43EC-9FCE-68A1217AE1D1}" type="datetimeFigureOut">
              <a:rPr lang="en-GB" smtClean="0"/>
              <a:t>06/07/2015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6165304"/>
            <a:ext cx="7406640" cy="528464"/>
          </a:xfrm>
        </p:spPr>
        <p:txBody>
          <a:bodyPr/>
          <a:lstStyle/>
          <a:p>
            <a:pPr algn="ctr"/>
            <a:r>
              <a:rPr lang="en-GB" dirty="0" smtClean="0"/>
              <a:t>Term 2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9632" y="1844824"/>
            <a:ext cx="7406640" cy="1472184"/>
          </a:xfrm>
        </p:spPr>
        <p:txBody>
          <a:bodyPr/>
          <a:lstStyle/>
          <a:p>
            <a:pPr algn="ctr"/>
            <a:r>
              <a:rPr lang="en-GB" dirty="0" smtClean="0"/>
              <a:t>Computer Architecture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627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Basic Functional units of a computer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547664" y="2276872"/>
            <a:ext cx="2088232" cy="3672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5580112" y="2257182"/>
            <a:ext cx="2088232" cy="3672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923928" y="3625334"/>
            <a:ext cx="1368152" cy="93610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MEMORY</a:t>
            </a:r>
            <a:endParaRPr lang="en-GB" b="1" dirty="0"/>
          </a:p>
        </p:txBody>
      </p:sp>
      <p:sp>
        <p:nvSpPr>
          <p:cNvPr id="8" name="Rectangle 7"/>
          <p:cNvSpPr/>
          <p:nvPr/>
        </p:nvSpPr>
        <p:spPr>
          <a:xfrm>
            <a:off x="6012160" y="4113076"/>
            <a:ext cx="1368152" cy="106881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CONTROL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5940152" y="2689230"/>
            <a:ext cx="1368152" cy="109981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ARITHMETIC &amp; LOGIC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1907704" y="4113076"/>
            <a:ext cx="1368152" cy="106881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OUTPUT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1907704" y="2699900"/>
            <a:ext cx="1368152" cy="108914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INPUT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2591780" y="5373216"/>
            <a:ext cx="10441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  <a:latin typeface="Baskerville Old Face" panose="02020602080505020303" pitchFamily="18" charset="0"/>
              </a:rPr>
              <a:t>I/O</a:t>
            </a:r>
            <a:endParaRPr lang="en-GB" sz="3200" b="1" dirty="0">
              <a:solidFill>
                <a:schemeClr val="bg1"/>
              </a:solidFill>
              <a:latin typeface="Baskerville Old Face" panose="02020602080505020303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652120" y="5487615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  <a:latin typeface="Baskerville Old Face" panose="02020602080505020303" pitchFamily="18" charset="0"/>
              </a:rPr>
              <a:t>PROCESSOR</a:t>
            </a:r>
            <a:endParaRPr lang="en-GB" sz="2400" b="1" dirty="0">
              <a:solidFill>
                <a:schemeClr val="bg1"/>
              </a:solidFill>
              <a:latin typeface="Baskerville Old Face" panose="020206020805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8167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Basic Functional units of a computer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000" dirty="0" smtClean="0"/>
              <a:t>INPUT UNIT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 smtClean="0"/>
              <a:t>Computers read data through input units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 smtClean="0"/>
              <a:t>Example : keyboard (</a:t>
            </a:r>
            <a:r>
              <a:rPr lang="en-GB" dirty="0" smtClean="0">
                <a:solidFill>
                  <a:srgbClr val="00B0F0"/>
                </a:solidFill>
              </a:rPr>
              <a:t>when a key is pressed, the corresponding letter/digit is translated to its corresponding binary code &amp; transmitted to memory/processor</a:t>
            </a:r>
            <a:r>
              <a:rPr lang="en-GB" dirty="0" smtClean="0"/>
              <a:t>), mouse, scanner, joysticks, microphones.</a:t>
            </a:r>
          </a:p>
          <a:p>
            <a:pPr lvl="1" algn="just">
              <a:buFont typeface="Wingdings" panose="05000000000000000000" pitchFamily="2" charset="2"/>
              <a:buChar char="§"/>
            </a:pPr>
            <a:endParaRPr lang="en-GB" dirty="0" smtClean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000" dirty="0" smtClean="0"/>
              <a:t>OUTPUT UNIT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 smtClean="0"/>
              <a:t>Send processed result to user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 smtClean="0"/>
              <a:t>Example : Printers, monitors, speakers</a:t>
            </a:r>
          </a:p>
        </p:txBody>
      </p:sp>
    </p:spTree>
    <p:extLst>
      <p:ext uri="{BB962C8B-B14F-4D97-AF65-F5344CB8AC3E}">
        <p14:creationId xmlns:p14="http://schemas.microsoft.com/office/powerpoint/2010/main" val="372803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Basic Functional units of a computer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000" dirty="0" smtClean="0"/>
              <a:t>MEMORY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 smtClean="0"/>
              <a:t>Store program and data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 smtClean="0"/>
              <a:t>Primary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GB" dirty="0" smtClean="0"/>
              <a:t>Fast ; operates in electronic speeds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GB" dirty="0" smtClean="0"/>
              <a:t>Program &amp; data must be stored in it for execution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GB" dirty="0" smtClean="0"/>
              <a:t>Bits are processed in groups called as words(</a:t>
            </a:r>
            <a:r>
              <a:rPr lang="en-GB" dirty="0" smtClean="0">
                <a:solidFill>
                  <a:srgbClr val="00B0F0"/>
                </a:solidFill>
              </a:rPr>
              <a:t>read/write n-bit at a time</a:t>
            </a:r>
            <a:r>
              <a:rPr lang="en-GB" dirty="0" smtClean="0"/>
              <a:t>)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GB" dirty="0" smtClean="0"/>
              <a:t>Each location identified with address(</a:t>
            </a:r>
            <a:r>
              <a:rPr lang="en-GB" dirty="0" smtClean="0">
                <a:solidFill>
                  <a:srgbClr val="00B0F0"/>
                </a:solidFill>
              </a:rPr>
              <a:t>identity number</a:t>
            </a:r>
            <a:r>
              <a:rPr lang="en-GB" dirty="0" smtClean="0"/>
              <a:t>)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GB" dirty="0" smtClean="0"/>
              <a:t>Random Access Memory(</a:t>
            </a:r>
            <a:r>
              <a:rPr lang="en-GB" dirty="0" smtClean="0">
                <a:solidFill>
                  <a:srgbClr val="00B0F0"/>
                </a:solidFill>
              </a:rPr>
              <a:t>RAM</a:t>
            </a:r>
            <a:r>
              <a:rPr lang="en-GB" dirty="0" smtClean="0"/>
              <a:t>)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GB" dirty="0" smtClean="0"/>
              <a:t>Volatile, Expensive &amp; low capacity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 smtClean="0"/>
              <a:t>Secondary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GB" dirty="0" smtClean="0"/>
              <a:t>Slow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GB" dirty="0" smtClean="0"/>
              <a:t>Non volatile, Cheaper &amp; high capacity (</a:t>
            </a:r>
            <a:r>
              <a:rPr lang="en-GB" dirty="0" smtClean="0">
                <a:solidFill>
                  <a:srgbClr val="00B0F0"/>
                </a:solidFill>
              </a:rPr>
              <a:t>CDs, USB</a:t>
            </a:r>
            <a:r>
              <a:rPr lang="en-GB" dirty="0" smtClean="0"/>
              <a:t>)</a:t>
            </a:r>
          </a:p>
          <a:p>
            <a:pPr lvl="2" algn="just">
              <a:buFont typeface="Wingdings" panose="05000000000000000000" pitchFamily="2" charset="2"/>
              <a:buChar char="§"/>
            </a:pPr>
            <a:endParaRPr lang="en-GB" dirty="0" smtClean="0"/>
          </a:p>
          <a:p>
            <a:pPr marL="457200" lvl="1" indent="0" algn="just">
              <a:buNone/>
            </a:pPr>
            <a:endParaRPr lang="en-GB" dirty="0"/>
          </a:p>
          <a:p>
            <a:pPr marL="457200" lvl="1" indent="0" algn="just">
              <a:buNone/>
            </a:pPr>
            <a:endParaRPr lang="en-GB" dirty="0" smtClean="0"/>
          </a:p>
          <a:p>
            <a:pPr marL="457200" lvl="1" indent="0" algn="just">
              <a:buNone/>
            </a:pPr>
            <a:endParaRPr lang="en-GB" dirty="0" smtClean="0"/>
          </a:p>
          <a:p>
            <a:pPr lvl="1" algn="just"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948264" y="156425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Memory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516216" y="220631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Primary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380312" y="220486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Secondary</a:t>
            </a:r>
            <a:endParaRPr lang="en-GB" dirty="0">
              <a:solidFill>
                <a:srgbClr val="00B0F0"/>
              </a:solidFill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 flipH="1">
            <a:off x="6948264" y="1933582"/>
            <a:ext cx="197586" cy="2727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>
            <a:stCxn id="7" idx="2"/>
          </p:cNvCxnSpPr>
          <p:nvPr/>
        </p:nvCxnSpPr>
        <p:spPr>
          <a:xfrm>
            <a:off x="7560332" y="1933582"/>
            <a:ext cx="162454" cy="2712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1787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Basic Functional units of a computer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000" dirty="0" smtClean="0"/>
              <a:t>ARITHMETIC &amp; LOGIC UNIT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 smtClean="0"/>
              <a:t>Most operations are executed in ALU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I</a:t>
            </a:r>
            <a:r>
              <a:rPr lang="en-GB" dirty="0" smtClean="0"/>
              <a:t>nput data are bought to processor &amp; stored in registers(high speed storage element), then required operations performed.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 smtClean="0"/>
              <a:t>Performs mathematical(</a:t>
            </a:r>
            <a:r>
              <a:rPr lang="en-GB" dirty="0" smtClean="0">
                <a:solidFill>
                  <a:srgbClr val="00B0F0"/>
                </a:solidFill>
              </a:rPr>
              <a:t>addition, multiplication etc</a:t>
            </a:r>
            <a:r>
              <a:rPr lang="en-GB" dirty="0">
                <a:solidFill>
                  <a:srgbClr val="00B0F0"/>
                </a:solidFill>
              </a:rPr>
              <a:t>.</a:t>
            </a:r>
            <a:r>
              <a:rPr lang="en-GB" dirty="0" smtClean="0"/>
              <a:t>) &amp; logical(</a:t>
            </a:r>
            <a:r>
              <a:rPr lang="en-GB" dirty="0" smtClean="0">
                <a:solidFill>
                  <a:srgbClr val="00B0F0"/>
                </a:solidFill>
              </a:rPr>
              <a:t>AND, OR etc.</a:t>
            </a:r>
            <a:r>
              <a:rPr lang="en-GB" dirty="0" smtClean="0"/>
              <a:t>)operations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000" dirty="0" smtClean="0"/>
              <a:t>CONTROL UNIT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 smtClean="0"/>
              <a:t>Coordinates the operations of other four functional units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 smtClean="0"/>
              <a:t>Uses control signals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 smtClean="0"/>
              <a:t>Generates timing signals(</a:t>
            </a:r>
            <a:r>
              <a:rPr lang="en-GB" dirty="0" smtClean="0">
                <a:solidFill>
                  <a:srgbClr val="00B0F0"/>
                </a:solidFill>
              </a:rPr>
              <a:t>signals to determine when an action should take place</a:t>
            </a:r>
            <a:r>
              <a:rPr lang="en-GB" dirty="0" smtClean="0"/>
              <a:t>)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 smtClean="0"/>
              <a:t>Large set of control lines(</a:t>
            </a:r>
            <a:r>
              <a:rPr lang="en-GB" dirty="0" smtClean="0">
                <a:solidFill>
                  <a:srgbClr val="00B0F0"/>
                </a:solidFill>
              </a:rPr>
              <a:t>wires</a:t>
            </a:r>
            <a:r>
              <a:rPr lang="en-GB" dirty="0" smtClean="0"/>
              <a:t>) carry these signals between units</a:t>
            </a:r>
          </a:p>
          <a:p>
            <a:pPr lvl="1" algn="just"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0596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">
  <a:themeElements>
    <a:clrScheme name="Couture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Horizon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368</TotalTime>
  <Words>239</Words>
  <Application>Microsoft Office PowerPoint</Application>
  <PresentationFormat>On-screen Show (4:3)</PresentationFormat>
  <Paragraphs>47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Horizon</vt:lpstr>
      <vt:lpstr>Computer Architecture</vt:lpstr>
      <vt:lpstr>Basic Functional units of a computer</vt:lpstr>
      <vt:lpstr>Basic Functional units of a computer</vt:lpstr>
      <vt:lpstr>Basic Functional units of a computer</vt:lpstr>
      <vt:lpstr>Basic Functional units of a computer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Architecture</dc:title>
  <dc:creator>anly</dc:creator>
  <cp:lastModifiedBy>anly</cp:lastModifiedBy>
  <cp:revision>42</cp:revision>
  <dcterms:created xsi:type="dcterms:W3CDTF">2015-06-19T11:11:37Z</dcterms:created>
  <dcterms:modified xsi:type="dcterms:W3CDTF">2015-07-06T20:39:40Z</dcterms:modified>
</cp:coreProperties>
</file>