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641"/>
    <p:restoredTop sz="95982"/>
  </p:normalViewPr>
  <p:slideViewPr>
    <p:cSldViewPr snapToGrid="0" snapToObjects="1">
      <p:cViewPr>
        <p:scale>
          <a:sx n="71" d="100"/>
          <a:sy n="71" d="100"/>
        </p:scale>
        <p:origin x="1664" y="10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4/1/25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4/1/25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4/1/25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4/1/25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4/1/25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media" Target="../media/media2.m4a"/><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slideLayout" Target="../slideLayouts/slideLayout2.xml"/><Relationship Id="rId4" Type="http://schemas.openxmlformats.org/officeDocument/2006/relationships/audio" Target="../media/media2.m4a"/></Relationships>
</file>

<file path=ppt/slides/_rels/slide3.xml.rels><?xml version="1.0" encoding="UTF-8" standalone="yes"?>
<Relationships xmlns="http://schemas.openxmlformats.org/package/2006/relationships"><Relationship Id="rId3" Type="http://schemas.microsoft.com/office/2007/relationships/media" Target="../media/media4.m4a"/><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slideLayout" Target="../slideLayouts/slideLayout2.xml"/><Relationship Id="rId4" Type="http://schemas.openxmlformats.org/officeDocument/2006/relationships/audio" Target="../media/media4.m4a"/></Relationships>
</file>

<file path=ppt/slides/_rels/slide4.xml.rels><?xml version="1.0" encoding="UTF-8" standalone="yes"?>
<Relationships xmlns="http://schemas.openxmlformats.org/package/2006/relationships"><Relationship Id="rId8" Type="http://schemas.openxmlformats.org/officeDocument/2006/relationships/audio" Target="../media/media8.m4a"/><Relationship Id="rId13" Type="http://schemas.openxmlformats.org/officeDocument/2006/relationships/slideLayout" Target="../slideLayouts/slideLayout2.xml"/><Relationship Id="rId3" Type="http://schemas.microsoft.com/office/2007/relationships/media" Target="../media/media6.m4a"/><Relationship Id="rId7" Type="http://schemas.microsoft.com/office/2007/relationships/media" Target="../media/media8.m4a"/><Relationship Id="rId12" Type="http://schemas.openxmlformats.org/officeDocument/2006/relationships/audio" Target="../media/media10.m4a"/><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audio" Target="../media/media7.m4a"/><Relationship Id="rId11" Type="http://schemas.microsoft.com/office/2007/relationships/media" Target="../media/media10.m4a"/><Relationship Id="rId5" Type="http://schemas.microsoft.com/office/2007/relationships/media" Target="../media/media7.m4a"/><Relationship Id="rId10" Type="http://schemas.openxmlformats.org/officeDocument/2006/relationships/audio" Target="../media/media9.m4a"/><Relationship Id="rId4" Type="http://schemas.openxmlformats.org/officeDocument/2006/relationships/audio" Target="../media/media6.m4a"/><Relationship Id="rId9" Type="http://schemas.microsoft.com/office/2007/relationships/media" Target="../media/media9.m4a"/><Relationship Id="rId14"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12.m4a"/><Relationship Id="rId7"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audio" Target="../media/media13.m4a"/><Relationship Id="rId5" Type="http://schemas.microsoft.com/office/2007/relationships/media" Target="../media/media13.m4a"/><Relationship Id="rId4" Type="http://schemas.openxmlformats.org/officeDocument/2006/relationships/audio" Target="../media/media12.m4a"/></Relationships>
</file>

<file path=ppt/slides/_rels/slide7.xml.rels><?xml version="1.0" encoding="UTF-8" standalone="yes"?>
<Relationships xmlns="http://schemas.openxmlformats.org/package/2006/relationships"><Relationship Id="rId3" Type="http://schemas.microsoft.com/office/2007/relationships/media" Target="../media/media15.m4a"/><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slideLayout" Target="../slideLayouts/slideLayout2.xml"/><Relationship Id="rId4" Type="http://schemas.openxmlformats.org/officeDocument/2006/relationships/audio" Target="../media/media15.m4a"/></Relationships>
</file>

<file path=ppt/slides/_rels/slide8.xml.rels><?xml version="1.0" encoding="UTF-8" standalone="yes"?>
<Relationships xmlns="http://schemas.openxmlformats.org/package/2006/relationships"><Relationship Id="rId3" Type="http://schemas.microsoft.com/office/2007/relationships/media" Target="../media/media17.m4a"/><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slideLayout" Target="../slideLayouts/slideLayout2.xml"/><Relationship Id="rId4" Type="http://schemas.openxmlformats.org/officeDocument/2006/relationships/audio" Target="../media/media17.m4a"/></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B937E-4601-C424-5C89-8962A0D672D4}"/>
              </a:ext>
            </a:extLst>
          </p:cNvPr>
          <p:cNvSpPr>
            <a:spLocks noGrp="1"/>
          </p:cNvSpPr>
          <p:nvPr>
            <p:ph type="ctrTitle"/>
          </p:nvPr>
        </p:nvSpPr>
        <p:spPr>
          <a:xfrm>
            <a:off x="2382109" y="881321"/>
            <a:ext cx="8637073" cy="2541431"/>
          </a:xfrm>
        </p:spPr>
        <p:txBody>
          <a:bodyPr>
            <a:noAutofit/>
          </a:bodyPr>
          <a:lstStyle/>
          <a:p>
            <a:r>
              <a:rPr lang="en-GB" sz="4400" b="1" u="sng" dirty="0">
                <a:solidFill>
                  <a:srgbClr val="000000"/>
                </a:solidFill>
                <a:effectLst/>
                <a:latin typeface="Aptos" panose="020B0004020202020204" pitchFamily="34" charset="0"/>
                <a:ea typeface="Calibri" panose="020F0502020204030204" pitchFamily="34" charset="0"/>
                <a:cs typeface="Times New Roman" panose="02020603050405020304" pitchFamily="18" charset="0"/>
              </a:rPr>
              <a:t>Which young people are most at risk of becoming NEET in the UK today and what can be done to tackle this issue?</a:t>
            </a:r>
            <a:endParaRPr lang="en-US" sz="4400" dirty="0"/>
          </a:p>
        </p:txBody>
      </p:sp>
      <p:sp>
        <p:nvSpPr>
          <p:cNvPr id="3" name="Subtitle 2">
            <a:extLst>
              <a:ext uri="{FF2B5EF4-FFF2-40B4-BE49-F238E27FC236}">
                <a16:creationId xmlns:a16="http://schemas.microsoft.com/office/drawing/2014/main" id="{9B505290-446B-836B-D1BA-14356238BD77}"/>
              </a:ext>
            </a:extLst>
          </p:cNvPr>
          <p:cNvSpPr>
            <a:spLocks noGrp="1"/>
          </p:cNvSpPr>
          <p:nvPr>
            <p:ph type="subTitle" idx="1"/>
          </p:nvPr>
        </p:nvSpPr>
        <p:spPr>
          <a:xfrm>
            <a:off x="2382110" y="4142510"/>
            <a:ext cx="8637072" cy="977621"/>
          </a:xfrm>
        </p:spPr>
        <p:txBody>
          <a:bodyPr/>
          <a:lstStyle/>
          <a:p>
            <a:r>
              <a:rPr lang="en-US" dirty="0"/>
              <a:t>Darcey jones 1907834</a:t>
            </a:r>
          </a:p>
        </p:txBody>
      </p:sp>
    </p:spTree>
    <p:extLst>
      <p:ext uri="{BB962C8B-B14F-4D97-AF65-F5344CB8AC3E}">
        <p14:creationId xmlns:p14="http://schemas.microsoft.com/office/powerpoint/2010/main" val="856289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906DD-8769-9111-0302-1668D29BAE4F}"/>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BDF651C8-6DFF-19BD-692C-9D035E06BBF1}"/>
              </a:ext>
            </a:extLst>
          </p:cNvPr>
          <p:cNvSpPr>
            <a:spLocks noGrp="1"/>
          </p:cNvSpPr>
          <p:nvPr>
            <p:ph idx="1"/>
          </p:nvPr>
        </p:nvSpPr>
        <p:spPr/>
        <p:txBody>
          <a:bodyPr/>
          <a:lstStyle/>
          <a:p>
            <a:r>
              <a:rPr lang="en-GB" sz="1800" dirty="0">
                <a:solidFill>
                  <a:srgbClr val="000000"/>
                </a:solidFill>
                <a:effectLst/>
                <a:latin typeface="Aptos" panose="020B0004020202020204" pitchFamily="34" charset="0"/>
                <a:ea typeface="Calibri" panose="020F0502020204030204" pitchFamily="34" charset="0"/>
                <a:cs typeface="Times New Roman" panose="02020603050405020304" pitchFamily="18" charset="0"/>
              </a:rPr>
              <a:t>‘What learners are at the highest risk of becoming NEET?’</a:t>
            </a:r>
          </a:p>
          <a:p>
            <a:r>
              <a:rPr lang="en-GB" sz="1800" dirty="0">
                <a:solidFill>
                  <a:srgbClr val="000000"/>
                </a:solidFill>
                <a:effectLst/>
                <a:latin typeface="Aptos" panose="020B0004020202020204" pitchFamily="34" charset="0"/>
                <a:ea typeface="Calibri" panose="020F0502020204030204" pitchFamily="34" charset="0"/>
                <a:cs typeface="Times New Roman" panose="02020603050405020304" pitchFamily="18" charset="0"/>
              </a:rPr>
              <a:t> ‘What provisions could support the reduction of NEET young people in the UK?’ </a:t>
            </a:r>
          </a:p>
          <a:p>
            <a:r>
              <a:rPr lang="en-GB" sz="1800" dirty="0">
                <a:solidFill>
                  <a:srgbClr val="000000"/>
                </a:solidFill>
                <a:effectLst/>
                <a:latin typeface="Aptos" panose="020B0004020202020204" pitchFamily="34" charset="0"/>
                <a:ea typeface="Calibri" panose="020F0502020204030204" pitchFamily="34" charset="0"/>
                <a:cs typeface="Times New Roman" panose="02020603050405020304" pitchFamily="18" charset="0"/>
              </a:rPr>
              <a:t>Three case studies of three young people within a training programme in Wales</a:t>
            </a:r>
            <a:r>
              <a:rPr lang="en-GB" sz="1800" dirty="0">
                <a:solidFill>
                  <a:srgbClr val="000000"/>
                </a:solidFill>
                <a:latin typeface="Aptos" panose="020B0004020202020204" pitchFamily="34" charset="0"/>
                <a:ea typeface="Calibri" panose="020F0502020204030204" pitchFamily="34" charset="0"/>
                <a:cs typeface="Times New Roman" panose="02020603050405020304" pitchFamily="18" charset="0"/>
              </a:rPr>
              <a:t>. </a:t>
            </a:r>
          </a:p>
          <a:p>
            <a:r>
              <a:rPr lang="en-GB" sz="1800" dirty="0">
                <a:solidFill>
                  <a:srgbClr val="000000"/>
                </a:solidFill>
                <a:latin typeface="Aptos" panose="020B0004020202020204" pitchFamily="34" charset="0"/>
                <a:cs typeface="Times New Roman" panose="02020603050405020304" pitchFamily="18" charset="0"/>
              </a:rPr>
              <a:t>Reflect and Plan. </a:t>
            </a:r>
            <a:endParaRPr lang="en-US" dirty="0"/>
          </a:p>
        </p:txBody>
      </p:sp>
      <p:pic>
        <p:nvPicPr>
          <p:cNvPr id="4" name="Audio Recording 3 Apr 2025 at 20:11:04" descr="Audio Recording 3 Apr 2025 at 20:11:04">
            <a:hlinkClick r:id="" action="ppaction://media"/>
            <a:extLst>
              <a:ext uri="{FF2B5EF4-FFF2-40B4-BE49-F238E27FC236}">
                <a16:creationId xmlns:a16="http://schemas.microsoft.com/office/drawing/2014/main" id="{CF13CEFC-78AE-EA19-A88E-C255414D617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30746" y="4815523"/>
            <a:ext cx="812800" cy="812800"/>
          </a:xfrm>
          <a:prstGeom prst="rect">
            <a:avLst/>
          </a:prstGeom>
        </p:spPr>
      </p:pic>
      <p:pic>
        <p:nvPicPr>
          <p:cNvPr id="5" name="Audio Recording 3 Apr 2025 at 20:20:17" descr="Audio Recording 3 Apr 2025 at 20:20:17">
            <a:hlinkClick r:id="" action="ppaction://media"/>
            <a:extLst>
              <a:ext uri="{FF2B5EF4-FFF2-40B4-BE49-F238E27FC236}">
                <a16:creationId xmlns:a16="http://schemas.microsoft.com/office/drawing/2014/main" id="{425EBC78-9E53-B778-0FDC-A1CE6C3CB0F1}"/>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2085789" y="4815523"/>
            <a:ext cx="812800" cy="812800"/>
          </a:xfrm>
          <a:prstGeom prst="rect">
            <a:avLst/>
          </a:prstGeom>
        </p:spPr>
      </p:pic>
    </p:spTree>
    <p:extLst>
      <p:ext uri="{BB962C8B-B14F-4D97-AF65-F5344CB8AC3E}">
        <p14:creationId xmlns:p14="http://schemas.microsoft.com/office/powerpoint/2010/main" val="1432679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016"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344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180DC-70A2-464A-6E70-90C64505EE07}"/>
              </a:ext>
            </a:extLst>
          </p:cNvPr>
          <p:cNvSpPr>
            <a:spLocks noGrp="1"/>
          </p:cNvSpPr>
          <p:nvPr>
            <p:ph type="title"/>
          </p:nvPr>
        </p:nvSpPr>
        <p:spPr/>
        <p:txBody>
          <a:bodyPr/>
          <a:lstStyle/>
          <a:p>
            <a:r>
              <a:rPr lang="en-US" dirty="0"/>
              <a:t>Methodology </a:t>
            </a:r>
          </a:p>
        </p:txBody>
      </p:sp>
      <p:sp>
        <p:nvSpPr>
          <p:cNvPr id="3" name="Content Placeholder 2">
            <a:extLst>
              <a:ext uri="{FF2B5EF4-FFF2-40B4-BE49-F238E27FC236}">
                <a16:creationId xmlns:a16="http://schemas.microsoft.com/office/drawing/2014/main" id="{1721B57F-81CB-05E3-BD5F-6FD7B330845B}"/>
              </a:ext>
            </a:extLst>
          </p:cNvPr>
          <p:cNvSpPr>
            <a:spLocks noGrp="1"/>
          </p:cNvSpPr>
          <p:nvPr>
            <p:ph idx="1"/>
          </p:nvPr>
        </p:nvSpPr>
        <p:spPr/>
        <p:txBody>
          <a:bodyPr/>
          <a:lstStyle/>
          <a:p>
            <a:r>
              <a:rPr lang="en-GB" sz="1800" dirty="0">
                <a:solidFill>
                  <a:srgbClr val="000000"/>
                </a:solidFill>
                <a:latin typeface="Aptos" panose="020B0004020202020204" pitchFamily="34" charset="0"/>
                <a:ea typeface="Calibri" panose="020F0502020204030204" pitchFamily="34" charset="0"/>
                <a:cs typeface="Times New Roman" panose="02020603050405020304" pitchFamily="18" charset="0"/>
              </a:rPr>
              <a:t>P</a:t>
            </a:r>
            <a:r>
              <a:rPr lang="en-GB" sz="1800" dirty="0">
                <a:solidFill>
                  <a:srgbClr val="000000"/>
                </a:solidFill>
                <a:effectLst/>
                <a:latin typeface="Aptos" panose="020B0004020202020204" pitchFamily="34" charset="0"/>
                <a:ea typeface="Calibri" panose="020F0502020204030204" pitchFamily="34" charset="0"/>
                <a:cs typeface="Times New Roman" panose="02020603050405020304" pitchFamily="18" charset="0"/>
              </a:rPr>
              <a:t>lan, take action, observe results, and reflect and repeat.</a:t>
            </a:r>
          </a:p>
          <a:p>
            <a:r>
              <a:rPr lang="en-GB" sz="1800" dirty="0">
                <a:solidFill>
                  <a:srgbClr val="000000"/>
                </a:solidFill>
                <a:latin typeface="Aptos" panose="020B0004020202020204" pitchFamily="34" charset="0"/>
                <a:ea typeface="Calibri" panose="020F0502020204030204" pitchFamily="34" charset="0"/>
                <a:cs typeface="Times New Roman" panose="02020603050405020304" pitchFamily="18" charset="0"/>
              </a:rPr>
              <a:t>I want to better understand why some thrive in post-16 education and work life and others do not. </a:t>
            </a:r>
          </a:p>
          <a:p>
            <a:r>
              <a:rPr lang="en-GB" sz="1800" dirty="0">
                <a:solidFill>
                  <a:srgbClr val="000000"/>
                </a:solidFill>
                <a:latin typeface="Aptos" panose="020B0004020202020204" pitchFamily="34" charset="0"/>
                <a:ea typeface="Calibri" panose="020F0502020204030204" pitchFamily="34" charset="0"/>
                <a:cs typeface="Times New Roman" panose="02020603050405020304" pitchFamily="18" charset="0"/>
              </a:rPr>
              <a:t>To find out if anything can be done to support those who struggle (prevention and intervention) </a:t>
            </a:r>
          </a:p>
          <a:p>
            <a:endParaRPr lang="en-GB" sz="1800" dirty="0">
              <a:solidFill>
                <a:srgbClr val="000000"/>
              </a:solidFill>
              <a:effectLst/>
              <a:latin typeface="Aptos" panose="020B0004020202020204" pitchFamily="34" charset="0"/>
              <a:ea typeface="Calibri" panose="020F0502020204030204" pitchFamily="34" charset="0"/>
              <a:cs typeface="Times New Roman" panose="02020603050405020304" pitchFamily="18" charset="0"/>
            </a:endParaRPr>
          </a:p>
        </p:txBody>
      </p:sp>
      <p:pic>
        <p:nvPicPr>
          <p:cNvPr id="4" name="Audio Recording 3 Apr 2025 at 20:31:04" descr="Audio Recording 3 Apr 2025 at 20:31:04">
            <a:hlinkClick r:id="" action="ppaction://media"/>
            <a:extLst>
              <a:ext uri="{FF2B5EF4-FFF2-40B4-BE49-F238E27FC236}">
                <a16:creationId xmlns:a16="http://schemas.microsoft.com/office/drawing/2014/main" id="{71DA2454-ABD5-118A-5BCA-21E0F3EEFA6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97791" y="4653545"/>
            <a:ext cx="812800" cy="812800"/>
          </a:xfrm>
          <a:prstGeom prst="rect">
            <a:avLst/>
          </a:prstGeom>
        </p:spPr>
      </p:pic>
      <p:pic>
        <p:nvPicPr>
          <p:cNvPr id="5" name="Audio Recording 3 Apr 2025 at 20:32:33" descr="Audio Recording 3 Apr 2025 at 20:32:33">
            <a:hlinkClick r:id="" action="ppaction://media"/>
            <a:extLst>
              <a:ext uri="{FF2B5EF4-FFF2-40B4-BE49-F238E27FC236}">
                <a16:creationId xmlns:a16="http://schemas.microsoft.com/office/drawing/2014/main" id="{72BB47C3-D975-3900-C528-95E40696314B}"/>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2767105" y="4653545"/>
            <a:ext cx="812800" cy="812800"/>
          </a:xfrm>
          <a:prstGeom prst="rect">
            <a:avLst/>
          </a:prstGeom>
        </p:spPr>
      </p:pic>
    </p:spTree>
    <p:extLst>
      <p:ext uri="{BB962C8B-B14F-4D97-AF65-F5344CB8AC3E}">
        <p14:creationId xmlns:p14="http://schemas.microsoft.com/office/powerpoint/2010/main" val="33293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752"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859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C7A0E-3DD3-C1CE-260C-A0B5E7530DFC}"/>
              </a:ext>
            </a:extLst>
          </p:cNvPr>
          <p:cNvSpPr>
            <a:spLocks noGrp="1"/>
          </p:cNvSpPr>
          <p:nvPr>
            <p:ph type="title"/>
          </p:nvPr>
        </p:nvSpPr>
        <p:spPr/>
        <p:txBody>
          <a:bodyPr/>
          <a:lstStyle/>
          <a:p>
            <a:r>
              <a:rPr lang="en-US" dirty="0"/>
              <a:t>My research </a:t>
            </a:r>
          </a:p>
        </p:txBody>
      </p:sp>
      <p:sp>
        <p:nvSpPr>
          <p:cNvPr id="3" name="Content Placeholder 2">
            <a:extLst>
              <a:ext uri="{FF2B5EF4-FFF2-40B4-BE49-F238E27FC236}">
                <a16:creationId xmlns:a16="http://schemas.microsoft.com/office/drawing/2014/main" id="{8F216271-40C0-79FD-D84C-EBC2D24DE1F5}"/>
              </a:ext>
            </a:extLst>
          </p:cNvPr>
          <p:cNvSpPr>
            <a:spLocks noGrp="1"/>
          </p:cNvSpPr>
          <p:nvPr>
            <p:ph idx="1"/>
          </p:nvPr>
        </p:nvSpPr>
        <p:spPr/>
        <p:txBody>
          <a:bodyPr>
            <a:normAutofit fontScale="70000" lnSpcReduction="20000"/>
          </a:bodyPr>
          <a:lstStyle/>
          <a:p>
            <a:r>
              <a:rPr lang="en-US" dirty="0"/>
              <a:t>Early school leavers are at higher risk of becoming NEET (Maguire, 2021), (</a:t>
            </a:r>
            <a:r>
              <a:rPr lang="en-US" dirty="0" err="1"/>
              <a:t>Janmaat</a:t>
            </a:r>
            <a:r>
              <a:rPr lang="en-US" dirty="0"/>
              <a:t> et al, 2015). Could the compulsory age be raised? What interventions can prevent early school leavers?</a:t>
            </a:r>
          </a:p>
          <a:p>
            <a:r>
              <a:rPr lang="en-US" dirty="0"/>
              <a:t>More male NEETs than females (Byrne and Smyth, 2010) (Rawlings, 2024). </a:t>
            </a:r>
          </a:p>
          <a:p>
            <a:r>
              <a:rPr lang="en-US" dirty="0"/>
              <a:t>Finances (Gibbs, 2024), (</a:t>
            </a:r>
            <a:r>
              <a:rPr lang="en-US" dirty="0" err="1"/>
              <a:t>Otte</a:t>
            </a:r>
            <a:r>
              <a:rPr lang="en-US" dirty="0"/>
              <a:t>, 2024), (Brown, 2021). Student finance? Does there need to be more financial advice support for students? Should they go for higher-paying jobs? More funding support. </a:t>
            </a:r>
          </a:p>
          <a:p>
            <a:r>
              <a:rPr lang="en-US" dirty="0"/>
              <a:t>Home influences, 70% of people believe they will not achieve more than their parents. (Byrne and Smyth, 2010), (</a:t>
            </a:r>
            <a:r>
              <a:rPr lang="en-US" dirty="0" err="1"/>
              <a:t>Pokhrel</a:t>
            </a:r>
            <a:r>
              <a:rPr lang="en-US" dirty="0"/>
              <a:t> and Chhetri, 2021), (Frith, 2017). More support for families. Employers too much for career development. </a:t>
            </a:r>
          </a:p>
          <a:p>
            <a:r>
              <a:rPr lang="en-US" dirty="0"/>
              <a:t>COVID-19 and mental health. (Rawlings, 2024), (</a:t>
            </a:r>
            <a:r>
              <a:rPr lang="en-US" dirty="0" err="1"/>
              <a:t>Pokhrel</a:t>
            </a:r>
            <a:r>
              <a:rPr lang="en-US" dirty="0"/>
              <a:t> and Chhetri, 2021).  Prevention would have been to best solution. Further support for mental health and interventions for those who struggled following COVID, </a:t>
            </a:r>
          </a:p>
          <a:p>
            <a:r>
              <a:rPr lang="en-US" dirty="0"/>
              <a:t>Social media (</a:t>
            </a:r>
            <a:r>
              <a:rPr lang="en-US" dirty="0" err="1"/>
              <a:t>Mawn</a:t>
            </a:r>
            <a:r>
              <a:rPr lang="en-US" dirty="0"/>
              <a:t> et al, 2017). More social media training (potentially in schools, post-16 education). </a:t>
            </a:r>
          </a:p>
          <a:p>
            <a:r>
              <a:rPr lang="en-US" dirty="0"/>
              <a:t>Current provisions include work-based learning and training providers. </a:t>
            </a:r>
          </a:p>
        </p:txBody>
      </p:sp>
      <p:pic>
        <p:nvPicPr>
          <p:cNvPr id="4" name="Audio Recording 3 Apr 2025 at 20:33:46" descr="Audio Recording 3 Apr 2025 at 20:33:46">
            <a:hlinkClick r:id="" action="ppaction://media"/>
            <a:extLst>
              <a:ext uri="{FF2B5EF4-FFF2-40B4-BE49-F238E27FC236}">
                <a16:creationId xmlns:a16="http://schemas.microsoft.com/office/drawing/2014/main" id="{2897C07B-E966-8F42-5ECA-3083BB08F123}"/>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4470400" y="236141"/>
            <a:ext cx="812800" cy="812800"/>
          </a:xfrm>
          <a:prstGeom prst="rect">
            <a:avLst/>
          </a:prstGeom>
        </p:spPr>
      </p:pic>
      <p:pic>
        <p:nvPicPr>
          <p:cNvPr id="5" name="Audio Recording 3 Apr 2025 at 20:34:42" descr="Audio Recording 3 Apr 2025 at 20:34:42">
            <a:hlinkClick r:id="" action="ppaction://media"/>
            <a:extLst>
              <a:ext uri="{FF2B5EF4-FFF2-40B4-BE49-F238E27FC236}">
                <a16:creationId xmlns:a16="http://schemas.microsoft.com/office/drawing/2014/main" id="{0F55920C-EECA-BC7E-2119-BDCCF47B034B}"/>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5149398" y="251153"/>
            <a:ext cx="812800" cy="812800"/>
          </a:xfrm>
          <a:prstGeom prst="rect">
            <a:avLst/>
          </a:prstGeom>
        </p:spPr>
      </p:pic>
      <p:pic>
        <p:nvPicPr>
          <p:cNvPr id="6" name="Audio Recording 3 Apr 2025 at 20:35:37" descr="Audio Recording 3 Apr 2025 at 20:35:37">
            <a:hlinkClick r:id="" action="ppaction://media"/>
            <a:extLst>
              <a:ext uri="{FF2B5EF4-FFF2-40B4-BE49-F238E27FC236}">
                <a16:creationId xmlns:a16="http://schemas.microsoft.com/office/drawing/2014/main" id="{0D8FF621-0AFC-EC7F-994B-0A9EA48B0F1D}"/>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6127710" y="273565"/>
            <a:ext cx="812800" cy="812800"/>
          </a:xfrm>
          <a:prstGeom prst="rect">
            <a:avLst/>
          </a:prstGeom>
        </p:spPr>
      </p:pic>
      <p:pic>
        <p:nvPicPr>
          <p:cNvPr id="7" name="Audio Recording 3 Apr 2025 at 20:39:08" descr="Audio Recording 3 Apr 2025 at 20:39:08">
            <a:hlinkClick r:id="" action="ppaction://media"/>
            <a:extLst>
              <a:ext uri="{FF2B5EF4-FFF2-40B4-BE49-F238E27FC236}">
                <a16:creationId xmlns:a16="http://schemas.microsoft.com/office/drawing/2014/main" id="{0D3F97FB-DD1B-5629-F41C-3A24466B1200}"/>
              </a:ext>
            </a:extLst>
          </p:cNvPr>
          <p:cNvPicPr>
            <a:picLocks noChangeAspect="1"/>
          </p:cNvPicPr>
          <p:nvPr>
            <a:audioFile r:link="rId8"/>
            <p:extLst>
              <p:ext uri="{DAA4B4D4-6D71-4841-9C94-3DE7FCFB9230}">
                <p14:media xmlns:p14="http://schemas.microsoft.com/office/powerpoint/2010/main" r:embed="rId7"/>
              </p:ext>
            </p:extLst>
          </p:nvPr>
        </p:nvPicPr>
        <p:blipFill>
          <a:blip r:embed="rId14"/>
          <a:stretch>
            <a:fillRect/>
          </a:stretch>
        </p:blipFill>
        <p:spPr>
          <a:xfrm>
            <a:off x="7106022" y="301650"/>
            <a:ext cx="812800" cy="812800"/>
          </a:xfrm>
          <a:prstGeom prst="rect">
            <a:avLst/>
          </a:prstGeom>
        </p:spPr>
      </p:pic>
      <p:pic>
        <p:nvPicPr>
          <p:cNvPr id="8" name="Audio Recording 3 Apr 2025 at 20:40:54" descr="Audio Recording 3 Apr 2025 at 20:40:54">
            <a:hlinkClick r:id="" action="ppaction://media"/>
            <a:extLst>
              <a:ext uri="{FF2B5EF4-FFF2-40B4-BE49-F238E27FC236}">
                <a16:creationId xmlns:a16="http://schemas.microsoft.com/office/drawing/2014/main" id="{87144723-6F5F-53E8-7A99-6229E6EC5DA9}"/>
              </a:ext>
            </a:extLst>
          </p:cNvPr>
          <p:cNvPicPr>
            <a:picLocks noChangeAspect="1"/>
          </p:cNvPicPr>
          <p:nvPr>
            <a:audioFile r:link="rId10"/>
            <p:extLst>
              <p:ext uri="{DAA4B4D4-6D71-4841-9C94-3DE7FCFB9230}">
                <p14:media xmlns:p14="http://schemas.microsoft.com/office/powerpoint/2010/main" r:embed="rId9"/>
              </p:ext>
            </p:extLst>
          </p:nvPr>
        </p:nvPicPr>
        <p:blipFill>
          <a:blip r:embed="rId14"/>
          <a:stretch>
            <a:fillRect/>
          </a:stretch>
        </p:blipFill>
        <p:spPr>
          <a:xfrm>
            <a:off x="8168219" y="317130"/>
            <a:ext cx="812800" cy="812800"/>
          </a:xfrm>
          <a:prstGeom prst="rect">
            <a:avLst/>
          </a:prstGeom>
        </p:spPr>
      </p:pic>
      <p:pic>
        <p:nvPicPr>
          <p:cNvPr id="9" name="Audio Recording 3 Apr 2025 at 20:43:25" descr="Audio Recording 3 Apr 2025 at 20:43:25">
            <a:hlinkClick r:id="" action="ppaction://media"/>
            <a:extLst>
              <a:ext uri="{FF2B5EF4-FFF2-40B4-BE49-F238E27FC236}">
                <a16:creationId xmlns:a16="http://schemas.microsoft.com/office/drawing/2014/main" id="{B6D266F9-A6F5-73CF-F607-EAFC49E27467}"/>
              </a:ext>
            </a:extLst>
          </p:cNvPr>
          <p:cNvPicPr>
            <a:picLocks noChangeAspect="1"/>
          </p:cNvPicPr>
          <p:nvPr>
            <a:audioFile r:link="rId12"/>
            <p:extLst>
              <p:ext uri="{DAA4B4D4-6D71-4841-9C94-3DE7FCFB9230}">
                <p14:media xmlns:p14="http://schemas.microsoft.com/office/powerpoint/2010/main" r:embed="rId11"/>
              </p:ext>
            </p:extLst>
          </p:nvPr>
        </p:nvPicPr>
        <p:blipFill>
          <a:blip r:embed="rId14"/>
          <a:stretch>
            <a:fillRect/>
          </a:stretch>
        </p:blipFill>
        <p:spPr>
          <a:xfrm>
            <a:off x="9168332" y="301650"/>
            <a:ext cx="812800" cy="812800"/>
          </a:xfrm>
          <a:prstGeom prst="rect">
            <a:avLst/>
          </a:prstGeom>
        </p:spPr>
      </p:pic>
    </p:spTree>
    <p:extLst>
      <p:ext uri="{BB962C8B-B14F-4D97-AF65-F5344CB8AC3E}">
        <p14:creationId xmlns:p14="http://schemas.microsoft.com/office/powerpoint/2010/main" val="2842498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248"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4240"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2400" fill="hold"/>
                                        <p:tgtEl>
                                          <p:spTgt spid="6"/>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75712" fill="hold"/>
                                        <p:tgtEl>
                                          <p:spTgt spid="7"/>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90496" fill="hold"/>
                                        <p:tgtEl>
                                          <p:spTgt spid="8"/>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5920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4"/>
                </p:tgtEl>
              </p:cMediaNode>
            </p:audio>
            <p:audio>
              <p:cMediaNode vol="80000">
                <p:cTn id="28" fill="hold" display="0">
                  <p:stCondLst>
                    <p:cond delay="indefinite"/>
                  </p:stCondLst>
                  <p:endCondLst>
                    <p:cond evt="onStopAudio" delay="0">
                      <p:tgtEl>
                        <p:sldTgt/>
                      </p:tgtEl>
                    </p:cond>
                  </p:endCondLst>
                </p:cTn>
                <p:tgtEl>
                  <p:spTgt spid="5"/>
                </p:tgtEl>
              </p:cMediaNode>
            </p:audio>
            <p:audio>
              <p:cMediaNode vol="80000">
                <p:cTn id="29" fill="hold" display="0">
                  <p:stCondLst>
                    <p:cond delay="indefinite"/>
                  </p:stCondLst>
                  <p:endCondLst>
                    <p:cond evt="onStopAudio" delay="0">
                      <p:tgtEl>
                        <p:sldTgt/>
                      </p:tgtEl>
                    </p:cond>
                  </p:endCondLst>
                </p:cTn>
                <p:tgtEl>
                  <p:spTgt spid="6"/>
                </p:tgtEl>
              </p:cMediaNode>
            </p:audio>
            <p:audio>
              <p:cMediaNode vol="80000">
                <p:cTn id="30" fill="hold" display="0">
                  <p:stCondLst>
                    <p:cond delay="indefinite"/>
                  </p:stCondLst>
                  <p:endCondLst>
                    <p:cond evt="onStopAudio" delay="0">
                      <p:tgtEl>
                        <p:sldTgt/>
                      </p:tgtEl>
                    </p:cond>
                  </p:endCondLst>
                </p:cTn>
                <p:tgtEl>
                  <p:spTgt spid="7"/>
                </p:tgtEl>
              </p:cMediaNode>
            </p:audio>
            <p:audio>
              <p:cMediaNode vol="80000">
                <p:cTn id="31" fill="hold" display="0">
                  <p:stCondLst>
                    <p:cond delay="indefinite"/>
                  </p:stCondLst>
                  <p:endCondLst>
                    <p:cond evt="onStopAudio" delay="0">
                      <p:tgtEl>
                        <p:sldTgt/>
                      </p:tgtEl>
                    </p:cond>
                  </p:endCondLst>
                </p:cTn>
                <p:tgtEl>
                  <p:spTgt spid="8"/>
                </p:tgtEl>
              </p:cMediaNode>
            </p:audio>
            <p:audio>
              <p:cMediaNode vol="80000">
                <p:cTn id="32"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9941-E3D9-9B16-812A-A221CF8E0152}"/>
              </a:ext>
            </a:extLst>
          </p:cNvPr>
          <p:cNvSpPr>
            <a:spLocks noGrp="1"/>
          </p:cNvSpPr>
          <p:nvPr>
            <p:ph type="title"/>
          </p:nvPr>
        </p:nvSpPr>
        <p:spPr/>
        <p:txBody>
          <a:bodyPr/>
          <a:lstStyle/>
          <a:p>
            <a:r>
              <a:rPr lang="en-US" dirty="0"/>
              <a:t>Case studies</a:t>
            </a:r>
          </a:p>
        </p:txBody>
      </p:sp>
      <p:sp>
        <p:nvSpPr>
          <p:cNvPr id="3" name="Content Placeholder 2">
            <a:extLst>
              <a:ext uri="{FF2B5EF4-FFF2-40B4-BE49-F238E27FC236}">
                <a16:creationId xmlns:a16="http://schemas.microsoft.com/office/drawing/2014/main" id="{B9C1CEAE-86A5-FA97-F73C-249057B5BAC5}"/>
              </a:ext>
            </a:extLst>
          </p:cNvPr>
          <p:cNvSpPr>
            <a:spLocks noGrp="1"/>
          </p:cNvSpPr>
          <p:nvPr>
            <p:ph idx="1"/>
          </p:nvPr>
        </p:nvSpPr>
        <p:spPr/>
        <p:txBody>
          <a:bodyPr/>
          <a:lstStyle/>
          <a:p>
            <a:r>
              <a:rPr lang="en-US" dirty="0"/>
              <a:t>Learner A – Low school attendance, limited family support, success with training provider, work-based learning in a local nursery.</a:t>
            </a:r>
          </a:p>
          <a:p>
            <a:r>
              <a:rPr lang="en-US" dirty="0"/>
              <a:t>Learner B – Early school leaver, limited family support, leaving training provider due to pregnancy.</a:t>
            </a:r>
          </a:p>
          <a:p>
            <a:r>
              <a:rPr lang="en-US" dirty="0"/>
              <a:t>Learner C – Currently has low attendance in training, unstable home environment, issues with the police, not sure what he would like to do for work. </a:t>
            </a:r>
          </a:p>
        </p:txBody>
      </p:sp>
    </p:spTree>
    <p:extLst>
      <p:ext uri="{BB962C8B-B14F-4D97-AF65-F5344CB8AC3E}">
        <p14:creationId xmlns:p14="http://schemas.microsoft.com/office/powerpoint/2010/main" val="19584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328CD-5B37-2E11-E4EB-BCCDDB6F1508}"/>
              </a:ext>
            </a:extLst>
          </p:cNvPr>
          <p:cNvSpPr>
            <a:spLocks noGrp="1"/>
          </p:cNvSpPr>
          <p:nvPr>
            <p:ph type="title"/>
          </p:nvPr>
        </p:nvSpPr>
        <p:spPr/>
        <p:txBody>
          <a:bodyPr/>
          <a:lstStyle/>
          <a:p>
            <a:r>
              <a:rPr lang="en-US" dirty="0"/>
              <a:t>Reflection</a:t>
            </a:r>
          </a:p>
        </p:txBody>
      </p:sp>
      <p:sp>
        <p:nvSpPr>
          <p:cNvPr id="3" name="Content Placeholder 2">
            <a:extLst>
              <a:ext uri="{FF2B5EF4-FFF2-40B4-BE49-F238E27FC236}">
                <a16:creationId xmlns:a16="http://schemas.microsoft.com/office/drawing/2014/main" id="{895E42BD-EA53-CBC4-1C62-01F6B59E71F3}"/>
              </a:ext>
            </a:extLst>
          </p:cNvPr>
          <p:cNvSpPr>
            <a:spLocks noGrp="1"/>
          </p:cNvSpPr>
          <p:nvPr>
            <p:ph idx="1"/>
          </p:nvPr>
        </p:nvSpPr>
        <p:spPr>
          <a:xfrm>
            <a:off x="1451579" y="2015732"/>
            <a:ext cx="9603275" cy="4037749"/>
          </a:xfrm>
        </p:spPr>
        <p:txBody>
          <a:bodyPr>
            <a:normAutofit fontScale="85000" lnSpcReduction="10000"/>
          </a:bodyPr>
          <a:lstStyle/>
          <a:p>
            <a:r>
              <a:rPr lang="en-US" dirty="0"/>
              <a:t>Gibbs (1988). </a:t>
            </a:r>
          </a:p>
          <a:p>
            <a:r>
              <a:rPr lang="en-US" dirty="0"/>
              <a:t>Description – Looking closely into NEET crisis. Potential </a:t>
            </a:r>
            <a:r>
              <a:rPr lang="en-US" dirty="0">
                <a:latin typeface="+mj-lt"/>
              </a:rPr>
              <a:t>factors </a:t>
            </a:r>
            <a:r>
              <a:rPr lang="en-GB" dirty="0">
                <a:solidFill>
                  <a:srgbClr val="000000"/>
                </a:solidFill>
                <a:effectLst/>
                <a:latin typeface="+mj-lt"/>
                <a:ea typeface="Calibri" panose="020F0502020204030204" pitchFamily="34" charset="0"/>
                <a:cs typeface="Times New Roman" panose="02020603050405020304" pitchFamily="18" charset="0"/>
              </a:rPr>
              <a:t>including gender, lack of education, low school attendance, social class, parental educational level, disengagement following the Covid-19 pandemic, perspective/aspiration, financial issues and rise in university tuition fees, and mental health issues. Support can include EWO’s, training providers, funding support. Look at case studies. </a:t>
            </a:r>
          </a:p>
          <a:p>
            <a:r>
              <a:rPr lang="en-GB" dirty="0">
                <a:solidFill>
                  <a:srgbClr val="000000"/>
                </a:solidFill>
                <a:latin typeface="+mj-lt"/>
                <a:ea typeface="Calibri" panose="020F0502020204030204" pitchFamily="34" charset="0"/>
                <a:cs typeface="Times New Roman" panose="02020603050405020304" pitchFamily="18" charset="0"/>
              </a:rPr>
              <a:t>Feelings – Issue that I am passionate about, from my own experience through work, particularly with learners from complex backgrounds. Surprised by the amount of student who struggle to fund their studies,.</a:t>
            </a:r>
          </a:p>
          <a:p>
            <a:r>
              <a:rPr lang="en-GB" dirty="0">
                <a:solidFill>
                  <a:srgbClr val="000000"/>
                </a:solidFill>
                <a:effectLst/>
                <a:latin typeface="+mj-lt"/>
                <a:ea typeface="Calibri" panose="020F0502020204030204" pitchFamily="34" charset="0"/>
                <a:cs typeface="Times New Roman" panose="02020603050405020304" pitchFamily="18" charset="0"/>
              </a:rPr>
              <a:t>Evaluation – Encouraging that there is research being done and that the issue is being recognised, However, evidence shows better results in prevention rather than intervention, which is a worry for those currently NEET. Research needs to continue, and would be good to compare with worldwide studies </a:t>
            </a:r>
            <a:endParaRPr lang="en-US" dirty="0">
              <a:latin typeface="+mj-lt"/>
            </a:endParaRPr>
          </a:p>
        </p:txBody>
      </p:sp>
      <p:pic>
        <p:nvPicPr>
          <p:cNvPr id="4" name="Audio Recording 3 Apr 2025 at 20:46:21" descr="Audio Recording 3 Apr 2025 at 20:46:21">
            <a:hlinkClick r:id="" action="ppaction://media"/>
            <a:extLst>
              <a:ext uri="{FF2B5EF4-FFF2-40B4-BE49-F238E27FC236}">
                <a16:creationId xmlns:a16="http://schemas.microsoft.com/office/drawing/2014/main" id="{ADBB1214-131A-CE5C-B38F-61317F8C9AE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309035" y="236141"/>
            <a:ext cx="812800" cy="812800"/>
          </a:xfrm>
          <a:prstGeom prst="rect">
            <a:avLst/>
          </a:prstGeom>
        </p:spPr>
      </p:pic>
      <p:pic>
        <p:nvPicPr>
          <p:cNvPr id="5" name="Audio Recording 3 Apr 2025 at 20:51:16" descr="Audio Recording 3 Apr 2025 at 20:51:16">
            <a:hlinkClick r:id="" action="ppaction://media"/>
            <a:extLst>
              <a:ext uri="{FF2B5EF4-FFF2-40B4-BE49-F238E27FC236}">
                <a16:creationId xmlns:a16="http://schemas.microsoft.com/office/drawing/2014/main" id="{ED2D4F80-ED0F-BC62-B4F9-5C63D97EC292}"/>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440416" y="236141"/>
            <a:ext cx="812800" cy="812800"/>
          </a:xfrm>
          <a:prstGeom prst="rect">
            <a:avLst/>
          </a:prstGeom>
        </p:spPr>
      </p:pic>
      <p:pic>
        <p:nvPicPr>
          <p:cNvPr id="6" name="Audio Recording 3 Apr 2025 at 20:54:06" descr="Audio Recording 3 Apr 2025 at 20:54:06">
            <a:hlinkClick r:id="" action="ppaction://media"/>
            <a:extLst>
              <a:ext uri="{FF2B5EF4-FFF2-40B4-BE49-F238E27FC236}">
                <a16:creationId xmlns:a16="http://schemas.microsoft.com/office/drawing/2014/main" id="{22808E26-81C0-86B5-B0DC-49D9F35A4460}"/>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6571797" y="230542"/>
            <a:ext cx="812800" cy="812800"/>
          </a:xfrm>
          <a:prstGeom prst="rect">
            <a:avLst/>
          </a:prstGeom>
        </p:spPr>
      </p:pic>
    </p:spTree>
    <p:extLst>
      <p:ext uri="{BB962C8B-B14F-4D97-AF65-F5344CB8AC3E}">
        <p14:creationId xmlns:p14="http://schemas.microsoft.com/office/powerpoint/2010/main" val="2850673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032"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0832"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7507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4"/>
                </p:tgtEl>
              </p:cMediaNode>
            </p:audio>
            <p:audio>
              <p:cMediaNode vol="80000">
                <p:cTn id="16" fill="hold" display="0">
                  <p:stCondLst>
                    <p:cond delay="indefinite"/>
                  </p:stCondLst>
                  <p:endCondLst>
                    <p:cond evt="onStopAudio" delay="0">
                      <p:tgtEl>
                        <p:sldTgt/>
                      </p:tgtEl>
                    </p:cond>
                  </p:endCondLst>
                </p:cTn>
                <p:tgtEl>
                  <p:spTgt spid="5"/>
                </p:tgtEl>
              </p:cMediaNode>
            </p:audio>
            <p:audio>
              <p:cMediaNode vol="80000">
                <p:cTn id="1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39A02-FBF6-E757-3906-B8CB8C600DE2}"/>
              </a:ext>
            </a:extLst>
          </p:cNvPr>
          <p:cNvSpPr>
            <a:spLocks noGrp="1"/>
          </p:cNvSpPr>
          <p:nvPr>
            <p:ph type="title"/>
          </p:nvPr>
        </p:nvSpPr>
        <p:spPr/>
        <p:txBody>
          <a:bodyPr/>
          <a:lstStyle/>
          <a:p>
            <a:r>
              <a:rPr lang="en-US" dirty="0"/>
              <a:t>Reflection continued</a:t>
            </a:r>
          </a:p>
        </p:txBody>
      </p:sp>
      <p:sp>
        <p:nvSpPr>
          <p:cNvPr id="3" name="Content Placeholder 2">
            <a:extLst>
              <a:ext uri="{FF2B5EF4-FFF2-40B4-BE49-F238E27FC236}">
                <a16:creationId xmlns:a16="http://schemas.microsoft.com/office/drawing/2014/main" id="{A610ED66-BE12-16AA-D0E9-CEFC35111B4E}"/>
              </a:ext>
            </a:extLst>
          </p:cNvPr>
          <p:cNvSpPr>
            <a:spLocks noGrp="1"/>
          </p:cNvSpPr>
          <p:nvPr>
            <p:ph idx="1"/>
          </p:nvPr>
        </p:nvSpPr>
        <p:spPr/>
        <p:txBody>
          <a:bodyPr>
            <a:normAutofit/>
          </a:bodyPr>
          <a:lstStyle/>
          <a:p>
            <a:r>
              <a:rPr lang="en-US" dirty="0"/>
              <a:t>Analysis – I am aware some of this project could be biased, having experience and prior opinions on the subject, but I worked on being critical. </a:t>
            </a:r>
          </a:p>
          <a:p>
            <a:r>
              <a:rPr lang="en-US" dirty="0"/>
              <a:t>New issues I had not considered, including student funding issues stood out and furthered my knowledge on the issue. </a:t>
            </a:r>
          </a:p>
          <a:p>
            <a:r>
              <a:rPr lang="en-US" dirty="0"/>
              <a:t>I would like to expand on this further, using more literature and having support from researchers with other perspectives to widen my findings, also looking into more areas such as NEET rates in various places to look for a pattern. </a:t>
            </a:r>
          </a:p>
          <a:p>
            <a:r>
              <a:rPr lang="en-US" dirty="0"/>
              <a:t>I would also like to carry out primary research in the future. </a:t>
            </a:r>
          </a:p>
        </p:txBody>
      </p:sp>
      <p:pic>
        <p:nvPicPr>
          <p:cNvPr id="4" name="Audio Recording 3 Apr 2025 at 20:57:17" descr="Audio Recording 3 Apr 2025 at 20:57:17">
            <a:hlinkClick r:id="" action="ppaction://media"/>
            <a:extLst>
              <a:ext uri="{FF2B5EF4-FFF2-40B4-BE49-F238E27FC236}">
                <a16:creationId xmlns:a16="http://schemas.microsoft.com/office/drawing/2014/main" id="{73681CDE-B9FA-CE4E-42A0-99F6E63F3A4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460565" y="578855"/>
            <a:ext cx="812800" cy="812800"/>
          </a:xfrm>
          <a:prstGeom prst="rect">
            <a:avLst/>
          </a:prstGeom>
        </p:spPr>
      </p:pic>
      <p:pic>
        <p:nvPicPr>
          <p:cNvPr id="5" name="Audio Recording 3 Apr 2025 at 20:57:57" descr="Audio Recording 3 Apr 2025 at 20:57:57">
            <a:hlinkClick r:id="" action="ppaction://media"/>
            <a:extLst>
              <a:ext uri="{FF2B5EF4-FFF2-40B4-BE49-F238E27FC236}">
                <a16:creationId xmlns:a16="http://schemas.microsoft.com/office/drawing/2014/main" id="{DC16E162-6BDE-27C2-9DD2-893393DB8E72}"/>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7625976" y="642541"/>
            <a:ext cx="812800" cy="812800"/>
          </a:xfrm>
          <a:prstGeom prst="rect">
            <a:avLst/>
          </a:prstGeom>
        </p:spPr>
      </p:pic>
    </p:spTree>
    <p:extLst>
      <p:ext uri="{BB962C8B-B14F-4D97-AF65-F5344CB8AC3E}">
        <p14:creationId xmlns:p14="http://schemas.microsoft.com/office/powerpoint/2010/main" val="2915132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752"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188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41A7-7FEF-A700-EEAF-DF83CB64936F}"/>
              </a:ext>
            </a:extLst>
          </p:cNvPr>
          <p:cNvSpPr>
            <a:spLocks noGrp="1"/>
          </p:cNvSpPr>
          <p:nvPr>
            <p:ph type="title"/>
          </p:nvPr>
        </p:nvSpPr>
        <p:spPr/>
        <p:txBody>
          <a:bodyPr/>
          <a:lstStyle/>
          <a:p>
            <a:r>
              <a:rPr lang="en-US" dirty="0"/>
              <a:t>Reflection continued</a:t>
            </a:r>
          </a:p>
        </p:txBody>
      </p:sp>
      <p:sp>
        <p:nvSpPr>
          <p:cNvPr id="3" name="Content Placeholder 2">
            <a:extLst>
              <a:ext uri="{FF2B5EF4-FFF2-40B4-BE49-F238E27FC236}">
                <a16:creationId xmlns:a16="http://schemas.microsoft.com/office/drawing/2014/main" id="{EFDFD718-F5D2-4149-7A4B-45B73BA3D99E}"/>
              </a:ext>
            </a:extLst>
          </p:cNvPr>
          <p:cNvSpPr>
            <a:spLocks noGrp="1"/>
          </p:cNvSpPr>
          <p:nvPr>
            <p:ph idx="1"/>
          </p:nvPr>
        </p:nvSpPr>
        <p:spPr/>
        <p:txBody>
          <a:bodyPr/>
          <a:lstStyle/>
          <a:p>
            <a:r>
              <a:rPr lang="en-US" dirty="0"/>
              <a:t>Conclusion – I have definitely furthered my understanding of the topic but have more questions and desire to find out more and work to support NEET young people. </a:t>
            </a:r>
          </a:p>
          <a:p>
            <a:r>
              <a:rPr lang="en-US" dirty="0"/>
              <a:t>Action Plan – Apply for ethics to conduct primary research. Repeat research next year to look for progression and compare findings. </a:t>
            </a:r>
          </a:p>
        </p:txBody>
      </p:sp>
      <p:pic>
        <p:nvPicPr>
          <p:cNvPr id="4" name="Audio Recording 3 Apr 2025 at 20:58:45" descr="Audio Recording 3 Apr 2025 at 20:58:45">
            <a:hlinkClick r:id="" action="ppaction://media"/>
            <a:extLst>
              <a:ext uri="{FF2B5EF4-FFF2-40B4-BE49-F238E27FC236}">
                <a16:creationId xmlns:a16="http://schemas.microsoft.com/office/drawing/2014/main" id="{1B01338A-6DAD-E604-54FD-299E7ABA438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550212" y="516336"/>
            <a:ext cx="812800" cy="812800"/>
          </a:xfrm>
          <a:prstGeom prst="rect">
            <a:avLst/>
          </a:prstGeom>
        </p:spPr>
      </p:pic>
      <p:pic>
        <p:nvPicPr>
          <p:cNvPr id="5" name="Audio Recording 3 Apr 2025 at 20:59:17" descr="Audio Recording 3 Apr 2025 at 20:59:17">
            <a:hlinkClick r:id="" action="ppaction://media"/>
            <a:extLst>
              <a:ext uri="{FF2B5EF4-FFF2-40B4-BE49-F238E27FC236}">
                <a16:creationId xmlns:a16="http://schemas.microsoft.com/office/drawing/2014/main" id="{9AEFF8BC-8CAC-6596-20B0-4A50CACB5F9B}"/>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7989733" y="611165"/>
            <a:ext cx="812800" cy="812800"/>
          </a:xfrm>
          <a:prstGeom prst="rect">
            <a:avLst/>
          </a:prstGeom>
        </p:spPr>
      </p:pic>
    </p:spTree>
    <p:extLst>
      <p:ext uri="{BB962C8B-B14F-4D97-AF65-F5344CB8AC3E}">
        <p14:creationId xmlns:p14="http://schemas.microsoft.com/office/powerpoint/2010/main" val="3049301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032"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310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D066F-64C6-1E48-441C-E730260B3B74}"/>
              </a:ext>
            </a:extLst>
          </p:cNvPr>
          <p:cNvSpPr>
            <a:spLocks noGrp="1"/>
          </p:cNvSpPr>
          <p:nvPr>
            <p:ph type="title"/>
          </p:nvPr>
        </p:nvSpPr>
        <p:spPr/>
        <p:txBody>
          <a:bodyPr/>
          <a:lstStyle/>
          <a:p>
            <a:r>
              <a:rPr lang="en-US" dirty="0"/>
              <a:t>Overall conclusion</a:t>
            </a:r>
          </a:p>
        </p:txBody>
      </p:sp>
      <p:sp>
        <p:nvSpPr>
          <p:cNvPr id="3" name="Content Placeholder 2">
            <a:extLst>
              <a:ext uri="{FF2B5EF4-FFF2-40B4-BE49-F238E27FC236}">
                <a16:creationId xmlns:a16="http://schemas.microsoft.com/office/drawing/2014/main" id="{FB14E500-0FFA-99CD-44DC-3625D49CC15F}"/>
              </a:ext>
            </a:extLst>
          </p:cNvPr>
          <p:cNvSpPr>
            <a:spLocks noGrp="1"/>
          </p:cNvSpPr>
          <p:nvPr>
            <p:ph idx="1"/>
          </p:nvPr>
        </p:nvSpPr>
        <p:spPr/>
        <p:txBody>
          <a:bodyPr/>
          <a:lstStyle/>
          <a:p>
            <a:r>
              <a:rPr lang="en-US" dirty="0"/>
              <a:t>NEET young people in the UK is a rising issue, but is </a:t>
            </a:r>
            <a:r>
              <a:rPr lang="en-US" dirty="0" err="1"/>
              <a:t>recognised</a:t>
            </a:r>
            <a:r>
              <a:rPr lang="en-US" dirty="0"/>
              <a:t>, but needs further research and support, as no provisions are currently seeing a high impact, </a:t>
            </a:r>
          </a:p>
          <a:p>
            <a:r>
              <a:rPr lang="en-US" dirty="0"/>
              <a:t>Continued research and funding is needed to support this issue. </a:t>
            </a:r>
          </a:p>
        </p:txBody>
      </p:sp>
      <p:pic>
        <p:nvPicPr>
          <p:cNvPr id="4" name="Audio Recording 3 Apr 2025 at 21:00:34" descr="Audio Recording 3 Apr 2025 at 21:00:34">
            <a:hlinkClick r:id="" action="ppaction://media"/>
            <a:extLst>
              <a:ext uri="{FF2B5EF4-FFF2-40B4-BE49-F238E27FC236}">
                <a16:creationId xmlns:a16="http://schemas.microsoft.com/office/drawing/2014/main" id="{3FF1CFFC-4E53-4066-6766-B80DD53C9D0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837083" y="642541"/>
            <a:ext cx="812800" cy="812800"/>
          </a:xfrm>
          <a:prstGeom prst="rect">
            <a:avLst/>
          </a:prstGeom>
        </p:spPr>
      </p:pic>
    </p:spTree>
    <p:extLst>
      <p:ext uri="{BB962C8B-B14F-4D97-AF65-F5344CB8AC3E}">
        <p14:creationId xmlns:p14="http://schemas.microsoft.com/office/powerpoint/2010/main" val="2384065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8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3013</TotalTime>
  <Words>781</Words>
  <Application>Microsoft Macintosh PowerPoint</Application>
  <PresentationFormat>Widescreen</PresentationFormat>
  <Paragraphs>39</Paragraphs>
  <Slides>9</Slides>
  <Notes>0</Notes>
  <HiddenSlides>0</HiddenSlides>
  <MMClips>18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Gill Sans MT</vt:lpstr>
      <vt:lpstr>Gallery</vt:lpstr>
      <vt:lpstr>Which young people are most at risk of becoming NEET in the UK today and what can be done to tackle this issue?</vt:lpstr>
      <vt:lpstr>Introduction</vt:lpstr>
      <vt:lpstr>Methodology </vt:lpstr>
      <vt:lpstr>My research </vt:lpstr>
      <vt:lpstr>Case studies</vt:lpstr>
      <vt:lpstr>Reflection</vt:lpstr>
      <vt:lpstr>Reflection continued</vt:lpstr>
      <vt:lpstr>Reflection continued</vt:lpstr>
      <vt:lpstr>Overall 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Which young people are most at risk of becoming NEET in the UK today and what can be done to tackle this issue?</dc:title>
  <dc:creator>Darcey Jones (1702834)</dc:creator>
  <cp:lastModifiedBy>Darcey Jones (1702834)</cp:lastModifiedBy>
  <cp:revision>2</cp:revision>
  <dcterms:created xsi:type="dcterms:W3CDTF">2025-04-01T18:00:28Z</dcterms:created>
  <dcterms:modified xsi:type="dcterms:W3CDTF">2025-04-03T20:14:15Z</dcterms:modified>
</cp:coreProperties>
</file>