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73" r:id="rId3"/>
    <p:sldId id="257" r:id="rId4"/>
    <p:sldId id="259" r:id="rId5"/>
    <p:sldId id="266" r:id="rId6"/>
    <p:sldId id="267" r:id="rId7"/>
    <p:sldId id="263" r:id="rId8"/>
    <p:sldId id="268" r:id="rId9"/>
    <p:sldId id="269" r:id="rId10"/>
    <p:sldId id="270" r:id="rId11"/>
    <p:sldId id="271" r:id="rId12"/>
    <p:sldId id="272" r:id="rId1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7006E4-6CDC-4949-80ED-838B1ED5AF50}" v="5" dt="2025-11-06T11:25:03.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27092" autoAdjust="0"/>
  </p:normalViewPr>
  <p:slideViewPr>
    <p:cSldViewPr>
      <p:cViewPr varScale="1">
        <p:scale>
          <a:sx n="14" d="100"/>
          <a:sy n="14" d="100"/>
        </p:scale>
        <p:origin x="1200"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onela costiuc" userId="a40457d212a80086" providerId="LiveId" clId="{2F085B94-C21D-447C-A98F-AC292CF3A0D7}"/>
    <pc:docChg chg="custSel modSld">
      <pc:chgData name="antonela costiuc" userId="a40457d212a80086" providerId="LiveId" clId="{2F085B94-C21D-447C-A98F-AC292CF3A0D7}" dt="2025-11-06T11:25:06.904" v="89" actId="20577"/>
      <pc:docMkLst>
        <pc:docMk/>
      </pc:docMkLst>
      <pc:sldChg chg="modSp mod">
        <pc:chgData name="antonela costiuc" userId="a40457d212a80086" providerId="LiveId" clId="{2F085B94-C21D-447C-A98F-AC292CF3A0D7}" dt="2025-11-05T10:09:17.732" v="47" actId="1076"/>
        <pc:sldMkLst>
          <pc:docMk/>
          <pc:sldMk cId="0" sldId="256"/>
        </pc:sldMkLst>
        <pc:spChg chg="mod">
          <ac:chgData name="antonela costiuc" userId="a40457d212a80086" providerId="LiveId" clId="{2F085B94-C21D-447C-A98F-AC292CF3A0D7}" dt="2025-11-05T10:09:17.732" v="47" actId="1076"/>
          <ac:spMkLst>
            <pc:docMk/>
            <pc:sldMk cId="0" sldId="256"/>
            <ac:spMk id="14" creationId="{00000000-0000-0000-0000-000000000000}"/>
          </ac:spMkLst>
        </pc:spChg>
      </pc:sldChg>
      <pc:sldChg chg="modNotesTx">
        <pc:chgData name="antonela costiuc" userId="a40457d212a80086" providerId="LiveId" clId="{2F085B94-C21D-447C-A98F-AC292CF3A0D7}" dt="2025-10-29T09:20:37.386" v="43" actId="20577"/>
        <pc:sldMkLst>
          <pc:docMk/>
          <pc:sldMk cId="0" sldId="257"/>
        </pc:sldMkLst>
      </pc:sldChg>
      <pc:sldChg chg="modNotesTx">
        <pc:chgData name="antonela costiuc" userId="a40457d212a80086" providerId="LiveId" clId="{2F085B94-C21D-447C-A98F-AC292CF3A0D7}" dt="2025-11-06T11:25:06.904" v="89" actId="20577"/>
        <pc:sldMkLst>
          <pc:docMk/>
          <pc:sldMk cId="0" sldId="259"/>
        </pc:sldMkLst>
      </pc:sldChg>
      <pc:sldChg chg="modSp">
        <pc:chgData name="antonela costiuc" userId="a40457d212a80086" providerId="LiveId" clId="{2F085B94-C21D-447C-A98F-AC292CF3A0D7}" dt="2025-11-05T10:11:14.058" v="49" actId="313"/>
        <pc:sldMkLst>
          <pc:docMk/>
          <pc:sldMk cId="2935372016" sldId="266"/>
        </pc:sldMkLst>
        <pc:graphicFrameChg chg="mod">
          <ac:chgData name="antonela costiuc" userId="a40457d212a80086" providerId="LiveId" clId="{2F085B94-C21D-447C-A98F-AC292CF3A0D7}" dt="2025-11-05T10:11:14.058" v="49" actId="313"/>
          <ac:graphicFrameMkLst>
            <pc:docMk/>
            <pc:sldMk cId="2935372016" sldId="266"/>
            <ac:graphicFrameMk id="11" creationId="{1AD83325-B1B9-385A-D0ED-62550814A2F6}"/>
          </ac:graphicFrameMkLst>
        </pc:graphicFrameChg>
      </pc:sldChg>
      <pc:sldChg chg="modSp">
        <pc:chgData name="antonela costiuc" userId="a40457d212a80086" providerId="LiveId" clId="{2F085B94-C21D-447C-A98F-AC292CF3A0D7}" dt="2025-11-05T10:08:19.297" v="46" actId="313"/>
        <pc:sldMkLst>
          <pc:docMk/>
          <pc:sldMk cId="730266868" sldId="268"/>
        </pc:sldMkLst>
        <pc:graphicFrameChg chg="mod">
          <ac:chgData name="antonela costiuc" userId="a40457d212a80086" providerId="LiveId" clId="{2F085B94-C21D-447C-A98F-AC292CF3A0D7}" dt="2025-11-05T10:08:19.297" v="46" actId="313"/>
          <ac:graphicFrameMkLst>
            <pc:docMk/>
            <pc:sldMk cId="730266868" sldId="268"/>
            <ac:graphicFrameMk id="12" creationId="{223CDF91-4F13-F279-01E7-6C87A87062A5}"/>
          </ac:graphicFrameMkLst>
        </pc:graphicFrameChg>
      </pc:sldChg>
      <pc:sldChg chg="modSp mod">
        <pc:chgData name="antonela costiuc" userId="a40457d212a80086" providerId="LiveId" clId="{2F085B94-C21D-447C-A98F-AC292CF3A0D7}" dt="2025-11-06T09:54:48.666" v="88" actId="1076"/>
        <pc:sldMkLst>
          <pc:docMk/>
          <pc:sldMk cId="2164304947" sldId="272"/>
        </pc:sldMkLst>
        <pc:spChg chg="mod">
          <ac:chgData name="antonela costiuc" userId="a40457d212a80086" providerId="LiveId" clId="{2F085B94-C21D-447C-A98F-AC292CF3A0D7}" dt="2025-11-06T09:54:37.863" v="87" actId="14100"/>
          <ac:spMkLst>
            <pc:docMk/>
            <pc:sldMk cId="2164304947" sldId="272"/>
            <ac:spMk id="5" creationId="{27A64EBA-43AC-ED4C-F7FD-CF6BFF1E1A85}"/>
          </ac:spMkLst>
        </pc:spChg>
        <pc:spChg chg="mod">
          <ac:chgData name="antonela costiuc" userId="a40457d212a80086" providerId="LiveId" clId="{2F085B94-C21D-447C-A98F-AC292CF3A0D7}" dt="2025-11-06T09:53:38.632" v="85" actId="1076"/>
          <ac:spMkLst>
            <pc:docMk/>
            <pc:sldMk cId="2164304947" sldId="272"/>
            <ac:spMk id="7" creationId="{281D9C8B-9537-0ADD-B389-FD599572F83A}"/>
          </ac:spMkLst>
        </pc:spChg>
        <pc:grpChg chg="mod">
          <ac:chgData name="antonela costiuc" userId="a40457d212a80086" providerId="LiveId" clId="{2F085B94-C21D-447C-A98F-AC292CF3A0D7}" dt="2025-11-06T09:54:48.666" v="88" actId="1076"/>
          <ac:grpSpMkLst>
            <pc:docMk/>
            <pc:sldMk cId="2164304947" sldId="272"/>
            <ac:grpSpMk id="2" creationId="{988502D6-0807-7702-D84A-EF705F496AAA}"/>
          </ac:grpSpMkLst>
        </pc:grpChg>
      </pc:sldChg>
      <pc:sldChg chg="modSp mod">
        <pc:chgData name="antonela costiuc" userId="a40457d212a80086" providerId="LiveId" clId="{2F085B94-C21D-447C-A98F-AC292CF3A0D7}" dt="2025-11-06T09:38:04.158" v="51" actId="1076"/>
        <pc:sldMkLst>
          <pc:docMk/>
          <pc:sldMk cId="3978071048" sldId="273"/>
        </pc:sldMkLst>
        <pc:spChg chg="mod">
          <ac:chgData name="antonela costiuc" userId="a40457d212a80086" providerId="LiveId" clId="{2F085B94-C21D-447C-A98F-AC292CF3A0D7}" dt="2025-11-06T09:38:01.392" v="50" actId="20577"/>
          <ac:spMkLst>
            <pc:docMk/>
            <pc:sldMk cId="3978071048" sldId="273"/>
            <ac:spMk id="6" creationId="{3F8096D5-9060-63EE-180E-BFEF578D4192}"/>
          </ac:spMkLst>
        </pc:spChg>
        <pc:spChg chg="mod">
          <ac:chgData name="antonela costiuc" userId="a40457d212a80086" providerId="LiveId" clId="{2F085B94-C21D-447C-A98F-AC292CF3A0D7}" dt="2025-11-06T09:38:04.158" v="51" actId="1076"/>
          <ac:spMkLst>
            <pc:docMk/>
            <pc:sldMk cId="3978071048" sldId="273"/>
            <ac:spMk id="14" creationId="{2F1804B9-6FEC-55AE-191F-24DD3F26162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9F7DED-B103-4406-B3D4-E643725102D1}" type="doc">
      <dgm:prSet loTypeId="urn:microsoft.com/office/officeart/2005/8/layout/list1" loCatId="list" qsTypeId="urn:microsoft.com/office/officeart/2005/8/quickstyle/simple4" qsCatId="simple" csTypeId="urn:microsoft.com/office/officeart/2005/8/colors/accent0_3" csCatId="mainScheme" phldr="1"/>
      <dgm:spPr/>
      <dgm:t>
        <a:bodyPr/>
        <a:lstStyle/>
        <a:p>
          <a:endParaRPr lang="en-US"/>
        </a:p>
      </dgm:t>
    </dgm:pt>
    <dgm:pt modelId="{A0DA7FEE-5C27-4976-8137-309DF1782852}">
      <dgm:prSet phldrT="[Text]" phldr="0" custT="1"/>
      <dgm:spPr/>
      <dgm:t>
        <a:bodyPr/>
        <a:lstStyle/>
        <a:p>
          <a:pPr algn="just"/>
          <a:r>
            <a:rPr lang="en-US" sz="2400" dirty="0">
              <a:latin typeface="Times New Roman" panose="02020603050405020304" pitchFamily="18" charset="0"/>
              <a:cs typeface="Times New Roman" panose="02020603050405020304" pitchFamily="18" charset="0"/>
            </a:rPr>
            <a:t>This presentation aims to examine mental health challenges in hospitality.  </a:t>
          </a:r>
        </a:p>
      </dgm:t>
    </dgm:pt>
    <dgm:pt modelId="{D7D80007-298A-4E96-9964-3EDD685B4B2A}" type="parTrans" cxnId="{8E2A0DB4-A42B-4747-A22E-66590492FCBF}">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3E802C79-9F4B-461B-9756-3EF8C1CFB01C}" type="sibTrans" cxnId="{8E2A0DB4-A42B-4747-A22E-66590492FCBF}">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1D57FA90-27F3-4B0A-A133-750097A6E6F6}">
      <dgm:prSet custT="1"/>
      <dgm:spPr/>
      <dgm:t>
        <a:bodyPr/>
        <a:lstStyle/>
        <a:p>
          <a:pPr algn="just"/>
          <a:r>
            <a:rPr lang="en-US" sz="2400" dirty="0">
              <a:latin typeface="Times New Roman" panose="02020603050405020304" pitchFamily="18" charset="0"/>
              <a:cs typeface="Times New Roman" panose="02020603050405020304" pitchFamily="18" charset="0"/>
            </a:rPr>
            <a:t>Poor mental health contributes to absenteeism, reduced productivity, and guest dissatisfaction, which ultimately harm profitability and brand reputation (</a:t>
          </a:r>
          <a:r>
            <a:rPr lang="en-US" sz="2400" dirty="0"/>
            <a:t>Dsouza et al., 2025</a:t>
          </a:r>
          <a:r>
            <a:rPr lang="en-US" sz="2400" dirty="0">
              <a:latin typeface="Times New Roman" panose="02020603050405020304" pitchFamily="18" charset="0"/>
              <a:cs typeface="Times New Roman" panose="02020603050405020304" pitchFamily="18" charset="0"/>
            </a:rPr>
            <a:t>).</a:t>
          </a:r>
        </a:p>
      </dgm:t>
    </dgm:pt>
    <dgm:pt modelId="{5FA9967C-DFA7-484D-BA38-3BFC5EA944B9}" type="parTrans" cxnId="{B3215169-CA87-43B8-A46A-1AA0ACDACABB}">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A5891C17-F6F2-4453-A4E1-C590D676C8B7}" type="sibTrans" cxnId="{B3215169-CA87-43B8-A46A-1AA0ACDACABB}">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9936B865-C0B4-4377-853B-8FBBD1D9F170}">
      <dgm:prSet custT="1"/>
      <dgm:spPr/>
      <dgm:t>
        <a:bodyPr/>
        <a:lstStyle/>
        <a:p>
          <a:pPr algn="just"/>
          <a:r>
            <a:rPr lang="en-US" sz="2400" dirty="0">
              <a:latin typeface="Times New Roman" panose="02020603050405020304" pitchFamily="18" charset="0"/>
              <a:cs typeface="Times New Roman" panose="02020603050405020304" pitchFamily="18" charset="0"/>
            </a:rPr>
            <a:t>This study identifies effective strategies to create healthier workplaces and improve staff retention in the hospitality sector.</a:t>
          </a:r>
        </a:p>
      </dgm:t>
    </dgm:pt>
    <dgm:pt modelId="{A06975DB-472C-43F9-85D3-49C875AEB9E6}" type="parTrans" cxnId="{D9ED17DE-4FE0-40C4-A823-930E26B9B4F9}">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A1BF37D2-99AF-4181-B9DB-6C195299EBE3}" type="sibTrans" cxnId="{D9ED17DE-4FE0-40C4-A823-930E26B9B4F9}">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4B02E90B-5545-4DD8-B02B-4C20E6043ADB}" type="pres">
      <dgm:prSet presAssocID="{5E9F7DED-B103-4406-B3D4-E643725102D1}" presName="linear" presStyleCnt="0">
        <dgm:presLayoutVars>
          <dgm:dir/>
          <dgm:animLvl val="lvl"/>
          <dgm:resizeHandles val="exact"/>
        </dgm:presLayoutVars>
      </dgm:prSet>
      <dgm:spPr/>
    </dgm:pt>
    <dgm:pt modelId="{0ECEA912-67F9-432C-B925-166E68D089DF}" type="pres">
      <dgm:prSet presAssocID="{A0DA7FEE-5C27-4976-8137-309DF1782852}" presName="parentLin" presStyleCnt="0"/>
      <dgm:spPr/>
    </dgm:pt>
    <dgm:pt modelId="{C7E9DC2B-1456-412B-A683-7E7220A09614}" type="pres">
      <dgm:prSet presAssocID="{A0DA7FEE-5C27-4976-8137-309DF1782852}" presName="parentLeftMargin" presStyleLbl="node1" presStyleIdx="0" presStyleCnt="3"/>
      <dgm:spPr/>
    </dgm:pt>
    <dgm:pt modelId="{E41D8E5D-389D-4284-A3E3-1C3E78F9ABA5}" type="pres">
      <dgm:prSet presAssocID="{A0DA7FEE-5C27-4976-8137-309DF1782852}" presName="parentText" presStyleLbl="node1" presStyleIdx="0" presStyleCnt="3">
        <dgm:presLayoutVars>
          <dgm:chMax val="0"/>
          <dgm:bulletEnabled val="1"/>
        </dgm:presLayoutVars>
      </dgm:prSet>
      <dgm:spPr/>
    </dgm:pt>
    <dgm:pt modelId="{18C82A0E-DDEF-4B48-B85E-BE14C98CBA9C}" type="pres">
      <dgm:prSet presAssocID="{A0DA7FEE-5C27-4976-8137-309DF1782852}" presName="negativeSpace" presStyleCnt="0"/>
      <dgm:spPr/>
    </dgm:pt>
    <dgm:pt modelId="{C201A5CD-2766-44DC-A604-1A8E0902AAAD}" type="pres">
      <dgm:prSet presAssocID="{A0DA7FEE-5C27-4976-8137-309DF1782852}" presName="childText" presStyleLbl="conFgAcc1" presStyleIdx="0" presStyleCnt="3">
        <dgm:presLayoutVars>
          <dgm:bulletEnabled val="1"/>
        </dgm:presLayoutVars>
      </dgm:prSet>
      <dgm:spPr/>
    </dgm:pt>
    <dgm:pt modelId="{C159EA36-ACBD-4599-86CF-D9B387D3C488}" type="pres">
      <dgm:prSet presAssocID="{3E802C79-9F4B-461B-9756-3EF8C1CFB01C}" presName="spaceBetweenRectangles" presStyleCnt="0"/>
      <dgm:spPr/>
    </dgm:pt>
    <dgm:pt modelId="{47F092C8-B220-491B-9948-F8A65E6EC362}" type="pres">
      <dgm:prSet presAssocID="{1D57FA90-27F3-4B0A-A133-750097A6E6F6}" presName="parentLin" presStyleCnt="0"/>
      <dgm:spPr/>
    </dgm:pt>
    <dgm:pt modelId="{72CA4EE3-A967-4D02-9A08-D0679AA57752}" type="pres">
      <dgm:prSet presAssocID="{1D57FA90-27F3-4B0A-A133-750097A6E6F6}" presName="parentLeftMargin" presStyleLbl="node1" presStyleIdx="0" presStyleCnt="3"/>
      <dgm:spPr/>
    </dgm:pt>
    <dgm:pt modelId="{55402795-AD54-4F57-9173-0D715E35D899}" type="pres">
      <dgm:prSet presAssocID="{1D57FA90-27F3-4B0A-A133-750097A6E6F6}" presName="parentText" presStyleLbl="node1" presStyleIdx="1" presStyleCnt="3">
        <dgm:presLayoutVars>
          <dgm:chMax val="0"/>
          <dgm:bulletEnabled val="1"/>
        </dgm:presLayoutVars>
      </dgm:prSet>
      <dgm:spPr/>
    </dgm:pt>
    <dgm:pt modelId="{37BB9949-ED4B-4934-8B66-BDE4C3169504}" type="pres">
      <dgm:prSet presAssocID="{1D57FA90-27F3-4B0A-A133-750097A6E6F6}" presName="negativeSpace" presStyleCnt="0"/>
      <dgm:spPr/>
    </dgm:pt>
    <dgm:pt modelId="{EF025AAA-C815-422B-AADB-105E70B48C58}" type="pres">
      <dgm:prSet presAssocID="{1D57FA90-27F3-4B0A-A133-750097A6E6F6}" presName="childText" presStyleLbl="conFgAcc1" presStyleIdx="1" presStyleCnt="3">
        <dgm:presLayoutVars>
          <dgm:bulletEnabled val="1"/>
        </dgm:presLayoutVars>
      </dgm:prSet>
      <dgm:spPr/>
    </dgm:pt>
    <dgm:pt modelId="{9E2E6634-8D70-4546-8EB0-B10B75C1D8DA}" type="pres">
      <dgm:prSet presAssocID="{A5891C17-F6F2-4453-A4E1-C590D676C8B7}" presName="spaceBetweenRectangles" presStyleCnt="0"/>
      <dgm:spPr/>
    </dgm:pt>
    <dgm:pt modelId="{5B286153-28BE-4FF9-8716-EA57AB18F289}" type="pres">
      <dgm:prSet presAssocID="{9936B865-C0B4-4377-853B-8FBBD1D9F170}" presName="parentLin" presStyleCnt="0"/>
      <dgm:spPr/>
    </dgm:pt>
    <dgm:pt modelId="{7FFA96F2-9AB2-4B08-90D5-D22BB13421BF}" type="pres">
      <dgm:prSet presAssocID="{9936B865-C0B4-4377-853B-8FBBD1D9F170}" presName="parentLeftMargin" presStyleLbl="node1" presStyleIdx="1" presStyleCnt="3"/>
      <dgm:spPr/>
    </dgm:pt>
    <dgm:pt modelId="{4484C0A3-4664-4A92-BDF2-72FB9DF1DBC6}" type="pres">
      <dgm:prSet presAssocID="{9936B865-C0B4-4377-853B-8FBBD1D9F170}" presName="parentText" presStyleLbl="node1" presStyleIdx="2" presStyleCnt="3">
        <dgm:presLayoutVars>
          <dgm:chMax val="0"/>
          <dgm:bulletEnabled val="1"/>
        </dgm:presLayoutVars>
      </dgm:prSet>
      <dgm:spPr/>
    </dgm:pt>
    <dgm:pt modelId="{90165C94-586E-45D0-A0F5-CFC09EACF002}" type="pres">
      <dgm:prSet presAssocID="{9936B865-C0B4-4377-853B-8FBBD1D9F170}" presName="negativeSpace" presStyleCnt="0"/>
      <dgm:spPr/>
    </dgm:pt>
    <dgm:pt modelId="{CCCCE4B3-2CED-495B-B371-AA0ECB039EC5}" type="pres">
      <dgm:prSet presAssocID="{9936B865-C0B4-4377-853B-8FBBD1D9F170}" presName="childText" presStyleLbl="conFgAcc1" presStyleIdx="2" presStyleCnt="3">
        <dgm:presLayoutVars>
          <dgm:bulletEnabled val="1"/>
        </dgm:presLayoutVars>
      </dgm:prSet>
      <dgm:spPr/>
    </dgm:pt>
  </dgm:ptLst>
  <dgm:cxnLst>
    <dgm:cxn modelId="{82C4F902-05C2-4765-AC58-2EAC1880E9AE}" type="presOf" srcId="{5E9F7DED-B103-4406-B3D4-E643725102D1}" destId="{4B02E90B-5545-4DD8-B02B-4C20E6043ADB}" srcOrd="0" destOrd="0" presId="urn:microsoft.com/office/officeart/2005/8/layout/list1"/>
    <dgm:cxn modelId="{4CBA1327-2992-4BEF-B84F-266F5CFF844B}" type="presOf" srcId="{1D57FA90-27F3-4B0A-A133-750097A6E6F6}" destId="{72CA4EE3-A967-4D02-9A08-D0679AA57752}" srcOrd="0" destOrd="0" presId="urn:microsoft.com/office/officeart/2005/8/layout/list1"/>
    <dgm:cxn modelId="{B3215169-CA87-43B8-A46A-1AA0ACDACABB}" srcId="{5E9F7DED-B103-4406-B3D4-E643725102D1}" destId="{1D57FA90-27F3-4B0A-A133-750097A6E6F6}" srcOrd="1" destOrd="0" parTransId="{5FA9967C-DFA7-484D-BA38-3BFC5EA944B9}" sibTransId="{A5891C17-F6F2-4453-A4E1-C590D676C8B7}"/>
    <dgm:cxn modelId="{49B04D6F-C9B9-43BF-AF6B-1E404F9A5EFA}" type="presOf" srcId="{A0DA7FEE-5C27-4976-8137-309DF1782852}" destId="{E41D8E5D-389D-4284-A3E3-1C3E78F9ABA5}" srcOrd="1" destOrd="0" presId="urn:microsoft.com/office/officeart/2005/8/layout/list1"/>
    <dgm:cxn modelId="{46736789-C67A-4BC7-AE28-5D7B227D1FD7}" type="presOf" srcId="{9936B865-C0B4-4377-853B-8FBBD1D9F170}" destId="{4484C0A3-4664-4A92-BDF2-72FB9DF1DBC6}" srcOrd="1" destOrd="0" presId="urn:microsoft.com/office/officeart/2005/8/layout/list1"/>
    <dgm:cxn modelId="{8E2A0DB4-A42B-4747-A22E-66590492FCBF}" srcId="{5E9F7DED-B103-4406-B3D4-E643725102D1}" destId="{A0DA7FEE-5C27-4976-8137-309DF1782852}" srcOrd="0" destOrd="0" parTransId="{D7D80007-298A-4E96-9964-3EDD685B4B2A}" sibTransId="{3E802C79-9F4B-461B-9756-3EF8C1CFB01C}"/>
    <dgm:cxn modelId="{D6D248C0-2B48-438C-87AB-F894681A9918}" type="presOf" srcId="{9936B865-C0B4-4377-853B-8FBBD1D9F170}" destId="{7FFA96F2-9AB2-4B08-90D5-D22BB13421BF}" srcOrd="0" destOrd="0" presId="urn:microsoft.com/office/officeart/2005/8/layout/list1"/>
    <dgm:cxn modelId="{489CD5D9-8757-461D-B60B-9076612FB9A5}" type="presOf" srcId="{1D57FA90-27F3-4B0A-A133-750097A6E6F6}" destId="{55402795-AD54-4F57-9173-0D715E35D899}" srcOrd="1" destOrd="0" presId="urn:microsoft.com/office/officeart/2005/8/layout/list1"/>
    <dgm:cxn modelId="{D9ED17DE-4FE0-40C4-A823-930E26B9B4F9}" srcId="{5E9F7DED-B103-4406-B3D4-E643725102D1}" destId="{9936B865-C0B4-4377-853B-8FBBD1D9F170}" srcOrd="2" destOrd="0" parTransId="{A06975DB-472C-43F9-85D3-49C875AEB9E6}" sibTransId="{A1BF37D2-99AF-4181-B9DB-6C195299EBE3}"/>
    <dgm:cxn modelId="{5E4355E9-3B17-4E80-84DD-7661B6F7EE13}" type="presOf" srcId="{A0DA7FEE-5C27-4976-8137-309DF1782852}" destId="{C7E9DC2B-1456-412B-A683-7E7220A09614}" srcOrd="0" destOrd="0" presId="urn:microsoft.com/office/officeart/2005/8/layout/list1"/>
    <dgm:cxn modelId="{6B142D71-12F4-4622-8E07-CFD392A2E39E}" type="presParOf" srcId="{4B02E90B-5545-4DD8-B02B-4C20E6043ADB}" destId="{0ECEA912-67F9-432C-B925-166E68D089DF}" srcOrd="0" destOrd="0" presId="urn:microsoft.com/office/officeart/2005/8/layout/list1"/>
    <dgm:cxn modelId="{AF5D78FF-0FB1-48D2-98B0-EA7282B0C115}" type="presParOf" srcId="{0ECEA912-67F9-432C-B925-166E68D089DF}" destId="{C7E9DC2B-1456-412B-A683-7E7220A09614}" srcOrd="0" destOrd="0" presId="urn:microsoft.com/office/officeart/2005/8/layout/list1"/>
    <dgm:cxn modelId="{248AFBFC-AFFE-4F76-A62A-1BFE0EADE1E4}" type="presParOf" srcId="{0ECEA912-67F9-432C-B925-166E68D089DF}" destId="{E41D8E5D-389D-4284-A3E3-1C3E78F9ABA5}" srcOrd="1" destOrd="0" presId="urn:microsoft.com/office/officeart/2005/8/layout/list1"/>
    <dgm:cxn modelId="{E2F0A775-00D1-46D7-B073-B72CE106DF59}" type="presParOf" srcId="{4B02E90B-5545-4DD8-B02B-4C20E6043ADB}" destId="{18C82A0E-DDEF-4B48-B85E-BE14C98CBA9C}" srcOrd="1" destOrd="0" presId="urn:microsoft.com/office/officeart/2005/8/layout/list1"/>
    <dgm:cxn modelId="{09B9A509-27D5-46EA-A60D-2B812F0F1459}" type="presParOf" srcId="{4B02E90B-5545-4DD8-B02B-4C20E6043ADB}" destId="{C201A5CD-2766-44DC-A604-1A8E0902AAAD}" srcOrd="2" destOrd="0" presId="urn:microsoft.com/office/officeart/2005/8/layout/list1"/>
    <dgm:cxn modelId="{0F314010-0771-468F-AF6C-8232F02B9D0E}" type="presParOf" srcId="{4B02E90B-5545-4DD8-B02B-4C20E6043ADB}" destId="{C159EA36-ACBD-4599-86CF-D9B387D3C488}" srcOrd="3" destOrd="0" presId="urn:microsoft.com/office/officeart/2005/8/layout/list1"/>
    <dgm:cxn modelId="{FA64A9BD-0319-47D2-944D-6439BDD071E9}" type="presParOf" srcId="{4B02E90B-5545-4DD8-B02B-4C20E6043ADB}" destId="{47F092C8-B220-491B-9948-F8A65E6EC362}" srcOrd="4" destOrd="0" presId="urn:microsoft.com/office/officeart/2005/8/layout/list1"/>
    <dgm:cxn modelId="{785911A6-016A-4C60-8F33-19949B1DE1C8}" type="presParOf" srcId="{47F092C8-B220-491B-9948-F8A65E6EC362}" destId="{72CA4EE3-A967-4D02-9A08-D0679AA57752}" srcOrd="0" destOrd="0" presId="urn:microsoft.com/office/officeart/2005/8/layout/list1"/>
    <dgm:cxn modelId="{588E6226-8AC9-491F-88D7-B4EFBF60B0CB}" type="presParOf" srcId="{47F092C8-B220-491B-9948-F8A65E6EC362}" destId="{55402795-AD54-4F57-9173-0D715E35D899}" srcOrd="1" destOrd="0" presId="urn:microsoft.com/office/officeart/2005/8/layout/list1"/>
    <dgm:cxn modelId="{7379700F-EADA-4DB6-A797-CF3513233B94}" type="presParOf" srcId="{4B02E90B-5545-4DD8-B02B-4C20E6043ADB}" destId="{37BB9949-ED4B-4934-8B66-BDE4C3169504}" srcOrd="5" destOrd="0" presId="urn:microsoft.com/office/officeart/2005/8/layout/list1"/>
    <dgm:cxn modelId="{6C67023D-0ADB-49BF-991C-28666C383B7D}" type="presParOf" srcId="{4B02E90B-5545-4DD8-B02B-4C20E6043ADB}" destId="{EF025AAA-C815-422B-AADB-105E70B48C58}" srcOrd="6" destOrd="0" presId="urn:microsoft.com/office/officeart/2005/8/layout/list1"/>
    <dgm:cxn modelId="{FADA4FC3-3832-4CFA-8774-D3ABA02BACC3}" type="presParOf" srcId="{4B02E90B-5545-4DD8-B02B-4C20E6043ADB}" destId="{9E2E6634-8D70-4546-8EB0-B10B75C1D8DA}" srcOrd="7" destOrd="0" presId="urn:microsoft.com/office/officeart/2005/8/layout/list1"/>
    <dgm:cxn modelId="{8F76AC86-B5F3-4BE4-8C2A-1FFF43912D84}" type="presParOf" srcId="{4B02E90B-5545-4DD8-B02B-4C20E6043ADB}" destId="{5B286153-28BE-4FF9-8716-EA57AB18F289}" srcOrd="8" destOrd="0" presId="urn:microsoft.com/office/officeart/2005/8/layout/list1"/>
    <dgm:cxn modelId="{21FF7503-3ED5-419D-A89A-6C967F8EA828}" type="presParOf" srcId="{5B286153-28BE-4FF9-8716-EA57AB18F289}" destId="{7FFA96F2-9AB2-4B08-90D5-D22BB13421BF}" srcOrd="0" destOrd="0" presId="urn:microsoft.com/office/officeart/2005/8/layout/list1"/>
    <dgm:cxn modelId="{DFD912D6-5BF3-4BED-A994-88A55214CD58}" type="presParOf" srcId="{5B286153-28BE-4FF9-8716-EA57AB18F289}" destId="{4484C0A3-4664-4A92-BDF2-72FB9DF1DBC6}" srcOrd="1" destOrd="0" presId="urn:microsoft.com/office/officeart/2005/8/layout/list1"/>
    <dgm:cxn modelId="{4F85DBFA-030B-4DD5-82ED-14A3A4EC4850}" type="presParOf" srcId="{4B02E90B-5545-4DD8-B02B-4C20E6043ADB}" destId="{90165C94-586E-45D0-A0F5-CFC09EACF002}" srcOrd="9" destOrd="0" presId="urn:microsoft.com/office/officeart/2005/8/layout/list1"/>
    <dgm:cxn modelId="{B522420E-9C45-4FF8-B9F8-8441CB28CF0C}" type="presParOf" srcId="{4B02E90B-5545-4DD8-B02B-4C20E6043ADB}" destId="{CCCCE4B3-2CED-495B-B371-AA0ECB039EC5}"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73569A-5298-468B-9A1F-B6E4051DF72F}" type="doc">
      <dgm:prSet loTypeId="urn:microsoft.com/office/officeart/2005/8/layout/default" loCatId="list" qsTypeId="urn:microsoft.com/office/officeart/2005/8/quickstyle/simple2" qsCatId="simple" csTypeId="urn:microsoft.com/office/officeart/2005/8/colors/colorful4" csCatId="colorful" phldr="1"/>
      <dgm:spPr/>
      <dgm:t>
        <a:bodyPr/>
        <a:lstStyle/>
        <a:p>
          <a:endParaRPr lang="en-US"/>
        </a:p>
      </dgm:t>
    </dgm:pt>
    <dgm:pt modelId="{F06AA2E5-57EB-42FD-A78C-65F5F553FE51}">
      <dgm:prSet/>
      <dgm:spPr/>
      <dgm:t>
        <a:bodyPr/>
        <a:lstStyle/>
        <a:p>
          <a:pPr algn="just"/>
          <a:r>
            <a:rPr lang="en-US" dirty="0">
              <a:latin typeface="Times New Roman" panose="02020603050405020304" pitchFamily="18" charset="0"/>
              <a:cs typeface="Times New Roman" panose="02020603050405020304" pitchFamily="18" charset="0"/>
            </a:rPr>
            <a:t>Burnout and Turnover:</a:t>
          </a:r>
        </a:p>
        <a:p>
          <a:pPr algn="just"/>
          <a:r>
            <a:rPr lang="en-US" dirty="0">
              <a:latin typeface="Times New Roman" panose="02020603050405020304" pitchFamily="18" charset="0"/>
              <a:cs typeface="Times New Roman" panose="02020603050405020304" pitchFamily="18" charset="0"/>
            </a:rPr>
            <a:t> Burnout and distress predict turnover; distress mediates the link between stressors and quitting intentions (Baquero et al., 2023; Baquero et al., 2025).</a:t>
          </a:r>
        </a:p>
      </dgm:t>
    </dgm:pt>
    <dgm:pt modelId="{6A09DEE9-0981-459F-9C96-645ED9C16EED}" type="parTrans" cxnId="{E0A7B59D-24D9-41E9-A428-E254BFDCF0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8A4B22F-FEF3-49E2-A0CC-E5F5C89D9730}" type="sibTrans" cxnId="{E0A7B59D-24D9-41E9-A428-E254BFDCF0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E51F475-D948-49FE-A10E-0908B50CE0AE}">
      <dgm:prSet/>
      <dgm:spPr/>
      <dgm:t>
        <a:bodyPr/>
        <a:lstStyle/>
        <a:p>
          <a:pPr algn="just"/>
          <a:r>
            <a:rPr lang="en-US" dirty="0">
              <a:latin typeface="Times New Roman" panose="02020603050405020304" pitchFamily="18" charset="0"/>
              <a:cs typeface="Times New Roman" panose="02020603050405020304" pitchFamily="18" charset="0"/>
            </a:rPr>
            <a:t>Stigma and Emotional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 Stigma prevents open disclosure; emotional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and job precarity intensify anxiety, depression, and burnout (Xiong et al., 2023; Wallace &amp; Coughlan, 2023).</a:t>
          </a:r>
        </a:p>
      </dgm:t>
    </dgm:pt>
    <dgm:pt modelId="{8C792A3B-7122-45D4-A3BA-976D89909069}" type="parTrans" cxnId="{3B14A652-F342-4492-B6CA-0995E22A2410}">
      <dgm:prSet/>
      <dgm:spPr/>
      <dgm:t>
        <a:bodyPr/>
        <a:lstStyle/>
        <a:p>
          <a:pPr algn="just"/>
          <a:endParaRPr lang="en-US">
            <a:latin typeface="Times New Roman" panose="02020603050405020304" pitchFamily="18" charset="0"/>
            <a:cs typeface="Times New Roman" panose="02020603050405020304" pitchFamily="18" charset="0"/>
          </a:endParaRPr>
        </a:p>
      </dgm:t>
    </dgm:pt>
    <dgm:pt modelId="{073C86F7-1400-4E8C-84BA-FEA606EA5EE7}" type="sibTrans" cxnId="{3B14A652-F342-4492-B6CA-0995E22A2410}">
      <dgm:prSet/>
      <dgm:spPr/>
      <dgm:t>
        <a:bodyPr/>
        <a:lstStyle/>
        <a:p>
          <a:pPr algn="just"/>
          <a:endParaRPr lang="en-US">
            <a:latin typeface="Times New Roman" panose="02020603050405020304" pitchFamily="18" charset="0"/>
            <a:cs typeface="Times New Roman" panose="02020603050405020304" pitchFamily="18" charset="0"/>
          </a:endParaRPr>
        </a:p>
      </dgm:t>
    </dgm:pt>
    <dgm:pt modelId="{08572E5E-CDC2-476D-9AF1-4C25B5A2FF02}">
      <dgm:prSet/>
      <dgm:spPr/>
      <dgm:t>
        <a:bodyPr/>
        <a:lstStyle/>
        <a:p>
          <a:pPr algn="just"/>
          <a:r>
            <a:rPr lang="en-US" dirty="0">
              <a:latin typeface="Times New Roman" panose="02020603050405020304" pitchFamily="18" charset="0"/>
              <a:cs typeface="Times New Roman" panose="02020603050405020304" pitchFamily="18" charset="0"/>
            </a:rPr>
            <a:t>Support Systems: </a:t>
          </a:r>
        </a:p>
        <a:p>
          <a:pPr algn="just"/>
          <a:r>
            <a:rPr lang="en-US" dirty="0">
              <a:latin typeface="Times New Roman" panose="02020603050405020304" pitchFamily="18" charset="0"/>
              <a:cs typeface="Times New Roman" panose="02020603050405020304" pitchFamily="18" charset="0"/>
            </a:rPr>
            <a:t>Recovery practices, ethical leadership, and organizational support improve wellbeing and retention (Ali et al., 2022; Saito et al., 2024).</a:t>
          </a:r>
        </a:p>
      </dgm:t>
    </dgm:pt>
    <dgm:pt modelId="{101F9A8C-C153-476D-AA8F-66D960CB43AA}" type="parTrans" cxnId="{8B07BC71-C2E3-46D3-B0FB-DCB24BF10A0F}">
      <dgm:prSet/>
      <dgm:spPr/>
      <dgm:t>
        <a:bodyPr/>
        <a:lstStyle/>
        <a:p>
          <a:pPr algn="just"/>
          <a:endParaRPr lang="en-US">
            <a:latin typeface="Times New Roman" panose="02020603050405020304" pitchFamily="18" charset="0"/>
            <a:cs typeface="Times New Roman" panose="02020603050405020304" pitchFamily="18" charset="0"/>
          </a:endParaRPr>
        </a:p>
      </dgm:t>
    </dgm:pt>
    <dgm:pt modelId="{A54FCD8A-6EE4-4DC5-B0D5-9A03D3590961}" type="sibTrans" cxnId="{8B07BC71-C2E3-46D3-B0FB-DCB24BF10A0F}">
      <dgm:prSet/>
      <dgm:spPr/>
      <dgm:t>
        <a:bodyPr/>
        <a:lstStyle/>
        <a:p>
          <a:pPr algn="just"/>
          <a:endParaRPr lang="en-US">
            <a:latin typeface="Times New Roman" panose="02020603050405020304" pitchFamily="18" charset="0"/>
            <a:cs typeface="Times New Roman" panose="02020603050405020304" pitchFamily="18" charset="0"/>
          </a:endParaRPr>
        </a:p>
      </dgm:t>
    </dgm:pt>
    <dgm:pt modelId="{28D9409F-A308-41B3-850A-D6CCE3D1BE54}">
      <dgm:prSet/>
      <dgm:spPr/>
      <dgm:t>
        <a:bodyPr/>
        <a:lstStyle/>
        <a:p>
          <a:pPr algn="just"/>
          <a:r>
            <a:rPr lang="en-US" dirty="0">
              <a:latin typeface="Times New Roman" panose="02020603050405020304" pitchFamily="18" charset="0"/>
              <a:cs typeface="Times New Roman" panose="02020603050405020304" pitchFamily="18" charset="0"/>
            </a:rPr>
            <a:t>Theoretical framework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Conservation of Resources (COR) Theory explains how high job demands and emotional labour deplete employees’ psychological resources; supportive leadership and recovery practices act as buffers to prevent burnout and turnover (Demerouti, 2025).</a:t>
          </a:r>
        </a:p>
      </dgm:t>
    </dgm:pt>
    <dgm:pt modelId="{A1F5486A-48F8-4503-ABBE-F1EEC540C9DF}" type="parTrans" cxnId="{7B666C83-7FCD-4697-BBC9-DA91F5C1BA22}">
      <dgm:prSet/>
      <dgm:spPr/>
      <dgm:t>
        <a:bodyPr/>
        <a:lstStyle/>
        <a:p>
          <a:pPr algn="just"/>
          <a:endParaRPr lang="en-US">
            <a:latin typeface="Times New Roman" panose="02020603050405020304" pitchFamily="18" charset="0"/>
            <a:cs typeface="Times New Roman" panose="02020603050405020304" pitchFamily="18" charset="0"/>
          </a:endParaRPr>
        </a:p>
      </dgm:t>
    </dgm:pt>
    <dgm:pt modelId="{3A47354A-FAC9-4643-8BC0-216AAD006B6B}" type="sibTrans" cxnId="{7B666C83-7FCD-4697-BBC9-DA91F5C1BA22}">
      <dgm:prSet/>
      <dgm:spPr/>
      <dgm:t>
        <a:bodyPr/>
        <a:lstStyle/>
        <a:p>
          <a:pPr algn="just"/>
          <a:endParaRPr lang="en-US">
            <a:latin typeface="Times New Roman" panose="02020603050405020304" pitchFamily="18" charset="0"/>
            <a:cs typeface="Times New Roman" panose="02020603050405020304" pitchFamily="18" charset="0"/>
          </a:endParaRPr>
        </a:p>
      </dgm:t>
    </dgm:pt>
    <dgm:pt modelId="{05E4A049-59DC-40EA-9999-D547990824A8}">
      <dgm:prSet/>
      <dgm:spPr/>
      <dgm:t>
        <a:bodyPr/>
        <a:lstStyle/>
        <a:p>
          <a:pPr algn="just"/>
          <a:r>
            <a:rPr lang="en-US" dirty="0">
              <a:latin typeface="Times New Roman" panose="02020603050405020304" pitchFamily="18" charset="0"/>
              <a:cs typeface="Times New Roman" panose="02020603050405020304" pitchFamily="18" charset="0"/>
            </a:rPr>
            <a:t>Research Gap
Studies remain mostly short-term, with limited evidence on stigma as a mediator/moderator and few evaluations of intervention effectiveness in real hospitality settings (Saito et al., 2024).</a:t>
          </a:r>
        </a:p>
      </dgm:t>
    </dgm:pt>
    <dgm:pt modelId="{D9574CFB-7AD6-4134-B7DE-F6819E0B5763}" type="parTrans" cxnId="{4476DADB-DCCA-47E0-A250-0B9E4E313EBA}">
      <dgm:prSet/>
      <dgm:spPr/>
      <dgm:t>
        <a:bodyPr/>
        <a:lstStyle/>
        <a:p>
          <a:pPr algn="just"/>
          <a:endParaRPr lang="en-US">
            <a:latin typeface="Times New Roman" panose="02020603050405020304" pitchFamily="18" charset="0"/>
            <a:cs typeface="Times New Roman" panose="02020603050405020304" pitchFamily="18" charset="0"/>
          </a:endParaRPr>
        </a:p>
      </dgm:t>
    </dgm:pt>
    <dgm:pt modelId="{35380430-A7D6-4DE9-9468-19664F5484B3}" type="sibTrans" cxnId="{4476DADB-DCCA-47E0-A250-0B9E4E313EBA}">
      <dgm:prSet/>
      <dgm:spPr/>
      <dgm:t>
        <a:bodyPr/>
        <a:lstStyle/>
        <a:p>
          <a:pPr algn="just"/>
          <a:endParaRPr lang="en-US">
            <a:latin typeface="Times New Roman" panose="02020603050405020304" pitchFamily="18" charset="0"/>
            <a:cs typeface="Times New Roman" panose="02020603050405020304" pitchFamily="18" charset="0"/>
          </a:endParaRPr>
        </a:p>
      </dgm:t>
    </dgm:pt>
    <dgm:pt modelId="{DD8B67D4-3D96-4FB2-9E0A-7B5217B4F5FB}" type="pres">
      <dgm:prSet presAssocID="{F573569A-5298-468B-9A1F-B6E4051DF72F}" presName="diagram" presStyleCnt="0">
        <dgm:presLayoutVars>
          <dgm:dir/>
          <dgm:resizeHandles val="exact"/>
        </dgm:presLayoutVars>
      </dgm:prSet>
      <dgm:spPr/>
    </dgm:pt>
    <dgm:pt modelId="{B504D37F-0671-4EB9-A854-27C668307E33}" type="pres">
      <dgm:prSet presAssocID="{F06AA2E5-57EB-42FD-A78C-65F5F553FE51}" presName="node" presStyleLbl="node1" presStyleIdx="0" presStyleCnt="5">
        <dgm:presLayoutVars>
          <dgm:bulletEnabled val="1"/>
        </dgm:presLayoutVars>
      </dgm:prSet>
      <dgm:spPr/>
    </dgm:pt>
    <dgm:pt modelId="{5F24CD27-B2ED-43CA-97F4-27C268B39BE4}" type="pres">
      <dgm:prSet presAssocID="{A8A4B22F-FEF3-49E2-A0CC-E5F5C89D9730}" presName="sibTrans" presStyleCnt="0"/>
      <dgm:spPr/>
    </dgm:pt>
    <dgm:pt modelId="{2798699A-A01E-4A38-B353-23D7BB821671}" type="pres">
      <dgm:prSet presAssocID="{08572E5E-CDC2-476D-9AF1-4C25B5A2FF02}" presName="node" presStyleLbl="node1" presStyleIdx="1" presStyleCnt="5">
        <dgm:presLayoutVars>
          <dgm:bulletEnabled val="1"/>
        </dgm:presLayoutVars>
      </dgm:prSet>
      <dgm:spPr/>
    </dgm:pt>
    <dgm:pt modelId="{DE5897F5-FD5A-488B-B8F8-24C50D8287D7}" type="pres">
      <dgm:prSet presAssocID="{A54FCD8A-6EE4-4DC5-B0D5-9A03D3590961}" presName="sibTrans" presStyleCnt="0"/>
      <dgm:spPr/>
    </dgm:pt>
    <dgm:pt modelId="{1BAAA934-2AC8-4514-97F9-284A483B87FA}" type="pres">
      <dgm:prSet presAssocID="{AE51F475-D948-49FE-A10E-0908B50CE0AE}" presName="node" presStyleLbl="node1" presStyleIdx="2" presStyleCnt="5">
        <dgm:presLayoutVars>
          <dgm:bulletEnabled val="1"/>
        </dgm:presLayoutVars>
      </dgm:prSet>
      <dgm:spPr/>
    </dgm:pt>
    <dgm:pt modelId="{6CB8230C-4246-4369-B40B-453C94EF11BF}" type="pres">
      <dgm:prSet presAssocID="{073C86F7-1400-4E8C-84BA-FEA606EA5EE7}" presName="sibTrans" presStyleCnt="0"/>
      <dgm:spPr/>
    </dgm:pt>
    <dgm:pt modelId="{2A5D4F2E-E74A-42C0-8768-193A152763D1}" type="pres">
      <dgm:prSet presAssocID="{28D9409F-A308-41B3-850A-D6CCE3D1BE54}" presName="node" presStyleLbl="node1" presStyleIdx="3" presStyleCnt="5">
        <dgm:presLayoutVars>
          <dgm:bulletEnabled val="1"/>
        </dgm:presLayoutVars>
      </dgm:prSet>
      <dgm:spPr/>
    </dgm:pt>
    <dgm:pt modelId="{00073885-E36A-497A-8651-CC83D940EDEB}" type="pres">
      <dgm:prSet presAssocID="{3A47354A-FAC9-4643-8BC0-216AAD006B6B}" presName="sibTrans" presStyleCnt="0"/>
      <dgm:spPr/>
    </dgm:pt>
    <dgm:pt modelId="{DCF7EA2F-2C70-41BF-9EBB-7FB864DD3AFF}" type="pres">
      <dgm:prSet presAssocID="{05E4A049-59DC-40EA-9999-D547990824A8}" presName="node" presStyleLbl="node1" presStyleIdx="4" presStyleCnt="5">
        <dgm:presLayoutVars>
          <dgm:bulletEnabled val="1"/>
        </dgm:presLayoutVars>
      </dgm:prSet>
      <dgm:spPr/>
    </dgm:pt>
  </dgm:ptLst>
  <dgm:cxnLst>
    <dgm:cxn modelId="{1F346131-CAB2-4D01-8377-BD70BC6E24B1}" type="presOf" srcId="{08572E5E-CDC2-476D-9AF1-4C25B5A2FF02}" destId="{2798699A-A01E-4A38-B353-23D7BB821671}" srcOrd="0" destOrd="0" presId="urn:microsoft.com/office/officeart/2005/8/layout/default"/>
    <dgm:cxn modelId="{C609DB64-E3F3-4D6E-87E7-3A2ADDF3C643}" type="presOf" srcId="{F573569A-5298-468B-9A1F-B6E4051DF72F}" destId="{DD8B67D4-3D96-4FB2-9E0A-7B5217B4F5FB}" srcOrd="0" destOrd="0" presId="urn:microsoft.com/office/officeart/2005/8/layout/default"/>
    <dgm:cxn modelId="{626B1169-6CA3-47DC-812E-5A684FDB1531}" type="presOf" srcId="{F06AA2E5-57EB-42FD-A78C-65F5F553FE51}" destId="{B504D37F-0671-4EB9-A854-27C668307E33}" srcOrd="0" destOrd="0" presId="urn:microsoft.com/office/officeart/2005/8/layout/default"/>
    <dgm:cxn modelId="{8B07BC71-C2E3-46D3-B0FB-DCB24BF10A0F}" srcId="{F573569A-5298-468B-9A1F-B6E4051DF72F}" destId="{08572E5E-CDC2-476D-9AF1-4C25B5A2FF02}" srcOrd="1" destOrd="0" parTransId="{101F9A8C-C153-476D-AA8F-66D960CB43AA}" sibTransId="{A54FCD8A-6EE4-4DC5-B0D5-9A03D3590961}"/>
    <dgm:cxn modelId="{3B14A652-F342-4492-B6CA-0995E22A2410}" srcId="{F573569A-5298-468B-9A1F-B6E4051DF72F}" destId="{AE51F475-D948-49FE-A10E-0908B50CE0AE}" srcOrd="2" destOrd="0" parTransId="{8C792A3B-7122-45D4-A3BA-976D89909069}" sibTransId="{073C86F7-1400-4E8C-84BA-FEA606EA5EE7}"/>
    <dgm:cxn modelId="{7B666C83-7FCD-4697-BBC9-DA91F5C1BA22}" srcId="{F573569A-5298-468B-9A1F-B6E4051DF72F}" destId="{28D9409F-A308-41B3-850A-D6CCE3D1BE54}" srcOrd="3" destOrd="0" parTransId="{A1F5486A-48F8-4503-ABBE-F1EEC540C9DF}" sibTransId="{3A47354A-FAC9-4643-8BC0-216AAD006B6B}"/>
    <dgm:cxn modelId="{E0A7B59D-24D9-41E9-A428-E254BFDCF031}" srcId="{F573569A-5298-468B-9A1F-B6E4051DF72F}" destId="{F06AA2E5-57EB-42FD-A78C-65F5F553FE51}" srcOrd="0" destOrd="0" parTransId="{6A09DEE9-0981-459F-9C96-645ED9C16EED}" sibTransId="{A8A4B22F-FEF3-49E2-A0CC-E5F5C89D9730}"/>
    <dgm:cxn modelId="{496320C4-416A-4BB1-BD32-00B64884C7EC}" type="presOf" srcId="{28D9409F-A308-41B3-850A-D6CCE3D1BE54}" destId="{2A5D4F2E-E74A-42C0-8768-193A152763D1}" srcOrd="0" destOrd="0" presId="urn:microsoft.com/office/officeart/2005/8/layout/default"/>
    <dgm:cxn modelId="{4476DADB-DCCA-47E0-A250-0B9E4E313EBA}" srcId="{F573569A-5298-468B-9A1F-B6E4051DF72F}" destId="{05E4A049-59DC-40EA-9999-D547990824A8}" srcOrd="4" destOrd="0" parTransId="{D9574CFB-7AD6-4134-B7DE-F6819E0B5763}" sibTransId="{35380430-A7D6-4DE9-9468-19664F5484B3}"/>
    <dgm:cxn modelId="{FFBD01E2-111A-400C-8C72-4EE51E7D7122}" type="presOf" srcId="{AE51F475-D948-49FE-A10E-0908B50CE0AE}" destId="{1BAAA934-2AC8-4514-97F9-284A483B87FA}" srcOrd="0" destOrd="0" presId="urn:microsoft.com/office/officeart/2005/8/layout/default"/>
    <dgm:cxn modelId="{4B96F7EE-EB91-4E5C-90B1-95A4D5E89889}" type="presOf" srcId="{05E4A049-59DC-40EA-9999-D547990824A8}" destId="{DCF7EA2F-2C70-41BF-9EBB-7FB864DD3AFF}" srcOrd="0" destOrd="0" presId="urn:microsoft.com/office/officeart/2005/8/layout/default"/>
    <dgm:cxn modelId="{4B8831D9-D01F-42F7-A90E-7F02D1B3B994}" type="presParOf" srcId="{DD8B67D4-3D96-4FB2-9E0A-7B5217B4F5FB}" destId="{B504D37F-0671-4EB9-A854-27C668307E33}" srcOrd="0" destOrd="0" presId="urn:microsoft.com/office/officeart/2005/8/layout/default"/>
    <dgm:cxn modelId="{79EC9EDF-8188-495A-A9D4-20073BFFFF84}" type="presParOf" srcId="{DD8B67D4-3D96-4FB2-9E0A-7B5217B4F5FB}" destId="{5F24CD27-B2ED-43CA-97F4-27C268B39BE4}" srcOrd="1" destOrd="0" presId="urn:microsoft.com/office/officeart/2005/8/layout/default"/>
    <dgm:cxn modelId="{0843D9D1-1373-4963-8618-48635C44874E}" type="presParOf" srcId="{DD8B67D4-3D96-4FB2-9E0A-7B5217B4F5FB}" destId="{2798699A-A01E-4A38-B353-23D7BB821671}" srcOrd="2" destOrd="0" presId="urn:microsoft.com/office/officeart/2005/8/layout/default"/>
    <dgm:cxn modelId="{B8B73E72-B001-4663-975A-826B2061479C}" type="presParOf" srcId="{DD8B67D4-3D96-4FB2-9E0A-7B5217B4F5FB}" destId="{DE5897F5-FD5A-488B-B8F8-24C50D8287D7}" srcOrd="3" destOrd="0" presId="urn:microsoft.com/office/officeart/2005/8/layout/default"/>
    <dgm:cxn modelId="{B3EB7606-2BD2-4D66-B9FB-1075757BF485}" type="presParOf" srcId="{DD8B67D4-3D96-4FB2-9E0A-7B5217B4F5FB}" destId="{1BAAA934-2AC8-4514-97F9-284A483B87FA}" srcOrd="4" destOrd="0" presId="urn:microsoft.com/office/officeart/2005/8/layout/default"/>
    <dgm:cxn modelId="{F34AB445-F668-49D2-8056-4157A5854623}" type="presParOf" srcId="{DD8B67D4-3D96-4FB2-9E0A-7B5217B4F5FB}" destId="{6CB8230C-4246-4369-B40B-453C94EF11BF}" srcOrd="5" destOrd="0" presId="urn:microsoft.com/office/officeart/2005/8/layout/default"/>
    <dgm:cxn modelId="{D3D5595F-110A-4952-A1D9-AC4D49F8BC0D}" type="presParOf" srcId="{DD8B67D4-3D96-4FB2-9E0A-7B5217B4F5FB}" destId="{2A5D4F2E-E74A-42C0-8768-193A152763D1}" srcOrd="6" destOrd="0" presId="urn:microsoft.com/office/officeart/2005/8/layout/default"/>
    <dgm:cxn modelId="{80696621-27AA-4383-A8D9-609BFE8C9C44}" type="presParOf" srcId="{DD8B67D4-3D96-4FB2-9E0A-7B5217B4F5FB}" destId="{00073885-E36A-497A-8651-CC83D940EDEB}" srcOrd="7" destOrd="0" presId="urn:microsoft.com/office/officeart/2005/8/layout/default"/>
    <dgm:cxn modelId="{46E8194B-80D9-4BBF-ABCB-E8B8FD0123F9}" type="presParOf" srcId="{DD8B67D4-3D96-4FB2-9E0A-7B5217B4F5FB}" destId="{DCF7EA2F-2C70-41BF-9EBB-7FB864DD3AF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9A5625-EEA6-4EBE-91D2-13FAECC15106}" type="doc">
      <dgm:prSet loTypeId="urn:microsoft.com/office/officeart/2005/8/layout/hList6" loCatId="list" qsTypeId="urn:microsoft.com/office/officeart/2005/8/quickstyle/simple1" qsCatId="simple" csTypeId="urn:microsoft.com/office/officeart/2005/8/colors/accent0_3" csCatId="mainScheme" phldr="1"/>
      <dgm:spPr/>
      <dgm:t>
        <a:bodyPr/>
        <a:lstStyle/>
        <a:p>
          <a:endParaRPr lang="en-US"/>
        </a:p>
      </dgm:t>
    </dgm:pt>
    <dgm:pt modelId="{EF52A2CA-435E-44EA-A476-08E5FA095765}">
      <dgm:prSet phldrT="[Text]" phldr="0"/>
      <dgm:spPr/>
      <dgm:t>
        <a:bodyPr/>
        <a:lstStyle/>
        <a:p>
          <a:pPr algn="just"/>
          <a:r>
            <a:rPr lang="en-US" dirty="0">
              <a:latin typeface="Times New Roman" panose="02020603050405020304" pitchFamily="18" charset="0"/>
              <a:cs typeface="Times New Roman" panose="02020603050405020304" pitchFamily="18" charset="0"/>
            </a:rPr>
            <a:t>Political factor</a:t>
          </a:r>
        </a:p>
        <a:p>
          <a:r>
            <a:rPr lang="en-US" dirty="0">
              <a:latin typeface="Times New Roman" panose="02020603050405020304" pitchFamily="18" charset="0"/>
              <a:cs typeface="Times New Roman" panose="02020603050405020304" pitchFamily="18" charset="0"/>
            </a:rPr>
            <a:t>Political campaigns push stigma reduction, but enforcement is inconsistent (Sisson et al., 2024).</a:t>
          </a:r>
        </a:p>
        <a:p>
          <a:r>
            <a:rPr lang="en-US" dirty="0">
              <a:latin typeface="Times New Roman" panose="02020603050405020304" pitchFamily="18" charset="0"/>
              <a:cs typeface="Times New Roman" panose="02020603050405020304" pitchFamily="18" charset="0"/>
            </a:rPr>
            <a:t>Labor shortages and low wages post-pandemic heighten burnout and financial stress (Xiang et al., 2022</a:t>
          </a:r>
        </a:p>
        <a:p>
          <a:pPr algn="just"/>
          <a:endParaRPr lang="en-US" dirty="0">
            <a:latin typeface="Times New Roman" panose="02020603050405020304" pitchFamily="18" charset="0"/>
            <a:cs typeface="Times New Roman" panose="02020603050405020304" pitchFamily="18" charset="0"/>
          </a:endParaRPr>
        </a:p>
      </dgm:t>
    </dgm:pt>
    <dgm:pt modelId="{731485B6-2440-4A1E-9224-2AAA0FEBBD91}" type="par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7C6F2B1-CA3C-4002-B77E-4807A29F6A61}" type="sib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A7DD939-9BC9-4A96-80DD-A3678BB178AC}">
      <dgm:prSet phldrT="[Text]" phldr="0"/>
      <dgm:spPr/>
      <dgm:t>
        <a:bodyPr/>
        <a:lstStyle/>
        <a:p>
          <a:pPr algn="just"/>
          <a:r>
            <a:rPr lang="en-US" dirty="0">
              <a:latin typeface="Times New Roman" panose="02020603050405020304" pitchFamily="18" charset="0"/>
              <a:cs typeface="Times New Roman" panose="02020603050405020304" pitchFamily="18" charset="0"/>
            </a:rPr>
            <a:t>Economical factor</a:t>
          </a:r>
        </a:p>
      </dgm:t>
    </dgm:pt>
    <dgm:pt modelId="{DD95BEFD-14A3-4DA3-804A-60A12E15086F}" type="par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57554516-562F-4EDB-BD9E-E57162E4C278}" type="sib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4B0094F0-ABD3-4E10-A35D-9EFF99467856}">
      <dgm:prSet phldrT="[Text]"/>
      <dgm:spPr/>
      <dgm:t>
        <a:bodyPr/>
        <a:lstStyle/>
        <a:p>
          <a:pPr algn="just"/>
          <a:r>
            <a:rPr lang="en-US" dirty="0">
              <a:latin typeface="Times New Roman" panose="02020603050405020304" pitchFamily="18" charset="0"/>
              <a:cs typeface="Times New Roman" panose="02020603050405020304" pitchFamily="18" charset="0"/>
            </a:rPr>
            <a:t>Social factor</a:t>
          </a:r>
        </a:p>
      </dgm:t>
    </dgm:pt>
    <dgm:pt modelId="{20E5BAAB-0566-48B5-86C2-14AB6BEBFC80}" type="par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DBF19291-6C96-4611-8F39-AF420D9D7288}" type="sib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3F0B3FC3-D400-431A-86C7-AEA7CD967576}">
      <dgm:prSet phldrT="[Text]"/>
      <dgm:spPr/>
      <dgm:t>
        <a:bodyPr/>
        <a:lstStyle/>
        <a:p>
          <a:pPr algn="just"/>
          <a:r>
            <a:rPr lang="en-US">
              <a:latin typeface="Times New Roman" panose="02020603050405020304" pitchFamily="18" charset="0"/>
              <a:cs typeface="Times New Roman" panose="02020603050405020304" pitchFamily="18" charset="0"/>
            </a:rPr>
            <a:t>Post-pandemic labor </a:t>
          </a:r>
          <a:r>
            <a:rPr lang="en-US" dirty="0">
              <a:latin typeface="Times New Roman" panose="02020603050405020304" pitchFamily="18" charset="0"/>
              <a:cs typeface="Times New Roman" panose="02020603050405020304" pitchFamily="18" charset="0"/>
            </a:rPr>
            <a:t>shortages increase workloads and fuel burnout (Xiang et al., 2022).</a:t>
          </a:r>
        </a:p>
      </dgm:t>
    </dgm:pt>
    <dgm:pt modelId="{CC13E6B1-96B5-4120-BFB6-BF24734EBEC0}" type="sib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D5A9399E-7C79-4E7C-8765-04D39B7DD609}" type="par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953E7ADC-BD2A-44E9-8DAE-57CD24EE0C2A}">
      <dgm:prSet phldrT="[Text]"/>
      <dgm:spPr/>
      <dgm:t>
        <a:bodyPr/>
        <a:lstStyle/>
        <a:p>
          <a:pPr algn="just"/>
          <a:r>
            <a:rPr lang="en-US" dirty="0">
              <a:latin typeface="Times New Roman" panose="02020603050405020304" pitchFamily="18" charset="0"/>
              <a:cs typeface="Times New Roman" panose="02020603050405020304" pitchFamily="18" charset="0"/>
            </a:rPr>
            <a:t>Low wages reduce financial security, adding stress beyond work duties (Xiong et al., 2023).</a:t>
          </a:r>
        </a:p>
      </dgm:t>
    </dgm:pt>
    <dgm:pt modelId="{18DC15F8-B158-4308-8D9E-A7FC974A4263}" type="sibTrans" cxnId="{96A0DCE5-38F2-49C2-866B-6413CC8E224A}">
      <dgm:prSet/>
      <dgm:spPr/>
      <dgm:t>
        <a:bodyPr/>
        <a:lstStyle/>
        <a:p>
          <a:pPr algn="just"/>
          <a:endParaRPr lang="en-US">
            <a:latin typeface="Times New Roman" panose="02020603050405020304" pitchFamily="18" charset="0"/>
            <a:cs typeface="Times New Roman" panose="02020603050405020304" pitchFamily="18" charset="0"/>
          </a:endParaRPr>
        </a:p>
      </dgm:t>
    </dgm:pt>
    <dgm:pt modelId="{8B63A18D-3C3F-4790-B13B-D8EAA3B6C01A}" type="parTrans" cxnId="{96A0DCE5-38F2-49C2-866B-6413CC8E224A}">
      <dgm:prSet/>
      <dgm:spPr/>
      <dgm:t>
        <a:bodyPr/>
        <a:lstStyle/>
        <a:p>
          <a:pPr algn="just"/>
          <a:endParaRPr lang="en-US">
            <a:latin typeface="Times New Roman" panose="02020603050405020304" pitchFamily="18" charset="0"/>
            <a:cs typeface="Times New Roman" panose="02020603050405020304" pitchFamily="18" charset="0"/>
          </a:endParaRPr>
        </a:p>
      </dgm:t>
    </dgm:pt>
    <dgm:pt modelId="{24CAFBC7-98E0-489F-9715-F9F2CD0E178D}">
      <dgm:prSet phldrT="[Text]"/>
      <dgm:spPr/>
      <dgm:t>
        <a:bodyPr/>
        <a:lstStyle/>
        <a:p>
          <a:pPr algn="just"/>
          <a:r>
            <a:rPr lang="en-US">
              <a:latin typeface="Times New Roman" panose="02020603050405020304" pitchFamily="18" charset="0"/>
              <a:cs typeface="Times New Roman" panose="02020603050405020304" pitchFamily="18" charset="0"/>
            </a:rPr>
            <a:t>Generational demands for work–life balance clash with traditional overwork cultures (Zaghini et al., 2020).</a:t>
          </a:r>
          <a:endParaRPr lang="en-US" dirty="0">
            <a:latin typeface="Times New Roman" panose="02020603050405020304" pitchFamily="18" charset="0"/>
            <a:cs typeface="Times New Roman" panose="02020603050405020304" pitchFamily="18" charset="0"/>
          </a:endParaRPr>
        </a:p>
      </dgm:t>
    </dgm:pt>
    <dgm:pt modelId="{DD226C88-D7CA-4B71-8B16-90FBF4235FF3}" type="par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DE01392-4472-4104-8AC5-25DD0F7A8FE3}" type="sib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480B1049-E396-4650-A88F-95D036F4E080}">
      <dgm:prSet/>
      <dgm:spPr/>
      <dgm:t>
        <a:bodyPr/>
        <a:lstStyle/>
        <a:p>
          <a:pPr algn="just"/>
          <a:r>
            <a:rPr lang="en-US" dirty="0">
              <a:latin typeface="Times New Roman" panose="02020603050405020304" pitchFamily="18" charset="0"/>
              <a:cs typeface="Times New Roman" panose="02020603050405020304" pitchFamily="18" charset="0"/>
            </a:rPr>
            <a:t>Cultural stigma still prevents employees from seeking help, sustaining high turnover.</a:t>
          </a:r>
        </a:p>
      </dgm:t>
    </dgm:pt>
    <dgm:pt modelId="{95AE2A60-9D96-4A8F-9EA0-7A74514462A1}" type="parTrans" cxnId="{7DD25F9F-1CB6-47F5-AAFE-30498AF21852}">
      <dgm:prSet/>
      <dgm:spPr/>
      <dgm:t>
        <a:bodyPr/>
        <a:lstStyle/>
        <a:p>
          <a:pPr algn="just"/>
          <a:endParaRPr lang="en-US">
            <a:latin typeface="Times New Roman" panose="02020603050405020304" pitchFamily="18" charset="0"/>
            <a:cs typeface="Times New Roman" panose="02020603050405020304" pitchFamily="18" charset="0"/>
          </a:endParaRPr>
        </a:p>
      </dgm:t>
    </dgm:pt>
    <dgm:pt modelId="{1E4E194B-B7A6-49B2-975F-EB71B74B425F}" type="sibTrans" cxnId="{7DD25F9F-1CB6-47F5-AAFE-30498AF21852}">
      <dgm:prSet/>
      <dgm:spPr/>
      <dgm:t>
        <a:bodyPr/>
        <a:lstStyle/>
        <a:p>
          <a:pPr algn="just"/>
          <a:endParaRPr lang="en-US">
            <a:latin typeface="Times New Roman" panose="02020603050405020304" pitchFamily="18" charset="0"/>
            <a:cs typeface="Times New Roman" panose="02020603050405020304" pitchFamily="18" charset="0"/>
          </a:endParaRPr>
        </a:p>
      </dgm:t>
    </dgm:pt>
    <dgm:pt modelId="{E96A6B01-95D5-4C41-B9D4-0BD7E6D225F3}">
      <dgm:prSet/>
      <dgm:spPr/>
      <dgm:t>
        <a:bodyPr/>
        <a:lstStyle/>
        <a:p>
          <a:pPr algn="just"/>
          <a:endParaRPr lang="en-US" dirty="0">
            <a:latin typeface="Times New Roman" panose="02020603050405020304" pitchFamily="18" charset="0"/>
            <a:cs typeface="Times New Roman" panose="02020603050405020304" pitchFamily="18" charset="0"/>
          </a:endParaRPr>
        </a:p>
      </dgm:t>
    </dgm:pt>
    <dgm:pt modelId="{D9EC6CF7-C1AF-4218-B15A-66C2379E497B}" type="par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FD12365D-FF1D-4311-8AE9-B55EE6B123A6}" type="sib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44726649-D4F6-43E9-9614-38788189F859}">
      <dgm:prSet phldrT="[Text]"/>
      <dgm:spPr/>
      <dgm:t>
        <a:bodyPr/>
        <a:lstStyle/>
        <a:p>
          <a:pPr algn="just"/>
          <a:endParaRPr lang="en-US" dirty="0">
            <a:latin typeface="Times New Roman" panose="02020603050405020304" pitchFamily="18" charset="0"/>
            <a:cs typeface="Times New Roman" panose="02020603050405020304" pitchFamily="18" charset="0"/>
          </a:endParaRPr>
        </a:p>
      </dgm:t>
    </dgm:pt>
    <dgm:pt modelId="{4F4071DA-46FD-4D18-BED9-27AFBE6465ED}" type="par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A4AB0CC5-032D-45C4-BC7E-D239F8A8AF72}" type="sib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85BF3246-81F7-4D16-A916-700053E4D583}">
      <dgm:prSet phldrT="[Text]"/>
      <dgm:spPr/>
      <dgm:t>
        <a:bodyPr/>
        <a:lstStyle/>
        <a:p>
          <a:pPr algn="just"/>
          <a:r>
            <a:rPr lang="en-US" dirty="0">
              <a:latin typeface="Times New Roman" panose="02020603050405020304" pitchFamily="18" charset="0"/>
              <a:cs typeface="Times New Roman" panose="02020603050405020304" pitchFamily="18" charset="0"/>
            </a:rPr>
            <a:t>Welfare investments support retention, but recessions often lead to cuts in well-being programs.</a:t>
          </a:r>
        </a:p>
      </dgm:t>
    </dgm:pt>
    <dgm:pt modelId="{AB9CCFB9-AB1A-44AC-A26D-7E17827E4344}" type="parTrans" cxnId="{FAC22E77-F7FA-4F22-9686-F56C8BBD8A76}">
      <dgm:prSet/>
      <dgm:spPr/>
      <dgm:t>
        <a:bodyPr/>
        <a:lstStyle/>
        <a:p>
          <a:pPr algn="just"/>
          <a:endParaRPr lang="en-US">
            <a:latin typeface="Times New Roman" panose="02020603050405020304" pitchFamily="18" charset="0"/>
            <a:cs typeface="Times New Roman" panose="02020603050405020304" pitchFamily="18" charset="0"/>
          </a:endParaRPr>
        </a:p>
      </dgm:t>
    </dgm:pt>
    <dgm:pt modelId="{C83A0721-5A67-4938-BEB2-94DF843EE7FA}" type="sibTrans" cxnId="{FAC22E77-F7FA-4F22-9686-F56C8BBD8A76}">
      <dgm:prSet/>
      <dgm:spPr/>
      <dgm:t>
        <a:bodyPr/>
        <a:lstStyle/>
        <a:p>
          <a:pPr algn="just"/>
          <a:endParaRPr lang="en-US">
            <a:latin typeface="Times New Roman" panose="02020603050405020304" pitchFamily="18" charset="0"/>
            <a:cs typeface="Times New Roman" panose="02020603050405020304" pitchFamily="18" charset="0"/>
          </a:endParaRPr>
        </a:p>
      </dgm:t>
    </dgm:pt>
    <dgm:pt modelId="{264E449B-E544-47DA-B7D7-3A26B05887AE}">
      <dgm:prSet/>
      <dgm:spPr/>
      <dgm:t>
        <a:bodyPr/>
        <a:lstStyle/>
        <a:p>
          <a:pPr algn="just"/>
          <a:r>
            <a:rPr lang="en-US" dirty="0">
              <a:latin typeface="Times New Roman" panose="02020603050405020304" pitchFamily="18" charset="0"/>
              <a:cs typeface="Times New Roman" panose="02020603050405020304" pitchFamily="18" charset="0"/>
            </a:rPr>
            <a:t>The figure shows that global review evolution decreases by year 2019 to 2022 and gradually increases from year 2023. </a:t>
          </a:r>
        </a:p>
      </dgm:t>
    </dgm:pt>
    <dgm:pt modelId="{1064F118-0AD7-41A8-A46F-52D49235AADD}" type="parTrans" cxnId="{B6EFF1AF-7BA2-4B28-9319-C94E46A64F43}">
      <dgm:prSet/>
      <dgm:spPr/>
      <dgm:t>
        <a:bodyPr/>
        <a:lstStyle/>
        <a:p>
          <a:endParaRPr lang="en-US"/>
        </a:p>
      </dgm:t>
    </dgm:pt>
    <dgm:pt modelId="{575F8492-658B-4E11-8D18-5B218697F124}" type="sibTrans" cxnId="{B6EFF1AF-7BA2-4B28-9319-C94E46A64F43}">
      <dgm:prSet/>
      <dgm:spPr/>
      <dgm:t>
        <a:bodyPr/>
        <a:lstStyle/>
        <a:p>
          <a:endParaRPr lang="en-US"/>
        </a:p>
      </dgm:t>
    </dgm:pt>
    <dgm:pt modelId="{ED1730B9-91CF-4F7F-9DD2-3D2F88FA99C1}">
      <dgm:prSet phldrT="[Text]"/>
      <dgm:spPr/>
      <dgm:t>
        <a:bodyPr/>
        <a:lstStyle/>
        <a:p>
          <a:pPr algn="just"/>
          <a:endParaRPr lang="en-US" dirty="0">
            <a:latin typeface="Times New Roman" panose="02020603050405020304" pitchFamily="18" charset="0"/>
            <a:cs typeface="Times New Roman" panose="02020603050405020304" pitchFamily="18" charset="0"/>
          </a:endParaRPr>
        </a:p>
      </dgm:t>
    </dgm:pt>
    <dgm:pt modelId="{1DDA60CB-4279-4D42-871A-2DE8A24D4AF0}" type="parTrans" cxnId="{BDAC044A-BDF0-4DC3-9F34-D82509BFFC48}">
      <dgm:prSet/>
      <dgm:spPr/>
      <dgm:t>
        <a:bodyPr/>
        <a:lstStyle/>
        <a:p>
          <a:endParaRPr lang="en-US"/>
        </a:p>
      </dgm:t>
    </dgm:pt>
    <dgm:pt modelId="{9A7DE3D4-4B14-47AD-9B1B-27BA4C304812}" type="sibTrans" cxnId="{BDAC044A-BDF0-4DC3-9F34-D82509BFFC48}">
      <dgm:prSet/>
      <dgm:spPr/>
      <dgm:t>
        <a:bodyPr/>
        <a:lstStyle/>
        <a:p>
          <a:endParaRPr lang="en-US"/>
        </a:p>
      </dgm:t>
    </dgm:pt>
    <dgm:pt modelId="{3A07894E-CD11-4E89-A6A2-B3D0DC4A2829}">
      <dgm:prSet phldrT="[Text]"/>
      <dgm:spPr/>
      <dgm:t>
        <a:bodyPr/>
        <a:lstStyle/>
        <a:p>
          <a:pPr algn="just"/>
          <a:r>
            <a:rPr lang="en-US" dirty="0">
              <a:latin typeface="Times New Roman" panose="02020603050405020304" pitchFamily="18" charset="0"/>
              <a:cs typeface="Times New Roman" panose="02020603050405020304" pitchFamily="18" charset="0"/>
            </a:rPr>
            <a:t>The graph shows that market size gradually increases year by year. </a:t>
          </a:r>
        </a:p>
      </dgm:t>
    </dgm:pt>
    <dgm:pt modelId="{D7AB8B01-ACF7-4D49-AF2A-C0E4558F3040}" type="parTrans" cxnId="{510FAD88-B4E1-494B-8CC6-15152CD7A86A}">
      <dgm:prSet/>
      <dgm:spPr/>
      <dgm:t>
        <a:bodyPr/>
        <a:lstStyle/>
        <a:p>
          <a:endParaRPr lang="en-US"/>
        </a:p>
      </dgm:t>
    </dgm:pt>
    <dgm:pt modelId="{024AC461-8D06-4516-9F79-57B2B4DE1B60}" type="sibTrans" cxnId="{510FAD88-B4E1-494B-8CC6-15152CD7A86A}">
      <dgm:prSet/>
      <dgm:spPr/>
      <dgm:t>
        <a:bodyPr/>
        <a:lstStyle/>
        <a:p>
          <a:endParaRPr lang="en-US"/>
        </a:p>
      </dgm:t>
    </dgm:pt>
    <dgm:pt modelId="{5C03DE38-435A-4D53-8F80-2C5CB49B6B9C}" type="pres">
      <dgm:prSet presAssocID="{EB9A5625-EEA6-4EBE-91D2-13FAECC15106}" presName="Name0" presStyleCnt="0">
        <dgm:presLayoutVars>
          <dgm:dir/>
          <dgm:resizeHandles val="exact"/>
        </dgm:presLayoutVars>
      </dgm:prSet>
      <dgm:spPr/>
    </dgm:pt>
    <dgm:pt modelId="{AA25D382-D74B-4AE2-A863-7B94772303B8}" type="pres">
      <dgm:prSet presAssocID="{EF52A2CA-435E-44EA-A476-08E5FA095765}" presName="node" presStyleLbl="node1" presStyleIdx="0" presStyleCnt="3">
        <dgm:presLayoutVars>
          <dgm:bulletEnabled val="1"/>
        </dgm:presLayoutVars>
      </dgm:prSet>
      <dgm:spPr/>
    </dgm:pt>
    <dgm:pt modelId="{1FF4A4AD-B81F-4CA3-A208-13507C5333A2}" type="pres">
      <dgm:prSet presAssocID="{F7C6F2B1-CA3C-4002-B77E-4807A29F6A61}" presName="sibTrans" presStyleCnt="0"/>
      <dgm:spPr/>
    </dgm:pt>
    <dgm:pt modelId="{17590F1E-5C35-4A52-888A-B0AA867D6749}" type="pres">
      <dgm:prSet presAssocID="{FA7DD939-9BC9-4A96-80DD-A3678BB178AC}" presName="node" presStyleLbl="node1" presStyleIdx="1" presStyleCnt="3">
        <dgm:presLayoutVars>
          <dgm:bulletEnabled val="1"/>
        </dgm:presLayoutVars>
      </dgm:prSet>
      <dgm:spPr/>
    </dgm:pt>
    <dgm:pt modelId="{1E012B23-9C3B-4F42-8845-24A069ADE263}" type="pres">
      <dgm:prSet presAssocID="{57554516-562F-4EDB-BD9E-E57162E4C278}" presName="sibTrans" presStyleCnt="0"/>
      <dgm:spPr/>
    </dgm:pt>
    <dgm:pt modelId="{F76DE21D-2E68-45F3-B5ED-0785FEB525B6}" type="pres">
      <dgm:prSet presAssocID="{4B0094F0-ABD3-4E10-A35D-9EFF99467856}" presName="node" presStyleLbl="node1" presStyleIdx="2" presStyleCnt="3">
        <dgm:presLayoutVars>
          <dgm:bulletEnabled val="1"/>
        </dgm:presLayoutVars>
      </dgm:prSet>
      <dgm:spPr/>
    </dgm:pt>
  </dgm:ptLst>
  <dgm:cxnLst>
    <dgm:cxn modelId="{66932708-131E-4B72-A7E4-D1EDDF39AE05}" type="presOf" srcId="{3F0B3FC3-D400-431A-86C7-AEA7CD967576}" destId="{17590F1E-5C35-4A52-888A-B0AA867D6749}" srcOrd="0" destOrd="1" presId="urn:microsoft.com/office/officeart/2005/8/layout/hList6"/>
    <dgm:cxn modelId="{E965AE0D-E2E4-4D3F-8C05-2260448085D8}" type="presOf" srcId="{85BF3246-81F7-4D16-A916-700053E4D583}" destId="{17590F1E-5C35-4A52-888A-B0AA867D6749}" srcOrd="0" destOrd="3" presId="urn:microsoft.com/office/officeart/2005/8/layout/hList6"/>
    <dgm:cxn modelId="{6F709A32-4308-4DF7-B42D-BD3ADD8AA83F}" type="presOf" srcId="{953E7ADC-BD2A-44E9-8DAE-57CD24EE0C2A}" destId="{17590F1E-5C35-4A52-888A-B0AA867D6749}" srcOrd="0" destOrd="2" presId="urn:microsoft.com/office/officeart/2005/8/layout/hList6"/>
    <dgm:cxn modelId="{C6DDFE49-2280-48BD-882A-CDB996226BE4}" type="presOf" srcId="{ED1730B9-91CF-4F7F-9DD2-3D2F88FA99C1}" destId="{17590F1E-5C35-4A52-888A-B0AA867D6749}" srcOrd="0" destOrd="5" presId="urn:microsoft.com/office/officeart/2005/8/layout/hList6"/>
    <dgm:cxn modelId="{BDAC044A-BDF0-4DC3-9F34-D82509BFFC48}" srcId="{FA7DD939-9BC9-4A96-80DD-A3678BB178AC}" destId="{ED1730B9-91CF-4F7F-9DD2-3D2F88FA99C1}" srcOrd="4" destOrd="0" parTransId="{1DDA60CB-4279-4D42-871A-2DE8A24D4AF0}" sibTransId="{9A7DE3D4-4B14-47AD-9B1B-27BA4C304812}"/>
    <dgm:cxn modelId="{4EDBB04E-FA15-4D16-8B48-E22BD2FDC616}" srcId="{FA7DD939-9BC9-4A96-80DD-A3678BB178AC}" destId="{3F0B3FC3-D400-431A-86C7-AEA7CD967576}" srcOrd="0" destOrd="0" parTransId="{D5A9399E-7C79-4E7C-8765-04D39B7DD609}" sibTransId="{CC13E6B1-96B5-4120-BFB6-BF24734EBEC0}"/>
    <dgm:cxn modelId="{63B8E675-5B8C-4810-AF23-9E9AE68C97B5}" type="presOf" srcId="{24CAFBC7-98E0-489F-9715-F9F2CD0E178D}" destId="{F76DE21D-2E68-45F3-B5ED-0785FEB525B6}" srcOrd="0" destOrd="1" presId="urn:microsoft.com/office/officeart/2005/8/layout/hList6"/>
    <dgm:cxn modelId="{FAC22E77-F7FA-4F22-9686-F56C8BBD8A76}" srcId="{FA7DD939-9BC9-4A96-80DD-A3678BB178AC}" destId="{85BF3246-81F7-4D16-A916-700053E4D583}" srcOrd="2" destOrd="0" parTransId="{AB9CCFB9-AB1A-44AC-A26D-7E17827E4344}" sibTransId="{C83A0721-5A67-4938-BEB2-94DF843EE7FA}"/>
    <dgm:cxn modelId="{26AB207D-45C7-4A14-8B6D-78FA0F37BF8A}" srcId="{EB9A5625-EEA6-4EBE-91D2-13FAECC15106}" destId="{4B0094F0-ABD3-4E10-A35D-9EFF99467856}" srcOrd="2" destOrd="0" parTransId="{20E5BAAB-0566-48B5-86C2-14AB6BEBFC80}" sibTransId="{DBF19291-6C96-4611-8F39-AF420D9D7288}"/>
    <dgm:cxn modelId="{510FAD88-B4E1-494B-8CC6-15152CD7A86A}" srcId="{FA7DD939-9BC9-4A96-80DD-A3678BB178AC}" destId="{3A07894E-CD11-4E89-A6A2-B3D0DC4A2829}" srcOrd="3" destOrd="0" parTransId="{D7AB8B01-ACF7-4D49-AF2A-C0E4558F3040}" sibTransId="{024AC461-8D06-4516-9F79-57B2B4DE1B60}"/>
    <dgm:cxn modelId="{BDFCAF88-A70F-45A5-8C24-258D1D01EE30}" srcId="{EB9A5625-EEA6-4EBE-91D2-13FAECC15106}" destId="{EF52A2CA-435E-44EA-A476-08E5FA095765}" srcOrd="0" destOrd="0" parTransId="{731485B6-2440-4A1E-9224-2AAA0FEBBD91}" sibTransId="{F7C6F2B1-CA3C-4002-B77E-4807A29F6A61}"/>
    <dgm:cxn modelId="{814A1D94-E7A0-4464-BD01-0AFA694A3A7E}" type="presOf" srcId="{264E449B-E544-47DA-B7D7-3A26B05887AE}" destId="{F76DE21D-2E68-45F3-B5ED-0785FEB525B6}" srcOrd="0" destOrd="3" presId="urn:microsoft.com/office/officeart/2005/8/layout/hList6"/>
    <dgm:cxn modelId="{7DD25F9F-1CB6-47F5-AAFE-30498AF21852}" srcId="{4B0094F0-ABD3-4E10-A35D-9EFF99467856}" destId="{480B1049-E396-4650-A88F-95D036F4E080}" srcOrd="1" destOrd="0" parTransId="{95AE2A60-9D96-4A8F-9EA0-7A74514462A1}" sibTransId="{1E4E194B-B7A6-49B2-975F-EB71B74B425F}"/>
    <dgm:cxn modelId="{05C39F9F-046F-4319-A6DC-471CE32C1A31}" srcId="{4B0094F0-ABD3-4E10-A35D-9EFF99467856}" destId="{24CAFBC7-98E0-489F-9715-F9F2CD0E178D}" srcOrd="0" destOrd="0" parTransId="{DD226C88-D7CA-4B71-8B16-90FBF4235FF3}" sibTransId="{ADE01392-4472-4104-8AC5-25DD0F7A8FE3}"/>
    <dgm:cxn modelId="{B6EFF1AF-7BA2-4B28-9319-C94E46A64F43}" srcId="{4B0094F0-ABD3-4E10-A35D-9EFF99467856}" destId="{264E449B-E544-47DA-B7D7-3A26B05887AE}" srcOrd="2" destOrd="0" parTransId="{1064F118-0AD7-41A8-A46F-52D49235AADD}" sibTransId="{575F8492-658B-4E11-8D18-5B218697F124}"/>
    <dgm:cxn modelId="{E75FEEB6-A4EC-4F9F-B6FE-23C292B1BFA3}" type="presOf" srcId="{4B0094F0-ABD3-4E10-A35D-9EFF99467856}" destId="{F76DE21D-2E68-45F3-B5ED-0785FEB525B6}" srcOrd="0" destOrd="0" presId="urn:microsoft.com/office/officeart/2005/8/layout/hList6"/>
    <dgm:cxn modelId="{9F697BB8-763F-4359-85DA-A380FCB4D372}" type="presOf" srcId="{EB9A5625-EEA6-4EBE-91D2-13FAECC15106}" destId="{5C03DE38-435A-4D53-8F80-2C5CB49B6B9C}" srcOrd="0" destOrd="0" presId="urn:microsoft.com/office/officeart/2005/8/layout/hList6"/>
    <dgm:cxn modelId="{1E03C0C6-2FF8-40C8-9C99-B955041A560E}" srcId="{EB9A5625-EEA6-4EBE-91D2-13FAECC15106}" destId="{FA7DD939-9BC9-4A96-80DD-A3678BB178AC}" srcOrd="1" destOrd="0" parTransId="{DD95BEFD-14A3-4DA3-804A-60A12E15086F}" sibTransId="{57554516-562F-4EDB-BD9E-E57162E4C278}"/>
    <dgm:cxn modelId="{A231F6DA-BB62-4C74-8A63-68B16608BC07}" srcId="{FA7DD939-9BC9-4A96-80DD-A3678BB178AC}" destId="{44726649-D4F6-43E9-9614-38788189F859}" srcOrd="5" destOrd="0" parTransId="{4F4071DA-46FD-4D18-BED9-27AFBE6465ED}" sibTransId="{A4AB0CC5-032D-45C4-BC7E-D239F8A8AF72}"/>
    <dgm:cxn modelId="{B32A15DF-5D7F-48D4-9044-FCD66041AA18}" type="presOf" srcId="{E96A6B01-95D5-4C41-B9D4-0BD7E6D225F3}" destId="{F76DE21D-2E68-45F3-B5ED-0785FEB525B6}" srcOrd="0" destOrd="4" presId="urn:microsoft.com/office/officeart/2005/8/layout/hList6"/>
    <dgm:cxn modelId="{877A88DF-7B16-4288-87B2-2C8645E73550}" type="presOf" srcId="{EF52A2CA-435E-44EA-A476-08E5FA095765}" destId="{AA25D382-D74B-4AE2-A863-7B94772303B8}" srcOrd="0" destOrd="0" presId="urn:microsoft.com/office/officeart/2005/8/layout/hList6"/>
    <dgm:cxn modelId="{259681E5-EEA2-43AD-AE9D-CF037FEB673C}" type="presOf" srcId="{44726649-D4F6-43E9-9614-38788189F859}" destId="{17590F1E-5C35-4A52-888A-B0AA867D6749}" srcOrd="0" destOrd="6" presId="urn:microsoft.com/office/officeart/2005/8/layout/hList6"/>
    <dgm:cxn modelId="{96A0DCE5-38F2-49C2-866B-6413CC8E224A}" srcId="{FA7DD939-9BC9-4A96-80DD-A3678BB178AC}" destId="{953E7ADC-BD2A-44E9-8DAE-57CD24EE0C2A}" srcOrd="1" destOrd="0" parTransId="{8B63A18D-3C3F-4790-B13B-D8EAA3B6C01A}" sibTransId="{18DC15F8-B158-4308-8D9E-A7FC974A4263}"/>
    <dgm:cxn modelId="{E3FAA0EE-8574-4576-9304-56D5CC12EAE5}" type="presOf" srcId="{FA7DD939-9BC9-4A96-80DD-A3678BB178AC}" destId="{17590F1E-5C35-4A52-888A-B0AA867D6749}" srcOrd="0" destOrd="0" presId="urn:microsoft.com/office/officeart/2005/8/layout/hList6"/>
    <dgm:cxn modelId="{AD2472F5-32AD-4A14-A8F2-F9E6860C4AD6}" type="presOf" srcId="{3A07894E-CD11-4E89-A6A2-B3D0DC4A2829}" destId="{17590F1E-5C35-4A52-888A-B0AA867D6749}" srcOrd="0" destOrd="4" presId="urn:microsoft.com/office/officeart/2005/8/layout/hList6"/>
    <dgm:cxn modelId="{7E22DFFE-CF25-4113-AD6E-A3FA81612FE8}" srcId="{4B0094F0-ABD3-4E10-A35D-9EFF99467856}" destId="{E96A6B01-95D5-4C41-B9D4-0BD7E6D225F3}" srcOrd="3" destOrd="0" parTransId="{D9EC6CF7-C1AF-4218-B15A-66C2379E497B}" sibTransId="{FD12365D-FF1D-4311-8AE9-B55EE6B123A6}"/>
    <dgm:cxn modelId="{F8A90FFF-A878-4141-88F6-D83AA292B2BC}" type="presOf" srcId="{480B1049-E396-4650-A88F-95D036F4E080}" destId="{F76DE21D-2E68-45F3-B5ED-0785FEB525B6}" srcOrd="0" destOrd="2" presId="urn:microsoft.com/office/officeart/2005/8/layout/hList6"/>
    <dgm:cxn modelId="{D73C7DED-FA51-404E-9AD2-134F0B791136}" type="presParOf" srcId="{5C03DE38-435A-4D53-8F80-2C5CB49B6B9C}" destId="{AA25D382-D74B-4AE2-A863-7B94772303B8}" srcOrd="0" destOrd="0" presId="urn:microsoft.com/office/officeart/2005/8/layout/hList6"/>
    <dgm:cxn modelId="{A2C8D80E-B5BE-49E5-B9A7-90562A51023F}" type="presParOf" srcId="{5C03DE38-435A-4D53-8F80-2C5CB49B6B9C}" destId="{1FF4A4AD-B81F-4CA3-A208-13507C5333A2}" srcOrd="1" destOrd="0" presId="urn:microsoft.com/office/officeart/2005/8/layout/hList6"/>
    <dgm:cxn modelId="{CB41FAAE-0D35-4891-BD4B-AE56E1C23586}" type="presParOf" srcId="{5C03DE38-435A-4D53-8F80-2C5CB49B6B9C}" destId="{17590F1E-5C35-4A52-888A-B0AA867D6749}" srcOrd="2" destOrd="0" presId="urn:microsoft.com/office/officeart/2005/8/layout/hList6"/>
    <dgm:cxn modelId="{1FD08BA6-ED9B-48CE-A964-1D530B38E25E}" type="presParOf" srcId="{5C03DE38-435A-4D53-8F80-2C5CB49B6B9C}" destId="{1E012B23-9C3B-4F42-8845-24A069ADE263}" srcOrd="3" destOrd="0" presId="urn:microsoft.com/office/officeart/2005/8/layout/hList6"/>
    <dgm:cxn modelId="{34553838-621B-4FF0-8055-B6B2C2982E85}" type="presParOf" srcId="{5C03DE38-435A-4D53-8F80-2C5CB49B6B9C}" destId="{F76DE21D-2E68-45F3-B5ED-0785FEB525B6}"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9A5625-EEA6-4EBE-91D2-13FAECC15106}" type="doc">
      <dgm:prSet loTypeId="urn:microsoft.com/office/officeart/2005/8/layout/hList6" loCatId="list" qsTypeId="urn:microsoft.com/office/officeart/2005/8/quickstyle/simple1" qsCatId="simple" csTypeId="urn:microsoft.com/office/officeart/2005/8/colors/accent0_3" csCatId="mainScheme" phldr="1"/>
      <dgm:spPr/>
      <dgm:t>
        <a:bodyPr/>
        <a:lstStyle/>
        <a:p>
          <a:endParaRPr lang="en-US"/>
        </a:p>
      </dgm:t>
    </dgm:pt>
    <dgm:pt modelId="{EF52A2CA-435E-44EA-A476-08E5FA095765}">
      <dgm:prSet phldrT="[Text]" phldr="0"/>
      <dgm:spPr/>
      <dgm:t>
        <a:bodyPr/>
        <a:lstStyle/>
        <a:p>
          <a:pPr algn="just"/>
          <a:r>
            <a:rPr lang="en-US" dirty="0">
              <a:latin typeface="Times New Roman" panose="02020603050405020304" pitchFamily="18" charset="0"/>
              <a:cs typeface="Times New Roman" panose="02020603050405020304" pitchFamily="18" charset="0"/>
            </a:rPr>
            <a:t>Technological Factors</a:t>
          </a:r>
        </a:p>
        <a:p>
          <a:pPr algn="just"/>
          <a:r>
            <a:rPr lang="en-US" dirty="0">
              <a:latin typeface="Times New Roman" panose="02020603050405020304" pitchFamily="18" charset="0"/>
              <a:cs typeface="Times New Roman" panose="02020603050405020304" pitchFamily="18" charset="0"/>
            </a:rPr>
            <a:t>Digital wellness apps and AI scheduling improve fairness and recovery (Gong et al., 2020).
24/7 service tech and monitoring raise work intensity and stress (Han et al., 2020).</a:t>
          </a:r>
        </a:p>
        <a:p>
          <a:pPr algn="just"/>
          <a:endParaRPr lang="en-US" dirty="0">
            <a:latin typeface="Times New Roman" panose="02020603050405020304" pitchFamily="18" charset="0"/>
            <a:cs typeface="Times New Roman" panose="02020603050405020304" pitchFamily="18" charset="0"/>
          </a:endParaRPr>
        </a:p>
      </dgm:t>
    </dgm:pt>
    <dgm:pt modelId="{731485B6-2440-4A1E-9224-2AAA0FEBBD91}" type="par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7C6F2B1-CA3C-4002-B77E-4807A29F6A61}" type="sib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A7DD939-9BC9-4A96-80DD-A3678BB178AC}">
      <dgm:prSet phldrT="[Text]" phldr="0"/>
      <dgm:spPr/>
      <dgm:t>
        <a:bodyPr/>
        <a:lstStyle/>
        <a:p>
          <a:pPr algn="just"/>
          <a:r>
            <a:rPr lang="en-US" dirty="0">
              <a:latin typeface="Times New Roman" panose="02020603050405020304" pitchFamily="18" charset="0"/>
              <a:cs typeface="Times New Roman" panose="02020603050405020304" pitchFamily="18" charset="0"/>
            </a:rPr>
            <a:t>Legal Factors</a:t>
          </a:r>
        </a:p>
      </dgm:t>
    </dgm:pt>
    <dgm:pt modelId="{DD95BEFD-14A3-4DA3-804A-60A12E15086F}" type="par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57554516-562F-4EDB-BD9E-E57162E4C278}" type="sib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4B0094F0-ABD3-4E10-A35D-9EFF99467856}">
      <dgm:prSet phldrT="[Text]"/>
      <dgm:spPr/>
      <dgm:t>
        <a:bodyPr/>
        <a:lstStyle/>
        <a:p>
          <a:pPr algn="just"/>
          <a:r>
            <a:rPr lang="en-US" dirty="0">
              <a:latin typeface="Times New Roman" panose="02020603050405020304" pitchFamily="18" charset="0"/>
              <a:cs typeface="Times New Roman" panose="02020603050405020304" pitchFamily="18" charset="0"/>
            </a:rPr>
            <a:t>Environmental Factors</a:t>
          </a:r>
        </a:p>
      </dgm:t>
    </dgm:pt>
    <dgm:pt modelId="{20E5BAAB-0566-48B5-86C2-14AB6BEBFC80}" type="par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DBF19291-6C96-4611-8F39-AF420D9D7288}" type="sib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3F0B3FC3-D400-431A-86C7-AEA7CD967576}">
      <dgm:prSet phldrT="[Text]"/>
      <dgm:spPr/>
      <dgm:t>
        <a:bodyPr/>
        <a:lstStyle/>
        <a:p>
          <a:pPr algn="just"/>
          <a:r>
            <a:rPr lang="en-US" dirty="0">
              <a:latin typeface="Times New Roman" panose="02020603050405020304" pitchFamily="18" charset="0"/>
              <a:cs typeface="Times New Roman" panose="02020603050405020304" pitchFamily="18" charset="0"/>
            </a:rPr>
            <a:t>Laws now require employers to address psychological as well as physical risks (</a:t>
          </a:r>
          <a:r>
            <a:rPr lang="en-US" dirty="0" err="1">
              <a:latin typeface="Times New Roman" panose="02020603050405020304" pitchFamily="18" charset="0"/>
              <a:cs typeface="Times New Roman" panose="02020603050405020304" pitchFamily="18" charset="0"/>
            </a:rPr>
            <a:t>Huppertz</a:t>
          </a:r>
          <a:r>
            <a:rPr lang="en-US" dirty="0">
              <a:latin typeface="Times New Roman" panose="02020603050405020304" pitchFamily="18" charset="0"/>
              <a:cs typeface="Times New Roman" panose="02020603050405020304" pitchFamily="18" charset="0"/>
            </a:rPr>
            <a:t> et al., 2020).
Non-compliance leads to lawsuits and reputational harm; differing global standards complicate compliance (Javed et al., 2021).</a:t>
          </a:r>
        </a:p>
      </dgm:t>
    </dgm:pt>
    <dgm:pt modelId="{CC13E6B1-96B5-4120-BFB6-BF24734EBEC0}" type="sib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D5A9399E-7C79-4E7C-8765-04D39B7DD609}" type="par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24CAFBC7-98E0-489F-9715-F9F2CD0E178D}">
      <dgm:prSet phldrT="[Text]"/>
      <dgm:spPr/>
      <dgm:t>
        <a:bodyPr/>
        <a:lstStyle/>
        <a:p>
          <a:pPr algn="just"/>
          <a:r>
            <a:rPr lang="en-US" dirty="0">
              <a:latin typeface="Times New Roman" panose="02020603050405020304" pitchFamily="18" charset="0"/>
              <a:cs typeface="Times New Roman" panose="02020603050405020304" pitchFamily="18" charset="0"/>
            </a:rPr>
            <a:t>Climate crises (floods, wildfires) create unpredictable workloads and staff stress (Mazlan et al., 2023).
Green practices build brand value but can overburden employees without proper resources (Kalfa et al., 2021).</a:t>
          </a:r>
        </a:p>
      </dgm:t>
    </dgm:pt>
    <dgm:pt modelId="{DD226C88-D7CA-4B71-8B16-90FBF4235FF3}" type="par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DE01392-4472-4104-8AC5-25DD0F7A8FE3}" type="sib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E96A6B01-95D5-4C41-B9D4-0BD7E6D225F3}">
      <dgm:prSet/>
      <dgm:spPr/>
      <dgm:t>
        <a:bodyPr/>
        <a:lstStyle/>
        <a:p>
          <a:pPr algn="just"/>
          <a:endParaRPr lang="en-US" dirty="0">
            <a:latin typeface="Times New Roman" panose="02020603050405020304" pitchFamily="18" charset="0"/>
            <a:cs typeface="Times New Roman" panose="02020603050405020304" pitchFamily="18" charset="0"/>
          </a:endParaRPr>
        </a:p>
      </dgm:t>
    </dgm:pt>
    <dgm:pt modelId="{D9EC6CF7-C1AF-4218-B15A-66C2379E497B}" type="par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FD12365D-FF1D-4311-8AE9-B55EE6B123A6}" type="sib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44726649-D4F6-43E9-9614-38788189F859}">
      <dgm:prSet phldrT="[Text]"/>
      <dgm:spPr/>
      <dgm:t>
        <a:bodyPr/>
        <a:lstStyle/>
        <a:p>
          <a:pPr algn="just"/>
          <a:endParaRPr lang="en-US" dirty="0">
            <a:latin typeface="Times New Roman" panose="02020603050405020304" pitchFamily="18" charset="0"/>
            <a:cs typeface="Times New Roman" panose="02020603050405020304" pitchFamily="18" charset="0"/>
          </a:endParaRPr>
        </a:p>
      </dgm:t>
    </dgm:pt>
    <dgm:pt modelId="{4F4071DA-46FD-4D18-BED9-27AFBE6465ED}" type="par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A4AB0CC5-032D-45C4-BC7E-D239F8A8AF72}" type="sib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E56245DD-847F-4C5A-AEB4-61D04E2BAB85}">
      <dgm:prSet phldrT="[Text]"/>
      <dgm:spPr/>
      <dgm:t>
        <a:bodyPr/>
        <a:lstStyle/>
        <a:p>
          <a:pPr algn="just"/>
          <a:r>
            <a:rPr lang="en-US" dirty="0">
              <a:latin typeface="Times New Roman" panose="02020603050405020304" pitchFamily="18" charset="0"/>
              <a:cs typeface="Times New Roman" panose="02020603050405020304" pitchFamily="18" charset="0"/>
            </a:rPr>
            <a:t>As shown in the figure, the high ratio of events compared to hotels, restaurants and others.  </a:t>
          </a:r>
        </a:p>
      </dgm:t>
    </dgm:pt>
    <dgm:pt modelId="{34275BFC-3018-436D-B588-84EED3D1B386}" type="parTrans" cxnId="{D2EBCFBC-2AC9-4A45-B91D-4136D33FAA8B}">
      <dgm:prSet/>
      <dgm:spPr/>
      <dgm:t>
        <a:bodyPr/>
        <a:lstStyle/>
        <a:p>
          <a:endParaRPr lang="en-US"/>
        </a:p>
      </dgm:t>
    </dgm:pt>
    <dgm:pt modelId="{1221DADD-1F4E-4345-9E70-2612773D370A}" type="sibTrans" cxnId="{D2EBCFBC-2AC9-4A45-B91D-4136D33FAA8B}">
      <dgm:prSet/>
      <dgm:spPr/>
      <dgm:t>
        <a:bodyPr/>
        <a:lstStyle/>
        <a:p>
          <a:endParaRPr lang="en-US"/>
        </a:p>
      </dgm:t>
    </dgm:pt>
    <dgm:pt modelId="{5C03DE38-435A-4D53-8F80-2C5CB49B6B9C}" type="pres">
      <dgm:prSet presAssocID="{EB9A5625-EEA6-4EBE-91D2-13FAECC15106}" presName="Name0" presStyleCnt="0">
        <dgm:presLayoutVars>
          <dgm:dir/>
          <dgm:resizeHandles val="exact"/>
        </dgm:presLayoutVars>
      </dgm:prSet>
      <dgm:spPr/>
    </dgm:pt>
    <dgm:pt modelId="{AA25D382-D74B-4AE2-A863-7B94772303B8}" type="pres">
      <dgm:prSet presAssocID="{EF52A2CA-435E-44EA-A476-08E5FA095765}" presName="node" presStyleLbl="node1" presStyleIdx="0" presStyleCnt="3">
        <dgm:presLayoutVars>
          <dgm:bulletEnabled val="1"/>
        </dgm:presLayoutVars>
      </dgm:prSet>
      <dgm:spPr/>
    </dgm:pt>
    <dgm:pt modelId="{1FF4A4AD-B81F-4CA3-A208-13507C5333A2}" type="pres">
      <dgm:prSet presAssocID="{F7C6F2B1-CA3C-4002-B77E-4807A29F6A61}" presName="sibTrans" presStyleCnt="0"/>
      <dgm:spPr/>
    </dgm:pt>
    <dgm:pt modelId="{17590F1E-5C35-4A52-888A-B0AA867D6749}" type="pres">
      <dgm:prSet presAssocID="{FA7DD939-9BC9-4A96-80DD-A3678BB178AC}" presName="node" presStyleLbl="node1" presStyleIdx="1" presStyleCnt="3">
        <dgm:presLayoutVars>
          <dgm:bulletEnabled val="1"/>
        </dgm:presLayoutVars>
      </dgm:prSet>
      <dgm:spPr/>
    </dgm:pt>
    <dgm:pt modelId="{1E012B23-9C3B-4F42-8845-24A069ADE263}" type="pres">
      <dgm:prSet presAssocID="{57554516-562F-4EDB-BD9E-E57162E4C278}" presName="sibTrans" presStyleCnt="0"/>
      <dgm:spPr/>
    </dgm:pt>
    <dgm:pt modelId="{F76DE21D-2E68-45F3-B5ED-0785FEB525B6}" type="pres">
      <dgm:prSet presAssocID="{4B0094F0-ABD3-4E10-A35D-9EFF99467856}" presName="node" presStyleLbl="node1" presStyleIdx="2" presStyleCnt="3">
        <dgm:presLayoutVars>
          <dgm:bulletEnabled val="1"/>
        </dgm:presLayoutVars>
      </dgm:prSet>
      <dgm:spPr/>
    </dgm:pt>
  </dgm:ptLst>
  <dgm:cxnLst>
    <dgm:cxn modelId="{66932708-131E-4B72-A7E4-D1EDDF39AE05}" type="presOf" srcId="{3F0B3FC3-D400-431A-86C7-AEA7CD967576}" destId="{17590F1E-5C35-4A52-888A-B0AA867D6749}" srcOrd="0" destOrd="1" presId="urn:microsoft.com/office/officeart/2005/8/layout/hList6"/>
    <dgm:cxn modelId="{A23C2611-C40B-4DD2-9C6B-320D2FE98FE3}" type="presOf" srcId="{E56245DD-847F-4C5A-AEB4-61D04E2BAB85}" destId="{17590F1E-5C35-4A52-888A-B0AA867D6749}" srcOrd="0" destOrd="2" presId="urn:microsoft.com/office/officeart/2005/8/layout/hList6"/>
    <dgm:cxn modelId="{4EDBB04E-FA15-4D16-8B48-E22BD2FDC616}" srcId="{FA7DD939-9BC9-4A96-80DD-A3678BB178AC}" destId="{3F0B3FC3-D400-431A-86C7-AEA7CD967576}" srcOrd="0" destOrd="0" parTransId="{D5A9399E-7C79-4E7C-8765-04D39B7DD609}" sibTransId="{CC13E6B1-96B5-4120-BFB6-BF24734EBEC0}"/>
    <dgm:cxn modelId="{63B8E675-5B8C-4810-AF23-9E9AE68C97B5}" type="presOf" srcId="{24CAFBC7-98E0-489F-9715-F9F2CD0E178D}" destId="{F76DE21D-2E68-45F3-B5ED-0785FEB525B6}" srcOrd="0" destOrd="1" presId="urn:microsoft.com/office/officeart/2005/8/layout/hList6"/>
    <dgm:cxn modelId="{26AB207D-45C7-4A14-8B6D-78FA0F37BF8A}" srcId="{EB9A5625-EEA6-4EBE-91D2-13FAECC15106}" destId="{4B0094F0-ABD3-4E10-A35D-9EFF99467856}" srcOrd="2" destOrd="0" parTransId="{20E5BAAB-0566-48B5-86C2-14AB6BEBFC80}" sibTransId="{DBF19291-6C96-4611-8F39-AF420D9D7288}"/>
    <dgm:cxn modelId="{BDFCAF88-A70F-45A5-8C24-258D1D01EE30}" srcId="{EB9A5625-EEA6-4EBE-91D2-13FAECC15106}" destId="{EF52A2CA-435E-44EA-A476-08E5FA095765}" srcOrd="0" destOrd="0" parTransId="{731485B6-2440-4A1E-9224-2AAA0FEBBD91}" sibTransId="{F7C6F2B1-CA3C-4002-B77E-4807A29F6A61}"/>
    <dgm:cxn modelId="{05C39F9F-046F-4319-A6DC-471CE32C1A31}" srcId="{4B0094F0-ABD3-4E10-A35D-9EFF99467856}" destId="{24CAFBC7-98E0-489F-9715-F9F2CD0E178D}" srcOrd="0" destOrd="0" parTransId="{DD226C88-D7CA-4B71-8B16-90FBF4235FF3}" sibTransId="{ADE01392-4472-4104-8AC5-25DD0F7A8FE3}"/>
    <dgm:cxn modelId="{E75FEEB6-A4EC-4F9F-B6FE-23C292B1BFA3}" type="presOf" srcId="{4B0094F0-ABD3-4E10-A35D-9EFF99467856}" destId="{F76DE21D-2E68-45F3-B5ED-0785FEB525B6}" srcOrd="0" destOrd="0" presId="urn:microsoft.com/office/officeart/2005/8/layout/hList6"/>
    <dgm:cxn modelId="{9F697BB8-763F-4359-85DA-A380FCB4D372}" type="presOf" srcId="{EB9A5625-EEA6-4EBE-91D2-13FAECC15106}" destId="{5C03DE38-435A-4D53-8F80-2C5CB49B6B9C}" srcOrd="0" destOrd="0" presId="urn:microsoft.com/office/officeart/2005/8/layout/hList6"/>
    <dgm:cxn modelId="{D2EBCFBC-2AC9-4A45-B91D-4136D33FAA8B}" srcId="{FA7DD939-9BC9-4A96-80DD-A3678BB178AC}" destId="{E56245DD-847F-4C5A-AEB4-61D04E2BAB85}" srcOrd="1" destOrd="0" parTransId="{34275BFC-3018-436D-B588-84EED3D1B386}" sibTransId="{1221DADD-1F4E-4345-9E70-2612773D370A}"/>
    <dgm:cxn modelId="{1E03C0C6-2FF8-40C8-9C99-B955041A560E}" srcId="{EB9A5625-EEA6-4EBE-91D2-13FAECC15106}" destId="{FA7DD939-9BC9-4A96-80DD-A3678BB178AC}" srcOrd="1" destOrd="0" parTransId="{DD95BEFD-14A3-4DA3-804A-60A12E15086F}" sibTransId="{57554516-562F-4EDB-BD9E-E57162E4C278}"/>
    <dgm:cxn modelId="{A231F6DA-BB62-4C74-8A63-68B16608BC07}" srcId="{FA7DD939-9BC9-4A96-80DD-A3678BB178AC}" destId="{44726649-D4F6-43E9-9614-38788189F859}" srcOrd="2" destOrd="0" parTransId="{4F4071DA-46FD-4D18-BED9-27AFBE6465ED}" sibTransId="{A4AB0CC5-032D-45C4-BC7E-D239F8A8AF72}"/>
    <dgm:cxn modelId="{B32A15DF-5D7F-48D4-9044-FCD66041AA18}" type="presOf" srcId="{E96A6B01-95D5-4C41-B9D4-0BD7E6D225F3}" destId="{F76DE21D-2E68-45F3-B5ED-0785FEB525B6}" srcOrd="0" destOrd="2" presId="urn:microsoft.com/office/officeart/2005/8/layout/hList6"/>
    <dgm:cxn modelId="{877A88DF-7B16-4288-87B2-2C8645E73550}" type="presOf" srcId="{EF52A2CA-435E-44EA-A476-08E5FA095765}" destId="{AA25D382-D74B-4AE2-A863-7B94772303B8}" srcOrd="0" destOrd="0" presId="urn:microsoft.com/office/officeart/2005/8/layout/hList6"/>
    <dgm:cxn modelId="{259681E5-EEA2-43AD-AE9D-CF037FEB673C}" type="presOf" srcId="{44726649-D4F6-43E9-9614-38788189F859}" destId="{17590F1E-5C35-4A52-888A-B0AA867D6749}" srcOrd="0" destOrd="3" presId="urn:microsoft.com/office/officeart/2005/8/layout/hList6"/>
    <dgm:cxn modelId="{E3FAA0EE-8574-4576-9304-56D5CC12EAE5}" type="presOf" srcId="{FA7DD939-9BC9-4A96-80DD-A3678BB178AC}" destId="{17590F1E-5C35-4A52-888A-B0AA867D6749}" srcOrd="0" destOrd="0" presId="urn:microsoft.com/office/officeart/2005/8/layout/hList6"/>
    <dgm:cxn modelId="{7E22DFFE-CF25-4113-AD6E-A3FA81612FE8}" srcId="{4B0094F0-ABD3-4E10-A35D-9EFF99467856}" destId="{E96A6B01-95D5-4C41-B9D4-0BD7E6D225F3}" srcOrd="1" destOrd="0" parTransId="{D9EC6CF7-C1AF-4218-B15A-66C2379E497B}" sibTransId="{FD12365D-FF1D-4311-8AE9-B55EE6B123A6}"/>
    <dgm:cxn modelId="{D73C7DED-FA51-404E-9AD2-134F0B791136}" type="presParOf" srcId="{5C03DE38-435A-4D53-8F80-2C5CB49B6B9C}" destId="{AA25D382-D74B-4AE2-A863-7B94772303B8}" srcOrd="0" destOrd="0" presId="urn:microsoft.com/office/officeart/2005/8/layout/hList6"/>
    <dgm:cxn modelId="{A2C8D80E-B5BE-49E5-B9A7-90562A51023F}" type="presParOf" srcId="{5C03DE38-435A-4D53-8F80-2C5CB49B6B9C}" destId="{1FF4A4AD-B81F-4CA3-A208-13507C5333A2}" srcOrd="1" destOrd="0" presId="urn:microsoft.com/office/officeart/2005/8/layout/hList6"/>
    <dgm:cxn modelId="{CB41FAAE-0D35-4891-BD4B-AE56E1C23586}" type="presParOf" srcId="{5C03DE38-435A-4D53-8F80-2C5CB49B6B9C}" destId="{17590F1E-5C35-4A52-888A-B0AA867D6749}" srcOrd="2" destOrd="0" presId="urn:microsoft.com/office/officeart/2005/8/layout/hList6"/>
    <dgm:cxn modelId="{1FD08BA6-ED9B-48CE-A964-1D530B38E25E}" type="presParOf" srcId="{5C03DE38-435A-4D53-8F80-2C5CB49B6B9C}" destId="{1E012B23-9C3B-4F42-8845-24A069ADE263}" srcOrd="3" destOrd="0" presId="urn:microsoft.com/office/officeart/2005/8/layout/hList6"/>
    <dgm:cxn modelId="{34553838-621B-4FF0-8055-B6B2C2982E85}" type="presParOf" srcId="{5C03DE38-435A-4D53-8F80-2C5CB49B6B9C}" destId="{F76DE21D-2E68-45F3-B5ED-0785FEB525B6}"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Stigma reduces disclosure and help-seeking; supportive managers foster openness (</a:t>
          </a:r>
          <a:r>
            <a:rPr lang="en-US" sz="3200" dirty="0" err="1">
              <a:latin typeface="Times New Roman" panose="02020603050405020304" pitchFamily="18" charset="0"/>
              <a:cs typeface="Times New Roman" panose="02020603050405020304" pitchFamily="18" charset="0"/>
            </a:rPr>
            <a:t>Kalargyrou</a:t>
          </a:r>
          <a:r>
            <a:rPr lang="en-US" sz="3200" dirty="0">
              <a:latin typeface="Times New Roman" panose="02020603050405020304" pitchFamily="18" charset="0"/>
              <a:cs typeface="Times New Roman" panose="02020603050405020304" pitchFamily="18" charset="0"/>
            </a:rPr>
            <a:t> et al., 2023).</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Stigmatizing views lead to hidden distress, presenteeism, and service decline (Ayachit &amp; Chitta, 2022).</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Non-disclosure escalates stress and increases risk of turnover.</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1" qsCatId="simple" csTypeId="urn:microsoft.com/office/officeart/2005/8/colors/accent0_2" csCatId="mainScheme"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High demands and low recovery drive burnout, which predicts quitting intentions (Baquero et al., 2023).</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Psychological distress mediates the burnout–turnover link.</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Excessive hours, workload imbalance, and emotional labor erode performance and retention.</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4" qsCatId="simple" csTypeId="urn:microsoft.com/office/officeart/2005/8/colors/accent2_2" csCatId="accent2"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Ethical leadership reduces burnout and enhances psychological safety (Ali et al., 2022).</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Clear career paths and wellbeing policies improve retention (Ghani et al., 2022).</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Non-disclosure escalates stress and increases risk of Supportive workplaces foster resilience, reducing turnover in high-pressure environments..</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custLinFactNeighborX="16279" custLinFactNeighborY="1624">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4" qsCatId="simple" csTypeId="urn:microsoft.com/office/officeart/2005/8/colors/accent3_2" csCatId="accent3"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Stigma and burnout are systemic threats to wellbeing, retention, and guest service.</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COR theories show high demands with low resources lead to distress and turnover.</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Managerial support, stigma reduction, and structured wellbeing programs build resilience and competitiveness</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custLinFactNeighborX="-18605" custLinFactNeighborY="623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Ethical leadership reduces burnout and enhances psychological safety (Ali et al., 2022).</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Train managers in stigma reduction and embed JD-R workload redesign (</a:t>
          </a:r>
          <a:r>
            <a:rPr lang="en-US" sz="3200" dirty="0" err="1">
              <a:latin typeface="Times New Roman" panose="02020603050405020304" pitchFamily="18" charset="0"/>
              <a:cs typeface="Times New Roman" panose="02020603050405020304" pitchFamily="18" charset="0"/>
            </a:rPr>
            <a:t>Kalargyrou</a:t>
          </a:r>
          <a:r>
            <a:rPr lang="en-US" sz="3200" dirty="0">
              <a:latin typeface="Times New Roman" panose="02020603050405020304" pitchFamily="18" charset="0"/>
              <a:cs typeface="Times New Roman" panose="02020603050405020304" pitchFamily="18" charset="0"/>
            </a:rPr>
            <a:t> et al., 2023; Ali et al., 2022).</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Monitor wellbeing with surveys, link to KPIs, and support fair pay and sick leave to reduce stress.</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1A5CD-2766-44DC-A604-1A8E0902AAAD}">
      <dsp:nvSpPr>
        <dsp:cNvPr id="0" name=""/>
        <dsp:cNvSpPr/>
      </dsp:nvSpPr>
      <dsp:spPr>
        <a:xfrm>
          <a:off x="0" y="859825"/>
          <a:ext cx="9895880" cy="1386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41D8E5D-389D-4284-A3E3-1C3E78F9ABA5}">
      <dsp:nvSpPr>
        <dsp:cNvPr id="0" name=""/>
        <dsp:cNvSpPr/>
      </dsp:nvSpPr>
      <dsp:spPr>
        <a:xfrm>
          <a:off x="494794" y="48024"/>
          <a:ext cx="6927116" cy="1623600"/>
        </a:xfrm>
        <a:prstGeom prst="round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1828" tIns="0" rIns="261828" bIns="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This presentation aims to examine mental health challenges in hospitality.  </a:t>
          </a:r>
        </a:p>
      </dsp:txBody>
      <dsp:txXfrm>
        <a:off x="574052" y="127282"/>
        <a:ext cx="6768600" cy="1465084"/>
      </dsp:txXfrm>
    </dsp:sp>
    <dsp:sp modelId="{EF025AAA-C815-422B-AADB-105E70B48C58}">
      <dsp:nvSpPr>
        <dsp:cNvPr id="0" name=""/>
        <dsp:cNvSpPr/>
      </dsp:nvSpPr>
      <dsp:spPr>
        <a:xfrm>
          <a:off x="0" y="3354625"/>
          <a:ext cx="9895880" cy="1386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5402795-AD54-4F57-9173-0D715E35D899}">
      <dsp:nvSpPr>
        <dsp:cNvPr id="0" name=""/>
        <dsp:cNvSpPr/>
      </dsp:nvSpPr>
      <dsp:spPr>
        <a:xfrm>
          <a:off x="494794" y="2542825"/>
          <a:ext cx="6927116" cy="1623600"/>
        </a:xfrm>
        <a:prstGeom prst="round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1828" tIns="0" rIns="261828" bIns="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Poor mental health contributes to absenteeism, reduced productivity, and guest dissatisfaction, which ultimately harm profitability and brand reputation (</a:t>
          </a:r>
          <a:r>
            <a:rPr lang="en-US" sz="2400" kern="1200" dirty="0"/>
            <a:t>Dsouza et al., 2025</a:t>
          </a:r>
          <a:r>
            <a:rPr lang="en-US" sz="2400" kern="1200" dirty="0">
              <a:latin typeface="Times New Roman" panose="02020603050405020304" pitchFamily="18" charset="0"/>
              <a:cs typeface="Times New Roman" panose="02020603050405020304" pitchFamily="18" charset="0"/>
            </a:rPr>
            <a:t>).</a:t>
          </a:r>
        </a:p>
      </dsp:txBody>
      <dsp:txXfrm>
        <a:off x="574052" y="2622083"/>
        <a:ext cx="6768600" cy="1465084"/>
      </dsp:txXfrm>
    </dsp:sp>
    <dsp:sp modelId="{CCCCE4B3-2CED-495B-B371-AA0ECB039EC5}">
      <dsp:nvSpPr>
        <dsp:cNvPr id="0" name=""/>
        <dsp:cNvSpPr/>
      </dsp:nvSpPr>
      <dsp:spPr>
        <a:xfrm>
          <a:off x="0" y="5849425"/>
          <a:ext cx="9895880" cy="1386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484C0A3-4664-4A92-BDF2-72FB9DF1DBC6}">
      <dsp:nvSpPr>
        <dsp:cNvPr id="0" name=""/>
        <dsp:cNvSpPr/>
      </dsp:nvSpPr>
      <dsp:spPr>
        <a:xfrm>
          <a:off x="494794" y="5037625"/>
          <a:ext cx="6927116" cy="1623600"/>
        </a:xfrm>
        <a:prstGeom prst="round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1828" tIns="0" rIns="261828" bIns="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This study identifies effective strategies to create healthier workplaces and improve staff retention in the hospitality sector.</a:t>
          </a:r>
        </a:p>
      </dsp:txBody>
      <dsp:txXfrm>
        <a:off x="574052" y="5116883"/>
        <a:ext cx="6768600" cy="1465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4D37F-0671-4EB9-A854-27C668307E33}">
      <dsp:nvSpPr>
        <dsp:cNvPr id="0" name=""/>
        <dsp:cNvSpPr/>
      </dsp:nvSpPr>
      <dsp:spPr>
        <a:xfrm>
          <a:off x="0" y="1251438"/>
          <a:ext cx="4310062" cy="2586037"/>
        </a:xfrm>
        <a:prstGeom prst="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Burnout and Turnover:</a:t>
          </a: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 Burnout and distress predict turnover; distress mediates the link between stressors and quitting intentions (Baquero et al., 2023; Baquero et al., 2025).</a:t>
          </a:r>
        </a:p>
      </dsp:txBody>
      <dsp:txXfrm>
        <a:off x="0" y="1251438"/>
        <a:ext cx="4310062" cy="2586037"/>
      </dsp:txXfrm>
    </dsp:sp>
    <dsp:sp modelId="{2798699A-A01E-4A38-B353-23D7BB821671}">
      <dsp:nvSpPr>
        <dsp:cNvPr id="0" name=""/>
        <dsp:cNvSpPr/>
      </dsp:nvSpPr>
      <dsp:spPr>
        <a:xfrm>
          <a:off x="4741068" y="1251438"/>
          <a:ext cx="4310062" cy="2586037"/>
        </a:xfrm>
        <a:prstGeom prst="rect">
          <a:avLst/>
        </a:prstGeom>
        <a:solidFill>
          <a:schemeClr val="accent4">
            <a:hueOff val="-1116192"/>
            <a:satOff val="6725"/>
            <a:lumOff val="53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Support Systems: </a:t>
          </a: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Recovery practices, ethical leadership, and organizational support improve wellbeing and retention (Ali et al., 2022; Saito et al., 2024).</a:t>
          </a:r>
        </a:p>
      </dsp:txBody>
      <dsp:txXfrm>
        <a:off x="4741068" y="1251438"/>
        <a:ext cx="4310062" cy="2586037"/>
      </dsp:txXfrm>
    </dsp:sp>
    <dsp:sp modelId="{1BAAA934-2AC8-4514-97F9-284A483B87FA}">
      <dsp:nvSpPr>
        <dsp:cNvPr id="0" name=""/>
        <dsp:cNvSpPr/>
      </dsp:nvSpPr>
      <dsp:spPr>
        <a:xfrm>
          <a:off x="9482137" y="1251438"/>
          <a:ext cx="4310062" cy="2586037"/>
        </a:xfrm>
        <a:prstGeom prst="rect">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Stigma and Emotional </a:t>
          </a:r>
          <a:r>
            <a:rPr lang="en-US" sz="1800" kern="1200" dirty="0" err="1">
              <a:latin typeface="Times New Roman" panose="02020603050405020304" pitchFamily="18" charset="0"/>
              <a:cs typeface="Times New Roman" panose="02020603050405020304" pitchFamily="18" charset="0"/>
            </a:rPr>
            <a:t>Labour</a:t>
          </a:r>
          <a:r>
            <a:rPr lang="en-US" sz="1800" kern="1200" dirty="0">
              <a:latin typeface="Times New Roman" panose="02020603050405020304" pitchFamily="18" charset="0"/>
              <a:cs typeface="Times New Roman" panose="02020603050405020304" pitchFamily="18" charset="0"/>
            </a:rPr>
            <a:t>:</a:t>
          </a: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 Stigma prevents open disclosure; emotional </a:t>
          </a:r>
          <a:r>
            <a:rPr lang="en-US" sz="1800" kern="1200" dirty="0" err="1">
              <a:latin typeface="Times New Roman" panose="02020603050405020304" pitchFamily="18" charset="0"/>
              <a:cs typeface="Times New Roman" panose="02020603050405020304" pitchFamily="18" charset="0"/>
            </a:rPr>
            <a:t>labour</a:t>
          </a:r>
          <a:r>
            <a:rPr lang="en-US" sz="1800" kern="1200" dirty="0">
              <a:latin typeface="Times New Roman" panose="02020603050405020304" pitchFamily="18" charset="0"/>
              <a:cs typeface="Times New Roman" panose="02020603050405020304" pitchFamily="18" charset="0"/>
            </a:rPr>
            <a:t> and job precarity intensify anxiety, depression, and burnout (Xiong et al., 2023; Wallace &amp; Coughlan, 2023).</a:t>
          </a:r>
        </a:p>
      </dsp:txBody>
      <dsp:txXfrm>
        <a:off x="9482137" y="1251438"/>
        <a:ext cx="4310062" cy="2586037"/>
      </dsp:txXfrm>
    </dsp:sp>
    <dsp:sp modelId="{2A5D4F2E-E74A-42C0-8768-193A152763D1}">
      <dsp:nvSpPr>
        <dsp:cNvPr id="0" name=""/>
        <dsp:cNvSpPr/>
      </dsp:nvSpPr>
      <dsp:spPr>
        <a:xfrm>
          <a:off x="2370534" y="4268482"/>
          <a:ext cx="4310062" cy="2586037"/>
        </a:xfrm>
        <a:prstGeom prst="rect">
          <a:avLst/>
        </a:prstGeom>
        <a:solidFill>
          <a:schemeClr val="accent4">
            <a:hueOff val="-3348577"/>
            <a:satOff val="20174"/>
            <a:lumOff val="161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Theoretical framework </a:t>
          </a:r>
        </a:p>
        <a:p>
          <a:pPr marL="0" lvl="0" indent="0" algn="just"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Conservation of Resources (COR) Theory explains how high job demands and emotional labour deplete employees’ psychological resources; supportive leadership and recovery practices act as buffers to prevent burnout and turnover (Demerouti, 2025).</a:t>
          </a:r>
        </a:p>
      </dsp:txBody>
      <dsp:txXfrm>
        <a:off x="2370534" y="4268482"/>
        <a:ext cx="4310062" cy="2586037"/>
      </dsp:txXfrm>
    </dsp:sp>
    <dsp:sp modelId="{DCF7EA2F-2C70-41BF-9EBB-7FB864DD3AFF}">
      <dsp:nvSpPr>
        <dsp:cNvPr id="0" name=""/>
        <dsp:cNvSpPr/>
      </dsp:nvSpPr>
      <dsp:spPr>
        <a:xfrm>
          <a:off x="7111603" y="4268482"/>
          <a:ext cx="4310062" cy="2586037"/>
        </a:xfrm>
        <a:prstGeom prst="rect">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Research Gap
Studies remain mostly short-term, with limited evidence on stigma as a mediator/moderator and few evaluations of intervention effectiveness in real hospitality settings (Saito et al., 2024).</a:t>
          </a:r>
        </a:p>
      </dsp:txBody>
      <dsp:txXfrm>
        <a:off x="7111603" y="4268482"/>
        <a:ext cx="4310062" cy="25860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5D382-D74B-4AE2-A863-7B94772303B8}">
      <dsp:nvSpPr>
        <dsp:cNvPr id="0" name=""/>
        <dsp:cNvSpPr/>
      </dsp:nvSpPr>
      <dsp:spPr>
        <a:xfrm rot="16200000">
          <a:off x="-2192670" y="2193913"/>
          <a:ext cx="7620000" cy="3232172"/>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861" bIns="0" numCol="1" spcCol="1270" anchor="ctr"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Political factor</a:t>
          </a:r>
        </a:p>
        <a:p>
          <a:pPr marL="0" lvl="0" indent="0"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Political campaigns push stigma reduction, but enforcement is inconsistent (Sisson et al., 2024).</a:t>
          </a:r>
        </a:p>
        <a:p>
          <a:pPr marL="0" lvl="0" indent="0"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Labor shortages and low wages post-pandemic heighten burnout and financial stress (Xiang et al., 2022</a:t>
          </a:r>
        </a:p>
        <a:p>
          <a:pPr marL="0" lvl="0" indent="0" algn="just" defTabSz="977900">
            <a:lnSpc>
              <a:spcPct val="90000"/>
            </a:lnSpc>
            <a:spcBef>
              <a:spcPct val="0"/>
            </a:spcBef>
            <a:spcAft>
              <a:spcPct val="35000"/>
            </a:spcAft>
            <a:buNone/>
          </a:pPr>
          <a:endParaRPr lang="en-US" sz="2200" kern="1200" dirty="0">
            <a:latin typeface="Times New Roman" panose="02020603050405020304" pitchFamily="18" charset="0"/>
            <a:cs typeface="Times New Roman" panose="02020603050405020304" pitchFamily="18" charset="0"/>
          </a:endParaRPr>
        </a:p>
      </dsp:txBody>
      <dsp:txXfrm rot="5400000">
        <a:off x="1244" y="1523999"/>
        <a:ext cx="3232172" cy="4572000"/>
      </dsp:txXfrm>
    </dsp:sp>
    <dsp:sp modelId="{17590F1E-5C35-4A52-888A-B0AA867D6749}">
      <dsp:nvSpPr>
        <dsp:cNvPr id="0" name=""/>
        <dsp:cNvSpPr/>
      </dsp:nvSpPr>
      <dsp:spPr>
        <a:xfrm rot="16200000">
          <a:off x="1281914" y="2193913"/>
          <a:ext cx="7620000" cy="3232172"/>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861" bIns="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Economical factor</a:t>
          </a: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Post-pandemic labor </a:t>
          </a:r>
          <a:r>
            <a:rPr lang="en-US" sz="1700" kern="1200" dirty="0">
              <a:latin typeface="Times New Roman" panose="02020603050405020304" pitchFamily="18" charset="0"/>
              <a:cs typeface="Times New Roman" panose="02020603050405020304" pitchFamily="18" charset="0"/>
            </a:rPr>
            <a:t>shortages increase workloads and fuel burnout (Xiang et al., 2022).</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Low wages reduce financial security, adding stress beyond work duties (Xiong et al., 2023).</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Welfare investments support retention, but recessions often lead to cuts in well-being programs.</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The graph shows that market size gradually increases year by year. </a:t>
          </a:r>
        </a:p>
        <a:p>
          <a:pPr marL="171450" lvl="1" indent="-171450" algn="just" defTabSz="755650">
            <a:lnSpc>
              <a:spcPct val="90000"/>
            </a:lnSpc>
            <a:spcBef>
              <a:spcPct val="0"/>
            </a:spcBef>
            <a:spcAft>
              <a:spcPct val="15000"/>
            </a:spcAft>
            <a:buChar char="•"/>
          </a:pPr>
          <a:endParaRPr lang="en-US" sz="17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endParaRPr lang="en-US" sz="1700" kern="1200" dirty="0">
            <a:latin typeface="Times New Roman" panose="02020603050405020304" pitchFamily="18" charset="0"/>
            <a:cs typeface="Times New Roman" panose="02020603050405020304" pitchFamily="18" charset="0"/>
          </a:endParaRPr>
        </a:p>
      </dsp:txBody>
      <dsp:txXfrm rot="5400000">
        <a:off x="3475828" y="1523999"/>
        <a:ext cx="3232172" cy="4572000"/>
      </dsp:txXfrm>
    </dsp:sp>
    <dsp:sp modelId="{F76DE21D-2E68-45F3-B5ED-0785FEB525B6}">
      <dsp:nvSpPr>
        <dsp:cNvPr id="0" name=""/>
        <dsp:cNvSpPr/>
      </dsp:nvSpPr>
      <dsp:spPr>
        <a:xfrm rot="16200000">
          <a:off x="4756499" y="2193913"/>
          <a:ext cx="7620000" cy="3232172"/>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861" bIns="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Social factor</a:t>
          </a: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Generational demands for work–life balance clash with traditional overwork cultures (Zaghini et al., 2020).</a:t>
          </a:r>
          <a:endParaRPr lang="en-US" sz="17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Cultural stigma still prevents employees from seeking help, sustaining high turnover.</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The figure shows that global review evolution decreases by year 2019 to 2022 and gradually increases from year 2023. </a:t>
          </a:r>
        </a:p>
        <a:p>
          <a:pPr marL="171450" lvl="1" indent="-171450" algn="just" defTabSz="755650">
            <a:lnSpc>
              <a:spcPct val="90000"/>
            </a:lnSpc>
            <a:spcBef>
              <a:spcPct val="0"/>
            </a:spcBef>
            <a:spcAft>
              <a:spcPct val="15000"/>
            </a:spcAft>
            <a:buChar char="•"/>
          </a:pPr>
          <a:endParaRPr lang="en-US" sz="1700" kern="1200" dirty="0">
            <a:latin typeface="Times New Roman" panose="02020603050405020304" pitchFamily="18" charset="0"/>
            <a:cs typeface="Times New Roman" panose="02020603050405020304" pitchFamily="18" charset="0"/>
          </a:endParaRPr>
        </a:p>
      </dsp:txBody>
      <dsp:txXfrm rot="5400000">
        <a:off x="6950413" y="1523999"/>
        <a:ext cx="3232172" cy="4572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5D382-D74B-4AE2-A863-7B94772303B8}">
      <dsp:nvSpPr>
        <dsp:cNvPr id="0" name=""/>
        <dsp:cNvSpPr/>
      </dsp:nvSpPr>
      <dsp:spPr>
        <a:xfrm rot="16200000">
          <a:off x="-2102741" y="2104053"/>
          <a:ext cx="7620000" cy="3411893"/>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8420" bIns="0" numCol="1" spcCol="1270" anchor="ctr" anchorCtr="0">
          <a:noAutofit/>
        </a:bodyPr>
        <a:lstStyle/>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Technological Factors</a:t>
          </a:r>
        </a:p>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Digital wellness apps and AI scheduling improve fairness and recovery (Gong et al., 2020).
24/7 service tech and monitoring raise work intensity and stress (Han et al., 2020).</a:t>
          </a:r>
        </a:p>
        <a:p>
          <a:pPr marL="0" lvl="0" indent="0" algn="just" defTabSz="1022350">
            <a:lnSpc>
              <a:spcPct val="90000"/>
            </a:lnSpc>
            <a:spcBef>
              <a:spcPct val="0"/>
            </a:spcBef>
            <a:spcAft>
              <a:spcPct val="35000"/>
            </a:spcAft>
            <a:buNone/>
          </a:pPr>
          <a:endParaRPr lang="en-US" sz="2300" kern="1200" dirty="0">
            <a:latin typeface="Times New Roman" panose="02020603050405020304" pitchFamily="18" charset="0"/>
            <a:cs typeface="Times New Roman" panose="02020603050405020304" pitchFamily="18" charset="0"/>
          </a:endParaRPr>
        </a:p>
      </dsp:txBody>
      <dsp:txXfrm rot="5400000">
        <a:off x="1312" y="1524000"/>
        <a:ext cx="3411893" cy="4572000"/>
      </dsp:txXfrm>
    </dsp:sp>
    <dsp:sp modelId="{17590F1E-5C35-4A52-888A-B0AA867D6749}">
      <dsp:nvSpPr>
        <dsp:cNvPr id="0" name=""/>
        <dsp:cNvSpPr/>
      </dsp:nvSpPr>
      <dsp:spPr>
        <a:xfrm rot="16200000">
          <a:off x="1565043" y="2104053"/>
          <a:ext cx="7620000" cy="3411893"/>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8420" bIns="0" numCol="1" spcCol="1270" anchor="t" anchorCtr="0">
          <a:noAutofit/>
        </a:bodyPr>
        <a:lstStyle/>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Legal Factors</a:t>
          </a:r>
        </a:p>
        <a:p>
          <a:pPr marL="171450" lvl="1" indent="-171450" algn="just"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Laws now require employers to address psychological as well as physical risks (</a:t>
          </a:r>
          <a:r>
            <a:rPr lang="en-US" sz="1800" kern="1200" dirty="0" err="1">
              <a:latin typeface="Times New Roman" panose="02020603050405020304" pitchFamily="18" charset="0"/>
              <a:cs typeface="Times New Roman" panose="02020603050405020304" pitchFamily="18" charset="0"/>
            </a:rPr>
            <a:t>Huppertz</a:t>
          </a:r>
          <a:r>
            <a:rPr lang="en-US" sz="1800" kern="1200" dirty="0">
              <a:latin typeface="Times New Roman" panose="02020603050405020304" pitchFamily="18" charset="0"/>
              <a:cs typeface="Times New Roman" panose="02020603050405020304" pitchFamily="18" charset="0"/>
            </a:rPr>
            <a:t> et al., 2020).
Non-compliance leads to lawsuits and reputational harm; differing global standards complicate compliance (Javed et al., 2021).</a:t>
          </a:r>
        </a:p>
        <a:p>
          <a:pPr marL="171450" lvl="1" indent="-171450" algn="just"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As shown in the figure, the high ratio of events compared to hotels, restaurants and others.  </a:t>
          </a:r>
        </a:p>
        <a:p>
          <a:pPr marL="171450" lvl="1" indent="-171450" algn="just" defTabSz="800100">
            <a:lnSpc>
              <a:spcPct val="90000"/>
            </a:lnSpc>
            <a:spcBef>
              <a:spcPct val="0"/>
            </a:spcBef>
            <a:spcAft>
              <a:spcPct val="15000"/>
            </a:spcAft>
            <a:buChar char="•"/>
          </a:pPr>
          <a:endParaRPr lang="en-US" sz="1800" kern="1200" dirty="0">
            <a:latin typeface="Times New Roman" panose="02020603050405020304" pitchFamily="18" charset="0"/>
            <a:cs typeface="Times New Roman" panose="02020603050405020304" pitchFamily="18" charset="0"/>
          </a:endParaRPr>
        </a:p>
      </dsp:txBody>
      <dsp:txXfrm rot="5400000">
        <a:off x="3669096" y="1524000"/>
        <a:ext cx="3411893" cy="4572000"/>
      </dsp:txXfrm>
    </dsp:sp>
    <dsp:sp modelId="{F76DE21D-2E68-45F3-B5ED-0785FEB525B6}">
      <dsp:nvSpPr>
        <dsp:cNvPr id="0" name=""/>
        <dsp:cNvSpPr/>
      </dsp:nvSpPr>
      <dsp:spPr>
        <a:xfrm rot="16200000">
          <a:off x="5232829" y="2104053"/>
          <a:ext cx="7620000" cy="3411893"/>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8420" bIns="0" numCol="1" spcCol="1270" anchor="t" anchorCtr="0">
          <a:noAutofit/>
        </a:bodyPr>
        <a:lstStyle/>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Environmental Factors</a:t>
          </a:r>
        </a:p>
        <a:p>
          <a:pPr marL="171450" lvl="1" indent="-171450" algn="just"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Climate crises (floods, wildfires) create unpredictable workloads and staff stress (Mazlan et al., 2023).
Green practices build brand value but can overburden employees without proper resources (Kalfa et al., 2021).</a:t>
          </a:r>
        </a:p>
        <a:p>
          <a:pPr marL="171450" lvl="1" indent="-171450" algn="just" defTabSz="800100">
            <a:lnSpc>
              <a:spcPct val="90000"/>
            </a:lnSpc>
            <a:spcBef>
              <a:spcPct val="0"/>
            </a:spcBef>
            <a:spcAft>
              <a:spcPct val="15000"/>
            </a:spcAft>
            <a:buChar char="•"/>
          </a:pPr>
          <a:endParaRPr lang="en-US" sz="1800" kern="1200" dirty="0">
            <a:latin typeface="Times New Roman" panose="02020603050405020304" pitchFamily="18" charset="0"/>
            <a:cs typeface="Times New Roman" panose="02020603050405020304" pitchFamily="18" charset="0"/>
          </a:endParaRPr>
        </a:p>
      </dsp:txBody>
      <dsp:txXfrm rot="5400000">
        <a:off x="7336882" y="1524000"/>
        <a:ext cx="3411893" cy="4572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20E7FA-3D4F-4314-9A45-6494F74A87CE}">
      <dsp:nvSpPr>
        <dsp:cNvPr id="0" name=""/>
        <dsp:cNvSpPr/>
      </dsp:nvSpPr>
      <dsp:spPr>
        <a:xfrm>
          <a:off x="655320" y="49359"/>
          <a:ext cx="9174480" cy="16531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Stigma reduces disclosure and help-seeking; supportive managers foster openness (</a:t>
          </a:r>
          <a:r>
            <a:rPr lang="en-US" sz="3200" kern="1200" dirty="0" err="1">
              <a:latin typeface="Times New Roman" panose="02020603050405020304" pitchFamily="18" charset="0"/>
              <a:cs typeface="Times New Roman" panose="02020603050405020304" pitchFamily="18" charset="0"/>
            </a:rPr>
            <a:t>Kalargyrou</a:t>
          </a:r>
          <a:r>
            <a:rPr lang="en-US" sz="3200" kern="1200" dirty="0">
              <a:latin typeface="Times New Roman" panose="02020603050405020304" pitchFamily="18" charset="0"/>
              <a:cs typeface="Times New Roman" panose="02020603050405020304" pitchFamily="18" charset="0"/>
            </a:rPr>
            <a:t> et al., 2023).</a:t>
          </a:r>
        </a:p>
      </dsp:txBody>
      <dsp:txXfrm>
        <a:off x="736019" y="130058"/>
        <a:ext cx="9013082" cy="1491722"/>
      </dsp:txXfrm>
    </dsp:sp>
    <dsp:sp modelId="{967040CE-C25B-4BA6-8232-4EA4CE5504FD}">
      <dsp:nvSpPr>
        <dsp:cNvPr id="0" name=""/>
        <dsp:cNvSpPr/>
      </dsp:nvSpPr>
      <dsp:spPr>
        <a:xfrm>
          <a:off x="0" y="3416080"/>
          <a:ext cx="13106400" cy="1411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Stigmatizing views lead to hidden distress, presenteeism, and service decline (Ayachit &amp; Chitta, 2022).</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Non-disclosure escalates stress and increases risk of turnover.</a:t>
          </a:r>
        </a:p>
      </dsp:txBody>
      <dsp:txXfrm>
        <a:off x="736019" y="5210379"/>
        <a:ext cx="9013082" cy="14917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20E7FA-3D4F-4314-9A45-6494F74A87CE}">
      <dsp:nvSpPr>
        <dsp:cNvPr id="0" name=""/>
        <dsp:cNvSpPr/>
      </dsp:nvSpPr>
      <dsp:spPr>
        <a:xfrm>
          <a:off x="655320" y="49359"/>
          <a:ext cx="9174480" cy="165312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High demands and low recovery drive burnout, which predicts quitting intentions (Baquero et al., 2023).</a:t>
          </a:r>
        </a:p>
      </dsp:txBody>
      <dsp:txXfrm>
        <a:off x="736019" y="130058"/>
        <a:ext cx="9013082" cy="1491722"/>
      </dsp:txXfrm>
    </dsp:sp>
    <dsp:sp modelId="{967040CE-C25B-4BA6-8232-4EA4CE5504FD}">
      <dsp:nvSpPr>
        <dsp:cNvPr id="0" name=""/>
        <dsp:cNvSpPr/>
      </dsp:nvSpPr>
      <dsp:spPr>
        <a:xfrm>
          <a:off x="0" y="3416080"/>
          <a:ext cx="13106400" cy="14112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Psychological distress mediates the burnout–turnover link.</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Excessive hours, workload imbalance, and emotional labor erode performance and retention.</a:t>
          </a:r>
        </a:p>
      </dsp:txBody>
      <dsp:txXfrm>
        <a:off x="736019" y="5210379"/>
        <a:ext cx="9013082" cy="14917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620E7FA-3D4F-4314-9A45-6494F74A87CE}">
      <dsp:nvSpPr>
        <dsp:cNvPr id="0" name=""/>
        <dsp:cNvSpPr/>
      </dsp:nvSpPr>
      <dsp:spPr>
        <a:xfrm>
          <a:off x="761999" y="76206"/>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Ethical leadership reduces burnout and enhances psychological safety (Ali et al., 2022).</a:t>
          </a:r>
        </a:p>
      </dsp:txBody>
      <dsp:txXfrm>
        <a:off x="842698" y="156905"/>
        <a:ext cx="9013082" cy="1491722"/>
      </dsp:txXfrm>
    </dsp:sp>
    <dsp:sp modelId="{967040CE-C25B-4BA6-8232-4EA4CE5504FD}">
      <dsp:nvSpPr>
        <dsp:cNvPr id="0" name=""/>
        <dsp:cNvSpPr/>
      </dsp:nvSpPr>
      <dsp:spPr>
        <a:xfrm>
          <a:off x="0" y="3416080"/>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Clear career paths and wellbeing policies improve retention (Ghani et al., 2022).</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Non-disclosure escalates stress and increases risk of Supportive workplaces foster resilience, reducing turnover in high-pressure environments..</a:t>
          </a:r>
        </a:p>
      </dsp:txBody>
      <dsp:txXfrm>
        <a:off x="736019" y="5210379"/>
        <a:ext cx="9013082" cy="14917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2420600" cy="1411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620E7FA-3D4F-4314-9A45-6494F74A87CE}">
      <dsp:nvSpPr>
        <dsp:cNvPr id="0" name=""/>
        <dsp:cNvSpPr/>
      </dsp:nvSpPr>
      <dsp:spPr>
        <a:xfrm>
          <a:off x="505487" y="152398"/>
          <a:ext cx="8694420" cy="16531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8628" tIns="0" rIns="328628"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Stigma and burnout are systemic threats to wellbeing, retention, and guest service.</a:t>
          </a:r>
        </a:p>
      </dsp:txBody>
      <dsp:txXfrm>
        <a:off x="586186" y="233097"/>
        <a:ext cx="8533022" cy="1491722"/>
      </dsp:txXfrm>
    </dsp:sp>
    <dsp:sp modelId="{967040CE-C25B-4BA6-8232-4EA4CE5504FD}">
      <dsp:nvSpPr>
        <dsp:cNvPr id="0" name=""/>
        <dsp:cNvSpPr/>
      </dsp:nvSpPr>
      <dsp:spPr>
        <a:xfrm>
          <a:off x="0" y="3416080"/>
          <a:ext cx="12420600" cy="1411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7747334-3D7A-49A8-BEEC-1FAE31F367EF}">
      <dsp:nvSpPr>
        <dsp:cNvPr id="0" name=""/>
        <dsp:cNvSpPr/>
      </dsp:nvSpPr>
      <dsp:spPr>
        <a:xfrm>
          <a:off x="621030" y="2589519"/>
          <a:ext cx="8694420" cy="16531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8628" tIns="0" rIns="328628"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COR theories show high demands with low resources lead to distress and turnover.</a:t>
          </a:r>
        </a:p>
      </dsp:txBody>
      <dsp:txXfrm>
        <a:off x="701729" y="2670218"/>
        <a:ext cx="8533022" cy="1491722"/>
      </dsp:txXfrm>
    </dsp:sp>
    <dsp:sp modelId="{16EF1AA6-081F-4B96-BB9A-5C0466DC9B41}">
      <dsp:nvSpPr>
        <dsp:cNvPr id="0" name=""/>
        <dsp:cNvSpPr/>
      </dsp:nvSpPr>
      <dsp:spPr>
        <a:xfrm>
          <a:off x="0" y="5956240"/>
          <a:ext cx="12420600" cy="1411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9EAA33B-16D6-40D6-8EF3-3817746CD63E}">
      <dsp:nvSpPr>
        <dsp:cNvPr id="0" name=""/>
        <dsp:cNvSpPr/>
      </dsp:nvSpPr>
      <dsp:spPr>
        <a:xfrm>
          <a:off x="621030" y="5129680"/>
          <a:ext cx="8694420" cy="16531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8628" tIns="0" rIns="328628"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Managerial support, stigma reduction, and structured wellbeing programs build resilience and competitiveness</a:t>
          </a:r>
        </a:p>
      </dsp:txBody>
      <dsp:txXfrm>
        <a:off x="701729" y="5210379"/>
        <a:ext cx="8533022" cy="14917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620E7FA-3D4F-4314-9A45-6494F74A87CE}">
      <dsp:nvSpPr>
        <dsp:cNvPr id="0" name=""/>
        <dsp:cNvSpPr/>
      </dsp:nvSpPr>
      <dsp:spPr>
        <a:xfrm>
          <a:off x="655320" y="49359"/>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Ethical leadership reduces burnout and enhances psychological safety (Ali et al., 2022).</a:t>
          </a:r>
        </a:p>
      </dsp:txBody>
      <dsp:txXfrm>
        <a:off x="736019" y="130058"/>
        <a:ext cx="9013082" cy="1491722"/>
      </dsp:txXfrm>
    </dsp:sp>
    <dsp:sp modelId="{967040CE-C25B-4BA6-8232-4EA4CE5504FD}">
      <dsp:nvSpPr>
        <dsp:cNvPr id="0" name=""/>
        <dsp:cNvSpPr/>
      </dsp:nvSpPr>
      <dsp:spPr>
        <a:xfrm>
          <a:off x="0" y="3416080"/>
          <a:ext cx="13106400" cy="1411200"/>
        </a:xfrm>
        <a:prstGeom prst="rect">
          <a:avLst/>
        </a:prstGeom>
        <a:solidFill>
          <a:schemeClr val="lt1">
            <a:alpha val="90000"/>
            <a:hueOff val="0"/>
            <a:satOff val="0"/>
            <a:lumOff val="0"/>
            <a:alphaOff val="0"/>
          </a:schemeClr>
        </a:solidFill>
        <a:ln w="9525" cap="flat" cmpd="sng" algn="ctr">
          <a:solidFill>
            <a:schemeClr val="accent2">
              <a:hueOff val="2340759"/>
              <a:satOff val="-2919"/>
              <a:lumOff val="686"/>
              <a:alphaOff val="0"/>
            </a:schemeClr>
          </a:solidFill>
          <a:prstDash val="solid"/>
        </a:ln>
        <a:effectLst/>
      </dsp:spPr>
      <dsp:style>
        <a:lnRef idx="1">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Train managers in stigma reduction and embed JD-R workload redesign (</a:t>
          </a:r>
          <a:r>
            <a:rPr lang="en-US" sz="3200" kern="1200" dirty="0" err="1">
              <a:latin typeface="Times New Roman" panose="02020603050405020304" pitchFamily="18" charset="0"/>
              <a:cs typeface="Times New Roman" panose="02020603050405020304" pitchFamily="18" charset="0"/>
            </a:rPr>
            <a:t>Kalargyrou</a:t>
          </a:r>
          <a:r>
            <a:rPr lang="en-US" sz="3200" kern="1200" dirty="0">
              <a:latin typeface="Times New Roman" panose="02020603050405020304" pitchFamily="18" charset="0"/>
              <a:cs typeface="Times New Roman" panose="02020603050405020304" pitchFamily="18" charset="0"/>
            </a:rPr>
            <a:t> et al., 2023; Ali et al., 2022).</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lt1">
            <a:alpha val="90000"/>
            <a:hueOff val="0"/>
            <a:satOff val="0"/>
            <a:lumOff val="0"/>
            <a:alphaOff val="0"/>
          </a:schemeClr>
        </a:solidFill>
        <a:ln w="9525" cap="flat" cmpd="sng" algn="ctr">
          <a:solidFill>
            <a:schemeClr val="accent2">
              <a:hueOff val="4681519"/>
              <a:satOff val="-5839"/>
              <a:lumOff val="1373"/>
              <a:alphaOff val="0"/>
            </a:schemeClr>
          </a:solidFill>
          <a:prstDash val="solid"/>
        </a:ln>
        <a:effectLst/>
      </dsp:spPr>
      <dsp:style>
        <a:lnRef idx="1">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Monitor wellbeing with surveys, link to KPIs, and support fair pay and sick leave to reduce stress.</a:t>
          </a:r>
        </a:p>
      </dsp:txBody>
      <dsp:txXfrm>
        <a:off x="736019" y="5210379"/>
        <a:ext cx="9013082" cy="149172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00799-FF29-49A6-B2BA-7497CA9D9F15}" type="datetimeFigureOut">
              <a:rPr lang="en-US" smtClean="0"/>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4CE80F-C01C-487A-924A-29C650634B03}" type="slidenum">
              <a:rPr lang="en-US" smtClean="0"/>
              <a:t>‹#›</a:t>
            </a:fld>
            <a:endParaRPr lang="en-US"/>
          </a:p>
        </p:txBody>
      </p:sp>
    </p:spTree>
    <p:extLst>
      <p:ext uri="{BB962C8B-B14F-4D97-AF65-F5344CB8AC3E}">
        <p14:creationId xmlns:p14="http://schemas.microsoft.com/office/powerpoint/2010/main" val="3426829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tourism and hospitality industry is the agent and catalyst of socioeconomic growth, which is a major source of foreign exchange. Emotional labor, stress and burnout are the issues that they encounter most of the time. Hospitality workers have poor mental health that is associated with high turnover intention and absenteeism, low engagement and performance. This Presentation aims to explore management issues within the hospitality industry's mental health, specifically, stigma, burnout, and staff retention (Dsouza et al., 2025). The rationale is to found out why it is crucial to address them to not only care about the well-being of employees, but also the continued quality of services, minimize operational expenses, and industry resilience in the long term.</a:t>
            </a:r>
          </a:p>
          <a:p>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3</a:t>
            </a:fld>
            <a:endParaRPr lang="en-US"/>
          </a:p>
        </p:txBody>
      </p:sp>
    </p:spTree>
    <p:extLst>
      <p:ext uri="{BB962C8B-B14F-4D97-AF65-F5344CB8AC3E}">
        <p14:creationId xmlns:p14="http://schemas.microsoft.com/office/powerpoint/2010/main" val="1243650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4CE80F-C01C-487A-924A-29C650634B03}" type="slidenum">
              <a:rPr lang="en-US" smtClean="0"/>
              <a:t>4</a:t>
            </a:fld>
            <a:endParaRPr lang="en-US"/>
          </a:p>
        </p:txBody>
      </p:sp>
    </p:spTree>
    <p:extLst>
      <p:ext uri="{BB962C8B-B14F-4D97-AF65-F5344CB8AC3E}">
        <p14:creationId xmlns:p14="http://schemas.microsoft.com/office/powerpoint/2010/main" val="2255737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Political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Advocacy and governments are increasingly supporting stronger mental health policies and eradicating work-related stigma (Sisson et al., 2024). The initiatives, such as Time to Change, are reminding employers about their duty to help employees. However, it is not consistent in application, and in some places, mental health is undermined, leaving the employees vulnerable.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Economic Factors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shortages that are going to occur after the pandemic have been causing additional staff to be compelled to work more hours, thus raising the rate of burnout (Xiang et al., 2022). Low financial stability is also a result of poor wages, which leads to stress in addition to work commitments. Even though expenditure on employee welfare leads to better retention, economic downturns have the tendency to lower the well-being program, and this presents a dilemma of whether to spend on what is financially worth it today at the expense of sustainability in the future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Social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growing awareness of mental health, and new generations are demanding that organisations offer supportive working conditions, work-life balance, and condemn overwork cultures (</a:t>
            </a:r>
            <a:r>
              <a:rPr lang="en-GB" sz="1200" kern="1200" dirty="0" err="1">
                <a:solidFill>
                  <a:schemeClr val="tx1"/>
                </a:solidFill>
                <a:effectLst/>
                <a:latin typeface="+mn-lt"/>
                <a:ea typeface="+mn-ea"/>
                <a:cs typeface="+mn-cs"/>
              </a:rPr>
              <a:t>Zaghini</a:t>
            </a:r>
            <a:r>
              <a:rPr lang="en-GB" sz="1200" kern="1200" dirty="0">
                <a:solidFill>
                  <a:schemeClr val="tx1"/>
                </a:solidFill>
                <a:effectLst/>
                <a:latin typeface="+mn-lt"/>
                <a:ea typeface="+mn-ea"/>
                <a:cs typeface="+mn-cs"/>
              </a:rPr>
              <a:t> et al., 2020). However, there is a cultural stigma which makes the employees unwilling to seek assistance. Social standards of being recognised and treated are identified in the high turnover rates</a:t>
            </a:r>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5</a:t>
            </a:fld>
            <a:endParaRPr lang="en-US"/>
          </a:p>
        </p:txBody>
      </p:sp>
    </p:spTree>
    <p:extLst>
      <p:ext uri="{BB962C8B-B14F-4D97-AF65-F5344CB8AC3E}">
        <p14:creationId xmlns:p14="http://schemas.microsoft.com/office/powerpoint/2010/main" val="4106438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Technological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digital wellness and AI-based scheduling applications provide novel means of decreasing stress levels and making workloads more balanced (Gong et al., 2020). Nevertheless, 24/7 service technologies and around-the-clock surveillance pose a pressure risk, which is in line with the claims that high demands with inadequate resources add to the exhaustion (Han et al., 2020).</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Legal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employers are now mandated by health and safety laws to take into account the psychological risks along with the physical risks (</a:t>
            </a:r>
            <a:r>
              <a:rPr lang="en-GB" sz="1200" kern="1200" dirty="0" err="1">
                <a:solidFill>
                  <a:schemeClr val="tx1"/>
                </a:solidFill>
                <a:effectLst/>
                <a:latin typeface="+mn-lt"/>
                <a:ea typeface="+mn-ea"/>
                <a:cs typeface="+mn-cs"/>
              </a:rPr>
              <a:t>Huppertz</a:t>
            </a:r>
            <a:r>
              <a:rPr lang="en-GB" sz="1200" kern="1200" dirty="0">
                <a:solidFill>
                  <a:schemeClr val="tx1"/>
                </a:solidFill>
                <a:effectLst/>
                <a:latin typeface="+mn-lt"/>
                <a:ea typeface="+mn-ea"/>
                <a:cs typeface="+mn-cs"/>
              </a:rPr>
              <a:t> et al., 2020). Failure to comply may lead to lawsuits and negative publicity (Javed et al., 2021). In the case of multinational chains, it is complex to meet and be consistent due to the different legal standards in various countries.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Environmental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Floods and wildfires are examples of climate-related crises that impose additional burdens on crisis personnel, and sustainability efforts introduce additional costs that may not necessarily be resource-supported (Mazlan et al., 2023). Green practices increase brand image, although poorly managed, and may overburden the employees.</a:t>
            </a:r>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6</a:t>
            </a:fld>
            <a:endParaRPr lang="en-US"/>
          </a:p>
        </p:txBody>
      </p:sp>
    </p:spTree>
    <p:extLst>
      <p:ext uri="{BB962C8B-B14F-4D97-AF65-F5344CB8AC3E}">
        <p14:creationId xmlns:p14="http://schemas.microsoft.com/office/powerpoint/2010/main" val="3524276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 examination of the depressed workforce and the management practices of the hospitality industry discovered that organisations that exhibited more accommodative attitudes had the highest chances of possessing less negative stereotypes and accommodative types, such as flexibility of schedules, less loading. (</a:t>
            </a:r>
            <a:r>
              <a:rPr lang="en-US" sz="1200" kern="1200" dirty="0" err="1">
                <a:solidFill>
                  <a:schemeClr val="tx1"/>
                </a:solidFill>
                <a:effectLst/>
                <a:latin typeface="+mn-lt"/>
                <a:ea typeface="+mn-ea"/>
                <a:cs typeface="+mn-cs"/>
              </a:rPr>
              <a:t>Kalargyrou</a:t>
            </a:r>
            <a:r>
              <a:rPr lang="en-US" sz="1200" kern="1200" dirty="0">
                <a:solidFill>
                  <a:schemeClr val="tx1"/>
                </a:solidFill>
                <a:effectLst/>
                <a:latin typeface="+mn-lt"/>
                <a:ea typeface="+mn-ea"/>
                <a:cs typeface="+mn-cs"/>
              </a:rPr>
              <a:t> et al., 2023). In regard to the </a:t>
            </a:r>
            <a:r>
              <a:rPr lang="en-US" sz="1200" kern="1200" dirty="0" err="1">
                <a:solidFill>
                  <a:schemeClr val="tx1"/>
                </a:solidFill>
                <a:effectLst/>
                <a:latin typeface="+mn-lt"/>
                <a:ea typeface="+mn-ea"/>
                <a:cs typeface="+mn-cs"/>
              </a:rPr>
              <a:t>stigmatising</a:t>
            </a:r>
            <a:r>
              <a:rPr lang="en-US" sz="1200" kern="1200" dirty="0">
                <a:solidFill>
                  <a:schemeClr val="tx1"/>
                </a:solidFill>
                <a:effectLst/>
                <a:latin typeface="+mn-lt"/>
                <a:ea typeface="+mn-ea"/>
                <a:cs typeface="+mn-cs"/>
              </a:rPr>
              <a:t> perceptions regarding the managers, the employees will </a:t>
            </a:r>
            <a:r>
              <a:rPr lang="en-US" sz="1200" kern="1200" dirty="0" err="1">
                <a:solidFill>
                  <a:schemeClr val="tx1"/>
                </a:solidFill>
                <a:effectLst/>
                <a:latin typeface="+mn-lt"/>
                <a:ea typeface="+mn-ea"/>
                <a:cs typeface="+mn-cs"/>
              </a:rPr>
              <a:t>internalise</a:t>
            </a:r>
            <a:r>
              <a:rPr lang="en-US" sz="1200" kern="1200" dirty="0">
                <a:solidFill>
                  <a:schemeClr val="tx1"/>
                </a:solidFill>
                <a:effectLst/>
                <a:latin typeface="+mn-lt"/>
                <a:ea typeface="+mn-ea"/>
                <a:cs typeface="+mn-cs"/>
              </a:rPr>
              <a:t> the symptoms and further increase the distress, negatively affecting the quality of services (Ayachit and Chitta, 2022).</a:t>
            </a:r>
          </a:p>
        </p:txBody>
      </p:sp>
      <p:sp>
        <p:nvSpPr>
          <p:cNvPr id="4" name="Slide Number Placeholder 3"/>
          <p:cNvSpPr>
            <a:spLocks noGrp="1"/>
          </p:cNvSpPr>
          <p:nvPr>
            <p:ph type="sldNum" sz="quarter" idx="5"/>
          </p:nvPr>
        </p:nvSpPr>
        <p:spPr/>
        <p:txBody>
          <a:bodyPr/>
          <a:lstStyle/>
          <a:p>
            <a:fld id="{BA4CE80F-C01C-487A-924A-29C650634B03}" type="slidenum">
              <a:rPr lang="en-US" smtClean="0"/>
              <a:t>7</a:t>
            </a:fld>
            <a:endParaRPr lang="en-US"/>
          </a:p>
        </p:txBody>
      </p:sp>
    </p:spTree>
    <p:extLst>
      <p:ext uri="{BB962C8B-B14F-4D97-AF65-F5344CB8AC3E}">
        <p14:creationId xmlns:p14="http://schemas.microsoft.com/office/powerpoint/2010/main" val="491012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investigation of the staff of a hotel has demonstrated that burnout is a strong predictor of intention to quit the job, and the mediating role is fulfilled by psychological distress, as burnout, distress, and intention to quit (Baquero et al., 2023). Moreover, the literature on burnout in the hospitality industry indicates that the antecedents of performance and high turnover vulnerability deterioration are high work hours, emotional </a:t>
            </a:r>
            <a:r>
              <a:rPr lang="en-US" sz="1200" kern="1200" dirty="0" err="1">
                <a:solidFill>
                  <a:schemeClr val="tx1"/>
                </a:solidFill>
                <a:effectLst/>
                <a:latin typeface="+mn-lt"/>
                <a:ea typeface="+mn-ea"/>
                <a:cs typeface="+mn-cs"/>
              </a:rPr>
              <a:t>labour</a:t>
            </a:r>
            <a:r>
              <a:rPr lang="en-US" sz="1200" kern="1200">
                <a:solidFill>
                  <a:schemeClr val="tx1"/>
                </a:solidFill>
                <a:effectLst/>
                <a:latin typeface="+mn-lt"/>
                <a:ea typeface="+mn-ea"/>
                <a:cs typeface="+mn-cs"/>
              </a:rPr>
              <a:t> and workload imbalance.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4CE80F-C01C-487A-924A-29C650634B03}" type="slidenum">
              <a:rPr lang="en-US" smtClean="0"/>
              <a:t>8</a:t>
            </a:fld>
            <a:endParaRPr lang="en-US"/>
          </a:p>
        </p:txBody>
      </p:sp>
    </p:spTree>
    <p:extLst>
      <p:ext uri="{BB962C8B-B14F-4D97-AF65-F5344CB8AC3E}">
        <p14:creationId xmlns:p14="http://schemas.microsoft.com/office/powerpoint/2010/main" val="2195934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recent studies on the issue of hospitality management, ethical leadership, which is described as integrity, accountability, and empathy, is an important part of employee morale development and the elimination of occupational stress. Ethical leaders who engage in open communication can create a culture of integrity and a sense of psychological safety and empower staff to cope with excessive workloads and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(Kim and Park, 2023). Furthermore, current literature has stressed that proper retention measures, including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career development, mental health programs, and flexible working hours, are important in reducing the rates of employee turnover. These are practices that enhance job satisfaction as well as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commitment in the hospitality industry (Rodríguez &amp; Gupta, 2023).</a:t>
            </a:r>
          </a:p>
          <a:p>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9</a:t>
            </a:fld>
            <a:endParaRPr lang="en-US"/>
          </a:p>
        </p:txBody>
      </p:sp>
    </p:spTree>
    <p:extLst>
      <p:ext uri="{BB962C8B-B14F-4D97-AF65-F5344CB8AC3E}">
        <p14:creationId xmlns:p14="http://schemas.microsoft.com/office/powerpoint/2010/main" val="3308217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shows that stigma and burnout are not merely individual problems but a systematic threat to employee well-being, retention and service provision to guests in the hospitality industry. As anticipated, psychological distress and turnover is a result of COR theory, high demands, and short of resources. However, the study has found that these risks can be alleviated using the support of the managers, lessening of the stigma, fair workload, and access to mental health programs. By incorporating structural change and moving their attention to the well-being of employees,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turnover expenses, and creating sustainable competitive advantage, hotels can be better prepared to survive.</a:t>
            </a:r>
          </a:p>
          <a:p>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10</a:t>
            </a:fld>
            <a:endParaRPr lang="en-US"/>
          </a:p>
        </p:txBody>
      </p:sp>
    </p:spTree>
    <p:extLst>
      <p:ext uri="{BB962C8B-B14F-4D97-AF65-F5344CB8AC3E}">
        <p14:creationId xmlns:p14="http://schemas.microsoft.com/office/powerpoint/2010/main" val="4023217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4CE80F-C01C-487A-924A-29C650634B03}" type="slidenum">
              <a:rPr lang="en-US" smtClean="0"/>
              <a:t>12</a:t>
            </a:fld>
            <a:endParaRPr lang="en-US"/>
          </a:p>
        </p:txBody>
      </p:sp>
    </p:spTree>
    <p:extLst>
      <p:ext uri="{BB962C8B-B14F-4D97-AF65-F5344CB8AC3E}">
        <p14:creationId xmlns:p14="http://schemas.microsoft.com/office/powerpoint/2010/main" val="4144824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8" Type="http://schemas.openxmlformats.org/officeDocument/2006/relationships/hyperlink" Target="http://dx.doi.org/10.1016/j.jretconser.2019.101899" TargetMode="External"/><Relationship Id="rId13" Type="http://schemas.openxmlformats.org/officeDocument/2006/relationships/hyperlink" Target="https://doi.org/10.1108/IJCHM-02-2022-0195" TargetMode="External"/><Relationship Id="rId3" Type="http://schemas.openxmlformats.org/officeDocument/2006/relationships/hyperlink" Target="https://doi.org/10.3389/fpsyg.2022.1009785" TargetMode="External"/><Relationship Id="rId7" Type="http://schemas.openxmlformats.org/officeDocument/2006/relationships/hyperlink" Target="https://doi.org/10.3390/su14052885" TargetMode="External"/><Relationship Id="rId12" Type="http://schemas.openxmlformats.org/officeDocument/2006/relationships/hyperlink" Target="https://doi.org/10.1080/15313220.2023.2278501" TargetMode="External"/><Relationship Id="rId2" Type="http://schemas.openxmlformats.org/officeDocument/2006/relationships/notesSlide" Target="../notesSlides/notesSlide9.xml"/><Relationship Id="rId16" Type="http://schemas.openxmlformats.org/officeDocument/2006/relationships/hyperlink" Target="https://doi.org/10.1016/j.apnr.2020.151277" TargetMode="External"/><Relationship Id="rId1" Type="http://schemas.openxmlformats.org/officeDocument/2006/relationships/slideLayout" Target="../slideLayouts/slideLayout7.xml"/><Relationship Id="rId6" Type="http://schemas.openxmlformats.org/officeDocument/2006/relationships/hyperlink" Target="https://doi.org/10.1108/IJSBI-06-2023-0037" TargetMode="External"/><Relationship Id="rId11" Type="http://schemas.openxmlformats.org/officeDocument/2006/relationships/hyperlink" Target="https://doi.org/10.1016/j.jhtm.2024.09.006" TargetMode="External"/><Relationship Id="rId5" Type="http://schemas.openxmlformats.org/officeDocument/2006/relationships/hyperlink" Target="https://doi.org/10.1016/j.jbusres.2025.115296" TargetMode="External"/><Relationship Id="rId15" Type="http://schemas.openxmlformats.org/officeDocument/2006/relationships/hyperlink" Target="https://doi.org/10.1016/j.tourman.2022.104631" TargetMode="External"/><Relationship Id="rId10" Type="http://schemas.openxmlformats.org/officeDocument/2006/relationships/hyperlink" Target="https://doi.org/10.21834/e-bpj.v8i26.5126" TargetMode="External"/><Relationship Id="rId4" Type="http://schemas.openxmlformats.org/officeDocument/2006/relationships/hyperlink" Target="https://doi.org/10.3390/tourhosp6020072" TargetMode="External"/><Relationship Id="rId9" Type="http://schemas.openxmlformats.org/officeDocument/2006/relationships/hyperlink" Target="https://doi.org/10.1037/ocp0000179" TargetMode="External"/><Relationship Id="rId14" Type="http://schemas.openxmlformats.org/officeDocument/2006/relationships/hyperlink" Target="https://psycnet.apa.org/doi/10.1108/IJCHM-12-2021-14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65016"/>
            <a:ext cx="8164782" cy="11294281"/>
            <a:chOff x="-945966" y="-38100"/>
            <a:chExt cx="2150395" cy="2974625"/>
          </a:xfrm>
        </p:grpSpPr>
        <p:sp>
          <p:nvSpPr>
            <p:cNvPr id="3" name="Freeform 3"/>
            <p:cNvSpPr/>
            <p:nvPr/>
          </p:nvSpPr>
          <p:spPr>
            <a:xfrm>
              <a:off x="-945966" y="191989"/>
              <a:ext cx="1333383" cy="2744536"/>
            </a:xfrm>
            <a:custGeom>
              <a:avLst/>
              <a:gdLst/>
              <a:ahLst/>
              <a:cxnLst/>
              <a:rect l="l" t="t" r="r" b="b"/>
              <a:pathLst>
                <a:path w="1204429" h="2785186">
                  <a:moveTo>
                    <a:pt x="0" y="0"/>
                  </a:moveTo>
                  <a:lnTo>
                    <a:pt x="1204429" y="0"/>
                  </a:lnTo>
                  <a:lnTo>
                    <a:pt x="1204429" y="2785186"/>
                  </a:lnTo>
                  <a:lnTo>
                    <a:pt x="0" y="2785186"/>
                  </a:lnTo>
                  <a:close/>
                </a:path>
              </a:pathLst>
            </a:custGeom>
            <a:solidFill>
              <a:srgbClr val="526D82"/>
            </a:solidFill>
          </p:spPr>
          <p:txBody>
            <a:bodyPr/>
            <a:lstStyle/>
            <a:p>
              <a:endParaRPr lang="en-GB"/>
            </a:p>
          </p:txBody>
        </p:sp>
        <p:sp>
          <p:nvSpPr>
            <p:cNvPr id="4" name="TextBox 4"/>
            <p:cNvSpPr txBox="1"/>
            <p:nvPr/>
          </p:nvSpPr>
          <p:spPr>
            <a:xfrm>
              <a:off x="0" y="-38100"/>
              <a:ext cx="1204429" cy="2823286"/>
            </a:xfrm>
            <a:prstGeom prst="rect">
              <a:avLst/>
            </a:prstGeom>
          </p:spPr>
          <p:txBody>
            <a:bodyPr lIns="50800" tIns="50800" rIns="50800" bIns="50800" rtlCol="0" anchor="ctr"/>
            <a:lstStyle/>
            <a:p>
              <a:pPr algn="ctr">
                <a:lnSpc>
                  <a:spcPts val="2659"/>
                </a:lnSpc>
                <a:spcBef>
                  <a:spcPct val="0"/>
                </a:spcBef>
              </a:pPr>
              <a:endParaRPr/>
            </a:p>
          </p:txBody>
        </p:sp>
      </p:grpSp>
      <p:sp>
        <p:nvSpPr>
          <p:cNvPr id="7" name="AutoShape 7"/>
          <p:cNvSpPr/>
          <p:nvPr/>
        </p:nvSpPr>
        <p:spPr>
          <a:xfrm flipV="1">
            <a:off x="7124314" y="0"/>
            <a:ext cx="0" cy="8963787"/>
          </a:xfrm>
          <a:prstGeom prst="line">
            <a:avLst/>
          </a:prstGeom>
          <a:ln w="38100" cap="flat">
            <a:solidFill>
              <a:srgbClr val="DDE6ED"/>
            </a:solidFill>
            <a:prstDash val="solid"/>
            <a:headEnd type="none" w="sm" len="sm"/>
            <a:tailEnd type="none" w="sm" len="sm"/>
          </a:ln>
        </p:spPr>
        <p:txBody>
          <a:bodyPr/>
          <a:lstStyle/>
          <a:p>
            <a:endParaRPr lang="en-GB"/>
          </a:p>
        </p:txBody>
      </p:sp>
      <p:sp>
        <p:nvSpPr>
          <p:cNvPr id="8" name="AutoShape 8"/>
          <p:cNvSpPr/>
          <p:nvPr/>
        </p:nvSpPr>
        <p:spPr>
          <a:xfrm flipV="1">
            <a:off x="10439400" y="9007777"/>
            <a:ext cx="4517093" cy="0"/>
          </a:xfrm>
          <a:prstGeom prst="line">
            <a:avLst/>
          </a:prstGeom>
          <a:ln w="38100" cap="flat">
            <a:solidFill>
              <a:srgbClr val="213555"/>
            </a:solidFill>
            <a:prstDash val="solid"/>
            <a:headEnd type="none" w="sm" len="sm"/>
            <a:tailEnd type="none" w="sm" len="sm"/>
          </a:ln>
        </p:spPr>
        <p:txBody>
          <a:bodyPr/>
          <a:lstStyle/>
          <a:p>
            <a:endParaRPr lang="en-US" dirty="0"/>
          </a:p>
        </p:txBody>
      </p:sp>
      <p:grpSp>
        <p:nvGrpSpPr>
          <p:cNvPr id="9" name="Group 9"/>
          <p:cNvGrpSpPr/>
          <p:nvPr/>
        </p:nvGrpSpPr>
        <p:grpSpPr>
          <a:xfrm>
            <a:off x="6883335" y="8314280"/>
            <a:ext cx="2570441" cy="2582976"/>
            <a:chOff x="0" y="0"/>
            <a:chExt cx="812800" cy="816764"/>
          </a:xfrm>
        </p:grpSpPr>
        <p:sp>
          <p:nvSpPr>
            <p:cNvPr id="10" name="Freeform 10"/>
            <p:cNvSpPr/>
            <p:nvPr/>
          </p:nvSpPr>
          <p:spPr>
            <a:xfrm>
              <a:off x="0" y="0"/>
              <a:ext cx="812800" cy="816764"/>
            </a:xfrm>
            <a:custGeom>
              <a:avLst/>
              <a:gdLst/>
              <a:ahLst/>
              <a:cxnLst/>
              <a:rect l="l" t="t" r="r" b="b"/>
              <a:pathLst>
                <a:path w="812800" h="816764">
                  <a:moveTo>
                    <a:pt x="406400" y="0"/>
                  </a:moveTo>
                  <a:cubicBezTo>
                    <a:pt x="181951" y="0"/>
                    <a:pt x="0" y="182839"/>
                    <a:pt x="0" y="408382"/>
                  </a:cubicBezTo>
                  <a:cubicBezTo>
                    <a:pt x="0" y="633925"/>
                    <a:pt x="181951" y="816764"/>
                    <a:pt x="406400" y="816764"/>
                  </a:cubicBezTo>
                  <a:cubicBezTo>
                    <a:pt x="630849" y="816764"/>
                    <a:pt x="812800" y="633925"/>
                    <a:pt x="812800" y="408382"/>
                  </a:cubicBezTo>
                  <a:cubicBezTo>
                    <a:pt x="812800" y="182839"/>
                    <a:pt x="630849" y="0"/>
                    <a:pt x="406400" y="0"/>
                  </a:cubicBezTo>
                  <a:close/>
                </a:path>
              </a:pathLst>
            </a:custGeom>
            <a:solidFill>
              <a:srgbClr val="9DB2BF"/>
            </a:solidFill>
          </p:spPr>
          <p:txBody>
            <a:bodyPr/>
            <a:lstStyle/>
            <a:p>
              <a:endParaRPr lang="en-GB"/>
            </a:p>
          </p:txBody>
        </p:sp>
        <p:sp>
          <p:nvSpPr>
            <p:cNvPr id="11" name="TextBox 11"/>
            <p:cNvSpPr txBox="1"/>
            <p:nvPr/>
          </p:nvSpPr>
          <p:spPr>
            <a:xfrm>
              <a:off x="76200" y="28947"/>
              <a:ext cx="660400" cy="711246"/>
            </a:xfrm>
            <a:prstGeom prst="rect">
              <a:avLst/>
            </a:prstGeom>
          </p:spPr>
          <p:txBody>
            <a:bodyPr lIns="50800" tIns="50800" rIns="50800" bIns="50800" rtlCol="0" anchor="ctr"/>
            <a:lstStyle/>
            <a:p>
              <a:pPr algn="ctr">
                <a:lnSpc>
                  <a:spcPts val="3499"/>
                </a:lnSpc>
              </a:pPr>
              <a:endParaRPr/>
            </a:p>
          </p:txBody>
        </p:sp>
      </p:grpSp>
      <p:sp>
        <p:nvSpPr>
          <p:cNvPr id="13" name="TextBox 13"/>
          <p:cNvSpPr txBox="1"/>
          <p:nvPr/>
        </p:nvSpPr>
        <p:spPr>
          <a:xfrm>
            <a:off x="5611404" y="2618381"/>
            <a:ext cx="11104565" cy="1879489"/>
          </a:xfrm>
          <a:prstGeom prst="rect">
            <a:avLst/>
          </a:prstGeom>
        </p:spPr>
        <p:txBody>
          <a:bodyPr wrap="square" lIns="0" tIns="0" rIns="0" bIns="0" rtlCol="0" anchor="t">
            <a:spAutoFit/>
          </a:bodyPr>
          <a:lstStyle/>
          <a:p>
            <a:pPr algn="ctr">
              <a:lnSpc>
                <a:spcPts val="8049"/>
              </a:lnSpc>
            </a:pPr>
            <a:r>
              <a:rPr lang="en-US" sz="2800" b="1" dirty="0">
                <a:solidFill>
                  <a:srgbClr val="213555"/>
                </a:solidFill>
                <a:latin typeface="Times New Roman" panose="02020603050405020304" pitchFamily="18" charset="0"/>
                <a:ea typeface="Sifonn"/>
                <a:cs typeface="Times New Roman" panose="02020603050405020304" pitchFamily="18" charset="0"/>
                <a:sym typeface="Sifonn"/>
              </a:rPr>
              <a:t>Title: Mental Health Challenges in the Hospitality Sector: Stigma, Burnout and Staff Retention</a:t>
            </a:r>
          </a:p>
        </p:txBody>
      </p:sp>
      <p:sp>
        <p:nvSpPr>
          <p:cNvPr id="14" name="TextBox 14"/>
          <p:cNvSpPr txBox="1"/>
          <p:nvPr/>
        </p:nvSpPr>
        <p:spPr>
          <a:xfrm>
            <a:off x="8952384" y="5190418"/>
            <a:ext cx="6975983" cy="3157083"/>
          </a:xfrm>
          <a:prstGeom prst="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lnSpc>
                <a:spcPts val="4200"/>
              </a:lnSpc>
              <a:spcBef>
                <a:spcPct val="0"/>
              </a:spcBef>
            </a:pPr>
            <a:r>
              <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Student Name: Antonela Costiuc</a:t>
            </a:r>
          </a:p>
          <a:p>
            <a:pPr algn="ctr">
              <a:lnSpc>
                <a:spcPts val="4200"/>
              </a:lnSpc>
              <a:spcBef>
                <a:spcPct val="0"/>
              </a:spcBef>
            </a:pPr>
            <a:r>
              <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Student ID:2117337</a:t>
            </a:r>
          </a:p>
          <a:p>
            <a:pPr algn="ctr">
              <a:lnSpc>
                <a:spcPts val="4200"/>
              </a:lnSpc>
              <a:spcBef>
                <a:spcPct val="0"/>
              </a:spcBef>
            </a:pPr>
            <a:r>
              <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Module Name:</a:t>
            </a:r>
            <a:r>
              <a:rPr lang="en-GB"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Contemporary Themes in the Hotel and Hospitality Sector (BMIH6001)</a:t>
            </a:r>
            <a:endPar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endParaRPr>
          </a:p>
          <a:p>
            <a:pPr algn="ctr">
              <a:lnSpc>
                <a:spcPts val="4200"/>
              </a:lnSpc>
              <a:spcBef>
                <a:spcPct val="0"/>
              </a:spcBef>
            </a:pPr>
            <a:endPar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endParaRPr>
          </a:p>
        </p:txBody>
      </p:sp>
      <p:grpSp>
        <p:nvGrpSpPr>
          <p:cNvPr id="18" name="Group 18"/>
          <p:cNvGrpSpPr/>
          <p:nvPr/>
        </p:nvGrpSpPr>
        <p:grpSpPr>
          <a:xfrm>
            <a:off x="15337652" y="-865016"/>
            <a:ext cx="3758007" cy="3758007"/>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20" name="TextBox 20"/>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pic>
        <p:nvPicPr>
          <p:cNvPr id="1026" name="Picture 2" descr="How Does Poor Mental Health Affect Students? 6 Key Impacts — HE Professional">
            <a:extLst>
              <a:ext uri="{FF2B5EF4-FFF2-40B4-BE49-F238E27FC236}">
                <a16:creationId xmlns:a16="http://schemas.microsoft.com/office/drawing/2014/main" id="{450F1020-8373-801F-2F60-92D834853B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012"/>
          <a:stretch>
            <a:fillRect/>
          </a:stretch>
        </p:blipFill>
        <p:spPr bwMode="auto">
          <a:xfrm>
            <a:off x="228601" y="4735971"/>
            <a:ext cx="7333712" cy="4338528"/>
          </a:xfrm>
          <a:prstGeom prst="round2DiagRect">
            <a:avLst>
              <a:gd name="adj1" fmla="val 16667"/>
              <a:gd name="adj2" fmla="val 0"/>
            </a:avLst>
          </a:prstGeom>
          <a:ln w="88900" cap="sq">
            <a:solidFill>
              <a:srgbClr val="002060"/>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87E1A-6211-4C2A-65BA-C566A5662CB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6E4FBA4-C8C3-D266-519E-28056C092AAA}"/>
              </a:ext>
            </a:extLst>
          </p:cNvPr>
          <p:cNvGrpSpPr/>
          <p:nvPr/>
        </p:nvGrpSpPr>
        <p:grpSpPr>
          <a:xfrm>
            <a:off x="0" y="-865016"/>
            <a:ext cx="8164782" cy="11294281"/>
            <a:chOff x="-945966" y="-38100"/>
            <a:chExt cx="2150395" cy="2974625"/>
          </a:xfrm>
        </p:grpSpPr>
        <p:sp>
          <p:nvSpPr>
            <p:cNvPr id="3" name="Freeform 3">
              <a:extLst>
                <a:ext uri="{FF2B5EF4-FFF2-40B4-BE49-F238E27FC236}">
                  <a16:creationId xmlns:a16="http://schemas.microsoft.com/office/drawing/2014/main" id="{426F3F10-5E6F-3BA0-1BB6-BF4FEEFBC5CC}"/>
                </a:ext>
              </a:extLst>
            </p:cNvPr>
            <p:cNvSpPr/>
            <p:nvPr/>
          </p:nvSpPr>
          <p:spPr>
            <a:xfrm>
              <a:off x="-945966" y="191989"/>
              <a:ext cx="1333383" cy="2744536"/>
            </a:xfrm>
            <a:custGeom>
              <a:avLst/>
              <a:gdLst/>
              <a:ahLst/>
              <a:cxnLst/>
              <a:rect l="l" t="t" r="r" b="b"/>
              <a:pathLst>
                <a:path w="1204429" h="2785186">
                  <a:moveTo>
                    <a:pt x="0" y="0"/>
                  </a:moveTo>
                  <a:lnTo>
                    <a:pt x="1204429" y="0"/>
                  </a:lnTo>
                  <a:lnTo>
                    <a:pt x="1204429" y="2785186"/>
                  </a:lnTo>
                  <a:lnTo>
                    <a:pt x="0" y="2785186"/>
                  </a:lnTo>
                  <a:close/>
                </a:path>
              </a:pathLst>
            </a:custGeom>
            <a:solidFill>
              <a:srgbClr val="526D82"/>
            </a:solidFill>
          </p:spPr>
          <p:txBody>
            <a:bodyPr/>
            <a:lstStyle/>
            <a:p>
              <a:endParaRPr lang="en-GB"/>
            </a:p>
          </p:txBody>
        </p:sp>
        <p:sp>
          <p:nvSpPr>
            <p:cNvPr id="4" name="TextBox 4">
              <a:extLst>
                <a:ext uri="{FF2B5EF4-FFF2-40B4-BE49-F238E27FC236}">
                  <a16:creationId xmlns:a16="http://schemas.microsoft.com/office/drawing/2014/main" id="{81088FA4-1B56-9EBA-BAAD-3241BDFBCD8E}"/>
                </a:ext>
              </a:extLst>
            </p:cNvPr>
            <p:cNvSpPr txBox="1"/>
            <p:nvPr/>
          </p:nvSpPr>
          <p:spPr>
            <a:xfrm>
              <a:off x="0" y="-38100"/>
              <a:ext cx="1204429" cy="2823286"/>
            </a:xfrm>
            <a:prstGeom prst="rect">
              <a:avLst/>
            </a:prstGeom>
          </p:spPr>
          <p:txBody>
            <a:bodyPr lIns="50800" tIns="50800" rIns="50800" bIns="50800" rtlCol="0" anchor="ctr"/>
            <a:lstStyle/>
            <a:p>
              <a:pPr algn="ctr">
                <a:lnSpc>
                  <a:spcPts val="2659"/>
                </a:lnSpc>
                <a:spcBef>
                  <a:spcPct val="0"/>
                </a:spcBef>
              </a:pPr>
              <a:endParaRPr/>
            </a:p>
          </p:txBody>
        </p:sp>
      </p:grpSp>
      <p:sp>
        <p:nvSpPr>
          <p:cNvPr id="7" name="AutoShape 7">
            <a:extLst>
              <a:ext uri="{FF2B5EF4-FFF2-40B4-BE49-F238E27FC236}">
                <a16:creationId xmlns:a16="http://schemas.microsoft.com/office/drawing/2014/main" id="{506A8413-EFF2-8CB8-CFA2-8FFCB9DD2EA5}"/>
              </a:ext>
            </a:extLst>
          </p:cNvPr>
          <p:cNvSpPr/>
          <p:nvPr/>
        </p:nvSpPr>
        <p:spPr>
          <a:xfrm flipV="1">
            <a:off x="7124314" y="0"/>
            <a:ext cx="0" cy="8963787"/>
          </a:xfrm>
          <a:prstGeom prst="line">
            <a:avLst/>
          </a:prstGeom>
          <a:ln w="38100" cap="flat">
            <a:solidFill>
              <a:srgbClr val="DDE6ED"/>
            </a:solidFill>
            <a:prstDash val="solid"/>
            <a:headEnd type="none" w="sm" len="sm"/>
            <a:tailEnd type="none" w="sm" len="sm"/>
          </a:ln>
        </p:spPr>
        <p:txBody>
          <a:bodyPr/>
          <a:lstStyle/>
          <a:p>
            <a:endParaRPr lang="en-GB"/>
          </a:p>
        </p:txBody>
      </p:sp>
      <p:sp>
        <p:nvSpPr>
          <p:cNvPr id="8" name="AutoShape 8">
            <a:extLst>
              <a:ext uri="{FF2B5EF4-FFF2-40B4-BE49-F238E27FC236}">
                <a16:creationId xmlns:a16="http://schemas.microsoft.com/office/drawing/2014/main" id="{FC53D9BF-2E91-DA46-325C-25CEA308EAC3}"/>
              </a:ext>
            </a:extLst>
          </p:cNvPr>
          <p:cNvSpPr/>
          <p:nvPr/>
        </p:nvSpPr>
        <p:spPr>
          <a:xfrm flipV="1">
            <a:off x="10439400" y="9007777"/>
            <a:ext cx="4517093" cy="0"/>
          </a:xfrm>
          <a:prstGeom prst="line">
            <a:avLst/>
          </a:prstGeom>
          <a:ln w="38100" cap="flat">
            <a:solidFill>
              <a:srgbClr val="213555"/>
            </a:solidFill>
            <a:prstDash val="solid"/>
            <a:headEnd type="none" w="sm" len="sm"/>
            <a:tailEnd type="none" w="sm" len="sm"/>
          </a:ln>
        </p:spPr>
        <p:txBody>
          <a:bodyPr/>
          <a:lstStyle/>
          <a:p>
            <a:endParaRPr lang="en-US" dirty="0"/>
          </a:p>
        </p:txBody>
      </p:sp>
      <p:grpSp>
        <p:nvGrpSpPr>
          <p:cNvPr id="9" name="Group 9">
            <a:extLst>
              <a:ext uri="{FF2B5EF4-FFF2-40B4-BE49-F238E27FC236}">
                <a16:creationId xmlns:a16="http://schemas.microsoft.com/office/drawing/2014/main" id="{B7F6F33F-1FA1-FFB4-371A-49A34FBC4113}"/>
              </a:ext>
            </a:extLst>
          </p:cNvPr>
          <p:cNvGrpSpPr/>
          <p:nvPr/>
        </p:nvGrpSpPr>
        <p:grpSpPr>
          <a:xfrm>
            <a:off x="6883335" y="8314280"/>
            <a:ext cx="2570441" cy="2582976"/>
            <a:chOff x="0" y="0"/>
            <a:chExt cx="812800" cy="816764"/>
          </a:xfrm>
        </p:grpSpPr>
        <p:sp>
          <p:nvSpPr>
            <p:cNvPr id="10" name="Freeform 10">
              <a:extLst>
                <a:ext uri="{FF2B5EF4-FFF2-40B4-BE49-F238E27FC236}">
                  <a16:creationId xmlns:a16="http://schemas.microsoft.com/office/drawing/2014/main" id="{3F0FF0B5-387C-6486-6063-971F5710F28C}"/>
                </a:ext>
              </a:extLst>
            </p:cNvPr>
            <p:cNvSpPr/>
            <p:nvPr/>
          </p:nvSpPr>
          <p:spPr>
            <a:xfrm>
              <a:off x="0" y="0"/>
              <a:ext cx="812800" cy="816764"/>
            </a:xfrm>
            <a:custGeom>
              <a:avLst/>
              <a:gdLst/>
              <a:ahLst/>
              <a:cxnLst/>
              <a:rect l="l" t="t" r="r" b="b"/>
              <a:pathLst>
                <a:path w="812800" h="816764">
                  <a:moveTo>
                    <a:pt x="406400" y="0"/>
                  </a:moveTo>
                  <a:cubicBezTo>
                    <a:pt x="181951" y="0"/>
                    <a:pt x="0" y="182839"/>
                    <a:pt x="0" y="408382"/>
                  </a:cubicBezTo>
                  <a:cubicBezTo>
                    <a:pt x="0" y="633925"/>
                    <a:pt x="181951" y="816764"/>
                    <a:pt x="406400" y="816764"/>
                  </a:cubicBezTo>
                  <a:cubicBezTo>
                    <a:pt x="630849" y="816764"/>
                    <a:pt x="812800" y="633925"/>
                    <a:pt x="812800" y="408382"/>
                  </a:cubicBezTo>
                  <a:cubicBezTo>
                    <a:pt x="812800" y="182839"/>
                    <a:pt x="630849" y="0"/>
                    <a:pt x="406400" y="0"/>
                  </a:cubicBezTo>
                  <a:close/>
                </a:path>
              </a:pathLst>
            </a:custGeom>
            <a:solidFill>
              <a:srgbClr val="9DB2BF"/>
            </a:solidFill>
          </p:spPr>
          <p:txBody>
            <a:bodyPr/>
            <a:lstStyle/>
            <a:p>
              <a:endParaRPr lang="en-GB"/>
            </a:p>
          </p:txBody>
        </p:sp>
        <p:sp>
          <p:nvSpPr>
            <p:cNvPr id="11" name="TextBox 11">
              <a:extLst>
                <a:ext uri="{FF2B5EF4-FFF2-40B4-BE49-F238E27FC236}">
                  <a16:creationId xmlns:a16="http://schemas.microsoft.com/office/drawing/2014/main" id="{D73BD2A7-B42E-DDEB-C2DB-032C2A4EE1AE}"/>
                </a:ext>
              </a:extLst>
            </p:cNvPr>
            <p:cNvSpPr txBox="1"/>
            <p:nvPr/>
          </p:nvSpPr>
          <p:spPr>
            <a:xfrm>
              <a:off x="76200" y="28947"/>
              <a:ext cx="660400" cy="711246"/>
            </a:xfrm>
            <a:prstGeom prst="rect">
              <a:avLst/>
            </a:prstGeom>
          </p:spPr>
          <p:txBody>
            <a:bodyPr lIns="50800" tIns="50800" rIns="50800" bIns="50800" rtlCol="0" anchor="ctr"/>
            <a:lstStyle/>
            <a:p>
              <a:pPr algn="ctr">
                <a:lnSpc>
                  <a:spcPts val="3499"/>
                </a:lnSpc>
              </a:pPr>
              <a:endParaRPr/>
            </a:p>
          </p:txBody>
        </p:sp>
      </p:grpSp>
      <p:sp>
        <p:nvSpPr>
          <p:cNvPr id="13" name="TextBox 13">
            <a:extLst>
              <a:ext uri="{FF2B5EF4-FFF2-40B4-BE49-F238E27FC236}">
                <a16:creationId xmlns:a16="http://schemas.microsoft.com/office/drawing/2014/main" id="{CC95CA5E-0BF0-7C6B-322A-A623A2E83492}"/>
              </a:ext>
            </a:extLst>
          </p:cNvPr>
          <p:cNvSpPr txBox="1"/>
          <p:nvPr/>
        </p:nvSpPr>
        <p:spPr>
          <a:xfrm>
            <a:off x="3161699" y="415264"/>
            <a:ext cx="11104565" cy="931730"/>
          </a:xfrm>
          <a:prstGeom prst="rect">
            <a:avLst/>
          </a:prstGeom>
        </p:spPr>
        <p:txBody>
          <a:bodyPr wrap="square" lIns="0" tIns="0" rIns="0" bIns="0" rtlCol="0" anchor="t">
            <a:spAutoFit/>
          </a:bodyPr>
          <a:lstStyle/>
          <a:p>
            <a:pPr algn="ctr">
              <a:lnSpc>
                <a:spcPts val="8049"/>
              </a:lnSpc>
            </a:pPr>
            <a:r>
              <a:rPr lang="en-US" sz="5400" b="1" dirty="0">
                <a:solidFill>
                  <a:srgbClr val="213555"/>
                </a:solidFill>
                <a:latin typeface="Times New Roman" panose="02020603050405020304" pitchFamily="18" charset="0"/>
                <a:ea typeface="Sifonn"/>
                <a:cs typeface="Times New Roman" panose="02020603050405020304" pitchFamily="18" charset="0"/>
                <a:sym typeface="Sifonn"/>
              </a:rPr>
              <a:t>AI Declaration </a:t>
            </a:r>
          </a:p>
        </p:txBody>
      </p:sp>
      <p:sp>
        <p:nvSpPr>
          <p:cNvPr id="14" name="TextBox 14">
            <a:extLst>
              <a:ext uri="{FF2B5EF4-FFF2-40B4-BE49-F238E27FC236}">
                <a16:creationId xmlns:a16="http://schemas.microsoft.com/office/drawing/2014/main" id="{2F1804B9-6FEC-55AE-191F-24DD3F261627}"/>
              </a:ext>
            </a:extLst>
          </p:cNvPr>
          <p:cNvSpPr txBox="1"/>
          <p:nvPr/>
        </p:nvSpPr>
        <p:spPr>
          <a:xfrm>
            <a:off x="5411909" y="4473002"/>
            <a:ext cx="12734035" cy="2941523"/>
          </a:xfrm>
          <a:prstGeom prst="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lnSpc>
                <a:spcPts val="4200"/>
              </a:lnSpc>
              <a:spcBef>
                <a:spcPct val="0"/>
              </a:spcBef>
            </a:pPr>
            <a:endPar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endParaRPr>
          </a:p>
        </p:txBody>
      </p:sp>
      <p:grpSp>
        <p:nvGrpSpPr>
          <p:cNvPr id="18" name="Group 18">
            <a:extLst>
              <a:ext uri="{FF2B5EF4-FFF2-40B4-BE49-F238E27FC236}">
                <a16:creationId xmlns:a16="http://schemas.microsoft.com/office/drawing/2014/main" id="{E32C41BD-A1F8-D8F4-EA4E-12819093CFE8}"/>
              </a:ext>
            </a:extLst>
          </p:cNvPr>
          <p:cNvGrpSpPr/>
          <p:nvPr/>
        </p:nvGrpSpPr>
        <p:grpSpPr>
          <a:xfrm>
            <a:off x="15337652" y="-865016"/>
            <a:ext cx="3758007" cy="3758007"/>
            <a:chOff x="0" y="0"/>
            <a:chExt cx="812800" cy="812800"/>
          </a:xfrm>
        </p:grpSpPr>
        <p:sp>
          <p:nvSpPr>
            <p:cNvPr id="19" name="Freeform 19">
              <a:extLst>
                <a:ext uri="{FF2B5EF4-FFF2-40B4-BE49-F238E27FC236}">
                  <a16:creationId xmlns:a16="http://schemas.microsoft.com/office/drawing/2014/main" id="{8A7CAEDF-D8E0-C729-197A-E222C3BBBC1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20" name="TextBox 20">
              <a:extLst>
                <a:ext uri="{FF2B5EF4-FFF2-40B4-BE49-F238E27FC236}">
                  <a16:creationId xmlns:a16="http://schemas.microsoft.com/office/drawing/2014/main" id="{A87C511D-F6A7-64F4-0ABD-86BA26E539AD}"/>
                </a:ext>
              </a:extLst>
            </p:cNvPr>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sp>
        <p:nvSpPr>
          <p:cNvPr id="6" name="TextBox 15">
            <a:extLst>
              <a:ext uri="{FF2B5EF4-FFF2-40B4-BE49-F238E27FC236}">
                <a16:creationId xmlns:a16="http://schemas.microsoft.com/office/drawing/2014/main" id="{3F8096D5-9060-63EE-180E-BFEF578D4192}"/>
              </a:ext>
            </a:extLst>
          </p:cNvPr>
          <p:cNvSpPr txBox="1"/>
          <p:nvPr/>
        </p:nvSpPr>
        <p:spPr>
          <a:xfrm>
            <a:off x="5411909" y="4430768"/>
            <a:ext cx="12037891" cy="2103461"/>
          </a:xfrm>
          <a:prstGeom prst="rect">
            <a:avLst/>
          </a:prstGeom>
        </p:spPr>
        <p:txBody>
          <a:bodyPr wrap="square" lIns="0" tIns="0" rIns="0" bIns="0" rtlCol="0" anchor="t">
            <a:spAutoFit/>
          </a:bodyPr>
          <a:lstStyle/>
          <a:p>
            <a:pPr algn="ctr">
              <a:lnSpc>
                <a:spcPct val="200000"/>
              </a:lnSpc>
            </a:pPr>
            <a:r>
              <a:rPr lang="en-US" sz="2400" dirty="0">
                <a:latin typeface="Times New Roman" panose="02020603050405020304" pitchFamily="18" charset="0"/>
                <a:ea typeface="Nunito Sans Condensed Semi-Bold"/>
                <a:cs typeface="Times New Roman" panose="02020603050405020304" pitchFamily="18" charset="0"/>
                <a:sym typeface="Nunito Sans Condensed Semi-Bold"/>
              </a:rPr>
              <a:t>“I confirm that I have not used any Al tools in the research and creation or this assignment. I confirm that I have not presented any Al generated materials as my own work. I confirm I have copies of my drafts, notes, and other resources I used, which may be asked to provide in evidence”</a:t>
            </a:r>
          </a:p>
        </p:txBody>
      </p:sp>
    </p:spTree>
    <p:extLst>
      <p:ext uri="{BB962C8B-B14F-4D97-AF65-F5344CB8AC3E}">
        <p14:creationId xmlns:p14="http://schemas.microsoft.com/office/powerpoint/2010/main" val="3978071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4582137" y="6528993"/>
            <a:ext cx="3758007" cy="375800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B2BF"/>
            </a:solidFill>
          </p:spPr>
          <p:txBody>
            <a:bodyPr/>
            <a:lstStyle/>
            <a:p>
              <a:endParaRPr lang="en-GB"/>
            </a:p>
          </p:txBody>
        </p:sp>
        <p:sp>
          <p:nvSpPr>
            <p:cNvPr id="6" name="TextBox 6"/>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sp>
        <p:nvSpPr>
          <p:cNvPr id="7" name="TextBox 7"/>
          <p:cNvSpPr txBox="1"/>
          <p:nvPr/>
        </p:nvSpPr>
        <p:spPr>
          <a:xfrm>
            <a:off x="6781800" y="220306"/>
            <a:ext cx="8977471" cy="1083245"/>
          </a:xfrm>
          <a:prstGeom prst="rect">
            <a:avLst/>
          </a:prstGeom>
        </p:spPr>
        <p:txBody>
          <a:bodyPr lIns="0" tIns="0" rIns="0" bIns="0" rtlCol="0" anchor="t">
            <a:spAutoFit/>
          </a:bodyPr>
          <a:lstStyle/>
          <a:p>
            <a:pPr marL="0" lvl="0" indent="0" algn="l">
              <a:lnSpc>
                <a:spcPts val="9239"/>
              </a:lnSpc>
              <a:spcBef>
                <a:spcPct val="0"/>
              </a:spcBef>
            </a:pPr>
            <a:r>
              <a:rPr lang="en-US" sz="6599" b="1" dirty="0">
                <a:solidFill>
                  <a:srgbClr val="213555"/>
                </a:solidFill>
                <a:latin typeface="Times New Roman" panose="02020603050405020304" pitchFamily="18" charset="0"/>
                <a:ea typeface="Sifonn"/>
                <a:cs typeface="Times New Roman" panose="02020603050405020304" pitchFamily="18" charset="0"/>
                <a:sym typeface="Sifonn"/>
              </a:rPr>
              <a:t>Introduction </a:t>
            </a:r>
          </a:p>
        </p:txBody>
      </p:sp>
      <p:sp>
        <p:nvSpPr>
          <p:cNvPr id="9" name="AutoShape 9"/>
          <p:cNvSpPr/>
          <p:nvPr/>
        </p:nvSpPr>
        <p:spPr>
          <a:xfrm>
            <a:off x="4191000" y="1303551"/>
            <a:ext cx="9438680" cy="0"/>
          </a:xfrm>
          <a:prstGeom prst="line">
            <a:avLst/>
          </a:prstGeom>
          <a:ln w="38100" cap="flat">
            <a:solidFill>
              <a:srgbClr val="213555"/>
            </a:solidFill>
            <a:prstDash val="solid"/>
            <a:headEnd type="none" w="sm" len="sm"/>
            <a:tailEnd type="none" w="sm" len="sm"/>
          </a:ln>
        </p:spPr>
        <p:txBody>
          <a:bodyPr/>
          <a:lstStyle/>
          <a:p>
            <a:endParaRPr lang="en-US" dirty="0"/>
          </a:p>
        </p:txBody>
      </p:sp>
      <p:grpSp>
        <p:nvGrpSpPr>
          <p:cNvPr id="10" name="Group 10"/>
          <p:cNvGrpSpPr/>
          <p:nvPr/>
        </p:nvGrpSpPr>
        <p:grpSpPr>
          <a:xfrm>
            <a:off x="-381000" y="-647700"/>
            <a:ext cx="2571750" cy="25717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pic>
        <p:nvPicPr>
          <p:cNvPr id="2050" name="Picture 2" descr="Impacts of the COVID-19 pandemic on mental health | Download Scientific  Diagram">
            <a:extLst>
              <a:ext uri="{FF2B5EF4-FFF2-40B4-BE49-F238E27FC236}">
                <a16:creationId xmlns:a16="http://schemas.microsoft.com/office/drawing/2014/main" id="{AA0CF639-4634-7B17-1B8D-42B30E988C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4" y="1722439"/>
            <a:ext cx="5191125" cy="593566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graphicFrame>
        <p:nvGraphicFramePr>
          <p:cNvPr id="13" name="Diagram 12">
            <a:extLst>
              <a:ext uri="{FF2B5EF4-FFF2-40B4-BE49-F238E27FC236}">
                <a16:creationId xmlns:a16="http://schemas.microsoft.com/office/drawing/2014/main" id="{481CA947-20D0-7E8C-E988-6D99E9D316C0}"/>
              </a:ext>
            </a:extLst>
          </p:cNvPr>
          <p:cNvGraphicFramePr/>
          <p:nvPr>
            <p:extLst>
              <p:ext uri="{D42A27DB-BD31-4B8C-83A1-F6EECF244321}">
                <p14:modId xmlns:p14="http://schemas.microsoft.com/office/powerpoint/2010/main" val="1816085758"/>
              </p:ext>
            </p:extLst>
          </p:nvPr>
        </p:nvGraphicFramePr>
        <p:xfrm>
          <a:off x="8001000" y="1924050"/>
          <a:ext cx="9895880" cy="72834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6200" y="-49995"/>
            <a:ext cx="18364200" cy="10287000"/>
            <a:chOff x="0" y="0"/>
            <a:chExt cx="2408296" cy="2709333"/>
          </a:xfrm>
        </p:grpSpPr>
        <p:sp>
          <p:nvSpPr>
            <p:cNvPr id="3" name="Freeform 3"/>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526D82"/>
            </a:solidFill>
          </p:spPr>
          <p:txBody>
            <a:bodyPr/>
            <a:lstStyle/>
            <a:p>
              <a:endParaRPr lang="en-GB"/>
            </a:p>
          </p:txBody>
        </p:sp>
        <p:sp>
          <p:nvSpPr>
            <p:cNvPr id="4" name="TextBox 4"/>
            <p:cNvSpPr txBox="1"/>
            <p:nvPr/>
          </p:nvSpPr>
          <p:spPr>
            <a:xfrm>
              <a:off x="0" y="-47625"/>
              <a:ext cx="2408296" cy="2756958"/>
            </a:xfrm>
            <a:prstGeom prst="rect">
              <a:avLst/>
            </a:prstGeom>
          </p:spPr>
          <p:txBody>
            <a:bodyPr lIns="50800" tIns="50800" rIns="50800" bIns="50800" rtlCol="0" anchor="ctr"/>
            <a:lstStyle/>
            <a:p>
              <a:pPr algn="ctr">
                <a:lnSpc>
                  <a:spcPts val="3178"/>
                </a:lnSpc>
              </a:pPr>
              <a:endParaRPr/>
            </a:p>
          </p:txBody>
        </p:sp>
      </p:grpSp>
      <p:grpSp>
        <p:nvGrpSpPr>
          <p:cNvPr id="7" name="Group 7"/>
          <p:cNvGrpSpPr/>
          <p:nvPr/>
        </p:nvGrpSpPr>
        <p:grpSpPr>
          <a:xfrm>
            <a:off x="5791200" y="0"/>
            <a:ext cx="3758007" cy="37580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B2BF"/>
            </a:solidFill>
          </p:spPr>
          <p:txBody>
            <a:bodyPr/>
            <a:lstStyle/>
            <a:p>
              <a:endParaRPr lang="en-GB"/>
            </a:p>
          </p:txBody>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grpSp>
        <p:nvGrpSpPr>
          <p:cNvPr id="10" name="Group 10"/>
          <p:cNvGrpSpPr/>
          <p:nvPr/>
        </p:nvGrpSpPr>
        <p:grpSpPr>
          <a:xfrm>
            <a:off x="16189775" y="7972425"/>
            <a:ext cx="2571750" cy="25717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sp>
        <p:nvSpPr>
          <p:cNvPr id="13" name="TextBox 13"/>
          <p:cNvSpPr txBox="1"/>
          <p:nvPr/>
        </p:nvSpPr>
        <p:spPr>
          <a:xfrm>
            <a:off x="3657600" y="1129665"/>
            <a:ext cx="13432663" cy="1120500"/>
          </a:xfrm>
          <a:prstGeom prst="rect">
            <a:avLst/>
          </a:prstGeom>
        </p:spPr>
        <p:txBody>
          <a:bodyPr wrap="square" lIns="0" tIns="0" rIns="0" bIns="0" rtlCol="0" anchor="t">
            <a:spAutoFit/>
          </a:bodyPr>
          <a:lstStyle/>
          <a:p>
            <a:pPr marL="0" lvl="0" indent="0" algn="ctr">
              <a:lnSpc>
                <a:spcPts val="9360"/>
              </a:lnSpc>
            </a:pPr>
            <a:r>
              <a:rPr lang="en-US" sz="7200" b="1" dirty="0">
                <a:solidFill>
                  <a:schemeClr val="bg1"/>
                </a:solidFill>
                <a:latin typeface="Times New Roman" panose="02020603050405020304" pitchFamily="18" charset="0"/>
                <a:ea typeface="Sifonn"/>
                <a:cs typeface="Times New Roman" panose="02020603050405020304" pitchFamily="18" charset="0"/>
                <a:sym typeface="Sifonn"/>
              </a:rPr>
              <a:t>Literature Review</a:t>
            </a:r>
          </a:p>
        </p:txBody>
      </p:sp>
      <p:sp>
        <p:nvSpPr>
          <p:cNvPr id="15" name="AutoShape 15"/>
          <p:cNvSpPr/>
          <p:nvPr/>
        </p:nvSpPr>
        <p:spPr>
          <a:xfrm flipV="1">
            <a:off x="2133600" y="2214585"/>
            <a:ext cx="12140874" cy="109515"/>
          </a:xfrm>
          <a:prstGeom prst="line">
            <a:avLst/>
          </a:prstGeom>
          <a:ln w="38100" cap="flat">
            <a:solidFill>
              <a:srgbClr val="213555"/>
            </a:solidFill>
            <a:prstDash val="solid"/>
            <a:headEnd type="none" w="sm" len="sm"/>
            <a:tailEnd type="none" w="sm" len="sm"/>
          </a:ln>
        </p:spPr>
        <p:txBody>
          <a:bodyPr/>
          <a:lstStyle/>
          <a:p>
            <a:endParaRPr lang="en-GB"/>
          </a:p>
        </p:txBody>
      </p:sp>
      <p:graphicFrame>
        <p:nvGraphicFramePr>
          <p:cNvPr id="16" name="Diagram 15">
            <a:extLst>
              <a:ext uri="{FF2B5EF4-FFF2-40B4-BE49-F238E27FC236}">
                <a16:creationId xmlns:a16="http://schemas.microsoft.com/office/drawing/2014/main" id="{190FB796-4A85-00C2-1113-E9B8233B6B42}"/>
              </a:ext>
            </a:extLst>
          </p:cNvPr>
          <p:cNvGraphicFramePr/>
          <p:nvPr>
            <p:extLst>
              <p:ext uri="{D42A27DB-BD31-4B8C-83A1-F6EECF244321}">
                <p14:modId xmlns:p14="http://schemas.microsoft.com/office/powerpoint/2010/main" val="3635287974"/>
              </p:ext>
            </p:extLst>
          </p:nvPr>
        </p:nvGraphicFramePr>
        <p:xfrm>
          <a:off x="455235" y="2438216"/>
          <a:ext cx="13792200" cy="8105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Job demands-resources and conservation of resources theories: How do they  help to explain employee well-being and future job design? - ScienceDirect">
            <a:extLst>
              <a:ext uri="{FF2B5EF4-FFF2-40B4-BE49-F238E27FC236}">
                <a16:creationId xmlns:a16="http://schemas.microsoft.com/office/drawing/2014/main" id="{08E53B8E-1254-54AD-B38F-ABBD0A065F0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4600013" y="3850099"/>
            <a:ext cx="3417950" cy="3025140"/>
          </a:xfrm>
          <a:prstGeom prst="rect">
            <a:avLst/>
          </a:prstGeom>
          <a:noFill/>
          <a:ln>
            <a:noFill/>
          </a:ln>
        </p:spPr>
      </p:pic>
      <p:sp>
        <p:nvSpPr>
          <p:cNvPr id="14" name="TextBox 13">
            <a:extLst>
              <a:ext uri="{FF2B5EF4-FFF2-40B4-BE49-F238E27FC236}">
                <a16:creationId xmlns:a16="http://schemas.microsoft.com/office/drawing/2014/main" id="{B98FAE48-7214-E2BD-D81C-6B2C550064B0}"/>
              </a:ext>
            </a:extLst>
          </p:cNvPr>
          <p:cNvSpPr txBox="1"/>
          <p:nvPr/>
        </p:nvSpPr>
        <p:spPr>
          <a:xfrm>
            <a:off x="13153710" y="6875239"/>
            <a:ext cx="6554333" cy="1001813"/>
          </a:xfrm>
          <a:prstGeom prst="rect">
            <a:avLst/>
          </a:prstGeom>
          <a:noFill/>
        </p:spPr>
        <p:txBody>
          <a:bodyPr wrap="square">
            <a:spAutoFit/>
          </a:bodyPr>
          <a:lstStyle/>
          <a:p>
            <a:pPr marL="0" marR="0" algn="ctr">
              <a:lnSpc>
                <a:spcPct val="150000"/>
              </a:lnSpc>
              <a:spcAft>
                <a:spcPts val="1000"/>
              </a:spcAft>
              <a:buNone/>
            </a:pPr>
            <a:r>
              <a:rPr lang="en-US" sz="1800" i="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Figure 1: COR Theory</a:t>
            </a:r>
            <a:endParaRPr lang="en-US" sz="11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Aft>
                <a:spcPts val="800"/>
              </a:spcAft>
              <a:buNone/>
            </a:pPr>
            <a:r>
              <a:rPr lang="en-US"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Source: (Demerouti,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9E551-8D5D-E716-397C-4AB7E737862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09924CB-E4E4-E8A7-01DA-E778B80F323B}"/>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63D4C5DB-8F46-2A83-13E7-AF7539D2C0D0}"/>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10BDEF78-B13E-B41A-0288-0EFD0EDF3243}"/>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64FE90BE-F7AF-9B71-D3DE-F6A11DA0976A}"/>
              </a:ext>
            </a:extLst>
          </p:cNvPr>
          <p:cNvSpPr txBox="1"/>
          <p:nvPr/>
        </p:nvSpPr>
        <p:spPr>
          <a:xfrm>
            <a:off x="7010400" y="266700"/>
            <a:ext cx="8379474" cy="1139736"/>
          </a:xfrm>
          <a:prstGeom prst="rect">
            <a:avLst/>
          </a:prstGeom>
        </p:spPr>
        <p:txBody>
          <a:bodyPr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PESTLE</a:t>
            </a:r>
          </a:p>
        </p:txBody>
      </p:sp>
      <p:graphicFrame>
        <p:nvGraphicFramePr>
          <p:cNvPr id="11" name="Diagram 10">
            <a:extLst>
              <a:ext uri="{FF2B5EF4-FFF2-40B4-BE49-F238E27FC236}">
                <a16:creationId xmlns:a16="http://schemas.microsoft.com/office/drawing/2014/main" id="{1AD83325-B1B9-385A-D0ED-62550814A2F6}"/>
              </a:ext>
            </a:extLst>
          </p:cNvPr>
          <p:cNvGraphicFramePr/>
          <p:nvPr>
            <p:extLst>
              <p:ext uri="{D42A27DB-BD31-4B8C-83A1-F6EECF244321}">
                <p14:modId xmlns:p14="http://schemas.microsoft.com/office/powerpoint/2010/main" val="1562562459"/>
              </p:ext>
            </p:extLst>
          </p:nvPr>
        </p:nvGraphicFramePr>
        <p:xfrm>
          <a:off x="3608371" y="1790700"/>
          <a:ext cx="10183829" cy="762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4CE1B618-D7C8-1C94-C58D-A087D5C63936}"/>
              </a:ext>
            </a:extLst>
          </p:cNvPr>
          <p:cNvPicPr>
            <a:picLocks noChangeAspect="1"/>
          </p:cNvPicPr>
          <p:nvPr/>
        </p:nvPicPr>
        <p:blipFill>
          <a:blip r:embed="rId8"/>
          <a:stretch>
            <a:fillRect/>
          </a:stretch>
        </p:blipFill>
        <p:spPr>
          <a:xfrm>
            <a:off x="13869629" y="1028700"/>
            <a:ext cx="4381500" cy="2667000"/>
          </a:xfrm>
          <a:prstGeom prst="rect">
            <a:avLst/>
          </a:prstGeom>
        </p:spPr>
      </p:pic>
      <p:sp>
        <p:nvSpPr>
          <p:cNvPr id="8" name="TextBox 7">
            <a:extLst>
              <a:ext uri="{FF2B5EF4-FFF2-40B4-BE49-F238E27FC236}">
                <a16:creationId xmlns:a16="http://schemas.microsoft.com/office/drawing/2014/main" id="{C87ED8CD-23A3-B85F-CDE4-27C7912C069B}"/>
              </a:ext>
            </a:extLst>
          </p:cNvPr>
          <p:cNvSpPr txBox="1"/>
          <p:nvPr/>
        </p:nvSpPr>
        <p:spPr>
          <a:xfrm>
            <a:off x="14325600" y="3796168"/>
            <a:ext cx="9144000" cy="646331"/>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Figure: Economic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Source: (Market Data Forecast, 2024)</a:t>
            </a:r>
          </a:p>
        </p:txBody>
      </p:sp>
      <p:pic>
        <p:nvPicPr>
          <p:cNvPr id="9" name="Picture 8">
            <a:extLst>
              <a:ext uri="{FF2B5EF4-FFF2-40B4-BE49-F238E27FC236}">
                <a16:creationId xmlns:a16="http://schemas.microsoft.com/office/drawing/2014/main" id="{BE17C0AF-5537-EDBF-C4DC-E79A4313F4CD}"/>
              </a:ext>
            </a:extLst>
          </p:cNvPr>
          <p:cNvPicPr>
            <a:picLocks noChangeAspect="1"/>
          </p:cNvPicPr>
          <p:nvPr/>
        </p:nvPicPr>
        <p:blipFill>
          <a:blip r:embed="rId9"/>
          <a:stretch>
            <a:fillRect/>
          </a:stretch>
        </p:blipFill>
        <p:spPr>
          <a:xfrm>
            <a:off x="13939627" y="5295900"/>
            <a:ext cx="4049843" cy="2876550"/>
          </a:xfrm>
          <a:prstGeom prst="rect">
            <a:avLst/>
          </a:prstGeom>
        </p:spPr>
      </p:pic>
      <p:sp>
        <p:nvSpPr>
          <p:cNvPr id="12" name="TextBox 11">
            <a:extLst>
              <a:ext uri="{FF2B5EF4-FFF2-40B4-BE49-F238E27FC236}">
                <a16:creationId xmlns:a16="http://schemas.microsoft.com/office/drawing/2014/main" id="{C291776F-DA90-51B8-FB69-733EB7303DA8}"/>
              </a:ext>
            </a:extLst>
          </p:cNvPr>
          <p:cNvSpPr txBox="1"/>
          <p:nvPr/>
        </p:nvSpPr>
        <p:spPr>
          <a:xfrm>
            <a:off x="12744797" y="8190037"/>
            <a:ext cx="6439501" cy="1321131"/>
          </a:xfrm>
          <a:prstGeom prst="rect">
            <a:avLst/>
          </a:prstGeom>
          <a:noFill/>
        </p:spPr>
        <p:txBody>
          <a:bodyPr wrap="square">
            <a:spAutoFit/>
          </a:bodyPr>
          <a:lstStyle/>
          <a:p>
            <a:pPr marL="0" marR="0" algn="ctr">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Figure: Social </a:t>
            </a:r>
          </a:p>
          <a:p>
            <a:pPr marL="0" marR="0" algn="ctr">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Brinza, 2023)</a:t>
            </a:r>
          </a:p>
        </p:txBody>
      </p:sp>
    </p:spTree>
    <p:extLst>
      <p:ext uri="{BB962C8B-B14F-4D97-AF65-F5344CB8AC3E}">
        <p14:creationId xmlns:p14="http://schemas.microsoft.com/office/powerpoint/2010/main" val="2935372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CC8EE-22B9-EAEC-D003-D50511FA524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B2018C0-AFEC-F617-6DFD-67CCF8D1524A}"/>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09521737-A22F-16BB-8DE7-86AA8B70EADD}"/>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DDDAC5C7-0251-741F-9960-7D4B9E1AF2C0}"/>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BF9D466D-B3C0-8DFF-4638-F829503B6E27}"/>
              </a:ext>
            </a:extLst>
          </p:cNvPr>
          <p:cNvSpPr txBox="1"/>
          <p:nvPr/>
        </p:nvSpPr>
        <p:spPr>
          <a:xfrm>
            <a:off x="7010400" y="266700"/>
            <a:ext cx="8379474" cy="1139736"/>
          </a:xfrm>
          <a:prstGeom prst="rect">
            <a:avLst/>
          </a:prstGeom>
        </p:spPr>
        <p:txBody>
          <a:bodyPr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PESTLE continued</a:t>
            </a:r>
          </a:p>
        </p:txBody>
      </p:sp>
      <p:graphicFrame>
        <p:nvGraphicFramePr>
          <p:cNvPr id="11" name="Diagram 10">
            <a:extLst>
              <a:ext uri="{FF2B5EF4-FFF2-40B4-BE49-F238E27FC236}">
                <a16:creationId xmlns:a16="http://schemas.microsoft.com/office/drawing/2014/main" id="{873A5A80-5B04-09BD-43C3-217E6942752A}"/>
              </a:ext>
            </a:extLst>
          </p:cNvPr>
          <p:cNvGraphicFramePr/>
          <p:nvPr>
            <p:extLst>
              <p:ext uri="{D42A27DB-BD31-4B8C-83A1-F6EECF244321}">
                <p14:modId xmlns:p14="http://schemas.microsoft.com/office/powerpoint/2010/main" val="3673566937"/>
              </p:ext>
            </p:extLst>
          </p:nvPr>
        </p:nvGraphicFramePr>
        <p:xfrm>
          <a:off x="762000" y="1943100"/>
          <a:ext cx="10750088" cy="762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B408EDD-87F6-2C57-CC48-BB054800DE37}"/>
              </a:ext>
            </a:extLst>
          </p:cNvPr>
          <p:cNvPicPr>
            <a:picLocks noChangeAspect="1"/>
          </p:cNvPicPr>
          <p:nvPr/>
        </p:nvPicPr>
        <p:blipFill>
          <a:blip r:embed="rId8"/>
          <a:stretch>
            <a:fillRect/>
          </a:stretch>
        </p:blipFill>
        <p:spPr>
          <a:xfrm>
            <a:off x="11734800" y="3162300"/>
            <a:ext cx="6013912" cy="4724400"/>
          </a:xfrm>
          <a:prstGeom prst="rect">
            <a:avLst/>
          </a:prstGeom>
        </p:spPr>
      </p:pic>
      <p:sp>
        <p:nvSpPr>
          <p:cNvPr id="8" name="TextBox 7">
            <a:extLst>
              <a:ext uri="{FF2B5EF4-FFF2-40B4-BE49-F238E27FC236}">
                <a16:creationId xmlns:a16="http://schemas.microsoft.com/office/drawing/2014/main" id="{4B21BDFC-D5B2-CF76-FA3E-DDA277830924}"/>
              </a:ext>
            </a:extLst>
          </p:cNvPr>
          <p:cNvSpPr txBox="1"/>
          <p:nvPr/>
        </p:nvSpPr>
        <p:spPr>
          <a:xfrm>
            <a:off x="13792200" y="8420100"/>
            <a:ext cx="5029200" cy="646331"/>
          </a:xfrm>
          <a:prstGeom prst="rect">
            <a:avLst/>
          </a:prstGeom>
          <a:noFill/>
        </p:spPr>
        <p:txBody>
          <a:bodyPr wrap="square">
            <a:spAutoFit/>
          </a:bodyPr>
          <a:lstStyle/>
          <a:p>
            <a:r>
              <a:rPr lang="en-US" dirty="0"/>
              <a:t>Figure: Legal factor</a:t>
            </a:r>
          </a:p>
          <a:p>
            <a:r>
              <a:rPr lang="en-US" dirty="0"/>
              <a:t>Source: (Statista, 2023)</a:t>
            </a:r>
          </a:p>
        </p:txBody>
      </p:sp>
    </p:spTree>
    <p:extLst>
      <p:ext uri="{BB962C8B-B14F-4D97-AF65-F5344CB8AC3E}">
        <p14:creationId xmlns:p14="http://schemas.microsoft.com/office/powerpoint/2010/main" val="2690246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430964" cy="10263182"/>
            <a:chOff x="0" y="0"/>
            <a:chExt cx="903628" cy="2703060"/>
          </a:xfrm>
        </p:grpSpPr>
        <p:sp>
          <p:nvSpPr>
            <p:cNvPr id="3" name="Freeform 3"/>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p:cNvSpPr txBox="1"/>
          <p:nvPr/>
        </p:nvSpPr>
        <p:spPr>
          <a:xfrm>
            <a:off x="5181600" y="84533"/>
            <a:ext cx="12649200" cy="1139736"/>
          </a:xfrm>
          <a:prstGeom prst="rect">
            <a:avLst/>
          </a:prstGeom>
        </p:spPr>
        <p:txBody>
          <a:bodyPr wrap="square"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Impact Analysis on Stigma</a:t>
            </a:r>
          </a:p>
        </p:txBody>
      </p:sp>
      <p:graphicFrame>
        <p:nvGraphicFramePr>
          <p:cNvPr id="12" name="Diagram 11">
            <a:extLst>
              <a:ext uri="{FF2B5EF4-FFF2-40B4-BE49-F238E27FC236}">
                <a16:creationId xmlns:a16="http://schemas.microsoft.com/office/drawing/2014/main" id="{3E107033-848A-F1DE-D6AA-79D6D8F9BC6F}"/>
              </a:ext>
            </a:extLst>
          </p:cNvPr>
          <p:cNvGraphicFramePr/>
          <p:nvPr>
            <p:extLst>
              <p:ext uri="{D42A27DB-BD31-4B8C-83A1-F6EECF244321}">
                <p14:modId xmlns:p14="http://schemas.microsoft.com/office/powerpoint/2010/main" val="650372531"/>
              </p:ext>
            </p:extLst>
          </p:nvPr>
        </p:nvGraphicFramePr>
        <p:xfrm>
          <a:off x="2133600" y="1790700"/>
          <a:ext cx="131064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831E4-5523-5828-A4CE-E799709F643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1EC217D-049A-661C-E9E1-4FD9330AB4ED}"/>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F689E08F-5E87-E896-49BA-3F5A80CF0B1A}"/>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F3464C28-99B7-8835-89CE-1576CA9F3578}"/>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8B1B0DED-F9C4-9E7E-0950-CFE5EE7AC685}"/>
              </a:ext>
            </a:extLst>
          </p:cNvPr>
          <p:cNvSpPr txBox="1"/>
          <p:nvPr/>
        </p:nvSpPr>
        <p:spPr>
          <a:xfrm>
            <a:off x="5181600" y="84533"/>
            <a:ext cx="12649200" cy="1139736"/>
          </a:xfrm>
          <a:prstGeom prst="rect">
            <a:avLst/>
          </a:prstGeom>
        </p:spPr>
        <p:txBody>
          <a:bodyPr wrap="square"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Impact Analysis on Burnout </a:t>
            </a:r>
          </a:p>
        </p:txBody>
      </p:sp>
      <p:graphicFrame>
        <p:nvGraphicFramePr>
          <p:cNvPr id="12" name="Diagram 11">
            <a:extLst>
              <a:ext uri="{FF2B5EF4-FFF2-40B4-BE49-F238E27FC236}">
                <a16:creationId xmlns:a16="http://schemas.microsoft.com/office/drawing/2014/main" id="{223CDF91-4F13-F279-01E7-6C87A87062A5}"/>
              </a:ext>
            </a:extLst>
          </p:cNvPr>
          <p:cNvGraphicFramePr/>
          <p:nvPr>
            <p:extLst>
              <p:ext uri="{D42A27DB-BD31-4B8C-83A1-F6EECF244321}">
                <p14:modId xmlns:p14="http://schemas.microsoft.com/office/powerpoint/2010/main" val="3313845732"/>
              </p:ext>
            </p:extLst>
          </p:nvPr>
        </p:nvGraphicFramePr>
        <p:xfrm>
          <a:off x="2133600" y="1790700"/>
          <a:ext cx="131064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0266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200C2-206B-A9CA-49DB-C4F5F19F4BE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FDE6023-DE3A-4E48-A57D-89CED2D6DE37}"/>
              </a:ext>
            </a:extLst>
          </p:cNvPr>
          <p:cNvGrpSpPr/>
          <p:nvPr/>
        </p:nvGrpSpPr>
        <p:grpSpPr>
          <a:xfrm>
            <a:off x="-9832" y="-11061"/>
            <a:ext cx="3430964" cy="10263182"/>
            <a:chOff x="0" y="0"/>
            <a:chExt cx="903628" cy="2703060"/>
          </a:xfrm>
        </p:grpSpPr>
        <p:sp>
          <p:nvSpPr>
            <p:cNvPr id="3" name="Freeform 3">
              <a:extLst>
                <a:ext uri="{FF2B5EF4-FFF2-40B4-BE49-F238E27FC236}">
                  <a16:creationId xmlns:a16="http://schemas.microsoft.com/office/drawing/2014/main" id="{3AE43240-668E-0896-A10C-32E644B7FCEA}"/>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0E445B2B-DB10-C262-DB56-DB8F235D6ADF}"/>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1394B5AD-DD53-74B1-2CED-AE1EF113166D}"/>
              </a:ext>
            </a:extLst>
          </p:cNvPr>
          <p:cNvSpPr txBox="1"/>
          <p:nvPr/>
        </p:nvSpPr>
        <p:spPr>
          <a:xfrm>
            <a:off x="5181600" y="84533"/>
            <a:ext cx="12649200" cy="1055610"/>
          </a:xfrm>
          <a:prstGeom prst="rect">
            <a:avLst/>
          </a:prstGeom>
        </p:spPr>
        <p:txBody>
          <a:bodyPr wrap="square" lIns="0" tIns="0" rIns="0" bIns="0" rtlCol="0" anchor="t">
            <a:spAutoFit/>
          </a:bodyPr>
          <a:lstStyle/>
          <a:p>
            <a:pPr marL="0" lvl="0" indent="0" algn="l">
              <a:lnSpc>
                <a:spcPts val="9600"/>
              </a:lnSpc>
            </a:pPr>
            <a:r>
              <a:rPr lang="en-US" sz="4000" b="1" dirty="0">
                <a:solidFill>
                  <a:srgbClr val="213555"/>
                </a:solidFill>
                <a:latin typeface="Times New Roman" panose="02020603050405020304" pitchFamily="18" charset="0"/>
                <a:ea typeface="Sifonn"/>
                <a:cs typeface="Times New Roman" panose="02020603050405020304" pitchFamily="18" charset="0"/>
                <a:sym typeface="Sifonn"/>
              </a:rPr>
              <a:t>Impact Analysis Retention and Resilience</a:t>
            </a:r>
          </a:p>
        </p:txBody>
      </p:sp>
      <p:graphicFrame>
        <p:nvGraphicFramePr>
          <p:cNvPr id="12" name="Diagram 11">
            <a:extLst>
              <a:ext uri="{FF2B5EF4-FFF2-40B4-BE49-F238E27FC236}">
                <a16:creationId xmlns:a16="http://schemas.microsoft.com/office/drawing/2014/main" id="{01F65332-5DD1-B7A4-C503-9F29CAEFAEF5}"/>
              </a:ext>
            </a:extLst>
          </p:cNvPr>
          <p:cNvGraphicFramePr/>
          <p:nvPr>
            <p:extLst>
              <p:ext uri="{D42A27DB-BD31-4B8C-83A1-F6EECF244321}">
                <p14:modId xmlns:p14="http://schemas.microsoft.com/office/powerpoint/2010/main" val="859412180"/>
              </p:ext>
            </p:extLst>
          </p:nvPr>
        </p:nvGraphicFramePr>
        <p:xfrm>
          <a:off x="3886200" y="1790700"/>
          <a:ext cx="131064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7406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0B912-B123-C72F-18DD-F7458C7966D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DCABEA0-E0E4-352E-7062-E80B3658B870}"/>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7CD47483-79FF-527B-C690-63D51A4A00B3}"/>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AF4956CA-E96E-CED1-8570-3C012EF8AF0F}"/>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F118DA99-68CA-F525-5178-4189B2273A63}"/>
              </a:ext>
            </a:extLst>
          </p:cNvPr>
          <p:cNvSpPr txBox="1"/>
          <p:nvPr/>
        </p:nvSpPr>
        <p:spPr>
          <a:xfrm>
            <a:off x="5181600" y="84533"/>
            <a:ext cx="12649200" cy="1055482"/>
          </a:xfrm>
          <a:prstGeom prst="rect">
            <a:avLst/>
          </a:prstGeom>
        </p:spPr>
        <p:txBody>
          <a:bodyPr wrap="square" lIns="0" tIns="0" rIns="0" bIns="0" rtlCol="0" anchor="t">
            <a:spAutoFit/>
          </a:bodyPr>
          <a:lstStyle/>
          <a:p>
            <a:pPr lvl="0" algn="ctr">
              <a:lnSpc>
                <a:spcPts val="9600"/>
              </a:lnSpc>
            </a:pPr>
            <a:r>
              <a:rPr lang="en-US" sz="4000" b="1" dirty="0">
                <a:latin typeface="Times New Roman" panose="02020603050405020304" pitchFamily="18" charset="0"/>
                <a:cs typeface="Times New Roman" panose="02020603050405020304" pitchFamily="18" charset="0"/>
              </a:rPr>
              <a:t>Conclusion</a:t>
            </a:r>
            <a:endParaRPr lang="en-US" sz="4000" b="1" dirty="0">
              <a:solidFill>
                <a:srgbClr val="213555"/>
              </a:solidFill>
              <a:latin typeface="Times New Roman" panose="02020603050405020304" pitchFamily="18" charset="0"/>
              <a:ea typeface="Sifonn"/>
              <a:cs typeface="Times New Roman" panose="02020603050405020304" pitchFamily="18" charset="0"/>
              <a:sym typeface="Sifonn"/>
            </a:endParaRPr>
          </a:p>
        </p:txBody>
      </p:sp>
      <p:graphicFrame>
        <p:nvGraphicFramePr>
          <p:cNvPr id="12" name="Diagram 11">
            <a:extLst>
              <a:ext uri="{FF2B5EF4-FFF2-40B4-BE49-F238E27FC236}">
                <a16:creationId xmlns:a16="http://schemas.microsoft.com/office/drawing/2014/main" id="{F4DF3D5E-E5BA-BF3E-E381-99709AE14907}"/>
              </a:ext>
            </a:extLst>
          </p:cNvPr>
          <p:cNvGraphicFramePr/>
          <p:nvPr>
            <p:extLst>
              <p:ext uri="{D42A27DB-BD31-4B8C-83A1-F6EECF244321}">
                <p14:modId xmlns:p14="http://schemas.microsoft.com/office/powerpoint/2010/main" val="991122017"/>
              </p:ext>
            </p:extLst>
          </p:nvPr>
        </p:nvGraphicFramePr>
        <p:xfrm>
          <a:off x="5181600" y="1790700"/>
          <a:ext cx="124206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0008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BA9C8-1B04-0ADC-4FEB-4020112A0B9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F7F7319-97FE-4417-D2E4-2192EDE66FE0}"/>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A47045E8-D6A3-BE01-C6F7-BB1B04C5A3CA}"/>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48FD86FC-79ED-164C-52A9-79B7E2C7B6BE}"/>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A5318CB7-F712-1957-1EFF-5E4CB625C80B}"/>
              </a:ext>
            </a:extLst>
          </p:cNvPr>
          <p:cNvSpPr txBox="1"/>
          <p:nvPr/>
        </p:nvSpPr>
        <p:spPr>
          <a:xfrm>
            <a:off x="5181600" y="84533"/>
            <a:ext cx="12649200" cy="1055610"/>
          </a:xfrm>
          <a:prstGeom prst="rect">
            <a:avLst/>
          </a:prstGeom>
        </p:spPr>
        <p:txBody>
          <a:bodyPr wrap="square" lIns="0" tIns="0" rIns="0" bIns="0" rtlCol="0" anchor="t">
            <a:spAutoFit/>
          </a:bodyPr>
          <a:lstStyle/>
          <a:p>
            <a:pPr marL="0" lvl="0" indent="0" algn="l">
              <a:lnSpc>
                <a:spcPts val="9600"/>
              </a:lnSpc>
            </a:pPr>
            <a:r>
              <a:rPr lang="en-US" sz="4000" b="1" dirty="0">
                <a:solidFill>
                  <a:srgbClr val="213555"/>
                </a:solidFill>
                <a:latin typeface="Times New Roman" panose="02020603050405020304" pitchFamily="18" charset="0"/>
                <a:ea typeface="Sifonn"/>
                <a:cs typeface="Times New Roman" panose="02020603050405020304" pitchFamily="18" charset="0"/>
                <a:sym typeface="Sifonn"/>
              </a:rPr>
              <a:t>Recommendations</a:t>
            </a:r>
          </a:p>
        </p:txBody>
      </p:sp>
      <p:graphicFrame>
        <p:nvGraphicFramePr>
          <p:cNvPr id="12" name="Diagram 11">
            <a:extLst>
              <a:ext uri="{FF2B5EF4-FFF2-40B4-BE49-F238E27FC236}">
                <a16:creationId xmlns:a16="http://schemas.microsoft.com/office/drawing/2014/main" id="{FE135A44-DE59-6F3A-0F72-C00290EB966D}"/>
              </a:ext>
            </a:extLst>
          </p:cNvPr>
          <p:cNvGraphicFramePr/>
          <p:nvPr>
            <p:extLst>
              <p:ext uri="{D42A27DB-BD31-4B8C-83A1-F6EECF244321}">
                <p14:modId xmlns:p14="http://schemas.microsoft.com/office/powerpoint/2010/main" val="4110618208"/>
              </p:ext>
            </p:extLst>
          </p:nvPr>
        </p:nvGraphicFramePr>
        <p:xfrm>
          <a:off x="2133600" y="1790700"/>
          <a:ext cx="13106400" cy="741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5490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E4DFDB-AD1E-CBAE-E5EC-83713CA2CBD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88502D6-0807-7702-D84A-EF705F496AAA}"/>
              </a:ext>
            </a:extLst>
          </p:cNvPr>
          <p:cNvGrpSpPr/>
          <p:nvPr/>
        </p:nvGrpSpPr>
        <p:grpSpPr>
          <a:xfrm>
            <a:off x="158262" y="-2685155"/>
            <a:ext cx="3430964" cy="10263182"/>
            <a:chOff x="0" y="0"/>
            <a:chExt cx="903628" cy="2703060"/>
          </a:xfrm>
        </p:grpSpPr>
        <p:sp>
          <p:nvSpPr>
            <p:cNvPr id="3" name="Freeform 3">
              <a:extLst>
                <a:ext uri="{FF2B5EF4-FFF2-40B4-BE49-F238E27FC236}">
                  <a16:creationId xmlns:a16="http://schemas.microsoft.com/office/drawing/2014/main" id="{8923E726-4147-2E6D-6507-98D877581AFB}"/>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2F9B1121-A286-6D9A-84B9-D1E9710917B2}"/>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281D9C8B-9537-0ADD-B389-FD599572F83A}"/>
              </a:ext>
            </a:extLst>
          </p:cNvPr>
          <p:cNvSpPr txBox="1"/>
          <p:nvPr/>
        </p:nvSpPr>
        <p:spPr>
          <a:xfrm>
            <a:off x="2133600" y="-4457700"/>
            <a:ext cx="12649200" cy="1055610"/>
          </a:xfrm>
          <a:prstGeom prst="rect">
            <a:avLst/>
          </a:prstGeom>
        </p:spPr>
        <p:txBody>
          <a:bodyPr wrap="square" lIns="0" tIns="0" rIns="0" bIns="0" rtlCol="0" anchor="t">
            <a:spAutoFit/>
          </a:bodyPr>
          <a:lstStyle/>
          <a:p>
            <a:pPr marL="0" lvl="0" indent="0" algn="ctr">
              <a:lnSpc>
                <a:spcPts val="9600"/>
              </a:lnSpc>
            </a:pPr>
            <a:r>
              <a:rPr lang="en-US" sz="4000" b="1" dirty="0">
                <a:solidFill>
                  <a:srgbClr val="213555"/>
                </a:solidFill>
                <a:latin typeface="Times New Roman" panose="02020603050405020304" pitchFamily="18" charset="0"/>
                <a:ea typeface="Sifonn"/>
                <a:cs typeface="Times New Roman" panose="02020603050405020304" pitchFamily="18" charset="0"/>
                <a:sym typeface="Sifonn"/>
              </a:rPr>
              <a:t>References</a:t>
            </a:r>
          </a:p>
        </p:txBody>
      </p:sp>
      <p:sp>
        <p:nvSpPr>
          <p:cNvPr id="6" name="TextBox 5">
            <a:extLst>
              <a:ext uri="{FF2B5EF4-FFF2-40B4-BE49-F238E27FC236}">
                <a16:creationId xmlns:a16="http://schemas.microsoft.com/office/drawing/2014/main" id="{90A10965-DD5A-9BCB-C3B2-712828E4B131}"/>
              </a:ext>
            </a:extLst>
          </p:cNvPr>
          <p:cNvSpPr txBox="1"/>
          <p:nvPr/>
        </p:nvSpPr>
        <p:spPr>
          <a:xfrm>
            <a:off x="4572000" y="-21124159"/>
            <a:ext cx="13563600" cy="7959551"/>
          </a:xfrm>
          <a:prstGeom prst="rect">
            <a:avLst/>
          </a:prstGeom>
          <a:noFill/>
        </p:spPr>
        <p:txBody>
          <a:bodyPr wrap="square">
            <a:spAutoFit/>
          </a:bodyPr>
          <a:lstStyle/>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Ali, A., Hamid, T. A., Naveed, R. T., Siddique, I., Ryu, H. B., and Han, H. (2022). Preparing for the “black swan”: Reducing employee burnout in the hospitality sector through ethical leadership.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1009785.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https://doi.org/10.3389/fpsyg.2022.1009785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Ayachit, M., and Chitta, S. (2022). A systematic review of burnout studies from the hospitality literature.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and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125-144.https://doi.org/10.1080/19368623.2021.1957743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(2023). Hotel employees’ burnout and intention to quit: the role of psychological distress and financial well-being in a moderation mediation model.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Behavioral Sciences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84.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Khairy, H. A., and Al-</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Romeedy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B. S. (2025). Workplace stressors and the intention to quit: the role of psychological distress and psychological flexibility among hospitality employees.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72.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https://doi.org/10.3390/tourhosp6020072</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Demerouti, E. (2025). Job demands-resources and conservation of resources theories: How do they help to explain employee well-being and future job design?.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192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(C).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https://doi.org/10.1016/j.jbusres.2025.115296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Dsouza, M. P., Shetty, A., Dinesh, T. K., and Damodar, P. (2023). Stimulating employee performance and well-being: A review of mindfulness impact in the hospitality sector.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IIMBG Journal of Sustainable Business and Innovation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 4-17.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https://doi.org/10.1108/IJSBI-06-2023-0037</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Ghani, B., Zada, M., Memon, K. R., Ullah, R., Khattak, A., Han, H., ... and Araya-Castillo, L. (2022). Challenges and strategies for employee retention in the hospitality industry: A review.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(5), 2885.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https://doi.org/10.3390/su14052885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Gong, T., Park, J., and Hyun, H. (2020). Customer response toward employees’ emotional labor in service industry settings.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Retailing and Consumer Services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101899. DOI:</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10.1016/j.jretconser.2019.101899</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Google (2025).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Redirect Notice</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[online] Google.com. Available at: https://www.google.com/url?sa=iandurl=https%3A%2F%2Fwww.sciencedirect.com%2Fscience%2Farticle%2Fpii%2FS0148296325001195andpsig=AOvVaw1UcKH9HaIVuM0iuOTqtcH4andust=1758886503253000andsource=imagesandcd=vfeandopi=89978449andved=2ahUKEwj4yor76POPAxWSQaQEHSpFC7UQjhx6BAgAEBs [Accessed 25 Sep. 2025]. </a:t>
            </a:r>
          </a:p>
          <a:p>
            <a:pPr marL="914400" marR="0" indent="-685800" algn="just">
              <a:lnSpc>
                <a:spcPct val="150000"/>
              </a:lnSpc>
              <a:spcAft>
                <a:spcPts val="800"/>
              </a:spcAft>
              <a:buNone/>
            </a:pP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Huppertz</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 V.,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Hülsheger</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U. R., De Calheiros Velozo, J., and Schreurs, B. H. (2020). Why do emotional labor strategies differentially predict exhaustion? Comparing psychological effort, authenticity, and relational mechanisms.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occupational health psychology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25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(3), 214. </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DOI: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10.1037/ocp0000179</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Kalargyrou</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V., Sundar, V., and Jahani, S. (2023). Managers’ attitudes toward employees with depression and organizational citizenship behaviors in the hospitality industry: Assessing the mediating role of personality.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602-629.</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Mazlan, N.,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Sumarjan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N., Ahmad, K. N.,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Nazlan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N. H., and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Suhartanto</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D. (2023). Mind Matters: Exploring Employees' Mental Health Literacy in the Hotel Industry.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t>
            </a:r>
            <a:r>
              <a:rPr lang="en-US" sz="800" i="1" kern="1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 Proceedings Journal</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(26), 465-472.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https://doi.org/10.21834/e-bpj.v8i26.5126</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Saito, H., Lee, A., Bui, H. T., and Baum, T. (2024). Fostering employee well-being and workplace recovery in the hospitality industry: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The role of supportive break times at work. Journal of Hospitality and Tourism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61, 91-100.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https://doi.org/10.1016/j.jhtm.2024.09.006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Sisson, A. D., Peele, M., and Sisson, Z. (2024). Teaching hospitality and tourism students’ strategies for recognizing and supporting mental health conditions and crises in industry: an exploratory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Teaching in Travel and Tourism</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 53-70.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doi.org/10.1080/15313220.2023.2278501</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Wallace, E., and Coughlan, J. (2023). Burnout and counterproductive workplace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among frontline hospitality employees: the effect of perceived contract precarity.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451-468.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https://doi.org/10.1108/IJCHM-02-2022-0195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Xiang, K., Gao, F., Qiao, G., and Chen, Q. (2022). Hotel employees’ occupational stigma narratives: perceived attributes, formation paths and destigmatization mechanisms.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(12), 4389-4414.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doi.org/10.1108/IJCHM-12-2021-1465</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Xiong, W., Huang, M.,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Okumus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B., Leung, X. Y., Cai, X., and Fan, F. (2023). How emotional labor affect hotel employees’ mental health: A longitudinal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94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104631.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https://doi.org/10.1016/j.tourman.2022.104631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Zaghini</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F., Biagioli, V., Proietti, M.,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Badolamenti</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S., Fiorini, J., and Sili, A. (2020). The role of occupational stress in the association between emotional labor and burnout in nurses: A cross-sectional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Applied nursing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151277. </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DOI: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10.1016/j.apnr.2020.151277</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Ali, A., Hamid, T. A., Naveed, R. T., Siddique, I., Ryu, H. B., and Han, H. (2022). Preparing for the “black swan”: Reducing employee burnout in the hospitality sector through ethical leadership.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1009785.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https://doi.org/10.3389/fpsyg.2022.1009785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Ayachit, M., and Chitta, S. (2022). A systematic review of burnout studies from the hospitality literature.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and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125-144.https://doi.org/10.1080/19368623.2021.1957743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(2023). Hotel employees’ burnout and intention to quit: the role of psychological distress and financial well-being in a moderation mediation model.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Behavioral Sciences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84.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Khairy, H. A., and Al-</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Romeedy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B. S. (2025). Workplace stressors and the intention to quit: the role of psychological distress and psychological flexibility among hospitality employees.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72.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https://doi.org/10.3390/tourhosp6020072</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Demerouti, E. (2025). Job demands-resources and conservation of resources theories: How do they help to explain employee well-being and future job design?.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192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(C).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https://doi.org/10.1016/j.jbusres.2025.115296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Dsouza, M. P., Shetty, A., Dinesh, T. K., and Damodar, P. (2023). Stimulating employee performance and well-being: A review of mindfulness impact in the hospitality sector.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IIMBG Journal of Sustainable Business and Innovation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 4-17.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https://doi.org/10.1108/IJSBI-06-2023-0037</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Ghani, B., Zada, M., Memon, K. R., Ullah, R., Khattak, A., Han, H., ... and Araya-Castillo, L. (2022). Challenges and strategies for employee retention in the hospitality industry: A review.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(5), 2885.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https://doi.org/10.3390/su14052885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Gong, T., Park, J., and Hyun, H. (2020). Customer response toward employees’ emotional labor in service industry settings.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Retailing and Consumer Services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101899. DOI:</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10.1016/j.jretconser.2019.101899</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Google (2025).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Redirect Notice</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[online] Google.com. Available at: https://www.google.com/url?sa=iandurl=https%3A%2F%2Fwww.sciencedirect.com%2Fscience%2Farticle%2Fpii%2FS0148296325001195andpsig=AOvVaw1UcKH9HaIVuM0iuOTqtcH4andust=1758886503253000andsource=imagesandcd=vfeandopi=89978449andved=Zaghini, F., Biagioli, V., Proietti, M.,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Badolamenti</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S., Fiorini, J., and Sili, A. (2020). The role of occupational stress in the association between emotional labor and burnout in nurses: A cross-sectional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Applied nursing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151277. </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DOI: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10.1016/j.apnr.2020.151277</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7A64EBA-43AC-ED4C-F7FD-CF6BFF1E1A85}"/>
              </a:ext>
            </a:extLst>
          </p:cNvPr>
          <p:cNvSpPr txBox="1"/>
          <p:nvPr/>
        </p:nvSpPr>
        <p:spPr>
          <a:xfrm>
            <a:off x="152400" y="-2324100"/>
            <a:ext cx="16764000" cy="9541073"/>
          </a:xfrm>
          <a:prstGeom prst="rect">
            <a:avLst/>
          </a:prstGeom>
          <a:noFill/>
        </p:spPr>
        <p:txBody>
          <a:bodyPr wrap="square" rtlCol="0">
            <a:spAutoFit/>
          </a:bodyPr>
          <a:lstStyle/>
          <a:p>
            <a:pPr algn="just"/>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Ali, A., Hamid, T. A., Naveed, R. T., Siddique, I., Ryu, H. B., and Han, H. (2022). Preparing for the “black swan”: Reducing employee burnout in the hospitality sector through ethical leadership. </a:t>
            </a:r>
            <a:r>
              <a:rPr lang="en-US" sz="1400" i="1" dirty="0">
                <a:latin typeface="Times New Roman" panose="02020603050405020304" pitchFamily="18" charset="0"/>
                <a:cs typeface="Times New Roman" panose="02020603050405020304" pitchFamily="18" charset="0"/>
              </a:rPr>
              <a:t>Frontiers in Psychology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13</a:t>
            </a:r>
            <a:r>
              <a:rPr lang="en-US" sz="1400" dirty="0">
                <a:latin typeface="Times New Roman" panose="02020603050405020304" pitchFamily="18" charset="0"/>
                <a:cs typeface="Times New Roman" panose="02020603050405020304" pitchFamily="18" charset="0"/>
              </a:rPr>
              <a:t>, 1009785. </a:t>
            </a:r>
            <a:r>
              <a:rPr lang="en-US" sz="1400" u="sng" dirty="0">
                <a:latin typeface="Times New Roman" panose="02020603050405020304" pitchFamily="18" charset="0"/>
                <a:cs typeface="Times New Roman" panose="02020603050405020304" pitchFamily="18" charset="0"/>
                <a:hlinkClick r:id="rId3"/>
              </a:rPr>
              <a:t>https://doi.org/10.3389/fpsyg.2022.1009785</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Ayachit, M., and Chitta, S. (2022). A systematic review of burnout studies from the hospitality literature. </a:t>
            </a:r>
            <a:r>
              <a:rPr lang="en-US" sz="1400" i="1" dirty="0">
                <a:latin typeface="Times New Roman" panose="02020603050405020304" pitchFamily="18" charset="0"/>
                <a:cs typeface="Times New Roman" panose="02020603050405020304" pitchFamily="18" charset="0"/>
              </a:rPr>
              <a:t>Journal of Hospitality Marketing and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31</a:t>
            </a:r>
            <a:r>
              <a:rPr lang="en-US" sz="1400" dirty="0">
                <a:latin typeface="Times New Roman" panose="02020603050405020304" pitchFamily="18" charset="0"/>
                <a:cs typeface="Times New Roman" panose="02020603050405020304" pitchFamily="18" charset="0"/>
              </a:rPr>
              <a:t>(2), 125-144.https://doi.org/10.1080/19368623.2021.1957743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Baquero, A. (2023). Hotel employees’ burnout and intention to quit: the role of psychological distress and financial well-being in a moderation mediation model. </a:t>
            </a:r>
            <a:r>
              <a:rPr lang="en-US" sz="1400" i="1" dirty="0">
                <a:latin typeface="Times New Roman" panose="02020603050405020304" pitchFamily="18" charset="0"/>
                <a:cs typeface="Times New Roman" panose="02020603050405020304" pitchFamily="18" charset="0"/>
              </a:rPr>
              <a:t>Behavioral Sciences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13</a:t>
            </a:r>
            <a:r>
              <a:rPr lang="en-US" sz="1400" dirty="0">
                <a:latin typeface="Times New Roman" panose="02020603050405020304" pitchFamily="18" charset="0"/>
                <a:cs typeface="Times New Roman" panose="02020603050405020304" pitchFamily="18" charset="0"/>
              </a:rPr>
              <a:t>(2), 84.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Baquero, A., Khairy, H. A., and Al-</a:t>
            </a:r>
            <a:r>
              <a:rPr lang="en-US" sz="1400" dirty="0" err="1">
                <a:latin typeface="Times New Roman" panose="02020603050405020304" pitchFamily="18" charset="0"/>
                <a:cs typeface="Times New Roman" panose="02020603050405020304" pitchFamily="18" charset="0"/>
              </a:rPr>
              <a:t>Romeedy</a:t>
            </a:r>
            <a:r>
              <a:rPr lang="en-US" sz="1400" dirty="0">
                <a:latin typeface="Times New Roman" panose="02020603050405020304" pitchFamily="18" charset="0"/>
                <a:cs typeface="Times New Roman" panose="02020603050405020304" pitchFamily="18" charset="0"/>
              </a:rPr>
              <a:t>, B. S. (2025). Workplace stressors and the intention to quit: the role of psychological distress and psychological flexibility among hospitality employees. </a:t>
            </a:r>
            <a:r>
              <a:rPr lang="en-US" sz="1400" i="1" dirty="0">
                <a:latin typeface="Times New Roman" panose="02020603050405020304" pitchFamily="18" charset="0"/>
                <a:cs typeface="Times New Roman" panose="02020603050405020304" pitchFamily="18" charset="0"/>
              </a:rPr>
              <a:t>Tourism and Hospitality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6</a:t>
            </a:r>
            <a:r>
              <a:rPr lang="en-US" sz="1400" dirty="0">
                <a:latin typeface="Times New Roman" panose="02020603050405020304" pitchFamily="18" charset="0"/>
                <a:cs typeface="Times New Roman" panose="02020603050405020304" pitchFamily="18" charset="0"/>
              </a:rPr>
              <a:t>(2), 72. </a:t>
            </a:r>
            <a:r>
              <a:rPr lang="en-US" sz="1400" u="sng" dirty="0">
                <a:latin typeface="Times New Roman" panose="02020603050405020304" pitchFamily="18" charset="0"/>
                <a:cs typeface="Times New Roman" panose="02020603050405020304" pitchFamily="18" charset="0"/>
                <a:hlinkClick r:id="rId4"/>
              </a:rPr>
              <a:t>https://doi.org/10.3390/tourhosp6020072</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Batabyal</a:t>
            </a:r>
            <a:r>
              <a:rPr lang="en-US" sz="1400" dirty="0">
                <a:latin typeface="Times New Roman" panose="02020603050405020304" pitchFamily="18" charset="0"/>
                <a:cs typeface="Times New Roman" panose="02020603050405020304" pitchFamily="18" charset="0"/>
              </a:rPr>
              <a:t>, D., and Das, D. K. (Eds.). (2019). </a:t>
            </a:r>
            <a:r>
              <a:rPr lang="en-US" sz="1400" i="1" dirty="0">
                <a:latin typeface="Times New Roman" panose="02020603050405020304" pitchFamily="18" charset="0"/>
                <a:cs typeface="Times New Roman" panose="02020603050405020304" pitchFamily="18" charset="0"/>
              </a:rPr>
              <a:t>Global trends, practices, and challenges in contemporary tourism and hospitality management</a:t>
            </a:r>
            <a:r>
              <a:rPr lang="en-US" sz="1400" dirty="0">
                <a:latin typeface="Times New Roman" panose="02020603050405020304" pitchFamily="18" charset="0"/>
                <a:cs typeface="Times New Roman" panose="02020603050405020304" pitchFamily="18" charset="0"/>
              </a:rPr>
              <a:t>. IGI Global. </a:t>
            </a:r>
          </a:p>
          <a:p>
            <a:pPr marL="285750" indent="-285750" algn="just">
              <a:buFont typeface="Wingdings" panose="05000000000000000000" pitchFamily="2" charset="2"/>
              <a:buChar char="Ø"/>
            </a:pPr>
            <a:r>
              <a:rPr lang="en-US" sz="1400" u="sng" dirty="0">
                <a:latin typeface="Times New Roman" panose="02020603050405020304" pitchFamily="18" charset="0"/>
                <a:cs typeface="Times New Roman" panose="02020603050405020304" pitchFamily="18" charset="0"/>
              </a:rPr>
              <a:t>Clegg. S.R, </a:t>
            </a:r>
            <a:r>
              <a:rPr lang="en-US" sz="1400" u="sng" dirty="0" err="1">
                <a:latin typeface="Times New Roman" panose="02020603050405020304" pitchFamily="18" charset="0"/>
                <a:cs typeface="Times New Roman" panose="02020603050405020304" pitchFamily="18" charset="0"/>
              </a:rPr>
              <a:t>Skyttermoen</a:t>
            </a:r>
            <a:r>
              <a:rPr lang="en-US" sz="1400" u="sng" dirty="0">
                <a:latin typeface="Times New Roman" panose="02020603050405020304" pitchFamily="18" charset="0"/>
                <a:cs typeface="Times New Roman" panose="02020603050405020304" pitchFamily="18" charset="0"/>
              </a:rPr>
              <a:t>. T. </a:t>
            </a:r>
            <a:r>
              <a:rPr lang="en-US" sz="1400" u="sng" dirty="0" err="1">
                <a:latin typeface="Times New Roman" panose="02020603050405020304" pitchFamily="18" charset="0"/>
                <a:cs typeface="Times New Roman" panose="02020603050405020304" pitchFamily="18" charset="0"/>
              </a:rPr>
              <a:t>Vaagaasar</a:t>
            </a:r>
            <a:r>
              <a:rPr lang="en-US" sz="1400" u="sng" dirty="0">
                <a:latin typeface="Times New Roman" panose="02020603050405020304" pitchFamily="18" charset="0"/>
                <a:cs typeface="Times New Roman" panose="02020603050405020304" pitchFamily="18" charset="0"/>
              </a:rPr>
              <a:t> .A.L, (2021) Project Management: A Value Creation Approach. Sage, London.</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Cooper, C., and Hall, C. M. (2022). Contemporary tourism: An international approach.</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Costa, V. and Costa, C. (eds) (2022) Sustainability and competitiveness in the hospitality industry. Hershey, Pennsylvania: Business Science Reference.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Demerouti, E. (2025). Job demands-resources and conservation of resources theories: How do they help to explain employee well-being and future job design?. </a:t>
            </a:r>
            <a:r>
              <a:rPr lang="en-US" sz="1400" i="1" dirty="0">
                <a:latin typeface="Times New Roman" panose="02020603050405020304" pitchFamily="18" charset="0"/>
                <a:cs typeface="Times New Roman" panose="02020603050405020304" pitchFamily="18" charset="0"/>
              </a:rPr>
              <a:t>Journal of Business Research</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192</a:t>
            </a:r>
            <a:r>
              <a:rPr lang="en-US" sz="1400" dirty="0">
                <a:latin typeface="Times New Roman" panose="02020603050405020304" pitchFamily="18" charset="0"/>
                <a:cs typeface="Times New Roman" panose="02020603050405020304" pitchFamily="18" charset="0"/>
              </a:rPr>
              <a:t>(C). </a:t>
            </a:r>
            <a:r>
              <a:rPr lang="en-US" sz="1400" u="sng" dirty="0">
                <a:latin typeface="Times New Roman" panose="02020603050405020304" pitchFamily="18" charset="0"/>
                <a:cs typeface="Times New Roman" panose="02020603050405020304" pitchFamily="18" charset="0"/>
                <a:hlinkClick r:id="rId5"/>
              </a:rPr>
              <a:t>https://doi.org/10.1016/j.jbusres.2025.115296</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Dsouza, M. P., Shetty, A., Dinesh, T. K., and Damodar, P. (2023). Stimulating employee performance and well-being: A review of mindfulness impact in the hospitality sector. </a:t>
            </a:r>
            <a:r>
              <a:rPr lang="en-US" sz="1400" i="1" dirty="0">
                <a:latin typeface="Times New Roman" panose="02020603050405020304" pitchFamily="18" charset="0"/>
                <a:cs typeface="Times New Roman" panose="02020603050405020304" pitchFamily="18" charset="0"/>
              </a:rPr>
              <a:t>IIMBG Journal of Sustainable Business and Innovation</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a:t>
            </a:r>
            <a:r>
              <a:rPr lang="en-US" sz="1400" dirty="0">
                <a:latin typeface="Times New Roman" panose="02020603050405020304" pitchFamily="18" charset="0"/>
                <a:cs typeface="Times New Roman" panose="02020603050405020304" pitchFamily="18" charset="0"/>
              </a:rPr>
              <a:t>(1), 4-17. </a:t>
            </a:r>
            <a:r>
              <a:rPr lang="en-US" sz="1400" u="sng" dirty="0">
                <a:latin typeface="Times New Roman" panose="02020603050405020304" pitchFamily="18" charset="0"/>
                <a:cs typeface="Times New Roman" panose="02020603050405020304" pitchFamily="18" charset="0"/>
                <a:hlinkClick r:id="rId6"/>
              </a:rPr>
              <a:t>https://doi.org/10.1108/IJSBI-06-2023-0037</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Ford.R.C</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Sturman.M.C</a:t>
            </a:r>
            <a:r>
              <a:rPr lang="en-US" sz="1400" dirty="0">
                <a:latin typeface="Times New Roman" panose="02020603050405020304" pitchFamily="18" charset="0"/>
                <a:cs typeface="Times New Roman" panose="02020603050405020304" pitchFamily="18" charset="0"/>
              </a:rPr>
              <a:t> (2020) Managing Hospitality Organizations 2nd </a:t>
            </a:r>
            <a:r>
              <a:rPr lang="en-US" sz="1400" dirty="0" err="1">
                <a:latin typeface="Times New Roman" panose="02020603050405020304" pitchFamily="18" charset="0"/>
                <a:cs typeface="Times New Roman" panose="02020603050405020304" pitchFamily="18" charset="0"/>
              </a:rPr>
              <a:t>Edn</a:t>
            </a:r>
            <a:r>
              <a:rPr lang="en-US" sz="1400" dirty="0">
                <a:latin typeface="Times New Roman" panose="02020603050405020304" pitchFamily="18" charset="0"/>
                <a:cs typeface="Times New Roman" panose="02020603050405020304" pitchFamily="18" charset="0"/>
              </a:rPr>
              <a:t>. Sage, London.</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Ghani, B., Zada, M., Memon, K. R., Ullah, R., Khattak, A., Han, H., ... y Araya-Castillo, L. (2022). Challenges and strategies for employee retention in the hospitality industry: A review.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14</a:t>
            </a:r>
            <a:r>
              <a:rPr lang="en-US" sz="1400" dirty="0">
                <a:latin typeface="Times New Roman" panose="02020603050405020304" pitchFamily="18" charset="0"/>
                <a:cs typeface="Times New Roman" panose="02020603050405020304" pitchFamily="18" charset="0"/>
              </a:rPr>
              <a:t>(5), 2885. </a:t>
            </a:r>
            <a:r>
              <a:rPr lang="en-US" sz="1400" u="sng" dirty="0">
                <a:latin typeface="Times New Roman" panose="02020603050405020304" pitchFamily="18" charset="0"/>
                <a:cs typeface="Times New Roman" panose="02020603050405020304" pitchFamily="18" charset="0"/>
                <a:hlinkClick r:id="rId7"/>
              </a:rPr>
              <a:t>https://doi.org/10.3390/su14052885</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Gong, T., Park, J., and Hyun, H. (2020). Customer response toward employees’ emotional </a:t>
            </a:r>
            <a:r>
              <a:rPr lang="en-US" sz="1400" dirty="0" err="1">
                <a:latin typeface="Times New Roman" panose="02020603050405020304" pitchFamily="18" charset="0"/>
                <a:cs typeface="Times New Roman" panose="02020603050405020304" pitchFamily="18" charset="0"/>
              </a:rPr>
              <a:t>labour</a:t>
            </a:r>
            <a:r>
              <a:rPr lang="en-US" sz="1400" dirty="0">
                <a:latin typeface="Times New Roman" panose="02020603050405020304" pitchFamily="18" charset="0"/>
                <a:cs typeface="Times New Roman" panose="02020603050405020304" pitchFamily="18" charset="0"/>
              </a:rPr>
              <a:t> in service industry settings. </a:t>
            </a:r>
            <a:r>
              <a:rPr lang="en-US" sz="1400" i="1" dirty="0">
                <a:latin typeface="Times New Roman" panose="02020603050405020304" pitchFamily="18" charset="0"/>
                <a:cs typeface="Times New Roman" panose="02020603050405020304" pitchFamily="18" charset="0"/>
              </a:rPr>
              <a:t>Journal of Retailing and Consumer Services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52</a:t>
            </a:r>
            <a:r>
              <a:rPr lang="en-US" sz="1400" dirty="0">
                <a:latin typeface="Times New Roman" panose="02020603050405020304" pitchFamily="18" charset="0"/>
                <a:cs typeface="Times New Roman" panose="02020603050405020304" pitchFamily="18" charset="0"/>
              </a:rPr>
              <a:t>, 101899. DOI:</a:t>
            </a:r>
            <a:r>
              <a:rPr lang="en-US" sz="1400" u="sng" dirty="0">
                <a:latin typeface="Times New Roman" panose="02020603050405020304" pitchFamily="18" charset="0"/>
                <a:cs typeface="Times New Roman" panose="02020603050405020304" pitchFamily="18" charset="0"/>
                <a:hlinkClick r:id="rId8"/>
              </a:rPr>
              <a:t>10.1016/j.jretconser.2019.101899</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Google (2025). </a:t>
            </a:r>
            <a:r>
              <a:rPr lang="en-US" sz="1400" i="1" dirty="0">
                <a:latin typeface="Times New Roman" panose="02020603050405020304" pitchFamily="18" charset="0"/>
                <a:cs typeface="Times New Roman" panose="02020603050405020304" pitchFamily="18" charset="0"/>
              </a:rPr>
              <a:t>Redirect Notice</a:t>
            </a:r>
            <a:r>
              <a:rPr lang="en-US" sz="1400" dirty="0">
                <a:latin typeface="Times New Roman" panose="02020603050405020304" pitchFamily="18" charset="0"/>
                <a:cs typeface="Times New Roman" panose="02020603050405020304" pitchFamily="18" charset="0"/>
              </a:rPr>
              <a:t>. [online] Google.com. Available at: https://www.google.com/url?sa=iandurl=https%3A%2F%2Fwww.sciencedirect.com%2Fscience%2Farticle%2Fpii%2FS0148296325001195andpsig=AOvVaw1UcKH9HaIVuM0iuOTqtcH4andust=1758886503253000andsource=imagesandcd=vfeandopi=89978449andved=2ahUKEwj4yor76POPAxWSQaQEHSpFC7UQjhx6BAgAEBs [Accessed 25 Sep. 2025]. </a:t>
            </a: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Huppertz</a:t>
            </a:r>
            <a:r>
              <a:rPr lang="en-US" sz="1400" dirty="0">
                <a:latin typeface="Times New Roman" panose="02020603050405020304" pitchFamily="18" charset="0"/>
                <a:cs typeface="Times New Roman" panose="02020603050405020304" pitchFamily="18" charset="0"/>
              </a:rPr>
              <a:t>, A. V., </a:t>
            </a:r>
            <a:r>
              <a:rPr lang="en-US" sz="1400" dirty="0" err="1">
                <a:latin typeface="Times New Roman" panose="02020603050405020304" pitchFamily="18" charset="0"/>
                <a:cs typeface="Times New Roman" panose="02020603050405020304" pitchFamily="18" charset="0"/>
              </a:rPr>
              <a:t>Hülsheger</a:t>
            </a:r>
            <a:r>
              <a:rPr lang="en-US" sz="1400" dirty="0">
                <a:latin typeface="Times New Roman" panose="02020603050405020304" pitchFamily="18" charset="0"/>
                <a:cs typeface="Times New Roman" panose="02020603050405020304" pitchFamily="18" charset="0"/>
              </a:rPr>
              <a:t>, U. R., De Calheiros Velozo, J., and Schreurs, B. H. (2020). Why do emotional </a:t>
            </a:r>
            <a:r>
              <a:rPr lang="en-US" sz="1400" dirty="0" err="1">
                <a:latin typeface="Times New Roman" panose="02020603050405020304" pitchFamily="18" charset="0"/>
                <a:cs typeface="Times New Roman" panose="02020603050405020304" pitchFamily="18" charset="0"/>
              </a:rPr>
              <a:t>labour</a:t>
            </a:r>
            <a:r>
              <a:rPr lang="en-US" sz="1400" dirty="0">
                <a:latin typeface="Times New Roman" panose="02020603050405020304" pitchFamily="18" charset="0"/>
                <a:cs typeface="Times New Roman" panose="02020603050405020304" pitchFamily="18" charset="0"/>
              </a:rPr>
              <a:t> strategies differentially predict exhaustion? Comparing psychological effort, authenticity, and relational mechanisms. </a:t>
            </a:r>
            <a:r>
              <a:rPr lang="en-US" sz="1400" i="1" dirty="0">
                <a:latin typeface="Times New Roman" panose="02020603050405020304" pitchFamily="18" charset="0"/>
                <a:cs typeface="Times New Roman" panose="02020603050405020304" pitchFamily="18" charset="0"/>
              </a:rPr>
              <a:t>Journal of Occupational Health Psychology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25</a:t>
            </a:r>
            <a:r>
              <a:rPr lang="en-US" sz="1400" dirty="0">
                <a:latin typeface="Times New Roman" panose="02020603050405020304" pitchFamily="18" charset="0"/>
                <a:cs typeface="Times New Roman" panose="02020603050405020304" pitchFamily="18" charset="0"/>
              </a:rPr>
              <a:t>(3), 214. </a:t>
            </a:r>
            <a:r>
              <a:rPr lang="en-GB" sz="1400" dirty="0">
                <a:latin typeface="Times New Roman" panose="02020603050405020304" pitchFamily="18" charset="0"/>
                <a:cs typeface="Times New Roman" panose="02020603050405020304" pitchFamily="18" charset="0"/>
              </a:rPr>
              <a:t>DOI: </a:t>
            </a:r>
            <a:r>
              <a:rPr lang="en-GB" sz="1400" u="sng" dirty="0">
                <a:latin typeface="Times New Roman" panose="02020603050405020304" pitchFamily="18" charset="0"/>
                <a:cs typeface="Times New Roman" panose="02020603050405020304" pitchFamily="18" charset="0"/>
                <a:hlinkClick r:id="rId9"/>
              </a:rPr>
              <a:t>10.1037/ocp0000179</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Kalargyrou</a:t>
            </a:r>
            <a:r>
              <a:rPr lang="en-US" sz="1400" dirty="0">
                <a:latin typeface="Times New Roman" panose="02020603050405020304" pitchFamily="18" charset="0"/>
                <a:cs typeface="Times New Roman" panose="02020603050405020304" pitchFamily="18" charset="0"/>
              </a:rPr>
              <a:t>, V., Sundar, V., and Jahani, S. (2023). Managers’ attitudes toward employees with depression and </a:t>
            </a:r>
            <a:r>
              <a:rPr lang="en-US" sz="1400" dirty="0" err="1">
                <a:latin typeface="Times New Roman" panose="02020603050405020304" pitchFamily="18" charset="0"/>
                <a:cs typeface="Times New Roman" panose="02020603050405020304" pitchFamily="18" charset="0"/>
              </a:rPr>
              <a:t>organisational</a:t>
            </a:r>
            <a:r>
              <a:rPr lang="en-US" sz="1400" dirty="0">
                <a:latin typeface="Times New Roman" panose="02020603050405020304" pitchFamily="18" charset="0"/>
                <a:cs typeface="Times New Roman" panose="02020603050405020304" pitchFamily="18" charset="0"/>
              </a:rPr>
              <a:t> citizenship </a:t>
            </a:r>
            <a:r>
              <a:rPr lang="en-US" sz="1400" dirty="0" err="1">
                <a:latin typeface="Times New Roman" panose="02020603050405020304" pitchFamily="18" charset="0"/>
                <a:cs typeface="Times New Roman" panose="02020603050405020304" pitchFamily="18" charset="0"/>
              </a:rPr>
              <a:t>behaviours</a:t>
            </a:r>
            <a:r>
              <a:rPr lang="en-US" sz="1400" dirty="0">
                <a:latin typeface="Times New Roman" panose="02020603050405020304" pitchFamily="18" charset="0"/>
                <a:cs typeface="Times New Roman" panose="02020603050405020304" pitchFamily="18" charset="0"/>
              </a:rPr>
              <a:t> in the hospitality industry: Assessing the mediating role of personality.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35</a:t>
            </a:r>
            <a:r>
              <a:rPr lang="en-US" sz="1400" dirty="0">
                <a:latin typeface="Times New Roman" panose="02020603050405020304" pitchFamily="18" charset="0"/>
                <a:cs typeface="Times New Roman" panose="02020603050405020304" pitchFamily="18" charset="0"/>
              </a:rPr>
              <a:t>(2), 602-629.</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Mazlan, N., </a:t>
            </a:r>
            <a:r>
              <a:rPr lang="en-US" sz="1400" dirty="0" err="1">
                <a:latin typeface="Times New Roman" panose="02020603050405020304" pitchFamily="18" charset="0"/>
                <a:cs typeface="Times New Roman" panose="02020603050405020304" pitchFamily="18" charset="0"/>
              </a:rPr>
              <a:t>Sumarjan</a:t>
            </a:r>
            <a:r>
              <a:rPr lang="en-US" sz="1400" dirty="0">
                <a:latin typeface="Times New Roman" panose="02020603050405020304" pitchFamily="18" charset="0"/>
                <a:cs typeface="Times New Roman" panose="02020603050405020304" pitchFamily="18" charset="0"/>
              </a:rPr>
              <a:t>, N., Ahmad, K. N., </a:t>
            </a:r>
            <a:r>
              <a:rPr lang="en-US" sz="1400" dirty="0" err="1">
                <a:latin typeface="Times New Roman" panose="02020603050405020304" pitchFamily="18" charset="0"/>
                <a:cs typeface="Times New Roman" panose="02020603050405020304" pitchFamily="18" charset="0"/>
              </a:rPr>
              <a:t>Nazlan</a:t>
            </a:r>
            <a:r>
              <a:rPr lang="en-US" sz="1400" dirty="0">
                <a:latin typeface="Times New Roman" panose="02020603050405020304" pitchFamily="18" charset="0"/>
                <a:cs typeface="Times New Roman" panose="02020603050405020304" pitchFamily="18" charset="0"/>
              </a:rPr>
              <a:t>, N. H., and </a:t>
            </a:r>
            <a:r>
              <a:rPr lang="en-US" sz="1400" dirty="0" err="1">
                <a:latin typeface="Times New Roman" panose="02020603050405020304" pitchFamily="18" charset="0"/>
                <a:cs typeface="Times New Roman" panose="02020603050405020304" pitchFamily="18" charset="0"/>
              </a:rPr>
              <a:t>Suhartanto</a:t>
            </a:r>
            <a:r>
              <a:rPr lang="en-US" sz="1400" dirty="0">
                <a:latin typeface="Times New Roman" panose="02020603050405020304" pitchFamily="18" charset="0"/>
                <a:cs typeface="Times New Roman" panose="02020603050405020304" pitchFamily="18" charset="0"/>
              </a:rPr>
              <a:t>, D. (2023). Mind Matters: Exploring Employees' Mental Health Literacy in the Hotel Industry. </a:t>
            </a:r>
            <a:r>
              <a:rPr lang="en-US" sz="1400" i="1" dirty="0">
                <a:latin typeface="Times New Roman" panose="02020603050405020304" pitchFamily="18" charset="0"/>
                <a:cs typeface="Times New Roman" panose="02020603050405020304" pitchFamily="18" charset="0"/>
              </a:rPr>
              <a:t>Environment-</a:t>
            </a:r>
            <a:r>
              <a:rPr lang="en-US" sz="1400" i="1" dirty="0" err="1">
                <a:latin typeface="Times New Roman" panose="02020603050405020304" pitchFamily="18" charset="0"/>
                <a:cs typeface="Times New Roman" panose="02020603050405020304" pitchFamily="18" charset="0"/>
              </a:rPr>
              <a:t>Behaviour</a:t>
            </a:r>
            <a:r>
              <a:rPr lang="en-US" sz="1400" i="1" dirty="0">
                <a:latin typeface="Times New Roman" panose="02020603050405020304" pitchFamily="18" charset="0"/>
                <a:cs typeface="Times New Roman" panose="02020603050405020304" pitchFamily="18" charset="0"/>
              </a:rPr>
              <a:t> Proceedings Journal</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8</a:t>
            </a:r>
            <a:r>
              <a:rPr lang="en-US" sz="1400" dirty="0">
                <a:latin typeface="Times New Roman" panose="02020603050405020304" pitchFamily="18" charset="0"/>
                <a:cs typeface="Times New Roman" panose="02020603050405020304" pitchFamily="18" charset="0"/>
              </a:rPr>
              <a:t>(26), 465-472. </a:t>
            </a:r>
            <a:r>
              <a:rPr lang="en-US" sz="1400" u="sng" dirty="0">
                <a:latin typeface="Times New Roman" panose="02020603050405020304" pitchFamily="18" charset="0"/>
                <a:cs typeface="Times New Roman" panose="02020603050405020304" pitchFamily="18" charset="0"/>
                <a:hlinkClick r:id="rId10"/>
              </a:rPr>
              <a:t>https://doi.org/10.21834/e-bpj.v8i26.5126</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Saito, H., Lee, A., Bui, H. T., and Baum, T. (2024). Fostering employee well-being and workplace recovery in the hospitality industry: </a:t>
            </a:r>
            <a:r>
              <a:rPr lang="en-US" sz="1400" i="1" dirty="0">
                <a:latin typeface="Times New Roman" panose="02020603050405020304" pitchFamily="18" charset="0"/>
                <a:cs typeface="Times New Roman" panose="02020603050405020304" pitchFamily="18" charset="0"/>
              </a:rPr>
              <a:t>The role of supportive break times at work. Journal of Hospitality and Tourism Management</a:t>
            </a:r>
            <a:r>
              <a:rPr lang="en-US" sz="1400" dirty="0">
                <a:latin typeface="Times New Roman" panose="02020603050405020304" pitchFamily="18" charset="0"/>
                <a:cs typeface="Times New Roman" panose="02020603050405020304" pitchFamily="18" charset="0"/>
              </a:rPr>
              <a:t>, 61, 91-100. </a:t>
            </a:r>
            <a:r>
              <a:rPr lang="en-US" sz="1400" u="sng" dirty="0">
                <a:latin typeface="Times New Roman" panose="02020603050405020304" pitchFamily="18" charset="0"/>
                <a:cs typeface="Times New Roman" panose="02020603050405020304" pitchFamily="18" charset="0"/>
                <a:hlinkClick r:id="rId11"/>
              </a:rPr>
              <a:t>https://doi.org/10.1016/j.jhtm.2024.09.006</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Sharma, M., Singh, A.K. and Tyagi, P. (2024) Proceedings of the International Conference on Innovation and Regenerative Trends in Tourism and Hospitality Industry (IRTTHI 2024). 1</a:t>
            </a:r>
            <a:r>
              <a:rPr lang="en-US" sz="1400" baseline="30000" dirty="0">
                <a:latin typeface="Times New Roman" panose="02020603050405020304" pitchFamily="18" charset="0"/>
                <a:cs typeface="Times New Roman" panose="02020603050405020304" pitchFamily="18" charset="0"/>
              </a:rPr>
              <a:t>st</a:t>
            </a:r>
            <a:r>
              <a:rPr lang="en-US" sz="1400" dirty="0">
                <a:latin typeface="Times New Roman" panose="02020603050405020304" pitchFamily="18" charset="0"/>
                <a:cs typeface="Times New Roman" panose="02020603050405020304" pitchFamily="18" charset="0"/>
              </a:rPr>
              <a:t> ed. Dordrecht: Atlantis Press Zeger Karssen.</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Sisson, A. D., Peele, M., and Sisson, Z. (2024). Teaching hospitality and tourism students’ strategies for </a:t>
            </a:r>
            <a:r>
              <a:rPr lang="en-US" sz="1400" dirty="0" err="1">
                <a:latin typeface="Times New Roman" panose="02020603050405020304" pitchFamily="18" charset="0"/>
                <a:cs typeface="Times New Roman" panose="02020603050405020304" pitchFamily="18" charset="0"/>
              </a:rPr>
              <a:t>recognising</a:t>
            </a:r>
            <a:r>
              <a:rPr lang="en-US" sz="1400" dirty="0">
                <a:latin typeface="Times New Roman" panose="02020603050405020304" pitchFamily="18" charset="0"/>
                <a:cs typeface="Times New Roman" panose="02020603050405020304" pitchFamily="18" charset="0"/>
              </a:rPr>
              <a:t> and supporting mental health conditions and crises in industry: an exploratory study. </a:t>
            </a:r>
            <a:r>
              <a:rPr lang="en-US" sz="1400" i="1" dirty="0">
                <a:latin typeface="Times New Roman" panose="02020603050405020304" pitchFamily="18" charset="0"/>
                <a:cs typeface="Times New Roman" panose="02020603050405020304" pitchFamily="18" charset="0"/>
              </a:rPr>
              <a:t>Journal of Teaching in Travel and Tourism</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24</a:t>
            </a:r>
            <a:r>
              <a:rPr lang="en-US" sz="1400" dirty="0">
                <a:latin typeface="Times New Roman" panose="02020603050405020304" pitchFamily="18" charset="0"/>
                <a:cs typeface="Times New Roman" panose="02020603050405020304" pitchFamily="18" charset="0"/>
              </a:rPr>
              <a:t>(1), 53-70.  </a:t>
            </a:r>
            <a:r>
              <a:rPr lang="en-GB" sz="1400" u="sng" dirty="0">
                <a:latin typeface="Times New Roman" panose="02020603050405020304" pitchFamily="18" charset="0"/>
                <a:cs typeface="Times New Roman" panose="02020603050405020304" pitchFamily="18" charset="0"/>
                <a:hlinkClick r:id="rId12"/>
              </a:rPr>
              <a:t>doi.org/10.1080/15313220.2023.2278501</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Tribe J (2009). Philosophical issues in Tourism (Aspects of Tourism), Channel View</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Wallace, E., and Coughlan, J. (2023). Burnout and counterproductive workplace </a:t>
            </a:r>
            <a:r>
              <a:rPr lang="en-US" sz="1400" dirty="0" err="1">
                <a:latin typeface="Times New Roman" panose="02020603050405020304" pitchFamily="18" charset="0"/>
                <a:cs typeface="Times New Roman" panose="02020603050405020304" pitchFamily="18" charset="0"/>
              </a:rPr>
              <a:t>behaviours</a:t>
            </a:r>
            <a:r>
              <a:rPr lang="en-US" sz="1400" dirty="0">
                <a:latin typeface="Times New Roman" panose="02020603050405020304" pitchFamily="18" charset="0"/>
                <a:cs typeface="Times New Roman" panose="02020603050405020304" pitchFamily="18" charset="0"/>
              </a:rPr>
              <a:t> among frontline hospitality employees: the effect of perceived contract precarity.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35</a:t>
            </a:r>
            <a:r>
              <a:rPr lang="en-US" sz="1400" dirty="0">
                <a:latin typeface="Times New Roman" panose="02020603050405020304" pitchFamily="18" charset="0"/>
                <a:cs typeface="Times New Roman" panose="02020603050405020304" pitchFamily="18" charset="0"/>
              </a:rPr>
              <a:t>(2), 451-468. </a:t>
            </a:r>
            <a:r>
              <a:rPr lang="en-US" sz="1400" u="sng" dirty="0">
                <a:latin typeface="Times New Roman" panose="02020603050405020304" pitchFamily="18" charset="0"/>
                <a:cs typeface="Times New Roman" panose="02020603050405020304" pitchFamily="18" charset="0"/>
                <a:hlinkClick r:id="rId13"/>
              </a:rPr>
              <a:t>https://doi.org/10.1108/IJCHM-02-2022-0195</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Xiang, K., Gao, F., Qiao, G., and Chen, Q. (2022). Hotel employees’ occupational stigma narratives: perceived attributes, formation paths and destigmatization mechanisms.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34</a:t>
            </a:r>
            <a:r>
              <a:rPr lang="en-US" sz="1400" dirty="0">
                <a:latin typeface="Times New Roman" panose="02020603050405020304" pitchFamily="18" charset="0"/>
                <a:cs typeface="Times New Roman" panose="02020603050405020304" pitchFamily="18" charset="0"/>
              </a:rPr>
              <a:t>(12), 4389-4414. </a:t>
            </a:r>
            <a:r>
              <a:rPr lang="en-US" sz="1400" u="sng" dirty="0">
                <a:latin typeface="Times New Roman" panose="02020603050405020304" pitchFamily="18" charset="0"/>
                <a:cs typeface="Times New Roman" panose="02020603050405020304" pitchFamily="18" charset="0"/>
                <a:hlinkClick r:id="rId14"/>
              </a:rPr>
              <a:t>doi.org/10.1108/IJCHM-12-2021-1465</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Xiong, W., Huang, M., </a:t>
            </a:r>
            <a:r>
              <a:rPr lang="en-US" sz="1400" dirty="0" err="1">
                <a:latin typeface="Times New Roman" panose="02020603050405020304" pitchFamily="18" charset="0"/>
                <a:cs typeface="Times New Roman" panose="02020603050405020304" pitchFamily="18" charset="0"/>
              </a:rPr>
              <a:t>Okumus</a:t>
            </a:r>
            <a:r>
              <a:rPr lang="en-US" sz="1400" dirty="0">
                <a:latin typeface="Times New Roman" panose="02020603050405020304" pitchFamily="18" charset="0"/>
                <a:cs typeface="Times New Roman" panose="02020603050405020304" pitchFamily="18" charset="0"/>
              </a:rPr>
              <a:t>, B., Leung, X. Y., Cai, X., and Fan, F. (2023). How emotional labor affect hotel employees’ mental health: A longitudinal study. </a:t>
            </a:r>
            <a:r>
              <a:rPr lang="en-US" sz="1400" i="1" dirty="0">
                <a:latin typeface="Times New Roman" panose="02020603050405020304" pitchFamily="18" charset="0"/>
                <a:cs typeface="Times New Roman" panose="02020603050405020304" pitchFamily="18" charset="0"/>
              </a:rPr>
              <a:t>Tourism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94</a:t>
            </a:r>
            <a:r>
              <a:rPr lang="en-US" sz="1400" dirty="0">
                <a:latin typeface="Times New Roman" panose="02020603050405020304" pitchFamily="18" charset="0"/>
                <a:cs typeface="Times New Roman" panose="02020603050405020304" pitchFamily="18" charset="0"/>
              </a:rPr>
              <a:t>, 104631. </a:t>
            </a:r>
            <a:r>
              <a:rPr lang="en-US" sz="1400" u="sng" dirty="0">
                <a:latin typeface="Times New Roman" panose="02020603050405020304" pitchFamily="18" charset="0"/>
                <a:cs typeface="Times New Roman" panose="02020603050405020304" pitchFamily="18" charset="0"/>
                <a:hlinkClick r:id="rId15"/>
              </a:rPr>
              <a:t>https://doi.org/10.1016/j.tourman.2022.104631</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Zaghini</a:t>
            </a:r>
            <a:r>
              <a:rPr lang="en-US" sz="1400" dirty="0">
                <a:latin typeface="Times New Roman" panose="02020603050405020304" pitchFamily="18" charset="0"/>
                <a:cs typeface="Times New Roman" panose="02020603050405020304" pitchFamily="18" charset="0"/>
              </a:rPr>
              <a:t>, F., Biagioli, V., Proietti, M., </a:t>
            </a:r>
            <a:r>
              <a:rPr lang="en-US" sz="1400" dirty="0" err="1">
                <a:latin typeface="Times New Roman" panose="02020603050405020304" pitchFamily="18" charset="0"/>
                <a:cs typeface="Times New Roman" panose="02020603050405020304" pitchFamily="18" charset="0"/>
              </a:rPr>
              <a:t>Badolamenti</a:t>
            </a:r>
            <a:r>
              <a:rPr lang="en-US" sz="1400" dirty="0">
                <a:latin typeface="Times New Roman" panose="02020603050405020304" pitchFamily="18" charset="0"/>
                <a:cs typeface="Times New Roman" panose="02020603050405020304" pitchFamily="18" charset="0"/>
              </a:rPr>
              <a:t>, S., Fiorini, J., and Sili, A. (2020). The role of occupational stress in the association between emotional labor and burnout in nurses: A cross-sectional study. </a:t>
            </a:r>
            <a:r>
              <a:rPr lang="en-US" sz="1400" i="1" dirty="0">
                <a:latin typeface="Times New Roman" panose="02020603050405020304" pitchFamily="18" charset="0"/>
                <a:cs typeface="Times New Roman" panose="02020603050405020304" pitchFamily="18" charset="0"/>
              </a:rPr>
              <a:t>Applied nursing research</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54</a:t>
            </a:r>
            <a:r>
              <a:rPr lang="en-US" sz="1400" dirty="0">
                <a:latin typeface="Times New Roman" panose="02020603050405020304" pitchFamily="18" charset="0"/>
                <a:cs typeface="Times New Roman" panose="02020603050405020304" pitchFamily="18" charset="0"/>
              </a:rPr>
              <a:t>, 151277. </a:t>
            </a:r>
            <a:r>
              <a:rPr lang="en-GB" sz="1400" dirty="0">
                <a:latin typeface="Times New Roman" panose="02020603050405020304" pitchFamily="18" charset="0"/>
                <a:cs typeface="Times New Roman" panose="02020603050405020304" pitchFamily="18" charset="0"/>
              </a:rPr>
              <a:t>DOI: </a:t>
            </a:r>
            <a:r>
              <a:rPr lang="en-GB" sz="1400" u="sng" dirty="0">
                <a:latin typeface="Times New Roman" panose="02020603050405020304" pitchFamily="18" charset="0"/>
                <a:cs typeface="Times New Roman" panose="02020603050405020304" pitchFamily="18" charset="0"/>
                <a:hlinkClick r:id="rId16"/>
              </a:rPr>
              <a:t>10.1016/j.apnr.2020.151277</a:t>
            </a:r>
            <a:endParaRPr lang="en-US" sz="1400" dirty="0">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Ø"/>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4304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4537</TotalTime>
  <Words>4743</Words>
  <Application>Microsoft Office PowerPoint</Application>
  <PresentationFormat>Custom</PresentationFormat>
  <Paragraphs>151</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Times New Roman</vt:lpstr>
      <vt:lpstr>Wingdings</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Creative Find &amp; Attract Your Perfect Audience Marketing Presentation</dc:title>
  <cp:lastModifiedBy>antonela costiuc</cp:lastModifiedBy>
  <cp:revision>8</cp:revision>
  <dcterms:created xsi:type="dcterms:W3CDTF">2006-08-16T00:00:00Z</dcterms:created>
  <dcterms:modified xsi:type="dcterms:W3CDTF">2025-11-06T11:25:12Z</dcterms:modified>
  <dc:identifier>DAGz-U-jvHc</dc:identifier>
</cp:coreProperties>
</file>