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9"/>
  </p:notesMasterIdLst>
  <p:sldIdLst>
    <p:sldId id="256" r:id="rId2"/>
    <p:sldId id="257" r:id="rId3"/>
    <p:sldId id="258" r:id="rId4"/>
    <p:sldId id="259" r:id="rId5"/>
    <p:sldId id="260" r:id="rId6"/>
    <p:sldId id="261" r:id="rId7"/>
    <p:sldId id="262" r:id="rId8"/>
  </p:sldIdLst>
  <p:sldSz cx="18288000" cy="10287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1" autoAdjust="0"/>
    <p:restoredTop sz="94613" autoAdjust="0"/>
  </p:normalViewPr>
  <p:slideViewPr>
    <p:cSldViewPr>
      <p:cViewPr varScale="1">
        <p:scale>
          <a:sx n="44" d="100"/>
          <a:sy n="44" d="100"/>
        </p:scale>
        <p:origin x="1330" y="2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57" d="100"/>
          <a:sy n="57" d="100"/>
        </p:scale>
        <p:origin x="2832"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A19FC-1C84-4DA8-B4DA-35D1652DA705}" type="datetimeFigureOut">
              <a:rPr lang="en-GB" smtClean="0"/>
              <a:t>06/06/2025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A9EB89-2D1F-497A-8E87-4679AD4DE757}" type="slidenum">
              <a:rPr lang="en-GB" smtClean="0"/>
              <a:t>‹#›</a:t>
            </a:fld>
            <a:endParaRPr lang="en-GB"/>
          </a:p>
        </p:txBody>
      </p:sp>
    </p:spTree>
    <p:extLst>
      <p:ext uri="{BB962C8B-B14F-4D97-AF65-F5344CB8AC3E}">
        <p14:creationId xmlns:p14="http://schemas.microsoft.com/office/powerpoint/2010/main" val="30425006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39A9EB89-2D1F-497A-8E87-4679AD4DE757}" type="slidenum">
              <a:rPr lang="en-GB" smtClean="0"/>
              <a:t>1</a:t>
            </a:fld>
            <a:endParaRPr lang="en-GB"/>
          </a:p>
        </p:txBody>
      </p:sp>
    </p:spTree>
    <p:extLst>
      <p:ext uri="{BB962C8B-B14F-4D97-AF65-F5344CB8AC3E}">
        <p14:creationId xmlns:p14="http://schemas.microsoft.com/office/powerpoint/2010/main" val="12671684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my opinion, time management skills are important for reducing stress, maintaining a balance between work and life, to inducing productivity. Effective management of time can allow individuals to focus on tasks and set realistic goals to increase efficiency. I believe from the student perspective, time management skills are important to thrive in the digital age. Leveraging technology and adapting to strategies can help me improve a balance of work and personal life, leading to a fulfilling and successful career in both personal and professional aspects.  </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9A9EB89-2D1F-497A-8E87-4679AD4DE757}" type="slidenum">
              <a:rPr lang="en-GB" smtClean="0"/>
              <a:t>2</a:t>
            </a:fld>
            <a:endParaRPr lang="en-GB"/>
          </a:p>
        </p:txBody>
      </p:sp>
    </p:spTree>
    <p:extLst>
      <p:ext uri="{BB962C8B-B14F-4D97-AF65-F5344CB8AC3E}">
        <p14:creationId xmlns:p14="http://schemas.microsoft.com/office/powerpoint/2010/main" val="4641157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From my experiences, time management has been a crucial part of me to complete assignments and achieve academic goals. I have observed that managing time effectively can help to increase efficiency, productivity, stress reduction and improve academic performance overall. I need to manage time to become accountable for my learning progress and accomplishments. This can help to develop a sense of discipline and responsibility. As a student, I believe this skill modifies goal-oriented behaviour and sets realistic deadlines for task completion. </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9A9EB89-2D1F-497A-8E87-4679AD4DE757}" type="slidenum">
              <a:rPr lang="en-GB" smtClean="0"/>
              <a:t>3</a:t>
            </a:fld>
            <a:endParaRPr lang="en-GB"/>
          </a:p>
        </p:txBody>
      </p:sp>
    </p:spTree>
    <p:extLst>
      <p:ext uri="{BB962C8B-B14F-4D97-AF65-F5344CB8AC3E}">
        <p14:creationId xmlns:p14="http://schemas.microsoft.com/office/powerpoint/2010/main" val="5596694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As per Seidman, (2024), social media is a destructive element to shifts the focus of students from the study. In my opinion, involvement in movies and social media for a longer time pulls students away from studies. I have observed that online gaming addictions hinder the ability of students to put tasks on hold and contribute to a sense of procrastination. It has been difficult for students to multitask, lowering their productivity, and increasing their stress levels. I have observed that a lack of self-discipline is a major factor affecting the ability of students to manage time. This hurts their learning and adherence to schedules.   </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9A9EB89-2D1F-497A-8E87-4679AD4DE757}" type="slidenum">
              <a:rPr lang="en-GB" smtClean="0"/>
              <a:t>4</a:t>
            </a:fld>
            <a:endParaRPr lang="en-GB"/>
          </a:p>
        </p:txBody>
      </p:sp>
    </p:spTree>
    <p:extLst>
      <p:ext uri="{BB962C8B-B14F-4D97-AF65-F5344CB8AC3E}">
        <p14:creationId xmlns:p14="http://schemas.microsoft.com/office/powerpoint/2010/main" val="32609197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Pomodoro technique is focused on bursts having short intervals and breaks to maintain student focus and prevent possible burnout (Wolters and Brady, 2021, p. 1334). The Pomodoro technique can help students identify the urgency and importance of tasks and make them complete them. I think allocating specific blocks to manage different tasks can facilitate studying, assignments working and chore completion. Physical schedules, digital calendars and planners are elements for students to schedule prioritised tasks and make time for study, classes, leisure time, and extracurricular activities. </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9A9EB89-2D1F-497A-8E87-4679AD4DE757}" type="slidenum">
              <a:rPr lang="en-GB" smtClean="0"/>
              <a:t>5</a:t>
            </a:fld>
            <a:endParaRPr lang="en-GB"/>
          </a:p>
        </p:txBody>
      </p:sp>
    </p:spTree>
    <p:extLst>
      <p:ext uri="{BB962C8B-B14F-4D97-AF65-F5344CB8AC3E}">
        <p14:creationId xmlns:p14="http://schemas.microsoft.com/office/powerpoint/2010/main" val="10546789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From my viewpoint, prioritising tasks, setting deadlines can help me to avoid distractions and a sense of procrastination. This way, I can utilise the allocated time to achieve goals in personal and professional aspects. From my understanding, the effectiveness of time management is considered a key factor in achieving success for the business. This can help me eliminate any sort of distraction to achieve my goals.  </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9A9EB89-2D1F-497A-8E87-4679AD4DE757}" type="slidenum">
              <a:rPr lang="en-GB" smtClean="0"/>
              <a:t>6</a:t>
            </a:fld>
            <a:endParaRPr lang="en-GB"/>
          </a:p>
        </p:txBody>
      </p:sp>
    </p:spTree>
    <p:extLst>
      <p:ext uri="{BB962C8B-B14F-4D97-AF65-F5344CB8AC3E}">
        <p14:creationId xmlns:p14="http://schemas.microsoft.com/office/powerpoint/2010/main" val="1023937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hyperlink" Target="https://link.springer.com/article/10.1007/s10648-020-09519-z"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76298" b="-76298"/>
            </a:stretch>
          </a:blipFill>
        </p:spPr>
        <p:txBody>
          <a:bodyPr/>
          <a:lstStyle/>
          <a:p>
            <a:endParaRPr lang="en-GB"/>
          </a:p>
        </p:txBody>
      </p:sp>
      <p:sp>
        <p:nvSpPr>
          <p:cNvPr id="9" name="TextBox 9"/>
          <p:cNvSpPr txBox="1"/>
          <p:nvPr/>
        </p:nvSpPr>
        <p:spPr>
          <a:xfrm>
            <a:off x="1646579" y="2705100"/>
            <a:ext cx="9275967" cy="2769989"/>
          </a:xfrm>
          <a:prstGeom prst="rect">
            <a:avLst/>
          </a:prstGeom>
        </p:spPr>
        <p:txBody>
          <a:bodyPr lIns="0" tIns="0" rIns="0" bIns="0" rtlCol="0" anchor="t">
            <a:spAutoFit/>
          </a:bodyPr>
          <a:lstStyle/>
          <a:p>
            <a:pPr algn="ctr">
              <a:lnSpc>
                <a:spcPct val="200000"/>
              </a:lnSpc>
            </a:pPr>
            <a:r>
              <a:rPr lang="en-GB" sz="3000" b="1" u="sng" dirty="0"/>
              <a:t>Module code: BMSW4013</a:t>
            </a:r>
            <a:endParaRPr lang="en-IN" sz="3000" dirty="0"/>
          </a:p>
          <a:p>
            <a:pPr algn="ctr">
              <a:lnSpc>
                <a:spcPct val="200000"/>
              </a:lnSpc>
            </a:pPr>
            <a:r>
              <a:rPr lang="en-GB" sz="3000" b="1" u="sng" dirty="0"/>
              <a:t>Module: Academic Skills for the Digital Era</a:t>
            </a:r>
          </a:p>
          <a:p>
            <a:pPr algn="ctr">
              <a:lnSpc>
                <a:spcPct val="200000"/>
              </a:lnSpc>
            </a:pPr>
            <a:r>
              <a:rPr lang="en-US" sz="3000" b="1" u="sng" dirty="0"/>
              <a:t>Task 3</a:t>
            </a:r>
            <a:endParaRPr lang="en-IN" sz="3000" dirty="0"/>
          </a:p>
        </p:txBody>
      </p:sp>
      <p:sp>
        <p:nvSpPr>
          <p:cNvPr id="11" name="Rectangle 10"/>
          <p:cNvSpPr/>
          <p:nvPr/>
        </p:nvSpPr>
        <p:spPr>
          <a:xfrm>
            <a:off x="3236563" y="7494491"/>
            <a:ext cx="6096000" cy="958596"/>
          </a:xfrm>
          <a:prstGeom prst="rect">
            <a:avLst/>
          </a:prstGeom>
        </p:spPr>
        <p:txBody>
          <a:bodyPr wrap="square">
            <a:spAutoFit/>
          </a:bodyPr>
          <a:lstStyle/>
          <a:p>
            <a:pPr algn="ctr">
              <a:lnSpc>
                <a:spcPct val="150000"/>
              </a:lnSpc>
              <a:spcAft>
                <a:spcPts val="0"/>
              </a:spcAft>
            </a:pPr>
            <a:r>
              <a:rPr lang="en-GB" sz="2000" b="1" dirty="0">
                <a:latin typeface="Arial" panose="020B0604020202020204" pitchFamily="34" charset="0"/>
                <a:ea typeface="Arial" panose="020B0604020202020204" pitchFamily="34" charset="0"/>
              </a:rPr>
              <a:t>Student Name:</a:t>
            </a:r>
            <a:r>
              <a:rPr lang="es-ES" sz="2000" b="1" dirty="0">
                <a:latin typeface="Arial" panose="020B0604020202020204" pitchFamily="34" charset="0"/>
                <a:ea typeface="Arial" panose="020B0604020202020204" pitchFamily="34" charset="0"/>
              </a:rPr>
              <a:t> Daniela </a:t>
            </a:r>
            <a:r>
              <a:rPr lang="es-ES" sz="2000" b="1" dirty="0" err="1">
                <a:latin typeface="Arial" panose="020B0604020202020204" pitchFamily="34" charset="0"/>
                <a:ea typeface="Arial" panose="020B0604020202020204" pitchFamily="34" charset="0"/>
              </a:rPr>
              <a:t>Maria</a:t>
            </a:r>
            <a:r>
              <a:rPr lang="es-ES" sz="2000" b="1" dirty="0">
                <a:latin typeface="Arial" panose="020B0604020202020204" pitchFamily="34" charset="0"/>
                <a:ea typeface="Arial" panose="020B0604020202020204" pitchFamily="34" charset="0"/>
              </a:rPr>
              <a:t> </a:t>
            </a:r>
            <a:r>
              <a:rPr lang="es-ES" sz="2000" b="1" dirty="0" err="1">
                <a:latin typeface="Arial" panose="020B0604020202020204" pitchFamily="34" charset="0"/>
                <a:ea typeface="Arial" panose="020B0604020202020204" pitchFamily="34" charset="0"/>
              </a:rPr>
              <a:t>Lăzărean</a:t>
            </a:r>
            <a:r>
              <a:rPr lang="es-ES" sz="2000" b="1" dirty="0">
                <a:latin typeface="Arial" panose="020B0604020202020204" pitchFamily="34" charset="0"/>
                <a:ea typeface="Arial" panose="020B0604020202020204" pitchFamily="34" charset="0"/>
              </a:rPr>
              <a:t> </a:t>
            </a:r>
            <a:endParaRPr lang="en-IN" sz="2000" dirty="0">
              <a:latin typeface="Arial" panose="020B0604020202020204" pitchFamily="34" charset="0"/>
              <a:ea typeface="Arial" panose="020B0604020202020204" pitchFamily="34" charset="0"/>
            </a:endParaRPr>
          </a:p>
          <a:p>
            <a:pPr algn="ctr">
              <a:lnSpc>
                <a:spcPct val="150000"/>
              </a:lnSpc>
              <a:spcAft>
                <a:spcPts val="0"/>
              </a:spcAft>
            </a:pPr>
            <a:r>
              <a:rPr lang="en-GB" sz="2000" b="1" dirty="0">
                <a:latin typeface="Arial" panose="020B0604020202020204" pitchFamily="34" charset="0"/>
                <a:ea typeface="Arial" panose="020B0604020202020204" pitchFamily="34" charset="0"/>
              </a:rPr>
              <a:t>Student ID:</a:t>
            </a:r>
            <a:r>
              <a:rPr lang="en-GB" sz="2000" b="1" dirty="0">
                <a:solidFill>
                  <a:srgbClr val="FF0000"/>
                </a:solidFill>
                <a:latin typeface="Arial" panose="020B0604020202020204" pitchFamily="34" charset="0"/>
                <a:ea typeface="Arial" panose="020B0604020202020204" pitchFamily="34" charset="0"/>
              </a:rPr>
              <a:t> </a:t>
            </a:r>
            <a:r>
              <a:rPr lang="es-ES" sz="2000" b="1" dirty="0">
                <a:latin typeface="Arial" panose="020B0604020202020204" pitchFamily="34" charset="0"/>
                <a:ea typeface="Arial" panose="020B0604020202020204" pitchFamily="34" charset="0"/>
              </a:rPr>
              <a:t>2433178</a:t>
            </a:r>
            <a:endParaRPr lang="en-IN" sz="2000" dirty="0">
              <a:effectLst/>
              <a:latin typeface="Arial" panose="020B0604020202020204" pitchFamily="34" charset="0"/>
              <a:ea typeface="Arial" panose="020B0604020202020204" pitchFamily="34" charset="0"/>
            </a:endParaRPr>
          </a:p>
        </p:txBody>
      </p:sp>
      <p:pic>
        <p:nvPicPr>
          <p:cNvPr id="12" name="Picture 11"/>
          <p:cNvPicPr/>
          <p:nvPr/>
        </p:nvPicPr>
        <p:blipFill>
          <a:blip r:embed="rId4"/>
          <a:stretch>
            <a:fillRect/>
          </a:stretch>
        </p:blipFill>
        <p:spPr>
          <a:xfrm>
            <a:off x="11390464" y="3405866"/>
            <a:ext cx="5064659" cy="4101325"/>
          </a:xfrm>
          <a:prstGeom prst="rect">
            <a:avLst/>
          </a:prstGeom>
        </p:spPr>
      </p:pic>
      <p:sp>
        <p:nvSpPr>
          <p:cNvPr id="13" name="Rectangle 12"/>
          <p:cNvSpPr/>
          <p:nvPr/>
        </p:nvSpPr>
        <p:spPr>
          <a:xfrm>
            <a:off x="11992746" y="7828110"/>
            <a:ext cx="4198585" cy="369332"/>
          </a:xfrm>
          <a:prstGeom prst="rect">
            <a:avLst/>
          </a:prstGeom>
        </p:spPr>
        <p:txBody>
          <a:bodyPr wrap="none">
            <a:spAutoFit/>
          </a:bodyPr>
          <a:lstStyle/>
          <a:p>
            <a:pPr algn="ctr"/>
            <a:r>
              <a:rPr lang="en-GB" b="1" dirty="0">
                <a:solidFill>
                  <a:srgbClr val="000000"/>
                </a:solidFill>
                <a:latin typeface="+mj-lt"/>
                <a:ea typeface="Calibri" panose="020F0502020204030204" pitchFamily="34" charset="0"/>
                <a:cs typeface="Times New Roman" panose="02020603050405020304" pitchFamily="18" charset="0"/>
              </a:rPr>
              <a:t>Source: colemantraining.co.uk, 2023</a:t>
            </a:r>
            <a:endParaRPr lang="en-GB" b="1" dirty="0">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76298" b="-76298"/>
            </a:stretch>
          </a:blipFill>
        </p:spPr>
        <p:txBody>
          <a:bodyPr/>
          <a:lstStyle/>
          <a:p>
            <a:endParaRPr lang="en-GB"/>
          </a:p>
        </p:txBody>
      </p:sp>
      <p:sp>
        <p:nvSpPr>
          <p:cNvPr id="7" name="TextBox 7"/>
          <p:cNvSpPr txBox="1"/>
          <p:nvPr/>
        </p:nvSpPr>
        <p:spPr>
          <a:xfrm>
            <a:off x="152400" y="1021837"/>
            <a:ext cx="17716500" cy="923330"/>
          </a:xfrm>
          <a:prstGeom prst="rect">
            <a:avLst/>
          </a:prstGeom>
        </p:spPr>
        <p:txBody>
          <a:bodyPr wrap="square" lIns="0" tIns="0" rIns="0" bIns="0" rtlCol="0" anchor="t">
            <a:spAutoFit/>
          </a:bodyPr>
          <a:lstStyle/>
          <a:p>
            <a:pPr algn="ctr">
              <a:lnSpc>
                <a:spcPct val="200000"/>
              </a:lnSpc>
            </a:pPr>
            <a:r>
              <a:rPr lang="en-GB" sz="3000" b="1" dirty="0"/>
              <a:t>Introduction</a:t>
            </a:r>
            <a:endParaRPr lang="en-IN" sz="3000" dirty="0"/>
          </a:p>
        </p:txBody>
      </p:sp>
      <p:sp>
        <p:nvSpPr>
          <p:cNvPr id="8" name="TextBox 8"/>
          <p:cNvSpPr txBox="1"/>
          <p:nvPr/>
        </p:nvSpPr>
        <p:spPr>
          <a:xfrm>
            <a:off x="8236116" y="4013735"/>
            <a:ext cx="8711868" cy="2462213"/>
          </a:xfrm>
          <a:prstGeom prst="rect">
            <a:avLst/>
          </a:prstGeom>
        </p:spPr>
        <p:txBody>
          <a:bodyPr wrap="square" lIns="0" tIns="0" rIns="0" bIns="0" rtlCol="0" anchor="t">
            <a:spAutoFit/>
          </a:bodyPr>
          <a:lstStyle/>
          <a:p>
            <a:pPr algn="just">
              <a:lnSpc>
                <a:spcPct val="200000"/>
              </a:lnSpc>
            </a:pPr>
            <a:r>
              <a:rPr lang="en-GB" sz="2000" dirty="0"/>
              <a:t>In the digital era, academic skills can encompass the ability to use technology for critical thinking about sources and information (Van Emden and Becker, 2022). Time management is one of the essential skills to navigate the complexities of online research, learning, and communication.   </a:t>
            </a:r>
            <a:endParaRPr lang="en-IN" sz="2000" dirty="0"/>
          </a:p>
        </p:txBody>
      </p:sp>
      <p:pic>
        <p:nvPicPr>
          <p:cNvPr id="9" name="Picture 8" descr="How to Improve Time Management Skills | Improving &amp; developing skills,"/>
          <p:cNvPicPr/>
          <p:nvPr/>
        </p:nvPicPr>
        <p:blipFill>
          <a:blip r:embed="rId4">
            <a:extLst>
              <a:ext uri="{28A0092B-C50C-407E-A947-70E740481C1C}">
                <a14:useLocalDpi xmlns:a14="http://schemas.microsoft.com/office/drawing/2010/main" val="0"/>
              </a:ext>
            </a:extLst>
          </a:blip>
          <a:srcRect/>
          <a:stretch>
            <a:fillRect/>
          </a:stretch>
        </p:blipFill>
        <p:spPr bwMode="auto">
          <a:xfrm>
            <a:off x="685800" y="3043328"/>
            <a:ext cx="5943600" cy="4675324"/>
          </a:xfrm>
          <a:prstGeom prst="rect">
            <a:avLst/>
          </a:prstGeom>
          <a:noFill/>
          <a:ln>
            <a:noFill/>
          </a:ln>
        </p:spPr>
      </p:pic>
      <p:sp>
        <p:nvSpPr>
          <p:cNvPr id="10" name="Rectangle 9"/>
          <p:cNvSpPr/>
          <p:nvPr/>
        </p:nvSpPr>
        <p:spPr>
          <a:xfrm>
            <a:off x="1904556" y="8039100"/>
            <a:ext cx="3506088" cy="369332"/>
          </a:xfrm>
          <a:prstGeom prst="rect">
            <a:avLst/>
          </a:prstGeom>
        </p:spPr>
        <p:txBody>
          <a:bodyPr wrap="none">
            <a:spAutoFit/>
          </a:bodyPr>
          <a:lstStyle/>
          <a:p>
            <a:pPr algn="ctr"/>
            <a:r>
              <a:rPr lang="en-GB" b="1" dirty="0">
                <a:solidFill>
                  <a:srgbClr val="000000"/>
                </a:solidFill>
                <a:latin typeface="+mj-lt"/>
                <a:ea typeface="Calibri" panose="020F0502020204030204" pitchFamily="34" charset="0"/>
                <a:cs typeface="Times New Roman" panose="02020603050405020304" pitchFamily="18" charset="0"/>
              </a:rPr>
              <a:t>Source: cpdonline.co.uk</a:t>
            </a:r>
            <a:r>
              <a:rPr lang="en-GB" b="1" i="1" dirty="0">
                <a:solidFill>
                  <a:srgbClr val="000000"/>
                </a:solidFill>
                <a:latin typeface="+mj-lt"/>
                <a:ea typeface="Calibri" panose="020F0502020204030204" pitchFamily="34" charset="0"/>
                <a:cs typeface="Times New Roman" panose="02020603050405020304" pitchFamily="18" charset="0"/>
              </a:rPr>
              <a:t>, </a:t>
            </a:r>
            <a:r>
              <a:rPr lang="en-GB" b="1" dirty="0">
                <a:solidFill>
                  <a:srgbClr val="000000"/>
                </a:solidFill>
                <a:latin typeface="+mj-lt"/>
                <a:ea typeface="Calibri" panose="020F0502020204030204" pitchFamily="34" charset="0"/>
                <a:cs typeface="Times New Roman" panose="02020603050405020304" pitchFamily="18" charset="0"/>
              </a:rPr>
              <a:t>2022</a:t>
            </a:r>
            <a:endParaRPr lang="en-GB" b="1" dirty="0">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76298" b="-76298"/>
            </a:stretch>
          </a:blipFill>
        </p:spPr>
        <p:txBody>
          <a:bodyPr/>
          <a:lstStyle/>
          <a:p>
            <a:endParaRPr lang="en-GB"/>
          </a:p>
        </p:txBody>
      </p:sp>
      <p:sp>
        <p:nvSpPr>
          <p:cNvPr id="6" name="TextBox 6"/>
          <p:cNvSpPr txBox="1"/>
          <p:nvPr/>
        </p:nvSpPr>
        <p:spPr>
          <a:xfrm>
            <a:off x="381001" y="1157194"/>
            <a:ext cx="17754600" cy="923330"/>
          </a:xfrm>
          <a:prstGeom prst="rect">
            <a:avLst/>
          </a:prstGeom>
        </p:spPr>
        <p:txBody>
          <a:bodyPr wrap="square" lIns="0" tIns="0" rIns="0" bIns="0" rtlCol="0" anchor="t">
            <a:spAutoFit/>
          </a:bodyPr>
          <a:lstStyle/>
          <a:p>
            <a:pPr algn="ctr">
              <a:lnSpc>
                <a:spcPct val="200000"/>
              </a:lnSpc>
            </a:pPr>
            <a:r>
              <a:rPr lang="en-GB" sz="3000" b="1" dirty="0"/>
              <a:t>Contribution of time management for student success </a:t>
            </a:r>
            <a:endParaRPr lang="en-IN" sz="3000" dirty="0"/>
          </a:p>
        </p:txBody>
      </p:sp>
      <p:sp>
        <p:nvSpPr>
          <p:cNvPr id="7" name="TextBox 7"/>
          <p:cNvSpPr txBox="1"/>
          <p:nvPr/>
        </p:nvSpPr>
        <p:spPr>
          <a:xfrm>
            <a:off x="979400" y="4457700"/>
            <a:ext cx="9946411" cy="2462213"/>
          </a:xfrm>
          <a:prstGeom prst="rect">
            <a:avLst/>
          </a:prstGeom>
        </p:spPr>
        <p:txBody>
          <a:bodyPr wrap="square" lIns="0" tIns="0" rIns="0" bIns="0" rtlCol="0" anchor="t">
            <a:spAutoFit/>
          </a:bodyPr>
          <a:lstStyle/>
          <a:p>
            <a:pPr algn="just">
              <a:lnSpc>
                <a:spcPct val="200000"/>
              </a:lnSpc>
            </a:pPr>
            <a:r>
              <a:rPr lang="en-GB" sz="2000" dirty="0"/>
              <a:t>Based on the views of McNair </a:t>
            </a:r>
            <a:r>
              <a:rPr lang="en-GB" sz="2000" i="1" dirty="0"/>
              <a:t>et al., </a:t>
            </a:r>
            <a:r>
              <a:rPr lang="en-GB" sz="2000" dirty="0"/>
              <a:t>(2022), management of time has a significant contribution to student success by increasing productivity, stress reduction, and academic performance improvements. By prioritising tasks and time allocation, individuals can achieve a balanced lifestyle. </a:t>
            </a:r>
            <a:endParaRPr lang="en-IN" sz="2000" dirty="0"/>
          </a:p>
        </p:txBody>
      </p:sp>
      <p:pic>
        <p:nvPicPr>
          <p:cNvPr id="9" name="Picture 8" descr="Management Skills Course | Reed.co ..."/>
          <p:cNvPicPr/>
          <p:nvPr/>
        </p:nvPicPr>
        <p:blipFill>
          <a:blip r:embed="rId4">
            <a:extLst>
              <a:ext uri="{28A0092B-C50C-407E-A947-70E740481C1C}">
                <a14:useLocalDpi xmlns:a14="http://schemas.microsoft.com/office/drawing/2010/main" val="0"/>
              </a:ext>
            </a:extLst>
          </a:blip>
          <a:srcRect/>
          <a:stretch>
            <a:fillRect/>
          </a:stretch>
        </p:blipFill>
        <p:spPr bwMode="auto">
          <a:xfrm>
            <a:off x="11719560" y="3699789"/>
            <a:ext cx="5958840" cy="4263112"/>
          </a:xfrm>
          <a:prstGeom prst="rect">
            <a:avLst/>
          </a:prstGeom>
          <a:noFill/>
          <a:ln>
            <a:noFill/>
          </a:ln>
        </p:spPr>
      </p:pic>
      <p:sp>
        <p:nvSpPr>
          <p:cNvPr id="10" name="Rectangle 9"/>
          <p:cNvSpPr/>
          <p:nvPr/>
        </p:nvSpPr>
        <p:spPr>
          <a:xfrm>
            <a:off x="13030200" y="8420100"/>
            <a:ext cx="2903359" cy="369332"/>
          </a:xfrm>
          <a:prstGeom prst="rect">
            <a:avLst/>
          </a:prstGeom>
        </p:spPr>
        <p:txBody>
          <a:bodyPr wrap="none">
            <a:spAutoFit/>
          </a:bodyPr>
          <a:lstStyle/>
          <a:p>
            <a:pPr algn="ctr"/>
            <a:r>
              <a:rPr lang="en-GB" b="1" dirty="0">
                <a:solidFill>
                  <a:srgbClr val="000000"/>
                </a:solidFill>
                <a:latin typeface="+mj-lt"/>
                <a:ea typeface="Calibri" panose="020F0502020204030204" pitchFamily="34" charset="0"/>
                <a:cs typeface="Times New Roman" panose="02020603050405020304" pitchFamily="18" charset="0"/>
              </a:rPr>
              <a:t>Source: reed.co.uk</a:t>
            </a:r>
            <a:r>
              <a:rPr lang="en-GB" b="1" i="1" dirty="0">
                <a:solidFill>
                  <a:srgbClr val="000000"/>
                </a:solidFill>
                <a:latin typeface="+mj-lt"/>
                <a:ea typeface="Calibri" panose="020F0502020204030204" pitchFamily="34" charset="0"/>
                <a:cs typeface="Times New Roman" panose="02020603050405020304" pitchFamily="18" charset="0"/>
              </a:rPr>
              <a:t>,</a:t>
            </a:r>
            <a:r>
              <a:rPr lang="en-GB" b="1" dirty="0">
                <a:solidFill>
                  <a:srgbClr val="000000"/>
                </a:solidFill>
                <a:latin typeface="+mj-lt"/>
                <a:ea typeface="Calibri" panose="020F0502020204030204" pitchFamily="34" charset="0"/>
                <a:cs typeface="Times New Roman" panose="02020603050405020304" pitchFamily="18" charset="0"/>
              </a:rPr>
              <a:t> 2025</a:t>
            </a:r>
            <a:endParaRPr lang="en-GB" b="1" dirty="0">
              <a:latin typeface="+mj-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76298" b="-76298"/>
            </a:stretch>
          </a:blipFill>
        </p:spPr>
        <p:txBody>
          <a:bodyPr/>
          <a:lstStyle/>
          <a:p>
            <a:endParaRPr lang="en-GB"/>
          </a:p>
        </p:txBody>
      </p:sp>
      <p:sp>
        <p:nvSpPr>
          <p:cNvPr id="6" name="TextBox 6"/>
          <p:cNvSpPr txBox="1"/>
          <p:nvPr/>
        </p:nvSpPr>
        <p:spPr>
          <a:xfrm>
            <a:off x="152400" y="606231"/>
            <a:ext cx="17754600" cy="923330"/>
          </a:xfrm>
          <a:prstGeom prst="rect">
            <a:avLst/>
          </a:prstGeom>
        </p:spPr>
        <p:txBody>
          <a:bodyPr wrap="square" lIns="0" tIns="0" rIns="0" bIns="0" rtlCol="0" anchor="t">
            <a:spAutoFit/>
          </a:bodyPr>
          <a:lstStyle/>
          <a:p>
            <a:pPr algn="ctr">
              <a:lnSpc>
                <a:spcPct val="200000"/>
              </a:lnSpc>
            </a:pPr>
            <a:r>
              <a:rPr lang="en-GB" sz="3000" b="1" dirty="0"/>
              <a:t>Common challenges faced by students in managing time </a:t>
            </a:r>
            <a:endParaRPr lang="en-IN" sz="3000" dirty="0"/>
          </a:p>
        </p:txBody>
      </p:sp>
      <p:sp>
        <p:nvSpPr>
          <p:cNvPr id="7" name="TextBox 7"/>
          <p:cNvSpPr txBox="1"/>
          <p:nvPr/>
        </p:nvSpPr>
        <p:spPr>
          <a:xfrm>
            <a:off x="8572527" y="3795474"/>
            <a:ext cx="8071891" cy="1751185"/>
          </a:xfrm>
          <a:prstGeom prst="rect">
            <a:avLst/>
          </a:prstGeom>
        </p:spPr>
        <p:txBody>
          <a:bodyPr lIns="0" tIns="0" rIns="0" bIns="0" rtlCol="0" anchor="t">
            <a:spAutoFit/>
          </a:bodyPr>
          <a:lstStyle/>
          <a:p>
            <a:pPr algn="just">
              <a:lnSpc>
                <a:spcPct val="200000"/>
              </a:lnSpc>
            </a:pPr>
            <a:r>
              <a:rPr lang="en-GB" sz="2000" dirty="0"/>
              <a:t>Students often face the struggle to manage time due to social media distractions, online gaming, managing multiple tasks leading to lack of quality and consistency in their writing. </a:t>
            </a:r>
            <a:endParaRPr lang="en-IN" sz="2000" dirty="0"/>
          </a:p>
        </p:txBody>
      </p:sp>
      <p:pic>
        <p:nvPicPr>
          <p:cNvPr id="9" name="Picture 8" descr="Why Is Time Management Important? 12 Time Management Strategies for  Students - NCC Blog"/>
          <p:cNvPicPr/>
          <p:nvPr/>
        </p:nvPicPr>
        <p:blipFill>
          <a:blip r:embed="rId4">
            <a:extLst>
              <a:ext uri="{28A0092B-C50C-407E-A947-70E740481C1C}">
                <a14:useLocalDpi xmlns:a14="http://schemas.microsoft.com/office/drawing/2010/main" val="0"/>
              </a:ext>
            </a:extLst>
          </a:blip>
          <a:srcRect/>
          <a:stretch>
            <a:fillRect/>
          </a:stretch>
        </p:blipFill>
        <p:spPr bwMode="auto">
          <a:xfrm>
            <a:off x="609600" y="3298370"/>
            <a:ext cx="6536826" cy="4095660"/>
          </a:xfrm>
          <a:prstGeom prst="rect">
            <a:avLst/>
          </a:prstGeom>
          <a:noFill/>
          <a:ln>
            <a:noFill/>
          </a:ln>
        </p:spPr>
      </p:pic>
      <p:sp>
        <p:nvSpPr>
          <p:cNvPr id="10" name="Rectangle 9"/>
          <p:cNvSpPr/>
          <p:nvPr/>
        </p:nvSpPr>
        <p:spPr>
          <a:xfrm>
            <a:off x="2133600" y="7886700"/>
            <a:ext cx="2747419" cy="369332"/>
          </a:xfrm>
          <a:prstGeom prst="rect">
            <a:avLst/>
          </a:prstGeom>
        </p:spPr>
        <p:txBody>
          <a:bodyPr wrap="none">
            <a:spAutoFit/>
          </a:bodyPr>
          <a:lstStyle/>
          <a:p>
            <a:pPr algn="ctr"/>
            <a:r>
              <a:rPr lang="en-GB" b="1" dirty="0">
                <a:solidFill>
                  <a:srgbClr val="000000"/>
                </a:solidFill>
                <a:latin typeface="+mj-lt"/>
                <a:ea typeface="Calibri" panose="020F0502020204030204" pitchFamily="34" charset="0"/>
                <a:cs typeface="Times New Roman" panose="02020603050405020304" pitchFamily="18" charset="0"/>
              </a:rPr>
              <a:t>Source: Williams,  2019</a:t>
            </a:r>
            <a:endParaRPr lang="en-GB" b="1" dirty="0">
              <a:latin typeface="+mj-l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76298" b="-76298"/>
            </a:stretch>
          </a:blipFill>
        </p:spPr>
        <p:txBody>
          <a:bodyPr/>
          <a:lstStyle/>
          <a:p>
            <a:endParaRPr lang="en-GB"/>
          </a:p>
        </p:txBody>
      </p:sp>
      <p:sp>
        <p:nvSpPr>
          <p:cNvPr id="7" name="TextBox 7"/>
          <p:cNvSpPr txBox="1"/>
          <p:nvPr/>
        </p:nvSpPr>
        <p:spPr>
          <a:xfrm>
            <a:off x="381000" y="806554"/>
            <a:ext cx="17373599" cy="923330"/>
          </a:xfrm>
          <a:prstGeom prst="rect">
            <a:avLst/>
          </a:prstGeom>
        </p:spPr>
        <p:txBody>
          <a:bodyPr wrap="square" lIns="0" tIns="0" rIns="0" bIns="0" rtlCol="0" anchor="t">
            <a:spAutoFit/>
          </a:bodyPr>
          <a:lstStyle/>
          <a:p>
            <a:pPr algn="ctr">
              <a:lnSpc>
                <a:spcPct val="200000"/>
              </a:lnSpc>
            </a:pPr>
            <a:r>
              <a:rPr lang="en-GB" sz="3000" b="1" dirty="0"/>
              <a:t>Strategies or tools to improve time management</a:t>
            </a:r>
            <a:endParaRPr lang="en-IN" sz="3000" dirty="0"/>
          </a:p>
        </p:txBody>
      </p:sp>
      <p:sp>
        <p:nvSpPr>
          <p:cNvPr id="8" name="TextBox 8"/>
          <p:cNvSpPr txBox="1"/>
          <p:nvPr/>
        </p:nvSpPr>
        <p:spPr>
          <a:xfrm>
            <a:off x="1210655" y="3604617"/>
            <a:ext cx="7933345" cy="3077766"/>
          </a:xfrm>
          <a:prstGeom prst="rect">
            <a:avLst/>
          </a:prstGeom>
        </p:spPr>
        <p:txBody>
          <a:bodyPr lIns="0" tIns="0" rIns="0" bIns="0" rtlCol="0" anchor="t">
            <a:spAutoFit/>
          </a:bodyPr>
          <a:lstStyle/>
          <a:p>
            <a:pPr algn="just">
              <a:lnSpc>
                <a:spcPct val="200000"/>
              </a:lnSpc>
            </a:pPr>
            <a:r>
              <a:rPr lang="en-GB" sz="2000" dirty="0"/>
              <a:t>There are strategies for students to use a </a:t>
            </a:r>
            <a:r>
              <a:rPr lang="en-GB" sz="2000" i="1" dirty="0"/>
              <a:t>planner, a digital calendar and a schedule to allocate tasks and participate in extracurricular activities </a:t>
            </a:r>
            <a:r>
              <a:rPr lang="en-GB" sz="2000" dirty="0"/>
              <a:t>(Burns and </a:t>
            </a:r>
            <a:r>
              <a:rPr lang="en-GB" sz="2000" dirty="0" err="1"/>
              <a:t>Sinfield</a:t>
            </a:r>
            <a:r>
              <a:rPr lang="en-GB" sz="2000" dirty="0"/>
              <a:t>, 2022). Time management apps, time blocking, and the Pomodoro technique are some of the useful strategies that can help students to be focused.  </a:t>
            </a:r>
            <a:endParaRPr lang="en-IN" sz="2000" dirty="0"/>
          </a:p>
        </p:txBody>
      </p:sp>
      <p:pic>
        <p:nvPicPr>
          <p:cNvPr id="9" name="Picture 8" descr="How to improve your time management skills | Brightstone"/>
          <p:cNvPicPr/>
          <p:nvPr/>
        </p:nvPicPr>
        <p:blipFill>
          <a:blip r:embed="rId4">
            <a:extLst>
              <a:ext uri="{28A0092B-C50C-407E-A947-70E740481C1C}">
                <a14:useLocalDpi xmlns:a14="http://schemas.microsoft.com/office/drawing/2010/main" val="0"/>
              </a:ext>
            </a:extLst>
          </a:blip>
          <a:srcRect/>
          <a:stretch>
            <a:fillRect/>
          </a:stretch>
        </p:blipFill>
        <p:spPr bwMode="auto">
          <a:xfrm>
            <a:off x="10671114" y="2888584"/>
            <a:ext cx="7083485" cy="4845716"/>
          </a:xfrm>
          <a:prstGeom prst="rect">
            <a:avLst/>
          </a:prstGeom>
          <a:noFill/>
          <a:ln>
            <a:noFill/>
          </a:ln>
        </p:spPr>
      </p:pic>
      <p:sp>
        <p:nvSpPr>
          <p:cNvPr id="10" name="Rectangle 9"/>
          <p:cNvSpPr/>
          <p:nvPr/>
        </p:nvSpPr>
        <p:spPr>
          <a:xfrm>
            <a:off x="12839146" y="8347432"/>
            <a:ext cx="2747419" cy="369332"/>
          </a:xfrm>
          <a:prstGeom prst="rect">
            <a:avLst/>
          </a:prstGeom>
        </p:spPr>
        <p:txBody>
          <a:bodyPr wrap="none">
            <a:spAutoFit/>
          </a:bodyPr>
          <a:lstStyle/>
          <a:p>
            <a:pPr algn="ctr"/>
            <a:r>
              <a:rPr lang="en-GB" b="1" dirty="0">
                <a:solidFill>
                  <a:srgbClr val="000000"/>
                </a:solidFill>
                <a:latin typeface="+mj-lt"/>
                <a:ea typeface="Calibri" panose="020F0502020204030204" pitchFamily="34" charset="0"/>
                <a:cs typeface="Times New Roman" panose="02020603050405020304" pitchFamily="18" charset="0"/>
              </a:rPr>
              <a:t>Source: Williams,  2019</a:t>
            </a:r>
            <a:endParaRPr lang="en-GB" b="1" dirty="0">
              <a:latin typeface="+mj-l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76298" b="-76298"/>
            </a:stretch>
          </a:blipFill>
        </p:spPr>
        <p:txBody>
          <a:bodyPr/>
          <a:lstStyle/>
          <a:p>
            <a:endParaRPr lang="en-GB"/>
          </a:p>
        </p:txBody>
      </p:sp>
      <p:sp>
        <p:nvSpPr>
          <p:cNvPr id="7" name="TextBox 7"/>
          <p:cNvSpPr txBox="1"/>
          <p:nvPr/>
        </p:nvSpPr>
        <p:spPr>
          <a:xfrm>
            <a:off x="609600" y="1028700"/>
            <a:ext cx="17373600" cy="923330"/>
          </a:xfrm>
          <a:prstGeom prst="rect">
            <a:avLst/>
          </a:prstGeom>
        </p:spPr>
        <p:txBody>
          <a:bodyPr wrap="square" lIns="0" tIns="0" rIns="0" bIns="0" rtlCol="0" anchor="t">
            <a:spAutoFit/>
          </a:bodyPr>
          <a:lstStyle/>
          <a:p>
            <a:pPr algn="ctr">
              <a:lnSpc>
                <a:spcPct val="200000"/>
              </a:lnSpc>
            </a:pPr>
            <a:r>
              <a:rPr lang="en-GB" sz="3000" b="1" dirty="0"/>
              <a:t>Conclusion </a:t>
            </a:r>
            <a:endParaRPr lang="en-IN" sz="3000" dirty="0"/>
          </a:p>
        </p:txBody>
      </p:sp>
      <p:sp>
        <p:nvSpPr>
          <p:cNvPr id="8" name="TextBox 8"/>
          <p:cNvSpPr txBox="1"/>
          <p:nvPr/>
        </p:nvSpPr>
        <p:spPr>
          <a:xfrm>
            <a:off x="1680407" y="4557672"/>
            <a:ext cx="6557885" cy="1846659"/>
          </a:xfrm>
          <a:prstGeom prst="rect">
            <a:avLst/>
          </a:prstGeom>
        </p:spPr>
        <p:txBody>
          <a:bodyPr wrap="square" lIns="0" tIns="0" rIns="0" bIns="0" rtlCol="0" anchor="t">
            <a:spAutoFit/>
          </a:bodyPr>
          <a:lstStyle/>
          <a:p>
            <a:pPr algn="just">
              <a:lnSpc>
                <a:spcPct val="200000"/>
              </a:lnSpc>
            </a:pPr>
            <a:r>
              <a:rPr lang="en-GB" sz="2000" dirty="0"/>
              <a:t>In conclusion, mastering the management of time skills is important to achieve productivity, stress reduction, and enhance balance between work and personal life. </a:t>
            </a:r>
            <a:endParaRPr lang="en-IN" sz="2000" dirty="0"/>
          </a:p>
        </p:txBody>
      </p:sp>
      <p:pic>
        <p:nvPicPr>
          <p:cNvPr id="9" name="Picture 8" descr="Top ten time management skills | Project Manager Jobs"/>
          <p:cNvPicPr/>
          <p:nvPr/>
        </p:nvPicPr>
        <p:blipFill>
          <a:blip r:embed="rId4">
            <a:extLst>
              <a:ext uri="{28A0092B-C50C-407E-A947-70E740481C1C}">
                <a14:useLocalDpi xmlns:a14="http://schemas.microsoft.com/office/drawing/2010/main" val="0"/>
              </a:ext>
            </a:extLst>
          </a:blip>
          <a:srcRect/>
          <a:stretch>
            <a:fillRect/>
          </a:stretch>
        </p:blipFill>
        <p:spPr bwMode="auto">
          <a:xfrm>
            <a:off x="10210800" y="3233102"/>
            <a:ext cx="7315200" cy="4495800"/>
          </a:xfrm>
          <a:prstGeom prst="rect">
            <a:avLst/>
          </a:prstGeom>
          <a:noFill/>
          <a:ln>
            <a:noFill/>
          </a:ln>
        </p:spPr>
      </p:pic>
      <p:sp>
        <p:nvSpPr>
          <p:cNvPr id="10" name="Rectangle 9"/>
          <p:cNvSpPr/>
          <p:nvPr/>
        </p:nvSpPr>
        <p:spPr>
          <a:xfrm>
            <a:off x="11557510" y="8267700"/>
            <a:ext cx="4621779" cy="369332"/>
          </a:xfrm>
          <a:prstGeom prst="rect">
            <a:avLst/>
          </a:prstGeom>
        </p:spPr>
        <p:txBody>
          <a:bodyPr wrap="none">
            <a:spAutoFit/>
          </a:bodyPr>
          <a:lstStyle/>
          <a:p>
            <a:pPr algn="ctr"/>
            <a:r>
              <a:rPr lang="en-GB" b="1" dirty="0">
                <a:solidFill>
                  <a:srgbClr val="000000"/>
                </a:solidFill>
                <a:latin typeface="+mj-lt"/>
                <a:ea typeface="Calibri" panose="020F0502020204030204" pitchFamily="34" charset="0"/>
                <a:cs typeface="Times New Roman" panose="02020603050405020304" pitchFamily="18" charset="0"/>
              </a:rPr>
              <a:t>Source: projectmanagerjobs.co.uk, 2023</a:t>
            </a:r>
            <a:endParaRPr lang="en-GB" b="1" dirty="0">
              <a:latin typeface="+mj-l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76298" b="-76298"/>
            </a:stretch>
          </a:blipFill>
        </p:spPr>
        <p:txBody>
          <a:bodyPr/>
          <a:lstStyle/>
          <a:p>
            <a:endParaRPr lang="en-GB"/>
          </a:p>
        </p:txBody>
      </p:sp>
      <p:sp>
        <p:nvSpPr>
          <p:cNvPr id="6" name="TextBox 6"/>
          <p:cNvSpPr txBox="1"/>
          <p:nvPr/>
        </p:nvSpPr>
        <p:spPr>
          <a:xfrm>
            <a:off x="1686789" y="485202"/>
            <a:ext cx="14827134" cy="923330"/>
          </a:xfrm>
          <a:prstGeom prst="rect">
            <a:avLst/>
          </a:prstGeom>
        </p:spPr>
        <p:txBody>
          <a:bodyPr lIns="0" tIns="0" rIns="0" bIns="0" rtlCol="0" anchor="t">
            <a:spAutoFit/>
          </a:bodyPr>
          <a:lstStyle/>
          <a:p>
            <a:pPr algn="ctr">
              <a:lnSpc>
                <a:spcPct val="200000"/>
              </a:lnSpc>
            </a:pPr>
            <a:r>
              <a:rPr lang="en-GB" sz="3000" b="1" dirty="0"/>
              <a:t>References </a:t>
            </a:r>
            <a:endParaRPr lang="en-IN" sz="3000" dirty="0"/>
          </a:p>
        </p:txBody>
      </p:sp>
      <p:sp>
        <p:nvSpPr>
          <p:cNvPr id="7" name="TextBox 7"/>
          <p:cNvSpPr txBox="1"/>
          <p:nvPr/>
        </p:nvSpPr>
        <p:spPr>
          <a:xfrm>
            <a:off x="1178560" y="2360869"/>
            <a:ext cx="16271240" cy="7012176"/>
          </a:xfrm>
          <a:prstGeom prst="rect">
            <a:avLst/>
          </a:prstGeom>
        </p:spPr>
        <p:txBody>
          <a:bodyPr wrap="square" lIns="0" tIns="0" rIns="0" bIns="0" rtlCol="0" anchor="t">
            <a:spAutoFit/>
          </a:bodyPr>
          <a:lstStyle/>
          <a:p>
            <a:pPr algn="just">
              <a:lnSpc>
                <a:spcPct val="150000"/>
              </a:lnSpc>
            </a:pPr>
            <a:r>
              <a:rPr lang="en-GB" dirty="0"/>
              <a:t>Burns, T. and </a:t>
            </a:r>
            <a:r>
              <a:rPr lang="en-GB" dirty="0" err="1"/>
              <a:t>Sinfield</a:t>
            </a:r>
            <a:r>
              <a:rPr lang="en-GB" dirty="0"/>
              <a:t>, S., (2022). Essential study skills: The complete guide to success at university. https://www.torrossa.com/it/resources/an/5282321</a:t>
            </a:r>
            <a:endParaRPr lang="en-IN" dirty="0"/>
          </a:p>
          <a:p>
            <a:pPr algn="just">
              <a:lnSpc>
                <a:spcPct val="150000"/>
              </a:lnSpc>
            </a:pPr>
            <a:r>
              <a:rPr lang="en-GB" dirty="0"/>
              <a:t>McNair, </a:t>
            </a:r>
            <a:r>
              <a:rPr lang="en-GB" dirty="0" err="1"/>
              <a:t>T.B</a:t>
            </a:r>
            <a:r>
              <a:rPr lang="en-GB" dirty="0"/>
              <a:t>., Albertine, S., McDonald, N., Major Jr, T. and Cooper, M.A., (2022). Becoming a student-ready college: A new culture of leadership for student success. John Wiley &amp; Sons. </a:t>
            </a:r>
            <a:endParaRPr lang="en-IN" dirty="0"/>
          </a:p>
          <a:p>
            <a:pPr algn="just">
              <a:lnSpc>
                <a:spcPct val="150000"/>
              </a:lnSpc>
            </a:pPr>
            <a:r>
              <a:rPr lang="en-GB" dirty="0"/>
              <a:t>Seidman, A. ed., (2024). College student retention: Formula for student success. Rowman &amp; Littlefield.</a:t>
            </a:r>
            <a:endParaRPr lang="en-IN" dirty="0"/>
          </a:p>
          <a:p>
            <a:pPr algn="just">
              <a:lnSpc>
                <a:spcPct val="150000"/>
              </a:lnSpc>
            </a:pPr>
            <a:r>
              <a:rPr lang="en-GB" dirty="0"/>
              <a:t>Van Emden and Becker, (2022). Presentation skills for students 3rd </a:t>
            </a:r>
            <a:r>
              <a:rPr lang="en-GB" dirty="0" err="1"/>
              <a:t>edn</a:t>
            </a:r>
            <a:r>
              <a:rPr lang="en-GB" dirty="0"/>
              <a:t>. Bloomsbury Academic.</a:t>
            </a:r>
            <a:endParaRPr lang="en-IN" dirty="0"/>
          </a:p>
          <a:p>
            <a:pPr algn="just">
              <a:lnSpc>
                <a:spcPct val="150000"/>
              </a:lnSpc>
            </a:pPr>
            <a:r>
              <a:rPr lang="en-GB" dirty="0"/>
              <a:t>Wolters, C.A. and Brady, A.C., (2021). College students’ time management: A self-regulated learning perspective. Educational Psychology Review, 33(4), </a:t>
            </a:r>
            <a:r>
              <a:rPr lang="en-GB" dirty="0" err="1"/>
              <a:t>pp.1319</a:t>
            </a:r>
            <a:r>
              <a:rPr lang="en-GB" dirty="0"/>
              <a:t>-1351. </a:t>
            </a:r>
            <a:r>
              <a:rPr lang="en-GB" dirty="0">
                <a:hlinkClick r:id="rId3"/>
              </a:rPr>
              <a:t>https://link.springer.com/article/10.1007/s10648-020-09519-z</a:t>
            </a:r>
            <a:endParaRPr lang="en-GB" dirty="0"/>
          </a:p>
          <a:p>
            <a:pPr algn="just">
              <a:lnSpc>
                <a:spcPct val="150000"/>
              </a:lnSpc>
            </a:pPr>
            <a:r>
              <a:rPr lang="en-IN" dirty="0"/>
              <a:t>colemantraining.co.uk, (2023). Time Management. [online] Available at: https://www.colemantraining.co.uk/courses/time-management-course/ [Accessed 31 May 2025].</a:t>
            </a:r>
          </a:p>
          <a:p>
            <a:pPr algn="just">
              <a:lnSpc>
                <a:spcPct val="150000"/>
              </a:lnSpc>
            </a:pPr>
            <a:r>
              <a:rPr lang="en-IN" dirty="0"/>
              <a:t>cpdonline.co.uk, (2022). How to Improve Time Management Skills | Improving &amp; developing skills,. [online] Available at: https://cpdonline.co.uk/knowledge-base/business/improve-time-management-skills [Accessed 31 May 2025].</a:t>
            </a:r>
          </a:p>
          <a:p>
            <a:pPr algn="just">
              <a:lnSpc>
                <a:spcPct val="150000"/>
              </a:lnSpc>
            </a:pPr>
            <a:r>
              <a:rPr lang="en-IN" dirty="0"/>
              <a:t>reed.co.uk, (2025). Classroom Time management Courses &amp; Training | Reed.co.uk. [online] Available at: https://www.reed.co.uk/courses/time-management/classroom [Accessed 31 May 2025].</a:t>
            </a:r>
          </a:p>
          <a:p>
            <a:pPr algn="just">
              <a:lnSpc>
                <a:spcPct val="150000"/>
              </a:lnSpc>
            </a:pPr>
            <a:r>
              <a:rPr lang="en-IN" dirty="0"/>
              <a:t>projectmanagerjobs.co.uk, (2023). Top ten time management skills | Project Manager Jobs. [online] Available at: https://www.projectmanagerjobs.co.uk/articles/Top-ten-time-management-skills [Accessed 31 May 2025].</a:t>
            </a:r>
          </a:p>
          <a:p>
            <a:pPr algn="just">
              <a:lnSpc>
                <a:spcPct val="150000"/>
              </a:lnSpc>
            </a:pPr>
            <a:r>
              <a:rPr lang="en-IN" dirty="0"/>
              <a:t>Williams,  (2019). How to improve your time management skills | </a:t>
            </a:r>
            <a:r>
              <a:rPr lang="en-IN" dirty="0" err="1"/>
              <a:t>Brightstone</a:t>
            </a:r>
            <a:r>
              <a:rPr lang="en-IN" dirty="0"/>
              <a:t>. [online] </a:t>
            </a:r>
            <a:r>
              <a:rPr lang="en-IN" dirty="0" err="1"/>
              <a:t>Brightstone</a:t>
            </a:r>
            <a:r>
              <a:rPr lang="en-IN" dirty="0"/>
              <a:t> Consulting. Available at: https://www.brightstone.co.uk/news/improve-your-time-management-skills/ [Accessed 31 May 2025].</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1186</Words>
  <Application>Microsoft Office PowerPoint</Application>
  <PresentationFormat>Custom</PresentationFormat>
  <Paragraphs>43</Paragraphs>
  <Slides>7</Slides>
  <Notes>6</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7</vt:i4>
      </vt:variant>
    </vt:vector>
  </HeadingPairs>
  <TitlesOfParts>
    <vt:vector size="9" baseType="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
  <cp:lastModifiedBy/>
  <cp:revision>2</cp:revision>
  <dcterms:created xsi:type="dcterms:W3CDTF">2025-06-02T18:20:18Z</dcterms:created>
  <dcterms:modified xsi:type="dcterms:W3CDTF">2025-06-06T20:24:44Z</dcterms:modified>
  <dc:identifier/>
</cp:coreProperties>
</file>