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2"/>
  </p:notesMasterIdLst>
  <p:sldIdLst>
    <p:sldId id="266" r:id="rId26"/>
    <p:sldId id="271" r:id="rId27"/>
    <p:sldId id="272" r:id="rId28"/>
    <p:sldId id="273" r:id="rId29"/>
    <p:sldId id="274" r:id="rId30"/>
    <p:sldId id="275" r:id="rId31"/>
    <p:sldId id="283" r:id="rId32"/>
    <p:sldId id="279" r:id="rId33"/>
    <p:sldId id="284" r:id="rId34"/>
    <p:sldId id="277" r:id="rId35"/>
    <p:sldId id="285" r:id="rId36"/>
    <p:sldId id="278" r:id="rId37"/>
    <p:sldId id="286" r:id="rId38"/>
    <p:sldId id="287" r:id="rId39"/>
    <p:sldId id="290" r:id="rId40"/>
    <p:sldId id="291" r:id="rId41"/>
    <p:sldId id="292" r:id="rId42"/>
    <p:sldId id="293" r:id="rId43"/>
    <p:sldId id="289" r:id="rId44"/>
    <p:sldId id="294" r:id="rId45"/>
    <p:sldId id="296" r:id="rId46"/>
    <p:sldId id="295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  <p:sldId id="312" r:id="rId63"/>
    <p:sldId id="313" r:id="rId64"/>
    <p:sldId id="314" r:id="rId65"/>
    <p:sldId id="315" r:id="rId66"/>
    <p:sldId id="316" r:id="rId67"/>
    <p:sldId id="317" r:id="rId68"/>
    <p:sldId id="318" r:id="rId69"/>
    <p:sldId id="319" r:id="rId70"/>
    <p:sldId id="282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60" d="100"/>
          <a:sy n="60" d="100"/>
        </p:scale>
        <p:origin x="96" y="10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3911A-AF4A-8F0D-375E-6483CF22D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6F18F0-7C85-44C0-E29C-544F1899E4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BB4143-422B-A1E9-A856-A6DF13415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90E628-CD0B-EF0B-1BCD-D38B810208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709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45FC0-9E75-1D5B-0DF9-5621F5062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6BF39-2576-2E23-1C99-600FE36B5D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7ED4D-823B-780C-403E-45B15DF6AF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C3C77-A2FE-0B30-26E0-C965DF37B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55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8447A-90C3-B93B-7988-5F36B4078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2FE1A-7BC1-D0A1-6920-2AA696826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8BBC2E-4766-B5DF-2CA9-182CA9118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30E70-2276-01C8-F6D5-9F230E4AE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05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180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B87C6-F569-722A-5675-0704EFEF9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F39686-02EE-CBF7-426B-7C5F91F54A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B761DF-37A8-ACE2-1E77-02FE2F9D8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3EC310-4932-B388-6D7F-51B0DE593C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4183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D5C4D-C2F6-0303-65FA-A235DFA92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AE0F0B-6DA1-BCFB-BB0F-EDB368A048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4F68C8-D21B-8B83-DC0B-6448D2E65E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8F5FC8-D09C-77F4-497B-FE87B1E0D4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9793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01297-DE0B-ECA7-621D-036E6F72E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EE9A20-C87C-9DB6-DD6E-A315A5427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FF4F3C-B021-EFA6-E1D7-8B2E90566F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C2BBAC-C85A-9450-B25C-4385975335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1582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CA8EA-C3F9-9C8F-61C6-4561197EC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5850FD-4EC0-7539-0CC2-E5C383D44E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783A3-378F-2260-E093-6092BCF0AC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6CB4C-A9FA-2934-C1D9-466223B9A7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7427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03E85-AA89-70EE-74DC-8888FA7B6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11DA7D-294A-B9F5-50DB-0E150D8C64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D5072F-1B2F-2893-ABE5-86D7D5802D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FED7F-4080-9B77-35DE-440E34BB60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1184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05A72D-ADF3-87D7-94B2-8C0E7AAB6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19FD44-9426-6F27-335C-49503DEC6E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EBDEDB-96D5-184B-415D-F4256DE72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8C1FA-345A-3191-1552-440AA56283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85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321596-6FF8-0CDD-A99E-7B252E63A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2F0E2A-720E-1B05-C56E-79683F6DC4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4793B-6AE5-21E9-EDBC-400522485E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A5231-2575-E968-74FE-BE5898CC9F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4618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69CA1-5599-BB2F-4EFF-868650DD3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7530C2-CA9E-0F66-C581-374CBD40D8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C6BADC-A154-69B4-CE3D-DADD6311DC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66E7B-D28C-6B3B-3BC0-D8D0126B1F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34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761E0-8B45-156E-C776-C4F2A4448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6A89D6-3BE8-9D85-E459-ACFF5E88A1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941388-93DA-425C-121E-BC213A3C0C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72C22-83EC-7D3A-E088-8DD9B44DD8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9020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7568E-1913-05CF-C4C6-1190067C5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AF20AD-4020-D0EC-4DBF-DE238343D1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4F27A5-6F64-3114-F01A-3208FB252E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3CA5FE-05B3-2F11-68E8-D6AA9C4669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70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62BF65-2106-AA61-4058-773BBC387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6BE298-5616-86E6-0617-2684BF36B9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A19B59-94BF-368C-49FC-44194CD7B1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9AE65-2386-EC23-E501-1458AA485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872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1FC2F-C7BA-16C4-10C6-C0BD964C6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1DD22A-AC49-9545-E7D4-CEC8E89133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20CAD6-B407-C82E-8E8A-A4A1698353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89A02-4EFF-6BA0-9B4A-53DE4875E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71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4E1B9-6719-8302-D4B6-F1389AFBE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AF0410-A9FF-51A3-E29C-669FB6DB02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25B925-3698-1E28-7EF7-BC87C6BD32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DDFD2B-C811-8FDA-5592-2B1C810300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349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70D960-8A3B-E508-0120-BC6939EEA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BA8A53-20A2-6DD4-EFBD-FAFC7177BD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ECD887-9CE9-F5C0-5916-0A3E5B31E6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754DD-AE30-4A3A-725E-3DDCEC6D32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628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2B877-ED96-873E-EFDA-C159D048B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7D315B-5750-8698-758C-ACFAB6F73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B7AEAE-1472-4375-EA1A-D16B2F1CD4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272C8-3E05-EA6F-2C51-EEE067C542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4937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C2863-8B67-A0CF-3BE7-6148F60EE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B3422E-D456-0C39-986D-23495CAE25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AF56DA-9430-17A5-2E18-DB52791BE9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61523-9B30-B218-6748-57E20F5FA0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090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EEDFB-36CB-4EE2-61F8-BBD685E57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1D1BB7-7F85-CDB6-9A3B-9B7386C630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AC4BC3-FA9C-3F87-65D3-E1229E32DF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3FD266-01AB-92D1-6063-C1DBCC289B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130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2DF94-909F-1D2F-CBD2-4287F4D8A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458B15-842B-0675-40A9-3BAE5D325B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96E40E-E4B7-428D-93E5-2BDCA9363C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517CA-E5F4-3A39-DFFE-6C1642D8A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602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B30F6-AB81-E5E2-CFE7-D195C22CD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71598B-4116-9A0C-5613-3A5621042A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B1FED0-3A1C-A5A1-A658-D59CA423E0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5D8EF-3B39-732B-B0E7-4A1A654CF0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339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83927-0FB0-9D89-1E31-2AAB36A00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55BAB7-5683-A4A8-C9F3-01ED907CAB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B5D6F7-E761-503E-4206-50B36386A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4EF83-1055-0D5F-EC1E-3BC1185114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492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84947-A69B-4C39-1D7C-A5901D307E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33196A-836A-F034-DC82-FFB1ED77A9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C6E4B6-A271-D4CC-AF5C-F52EA3E559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27B1B-AF74-EEE2-7504-9ACFC17B68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388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FF67B-8258-AF90-9A0F-1D5D7B6B16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9C1BC5-6609-A1A6-426E-E124B3F65F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0DCC7-EB6B-7CCE-F4C5-C599BF2559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B383E-ADCC-5CC9-0A78-27986D18F6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017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58002-9409-9514-82A0-8990C0E13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01BF3-BC9F-2D50-C9E4-695B9F8B2E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AFBBA8-3E5E-D53C-004F-6CCDF6BF96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34A09A-4703-EF00-7C29-50F323ECC8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15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0B45D-A393-BE92-9144-84819B9C42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D6F633-B601-7768-44E0-47ABDD74CA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0CACC6-98A2-10B9-62DE-733B0B1962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3ABCA-9ECD-5CA0-8FF1-412A7BF257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737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D4BFA-8A19-2345-0355-D1A14932E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390A4D-113C-643E-8119-ADCB3EE78E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5BC6C9-5B2F-2157-0A88-FA829E52B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14056A-C212-BC3E-16EF-367C54F05F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0643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E3F25-1581-7918-8301-632D0D48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26F20-4A55-D758-33A0-73FD7CDEF9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3C0A99-229B-2DB8-5D5F-6879192DF4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373CC-2497-D9FC-7D21-5F6FBB8C7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4120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CC7AD-3FA7-8B3A-9F81-574674CB9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6B41DE-FDDB-ADAD-F7A9-88317F7FAE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CE9F36-0B28-26CA-5DBA-F0FB557DFD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018000-3C1C-3CE7-5625-5916CF0D3A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26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0550F-042F-F0BA-67A0-02174DCB4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FF9A95-F42F-9F1C-022A-CE08A03835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FC3C9D-620C-4C2F-5D16-08BFDA0243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366B1-969C-7CFA-5273-D98E1D78C6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81445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799B3-0CA7-AC26-7C15-EFC0EDDCA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64E1E-805C-B569-BAAD-D1F79B44E8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CD20FC-A10B-765B-B0F6-7D89714D7D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352CF-7714-C7E5-B891-84D58B755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37715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FCA2E-AD79-616C-D4B4-F6BD2FA3A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9CADA9-4492-44A3-144B-358DC24810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54446-8AC8-B18A-60D6-172729C80F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826F2-0A69-FA1A-B538-EF6EE84883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49717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B12DE-11EF-F2F3-3FFA-10F83A264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73B2CC-0997-8F07-376A-FAE37F7E9A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12C2FC-5995-3FAD-75B3-5B60A9BFB2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97EB6-4F7F-0BB2-C40A-3075824746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10072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4A5F6-0580-6F8E-8D26-A40928A30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55A6B4-406A-E114-CBDC-5939C718A3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F7E07-D20E-2FA1-0F5D-628C32E312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71D2EE-ED42-D9BB-41F5-CCCF0BE7C0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21008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EFD40-FCFA-9059-BF04-1DFAC035F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471C28-EB23-04C6-E0D6-92CA965B0E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3E0A3D-99D2-9011-E276-E900367C42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0041A8-0660-F7A3-0027-4FDCD80079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566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Experimental Design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Experimental Design</a:t>
            </a:r>
          </a:p>
          <a:p>
            <a:r>
              <a:rPr lang="en-US" sz="3200" dirty="0"/>
              <a:t>Dependent and Independent Variables</a:t>
            </a:r>
          </a:p>
          <a:p>
            <a:r>
              <a:rPr lang="en-US" sz="3200" dirty="0"/>
              <a:t>The Null Hypothesis (again)</a:t>
            </a:r>
          </a:p>
          <a:p>
            <a:r>
              <a:rPr lang="en-US" sz="3200" dirty="0"/>
              <a:t>Type I and Type II Errors (again)</a:t>
            </a:r>
          </a:p>
          <a:p>
            <a:r>
              <a:rPr lang="en-US" sz="3200" dirty="0"/>
              <a:t>Statistical Significance </a:t>
            </a:r>
          </a:p>
          <a:p>
            <a:r>
              <a:rPr lang="en-US" sz="3200" dirty="0"/>
              <a:t>One-tailed and two-tailed tests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Experiment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 fontScale="92500" lnSpcReduction="10000"/>
          </a:bodyPr>
          <a:lstStyle/>
          <a:p>
            <a:r>
              <a:rPr lang="en-US" sz="3200" b="1" dirty="0"/>
              <a:t>An experiment is a task that aims to predict the value of an output variable by introducing a change in the set of input variables.</a:t>
            </a:r>
          </a:p>
          <a:p>
            <a:pPr lvl="1"/>
            <a:r>
              <a:rPr lang="en-US" sz="3000" dirty="0"/>
              <a:t>It may also be necessary to identify some control variables that need to be kept constant to prevent external factors from influencing the result.</a:t>
            </a:r>
          </a:p>
          <a:p>
            <a:endParaRPr lang="en-US" sz="3200" dirty="0"/>
          </a:p>
          <a:p>
            <a:r>
              <a:rPr lang="en-US" sz="3200" dirty="0"/>
              <a:t>You are trying to show that:</a:t>
            </a:r>
          </a:p>
          <a:p>
            <a:pPr lvl="1"/>
            <a:r>
              <a:rPr lang="en-US" sz="3000" dirty="0"/>
              <a:t>IF the control variables are kept constant </a:t>
            </a:r>
          </a:p>
          <a:p>
            <a:pPr lvl="1"/>
            <a:r>
              <a:rPr lang="en-US" sz="3000" dirty="0"/>
              <a:t>THEN changing the input variables </a:t>
            </a:r>
          </a:p>
          <a:p>
            <a:pPr lvl="1"/>
            <a:r>
              <a:rPr lang="en-US" sz="3000" dirty="0"/>
              <a:t>WILL CAUSE a change in the output variable</a:t>
            </a:r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1060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Experimental Credibility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16058"/>
            <a:ext cx="11481847" cy="4460347"/>
          </a:xfrm>
        </p:spPr>
        <p:txBody>
          <a:bodyPr>
            <a:noAutofit/>
          </a:bodyPr>
          <a:lstStyle/>
          <a:p>
            <a:pPr lvl="0"/>
            <a:r>
              <a:rPr lang="en-US" b="1" dirty="0"/>
              <a:t>Experimental findings must be credible. We can test credibility through:</a:t>
            </a:r>
          </a:p>
          <a:p>
            <a:pPr lvl="1"/>
            <a:r>
              <a:rPr lang="en-US" sz="2800" b="1" dirty="0"/>
              <a:t>Reliability -</a:t>
            </a:r>
          </a:p>
          <a:p>
            <a:pPr lvl="2"/>
            <a:r>
              <a:rPr lang="en-US" sz="2400" dirty="0"/>
              <a:t>Will the experiment give the same result if run a second time? Or by a different experimenter?</a:t>
            </a:r>
          </a:p>
          <a:p>
            <a:pPr lvl="1"/>
            <a:r>
              <a:rPr lang="en-US" sz="2800" b="1" dirty="0"/>
              <a:t>Validity -</a:t>
            </a:r>
          </a:p>
          <a:p>
            <a:pPr lvl="2"/>
            <a:r>
              <a:rPr lang="en-US" sz="2400" dirty="0"/>
              <a:t>Is this an appropriate way to explore this problem?</a:t>
            </a:r>
          </a:p>
          <a:p>
            <a:pPr lvl="2"/>
            <a:r>
              <a:rPr lang="en-US" sz="2400" dirty="0"/>
              <a:t>Do you have the right experimental conditions?</a:t>
            </a:r>
          </a:p>
          <a:p>
            <a:pPr lvl="2"/>
            <a:r>
              <a:rPr lang="en-US" sz="2400" dirty="0"/>
              <a:t>Are you collecting the right data?</a:t>
            </a:r>
          </a:p>
          <a:p>
            <a:pPr lvl="1"/>
            <a:r>
              <a:rPr lang="en-US" sz="2800" b="1" dirty="0" err="1"/>
              <a:t>Generalisability</a:t>
            </a:r>
            <a:endParaRPr lang="en-US" sz="2800" b="1" dirty="0"/>
          </a:p>
          <a:p>
            <a:pPr lvl="2"/>
            <a:r>
              <a:rPr lang="en-US" sz="2400" dirty="0"/>
              <a:t>Do the results apply globally? </a:t>
            </a:r>
          </a:p>
          <a:p>
            <a:pPr lvl="2"/>
            <a:r>
              <a:rPr lang="en-US" sz="2400" dirty="0"/>
              <a:t>Are there any conditions on where/when the results apply?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155"/>
            <a:ext cx="11481847" cy="4215250"/>
          </a:xfrm>
        </p:spPr>
        <p:txBody>
          <a:bodyPr>
            <a:noAutofit/>
          </a:bodyPr>
          <a:lstStyle/>
          <a:p>
            <a:r>
              <a:rPr lang="en-US" dirty="0"/>
              <a:t>When designing an experiment we need to define three things:</a:t>
            </a:r>
          </a:p>
          <a:p>
            <a:pPr lvl="1"/>
            <a:r>
              <a:rPr lang="en-US" dirty="0"/>
              <a:t>What we are going to measure.</a:t>
            </a:r>
          </a:p>
          <a:p>
            <a:pPr lvl="1"/>
            <a:r>
              <a:rPr lang="en-US" dirty="0"/>
              <a:t>What conditions we’re going to measure this under.</a:t>
            </a:r>
          </a:p>
          <a:p>
            <a:pPr lvl="1"/>
            <a:r>
              <a:rPr lang="en-US" dirty="0"/>
              <a:t>What sort of a relationship do we expect there to be between the thing we’re going to measure under the conditions we’ve defined.</a:t>
            </a:r>
          </a:p>
          <a:p>
            <a:endParaRPr lang="en-US" sz="1000" dirty="0"/>
          </a:p>
          <a:p>
            <a:endParaRPr lang="en-US" sz="1000" dirty="0"/>
          </a:p>
          <a:p>
            <a:r>
              <a:rPr lang="en-US" dirty="0"/>
              <a:t>This allows us to define three important experimental items:</a:t>
            </a:r>
          </a:p>
          <a:p>
            <a:pPr lvl="1"/>
            <a:r>
              <a:rPr lang="en-US" dirty="0"/>
              <a:t>The dependent variable (the output variable).</a:t>
            </a:r>
          </a:p>
          <a:p>
            <a:pPr lvl="1"/>
            <a:r>
              <a:rPr lang="en-US" dirty="0"/>
              <a:t>The independent variable(s) (the input variable(s)).</a:t>
            </a:r>
          </a:p>
          <a:p>
            <a:pPr lvl="1"/>
            <a:r>
              <a:rPr lang="en-US" dirty="0"/>
              <a:t>The experimental hypothesis.</a:t>
            </a:r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The dependent variable (or DV) is the output variable that will be measured.</a:t>
            </a:r>
          </a:p>
          <a:p>
            <a:endParaRPr lang="en-US" dirty="0"/>
          </a:p>
          <a:p>
            <a:pPr lvl="1"/>
            <a:r>
              <a:rPr lang="en-US" dirty="0"/>
              <a:t>Ping time</a:t>
            </a:r>
          </a:p>
          <a:p>
            <a:pPr lvl="1"/>
            <a:r>
              <a:rPr lang="en-US" dirty="0"/>
              <a:t>Shoe size</a:t>
            </a:r>
          </a:p>
          <a:p>
            <a:pPr lvl="1"/>
            <a:r>
              <a:rPr lang="en-US" dirty="0"/>
              <a:t>Number of sales</a:t>
            </a:r>
          </a:p>
          <a:p>
            <a:pPr lvl="1"/>
            <a:r>
              <a:rPr lang="en-US" dirty="0"/>
              <a:t>Performance of a website</a:t>
            </a:r>
          </a:p>
          <a:p>
            <a:pPr lvl="1"/>
            <a:r>
              <a:rPr lang="en-US" dirty="0"/>
              <a:t>…</a:t>
            </a:r>
          </a:p>
          <a:p>
            <a:endParaRPr lang="en-US" sz="1000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E547B-4FD8-EFD3-0BE3-5C1292764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03855C-BB84-D502-E8B8-E77E0573A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0B052-BD68-A410-C044-6697AA819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85716"/>
          </a:xfrm>
        </p:spPr>
        <p:txBody>
          <a:bodyPr>
            <a:noAutofit/>
          </a:bodyPr>
          <a:lstStyle/>
          <a:p>
            <a:endParaRPr lang="en-US" sz="1000" dirty="0"/>
          </a:p>
          <a:p>
            <a:r>
              <a:rPr lang="en-US" dirty="0"/>
              <a:t>When designing an experiment it is sometimes difficult to measure the thing directly.</a:t>
            </a:r>
          </a:p>
          <a:p>
            <a:pPr lvl="1"/>
            <a:r>
              <a:rPr lang="en-US" dirty="0"/>
              <a:t>In this case we measure something that is likely to vary in the same manner as the thing we want to measure.</a:t>
            </a:r>
          </a:p>
          <a:p>
            <a:pPr lvl="1"/>
            <a:r>
              <a:rPr lang="en-US" dirty="0"/>
              <a:t>This is known as a proxy.</a:t>
            </a:r>
          </a:p>
          <a:p>
            <a:pPr lvl="1"/>
            <a:r>
              <a:rPr lang="en-US" dirty="0"/>
              <a:t>If you use a proxy you must explain why.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83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The independent variable (IV) is the input variable you will change in order to cause a change in the dependent variable.</a:t>
            </a:r>
          </a:p>
          <a:p>
            <a:endParaRPr lang="en-US" dirty="0"/>
          </a:p>
          <a:p>
            <a:pPr lvl="1"/>
            <a:r>
              <a:rPr lang="en-US" dirty="0"/>
              <a:t>Network configuration (configuration 1/configuration 2).</a:t>
            </a:r>
          </a:p>
          <a:p>
            <a:pPr lvl="1"/>
            <a:r>
              <a:rPr lang="en-US" dirty="0"/>
              <a:t>Height.</a:t>
            </a:r>
          </a:p>
          <a:p>
            <a:pPr lvl="1"/>
            <a:r>
              <a:rPr lang="en-US" dirty="0"/>
              <a:t>Medical treatment (before/after, with/without).</a:t>
            </a:r>
          </a:p>
          <a:p>
            <a:pPr lvl="1"/>
            <a:r>
              <a:rPr lang="en-US" dirty="0"/>
              <a:t>Web page design (design 1/design 2).</a:t>
            </a:r>
          </a:p>
          <a:p>
            <a:pPr lvl="1"/>
            <a:r>
              <a:rPr lang="en-US" dirty="0"/>
              <a:t>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9DF53-302D-15B0-875F-F430EEE1D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2F6685-D71A-BAD4-57D4-851AD1D6B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Independent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F1850E-BDE6-71D5-1E16-527179CC9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Comparing two values of the IV is the simplest type of experiment,</a:t>
            </a:r>
          </a:p>
          <a:p>
            <a:r>
              <a:rPr lang="en-US" dirty="0"/>
              <a:t>It is the easiest to </a:t>
            </a:r>
            <a:r>
              <a:rPr lang="en-US" dirty="0" err="1"/>
              <a:t>analyse</a:t>
            </a:r>
            <a:r>
              <a:rPr lang="en-US" dirty="0"/>
              <a:t>.</a:t>
            </a:r>
          </a:p>
          <a:p>
            <a:endParaRPr lang="en-US" sz="1000" dirty="0"/>
          </a:p>
          <a:p>
            <a:r>
              <a:rPr lang="en-US" dirty="0"/>
              <a:t>Experiments can have more than one IV, but if so then they must test all possible combinations of the different </a:t>
            </a:r>
            <a:r>
              <a:rPr lang="en-US" dirty="0" err="1"/>
              <a:t>Ivs</a:t>
            </a:r>
            <a:r>
              <a:rPr lang="en-US" dirty="0"/>
              <a:t>.</a:t>
            </a:r>
          </a:p>
          <a:p>
            <a:r>
              <a:rPr lang="en-US" dirty="0"/>
              <a:t>Having more than two values of the IV or more than one IV means that the statistical analysis is more complicated.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446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D3062-7690-8ADD-01D1-0670183A0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428"/>
          </a:xfrm>
        </p:spPr>
        <p:txBody>
          <a:bodyPr>
            <a:normAutofit/>
          </a:bodyPr>
          <a:lstStyle/>
          <a:p>
            <a:r>
              <a:rPr lang="en-US" sz="3200" dirty="0"/>
              <a:t>The</a:t>
            </a:r>
            <a:r>
              <a:rPr lang="en-US" sz="3200" b="1" dirty="0"/>
              <a:t> hypothesis </a:t>
            </a:r>
            <a:r>
              <a:rPr lang="en-US" sz="3200" dirty="0"/>
              <a:t>is your theory of how the IV affects the DV.</a:t>
            </a:r>
          </a:p>
          <a:p>
            <a:endParaRPr lang="en-US" sz="1000" dirty="0"/>
          </a:p>
          <a:p>
            <a:pPr lvl="1"/>
            <a:r>
              <a:rPr lang="en-US" sz="2800" dirty="0"/>
              <a:t>The most basic hypothesis might be changing the value of the IV changes the value of the DV.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A more complex hypothesis might be increasing the value of the IV causes an increase in the value of the DV.</a:t>
            </a:r>
          </a:p>
        </p:txBody>
      </p:sp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D5013-4827-331E-E3D4-ABED168A6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353E3-48F3-F245-DA1B-CE429E2E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1F798-7A0E-78E6-B0B7-2682D34EB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68428"/>
          </a:xfrm>
        </p:spPr>
        <p:txBody>
          <a:bodyPr>
            <a:normAutofit/>
          </a:bodyPr>
          <a:lstStyle/>
          <a:p>
            <a:r>
              <a:rPr lang="en-US" sz="3200" dirty="0"/>
              <a:t>You would then design an experiment that would test whether the output results (DV) for condition 1 of the IV (Population A) differ from those for condition 2 of the IV (Population B).</a:t>
            </a:r>
          </a:p>
          <a:p>
            <a:endParaRPr lang="en-US" sz="1000" dirty="0"/>
          </a:p>
          <a:p>
            <a:pPr lvl="1"/>
            <a:r>
              <a:rPr lang="en-US" sz="2800" dirty="0"/>
              <a:t>This commonly requires the experimental to compare the mean value or the total values of the DVs under each of the two conditions.</a:t>
            </a:r>
          </a:p>
          <a:p>
            <a:pPr lvl="1"/>
            <a:endParaRPr lang="en-US" sz="1000" dirty="0"/>
          </a:p>
          <a:p>
            <a:pPr lvl="1"/>
            <a:r>
              <a:rPr lang="en-US" sz="2800" dirty="0"/>
              <a:t>It is better to use the mean than the total, but this may require that tests are run multiple times.</a:t>
            </a:r>
          </a:p>
        </p:txBody>
      </p:sp>
    </p:spTree>
    <p:extLst>
      <p:ext uri="{BB962C8B-B14F-4D97-AF65-F5344CB8AC3E}">
        <p14:creationId xmlns:p14="http://schemas.microsoft.com/office/powerpoint/2010/main" val="3505785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08777-23CF-4AAE-60B2-A863515A9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measure how many mistakes a user makes when using the old version and the new version of a piece of software.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179860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B1822-B759-328C-EBAC-6772CC257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6F4B886-D8F6-4506-6957-2434E4477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A4916-A437-0BED-9357-9E0DF1FF2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measure how many mistakes a user makes when using the old version and the new version of a piece of software.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mistakes made.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Version of the software.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Version 1, Version 2.</a:t>
            </a:r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Changing the version used leads to a change in the mean number of mistakes made.</a:t>
            </a:r>
          </a:p>
        </p:txBody>
      </p:sp>
    </p:spTree>
    <p:extLst>
      <p:ext uri="{BB962C8B-B14F-4D97-AF65-F5344CB8AC3E}">
        <p14:creationId xmlns:p14="http://schemas.microsoft.com/office/powerpoint/2010/main" val="776640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32DB4-712D-2282-BCD6-7E9FB84B1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8CAA0A-D489-4553-F36F-C38A4333C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E5FDA-7FBA-44EE-A808-2F5CDF150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214405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2C4AC7-D4F8-3789-F0D7-24B36241B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313F36-A81F-B396-1AE1-FDDCFA92F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4937C-E29D-D0AB-4045-F667C7B41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687939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9F46B-A5AC-0A49-13CA-460541EF7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20DF77-7A71-253E-6CE9-BD5ABFB2F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FD247-0EE5-0AA3-7CA9-AAA986B0A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Design of the website.</a:t>
            </a:r>
            <a:endParaRPr lang="en-US" b="1" dirty="0">
              <a:solidFill>
                <a:srgbClr val="FF0000"/>
              </a:solidFill>
            </a:endParaRP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16822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F5FA1-E312-ED46-9713-6929726D2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00FE4D-6BFF-A6B1-E078-6A4DA2713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66137-66C8-AF99-027C-A886FC8A2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Design of the website.</a:t>
            </a:r>
            <a:endParaRPr lang="en-US" b="1" dirty="0">
              <a:solidFill>
                <a:srgbClr val="FF0000"/>
              </a:solidFill>
            </a:endParaRP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Design 1, Design 2, Design 3…</a:t>
            </a:r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040775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FD2F6-C1CF-C637-3C8F-AABA1E758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244AF1-BEDB-D716-7709-225F94F2C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1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87077-C92D-CADC-141E-23AB60977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Suppose we want measure the effect of changing the design of a website on the number of online sales.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Number of sales on a particular day.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Design of the website.</a:t>
            </a:r>
            <a:endParaRPr lang="en-US" b="1" dirty="0">
              <a:solidFill>
                <a:srgbClr val="FF0000"/>
              </a:solidFill>
            </a:endParaRP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Design 1, Design 2, Design 3…</a:t>
            </a:r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Changing the design of the website will lead to a change in the mean number of sales per day.</a:t>
            </a:r>
          </a:p>
        </p:txBody>
      </p:sp>
    </p:spTree>
    <p:extLst>
      <p:ext uri="{BB962C8B-B14F-4D97-AF65-F5344CB8AC3E}">
        <p14:creationId xmlns:p14="http://schemas.microsoft.com/office/powerpoint/2010/main" val="10629855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72E7D-6A97-C9A5-3139-C5F208128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CFAF25-DACC-AD99-8CCB-AD679DEFF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4848-A4FA-FE03-E81E-648A64E62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3618236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D8EE7-5FE6-F733-58C5-1BA168BCA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AB8B130-6AA8-1505-6F77-86DBDC615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FA75F-4372-EF75-8E19-7B41F2951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37026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DE0C6E-E82F-C840-3BD4-F72793D40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302E6F-F04F-F76E-44AE-3D003ED6E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AAAB-9D1F-4286-F5D3-1556F914E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endParaRPr lang="en-US" b="1" dirty="0"/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2214583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E3E8E-4FA4-A414-DFF2-0CF7B42F7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68F08BE-65C0-9683-03AA-AEE486CB3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9FEBE-9281-DCB2-9EB0-A33250649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 1, Website 2</a:t>
            </a:r>
          </a:p>
          <a:p>
            <a:pPr lvl="1"/>
            <a:r>
              <a:rPr lang="en-US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788156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FEAE2-DA12-8EFF-2C0B-589D184A2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249828-6AFA-FFC3-C4F1-507174ABF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2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BEEB5-F631-06D6-ECE1-E081B311D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Suppose we want to investigate the ease of use of two websites</a:t>
            </a:r>
          </a:p>
          <a:p>
            <a:pPr lvl="1"/>
            <a:r>
              <a:rPr lang="en-US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ease of use directly, so we need to use a proxy measure for it, e.g. the number of mistakes a user makes, or how long it takes them to complete a task</a:t>
            </a:r>
          </a:p>
          <a:p>
            <a:pPr lvl="1"/>
            <a:r>
              <a:rPr lang="en-US" b="1" dirty="0"/>
              <a:t>What is the input variable (IV)?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</a:t>
            </a:r>
          </a:p>
          <a:p>
            <a:pPr lvl="1"/>
            <a:r>
              <a:rPr lang="en-US" b="1" dirty="0"/>
              <a:t>What conditions of the IV should be included?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Website 1, Website 2</a:t>
            </a:r>
          </a:p>
          <a:p>
            <a:pPr lvl="1"/>
            <a:r>
              <a:rPr lang="en-US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The ease of use (as measured using mean mistakes/task time) will change depending on which website is used</a:t>
            </a:r>
          </a:p>
        </p:txBody>
      </p:sp>
    </p:spTree>
    <p:extLst>
      <p:ext uri="{BB962C8B-B14F-4D97-AF65-F5344CB8AC3E}">
        <p14:creationId xmlns:p14="http://schemas.microsoft.com/office/powerpoint/2010/main" val="3930521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43C2A6-C800-53E3-E424-E58F57310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A30549E-26E1-45F4-6778-5CBAE0545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63A45-CDCD-20D1-3F06-2A8001333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2"/>
            <a:endParaRPr lang="en-GB" sz="2400" b="1" dirty="0"/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21016479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4A251-8194-555A-42EB-36B2D0CCC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689D94-473D-F384-2A69-FB41A5279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7B8A9-6BB4-5329-E73E-58F6CE78D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2"/>
            <a:endParaRPr lang="en-GB" sz="2400" b="1" dirty="0"/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26780360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0D307-D1CF-435E-5081-287B1FE99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E7EA3C-2882-FC17-83A1-4BF7B4B8A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E454-76E0-F4AC-4093-2F64E9513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Status of the firewall</a:t>
            </a:r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2"/>
            <a:endParaRPr lang="en-GB" sz="2400" b="1" dirty="0"/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33389675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88B4C-875C-669D-C41D-B32D9BDFE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59B67D-4841-0485-473B-E49B5507B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6AE23-E5FD-E69C-D9C3-6E27903D9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Status of the firewall</a:t>
            </a:r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1"/>
            <a:r>
              <a:rPr lang="nb-NO" b="1" dirty="0">
                <a:solidFill>
                  <a:srgbClr val="FF0000"/>
                </a:solidFill>
              </a:rPr>
              <a:t>Firewall settings 1, Firewall settings 2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5269742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42BEC7-3B7B-E263-5D8B-EE569BBE4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B7DB24-B637-5297-0E42-398E46CA8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3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D6B49-719B-B4C2-865C-2B47FADAC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firewall.</a:t>
            </a:r>
          </a:p>
          <a:p>
            <a:pPr lvl="1"/>
            <a:r>
              <a:rPr lang="en-GB" b="1" dirty="0"/>
              <a:t>What is the output variable (DV)?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We cannot measure firewall effectiveness directly, so we need to use a proxy measure for it, e.g. the number of attacks on the computer that are successful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input variable (IV)?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Status of the firewall</a:t>
            </a:r>
          </a:p>
          <a:p>
            <a:pPr lvl="1"/>
            <a:r>
              <a:rPr lang="en-GB" b="1" dirty="0"/>
              <a:t>What conditions of the IV should be included?</a:t>
            </a:r>
          </a:p>
          <a:p>
            <a:pPr lvl="1"/>
            <a:r>
              <a:rPr lang="nb-NO" b="1" dirty="0">
                <a:solidFill>
                  <a:srgbClr val="FF0000"/>
                </a:solidFill>
              </a:rPr>
              <a:t>Firewall settings 1, Firewall settings 2</a:t>
            </a:r>
            <a:endParaRPr lang="en-GB" b="1" dirty="0">
              <a:solidFill>
                <a:srgbClr val="FF0000"/>
              </a:solidFill>
            </a:endParaRPr>
          </a:p>
          <a:p>
            <a:pPr lvl="1"/>
            <a:r>
              <a:rPr lang="en-GB" b="1" dirty="0"/>
              <a:t>What is the basic hypothesis?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The effectiveness of the firewall (as measured by the mean number of successful attacks against it) varies depending on what firewall settings are used.</a:t>
            </a:r>
          </a:p>
        </p:txBody>
      </p:sp>
    </p:spTree>
    <p:extLst>
      <p:ext uri="{BB962C8B-B14F-4D97-AF65-F5344CB8AC3E}">
        <p14:creationId xmlns:p14="http://schemas.microsoft.com/office/powerpoint/2010/main" val="2745941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BB1B8-51D6-249B-8A68-723C47842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34A9EC-7FCB-B814-E5A8-14A967716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74448-66FD-2026-6F7E-F3162BFF4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GB" dirty="0"/>
              <a:t>Normally researchers are interested in demonstrating the truth of a hypothesis of interest.</a:t>
            </a:r>
          </a:p>
          <a:p>
            <a:pPr lvl="1"/>
            <a:r>
              <a:rPr lang="en-GB" sz="2800" dirty="0"/>
              <a:t>This group is healthier.</a:t>
            </a:r>
          </a:p>
          <a:p>
            <a:pPr lvl="1"/>
            <a:r>
              <a:rPr lang="en-GB" sz="2800" dirty="0"/>
              <a:t>These shops sell more.</a:t>
            </a:r>
          </a:p>
          <a:p>
            <a:pPr lvl="1"/>
            <a:r>
              <a:rPr lang="en-GB" sz="2800" dirty="0"/>
              <a:t>This routing algorithm is faster.</a:t>
            </a:r>
          </a:p>
          <a:p>
            <a:pPr lvl="1"/>
            <a:endParaRPr lang="en-GB" sz="2800" dirty="0"/>
          </a:p>
          <a:p>
            <a:r>
              <a:rPr lang="en-GB" dirty="0"/>
              <a:t>This means that Population A must differ from Population B in some way.</a:t>
            </a:r>
          </a:p>
        </p:txBody>
      </p:sp>
    </p:spTree>
    <p:extLst>
      <p:ext uri="{BB962C8B-B14F-4D97-AF65-F5344CB8AC3E}">
        <p14:creationId xmlns:p14="http://schemas.microsoft.com/office/powerpoint/2010/main" val="34792096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70CA9-FE60-D899-41B8-6D2D45C03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06AD0AE-635A-559E-B648-5156E0D29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BD0F2-9F38-BB44-765B-4B7006B31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GB" dirty="0"/>
              <a:t>Unfortunately it is very difficult to prove something true, so instead we try to prove that something is false.</a:t>
            </a:r>
          </a:p>
          <a:p>
            <a:endParaRPr lang="en-GB" dirty="0"/>
          </a:p>
          <a:p>
            <a:r>
              <a:rPr lang="en-GB" dirty="0"/>
              <a:t>We therefore state the exact opposite of what we want to demonstrate to be true and then prove it false.</a:t>
            </a:r>
          </a:p>
          <a:p>
            <a:pPr lvl="1"/>
            <a:r>
              <a:rPr lang="en-GB" dirty="0"/>
              <a:t>What remains (the thing we’re interested is) must be true.</a:t>
            </a:r>
          </a:p>
          <a:p>
            <a:pPr lvl="1"/>
            <a:endParaRPr lang="en-GB" dirty="0"/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</a:t>
            </a:r>
            <a:r>
              <a:rPr lang="en-GB" b="1" i="1" dirty="0"/>
              <a:t>H</a:t>
            </a:r>
            <a:r>
              <a:rPr lang="en-GB" b="1" i="1" baseline="-25000" dirty="0"/>
              <a:t>0</a:t>
            </a:r>
            <a:r>
              <a:rPr lang="en-GB" i="1" baseline="-25000" dirty="0"/>
              <a:t> </a:t>
            </a:r>
            <a:r>
              <a:rPr lang="en-GB" i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2852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8A6CA-7B6E-E3FA-1541-20A326C88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9908B9-D758-B0DA-A7E6-B1544A96D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8AA12-846D-32F8-F81C-A90FB8F03FC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male feet are bigger than female feet:</a:t>
                </a:r>
              </a:p>
              <a:p>
                <a:endParaRPr lang="en-GB" sz="1000" dirty="0"/>
              </a:p>
              <a:p>
                <a:pPr lvl="1"/>
                <a:r>
                  <a:rPr lang="en-GB" sz="2800" dirty="0"/>
                  <a:t>The thing we want to show is that male feet are bigger than female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</a:p>
              <a:p>
                <a:pPr lvl="1"/>
                <a:endParaRPr lang="en-GB" sz="1000" dirty="0"/>
              </a:p>
              <a:p>
                <a:pPr lvl="1"/>
                <a:r>
                  <a:rPr lang="en-GB" sz="2800" dirty="0"/>
                  <a:t>Our null hypothesis is the opposite of this: Male feet are the same size as or smaller than female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800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.</a:t>
                </a:r>
              </a:p>
              <a:p>
                <a:pPr lvl="1"/>
                <a:endParaRPr lang="en-GB" sz="1000" dirty="0"/>
              </a:p>
              <a:p>
                <a:pPr lvl="1"/>
                <a:r>
                  <a:rPr lang="en-GB" sz="2800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80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r>
                  <a:rPr lang="en-GB" sz="2800" dirty="0"/>
                  <a:t>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8AA12-846D-32F8-F81C-A90FB8F03FC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2429" r="-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10109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C37B9-C628-42F8-AB2C-EDBC2172F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8E3170-DCD1-FE36-3545-AE2F08528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0C26335-697E-6CC9-EEAB-2BDCEA3C83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sz="3000" dirty="0"/>
                  <a:t>We can now state our working hypotheses:</a:t>
                </a:r>
              </a:p>
              <a:p>
                <a:endParaRPr lang="en-GB" sz="1100" dirty="0"/>
              </a:p>
              <a:p>
                <a:pPr lvl="1"/>
                <a:r>
                  <a:rPr lang="en-GB" sz="3000" b="1" i="1" dirty="0"/>
                  <a:t>H</a:t>
                </a:r>
                <a:r>
                  <a:rPr lang="en-GB" sz="3000" b="1" i="1" baseline="-25000" dirty="0"/>
                  <a:t>0</a:t>
                </a:r>
                <a:r>
                  <a:rPr lang="en-GB" sz="3000" b="1" dirty="0"/>
                  <a:t>: </a:t>
                </a:r>
                <a:r>
                  <a:rPr lang="en-GB" sz="3000" dirty="0"/>
                  <a:t>Male feet are as small as or smaller than female feet.</a:t>
                </a:r>
              </a:p>
              <a:p>
                <a:pPr lvl="2"/>
                <a:r>
                  <a:rPr lang="en-GB" sz="2800" dirty="0"/>
                  <a:t>The mean foot size of a male is as the same as or less than the mean foot size of a female</a:t>
                </a:r>
              </a:p>
              <a:p>
                <a:pPr lvl="1"/>
                <a:r>
                  <a:rPr lang="en-GB" sz="3000" b="1" i="1" dirty="0"/>
                  <a:t>H</a:t>
                </a:r>
                <a:r>
                  <a:rPr lang="en-GB" sz="3000" b="1" i="1" baseline="-25000" dirty="0"/>
                  <a:t>1</a:t>
                </a:r>
                <a:r>
                  <a:rPr lang="en-GB" sz="3000" b="1" dirty="0"/>
                  <a:t>: </a:t>
                </a:r>
                <a:r>
                  <a:rPr lang="en-GB" sz="3000" dirty="0"/>
                  <a:t>Male feet are larger than female feet.</a:t>
                </a:r>
              </a:p>
              <a:p>
                <a:pPr lvl="2"/>
                <a:r>
                  <a:rPr lang="en-GB" sz="2800" dirty="0"/>
                  <a:t>The mean foot size of a male is greater than the mean foot size of a female</a:t>
                </a:r>
              </a:p>
              <a:p>
                <a:pPr lvl="1"/>
                <a:endParaRPr lang="en-GB" sz="3200" dirty="0"/>
              </a:p>
              <a:p>
                <a:r>
                  <a:rPr lang="en-GB" sz="3500" dirty="0"/>
                  <a:t>How can we reject </a:t>
                </a:r>
                <a:r>
                  <a:rPr lang="en-GB" sz="3500" i="1" dirty="0"/>
                  <a:t>H</a:t>
                </a:r>
                <a:r>
                  <a:rPr lang="en-GB" sz="3500" i="1" baseline="-25000" dirty="0"/>
                  <a:t>0</a:t>
                </a:r>
                <a:r>
                  <a:rPr lang="en-GB" sz="3500" dirty="0"/>
                  <a:t>?</a:t>
                </a:r>
              </a:p>
              <a:p>
                <a:pPr lvl="1"/>
                <a:r>
                  <a:rPr lang="en-GB" sz="3200" dirty="0"/>
                  <a:t>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sz="32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0C26335-697E-6CC9-EEAB-2BDCEA3C83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1221" t="-32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21711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C0FF9-3487-47C0-E4E4-8613E51AE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414D26-8086-7129-7741-B52A66505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Null Hypothesis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A81C5D-170E-EEF8-2B1D-D64966169AC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endParaRPr lang="en-GB" dirty="0"/>
              </a:p>
              <a:p>
                <a:r>
                  <a:rPr lang="en-GB" dirty="0"/>
                  <a:t>The t-test and the ANOVA test we’ll look at in later lectures will help to decide if the difference is due to chance or not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A81C5D-170E-EEF8-2B1D-D64966169AC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24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8676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AECA5-BCA5-79A0-A5E1-E79FA2D06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D3E8C8-5C54-2BDC-B5D9-73FC280AC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4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4CF63F9-6D90-9D7E-FA31-57AA7BF179E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We want to show that the new version of a piece of software allows users to complete tasks more quickly than the previous version</a:t>
                </a:r>
              </a:p>
              <a:p>
                <a:pPr lvl="1"/>
                <a:r>
                  <a:rPr lang="en-GB" sz="2800" b="1" dirty="0"/>
                  <a:t>What are the DV, IV and IV conditions?</a:t>
                </a:r>
              </a:p>
              <a:p>
                <a:pPr lvl="1"/>
                <a:endParaRPr lang="en-GB" sz="2800" b="1" dirty="0"/>
              </a:p>
              <a:p>
                <a:pPr lvl="1"/>
                <a:r>
                  <a:rPr lang="en-GB" sz="2800" b="1" dirty="0"/>
                  <a:t>Formulate a null hypothesis </a:t>
                </a:r>
                <a:r>
                  <a:rPr lang="en-GB" sz="2800" b="1" i="1" dirty="0"/>
                  <a:t>H</a:t>
                </a:r>
                <a:r>
                  <a:rPr lang="en-GB" sz="2800" b="1" i="1" baseline="-25000" dirty="0"/>
                  <a:t>0  </a:t>
                </a:r>
                <a:r>
                  <a:rPr lang="en-GB" sz="2800" b="1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for this experiment</a:t>
                </a:r>
              </a:p>
              <a:p>
                <a:pPr lvl="1"/>
                <a:endParaRPr lang="en-GB" sz="2800" b="1" dirty="0"/>
              </a:p>
              <a:p>
                <a:pPr lvl="1"/>
                <a:r>
                  <a:rPr lang="en-GB" sz="2800" b="1" dirty="0"/>
                  <a:t>What would you need to show to reject the null hypothesis?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4CF63F9-6D90-9D7E-FA31-57AA7BF179E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2429" r="-1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62832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3004A3-5832-B914-A5A5-F7A7DDF02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4C864C-724E-A929-0486-A21817937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4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5DF8ECA-14E0-5649-6110-F073D42521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We want to show that the new version of a piece of software allows users to complete tasks more quickly than the previous version.</a:t>
                </a:r>
              </a:p>
              <a:p>
                <a:pPr lvl="1"/>
                <a:r>
                  <a:rPr lang="en-GB" sz="2800" b="1" dirty="0"/>
                  <a:t>What are the DV, IV and IV conditions?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DV: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Speed of task.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IV: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Version of software.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Conditions: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v1 / v2</a:t>
                </a:r>
              </a:p>
              <a:p>
                <a:pPr lvl="1"/>
                <a:r>
                  <a:rPr lang="en-GB" sz="2800" b="1" dirty="0"/>
                  <a:t>Formulate a null hypothesis </a:t>
                </a:r>
                <a:r>
                  <a:rPr lang="en-GB" sz="2800" b="1" i="1" dirty="0"/>
                  <a:t>H</a:t>
                </a:r>
                <a:r>
                  <a:rPr lang="en-GB" sz="2800" b="1" i="1" baseline="-25000" dirty="0"/>
                  <a:t>0  </a:t>
                </a:r>
                <a:r>
                  <a:rPr lang="en-GB" sz="2800" b="1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for this experiment.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&gt; the speed of tasks on v2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0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≤</m:t>
                    </m:r>
                  </m:oMath>
                </a14:m>
                <a:r>
                  <a:rPr lang="en-GB" sz="2800" dirty="0">
                    <a:solidFill>
                      <a:srgbClr val="FF0000"/>
                    </a:solidFill>
                  </a:rPr>
                  <a:t>  the speed of tasks on v2</a:t>
                </a:r>
              </a:p>
              <a:p>
                <a:pPr lvl="1"/>
                <a:r>
                  <a:rPr lang="en-GB" sz="2800" b="1" dirty="0"/>
                  <a:t>What would you need to show to reject the null hypothesis?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Tasks are faster on v2.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5DF8ECA-14E0-5649-6110-F073D42521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3286" r="-1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37602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996437-DCD0-D9B2-3722-EE98D976D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62D2B96-25BD-A240-C100-C6A04ED1D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4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8017225-23E1-8A56-8CA6-CBB8D8A7DA3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We want to show that the new version of a piece of software allows users to complete tasks more quickly than the previous version.</a:t>
                </a:r>
              </a:p>
              <a:p>
                <a:pPr lvl="1"/>
                <a:r>
                  <a:rPr lang="en-GB" sz="2800" b="1" dirty="0"/>
                  <a:t>What are the DV, IV and IV conditions?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DV: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Speed of task.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IV: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Version of software.  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Conditions: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v1 / v2</a:t>
                </a:r>
              </a:p>
              <a:p>
                <a:pPr lvl="1"/>
                <a:r>
                  <a:rPr lang="en-GB" sz="2800" b="1" dirty="0"/>
                  <a:t>Formulate a null hypothesis </a:t>
                </a:r>
                <a:r>
                  <a:rPr lang="en-GB" sz="2800" b="1" i="1" dirty="0"/>
                  <a:t>H</a:t>
                </a:r>
                <a:r>
                  <a:rPr lang="en-GB" sz="2800" b="1" i="1" baseline="-25000" dirty="0"/>
                  <a:t>0  </a:t>
                </a:r>
                <a:r>
                  <a:rPr lang="en-GB" sz="2800" b="1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  <m:sub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sz="2800" b="1" dirty="0"/>
                  <a:t> for this experiment.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&gt; the speed of tasks on v2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H</a:t>
                </a:r>
                <a:r>
                  <a:rPr lang="en-GB" sz="2800" b="1" baseline="-25000" dirty="0">
                    <a:solidFill>
                      <a:srgbClr val="FF0000"/>
                    </a:solidFill>
                  </a:rPr>
                  <a:t>0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:  </a:t>
                </a:r>
                <a:r>
                  <a:rPr lang="en-GB" sz="2800" dirty="0">
                    <a:solidFill>
                      <a:srgbClr val="FF0000"/>
                    </a:solidFill>
                  </a:rPr>
                  <a:t>The speed of tasks on v1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≤</m:t>
                    </m:r>
                  </m:oMath>
                </a14:m>
                <a:r>
                  <a:rPr lang="en-GB" sz="2800" dirty="0">
                    <a:solidFill>
                      <a:srgbClr val="FF0000"/>
                    </a:solidFill>
                  </a:rPr>
                  <a:t>  the speed of tasks on v2</a:t>
                </a:r>
              </a:p>
              <a:p>
                <a:pPr lvl="1"/>
                <a:r>
                  <a:rPr lang="en-GB" sz="2800" b="1" dirty="0"/>
                  <a:t>What would you need to show to reject the null hypothesis?</a:t>
                </a:r>
              </a:p>
              <a:p>
                <a:pPr lvl="1"/>
                <a:r>
                  <a:rPr lang="en-GB" sz="2800" b="1" dirty="0">
                    <a:solidFill>
                      <a:srgbClr val="FF0000"/>
                    </a:solidFill>
                  </a:rPr>
                  <a:t>Tasks are completed more quickly on v2 than on v1.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8017225-23E1-8A56-8CA6-CBB8D8A7DA3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956" t="-3286" r="-1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87688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9E1345-DA89-7962-3C8E-99EFCC202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35144B-B881-C98B-7A98-854CC1D8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 I and Type II Errors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24CA59D-BB9B-1B3C-2964-C3D513112FE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population.</a:t>
                </a:r>
              </a:p>
              <a:p>
                <a:pPr lvl="1"/>
                <a:r>
                  <a:rPr lang="en-GB" sz="2800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is true or not</a:t>
                </a:r>
              </a:p>
              <a:p>
                <a:pPr lvl="1"/>
                <a:r>
                  <a:rPr lang="en-GB" sz="2800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that is actually true – a Type I error</a:t>
                </a:r>
              </a:p>
              <a:p>
                <a:pPr lvl="1"/>
                <a:r>
                  <a:rPr lang="en-GB" sz="2800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800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24CA59D-BB9B-1B3C-2964-C3D513112FE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91917"/>
                <a:ext cx="11481847" cy="4267200"/>
              </a:xfrm>
              <a:blipFill>
                <a:blip r:embed="rId3"/>
                <a:stretch>
                  <a:fillRect l="-743" t="-3286" b="-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5E21CDBA-7616-FD02-6B3D-8ED5557758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9158" y="3055612"/>
            <a:ext cx="7053683" cy="203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7308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B15CA-C4F4-A201-A1CB-CD9F31351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B665CE-8D97-B220-B64B-727608412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Statistical Significance and Type 1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AA420-D2FC-A455-8B85-B97841BE8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Statistical decisions are normally made so as to minimise the likelihood of Type I errors.</a:t>
            </a:r>
          </a:p>
          <a:p>
            <a:pPr lvl="1"/>
            <a:r>
              <a:rPr lang="en-GB" dirty="0"/>
              <a:t>Which might mean that lots of Type II errors occur.</a:t>
            </a:r>
          </a:p>
          <a:p>
            <a:r>
              <a:rPr lang="en-GB" dirty="0"/>
              <a:t>Statistical results are often reported as “statistically significant at the 0.05 level”.</a:t>
            </a:r>
          </a:p>
          <a:p>
            <a:pPr lvl="1"/>
            <a:r>
              <a:rPr lang="en-GB" dirty="0"/>
              <a:t>This means that there is a 5% chance of a Type I error.</a:t>
            </a:r>
          </a:p>
          <a:p>
            <a:pPr lvl="1"/>
            <a:r>
              <a:rPr lang="en-GB" dirty="0"/>
              <a:t>5 times in 100 that error will still occur.</a:t>
            </a:r>
          </a:p>
          <a:p>
            <a:r>
              <a:rPr lang="en-GB" dirty="0"/>
              <a:t>If you increase the level to 1% you increase the chance of making a Type II error.</a:t>
            </a:r>
          </a:p>
          <a:p>
            <a:pPr lvl="1"/>
            <a:r>
              <a:rPr lang="en-GB" dirty="0"/>
              <a:t>You are refusing to reject a hypothesis when the evidence that it should be rejected is pretty solid.</a:t>
            </a:r>
          </a:p>
        </p:txBody>
      </p:sp>
    </p:spTree>
    <p:extLst>
      <p:ext uri="{BB962C8B-B14F-4D97-AF65-F5344CB8AC3E}">
        <p14:creationId xmlns:p14="http://schemas.microsoft.com/office/powerpoint/2010/main" val="20264120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8F42E-42D0-108C-1706-D7E54C805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3B4B91-0EB1-2377-3CDB-DBEEE3665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D21AF-E1A5-167A-4162-9900F097F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Sometimes we are interested in showing that one sample’s mean is specifically higher or lower than the other, rather than it just being not equal to the other.</a:t>
            </a:r>
          </a:p>
          <a:p>
            <a:r>
              <a:rPr lang="en-US" dirty="0"/>
              <a:t>To do this we use a directional or one-tailed test.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EB281A-6F57-2726-F9A4-1F742FC915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402" y="3373646"/>
            <a:ext cx="8371195" cy="235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2860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BDB58-F858-D468-65C2-87E773812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2D9812-D08C-B55A-6421-59BA81C3C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1C032-B44D-06C4-57A1-5347937E3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In a non-directional test the critical value represents 0.05 as 0.025 at each end of the distribution (a two-tailed distribution).</a:t>
            </a:r>
          </a:p>
          <a:p>
            <a:r>
              <a:rPr lang="en-US" dirty="0"/>
              <a:t>In a directional test the critical value represents 0.025 at one end of the distribution (a one-tailed distribution).</a:t>
            </a:r>
          </a:p>
          <a:p>
            <a:r>
              <a:rPr lang="en-US" dirty="0"/>
              <a:t>You must decide whether you want a one-tailed or two-tailed distribution prior to data collection.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3464F1-ADEB-AF26-C7A2-97A163BFFB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118" y="3650314"/>
            <a:ext cx="7491663" cy="210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5166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C3A17F-A87A-15B6-C9F1-9DDFBAFBF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8551825-293A-6898-ACB9-00A4C920C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Directional vs Non-Directional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58C05-82ED-DDE3-AC33-80351C35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If you want to show that there is a difference between two means but you don’t care which of the two conditions gives the higher value, use the two-tailed test.</a:t>
            </a:r>
          </a:p>
          <a:p>
            <a:endParaRPr lang="en-US" sz="1000" dirty="0"/>
          </a:p>
          <a:p>
            <a:r>
              <a:rPr lang="en-US" dirty="0"/>
              <a:t>If you specifically want to show that one thing is higher than the other, use the one-tailed test.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D7FB66-3A31-2F63-9363-46ECDE525A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118" y="3650314"/>
            <a:ext cx="7491663" cy="210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095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6F46AE-8E17-61A2-D12E-5EFEA8089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571EDA-E21A-BA60-2A6F-7B647EC67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5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69280-4992-829F-03E9-AA9CBE1E7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b="1" dirty="0"/>
              <a:t>For each of the following situations, should you use a one-tailed or two-tailed test?</a:t>
            </a:r>
          </a:p>
          <a:p>
            <a:r>
              <a:rPr lang="en-US" dirty="0"/>
              <a:t>A company wants to see if there is any difference between the ease of use of the old version and the new version of their software.</a:t>
            </a:r>
          </a:p>
          <a:p>
            <a:endParaRPr lang="en-US" dirty="0"/>
          </a:p>
          <a:p>
            <a:r>
              <a:rPr lang="en-US" dirty="0"/>
              <a:t>A network engineer wants to know what difference changing a setting on the firewall has on the security of their system.</a:t>
            </a:r>
          </a:p>
          <a:p>
            <a:endParaRPr lang="en-US" dirty="0"/>
          </a:p>
          <a:p>
            <a:r>
              <a:rPr lang="en-US" dirty="0"/>
              <a:t>A company wants to know if a new website design will lead to more sales.</a:t>
            </a:r>
          </a:p>
        </p:txBody>
      </p:sp>
    </p:spTree>
    <p:extLst>
      <p:ext uri="{BB962C8B-B14F-4D97-AF65-F5344CB8AC3E}">
        <p14:creationId xmlns:p14="http://schemas.microsoft.com/office/powerpoint/2010/main" val="687145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0741D-C49A-F583-B5F3-48985C5C8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55736-6FDD-F6C7-366D-15F8E3BFC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 5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6E515-8DCC-8EF3-E8A5-BD0656879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For each of the following situations, should you use a one-tailed or two-tailed test?</a:t>
            </a:r>
          </a:p>
          <a:p>
            <a:r>
              <a:rPr lang="en-US" dirty="0"/>
              <a:t>A company wants to see if there is any difference between the ease of use of the old version and the new version of their software.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Two-tailed</a:t>
            </a:r>
          </a:p>
          <a:p>
            <a:r>
              <a:rPr lang="en-US" dirty="0"/>
              <a:t>A network engineer wants to know what difference changing a setting on the firewall has on the security of their system.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Two-tailed</a:t>
            </a:r>
          </a:p>
          <a:p>
            <a:r>
              <a:rPr lang="en-US" dirty="0"/>
              <a:t>A company wants to know if a new website design will lead to more sales.</a:t>
            </a:r>
          </a:p>
          <a:p>
            <a:pPr lvl="1"/>
            <a:r>
              <a:rPr lang="en-US" b="1" dirty="0">
                <a:solidFill>
                  <a:srgbClr val="FF0000"/>
                </a:solidFill>
              </a:rPr>
              <a:t>One-tailed</a:t>
            </a:r>
          </a:p>
        </p:txBody>
      </p:sp>
    </p:spTree>
    <p:extLst>
      <p:ext uri="{BB962C8B-B14F-4D97-AF65-F5344CB8AC3E}">
        <p14:creationId xmlns:p14="http://schemas.microsoft.com/office/powerpoint/2010/main" val="15275539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5370C-7225-FCBA-EA28-94C780780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FD7F3-0912-003B-143B-AA7B14B9E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E6809-95EB-017B-AF46-695507962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Experimental Design is important and needs to be:</a:t>
            </a:r>
          </a:p>
          <a:p>
            <a:pPr lvl="1"/>
            <a:r>
              <a:rPr lang="en-US" sz="2800" dirty="0"/>
              <a:t>reliable,</a:t>
            </a:r>
          </a:p>
          <a:p>
            <a:pPr lvl="1"/>
            <a:r>
              <a:rPr lang="en-US" sz="2800" dirty="0"/>
              <a:t>valid and</a:t>
            </a:r>
          </a:p>
          <a:p>
            <a:pPr lvl="1"/>
            <a:r>
              <a:rPr lang="en-US" sz="2800" dirty="0" err="1"/>
              <a:t>generalisable</a:t>
            </a:r>
            <a:r>
              <a:rPr lang="en-US" sz="2800" dirty="0"/>
              <a:t>.</a:t>
            </a:r>
          </a:p>
          <a:p>
            <a:r>
              <a:rPr lang="en-US" dirty="0"/>
              <a:t>Dependent variables are what will be measured.</a:t>
            </a:r>
          </a:p>
          <a:p>
            <a:r>
              <a:rPr lang="en-US" dirty="0"/>
              <a:t>Independent Variables are what a DV is measured against.</a:t>
            </a:r>
          </a:p>
          <a:p>
            <a:r>
              <a:rPr lang="en-US" dirty="0"/>
              <a:t>The Null Hypothesis is created for us to disprove, meaning that H</a:t>
            </a:r>
            <a:r>
              <a:rPr lang="en-US" baseline="-25000" dirty="0"/>
              <a:t>1 </a:t>
            </a:r>
            <a:r>
              <a:rPr lang="en-US" dirty="0"/>
              <a:t>stands true.</a:t>
            </a:r>
          </a:p>
          <a:p>
            <a:r>
              <a:rPr lang="en-US" dirty="0"/>
              <a:t>Type I and Type II Errors:</a:t>
            </a:r>
          </a:p>
          <a:p>
            <a:pPr lvl="1"/>
            <a:r>
              <a:rPr lang="en-US" sz="2800" dirty="0"/>
              <a:t>By using a H</a:t>
            </a:r>
            <a:r>
              <a:rPr lang="en-US" sz="2800" baseline="-25000" dirty="0"/>
              <a:t>0</a:t>
            </a:r>
            <a:r>
              <a:rPr lang="en-US" sz="2800" dirty="0"/>
              <a:t> we can ensure we can improve the probability of Type I errors, rather than the worse case Type II.</a:t>
            </a:r>
          </a:p>
          <a:p>
            <a:r>
              <a:rPr lang="en-US" dirty="0"/>
              <a:t>Statistical significance is the chance of a Type ! Error.</a:t>
            </a:r>
          </a:p>
          <a:p>
            <a:r>
              <a:rPr lang="en-US" dirty="0"/>
              <a:t>One-tailed and two-tailed tests are used for measuring the difference between means.</a:t>
            </a:r>
          </a:p>
        </p:txBody>
      </p:sp>
    </p:spTree>
    <p:extLst>
      <p:ext uri="{BB962C8B-B14F-4D97-AF65-F5344CB8AC3E}">
        <p14:creationId xmlns:p14="http://schemas.microsoft.com/office/powerpoint/2010/main" val="11480540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161D87-087D-92CC-A754-D81CA1108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B5BF46-E808-B2FE-207E-336474F8D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47A88-FE13-5D25-087C-4D71A1940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11481847" cy="4267200"/>
          </a:xfrm>
        </p:spPr>
        <p:txBody>
          <a:bodyPr>
            <a:normAutofit/>
          </a:bodyPr>
          <a:lstStyle/>
          <a:p>
            <a:r>
              <a:rPr lang="en-US" dirty="0"/>
              <a:t>Next time we will cover:</a:t>
            </a:r>
          </a:p>
          <a:p>
            <a:endParaRPr lang="en-US" dirty="0"/>
          </a:p>
          <a:p>
            <a:pPr lvl="1"/>
            <a:r>
              <a:rPr lang="en-US" sz="2800" dirty="0"/>
              <a:t>The 𝑡 Test for Independent Samples</a:t>
            </a:r>
          </a:p>
          <a:p>
            <a:pPr lvl="1"/>
            <a:r>
              <a:rPr lang="en-US" sz="2800" dirty="0"/>
              <a:t>The Critical Value of 𝑡: 𝑡_𝑐𝑟𝑖𝑡</a:t>
            </a:r>
          </a:p>
          <a:p>
            <a:pPr lvl="1"/>
            <a:r>
              <a:rPr lang="en-US" sz="2800" dirty="0"/>
              <a:t>Requirements for Using the 𝑡 Test for Independent Samples</a:t>
            </a:r>
          </a:p>
          <a:p>
            <a:pPr lvl="1"/>
            <a:r>
              <a:rPr lang="en-US" sz="2800" dirty="0"/>
              <a:t>The 𝑡 Test for Dependent (Matched) Samples</a:t>
            </a:r>
          </a:p>
          <a:p>
            <a:pPr lvl="1"/>
            <a:r>
              <a:rPr lang="en-US" sz="2800" dirty="0"/>
              <a:t>Directional vs. Non-directional Tests</a:t>
            </a:r>
          </a:p>
          <a:p>
            <a:pPr lvl="1"/>
            <a:r>
              <a:rPr lang="en-US" sz="2800" dirty="0"/>
              <a:t>The 𝑡 Test allows us to compare the means of two samples</a:t>
            </a:r>
          </a:p>
        </p:txBody>
      </p:sp>
    </p:spTree>
    <p:extLst>
      <p:ext uri="{BB962C8B-B14F-4D97-AF65-F5344CB8AC3E}">
        <p14:creationId xmlns:p14="http://schemas.microsoft.com/office/powerpoint/2010/main" val="39501584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3437</Words>
  <Application>Microsoft Office PowerPoint</Application>
  <PresentationFormat>Widescreen</PresentationFormat>
  <Paragraphs>418</Paragraphs>
  <Slides>46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46</vt:i4>
      </vt:variant>
    </vt:vector>
  </HeadingPairs>
  <TitlesOfParts>
    <vt:vector size="72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Experiment</vt:lpstr>
      <vt:lpstr>Experimental Credibility</vt:lpstr>
      <vt:lpstr>Variables</vt:lpstr>
      <vt:lpstr>Dependent Variables</vt:lpstr>
      <vt:lpstr>Dependent Variables</vt:lpstr>
      <vt:lpstr>Independent Variables</vt:lpstr>
      <vt:lpstr>Independent Variables</vt:lpstr>
      <vt:lpstr>Hypothesis</vt:lpstr>
      <vt:lpstr>Hypothesis</vt:lpstr>
      <vt:lpstr>Example</vt:lpstr>
      <vt:lpstr>Example</vt:lpstr>
      <vt:lpstr>Exercise 1</vt:lpstr>
      <vt:lpstr>Exercise 1</vt:lpstr>
      <vt:lpstr>Exercise 1</vt:lpstr>
      <vt:lpstr>Exercise 1</vt:lpstr>
      <vt:lpstr>Exercise 1</vt:lpstr>
      <vt:lpstr>Exercise 2</vt:lpstr>
      <vt:lpstr>Exercise 2</vt:lpstr>
      <vt:lpstr>Exercise 2</vt:lpstr>
      <vt:lpstr>Exercise 2</vt:lpstr>
      <vt:lpstr>Exercise 2</vt:lpstr>
      <vt:lpstr>Exercise 3</vt:lpstr>
      <vt:lpstr>Exercise 3</vt:lpstr>
      <vt:lpstr>Exercise 3</vt:lpstr>
      <vt:lpstr>Exercise 3</vt:lpstr>
      <vt:lpstr>Exercise 3</vt:lpstr>
      <vt:lpstr>The Null Hypothesis</vt:lpstr>
      <vt:lpstr>The Null Hypothesis</vt:lpstr>
      <vt:lpstr>The Null Hypothesis</vt:lpstr>
      <vt:lpstr>The Null Hypothesis</vt:lpstr>
      <vt:lpstr>The Null Hypothesis</vt:lpstr>
      <vt:lpstr>Exercise 4</vt:lpstr>
      <vt:lpstr>Exercise 4</vt:lpstr>
      <vt:lpstr>Exercise 4</vt:lpstr>
      <vt:lpstr>Type I and Type II Errors</vt:lpstr>
      <vt:lpstr>Statistical Significance and Type 1 Errors</vt:lpstr>
      <vt:lpstr>Directional vs Non-Directional Tests</vt:lpstr>
      <vt:lpstr>Directional vs Non-Directional Tests</vt:lpstr>
      <vt:lpstr>Directional vs Non-Directional Tests</vt:lpstr>
      <vt:lpstr>Exercise 5</vt:lpstr>
      <vt:lpstr>Exercise 5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71</cp:revision>
  <dcterms:created xsi:type="dcterms:W3CDTF">2021-03-09T15:35:42Z</dcterms:created>
  <dcterms:modified xsi:type="dcterms:W3CDTF">2024-11-25T15:30:00Z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