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10693400"/>
  <p:notesSz cx="6858000" cy="9144000"/>
  <p:embeddedFontLst>
    <p:embeddedFont>
      <p:font typeface="Canva Sans" panose="020B0604020202020204" charset="0"/>
      <p:regular r:id="rId3"/>
    </p:embeddedFont>
    <p:embeddedFont>
      <p:font typeface="Canva Sans Bold" panose="020B0604020202020204" charset="0"/>
      <p:regular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0" d="100"/>
          <a:sy n="50" d="100"/>
        </p:scale>
        <p:origin x="1445" y="11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78498" y="-125412"/>
            <a:ext cx="16710818" cy="843879"/>
            <a:chOff x="0" y="0"/>
            <a:chExt cx="4234491" cy="213837"/>
          </a:xfrm>
        </p:grpSpPr>
        <p:sp>
          <p:nvSpPr>
            <p:cNvPr id="3" name="Freeform 3"/>
            <p:cNvSpPr/>
            <p:nvPr/>
          </p:nvSpPr>
          <p:spPr>
            <a:xfrm>
              <a:off x="0" y="0"/>
              <a:ext cx="4234491" cy="213837"/>
            </a:xfrm>
            <a:custGeom>
              <a:avLst/>
              <a:gdLst/>
              <a:ahLst/>
              <a:cxnLst/>
              <a:rect l="l" t="t" r="r" b="b"/>
              <a:pathLst>
                <a:path w="4234491" h="213837">
                  <a:moveTo>
                    <a:pt x="4234491" y="0"/>
                  </a:moveTo>
                  <a:lnTo>
                    <a:pt x="0" y="0"/>
                  </a:lnTo>
                  <a:lnTo>
                    <a:pt x="101600" y="106919"/>
                  </a:lnTo>
                  <a:lnTo>
                    <a:pt x="0" y="213837"/>
                  </a:lnTo>
                  <a:lnTo>
                    <a:pt x="4234491" y="213837"/>
                  </a:lnTo>
                  <a:lnTo>
                    <a:pt x="4132891" y="106919"/>
                  </a:lnTo>
                  <a:lnTo>
                    <a:pt x="4234491" y="0"/>
                  </a:lnTo>
                  <a:close/>
                </a:path>
              </a:pathLst>
            </a:custGeom>
            <a:solidFill>
              <a:srgbClr val="E81907"/>
            </a:solidFill>
          </p:spPr>
          <p:txBody>
            <a:bodyPr/>
            <a:lstStyle/>
            <a:p>
              <a:endParaRPr lang="en-GB"/>
            </a:p>
          </p:txBody>
        </p:sp>
        <p:sp>
          <p:nvSpPr>
            <p:cNvPr id="4" name="TextBox 4"/>
            <p:cNvSpPr txBox="1"/>
            <p:nvPr/>
          </p:nvSpPr>
          <p:spPr>
            <a:xfrm>
              <a:off x="88900" y="-38100"/>
              <a:ext cx="4056691" cy="251937"/>
            </a:xfrm>
            <a:prstGeom prst="rect">
              <a:avLst/>
            </a:prstGeom>
          </p:spPr>
          <p:txBody>
            <a:bodyPr lIns="50800" tIns="50800" rIns="50800" bIns="50800" rtlCol="0" anchor="ctr"/>
            <a:lstStyle/>
            <a:p>
              <a:pPr algn="ctr">
                <a:lnSpc>
                  <a:spcPts val="3079"/>
                </a:lnSpc>
                <a:spcBef>
                  <a:spcPct val="0"/>
                </a:spcBef>
              </a:pPr>
              <a:r>
                <a:rPr lang="en-US" sz="2199" b="1">
                  <a:solidFill>
                    <a:srgbClr val="000000"/>
                  </a:solidFill>
                  <a:latin typeface="Canva Sans Bold"/>
                  <a:ea typeface="Canva Sans Bold"/>
                  <a:cs typeface="Canva Sans Bold"/>
                  <a:sym typeface="Canva Sans Bold"/>
                </a:rPr>
                <a:t>Ashtiaq Hussain (2327959)    C1- Individual Poster Presentation     LCML5006      Aso Abdullah</a:t>
              </a:r>
            </a:p>
          </p:txBody>
        </p:sp>
      </p:grpSp>
      <p:grpSp>
        <p:nvGrpSpPr>
          <p:cNvPr id="5" name="Group 5"/>
          <p:cNvGrpSpPr/>
          <p:nvPr/>
        </p:nvGrpSpPr>
        <p:grpSpPr>
          <a:xfrm>
            <a:off x="324988" y="746429"/>
            <a:ext cx="4988581" cy="3245889"/>
            <a:chOff x="0" y="0"/>
            <a:chExt cx="1264097" cy="822502"/>
          </a:xfrm>
        </p:grpSpPr>
        <p:sp>
          <p:nvSpPr>
            <p:cNvPr id="6" name="Freeform 6"/>
            <p:cNvSpPr/>
            <p:nvPr/>
          </p:nvSpPr>
          <p:spPr>
            <a:xfrm>
              <a:off x="0" y="0"/>
              <a:ext cx="1264097" cy="822502"/>
            </a:xfrm>
            <a:custGeom>
              <a:avLst/>
              <a:gdLst/>
              <a:ahLst/>
              <a:cxnLst/>
              <a:rect l="l" t="t" r="r" b="b"/>
              <a:pathLst>
                <a:path w="1264097" h="822502">
                  <a:moveTo>
                    <a:pt x="82252" y="0"/>
                  </a:moveTo>
                  <a:lnTo>
                    <a:pt x="1181845" y="0"/>
                  </a:lnTo>
                  <a:cubicBezTo>
                    <a:pt x="1203660" y="0"/>
                    <a:pt x="1224581" y="8666"/>
                    <a:pt x="1240006" y="24091"/>
                  </a:cubicBezTo>
                  <a:cubicBezTo>
                    <a:pt x="1255431" y="39516"/>
                    <a:pt x="1264097" y="60438"/>
                    <a:pt x="1264097" y="82252"/>
                  </a:cubicBezTo>
                  <a:lnTo>
                    <a:pt x="1264097" y="740250"/>
                  </a:lnTo>
                  <a:cubicBezTo>
                    <a:pt x="1264097" y="785677"/>
                    <a:pt x="1227272" y="822502"/>
                    <a:pt x="1181845" y="822502"/>
                  </a:cubicBezTo>
                  <a:lnTo>
                    <a:pt x="82252" y="822502"/>
                  </a:lnTo>
                  <a:cubicBezTo>
                    <a:pt x="60438" y="822502"/>
                    <a:pt x="39516" y="813836"/>
                    <a:pt x="24091" y="798411"/>
                  </a:cubicBezTo>
                  <a:cubicBezTo>
                    <a:pt x="8666" y="782986"/>
                    <a:pt x="0" y="762065"/>
                    <a:pt x="0" y="740250"/>
                  </a:cubicBezTo>
                  <a:lnTo>
                    <a:pt x="0" y="82252"/>
                  </a:lnTo>
                  <a:cubicBezTo>
                    <a:pt x="0" y="36826"/>
                    <a:pt x="36826" y="0"/>
                    <a:pt x="82252" y="0"/>
                  </a:cubicBezTo>
                  <a:close/>
                </a:path>
              </a:pathLst>
            </a:custGeom>
            <a:solidFill>
              <a:srgbClr val="FF751F"/>
            </a:solidFill>
          </p:spPr>
          <p:txBody>
            <a:bodyPr/>
            <a:lstStyle/>
            <a:p>
              <a:endParaRPr lang="en-GB"/>
            </a:p>
          </p:txBody>
        </p:sp>
        <p:sp>
          <p:nvSpPr>
            <p:cNvPr id="7" name="TextBox 7"/>
            <p:cNvSpPr txBox="1"/>
            <p:nvPr/>
          </p:nvSpPr>
          <p:spPr>
            <a:xfrm>
              <a:off x="0" y="-28575"/>
              <a:ext cx="1264097" cy="851077"/>
            </a:xfrm>
            <a:prstGeom prst="rect">
              <a:avLst/>
            </a:prstGeom>
          </p:spPr>
          <p:txBody>
            <a:bodyPr lIns="50800" tIns="50800" rIns="50800" bIns="50800" rtlCol="0" anchor="ctr"/>
            <a:lstStyle/>
            <a:p>
              <a:pPr algn="ctr">
                <a:lnSpc>
                  <a:spcPts val="1960"/>
                </a:lnSpc>
              </a:pPr>
              <a:r>
                <a:rPr lang="en-US" sz="1400" b="1" u="sng" dirty="0">
                  <a:solidFill>
                    <a:srgbClr val="000000"/>
                  </a:solidFill>
                  <a:latin typeface="Canva Sans Bold"/>
                  <a:ea typeface="Canva Sans Bold"/>
                  <a:cs typeface="Canva Sans Bold"/>
                  <a:sym typeface="Canva Sans Bold"/>
                </a:rPr>
                <a:t>Introduction</a:t>
              </a:r>
            </a:p>
            <a:p>
              <a:pPr algn="ctr">
                <a:lnSpc>
                  <a:spcPts val="1960"/>
                </a:lnSpc>
              </a:pPr>
              <a:r>
                <a:rPr lang="en-US" sz="1400" dirty="0">
                  <a:solidFill>
                    <a:srgbClr val="000000"/>
                  </a:solidFill>
                  <a:latin typeface="Canva Sans"/>
                  <a:ea typeface="Canva Sans"/>
                  <a:cs typeface="Canva Sans"/>
                  <a:sym typeface="Canva Sans"/>
                </a:rPr>
                <a:t>Emotional intelligence is being able to comprehend and regulate our own emotions, while also understanding the emotions of other individuals. It plays an important role in communication, decision-making, and academic success (Elfenbein and MacCann, 2017). For students, emotions such as stress and motivation can directly affect learning and performance. This poster explores how self-awareness supports emotional intelligence and how students can develop emotional control and mindfulness to improve their studies.</a:t>
              </a:r>
            </a:p>
            <a:p>
              <a:pPr algn="ctr">
                <a:lnSpc>
                  <a:spcPts val="3079"/>
                </a:lnSpc>
              </a:pPr>
              <a:endParaRPr lang="en-US" sz="1400" dirty="0">
                <a:solidFill>
                  <a:srgbClr val="000000"/>
                </a:solidFill>
                <a:latin typeface="Canva Sans"/>
                <a:ea typeface="Canva Sans"/>
                <a:cs typeface="Canva Sans"/>
                <a:sym typeface="Canva Sans"/>
              </a:endParaRPr>
            </a:p>
          </p:txBody>
        </p:sp>
      </p:grpSp>
      <p:grpSp>
        <p:nvGrpSpPr>
          <p:cNvPr id="8" name="Group 8"/>
          <p:cNvGrpSpPr/>
          <p:nvPr/>
        </p:nvGrpSpPr>
        <p:grpSpPr>
          <a:xfrm>
            <a:off x="5448280" y="802551"/>
            <a:ext cx="4667266" cy="3245889"/>
            <a:chOff x="0" y="0"/>
            <a:chExt cx="1182677" cy="822502"/>
          </a:xfrm>
        </p:grpSpPr>
        <p:sp>
          <p:nvSpPr>
            <p:cNvPr id="9" name="Freeform 9"/>
            <p:cNvSpPr/>
            <p:nvPr/>
          </p:nvSpPr>
          <p:spPr>
            <a:xfrm>
              <a:off x="0" y="0"/>
              <a:ext cx="1182677" cy="822502"/>
            </a:xfrm>
            <a:custGeom>
              <a:avLst/>
              <a:gdLst/>
              <a:ahLst/>
              <a:cxnLst/>
              <a:rect l="l" t="t" r="r" b="b"/>
              <a:pathLst>
                <a:path w="1182677" h="822502">
                  <a:moveTo>
                    <a:pt x="87915" y="0"/>
                  </a:moveTo>
                  <a:lnTo>
                    <a:pt x="1094762" y="0"/>
                  </a:lnTo>
                  <a:cubicBezTo>
                    <a:pt x="1118078" y="0"/>
                    <a:pt x="1140440" y="9262"/>
                    <a:pt x="1156927" y="25750"/>
                  </a:cubicBezTo>
                  <a:cubicBezTo>
                    <a:pt x="1173414" y="42237"/>
                    <a:pt x="1182677" y="64598"/>
                    <a:pt x="1182677" y="87915"/>
                  </a:cubicBezTo>
                  <a:lnTo>
                    <a:pt x="1182677" y="734588"/>
                  </a:lnTo>
                  <a:cubicBezTo>
                    <a:pt x="1182677" y="757904"/>
                    <a:pt x="1173414" y="780265"/>
                    <a:pt x="1156927" y="796753"/>
                  </a:cubicBezTo>
                  <a:cubicBezTo>
                    <a:pt x="1140440" y="813240"/>
                    <a:pt x="1118078" y="822502"/>
                    <a:pt x="1094762" y="822502"/>
                  </a:cubicBezTo>
                  <a:lnTo>
                    <a:pt x="87915" y="822502"/>
                  </a:lnTo>
                  <a:cubicBezTo>
                    <a:pt x="64598" y="822502"/>
                    <a:pt x="42237" y="813240"/>
                    <a:pt x="25750" y="796753"/>
                  </a:cubicBezTo>
                  <a:cubicBezTo>
                    <a:pt x="9262" y="780265"/>
                    <a:pt x="0" y="757904"/>
                    <a:pt x="0" y="734588"/>
                  </a:cubicBezTo>
                  <a:lnTo>
                    <a:pt x="0" y="87915"/>
                  </a:lnTo>
                  <a:cubicBezTo>
                    <a:pt x="0" y="64598"/>
                    <a:pt x="9262" y="42237"/>
                    <a:pt x="25750" y="25750"/>
                  </a:cubicBezTo>
                  <a:cubicBezTo>
                    <a:pt x="42237" y="9262"/>
                    <a:pt x="64598" y="0"/>
                    <a:pt x="87915" y="0"/>
                  </a:cubicBezTo>
                  <a:close/>
                </a:path>
              </a:pathLst>
            </a:custGeom>
            <a:solidFill>
              <a:srgbClr val="FFDE59"/>
            </a:solidFill>
          </p:spPr>
          <p:txBody>
            <a:bodyPr/>
            <a:lstStyle/>
            <a:p>
              <a:endParaRPr lang="en-GB"/>
            </a:p>
          </p:txBody>
        </p:sp>
        <p:sp>
          <p:nvSpPr>
            <p:cNvPr id="10" name="TextBox 10"/>
            <p:cNvSpPr txBox="1"/>
            <p:nvPr/>
          </p:nvSpPr>
          <p:spPr>
            <a:xfrm>
              <a:off x="0" y="-28575"/>
              <a:ext cx="1182677" cy="851077"/>
            </a:xfrm>
            <a:prstGeom prst="rect">
              <a:avLst/>
            </a:prstGeom>
          </p:spPr>
          <p:txBody>
            <a:bodyPr lIns="50800" tIns="50800" rIns="50800" bIns="50800" rtlCol="0" anchor="ctr"/>
            <a:lstStyle/>
            <a:p>
              <a:pPr algn="ctr">
                <a:lnSpc>
                  <a:spcPts val="2100"/>
                </a:lnSpc>
              </a:pPr>
              <a:r>
                <a:rPr lang="en-US" sz="1500" b="1" u="sng">
                  <a:solidFill>
                    <a:srgbClr val="000000"/>
                  </a:solidFill>
                  <a:latin typeface="Canva Sans Bold"/>
                  <a:ea typeface="Canva Sans Bold"/>
                  <a:cs typeface="Canva Sans Bold"/>
                  <a:sym typeface="Canva Sans Bold"/>
                </a:rPr>
                <a:t>Method</a:t>
              </a:r>
            </a:p>
            <a:p>
              <a:pPr algn="ctr">
                <a:lnSpc>
                  <a:spcPts val="2100"/>
                </a:lnSpc>
              </a:pPr>
              <a:r>
                <a:rPr lang="en-US" sz="1500">
                  <a:solidFill>
                    <a:srgbClr val="000000"/>
                  </a:solidFill>
                  <a:latin typeface="Canva Sans"/>
                  <a:ea typeface="Canva Sans"/>
                  <a:cs typeface="Canva Sans"/>
                  <a:sym typeface="Canva Sans"/>
                </a:rPr>
                <a:t>This poster was developed through a review of academic literature on emotional intelligence, emotional regulation, and mindfulness. Peer-reviewed journal articles and textbooks were accessed through university resources. Key theories were identified and applied to student experiences using reflection. This approach helped link theory with real academic situations.</a:t>
              </a:r>
            </a:p>
            <a:p>
              <a:pPr algn="ctr">
                <a:lnSpc>
                  <a:spcPts val="3079"/>
                </a:lnSpc>
              </a:pPr>
              <a:endParaRPr lang="en-US" sz="1500">
                <a:solidFill>
                  <a:srgbClr val="000000"/>
                </a:solidFill>
                <a:latin typeface="Canva Sans"/>
                <a:ea typeface="Canva Sans"/>
                <a:cs typeface="Canva Sans"/>
                <a:sym typeface="Canva Sans"/>
              </a:endParaRPr>
            </a:p>
          </p:txBody>
        </p:sp>
      </p:grpSp>
      <p:grpSp>
        <p:nvGrpSpPr>
          <p:cNvPr id="11" name="Group 11"/>
          <p:cNvGrpSpPr/>
          <p:nvPr/>
        </p:nvGrpSpPr>
        <p:grpSpPr>
          <a:xfrm>
            <a:off x="180362" y="4362765"/>
            <a:ext cx="4941779" cy="983235"/>
            <a:chOff x="0" y="0"/>
            <a:chExt cx="1252238" cy="249150"/>
          </a:xfrm>
        </p:grpSpPr>
        <p:sp>
          <p:nvSpPr>
            <p:cNvPr id="12" name="Freeform 12"/>
            <p:cNvSpPr/>
            <p:nvPr/>
          </p:nvSpPr>
          <p:spPr>
            <a:xfrm>
              <a:off x="0" y="0"/>
              <a:ext cx="1252238" cy="249150"/>
            </a:xfrm>
            <a:custGeom>
              <a:avLst/>
              <a:gdLst/>
              <a:ahLst/>
              <a:cxnLst/>
              <a:rect l="l" t="t" r="r" b="b"/>
              <a:pathLst>
                <a:path w="1252238" h="249150">
                  <a:moveTo>
                    <a:pt x="1252238" y="0"/>
                  </a:moveTo>
                  <a:lnTo>
                    <a:pt x="0" y="0"/>
                  </a:lnTo>
                  <a:lnTo>
                    <a:pt x="101600" y="124575"/>
                  </a:lnTo>
                  <a:lnTo>
                    <a:pt x="0" y="249150"/>
                  </a:lnTo>
                  <a:lnTo>
                    <a:pt x="1252238" y="249150"/>
                  </a:lnTo>
                  <a:lnTo>
                    <a:pt x="1150638" y="124575"/>
                  </a:lnTo>
                  <a:lnTo>
                    <a:pt x="1252238" y="0"/>
                  </a:lnTo>
                  <a:close/>
                </a:path>
              </a:pathLst>
            </a:custGeom>
            <a:solidFill>
              <a:srgbClr val="FFDE59"/>
            </a:solidFill>
          </p:spPr>
          <p:txBody>
            <a:bodyPr/>
            <a:lstStyle/>
            <a:p>
              <a:endParaRPr lang="en-GB"/>
            </a:p>
          </p:txBody>
        </p:sp>
        <p:sp>
          <p:nvSpPr>
            <p:cNvPr id="13" name="TextBox 13"/>
            <p:cNvSpPr txBox="1"/>
            <p:nvPr/>
          </p:nvSpPr>
          <p:spPr>
            <a:xfrm>
              <a:off x="88900" y="-38100"/>
              <a:ext cx="1074438" cy="287250"/>
            </a:xfrm>
            <a:prstGeom prst="rect">
              <a:avLst/>
            </a:prstGeom>
          </p:spPr>
          <p:txBody>
            <a:bodyPr lIns="50800" tIns="50800" rIns="50800" bIns="50800" rtlCol="0" anchor="ctr"/>
            <a:lstStyle/>
            <a:p>
              <a:pPr algn="ctr">
                <a:lnSpc>
                  <a:spcPts val="1820"/>
                </a:lnSpc>
              </a:pPr>
              <a:r>
                <a:rPr lang="en-US" sz="1300" b="1" u="sng">
                  <a:solidFill>
                    <a:srgbClr val="000000"/>
                  </a:solidFill>
                  <a:latin typeface="Canva Sans Bold"/>
                  <a:ea typeface="Canva Sans Bold"/>
                  <a:cs typeface="Canva Sans Bold"/>
                  <a:sym typeface="Canva Sans Bold"/>
                </a:rPr>
                <a:t>How can someone develop emotional intelligence?</a:t>
              </a:r>
              <a:r>
                <a:rPr lang="en-US" sz="1300" b="1">
                  <a:solidFill>
                    <a:srgbClr val="000000"/>
                  </a:solidFill>
                  <a:latin typeface="Canva Sans Bold"/>
                  <a:ea typeface="Canva Sans Bold"/>
                  <a:cs typeface="Canva Sans Bold"/>
                  <a:sym typeface="Canva Sans Bold"/>
                </a:rPr>
                <a:t>   (Mayer, 2013)</a:t>
              </a:r>
            </a:p>
            <a:p>
              <a:pPr algn="ctr">
                <a:lnSpc>
                  <a:spcPts val="3079"/>
                </a:lnSpc>
              </a:pPr>
              <a:endParaRPr lang="en-US" sz="1300" b="1">
                <a:solidFill>
                  <a:srgbClr val="000000"/>
                </a:solidFill>
                <a:latin typeface="Canva Sans Bold"/>
                <a:ea typeface="Canva Sans Bold"/>
                <a:cs typeface="Canva Sans Bold"/>
                <a:sym typeface="Canva Sans Bold"/>
              </a:endParaRPr>
            </a:p>
          </p:txBody>
        </p:sp>
      </p:grpSp>
      <p:grpSp>
        <p:nvGrpSpPr>
          <p:cNvPr id="14" name="Group 14"/>
          <p:cNvGrpSpPr/>
          <p:nvPr/>
        </p:nvGrpSpPr>
        <p:grpSpPr>
          <a:xfrm>
            <a:off x="5122141" y="4362765"/>
            <a:ext cx="4941779" cy="983235"/>
            <a:chOff x="0" y="0"/>
            <a:chExt cx="1252238" cy="249150"/>
          </a:xfrm>
        </p:grpSpPr>
        <p:sp>
          <p:nvSpPr>
            <p:cNvPr id="15" name="Freeform 15"/>
            <p:cNvSpPr/>
            <p:nvPr/>
          </p:nvSpPr>
          <p:spPr>
            <a:xfrm>
              <a:off x="0" y="0"/>
              <a:ext cx="1252238" cy="249150"/>
            </a:xfrm>
            <a:custGeom>
              <a:avLst/>
              <a:gdLst/>
              <a:ahLst/>
              <a:cxnLst/>
              <a:rect l="l" t="t" r="r" b="b"/>
              <a:pathLst>
                <a:path w="1252238" h="249150">
                  <a:moveTo>
                    <a:pt x="1252238" y="0"/>
                  </a:moveTo>
                  <a:lnTo>
                    <a:pt x="0" y="0"/>
                  </a:lnTo>
                  <a:lnTo>
                    <a:pt x="101600" y="124575"/>
                  </a:lnTo>
                  <a:lnTo>
                    <a:pt x="0" y="249150"/>
                  </a:lnTo>
                  <a:lnTo>
                    <a:pt x="1252238" y="249150"/>
                  </a:lnTo>
                  <a:lnTo>
                    <a:pt x="1150638" y="124575"/>
                  </a:lnTo>
                  <a:lnTo>
                    <a:pt x="1252238" y="0"/>
                  </a:lnTo>
                  <a:close/>
                </a:path>
              </a:pathLst>
            </a:custGeom>
            <a:solidFill>
              <a:srgbClr val="E81907"/>
            </a:solidFill>
          </p:spPr>
          <p:txBody>
            <a:bodyPr/>
            <a:lstStyle/>
            <a:p>
              <a:endParaRPr lang="en-GB"/>
            </a:p>
          </p:txBody>
        </p:sp>
        <p:sp>
          <p:nvSpPr>
            <p:cNvPr id="16" name="TextBox 16"/>
            <p:cNvSpPr txBox="1"/>
            <p:nvPr/>
          </p:nvSpPr>
          <p:spPr>
            <a:xfrm>
              <a:off x="88900" y="-38100"/>
              <a:ext cx="1074438" cy="287250"/>
            </a:xfrm>
            <a:prstGeom prst="rect">
              <a:avLst/>
            </a:prstGeom>
          </p:spPr>
          <p:txBody>
            <a:bodyPr lIns="50800" tIns="50800" rIns="50800" bIns="50800" rtlCol="0" anchor="ctr"/>
            <a:lstStyle/>
            <a:p>
              <a:pPr algn="ctr">
                <a:lnSpc>
                  <a:spcPts val="1820"/>
                </a:lnSpc>
              </a:pPr>
              <a:r>
                <a:rPr lang="en-GB" sz="1400" b="1" u="sng" dirty="0"/>
                <a:t>How Students Can Manage Their Emotions. </a:t>
              </a:r>
              <a:r>
                <a:rPr lang="en-US" sz="1300" b="1" dirty="0">
                  <a:solidFill>
                    <a:srgbClr val="000000"/>
                  </a:solidFill>
                  <a:latin typeface="Canva Sans Bold"/>
                  <a:ea typeface="Canva Sans Bold"/>
                  <a:cs typeface="Canva Sans Bold"/>
                  <a:sym typeface="Canva Sans Bold"/>
                </a:rPr>
                <a:t>(Hitchcock et al., 2016)</a:t>
              </a:r>
            </a:p>
            <a:p>
              <a:pPr algn="ctr">
                <a:lnSpc>
                  <a:spcPts val="1820"/>
                </a:lnSpc>
              </a:pPr>
              <a:endParaRPr lang="en-US" sz="1300" b="1" dirty="0">
                <a:solidFill>
                  <a:srgbClr val="000000"/>
                </a:solidFill>
                <a:latin typeface="Canva Sans Bold"/>
                <a:ea typeface="Canva Sans Bold"/>
                <a:cs typeface="Canva Sans Bold"/>
                <a:sym typeface="Canva Sans Bold"/>
              </a:endParaRPr>
            </a:p>
          </p:txBody>
        </p:sp>
      </p:grpSp>
      <p:grpSp>
        <p:nvGrpSpPr>
          <p:cNvPr id="17" name="Group 17"/>
          <p:cNvGrpSpPr/>
          <p:nvPr/>
        </p:nvGrpSpPr>
        <p:grpSpPr>
          <a:xfrm>
            <a:off x="10063921" y="4362765"/>
            <a:ext cx="4941779" cy="1017316"/>
            <a:chOff x="0" y="0"/>
            <a:chExt cx="1252238" cy="257786"/>
          </a:xfrm>
        </p:grpSpPr>
        <p:sp>
          <p:nvSpPr>
            <p:cNvPr id="18" name="Freeform 18"/>
            <p:cNvSpPr/>
            <p:nvPr/>
          </p:nvSpPr>
          <p:spPr>
            <a:xfrm>
              <a:off x="0" y="0"/>
              <a:ext cx="1252238" cy="257786"/>
            </a:xfrm>
            <a:custGeom>
              <a:avLst/>
              <a:gdLst/>
              <a:ahLst/>
              <a:cxnLst/>
              <a:rect l="l" t="t" r="r" b="b"/>
              <a:pathLst>
                <a:path w="1252238" h="257786">
                  <a:moveTo>
                    <a:pt x="1252238" y="0"/>
                  </a:moveTo>
                  <a:lnTo>
                    <a:pt x="0" y="0"/>
                  </a:lnTo>
                  <a:lnTo>
                    <a:pt x="101600" y="128893"/>
                  </a:lnTo>
                  <a:lnTo>
                    <a:pt x="0" y="257786"/>
                  </a:lnTo>
                  <a:lnTo>
                    <a:pt x="1252238" y="257786"/>
                  </a:lnTo>
                  <a:lnTo>
                    <a:pt x="1150638" y="128893"/>
                  </a:lnTo>
                  <a:lnTo>
                    <a:pt x="1252238" y="0"/>
                  </a:lnTo>
                  <a:close/>
                </a:path>
              </a:pathLst>
            </a:custGeom>
            <a:solidFill>
              <a:srgbClr val="FF751F"/>
            </a:solidFill>
          </p:spPr>
          <p:txBody>
            <a:bodyPr/>
            <a:lstStyle/>
            <a:p>
              <a:endParaRPr lang="en-GB"/>
            </a:p>
          </p:txBody>
        </p:sp>
        <p:sp>
          <p:nvSpPr>
            <p:cNvPr id="19" name="TextBox 19"/>
            <p:cNvSpPr txBox="1"/>
            <p:nvPr/>
          </p:nvSpPr>
          <p:spPr>
            <a:xfrm>
              <a:off x="88900" y="-38100"/>
              <a:ext cx="1074438" cy="295886"/>
            </a:xfrm>
            <a:prstGeom prst="rect">
              <a:avLst/>
            </a:prstGeom>
          </p:spPr>
          <p:txBody>
            <a:bodyPr lIns="50800" tIns="50800" rIns="50800" bIns="50800" rtlCol="0" anchor="ctr"/>
            <a:lstStyle/>
            <a:p>
              <a:pPr algn="ctr">
                <a:lnSpc>
                  <a:spcPts val="1820"/>
                </a:lnSpc>
              </a:pPr>
              <a:r>
                <a:rPr lang="en-GB" sz="1400" b="1" u="sng" dirty="0"/>
                <a:t>What Helps Students Succeed. </a:t>
              </a:r>
              <a:r>
                <a:rPr lang="en-US" sz="1300" b="1" dirty="0">
                  <a:solidFill>
                    <a:srgbClr val="000000"/>
                  </a:solidFill>
                  <a:latin typeface="Canva Sans Bold"/>
                  <a:ea typeface="Canva Sans Bold"/>
                  <a:cs typeface="Canva Sans Bold"/>
                  <a:sym typeface="Canva Sans Bold"/>
                </a:rPr>
                <a:t>(Shah and </a:t>
              </a:r>
              <a:r>
                <a:rPr lang="en-US" sz="1300" b="1" dirty="0" err="1">
                  <a:solidFill>
                    <a:srgbClr val="000000"/>
                  </a:solidFill>
                  <a:latin typeface="Canva Sans Bold"/>
                  <a:ea typeface="Canva Sans Bold"/>
                  <a:cs typeface="Canva Sans Bold"/>
                  <a:sym typeface="Canva Sans Bold"/>
                </a:rPr>
                <a:t>Galantino</a:t>
              </a:r>
              <a:r>
                <a:rPr lang="en-US" sz="1300" b="1" dirty="0">
                  <a:solidFill>
                    <a:srgbClr val="000000"/>
                  </a:solidFill>
                  <a:latin typeface="Canva Sans Bold"/>
                  <a:ea typeface="Canva Sans Bold"/>
                  <a:cs typeface="Canva Sans Bold"/>
                  <a:sym typeface="Canva Sans Bold"/>
                </a:rPr>
                <a:t>, 2019)</a:t>
              </a:r>
            </a:p>
            <a:p>
              <a:pPr algn="ctr">
                <a:lnSpc>
                  <a:spcPts val="1820"/>
                </a:lnSpc>
              </a:pPr>
              <a:endParaRPr lang="en-US" sz="1300" b="1" dirty="0">
                <a:solidFill>
                  <a:srgbClr val="000000"/>
                </a:solidFill>
                <a:latin typeface="Canva Sans Bold"/>
                <a:ea typeface="Canva Sans Bold"/>
                <a:cs typeface="Canva Sans Bold"/>
                <a:sym typeface="Canva Sans Bold"/>
              </a:endParaRPr>
            </a:p>
          </p:txBody>
        </p:sp>
      </p:grpSp>
      <p:grpSp>
        <p:nvGrpSpPr>
          <p:cNvPr id="20" name="Group 20"/>
          <p:cNvGrpSpPr/>
          <p:nvPr/>
        </p:nvGrpSpPr>
        <p:grpSpPr>
          <a:xfrm>
            <a:off x="0" y="5346000"/>
            <a:ext cx="5022890" cy="5346000"/>
            <a:chOff x="0" y="0"/>
            <a:chExt cx="1272791" cy="1354667"/>
          </a:xfrm>
        </p:grpSpPr>
        <p:sp>
          <p:nvSpPr>
            <p:cNvPr id="21" name="Freeform 21"/>
            <p:cNvSpPr/>
            <p:nvPr/>
          </p:nvSpPr>
          <p:spPr>
            <a:xfrm>
              <a:off x="0" y="0"/>
              <a:ext cx="1272791" cy="1354667"/>
            </a:xfrm>
            <a:custGeom>
              <a:avLst/>
              <a:gdLst/>
              <a:ahLst/>
              <a:cxnLst/>
              <a:rect l="l" t="t" r="r" b="b"/>
              <a:pathLst>
                <a:path w="1272791" h="1354667">
                  <a:moveTo>
                    <a:pt x="81690" y="0"/>
                  </a:moveTo>
                  <a:lnTo>
                    <a:pt x="1191101" y="0"/>
                  </a:lnTo>
                  <a:cubicBezTo>
                    <a:pt x="1212766" y="0"/>
                    <a:pt x="1233545" y="8607"/>
                    <a:pt x="1248865" y="23927"/>
                  </a:cubicBezTo>
                  <a:cubicBezTo>
                    <a:pt x="1264185" y="39246"/>
                    <a:pt x="1272791" y="60025"/>
                    <a:pt x="1272791" y="81690"/>
                  </a:cubicBezTo>
                  <a:lnTo>
                    <a:pt x="1272791" y="1272976"/>
                  </a:lnTo>
                  <a:cubicBezTo>
                    <a:pt x="1272791" y="1318093"/>
                    <a:pt x="1236217" y="1354667"/>
                    <a:pt x="1191101" y="1354667"/>
                  </a:cubicBezTo>
                  <a:lnTo>
                    <a:pt x="81690" y="1354667"/>
                  </a:lnTo>
                  <a:cubicBezTo>
                    <a:pt x="60025" y="1354667"/>
                    <a:pt x="39246" y="1346060"/>
                    <a:pt x="23927" y="1330740"/>
                  </a:cubicBezTo>
                  <a:cubicBezTo>
                    <a:pt x="8607" y="1315420"/>
                    <a:pt x="0" y="1294642"/>
                    <a:pt x="0" y="1272976"/>
                  </a:cubicBezTo>
                  <a:lnTo>
                    <a:pt x="0" y="81690"/>
                  </a:lnTo>
                  <a:cubicBezTo>
                    <a:pt x="0" y="36574"/>
                    <a:pt x="36574" y="0"/>
                    <a:pt x="81690" y="0"/>
                  </a:cubicBezTo>
                  <a:close/>
                </a:path>
              </a:pathLst>
            </a:custGeom>
            <a:solidFill>
              <a:srgbClr val="FFDE59"/>
            </a:solidFill>
          </p:spPr>
          <p:txBody>
            <a:bodyPr/>
            <a:lstStyle/>
            <a:p>
              <a:endParaRPr lang="en-GB"/>
            </a:p>
          </p:txBody>
        </p:sp>
        <p:sp>
          <p:nvSpPr>
            <p:cNvPr id="22" name="TextBox 22"/>
            <p:cNvSpPr txBox="1"/>
            <p:nvPr/>
          </p:nvSpPr>
          <p:spPr>
            <a:xfrm>
              <a:off x="0" y="-28575"/>
              <a:ext cx="1272791" cy="1383242"/>
            </a:xfrm>
            <a:prstGeom prst="rect">
              <a:avLst/>
            </a:prstGeom>
          </p:spPr>
          <p:txBody>
            <a:bodyPr lIns="50800" tIns="50800" rIns="50800" bIns="50800" rtlCol="0" anchor="ctr"/>
            <a:lstStyle/>
            <a:p>
              <a:pPr algn="ctr">
                <a:lnSpc>
                  <a:spcPts val="2240"/>
                </a:lnSpc>
              </a:pPr>
              <a:r>
                <a:rPr lang="en-US" sz="1600">
                  <a:solidFill>
                    <a:srgbClr val="000000"/>
                  </a:solidFill>
                  <a:latin typeface="Canva Sans"/>
                  <a:ea typeface="Canva Sans"/>
                  <a:cs typeface="Canva Sans"/>
                  <a:sym typeface="Canva Sans"/>
                </a:rPr>
                <a:t>Emotional intelligence can be developed through self-awareness, reflection, and practice. The first step is recognising and understanding our own emotions, including emotional triggers and how feelings influence behaviour. When individuals are aware of their emotions, they are better able to manage their reactions in difficult situations.</a:t>
              </a:r>
            </a:p>
            <a:p>
              <a:pPr algn="ctr">
                <a:lnSpc>
                  <a:spcPts val="2240"/>
                </a:lnSpc>
              </a:pPr>
              <a:r>
                <a:rPr lang="en-US" sz="1600">
                  <a:solidFill>
                    <a:srgbClr val="000000"/>
                  </a:solidFill>
                  <a:latin typeface="Canva Sans"/>
                  <a:ea typeface="Canva Sans"/>
                  <a:cs typeface="Canva Sans"/>
                  <a:sym typeface="Canva Sans"/>
                </a:rPr>
                <a:t>Emotional regulation is also important. This means managing emotions such as stress or frustration in a calm and constructive way. Emotional intelligence further develops through social interaction, feedback, and reflection on experiences. Over time, these skills improve empathy, resilience, communication, and the ability to cope with pressure in both academic and workplace settings.</a:t>
              </a:r>
            </a:p>
            <a:p>
              <a:pPr algn="ctr">
                <a:lnSpc>
                  <a:spcPts val="1680"/>
                </a:lnSpc>
              </a:pPr>
              <a:endParaRPr lang="en-US" sz="1600">
                <a:solidFill>
                  <a:srgbClr val="000000"/>
                </a:solidFill>
                <a:latin typeface="Canva Sans"/>
                <a:ea typeface="Canva Sans"/>
                <a:cs typeface="Canva Sans"/>
                <a:sym typeface="Canva Sans"/>
              </a:endParaRPr>
            </a:p>
            <a:p>
              <a:pPr algn="ctr">
                <a:lnSpc>
                  <a:spcPts val="1680"/>
                </a:lnSpc>
              </a:pPr>
              <a:endParaRPr lang="en-US" sz="1600">
                <a:solidFill>
                  <a:srgbClr val="000000"/>
                </a:solidFill>
                <a:latin typeface="Canva Sans"/>
                <a:ea typeface="Canva Sans"/>
                <a:cs typeface="Canva Sans"/>
                <a:sym typeface="Canva Sans"/>
              </a:endParaRPr>
            </a:p>
          </p:txBody>
        </p:sp>
      </p:grpSp>
      <p:grpSp>
        <p:nvGrpSpPr>
          <p:cNvPr id="23" name="Group 23"/>
          <p:cNvGrpSpPr/>
          <p:nvPr/>
        </p:nvGrpSpPr>
        <p:grpSpPr>
          <a:xfrm>
            <a:off x="5046703" y="5346000"/>
            <a:ext cx="5045031" cy="5549161"/>
            <a:chOff x="0" y="0"/>
            <a:chExt cx="1278402" cy="1406147"/>
          </a:xfrm>
        </p:grpSpPr>
        <p:sp>
          <p:nvSpPr>
            <p:cNvPr id="24" name="Freeform 24"/>
            <p:cNvSpPr/>
            <p:nvPr/>
          </p:nvSpPr>
          <p:spPr>
            <a:xfrm>
              <a:off x="0" y="0"/>
              <a:ext cx="1278402" cy="1406147"/>
            </a:xfrm>
            <a:custGeom>
              <a:avLst/>
              <a:gdLst/>
              <a:ahLst/>
              <a:cxnLst/>
              <a:rect l="l" t="t" r="r" b="b"/>
              <a:pathLst>
                <a:path w="1278402" h="1406147">
                  <a:moveTo>
                    <a:pt x="81332" y="0"/>
                  </a:moveTo>
                  <a:lnTo>
                    <a:pt x="1197070" y="0"/>
                  </a:lnTo>
                  <a:cubicBezTo>
                    <a:pt x="1241988" y="0"/>
                    <a:pt x="1278402" y="36414"/>
                    <a:pt x="1278402" y="81332"/>
                  </a:cubicBezTo>
                  <a:lnTo>
                    <a:pt x="1278402" y="1324816"/>
                  </a:lnTo>
                  <a:cubicBezTo>
                    <a:pt x="1278402" y="1369734"/>
                    <a:pt x="1241988" y="1406147"/>
                    <a:pt x="1197070" y="1406147"/>
                  </a:cubicBezTo>
                  <a:lnTo>
                    <a:pt x="81332" y="1406147"/>
                  </a:lnTo>
                  <a:cubicBezTo>
                    <a:pt x="36414" y="1406147"/>
                    <a:pt x="0" y="1369734"/>
                    <a:pt x="0" y="1324816"/>
                  </a:cubicBezTo>
                  <a:lnTo>
                    <a:pt x="0" y="81332"/>
                  </a:lnTo>
                  <a:cubicBezTo>
                    <a:pt x="0" y="36414"/>
                    <a:pt x="36414" y="0"/>
                    <a:pt x="81332" y="0"/>
                  </a:cubicBezTo>
                  <a:close/>
                </a:path>
              </a:pathLst>
            </a:custGeom>
            <a:solidFill>
              <a:srgbClr val="E81907"/>
            </a:solidFill>
          </p:spPr>
          <p:txBody>
            <a:bodyPr/>
            <a:lstStyle/>
            <a:p>
              <a:endParaRPr lang="en-GB"/>
            </a:p>
          </p:txBody>
        </p:sp>
        <p:sp>
          <p:nvSpPr>
            <p:cNvPr id="25" name="TextBox 25"/>
            <p:cNvSpPr txBox="1"/>
            <p:nvPr/>
          </p:nvSpPr>
          <p:spPr>
            <a:xfrm>
              <a:off x="0" y="-28575"/>
              <a:ext cx="1278402" cy="1434722"/>
            </a:xfrm>
            <a:prstGeom prst="rect">
              <a:avLst/>
            </a:prstGeom>
          </p:spPr>
          <p:txBody>
            <a:bodyPr lIns="50800" tIns="50800" rIns="50800" bIns="50800" rtlCol="0" anchor="ctr"/>
            <a:lstStyle/>
            <a:p>
              <a:pPr algn="ctr">
                <a:lnSpc>
                  <a:spcPts val="2240"/>
                </a:lnSpc>
              </a:pPr>
              <a:r>
                <a:rPr lang="en-US" sz="1600">
                  <a:solidFill>
                    <a:srgbClr val="000000"/>
                  </a:solidFill>
                  <a:latin typeface="Canva Sans"/>
                  <a:ea typeface="Canva Sans"/>
                  <a:cs typeface="Canva Sans"/>
                  <a:sym typeface="Canva Sans"/>
                </a:rPr>
                <a:t>As a student, emotions such as stress, anxiety, and pressure can affect motivation, concentration, and performance. If these emotions are not recognised early, they can negatively impact learning. Developing emotional awareness helps students notice when they feel overwhelmed and take action before it affects their studies.</a:t>
              </a:r>
            </a:p>
            <a:p>
              <a:pPr algn="ctr">
                <a:lnSpc>
                  <a:spcPts val="2240"/>
                </a:lnSpc>
              </a:pPr>
              <a:r>
                <a:rPr lang="en-US" sz="1600">
                  <a:solidFill>
                    <a:srgbClr val="000000"/>
                  </a:solidFill>
                  <a:latin typeface="Canva Sans"/>
                  <a:ea typeface="Canva Sans"/>
                  <a:cs typeface="Canva Sans"/>
                  <a:sym typeface="Canva Sans"/>
                </a:rPr>
                <a:t>Mindfulness supports emotional control by encouraging students to stay present and aware of their thoughts without judgement. Simple techniques such as focused breathing, short breaks, or reflection can reduce stress and improve focus. By developing mindfulness and emotional regulation, students are better able to manage academic pressure and maintain emotional balance.</a:t>
              </a:r>
            </a:p>
            <a:p>
              <a:pPr algn="ctr">
                <a:lnSpc>
                  <a:spcPts val="1680"/>
                </a:lnSpc>
              </a:pPr>
              <a:endParaRPr lang="en-US" sz="1600">
                <a:solidFill>
                  <a:srgbClr val="000000"/>
                </a:solidFill>
                <a:latin typeface="Canva Sans"/>
                <a:ea typeface="Canva Sans"/>
                <a:cs typeface="Canva Sans"/>
                <a:sym typeface="Canva Sans"/>
              </a:endParaRPr>
            </a:p>
            <a:p>
              <a:pPr algn="ctr">
                <a:lnSpc>
                  <a:spcPts val="1680"/>
                </a:lnSpc>
              </a:pPr>
              <a:endParaRPr lang="en-US" sz="1600">
                <a:solidFill>
                  <a:srgbClr val="000000"/>
                </a:solidFill>
                <a:latin typeface="Canva Sans"/>
                <a:ea typeface="Canva Sans"/>
                <a:cs typeface="Canva Sans"/>
                <a:sym typeface="Canva Sans"/>
              </a:endParaRPr>
            </a:p>
            <a:p>
              <a:pPr algn="ctr">
                <a:lnSpc>
                  <a:spcPts val="1680"/>
                </a:lnSpc>
              </a:pPr>
              <a:endParaRPr lang="en-US" sz="1600">
                <a:solidFill>
                  <a:srgbClr val="000000"/>
                </a:solidFill>
                <a:latin typeface="Canva Sans"/>
                <a:ea typeface="Canva Sans"/>
                <a:cs typeface="Canva Sans"/>
                <a:sym typeface="Canva Sans"/>
              </a:endParaRPr>
            </a:p>
          </p:txBody>
        </p:sp>
      </p:grpSp>
      <p:grpSp>
        <p:nvGrpSpPr>
          <p:cNvPr id="26" name="Group 26"/>
          <p:cNvGrpSpPr/>
          <p:nvPr/>
        </p:nvGrpSpPr>
        <p:grpSpPr>
          <a:xfrm>
            <a:off x="10115546" y="5346000"/>
            <a:ext cx="5045031" cy="5629471"/>
            <a:chOff x="0" y="0"/>
            <a:chExt cx="1278402" cy="1426498"/>
          </a:xfrm>
        </p:grpSpPr>
        <p:sp>
          <p:nvSpPr>
            <p:cNvPr id="27" name="Freeform 27"/>
            <p:cNvSpPr/>
            <p:nvPr/>
          </p:nvSpPr>
          <p:spPr>
            <a:xfrm>
              <a:off x="0" y="0"/>
              <a:ext cx="1278402" cy="1426498"/>
            </a:xfrm>
            <a:custGeom>
              <a:avLst/>
              <a:gdLst/>
              <a:ahLst/>
              <a:cxnLst/>
              <a:rect l="l" t="t" r="r" b="b"/>
              <a:pathLst>
                <a:path w="1278402" h="1426498">
                  <a:moveTo>
                    <a:pt x="81332" y="0"/>
                  </a:moveTo>
                  <a:lnTo>
                    <a:pt x="1197070" y="0"/>
                  </a:lnTo>
                  <a:cubicBezTo>
                    <a:pt x="1241988" y="0"/>
                    <a:pt x="1278402" y="36414"/>
                    <a:pt x="1278402" y="81332"/>
                  </a:cubicBezTo>
                  <a:lnTo>
                    <a:pt x="1278402" y="1345166"/>
                  </a:lnTo>
                  <a:cubicBezTo>
                    <a:pt x="1278402" y="1390084"/>
                    <a:pt x="1241988" y="1426498"/>
                    <a:pt x="1197070" y="1426498"/>
                  </a:cubicBezTo>
                  <a:lnTo>
                    <a:pt x="81332" y="1426498"/>
                  </a:lnTo>
                  <a:cubicBezTo>
                    <a:pt x="36414" y="1426498"/>
                    <a:pt x="0" y="1390084"/>
                    <a:pt x="0" y="1345166"/>
                  </a:cubicBezTo>
                  <a:lnTo>
                    <a:pt x="0" y="81332"/>
                  </a:lnTo>
                  <a:cubicBezTo>
                    <a:pt x="0" y="36414"/>
                    <a:pt x="36414" y="0"/>
                    <a:pt x="81332" y="0"/>
                  </a:cubicBezTo>
                  <a:close/>
                </a:path>
              </a:pathLst>
            </a:custGeom>
            <a:solidFill>
              <a:srgbClr val="FF751F"/>
            </a:solidFill>
          </p:spPr>
          <p:txBody>
            <a:bodyPr/>
            <a:lstStyle/>
            <a:p>
              <a:endParaRPr lang="en-GB"/>
            </a:p>
          </p:txBody>
        </p:sp>
        <p:sp>
          <p:nvSpPr>
            <p:cNvPr id="28" name="TextBox 28"/>
            <p:cNvSpPr txBox="1"/>
            <p:nvPr/>
          </p:nvSpPr>
          <p:spPr>
            <a:xfrm>
              <a:off x="0" y="-28575"/>
              <a:ext cx="1278402" cy="1455073"/>
            </a:xfrm>
            <a:prstGeom prst="rect">
              <a:avLst/>
            </a:prstGeom>
          </p:spPr>
          <p:txBody>
            <a:bodyPr lIns="50800" tIns="50800" rIns="50800" bIns="50800" rtlCol="0" anchor="ctr"/>
            <a:lstStyle/>
            <a:p>
              <a:pPr algn="ctr">
                <a:lnSpc>
                  <a:spcPts val="2239"/>
                </a:lnSpc>
              </a:pPr>
              <a:r>
                <a:rPr lang="en-US" sz="1599">
                  <a:solidFill>
                    <a:srgbClr val="000000"/>
                  </a:solidFill>
                  <a:latin typeface="Canva Sans"/>
                  <a:ea typeface="Canva Sans"/>
                  <a:cs typeface="Canva Sans"/>
                  <a:sym typeface="Canva Sans"/>
                </a:rPr>
                <a:t>Academic success is influenced not only by ability but also by emotional intelligence. Skills such as motivation, stress management, resilience, and self-discipline help students cope with academic pressure and remain engaged with their studies.</a:t>
              </a:r>
            </a:p>
            <a:p>
              <a:pPr algn="ctr">
                <a:lnSpc>
                  <a:spcPts val="2239"/>
                </a:lnSpc>
              </a:pPr>
              <a:r>
                <a:rPr lang="en-US" sz="1599">
                  <a:solidFill>
                    <a:srgbClr val="000000"/>
                  </a:solidFill>
                  <a:latin typeface="Canva Sans"/>
                  <a:ea typeface="Canva Sans"/>
                  <a:cs typeface="Canva Sans"/>
                  <a:sym typeface="Canva Sans"/>
                </a:rPr>
                <a:t>A common challenge is stress from workload and deadlines. If not managed, stress can reduce concentration and motivation. Planning tasks effectively and recognising emotional limits can help manage this pressure.</a:t>
              </a:r>
            </a:p>
            <a:p>
              <a:pPr algn="ctr">
                <a:lnSpc>
                  <a:spcPts val="2239"/>
                </a:lnSpc>
              </a:pPr>
              <a:r>
                <a:rPr lang="en-US" sz="1599">
                  <a:solidFill>
                    <a:srgbClr val="000000"/>
                  </a:solidFill>
                  <a:latin typeface="Canva Sans"/>
                  <a:ea typeface="Canva Sans"/>
                  <a:cs typeface="Canva Sans"/>
                  <a:sym typeface="Canva Sans"/>
                </a:rPr>
                <a:t>Emotional resilience is also important. This is the ability to recover from setbacks such as poor grades or criticism. Emotionally intelligent students are more likely to learn from challenges rather than view them as failure. Developing these skills supports both academic success and future professional readiness.</a:t>
              </a:r>
            </a:p>
            <a:p>
              <a:pPr algn="ctr">
                <a:lnSpc>
                  <a:spcPts val="1609"/>
                </a:lnSpc>
              </a:pPr>
              <a:endParaRPr lang="en-US" sz="1599">
                <a:solidFill>
                  <a:srgbClr val="000000"/>
                </a:solidFill>
                <a:latin typeface="Canva Sans"/>
                <a:ea typeface="Canva Sans"/>
                <a:cs typeface="Canva Sans"/>
                <a:sym typeface="Canva Sans"/>
              </a:endParaRPr>
            </a:p>
            <a:p>
              <a:pPr algn="ctr">
                <a:lnSpc>
                  <a:spcPts val="1680"/>
                </a:lnSpc>
              </a:pPr>
              <a:endParaRPr lang="en-US" sz="1599">
                <a:solidFill>
                  <a:srgbClr val="000000"/>
                </a:solidFill>
                <a:latin typeface="Canva Sans"/>
                <a:ea typeface="Canva Sans"/>
                <a:cs typeface="Canva Sans"/>
                <a:sym typeface="Canva Sans"/>
              </a:endParaRPr>
            </a:p>
            <a:p>
              <a:pPr algn="ctr">
                <a:lnSpc>
                  <a:spcPts val="1680"/>
                </a:lnSpc>
              </a:pPr>
              <a:endParaRPr lang="en-US" sz="1599">
                <a:solidFill>
                  <a:srgbClr val="000000"/>
                </a:solidFill>
                <a:latin typeface="Canva Sans"/>
                <a:ea typeface="Canva Sans"/>
                <a:cs typeface="Canva Sans"/>
                <a:sym typeface="Canva Sans"/>
              </a:endParaRPr>
            </a:p>
            <a:p>
              <a:pPr algn="ctr">
                <a:lnSpc>
                  <a:spcPts val="1680"/>
                </a:lnSpc>
              </a:pPr>
              <a:endParaRPr lang="en-US" sz="1599">
                <a:solidFill>
                  <a:srgbClr val="000000"/>
                </a:solidFill>
                <a:latin typeface="Canva Sans"/>
                <a:ea typeface="Canva Sans"/>
                <a:cs typeface="Canva Sans"/>
                <a:sym typeface="Canva Sans"/>
              </a:endParaRPr>
            </a:p>
          </p:txBody>
        </p:sp>
      </p:grpSp>
      <p:grpSp>
        <p:nvGrpSpPr>
          <p:cNvPr id="29" name="Group 29"/>
          <p:cNvGrpSpPr/>
          <p:nvPr/>
        </p:nvGrpSpPr>
        <p:grpSpPr>
          <a:xfrm>
            <a:off x="10115546" y="718467"/>
            <a:ext cx="4667266" cy="3245889"/>
            <a:chOff x="0" y="0"/>
            <a:chExt cx="1182677" cy="822502"/>
          </a:xfrm>
        </p:grpSpPr>
        <p:sp>
          <p:nvSpPr>
            <p:cNvPr id="30" name="Freeform 30"/>
            <p:cNvSpPr/>
            <p:nvPr/>
          </p:nvSpPr>
          <p:spPr>
            <a:xfrm>
              <a:off x="0" y="0"/>
              <a:ext cx="1182677" cy="822502"/>
            </a:xfrm>
            <a:custGeom>
              <a:avLst/>
              <a:gdLst/>
              <a:ahLst/>
              <a:cxnLst/>
              <a:rect l="l" t="t" r="r" b="b"/>
              <a:pathLst>
                <a:path w="1182677" h="822502">
                  <a:moveTo>
                    <a:pt x="87915" y="0"/>
                  </a:moveTo>
                  <a:lnTo>
                    <a:pt x="1094762" y="0"/>
                  </a:lnTo>
                  <a:cubicBezTo>
                    <a:pt x="1118078" y="0"/>
                    <a:pt x="1140440" y="9262"/>
                    <a:pt x="1156927" y="25750"/>
                  </a:cubicBezTo>
                  <a:cubicBezTo>
                    <a:pt x="1173414" y="42237"/>
                    <a:pt x="1182677" y="64598"/>
                    <a:pt x="1182677" y="87915"/>
                  </a:cubicBezTo>
                  <a:lnTo>
                    <a:pt x="1182677" y="734588"/>
                  </a:lnTo>
                  <a:cubicBezTo>
                    <a:pt x="1182677" y="757904"/>
                    <a:pt x="1173414" y="780265"/>
                    <a:pt x="1156927" y="796753"/>
                  </a:cubicBezTo>
                  <a:cubicBezTo>
                    <a:pt x="1140440" y="813240"/>
                    <a:pt x="1118078" y="822502"/>
                    <a:pt x="1094762" y="822502"/>
                  </a:cubicBezTo>
                  <a:lnTo>
                    <a:pt x="87915" y="822502"/>
                  </a:lnTo>
                  <a:cubicBezTo>
                    <a:pt x="64598" y="822502"/>
                    <a:pt x="42237" y="813240"/>
                    <a:pt x="25750" y="796753"/>
                  </a:cubicBezTo>
                  <a:cubicBezTo>
                    <a:pt x="9262" y="780265"/>
                    <a:pt x="0" y="757904"/>
                    <a:pt x="0" y="734588"/>
                  </a:cubicBezTo>
                  <a:lnTo>
                    <a:pt x="0" y="87915"/>
                  </a:lnTo>
                  <a:cubicBezTo>
                    <a:pt x="0" y="64598"/>
                    <a:pt x="9262" y="42237"/>
                    <a:pt x="25750" y="25750"/>
                  </a:cubicBezTo>
                  <a:cubicBezTo>
                    <a:pt x="42237" y="9262"/>
                    <a:pt x="64598" y="0"/>
                    <a:pt x="87915" y="0"/>
                  </a:cubicBezTo>
                  <a:close/>
                </a:path>
              </a:pathLst>
            </a:custGeom>
            <a:solidFill>
              <a:srgbClr val="E81907"/>
            </a:solidFill>
          </p:spPr>
          <p:txBody>
            <a:bodyPr/>
            <a:lstStyle/>
            <a:p>
              <a:endParaRPr lang="en-GB"/>
            </a:p>
          </p:txBody>
        </p:sp>
        <p:sp>
          <p:nvSpPr>
            <p:cNvPr id="31" name="TextBox 31"/>
            <p:cNvSpPr txBox="1"/>
            <p:nvPr/>
          </p:nvSpPr>
          <p:spPr>
            <a:xfrm>
              <a:off x="0" y="-19050"/>
              <a:ext cx="1182677" cy="841552"/>
            </a:xfrm>
            <a:prstGeom prst="rect">
              <a:avLst/>
            </a:prstGeom>
          </p:spPr>
          <p:txBody>
            <a:bodyPr lIns="50800" tIns="50800" rIns="50800" bIns="50800" rtlCol="0" anchor="ctr"/>
            <a:lstStyle/>
            <a:p>
              <a:pPr algn="ctr">
                <a:lnSpc>
                  <a:spcPts val="1680"/>
                </a:lnSpc>
              </a:pPr>
              <a:r>
                <a:rPr lang="en-US" sz="1200" b="1" u="sng">
                  <a:solidFill>
                    <a:srgbClr val="000000"/>
                  </a:solidFill>
                  <a:latin typeface="Canva Sans Bold"/>
                  <a:ea typeface="Canva Sans Bold"/>
                  <a:cs typeface="Canva Sans Bold"/>
                  <a:sym typeface="Canva Sans Bold"/>
                </a:rPr>
                <a:t>References</a:t>
              </a:r>
            </a:p>
            <a:p>
              <a:pPr algn="ctr">
                <a:lnSpc>
                  <a:spcPts val="1539"/>
                </a:lnSpc>
              </a:pPr>
              <a:r>
                <a:rPr lang="en-US" sz="1099">
                  <a:solidFill>
                    <a:srgbClr val="000000"/>
                  </a:solidFill>
                  <a:latin typeface="Canva Sans"/>
                  <a:ea typeface="Canva Sans"/>
                  <a:cs typeface="Canva Sans"/>
                  <a:sym typeface="Canva Sans"/>
                </a:rPr>
                <a:t>Elfenbein, H.A. and MacCann, C., 2017. A closer look at ability emotional intelligence (EI): What are its component parts, and how do they relate to each other?. Social and Personality Psychology Compass, 11(7), p.e12324.</a:t>
              </a:r>
            </a:p>
            <a:p>
              <a:pPr algn="ctr">
                <a:lnSpc>
                  <a:spcPts val="1539"/>
                </a:lnSpc>
              </a:pPr>
              <a:r>
                <a:rPr lang="en-US" sz="1099">
                  <a:solidFill>
                    <a:srgbClr val="000000"/>
                  </a:solidFill>
                  <a:latin typeface="Canva Sans"/>
                  <a:ea typeface="Canva Sans"/>
                  <a:cs typeface="Canva Sans"/>
                  <a:sym typeface="Canva Sans"/>
                </a:rPr>
                <a:t>Hitchcock, P.F., Martin, L.M., Fischer, L., Marando-Blanck, S. and Herbert, J.D., 2016. Popular conceptions of mindfulness: Awareness and emotional control. Mindfulness, 7(4), pp.940-949.</a:t>
              </a:r>
            </a:p>
            <a:p>
              <a:pPr algn="ctr">
                <a:lnSpc>
                  <a:spcPts val="1539"/>
                </a:lnSpc>
              </a:pPr>
              <a:r>
                <a:rPr lang="en-US" sz="1099">
                  <a:solidFill>
                    <a:srgbClr val="000000"/>
                  </a:solidFill>
                  <a:latin typeface="Canva Sans"/>
                  <a:ea typeface="Canva Sans"/>
                  <a:cs typeface="Canva Sans"/>
                  <a:sym typeface="Canva Sans"/>
                </a:rPr>
                <a:t>Mayer, J.D., 2013. A new field guide to emotional intelligence. In Emotional intelligence in everyday life (pp. 3-26). Psychology Press.</a:t>
              </a:r>
            </a:p>
            <a:p>
              <a:pPr algn="ctr">
                <a:lnSpc>
                  <a:spcPts val="1539"/>
                </a:lnSpc>
              </a:pPr>
              <a:r>
                <a:rPr lang="en-US" sz="1099">
                  <a:solidFill>
                    <a:srgbClr val="000000"/>
                  </a:solidFill>
                  <a:latin typeface="Canva Sans"/>
                  <a:ea typeface="Canva Sans"/>
                  <a:cs typeface="Canva Sans"/>
                  <a:sym typeface="Canva Sans"/>
                </a:rPr>
                <a:t>Shah, A.P. and Galantino, M.L., 2019. Building emotional intelligence for student success: A pilot study. Perspectives of the ASHA Special Interest Groups, 4(6), pp.1445-1461.</a:t>
              </a:r>
            </a:p>
            <a:p>
              <a:pPr algn="ctr">
                <a:lnSpc>
                  <a:spcPts val="1540"/>
                </a:lnSpc>
              </a:pPr>
              <a:endParaRPr lang="en-US" sz="1099">
                <a:solidFill>
                  <a:srgbClr val="000000"/>
                </a:solidFill>
                <a:latin typeface="Canva Sans"/>
                <a:ea typeface="Canva Sans"/>
                <a:cs typeface="Canva Sans"/>
                <a:sym typeface="Canva Sans"/>
              </a:endParaRPr>
            </a:p>
            <a:p>
              <a:pPr algn="ctr">
                <a:lnSpc>
                  <a:spcPts val="3079"/>
                </a:lnSpc>
              </a:pPr>
              <a:endParaRPr lang="en-US" sz="1099">
                <a:solidFill>
                  <a:srgbClr val="000000"/>
                </a:solidFill>
                <a:latin typeface="Canva Sans"/>
                <a:ea typeface="Canva Sans"/>
                <a:cs typeface="Canva Sans"/>
                <a:sym typeface="Canva Sans"/>
              </a:endParaRPr>
            </a:p>
          </p:txBody>
        </p:sp>
      </p:grpSp>
      <p:sp>
        <p:nvSpPr>
          <p:cNvPr id="32" name="Freeform 32"/>
          <p:cNvSpPr/>
          <p:nvPr/>
        </p:nvSpPr>
        <p:spPr>
          <a:xfrm>
            <a:off x="180362" y="56122"/>
            <a:ext cx="806197" cy="690306"/>
          </a:xfrm>
          <a:custGeom>
            <a:avLst/>
            <a:gdLst/>
            <a:ahLst/>
            <a:cxnLst/>
            <a:rect l="l" t="t" r="r" b="b"/>
            <a:pathLst>
              <a:path w="806197" h="690306">
                <a:moveTo>
                  <a:pt x="0" y="0"/>
                </a:moveTo>
                <a:lnTo>
                  <a:pt x="806197" y="0"/>
                </a:lnTo>
                <a:lnTo>
                  <a:pt x="806197" y="690307"/>
                </a:lnTo>
                <a:lnTo>
                  <a:pt x="0" y="6903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3" name="Freeform 33"/>
          <p:cNvSpPr/>
          <p:nvPr/>
        </p:nvSpPr>
        <p:spPr>
          <a:xfrm>
            <a:off x="14289094" y="4548"/>
            <a:ext cx="716606" cy="713919"/>
          </a:xfrm>
          <a:custGeom>
            <a:avLst/>
            <a:gdLst/>
            <a:ahLst/>
            <a:cxnLst/>
            <a:rect l="l" t="t" r="r" b="b"/>
            <a:pathLst>
              <a:path w="716606" h="713919">
                <a:moveTo>
                  <a:pt x="0" y="0"/>
                </a:moveTo>
                <a:lnTo>
                  <a:pt x="716606" y="0"/>
                </a:lnTo>
                <a:lnTo>
                  <a:pt x="716606" y="713919"/>
                </a:lnTo>
                <a:lnTo>
                  <a:pt x="0" y="71391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4" name="Freeform 34"/>
          <p:cNvSpPr/>
          <p:nvPr/>
        </p:nvSpPr>
        <p:spPr>
          <a:xfrm>
            <a:off x="5744658" y="3854953"/>
            <a:ext cx="3630685" cy="499219"/>
          </a:xfrm>
          <a:custGeom>
            <a:avLst/>
            <a:gdLst/>
            <a:ahLst/>
            <a:cxnLst/>
            <a:rect l="l" t="t" r="r" b="b"/>
            <a:pathLst>
              <a:path w="3630685" h="499219">
                <a:moveTo>
                  <a:pt x="0" y="0"/>
                </a:moveTo>
                <a:lnTo>
                  <a:pt x="3630684" y="0"/>
                </a:lnTo>
                <a:lnTo>
                  <a:pt x="3630684" y="499219"/>
                </a:lnTo>
                <a:lnTo>
                  <a:pt x="0" y="49921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5" name="Freeform 35"/>
          <p:cNvSpPr/>
          <p:nvPr/>
        </p:nvSpPr>
        <p:spPr>
          <a:xfrm>
            <a:off x="4026237" y="4671881"/>
            <a:ext cx="781579" cy="636010"/>
          </a:xfrm>
          <a:custGeom>
            <a:avLst/>
            <a:gdLst/>
            <a:ahLst/>
            <a:cxnLst/>
            <a:rect l="l" t="t" r="r" b="b"/>
            <a:pathLst>
              <a:path w="781579" h="636010">
                <a:moveTo>
                  <a:pt x="0" y="0"/>
                </a:moveTo>
                <a:lnTo>
                  <a:pt x="781579" y="0"/>
                </a:lnTo>
                <a:lnTo>
                  <a:pt x="781579" y="636010"/>
                </a:lnTo>
                <a:lnTo>
                  <a:pt x="0" y="63601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6" name="Freeform 36"/>
          <p:cNvSpPr/>
          <p:nvPr/>
        </p:nvSpPr>
        <p:spPr>
          <a:xfrm>
            <a:off x="9004393" y="4709990"/>
            <a:ext cx="741899" cy="707587"/>
          </a:xfrm>
          <a:custGeom>
            <a:avLst/>
            <a:gdLst/>
            <a:ahLst/>
            <a:cxnLst/>
            <a:rect l="l" t="t" r="r" b="b"/>
            <a:pathLst>
              <a:path w="741899" h="707587">
                <a:moveTo>
                  <a:pt x="0" y="0"/>
                </a:moveTo>
                <a:lnTo>
                  <a:pt x="741899" y="0"/>
                </a:lnTo>
                <a:lnTo>
                  <a:pt x="741899" y="707587"/>
                </a:lnTo>
                <a:lnTo>
                  <a:pt x="0" y="70758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7" name="Freeform 37"/>
          <p:cNvSpPr/>
          <p:nvPr/>
        </p:nvSpPr>
        <p:spPr>
          <a:xfrm>
            <a:off x="14289094" y="4599691"/>
            <a:ext cx="646749" cy="780391"/>
          </a:xfrm>
          <a:custGeom>
            <a:avLst/>
            <a:gdLst/>
            <a:ahLst/>
            <a:cxnLst/>
            <a:rect l="l" t="t" r="r" b="b"/>
            <a:pathLst>
              <a:path w="646749" h="780391">
                <a:moveTo>
                  <a:pt x="0" y="0"/>
                </a:moveTo>
                <a:lnTo>
                  <a:pt x="646749" y="0"/>
                </a:lnTo>
                <a:lnTo>
                  <a:pt x="646749" y="780391"/>
                </a:lnTo>
                <a:lnTo>
                  <a:pt x="0" y="78039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704</Words>
  <Application>Microsoft Office PowerPoint</Application>
  <PresentationFormat>Custom</PresentationFormat>
  <Paragraphs>23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Canva Sans</vt:lpstr>
      <vt:lpstr>Canva Sans Bold</vt: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Yellow Abstract Page Border Double-Sided  Poster A3 Landscape</dc:title>
  <cp:lastModifiedBy>Ashtiaq Hussain (2327959)</cp:lastModifiedBy>
  <cp:revision>2</cp:revision>
  <dcterms:created xsi:type="dcterms:W3CDTF">2006-08-16T00:00:00Z</dcterms:created>
  <dcterms:modified xsi:type="dcterms:W3CDTF">2026-02-14T19:18:49Z</dcterms:modified>
  <dc:identifier>DAHAkAP2HZ8</dc:identifier>
</cp:coreProperties>
</file>