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63" r:id="rId6"/>
    <p:sldId id="265" r:id="rId7"/>
    <p:sldId id="266" r:id="rId8"/>
    <p:sldId id="267" r:id="rId9"/>
    <p:sldId id="268" r:id="rId10"/>
    <p:sldId id="269" r:id="rId11"/>
    <p:sldId id="270" r:id="rId12"/>
    <p:sldId id="271" r:id="rId13"/>
    <p:sldId id="272" r:id="rId14"/>
    <p:sldId id="273" r:id="rId15"/>
    <p:sldId id="274" r:id="rId16"/>
    <p:sldId id="275" r:id="rId17"/>
    <p:sldId id="276" r:id="rId18"/>
    <p:sldId id="277" r:id="rId19"/>
    <p:sldId id="278" r:id="rId20"/>
    <p:sldId id="279" r:id="rId21"/>
    <p:sldId id="280" r:id="rId22"/>
    <p:sldId id="281" r:id="rId23"/>
    <p:sldId id="282" r:id="rId24"/>
    <p:sldId id="283" r:id="rId25"/>
    <p:sldId id="286" r:id="rId26"/>
    <p:sldId id="291" r:id="rId27"/>
    <p:sldId id="284" r:id="rId28"/>
    <p:sldId id="292"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E7EAED"/>
          </a:solidFill>
        </a:fill>
      </a:tcStyle>
    </a:wholeTbl>
    <a:band1H>
      <a:tcStyle>
        <a:tcBdr/>
        <a:fill>
          <a:solidFill>
            <a:srgbClr val="CCD2D8"/>
          </a:solidFill>
        </a:fill>
      </a:tcStyle>
    </a:band1H>
    <a:band2H>
      <a:tcStyle>
        <a:tcBdr/>
      </a:tcStyle>
    </a:band2H>
    <a:band1V>
      <a:tcStyle>
        <a:tcBdr/>
        <a:fill>
          <a:solidFill>
            <a:srgbClr val="CCD2D8"/>
          </a:solidFill>
        </a:fill>
      </a:tcStyle>
    </a:band1V>
    <a:band2V>
      <a:tcStyle>
        <a:tcBdr/>
      </a:tcStyle>
    </a:band2V>
    <a:lastCol>
      <a:tcTxStyle b="on">
        <a:font>
          <a:latin typeface="+mn-lt"/>
          <a:ea typeface="+mn-ea"/>
          <a:cs typeface="+mn-cs"/>
        </a:font>
        <a:srgbClr val="FFFFFF"/>
      </a:tcTxStyle>
      <a:tcStyle>
        <a:tcBdr/>
        <a:fill>
          <a:solidFill>
            <a:srgbClr val="156082"/>
          </a:solidFill>
        </a:fill>
      </a:tcStyle>
    </a:lastCol>
    <a:firstCol>
      <a:tcTxStyle b="on">
        <a:font>
          <a:latin typeface="+mn-lt"/>
          <a:ea typeface="+mn-ea"/>
          <a:cs typeface="+mn-cs"/>
        </a:font>
        <a:srgbClr val="FFFFFF"/>
      </a:tcTxStyle>
      <a:tcStyle>
        <a:tcBdr/>
        <a:fill>
          <a:solidFill>
            <a:srgbClr val="156082"/>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156082"/>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15608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2" d="100"/>
          <a:sy n="92" d="100"/>
        </p:scale>
        <p:origin x="42" y="14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80D731-19BC-5EC5-581C-700E735C05EA}"/>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n-GB"/>
              <a:t>Click to edit Master title style</a:t>
            </a:r>
          </a:p>
        </p:txBody>
      </p:sp>
      <p:sp>
        <p:nvSpPr>
          <p:cNvPr id="3" name="Subtitle 2">
            <a:extLst>
              <a:ext uri="{FF2B5EF4-FFF2-40B4-BE49-F238E27FC236}">
                <a16:creationId xmlns:a16="http://schemas.microsoft.com/office/drawing/2014/main" id="{1DB6E1F3-551E-8C86-5AC9-28995415F185}"/>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n-GB"/>
              <a:t>Click to edit Master subtitle style</a:t>
            </a:r>
          </a:p>
        </p:txBody>
      </p:sp>
      <p:sp>
        <p:nvSpPr>
          <p:cNvPr id="4" name="Date Placeholder 3">
            <a:extLst>
              <a:ext uri="{FF2B5EF4-FFF2-40B4-BE49-F238E27FC236}">
                <a16:creationId xmlns:a16="http://schemas.microsoft.com/office/drawing/2014/main" id="{184C5E49-95C7-C118-6041-38BAFE616853}"/>
              </a:ext>
            </a:extLst>
          </p:cNvPr>
          <p:cNvSpPr txBox="1">
            <a:spLocks noGrp="1"/>
          </p:cNvSpPr>
          <p:nvPr>
            <p:ph type="dt" sz="half" idx="7"/>
          </p:nvPr>
        </p:nvSpPr>
        <p:spPr/>
        <p:txBody>
          <a:bodyPr/>
          <a:lstStyle>
            <a:lvl1pPr>
              <a:defRPr/>
            </a:lvl1pPr>
          </a:lstStyle>
          <a:p>
            <a:pPr lvl="0"/>
            <a:fld id="{5F82146F-DBF0-4492-B3E0-D30C6D095A1A}" type="datetime1">
              <a:rPr lang="en-GB"/>
              <a:pPr lvl="0"/>
              <a:t>08/12/2025</a:t>
            </a:fld>
            <a:endParaRPr lang="en-GB"/>
          </a:p>
        </p:txBody>
      </p:sp>
      <p:sp>
        <p:nvSpPr>
          <p:cNvPr id="5" name="Footer Placeholder 4">
            <a:extLst>
              <a:ext uri="{FF2B5EF4-FFF2-40B4-BE49-F238E27FC236}">
                <a16:creationId xmlns:a16="http://schemas.microsoft.com/office/drawing/2014/main" id="{1939DD54-63C9-3750-F431-C90CACE4B7A1}"/>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19418236-6DF4-F8B4-96C9-B7D759818198}"/>
              </a:ext>
            </a:extLst>
          </p:cNvPr>
          <p:cNvSpPr txBox="1">
            <a:spLocks noGrp="1"/>
          </p:cNvSpPr>
          <p:nvPr>
            <p:ph type="sldNum" sz="quarter" idx="8"/>
          </p:nvPr>
        </p:nvSpPr>
        <p:spPr/>
        <p:txBody>
          <a:bodyPr/>
          <a:lstStyle>
            <a:lvl1pPr>
              <a:defRPr/>
            </a:lvl1pPr>
          </a:lstStyle>
          <a:p>
            <a:pPr lvl="0"/>
            <a:fld id="{815B75A6-A780-4046-B93C-029C5107951A}" type="slidenum">
              <a:t>‹#›</a:t>
            </a:fld>
            <a:endParaRPr lang="en-GB"/>
          </a:p>
        </p:txBody>
      </p:sp>
    </p:spTree>
    <p:extLst>
      <p:ext uri="{BB962C8B-B14F-4D97-AF65-F5344CB8AC3E}">
        <p14:creationId xmlns:p14="http://schemas.microsoft.com/office/powerpoint/2010/main" val="58326670"/>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AEB65-63DA-22C2-0977-2709A093C417}"/>
              </a:ext>
            </a:extLst>
          </p:cNvPr>
          <p:cNvSpPr txBox="1">
            <a:spLocks noGrp="1"/>
          </p:cNvSpPr>
          <p:nvPr>
            <p:ph type="title"/>
          </p:nvPr>
        </p:nvSpPr>
        <p:spPr/>
        <p:txBody>
          <a:bodyPr/>
          <a:lstStyle>
            <a:lvl1pPr>
              <a:defRPr/>
            </a:lvl1pPr>
          </a:lstStyle>
          <a:p>
            <a:pPr lvl="0"/>
            <a:r>
              <a:rPr lang="en-GB"/>
              <a:t>Click to edit Master title style</a:t>
            </a:r>
          </a:p>
        </p:txBody>
      </p:sp>
      <p:sp>
        <p:nvSpPr>
          <p:cNvPr id="3" name="Content Placeholder 2">
            <a:extLst>
              <a:ext uri="{FF2B5EF4-FFF2-40B4-BE49-F238E27FC236}">
                <a16:creationId xmlns:a16="http://schemas.microsoft.com/office/drawing/2014/main" id="{AD8ACBB3-12AE-23B6-BF00-9F153DCCFFEB}"/>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EACFAD4-D063-2B0E-5633-8464F799DBB7}"/>
              </a:ext>
            </a:extLst>
          </p:cNvPr>
          <p:cNvSpPr txBox="1">
            <a:spLocks noGrp="1"/>
          </p:cNvSpPr>
          <p:nvPr>
            <p:ph type="dt" sz="half" idx="7"/>
          </p:nvPr>
        </p:nvSpPr>
        <p:spPr/>
        <p:txBody>
          <a:bodyPr/>
          <a:lstStyle>
            <a:lvl1pPr>
              <a:defRPr/>
            </a:lvl1pPr>
          </a:lstStyle>
          <a:p>
            <a:pPr lvl="0"/>
            <a:fld id="{53BB2174-51BE-4CB0-B6E4-0599D6DB0A1E}" type="datetime1">
              <a:rPr lang="en-GB"/>
              <a:pPr lvl="0"/>
              <a:t>08/12/2025</a:t>
            </a:fld>
            <a:endParaRPr lang="en-GB"/>
          </a:p>
        </p:txBody>
      </p:sp>
      <p:sp>
        <p:nvSpPr>
          <p:cNvPr id="5" name="Footer Placeholder 4">
            <a:extLst>
              <a:ext uri="{FF2B5EF4-FFF2-40B4-BE49-F238E27FC236}">
                <a16:creationId xmlns:a16="http://schemas.microsoft.com/office/drawing/2014/main" id="{4609F998-8239-F969-6671-B4E88E3F71EE}"/>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F537F636-BEAF-D2A4-3F18-791742B2A094}"/>
              </a:ext>
            </a:extLst>
          </p:cNvPr>
          <p:cNvSpPr txBox="1">
            <a:spLocks noGrp="1"/>
          </p:cNvSpPr>
          <p:nvPr>
            <p:ph type="sldNum" sz="quarter" idx="8"/>
          </p:nvPr>
        </p:nvSpPr>
        <p:spPr/>
        <p:txBody>
          <a:bodyPr/>
          <a:lstStyle>
            <a:lvl1pPr>
              <a:defRPr/>
            </a:lvl1pPr>
          </a:lstStyle>
          <a:p>
            <a:pPr lvl="0"/>
            <a:fld id="{C94B1155-8782-4529-A045-DFCDDB6AA056}" type="slidenum">
              <a:t>‹#›</a:t>
            </a:fld>
            <a:endParaRPr lang="en-GB"/>
          </a:p>
        </p:txBody>
      </p:sp>
    </p:spTree>
    <p:extLst>
      <p:ext uri="{BB962C8B-B14F-4D97-AF65-F5344CB8AC3E}">
        <p14:creationId xmlns:p14="http://schemas.microsoft.com/office/powerpoint/2010/main" val="34222692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301484-5E69-A07E-237F-CAF90E2CA327}"/>
              </a:ext>
            </a:extLst>
          </p:cNvPr>
          <p:cNvSpPr txBox="1">
            <a:spLocks noGrp="1"/>
          </p:cNvSpPr>
          <p:nvPr>
            <p:ph type="title"/>
          </p:nvPr>
        </p:nvSpPr>
        <p:spPr>
          <a:xfrm>
            <a:off x="831847" y="1709735"/>
            <a:ext cx="10515600" cy="2852735"/>
          </a:xfrm>
        </p:spPr>
        <p:txBody>
          <a:bodyPr anchor="b"/>
          <a:lstStyle>
            <a:lvl1pPr>
              <a:defRPr sz="6000"/>
            </a:lvl1pPr>
          </a:lstStyle>
          <a:p>
            <a:pPr lvl="0"/>
            <a:r>
              <a:rPr lang="en-GB"/>
              <a:t>Click to edit Master title style</a:t>
            </a:r>
          </a:p>
        </p:txBody>
      </p:sp>
      <p:sp>
        <p:nvSpPr>
          <p:cNvPr id="3" name="Text Placeholder 2">
            <a:extLst>
              <a:ext uri="{FF2B5EF4-FFF2-40B4-BE49-F238E27FC236}">
                <a16:creationId xmlns:a16="http://schemas.microsoft.com/office/drawing/2014/main" id="{02F18F4B-4705-8853-456E-87AD29593DF1}"/>
              </a:ext>
            </a:extLst>
          </p:cNvPr>
          <p:cNvSpPr txBox="1">
            <a:spLocks noGrp="1"/>
          </p:cNvSpPr>
          <p:nvPr>
            <p:ph type="body" idx="1"/>
          </p:nvPr>
        </p:nvSpPr>
        <p:spPr>
          <a:xfrm>
            <a:off x="831847" y="4589465"/>
            <a:ext cx="10515600" cy="1500182"/>
          </a:xfrm>
        </p:spPr>
        <p:txBody>
          <a:bodyPr/>
          <a:lstStyle>
            <a:lvl1pPr marL="0" indent="0">
              <a:buNone/>
              <a:defRPr sz="2400">
                <a:solidFill>
                  <a:srgbClr val="767676"/>
                </a:solidFill>
              </a:defRPr>
            </a:lvl1pPr>
          </a:lstStyle>
          <a:p>
            <a:pPr lvl="0"/>
            <a:r>
              <a:rPr lang="en-GB"/>
              <a:t>Click to edit Master text styles</a:t>
            </a:r>
          </a:p>
        </p:txBody>
      </p:sp>
      <p:sp>
        <p:nvSpPr>
          <p:cNvPr id="4" name="Date Placeholder 3">
            <a:extLst>
              <a:ext uri="{FF2B5EF4-FFF2-40B4-BE49-F238E27FC236}">
                <a16:creationId xmlns:a16="http://schemas.microsoft.com/office/drawing/2014/main" id="{51B87F21-BC7F-5EC5-B311-A6D914DC6017}"/>
              </a:ext>
            </a:extLst>
          </p:cNvPr>
          <p:cNvSpPr txBox="1">
            <a:spLocks noGrp="1"/>
          </p:cNvSpPr>
          <p:nvPr>
            <p:ph type="dt" sz="half" idx="7"/>
          </p:nvPr>
        </p:nvSpPr>
        <p:spPr/>
        <p:txBody>
          <a:bodyPr/>
          <a:lstStyle>
            <a:lvl1pPr>
              <a:defRPr/>
            </a:lvl1pPr>
          </a:lstStyle>
          <a:p>
            <a:pPr lvl="0"/>
            <a:fld id="{A4365EC5-413E-4EA2-9150-DED986618A4D}" type="datetime1">
              <a:rPr lang="en-GB"/>
              <a:pPr lvl="0"/>
              <a:t>08/12/2025</a:t>
            </a:fld>
            <a:endParaRPr lang="en-GB"/>
          </a:p>
        </p:txBody>
      </p:sp>
      <p:sp>
        <p:nvSpPr>
          <p:cNvPr id="5" name="Footer Placeholder 4">
            <a:extLst>
              <a:ext uri="{FF2B5EF4-FFF2-40B4-BE49-F238E27FC236}">
                <a16:creationId xmlns:a16="http://schemas.microsoft.com/office/drawing/2014/main" id="{02625F54-52F2-01EB-7143-84424BA1780E}"/>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714583F2-9C6C-22E0-1618-F96317E0B7B1}"/>
              </a:ext>
            </a:extLst>
          </p:cNvPr>
          <p:cNvSpPr txBox="1">
            <a:spLocks noGrp="1"/>
          </p:cNvSpPr>
          <p:nvPr>
            <p:ph type="sldNum" sz="quarter" idx="8"/>
          </p:nvPr>
        </p:nvSpPr>
        <p:spPr/>
        <p:txBody>
          <a:bodyPr/>
          <a:lstStyle>
            <a:lvl1pPr>
              <a:defRPr/>
            </a:lvl1pPr>
          </a:lstStyle>
          <a:p>
            <a:pPr lvl="0"/>
            <a:fld id="{9617B039-A0C1-4CCA-9A8B-63E59AA01C3B}" type="slidenum">
              <a:t>‹#›</a:t>
            </a:fld>
            <a:endParaRPr lang="en-GB"/>
          </a:p>
        </p:txBody>
      </p:sp>
    </p:spTree>
    <p:extLst>
      <p:ext uri="{BB962C8B-B14F-4D97-AF65-F5344CB8AC3E}">
        <p14:creationId xmlns:p14="http://schemas.microsoft.com/office/powerpoint/2010/main" val="3486506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4F461-4B2B-9D8D-7494-E3AFE462A5C1}"/>
              </a:ext>
            </a:extLst>
          </p:cNvPr>
          <p:cNvSpPr txBox="1">
            <a:spLocks noGrp="1"/>
          </p:cNvSpPr>
          <p:nvPr>
            <p:ph type="title"/>
          </p:nvPr>
        </p:nvSpPr>
        <p:spPr/>
        <p:txBody>
          <a:bodyPr/>
          <a:lstStyle>
            <a:lvl1pPr>
              <a:defRPr/>
            </a:lvl1pPr>
          </a:lstStyle>
          <a:p>
            <a:pPr lvl="0"/>
            <a:r>
              <a:rPr lang="en-GB"/>
              <a:t>Click to edit Master title style</a:t>
            </a:r>
          </a:p>
        </p:txBody>
      </p:sp>
      <p:sp>
        <p:nvSpPr>
          <p:cNvPr id="3" name="Content Placeholder 2">
            <a:extLst>
              <a:ext uri="{FF2B5EF4-FFF2-40B4-BE49-F238E27FC236}">
                <a16:creationId xmlns:a16="http://schemas.microsoft.com/office/drawing/2014/main" id="{66D76F5E-AEFF-13AF-B7D5-311BE5536E74}"/>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CB014005-9F38-287F-D41E-F78EA0691C15}"/>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DBF99644-B8E2-CCA0-8D08-C45848B54490}"/>
              </a:ext>
            </a:extLst>
          </p:cNvPr>
          <p:cNvSpPr txBox="1">
            <a:spLocks noGrp="1"/>
          </p:cNvSpPr>
          <p:nvPr>
            <p:ph type="dt" sz="half" idx="7"/>
          </p:nvPr>
        </p:nvSpPr>
        <p:spPr/>
        <p:txBody>
          <a:bodyPr/>
          <a:lstStyle>
            <a:lvl1pPr>
              <a:defRPr/>
            </a:lvl1pPr>
          </a:lstStyle>
          <a:p>
            <a:pPr lvl="0"/>
            <a:fld id="{2903D85D-4A2B-4A51-9E0C-B9528AC0153C}" type="datetime1">
              <a:rPr lang="en-GB"/>
              <a:pPr lvl="0"/>
              <a:t>08/12/2025</a:t>
            </a:fld>
            <a:endParaRPr lang="en-GB"/>
          </a:p>
        </p:txBody>
      </p:sp>
      <p:sp>
        <p:nvSpPr>
          <p:cNvPr id="6" name="Footer Placeholder 5">
            <a:extLst>
              <a:ext uri="{FF2B5EF4-FFF2-40B4-BE49-F238E27FC236}">
                <a16:creationId xmlns:a16="http://schemas.microsoft.com/office/drawing/2014/main" id="{C4388E0C-3C45-992B-5E1C-5502AE8D7D6D}"/>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89E32E05-9795-DE71-88C5-1D6C1E59FBC3}"/>
              </a:ext>
            </a:extLst>
          </p:cNvPr>
          <p:cNvSpPr txBox="1">
            <a:spLocks noGrp="1"/>
          </p:cNvSpPr>
          <p:nvPr>
            <p:ph type="sldNum" sz="quarter" idx="8"/>
          </p:nvPr>
        </p:nvSpPr>
        <p:spPr/>
        <p:txBody>
          <a:bodyPr/>
          <a:lstStyle>
            <a:lvl1pPr>
              <a:defRPr/>
            </a:lvl1pPr>
          </a:lstStyle>
          <a:p>
            <a:pPr lvl="0"/>
            <a:fld id="{B8DFEE45-6FE1-4202-83D5-B38715F10371}" type="slidenum">
              <a:t>‹#›</a:t>
            </a:fld>
            <a:endParaRPr lang="en-GB"/>
          </a:p>
        </p:txBody>
      </p:sp>
    </p:spTree>
    <p:extLst>
      <p:ext uri="{BB962C8B-B14F-4D97-AF65-F5344CB8AC3E}">
        <p14:creationId xmlns:p14="http://schemas.microsoft.com/office/powerpoint/2010/main" val="3160346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24A780-B252-713A-33C6-84F4B8CB2B7D}"/>
              </a:ext>
            </a:extLst>
          </p:cNvPr>
          <p:cNvSpPr txBox="1">
            <a:spLocks noGrp="1"/>
          </p:cNvSpPr>
          <p:nvPr>
            <p:ph type="title"/>
          </p:nvPr>
        </p:nvSpPr>
        <p:spPr>
          <a:xfrm>
            <a:off x="839784" y="365129"/>
            <a:ext cx="10515600" cy="1325559"/>
          </a:xfrm>
        </p:spPr>
        <p:txBody>
          <a:bodyPr/>
          <a:lstStyle>
            <a:lvl1pPr>
              <a:defRPr/>
            </a:lvl1pPr>
          </a:lstStyle>
          <a:p>
            <a:pPr lvl="0"/>
            <a:r>
              <a:rPr lang="en-GB"/>
              <a:t>Click to edit Master title style</a:t>
            </a:r>
          </a:p>
        </p:txBody>
      </p:sp>
      <p:sp>
        <p:nvSpPr>
          <p:cNvPr id="3" name="Text Placeholder 2">
            <a:extLst>
              <a:ext uri="{FF2B5EF4-FFF2-40B4-BE49-F238E27FC236}">
                <a16:creationId xmlns:a16="http://schemas.microsoft.com/office/drawing/2014/main" id="{FF86BCDD-1B12-EB1C-D101-20875A237518}"/>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n-GB"/>
              <a:t>Click to edit Master text styles</a:t>
            </a:r>
          </a:p>
        </p:txBody>
      </p:sp>
      <p:sp>
        <p:nvSpPr>
          <p:cNvPr id="4" name="Content Placeholder 3">
            <a:extLst>
              <a:ext uri="{FF2B5EF4-FFF2-40B4-BE49-F238E27FC236}">
                <a16:creationId xmlns:a16="http://schemas.microsoft.com/office/drawing/2014/main" id="{8B7F9C67-5AC3-BD1F-2334-17F4F3B49FB1}"/>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58EFD77D-291B-6211-787E-368896E51B33}"/>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n-GB"/>
              <a:t>Click to edit Master text styles</a:t>
            </a:r>
          </a:p>
        </p:txBody>
      </p:sp>
      <p:sp>
        <p:nvSpPr>
          <p:cNvPr id="6" name="Content Placeholder 5">
            <a:extLst>
              <a:ext uri="{FF2B5EF4-FFF2-40B4-BE49-F238E27FC236}">
                <a16:creationId xmlns:a16="http://schemas.microsoft.com/office/drawing/2014/main" id="{5B67E05E-064C-8057-8692-81A29426BCCA}"/>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5D8C9CDC-7539-7FEE-7C54-B4DB23EE138F}"/>
              </a:ext>
            </a:extLst>
          </p:cNvPr>
          <p:cNvSpPr txBox="1">
            <a:spLocks noGrp="1"/>
          </p:cNvSpPr>
          <p:nvPr>
            <p:ph type="dt" sz="half" idx="7"/>
          </p:nvPr>
        </p:nvSpPr>
        <p:spPr/>
        <p:txBody>
          <a:bodyPr/>
          <a:lstStyle>
            <a:lvl1pPr>
              <a:defRPr/>
            </a:lvl1pPr>
          </a:lstStyle>
          <a:p>
            <a:pPr lvl="0"/>
            <a:fld id="{249AF3D6-98D2-4065-AD04-35B83634EB9E}" type="datetime1">
              <a:rPr lang="en-GB"/>
              <a:pPr lvl="0"/>
              <a:t>08/12/2025</a:t>
            </a:fld>
            <a:endParaRPr lang="en-GB"/>
          </a:p>
        </p:txBody>
      </p:sp>
      <p:sp>
        <p:nvSpPr>
          <p:cNvPr id="8" name="Footer Placeholder 7">
            <a:extLst>
              <a:ext uri="{FF2B5EF4-FFF2-40B4-BE49-F238E27FC236}">
                <a16:creationId xmlns:a16="http://schemas.microsoft.com/office/drawing/2014/main" id="{AF0A15A1-4867-0E7D-177E-0C6BA06C17F5}"/>
              </a:ext>
            </a:extLst>
          </p:cNvPr>
          <p:cNvSpPr txBox="1">
            <a:spLocks noGrp="1"/>
          </p:cNvSpPr>
          <p:nvPr>
            <p:ph type="ftr" sz="quarter" idx="9"/>
          </p:nvPr>
        </p:nvSpPr>
        <p:spPr/>
        <p:txBody>
          <a:bodyPr/>
          <a:lstStyle>
            <a:lvl1pPr>
              <a:defRPr/>
            </a:lvl1pPr>
          </a:lstStyle>
          <a:p>
            <a:pPr lvl="0"/>
            <a:endParaRPr lang="en-GB"/>
          </a:p>
        </p:txBody>
      </p:sp>
      <p:sp>
        <p:nvSpPr>
          <p:cNvPr id="9" name="Slide Number Placeholder 8">
            <a:extLst>
              <a:ext uri="{FF2B5EF4-FFF2-40B4-BE49-F238E27FC236}">
                <a16:creationId xmlns:a16="http://schemas.microsoft.com/office/drawing/2014/main" id="{F46B25C0-9F83-528F-842A-FA03F72AE837}"/>
              </a:ext>
            </a:extLst>
          </p:cNvPr>
          <p:cNvSpPr txBox="1">
            <a:spLocks noGrp="1"/>
          </p:cNvSpPr>
          <p:nvPr>
            <p:ph type="sldNum" sz="quarter" idx="8"/>
          </p:nvPr>
        </p:nvSpPr>
        <p:spPr/>
        <p:txBody>
          <a:bodyPr/>
          <a:lstStyle>
            <a:lvl1pPr>
              <a:defRPr/>
            </a:lvl1pPr>
          </a:lstStyle>
          <a:p>
            <a:pPr lvl="0"/>
            <a:fld id="{E278A3C0-5F9D-43BD-92DF-F7A744303C9C}" type="slidenum">
              <a:t>‹#›</a:t>
            </a:fld>
            <a:endParaRPr lang="en-GB"/>
          </a:p>
        </p:txBody>
      </p:sp>
    </p:spTree>
    <p:extLst>
      <p:ext uri="{BB962C8B-B14F-4D97-AF65-F5344CB8AC3E}">
        <p14:creationId xmlns:p14="http://schemas.microsoft.com/office/powerpoint/2010/main" val="33120300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6B15C1-6C13-61F4-DDFE-3DACF0434FA0}"/>
              </a:ext>
            </a:extLst>
          </p:cNvPr>
          <p:cNvSpPr txBox="1">
            <a:spLocks noGrp="1"/>
          </p:cNvSpPr>
          <p:nvPr>
            <p:ph type="title"/>
          </p:nvPr>
        </p:nvSpPr>
        <p:spPr/>
        <p:txBody>
          <a:bodyPr/>
          <a:lstStyle>
            <a:lvl1pPr>
              <a:defRPr/>
            </a:lvl1pPr>
          </a:lstStyle>
          <a:p>
            <a:pPr lvl="0"/>
            <a:r>
              <a:rPr lang="en-GB"/>
              <a:t>Click to edit Master title style</a:t>
            </a:r>
          </a:p>
        </p:txBody>
      </p:sp>
      <p:sp>
        <p:nvSpPr>
          <p:cNvPr id="3" name="Date Placeholder 2">
            <a:extLst>
              <a:ext uri="{FF2B5EF4-FFF2-40B4-BE49-F238E27FC236}">
                <a16:creationId xmlns:a16="http://schemas.microsoft.com/office/drawing/2014/main" id="{53356DF0-4BDF-9874-7C9B-C34BD6B06E74}"/>
              </a:ext>
            </a:extLst>
          </p:cNvPr>
          <p:cNvSpPr txBox="1">
            <a:spLocks noGrp="1"/>
          </p:cNvSpPr>
          <p:nvPr>
            <p:ph type="dt" sz="half" idx="7"/>
          </p:nvPr>
        </p:nvSpPr>
        <p:spPr/>
        <p:txBody>
          <a:bodyPr/>
          <a:lstStyle>
            <a:lvl1pPr>
              <a:defRPr/>
            </a:lvl1pPr>
          </a:lstStyle>
          <a:p>
            <a:pPr lvl="0"/>
            <a:fld id="{69E16C55-996C-4B00-B83B-14FE5468B913}" type="datetime1">
              <a:rPr lang="en-GB"/>
              <a:pPr lvl="0"/>
              <a:t>08/12/2025</a:t>
            </a:fld>
            <a:endParaRPr lang="en-GB"/>
          </a:p>
        </p:txBody>
      </p:sp>
      <p:sp>
        <p:nvSpPr>
          <p:cNvPr id="4" name="Footer Placeholder 3">
            <a:extLst>
              <a:ext uri="{FF2B5EF4-FFF2-40B4-BE49-F238E27FC236}">
                <a16:creationId xmlns:a16="http://schemas.microsoft.com/office/drawing/2014/main" id="{EACB3611-7CF5-6C1C-644D-1751F47217F7}"/>
              </a:ext>
            </a:extLst>
          </p:cNvPr>
          <p:cNvSpPr txBox="1">
            <a:spLocks noGrp="1"/>
          </p:cNvSpPr>
          <p:nvPr>
            <p:ph type="ftr" sz="quarter" idx="9"/>
          </p:nvPr>
        </p:nvSpPr>
        <p:spPr/>
        <p:txBody>
          <a:bodyPr/>
          <a:lstStyle>
            <a:lvl1pPr>
              <a:defRPr/>
            </a:lvl1pPr>
          </a:lstStyle>
          <a:p>
            <a:pPr lvl="0"/>
            <a:endParaRPr lang="en-GB"/>
          </a:p>
        </p:txBody>
      </p:sp>
      <p:sp>
        <p:nvSpPr>
          <p:cNvPr id="5" name="Slide Number Placeholder 4">
            <a:extLst>
              <a:ext uri="{FF2B5EF4-FFF2-40B4-BE49-F238E27FC236}">
                <a16:creationId xmlns:a16="http://schemas.microsoft.com/office/drawing/2014/main" id="{87F0A80B-7943-427A-A10F-7A74E7E12B1D}"/>
              </a:ext>
            </a:extLst>
          </p:cNvPr>
          <p:cNvSpPr txBox="1">
            <a:spLocks noGrp="1"/>
          </p:cNvSpPr>
          <p:nvPr>
            <p:ph type="sldNum" sz="quarter" idx="8"/>
          </p:nvPr>
        </p:nvSpPr>
        <p:spPr/>
        <p:txBody>
          <a:bodyPr/>
          <a:lstStyle>
            <a:lvl1pPr>
              <a:defRPr/>
            </a:lvl1pPr>
          </a:lstStyle>
          <a:p>
            <a:pPr lvl="0"/>
            <a:fld id="{D752BCC9-F1A2-46CC-A365-E9BB8B936138}" type="slidenum">
              <a:t>‹#›</a:t>
            </a:fld>
            <a:endParaRPr lang="en-GB"/>
          </a:p>
        </p:txBody>
      </p:sp>
    </p:spTree>
    <p:extLst>
      <p:ext uri="{BB962C8B-B14F-4D97-AF65-F5344CB8AC3E}">
        <p14:creationId xmlns:p14="http://schemas.microsoft.com/office/powerpoint/2010/main" val="8456990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4DA0611-8B95-4241-B126-70FB8C80A5E3}"/>
              </a:ext>
            </a:extLst>
          </p:cNvPr>
          <p:cNvSpPr txBox="1">
            <a:spLocks noGrp="1"/>
          </p:cNvSpPr>
          <p:nvPr>
            <p:ph type="dt" sz="half" idx="7"/>
          </p:nvPr>
        </p:nvSpPr>
        <p:spPr/>
        <p:txBody>
          <a:bodyPr/>
          <a:lstStyle>
            <a:lvl1pPr>
              <a:defRPr/>
            </a:lvl1pPr>
          </a:lstStyle>
          <a:p>
            <a:pPr lvl="0"/>
            <a:fld id="{22B849D5-22DD-476F-AAFE-FA730DF8409A}" type="datetime1">
              <a:rPr lang="en-GB"/>
              <a:pPr lvl="0"/>
              <a:t>08/12/2025</a:t>
            </a:fld>
            <a:endParaRPr lang="en-GB"/>
          </a:p>
        </p:txBody>
      </p:sp>
      <p:sp>
        <p:nvSpPr>
          <p:cNvPr id="3" name="Footer Placeholder 2">
            <a:extLst>
              <a:ext uri="{FF2B5EF4-FFF2-40B4-BE49-F238E27FC236}">
                <a16:creationId xmlns:a16="http://schemas.microsoft.com/office/drawing/2014/main" id="{1E8D4099-D991-189A-6176-2E71140B2710}"/>
              </a:ext>
            </a:extLst>
          </p:cNvPr>
          <p:cNvSpPr txBox="1">
            <a:spLocks noGrp="1"/>
          </p:cNvSpPr>
          <p:nvPr>
            <p:ph type="ftr" sz="quarter" idx="9"/>
          </p:nvPr>
        </p:nvSpPr>
        <p:spPr/>
        <p:txBody>
          <a:bodyPr/>
          <a:lstStyle>
            <a:lvl1pPr>
              <a:defRPr/>
            </a:lvl1pPr>
          </a:lstStyle>
          <a:p>
            <a:pPr lvl="0"/>
            <a:endParaRPr lang="en-GB"/>
          </a:p>
        </p:txBody>
      </p:sp>
      <p:sp>
        <p:nvSpPr>
          <p:cNvPr id="4" name="Slide Number Placeholder 3">
            <a:extLst>
              <a:ext uri="{FF2B5EF4-FFF2-40B4-BE49-F238E27FC236}">
                <a16:creationId xmlns:a16="http://schemas.microsoft.com/office/drawing/2014/main" id="{DC6CE6DE-D3C4-A2B9-5D32-F9209E6D52BB}"/>
              </a:ext>
            </a:extLst>
          </p:cNvPr>
          <p:cNvSpPr txBox="1">
            <a:spLocks noGrp="1"/>
          </p:cNvSpPr>
          <p:nvPr>
            <p:ph type="sldNum" sz="quarter" idx="8"/>
          </p:nvPr>
        </p:nvSpPr>
        <p:spPr/>
        <p:txBody>
          <a:bodyPr/>
          <a:lstStyle>
            <a:lvl1pPr>
              <a:defRPr/>
            </a:lvl1pPr>
          </a:lstStyle>
          <a:p>
            <a:pPr lvl="0"/>
            <a:fld id="{2370EBA5-B393-4148-8D7C-E95C6FBC02D7}" type="slidenum">
              <a:t>‹#›</a:t>
            </a:fld>
            <a:endParaRPr lang="en-GB"/>
          </a:p>
        </p:txBody>
      </p:sp>
    </p:spTree>
    <p:extLst>
      <p:ext uri="{BB962C8B-B14F-4D97-AF65-F5344CB8AC3E}">
        <p14:creationId xmlns:p14="http://schemas.microsoft.com/office/powerpoint/2010/main" val="40342829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8D476E-BC03-91E5-FE36-0DA62149A553}"/>
              </a:ext>
            </a:extLst>
          </p:cNvPr>
          <p:cNvSpPr txBox="1">
            <a:spLocks noGrp="1"/>
          </p:cNvSpPr>
          <p:nvPr>
            <p:ph type="title"/>
          </p:nvPr>
        </p:nvSpPr>
        <p:spPr>
          <a:xfrm>
            <a:off x="839784" y="457200"/>
            <a:ext cx="3932240" cy="1600200"/>
          </a:xfrm>
        </p:spPr>
        <p:txBody>
          <a:bodyPr anchor="b"/>
          <a:lstStyle>
            <a:lvl1pPr>
              <a:defRPr sz="3200"/>
            </a:lvl1pPr>
          </a:lstStyle>
          <a:p>
            <a:pPr lvl="0"/>
            <a:r>
              <a:rPr lang="en-GB"/>
              <a:t>Click to edit Master title style</a:t>
            </a:r>
          </a:p>
        </p:txBody>
      </p:sp>
      <p:sp>
        <p:nvSpPr>
          <p:cNvPr id="3" name="Content Placeholder 2">
            <a:extLst>
              <a:ext uri="{FF2B5EF4-FFF2-40B4-BE49-F238E27FC236}">
                <a16:creationId xmlns:a16="http://schemas.microsoft.com/office/drawing/2014/main" id="{E887FB32-F35E-C7C7-219E-4AB9E1ACC806}"/>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C5B94217-811B-5781-29B1-798B9A696233}"/>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GB"/>
              <a:t>Click to edit Master text styles</a:t>
            </a:r>
          </a:p>
        </p:txBody>
      </p:sp>
      <p:sp>
        <p:nvSpPr>
          <p:cNvPr id="5" name="Date Placeholder 4">
            <a:extLst>
              <a:ext uri="{FF2B5EF4-FFF2-40B4-BE49-F238E27FC236}">
                <a16:creationId xmlns:a16="http://schemas.microsoft.com/office/drawing/2014/main" id="{AA077A7B-20FF-475A-DB74-143C3B5E2B83}"/>
              </a:ext>
            </a:extLst>
          </p:cNvPr>
          <p:cNvSpPr txBox="1">
            <a:spLocks noGrp="1"/>
          </p:cNvSpPr>
          <p:nvPr>
            <p:ph type="dt" sz="half" idx="7"/>
          </p:nvPr>
        </p:nvSpPr>
        <p:spPr/>
        <p:txBody>
          <a:bodyPr/>
          <a:lstStyle>
            <a:lvl1pPr>
              <a:defRPr/>
            </a:lvl1pPr>
          </a:lstStyle>
          <a:p>
            <a:pPr lvl="0"/>
            <a:fld id="{0CD1F39F-CE82-4D90-8CBE-B386D65C9902}" type="datetime1">
              <a:rPr lang="en-GB"/>
              <a:pPr lvl="0"/>
              <a:t>08/12/2025</a:t>
            </a:fld>
            <a:endParaRPr lang="en-GB"/>
          </a:p>
        </p:txBody>
      </p:sp>
      <p:sp>
        <p:nvSpPr>
          <p:cNvPr id="6" name="Footer Placeholder 5">
            <a:extLst>
              <a:ext uri="{FF2B5EF4-FFF2-40B4-BE49-F238E27FC236}">
                <a16:creationId xmlns:a16="http://schemas.microsoft.com/office/drawing/2014/main" id="{5AE66123-70E6-3FFC-30B3-608DF2EFAD66}"/>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61F74C4D-004E-AC54-0C86-827353E357B1}"/>
              </a:ext>
            </a:extLst>
          </p:cNvPr>
          <p:cNvSpPr txBox="1">
            <a:spLocks noGrp="1"/>
          </p:cNvSpPr>
          <p:nvPr>
            <p:ph type="sldNum" sz="quarter" idx="8"/>
          </p:nvPr>
        </p:nvSpPr>
        <p:spPr/>
        <p:txBody>
          <a:bodyPr/>
          <a:lstStyle>
            <a:lvl1pPr>
              <a:defRPr/>
            </a:lvl1pPr>
          </a:lstStyle>
          <a:p>
            <a:pPr lvl="0"/>
            <a:fld id="{112D7235-F1FC-4FCC-8078-12C1AD5322CF}" type="slidenum">
              <a:t>‹#›</a:t>
            </a:fld>
            <a:endParaRPr lang="en-GB"/>
          </a:p>
        </p:txBody>
      </p:sp>
    </p:spTree>
    <p:extLst>
      <p:ext uri="{BB962C8B-B14F-4D97-AF65-F5344CB8AC3E}">
        <p14:creationId xmlns:p14="http://schemas.microsoft.com/office/powerpoint/2010/main" val="30081257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8AC204-8B6E-3CB2-6709-A051BD7A7453}"/>
              </a:ext>
            </a:extLst>
          </p:cNvPr>
          <p:cNvSpPr txBox="1">
            <a:spLocks noGrp="1"/>
          </p:cNvSpPr>
          <p:nvPr>
            <p:ph type="title"/>
          </p:nvPr>
        </p:nvSpPr>
        <p:spPr>
          <a:xfrm>
            <a:off x="839784" y="457200"/>
            <a:ext cx="3932240" cy="1600200"/>
          </a:xfrm>
        </p:spPr>
        <p:txBody>
          <a:bodyPr anchor="b"/>
          <a:lstStyle>
            <a:lvl1pPr>
              <a:defRPr sz="3200"/>
            </a:lvl1pPr>
          </a:lstStyle>
          <a:p>
            <a:pPr lvl="0"/>
            <a:r>
              <a:rPr lang="en-GB"/>
              <a:t>Click to edit Master title style</a:t>
            </a:r>
          </a:p>
        </p:txBody>
      </p:sp>
      <p:sp>
        <p:nvSpPr>
          <p:cNvPr id="3" name="Picture Placeholder 2">
            <a:extLst>
              <a:ext uri="{FF2B5EF4-FFF2-40B4-BE49-F238E27FC236}">
                <a16:creationId xmlns:a16="http://schemas.microsoft.com/office/drawing/2014/main" id="{A79D8B7F-379C-0676-A3F5-9DDC7EE39B7C}"/>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n-GB"/>
          </a:p>
        </p:txBody>
      </p:sp>
      <p:sp>
        <p:nvSpPr>
          <p:cNvPr id="4" name="Text Placeholder 3">
            <a:extLst>
              <a:ext uri="{FF2B5EF4-FFF2-40B4-BE49-F238E27FC236}">
                <a16:creationId xmlns:a16="http://schemas.microsoft.com/office/drawing/2014/main" id="{851D967B-845B-37B1-8348-79784740DC5C}"/>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GB"/>
              <a:t>Click to edit Master text styles</a:t>
            </a:r>
          </a:p>
        </p:txBody>
      </p:sp>
      <p:sp>
        <p:nvSpPr>
          <p:cNvPr id="5" name="Date Placeholder 4">
            <a:extLst>
              <a:ext uri="{FF2B5EF4-FFF2-40B4-BE49-F238E27FC236}">
                <a16:creationId xmlns:a16="http://schemas.microsoft.com/office/drawing/2014/main" id="{1CF1F0B7-C9F3-E79C-C692-6AB89BBD5CA7}"/>
              </a:ext>
            </a:extLst>
          </p:cNvPr>
          <p:cNvSpPr txBox="1">
            <a:spLocks noGrp="1"/>
          </p:cNvSpPr>
          <p:nvPr>
            <p:ph type="dt" sz="half" idx="7"/>
          </p:nvPr>
        </p:nvSpPr>
        <p:spPr/>
        <p:txBody>
          <a:bodyPr/>
          <a:lstStyle>
            <a:lvl1pPr>
              <a:defRPr/>
            </a:lvl1pPr>
          </a:lstStyle>
          <a:p>
            <a:pPr lvl="0"/>
            <a:fld id="{6765D3DE-C899-4B27-A932-6FD982A7D44C}" type="datetime1">
              <a:rPr lang="en-GB"/>
              <a:pPr lvl="0"/>
              <a:t>08/12/2025</a:t>
            </a:fld>
            <a:endParaRPr lang="en-GB"/>
          </a:p>
        </p:txBody>
      </p:sp>
      <p:sp>
        <p:nvSpPr>
          <p:cNvPr id="6" name="Footer Placeholder 5">
            <a:extLst>
              <a:ext uri="{FF2B5EF4-FFF2-40B4-BE49-F238E27FC236}">
                <a16:creationId xmlns:a16="http://schemas.microsoft.com/office/drawing/2014/main" id="{820A28D5-A077-A682-83BD-65D9A2623491}"/>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271DB73A-993C-4204-F035-4CAB020E1E8D}"/>
              </a:ext>
            </a:extLst>
          </p:cNvPr>
          <p:cNvSpPr txBox="1">
            <a:spLocks noGrp="1"/>
          </p:cNvSpPr>
          <p:nvPr>
            <p:ph type="sldNum" sz="quarter" idx="8"/>
          </p:nvPr>
        </p:nvSpPr>
        <p:spPr/>
        <p:txBody>
          <a:bodyPr/>
          <a:lstStyle>
            <a:lvl1pPr>
              <a:defRPr/>
            </a:lvl1pPr>
          </a:lstStyle>
          <a:p>
            <a:pPr lvl="0"/>
            <a:fld id="{31732456-491D-466A-B68D-865308B92C08}" type="slidenum">
              <a:t>‹#›</a:t>
            </a:fld>
            <a:endParaRPr lang="en-GB"/>
          </a:p>
        </p:txBody>
      </p:sp>
    </p:spTree>
    <p:extLst>
      <p:ext uri="{BB962C8B-B14F-4D97-AF65-F5344CB8AC3E}">
        <p14:creationId xmlns:p14="http://schemas.microsoft.com/office/powerpoint/2010/main" val="13798526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221082-9C7B-D491-950E-03963380301E}"/>
              </a:ext>
            </a:extLst>
          </p:cNvPr>
          <p:cNvSpPr txBox="1">
            <a:spLocks noGrp="1"/>
          </p:cNvSpPr>
          <p:nvPr>
            <p:ph type="title"/>
          </p:nvPr>
        </p:nvSpPr>
        <p:spPr/>
        <p:txBody>
          <a:bodyPr/>
          <a:lstStyle>
            <a:lvl1pPr>
              <a:defRPr/>
            </a:lvl1pPr>
          </a:lstStyle>
          <a:p>
            <a:pPr lvl="0"/>
            <a:r>
              <a:rPr lang="en-GB"/>
              <a:t>Click to edit Master title style</a:t>
            </a:r>
          </a:p>
        </p:txBody>
      </p:sp>
      <p:sp>
        <p:nvSpPr>
          <p:cNvPr id="3" name="Vertical Text Placeholder 2">
            <a:extLst>
              <a:ext uri="{FF2B5EF4-FFF2-40B4-BE49-F238E27FC236}">
                <a16:creationId xmlns:a16="http://schemas.microsoft.com/office/drawing/2014/main" id="{BA17D3F8-B7D8-550F-473B-286959713985}"/>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4679354-0269-7F9B-9073-0F0DA97431DA}"/>
              </a:ext>
            </a:extLst>
          </p:cNvPr>
          <p:cNvSpPr txBox="1">
            <a:spLocks noGrp="1"/>
          </p:cNvSpPr>
          <p:nvPr>
            <p:ph type="dt" sz="half" idx="7"/>
          </p:nvPr>
        </p:nvSpPr>
        <p:spPr/>
        <p:txBody>
          <a:bodyPr/>
          <a:lstStyle>
            <a:lvl1pPr>
              <a:defRPr/>
            </a:lvl1pPr>
          </a:lstStyle>
          <a:p>
            <a:pPr lvl="0"/>
            <a:fld id="{21B5B6EF-08AB-464F-B83A-D6B56672E702}" type="datetime1">
              <a:rPr lang="en-GB"/>
              <a:pPr lvl="0"/>
              <a:t>08/12/2025</a:t>
            </a:fld>
            <a:endParaRPr lang="en-GB"/>
          </a:p>
        </p:txBody>
      </p:sp>
      <p:sp>
        <p:nvSpPr>
          <p:cNvPr id="5" name="Footer Placeholder 4">
            <a:extLst>
              <a:ext uri="{FF2B5EF4-FFF2-40B4-BE49-F238E27FC236}">
                <a16:creationId xmlns:a16="http://schemas.microsoft.com/office/drawing/2014/main" id="{3239F844-BF5D-D1A8-CC74-1F8F61E32D96}"/>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3F2C1A47-D715-4863-30D6-8FB033000F1F}"/>
              </a:ext>
            </a:extLst>
          </p:cNvPr>
          <p:cNvSpPr txBox="1">
            <a:spLocks noGrp="1"/>
          </p:cNvSpPr>
          <p:nvPr>
            <p:ph type="sldNum" sz="quarter" idx="8"/>
          </p:nvPr>
        </p:nvSpPr>
        <p:spPr/>
        <p:txBody>
          <a:bodyPr/>
          <a:lstStyle>
            <a:lvl1pPr>
              <a:defRPr/>
            </a:lvl1pPr>
          </a:lstStyle>
          <a:p>
            <a:pPr lvl="0"/>
            <a:fld id="{C0872ACE-AE07-4840-A54A-73AC8315FE10}" type="slidenum">
              <a:t>‹#›</a:t>
            </a:fld>
            <a:endParaRPr lang="en-GB"/>
          </a:p>
        </p:txBody>
      </p:sp>
    </p:spTree>
    <p:extLst>
      <p:ext uri="{BB962C8B-B14F-4D97-AF65-F5344CB8AC3E}">
        <p14:creationId xmlns:p14="http://schemas.microsoft.com/office/powerpoint/2010/main" val="12598226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9E9E893-436E-1CB5-D585-B125E9B721C9}"/>
              </a:ext>
            </a:extLst>
          </p:cNvPr>
          <p:cNvSpPr txBox="1">
            <a:spLocks noGrp="1"/>
          </p:cNvSpPr>
          <p:nvPr>
            <p:ph type="title" orient="vert"/>
          </p:nvPr>
        </p:nvSpPr>
        <p:spPr>
          <a:xfrm>
            <a:off x="8724903" y="365129"/>
            <a:ext cx="2628899" cy="5811834"/>
          </a:xfrm>
        </p:spPr>
        <p:txBody>
          <a:bodyPr vert="eaVert"/>
          <a:lstStyle>
            <a:lvl1pPr>
              <a:defRPr/>
            </a:lvl1pPr>
          </a:lstStyle>
          <a:p>
            <a:pPr lvl="0"/>
            <a:r>
              <a:rPr lang="en-GB"/>
              <a:t>Click to edit Master title style</a:t>
            </a:r>
          </a:p>
        </p:txBody>
      </p:sp>
      <p:sp>
        <p:nvSpPr>
          <p:cNvPr id="3" name="Vertical Text Placeholder 2">
            <a:extLst>
              <a:ext uri="{FF2B5EF4-FFF2-40B4-BE49-F238E27FC236}">
                <a16:creationId xmlns:a16="http://schemas.microsoft.com/office/drawing/2014/main" id="{EBB7CD91-F2C3-C4FC-5DBE-2990EACFDC67}"/>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0A782B4-6559-81A6-82FD-BD03C4E1AB77}"/>
              </a:ext>
            </a:extLst>
          </p:cNvPr>
          <p:cNvSpPr txBox="1">
            <a:spLocks noGrp="1"/>
          </p:cNvSpPr>
          <p:nvPr>
            <p:ph type="dt" sz="half" idx="7"/>
          </p:nvPr>
        </p:nvSpPr>
        <p:spPr/>
        <p:txBody>
          <a:bodyPr/>
          <a:lstStyle>
            <a:lvl1pPr>
              <a:defRPr/>
            </a:lvl1pPr>
          </a:lstStyle>
          <a:p>
            <a:pPr lvl="0"/>
            <a:fld id="{E14A5DA8-BA92-4F11-8C32-09EAE96AC712}" type="datetime1">
              <a:rPr lang="en-GB"/>
              <a:pPr lvl="0"/>
              <a:t>08/12/2025</a:t>
            </a:fld>
            <a:endParaRPr lang="en-GB"/>
          </a:p>
        </p:txBody>
      </p:sp>
      <p:sp>
        <p:nvSpPr>
          <p:cNvPr id="5" name="Footer Placeholder 4">
            <a:extLst>
              <a:ext uri="{FF2B5EF4-FFF2-40B4-BE49-F238E27FC236}">
                <a16:creationId xmlns:a16="http://schemas.microsoft.com/office/drawing/2014/main" id="{496BCEC7-3344-75AB-179C-127DB0DF88EF}"/>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8DDD8801-E0EE-5ECE-E40A-3724F029FB4C}"/>
              </a:ext>
            </a:extLst>
          </p:cNvPr>
          <p:cNvSpPr txBox="1">
            <a:spLocks noGrp="1"/>
          </p:cNvSpPr>
          <p:nvPr>
            <p:ph type="sldNum" sz="quarter" idx="8"/>
          </p:nvPr>
        </p:nvSpPr>
        <p:spPr/>
        <p:txBody>
          <a:bodyPr/>
          <a:lstStyle>
            <a:lvl1pPr>
              <a:defRPr/>
            </a:lvl1pPr>
          </a:lstStyle>
          <a:p>
            <a:pPr lvl="0"/>
            <a:fld id="{CA0D69CA-5C51-43AD-81EB-5F9C29978CA8}" type="slidenum">
              <a:t>‹#›</a:t>
            </a:fld>
            <a:endParaRPr lang="en-GB"/>
          </a:p>
        </p:txBody>
      </p:sp>
    </p:spTree>
    <p:extLst>
      <p:ext uri="{BB962C8B-B14F-4D97-AF65-F5344CB8AC3E}">
        <p14:creationId xmlns:p14="http://schemas.microsoft.com/office/powerpoint/2010/main" val="12646471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3631B0D-21E9-744E-3827-1BD1FCB07AF1}"/>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n-GB"/>
              <a:t>Click to edit Master title style</a:t>
            </a:r>
          </a:p>
        </p:txBody>
      </p:sp>
      <p:sp>
        <p:nvSpPr>
          <p:cNvPr id="3" name="Text Placeholder 2">
            <a:extLst>
              <a:ext uri="{FF2B5EF4-FFF2-40B4-BE49-F238E27FC236}">
                <a16:creationId xmlns:a16="http://schemas.microsoft.com/office/drawing/2014/main" id="{15806123-2B2D-802D-157C-0E2AAE1DF4EF}"/>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42865D0-9FE3-2BA9-2A48-3C5C9CB3AFBB}"/>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767676"/>
                </a:solidFill>
                <a:uFillTx/>
                <a:latin typeface="Aptos"/>
              </a:defRPr>
            </a:lvl1pPr>
          </a:lstStyle>
          <a:p>
            <a:pPr lvl="0"/>
            <a:fld id="{88325DB3-1092-445D-BB78-538841497C79}" type="datetime1">
              <a:rPr lang="en-GB"/>
              <a:pPr lvl="0"/>
              <a:t>08/12/2025</a:t>
            </a:fld>
            <a:endParaRPr lang="en-GB"/>
          </a:p>
        </p:txBody>
      </p:sp>
      <p:sp>
        <p:nvSpPr>
          <p:cNvPr id="5" name="Footer Placeholder 4">
            <a:extLst>
              <a:ext uri="{FF2B5EF4-FFF2-40B4-BE49-F238E27FC236}">
                <a16:creationId xmlns:a16="http://schemas.microsoft.com/office/drawing/2014/main" id="{C5ED0F30-F27E-20CC-2DAF-4C9CB3E2173F}"/>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n-GB" sz="1200" b="0" i="0" u="none" strike="noStrike" kern="1200" cap="none" spc="0" baseline="0">
                <a:solidFill>
                  <a:srgbClr val="767676"/>
                </a:solidFill>
                <a:uFillTx/>
                <a:latin typeface="Aptos"/>
              </a:defRPr>
            </a:lvl1pPr>
          </a:lstStyle>
          <a:p>
            <a:pPr lvl="0"/>
            <a:endParaRPr lang="en-GB"/>
          </a:p>
        </p:txBody>
      </p:sp>
      <p:sp>
        <p:nvSpPr>
          <p:cNvPr id="6" name="Slide Number Placeholder 5">
            <a:extLst>
              <a:ext uri="{FF2B5EF4-FFF2-40B4-BE49-F238E27FC236}">
                <a16:creationId xmlns:a16="http://schemas.microsoft.com/office/drawing/2014/main" id="{A17D5235-B938-25CD-EA6B-9B05B2E5D041}"/>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767676"/>
                </a:solidFill>
                <a:uFillTx/>
                <a:latin typeface="Aptos"/>
              </a:defRPr>
            </a:lvl1pPr>
          </a:lstStyle>
          <a:p>
            <a:pPr lvl="0"/>
            <a:fld id="{5DE680E3-66DA-4C71-A6F9-5F2AFB64DEBD}" type="slidenum">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n-GB" sz="4400" b="0" i="0" u="none" strike="noStrike" kern="1200" cap="none" spc="0" baseline="0">
          <a:solidFill>
            <a:srgbClr val="000000"/>
          </a:solidFill>
          <a:uFillTx/>
          <a:latin typeface="Aptos Display"/>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n-GB" sz="2800" b="0" i="0" u="none" strike="noStrike" kern="1200" cap="none" spc="0" baseline="0">
          <a:solidFill>
            <a:srgbClr val="000000"/>
          </a:solidFill>
          <a:uFillTx/>
          <a:latin typeface="Aptos"/>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n-GB" sz="2400" b="0" i="0" u="none" strike="noStrike" kern="1200" cap="none" spc="0" baseline="0">
          <a:solidFill>
            <a:srgbClr val="000000"/>
          </a:solidFill>
          <a:uFillTx/>
          <a:latin typeface="Aptos"/>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n-GB" sz="2000" b="0" i="0" u="none" strike="noStrike" kern="1200" cap="none" spc="0" baseline="0">
          <a:solidFill>
            <a:srgbClr val="000000"/>
          </a:solidFill>
          <a:uFillTx/>
          <a:latin typeface="Aptos"/>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n-GB" sz="1800" b="0" i="0" u="none" strike="noStrike" kern="1200" cap="none" spc="0" baseline="0">
          <a:solidFill>
            <a:srgbClr val="000000"/>
          </a:solidFill>
          <a:uFillTx/>
          <a:latin typeface="Aptos"/>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n-GB" sz="1800" b="0" i="0" u="none" strike="noStrike" kern="1200" cap="none" spc="0" baseline="0">
          <a:solidFill>
            <a:srgbClr val="000000"/>
          </a:solidFill>
          <a:uFillTx/>
          <a:latin typeface="Apto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1">
    <p:bg>
      <p:bgPr>
        <a:solidFill>
          <a:srgbClr val="FFFFFF"/>
        </a:solidFill>
        <a:effectLst/>
      </p:bgPr>
    </p:bg>
    <p:spTree>
      <p:nvGrpSpPr>
        <p:cNvPr id="1" name=""/>
        <p:cNvGrpSpPr/>
        <p:nvPr/>
      </p:nvGrpSpPr>
      <p:grpSpPr>
        <a:xfrm>
          <a:off x="0" y="0"/>
          <a:ext cx="0" cy="0"/>
          <a:chOff x="0" y="0"/>
          <a:chExt cx="0" cy="0"/>
        </a:xfrm>
      </p:grpSpPr>
      <p:sp>
        <p:nvSpPr>
          <p:cNvPr id="2" name="Rectangle 219">
            <a:extLst>
              <a:ext uri="{FF2B5EF4-FFF2-40B4-BE49-F238E27FC236}">
                <a16:creationId xmlns:a16="http://schemas.microsoft.com/office/drawing/2014/main" id="{F195F461-6BCD-E13F-3B47-A9893803EB53}"/>
              </a:ext>
              <a:ext uri="{C183D7F6-B498-43B3-948B-1728B52AA6E4}">
                <adec:decorative xmlns:adec="http://schemas.microsoft.com/office/drawing/2017/decorative" val="1"/>
              </a:ext>
            </a:extLst>
          </p:cNvPr>
          <p:cNvSpPr>
            <a:spLocks noMove="1" noResize="1"/>
          </p:cNvSpPr>
          <p:nvPr/>
        </p:nvSpPr>
        <p:spPr>
          <a:xfrm>
            <a:off x="0" y="0"/>
            <a:ext cx="12191996"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3" name="Freeform: Shape 8">
            <a:extLst>
              <a:ext uri="{FF2B5EF4-FFF2-40B4-BE49-F238E27FC236}">
                <a16:creationId xmlns:a16="http://schemas.microsoft.com/office/drawing/2014/main" id="{487E3C7E-87EC-CEEC-4043-E70ACA68983A}"/>
              </a:ext>
              <a:ext uri="{C183D7F6-B498-43B3-948B-1728B52AA6E4}">
                <adec:decorative xmlns:adec="http://schemas.microsoft.com/office/drawing/2017/decorative" val="1"/>
              </a:ext>
            </a:extLst>
          </p:cNvPr>
          <p:cNvSpPr>
            <a:spLocks noMove="1" noResize="1"/>
          </p:cNvSpPr>
          <p:nvPr/>
        </p:nvSpPr>
        <p:spPr>
          <a:xfrm>
            <a:off x="1114425" y="0"/>
            <a:ext cx="9963146" cy="6858000"/>
          </a:xfrm>
          <a:custGeom>
            <a:avLst/>
            <a:gdLst>
              <a:gd name="f0" fmla="val 10800000"/>
              <a:gd name="f1" fmla="val 5400000"/>
              <a:gd name="f2" fmla="val 180"/>
              <a:gd name="f3" fmla="val w"/>
              <a:gd name="f4" fmla="val h"/>
              <a:gd name="f5" fmla="val 0"/>
              <a:gd name="f6" fmla="val 9963150"/>
              <a:gd name="f7" fmla="val 6858000"/>
              <a:gd name="f8" fmla="val 1595771"/>
              <a:gd name="f9" fmla="val 8367379"/>
              <a:gd name="f10" fmla="val 8504080"/>
              <a:gd name="f11" fmla="val 130333"/>
              <a:gd name="f12" fmla="val 9405568"/>
              <a:gd name="f13" fmla="val 1031820"/>
              <a:gd name="f14" fmla="val 2277214"/>
              <a:gd name="f15" fmla="val 3652838"/>
              <a:gd name="f16" fmla="val 4856509"/>
              <a:gd name="f17" fmla="val 9536251"/>
              <a:gd name="f18" fmla="val 5960473"/>
              <a:gd name="f19" fmla="val 8825600"/>
              <a:gd name="f20" fmla="val 6821583"/>
              <a:gd name="f21" fmla="val 8794055"/>
              <a:gd name="f22" fmla="val 1169096"/>
              <a:gd name="f23" fmla="val 1137550"/>
              <a:gd name="f24" fmla="val 426899"/>
              <a:gd name="f25" fmla="val 557582"/>
              <a:gd name="f26" fmla="val 1459070"/>
              <a:gd name="f27" fmla="+- 0 0 -90"/>
              <a:gd name="f28" fmla="*/ f3 1 9963150"/>
              <a:gd name="f29" fmla="*/ f4 1 6858000"/>
              <a:gd name="f30" fmla="+- f7 0 f5"/>
              <a:gd name="f31" fmla="+- f6 0 f5"/>
              <a:gd name="f32" fmla="*/ f27 f0 1"/>
              <a:gd name="f33" fmla="*/ f31 1 9963150"/>
              <a:gd name="f34" fmla="*/ f30 1 6858000"/>
              <a:gd name="f35" fmla="*/ 1595771 f31 1"/>
              <a:gd name="f36" fmla="*/ 0 f30 1"/>
              <a:gd name="f37" fmla="*/ 8367379 f31 1"/>
              <a:gd name="f38" fmla="*/ 8504080 f31 1"/>
              <a:gd name="f39" fmla="*/ 130333 f30 1"/>
              <a:gd name="f40" fmla="*/ 9963150 f31 1"/>
              <a:gd name="f41" fmla="*/ 3652838 f30 1"/>
              <a:gd name="f42" fmla="*/ 8825600 f31 1"/>
              <a:gd name="f43" fmla="*/ 6821583 f30 1"/>
              <a:gd name="f44" fmla="*/ 8794055 f31 1"/>
              <a:gd name="f45" fmla="*/ 6858000 f30 1"/>
              <a:gd name="f46" fmla="*/ 1169096 f31 1"/>
              <a:gd name="f47" fmla="*/ 1137550 f31 1"/>
              <a:gd name="f48" fmla="*/ 0 f31 1"/>
              <a:gd name="f49" fmla="*/ 1459070 f31 1"/>
              <a:gd name="f50" fmla="*/ f32 1 f2"/>
              <a:gd name="f51" fmla="*/ f35 1 9963150"/>
              <a:gd name="f52" fmla="*/ f36 1 6858000"/>
              <a:gd name="f53" fmla="*/ f37 1 9963150"/>
              <a:gd name="f54" fmla="*/ f38 1 9963150"/>
              <a:gd name="f55" fmla="*/ f39 1 6858000"/>
              <a:gd name="f56" fmla="*/ f40 1 9963150"/>
              <a:gd name="f57" fmla="*/ f41 1 6858000"/>
              <a:gd name="f58" fmla="*/ f42 1 9963150"/>
              <a:gd name="f59" fmla="*/ f43 1 6858000"/>
              <a:gd name="f60" fmla="*/ f44 1 9963150"/>
              <a:gd name="f61" fmla="*/ f45 1 6858000"/>
              <a:gd name="f62" fmla="*/ f46 1 9963150"/>
              <a:gd name="f63" fmla="*/ f47 1 9963150"/>
              <a:gd name="f64" fmla="*/ f48 1 9963150"/>
              <a:gd name="f65" fmla="*/ f49 1 9963150"/>
              <a:gd name="f66" fmla="*/ f5 1 f33"/>
              <a:gd name="f67" fmla="*/ f6 1 f33"/>
              <a:gd name="f68" fmla="*/ f5 1 f34"/>
              <a:gd name="f69" fmla="*/ f7 1 f34"/>
              <a:gd name="f70" fmla="+- f50 0 f1"/>
              <a:gd name="f71" fmla="*/ f51 1 f33"/>
              <a:gd name="f72" fmla="*/ f52 1 f34"/>
              <a:gd name="f73" fmla="*/ f53 1 f33"/>
              <a:gd name="f74" fmla="*/ f54 1 f33"/>
              <a:gd name="f75" fmla="*/ f55 1 f34"/>
              <a:gd name="f76" fmla="*/ f56 1 f33"/>
              <a:gd name="f77" fmla="*/ f57 1 f34"/>
              <a:gd name="f78" fmla="*/ f58 1 f33"/>
              <a:gd name="f79" fmla="*/ f59 1 f34"/>
              <a:gd name="f80" fmla="*/ f60 1 f33"/>
              <a:gd name="f81" fmla="*/ f61 1 f34"/>
              <a:gd name="f82" fmla="*/ f62 1 f33"/>
              <a:gd name="f83" fmla="*/ f63 1 f33"/>
              <a:gd name="f84" fmla="*/ f64 1 f33"/>
              <a:gd name="f85" fmla="*/ f65 1 f33"/>
              <a:gd name="f86" fmla="*/ f66 f28 1"/>
              <a:gd name="f87" fmla="*/ f67 f28 1"/>
              <a:gd name="f88" fmla="*/ f69 f29 1"/>
              <a:gd name="f89" fmla="*/ f68 f29 1"/>
              <a:gd name="f90" fmla="*/ f71 f28 1"/>
              <a:gd name="f91" fmla="*/ f72 f29 1"/>
              <a:gd name="f92" fmla="*/ f73 f28 1"/>
              <a:gd name="f93" fmla="*/ f74 f28 1"/>
              <a:gd name="f94" fmla="*/ f75 f29 1"/>
              <a:gd name="f95" fmla="*/ f76 f28 1"/>
              <a:gd name="f96" fmla="*/ f77 f29 1"/>
              <a:gd name="f97" fmla="*/ f78 f28 1"/>
              <a:gd name="f98" fmla="*/ f79 f29 1"/>
              <a:gd name="f99" fmla="*/ f80 f28 1"/>
              <a:gd name="f100" fmla="*/ f81 f29 1"/>
              <a:gd name="f101" fmla="*/ f82 f28 1"/>
              <a:gd name="f102" fmla="*/ f83 f28 1"/>
              <a:gd name="f103" fmla="*/ f84 f28 1"/>
              <a:gd name="f104" fmla="*/ f85 f28 1"/>
            </a:gdLst>
            <a:ahLst/>
            <a:cxnLst>
              <a:cxn ang="3cd4">
                <a:pos x="hc" y="t"/>
              </a:cxn>
              <a:cxn ang="0">
                <a:pos x="r" y="vc"/>
              </a:cxn>
              <a:cxn ang="cd4">
                <a:pos x="hc" y="b"/>
              </a:cxn>
              <a:cxn ang="cd2">
                <a:pos x="l" y="vc"/>
              </a:cxn>
              <a:cxn ang="f70">
                <a:pos x="f90" y="f91"/>
              </a:cxn>
              <a:cxn ang="f70">
                <a:pos x="f92" y="f91"/>
              </a:cxn>
              <a:cxn ang="f70">
                <a:pos x="f93" y="f94"/>
              </a:cxn>
              <a:cxn ang="f70">
                <a:pos x="f95" y="f96"/>
              </a:cxn>
              <a:cxn ang="f70">
                <a:pos x="f97" y="f98"/>
              </a:cxn>
              <a:cxn ang="f70">
                <a:pos x="f99" y="f100"/>
              </a:cxn>
              <a:cxn ang="f70">
                <a:pos x="f101" y="f100"/>
              </a:cxn>
              <a:cxn ang="f70">
                <a:pos x="f102" y="f98"/>
              </a:cxn>
              <a:cxn ang="f70">
                <a:pos x="f103" y="f96"/>
              </a:cxn>
              <a:cxn ang="f70">
                <a:pos x="f104" y="f94"/>
              </a:cxn>
            </a:cxnLst>
            <a:rect l="f86" t="f89" r="f87" b="f88"/>
            <a:pathLst>
              <a:path w="9963150" h="6858000">
                <a:moveTo>
                  <a:pt x="f8" y="f5"/>
                </a:moveTo>
                <a:lnTo>
                  <a:pt x="f9" y="f5"/>
                </a:lnTo>
                <a:lnTo>
                  <a:pt x="f10" y="f11"/>
                </a:lnTo>
                <a:cubicBezTo>
                  <a:pt x="f12" y="f13"/>
                  <a:pt x="f6" y="f14"/>
                  <a:pt x="f6" y="f15"/>
                </a:cubicBezTo>
                <a:cubicBezTo>
                  <a:pt x="f6" y="f16"/>
                  <a:pt x="f17" y="f18"/>
                  <a:pt x="f19" y="f20"/>
                </a:cubicBezTo>
                <a:lnTo>
                  <a:pt x="f21" y="f7"/>
                </a:lnTo>
                <a:lnTo>
                  <a:pt x="f22" y="f7"/>
                </a:lnTo>
                <a:lnTo>
                  <a:pt x="f23" y="f20"/>
                </a:lnTo>
                <a:cubicBezTo>
                  <a:pt x="f24" y="f18"/>
                  <a:pt x="f5" y="f16"/>
                  <a:pt x="f5" y="f15"/>
                </a:cubicBezTo>
                <a:cubicBezTo>
                  <a:pt x="f5" y="f14"/>
                  <a:pt x="f25" y="f13"/>
                  <a:pt x="f26" y="f11"/>
                </a:cubicBezTo>
                <a:close/>
              </a:path>
            </a:pathLst>
          </a:custGeom>
          <a:solidFill>
            <a:srgbClr val="FFFFFF"/>
          </a:solidFill>
          <a:ln w="9528" cap="flat">
            <a:solidFill>
              <a:srgbClr val="EFEFEF"/>
            </a:solidFill>
            <a:prstDash val="solid"/>
            <a:miter/>
          </a:ln>
          <a:effectLst>
            <a:outerShdw dir="16200000" algn="tl">
              <a:srgbClr val="D9D9D9">
                <a:alpha val="38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4" name="Freeform: Shape 10">
            <a:extLst>
              <a:ext uri="{FF2B5EF4-FFF2-40B4-BE49-F238E27FC236}">
                <a16:creationId xmlns:a16="http://schemas.microsoft.com/office/drawing/2014/main" id="{40FF6061-8297-5087-7772-F5D82773D5B2}"/>
              </a:ext>
              <a:ext uri="{C183D7F6-B498-43B3-948B-1728B52AA6E4}">
                <adec:decorative xmlns:adec="http://schemas.microsoft.com/office/drawing/2017/decorative" val="1"/>
              </a:ext>
            </a:extLst>
          </p:cNvPr>
          <p:cNvSpPr>
            <a:spLocks noMove="1" noResize="1"/>
          </p:cNvSpPr>
          <p:nvPr/>
        </p:nvSpPr>
        <p:spPr>
          <a:xfrm>
            <a:off x="1121667" y="0"/>
            <a:ext cx="9948672" cy="6858000"/>
          </a:xfrm>
          <a:custGeom>
            <a:avLst/>
            <a:gdLst>
              <a:gd name="f0" fmla="val 10800000"/>
              <a:gd name="f1" fmla="val 5400000"/>
              <a:gd name="f2" fmla="val 180"/>
              <a:gd name="f3" fmla="val w"/>
              <a:gd name="f4" fmla="val h"/>
              <a:gd name="f5" fmla="val 0"/>
              <a:gd name="f6" fmla="val 9963150"/>
              <a:gd name="f7" fmla="val 6858000"/>
              <a:gd name="f8" fmla="val 1595771"/>
              <a:gd name="f9" fmla="val 8367379"/>
              <a:gd name="f10" fmla="val 8504080"/>
              <a:gd name="f11" fmla="val 130333"/>
              <a:gd name="f12" fmla="val 9405568"/>
              <a:gd name="f13" fmla="val 1031820"/>
              <a:gd name="f14" fmla="val 2277214"/>
              <a:gd name="f15" fmla="val 3652838"/>
              <a:gd name="f16" fmla="val 4856509"/>
              <a:gd name="f17" fmla="val 9536251"/>
              <a:gd name="f18" fmla="val 5960473"/>
              <a:gd name="f19" fmla="val 8825600"/>
              <a:gd name="f20" fmla="val 6821583"/>
              <a:gd name="f21" fmla="val 8794055"/>
              <a:gd name="f22" fmla="val 1169096"/>
              <a:gd name="f23" fmla="val 1137550"/>
              <a:gd name="f24" fmla="val 426899"/>
              <a:gd name="f25" fmla="val 557582"/>
              <a:gd name="f26" fmla="val 1459070"/>
              <a:gd name="f27" fmla="+- 0 0 -90"/>
              <a:gd name="f28" fmla="*/ f3 1 9963150"/>
              <a:gd name="f29" fmla="*/ f4 1 6858000"/>
              <a:gd name="f30" fmla="+- f7 0 f5"/>
              <a:gd name="f31" fmla="+- f6 0 f5"/>
              <a:gd name="f32" fmla="*/ f27 f0 1"/>
              <a:gd name="f33" fmla="*/ f31 1 9963150"/>
              <a:gd name="f34" fmla="*/ f30 1 6858000"/>
              <a:gd name="f35" fmla="*/ 1595771 f31 1"/>
              <a:gd name="f36" fmla="*/ 0 f30 1"/>
              <a:gd name="f37" fmla="*/ 8367379 f31 1"/>
              <a:gd name="f38" fmla="*/ 8504080 f31 1"/>
              <a:gd name="f39" fmla="*/ 130333 f30 1"/>
              <a:gd name="f40" fmla="*/ 9963150 f31 1"/>
              <a:gd name="f41" fmla="*/ 3652838 f30 1"/>
              <a:gd name="f42" fmla="*/ 8825600 f31 1"/>
              <a:gd name="f43" fmla="*/ 6821583 f30 1"/>
              <a:gd name="f44" fmla="*/ 8794055 f31 1"/>
              <a:gd name="f45" fmla="*/ 6858000 f30 1"/>
              <a:gd name="f46" fmla="*/ 1169096 f31 1"/>
              <a:gd name="f47" fmla="*/ 1137550 f31 1"/>
              <a:gd name="f48" fmla="*/ 0 f31 1"/>
              <a:gd name="f49" fmla="*/ 1459070 f31 1"/>
              <a:gd name="f50" fmla="*/ f32 1 f2"/>
              <a:gd name="f51" fmla="*/ f35 1 9963150"/>
              <a:gd name="f52" fmla="*/ f36 1 6858000"/>
              <a:gd name="f53" fmla="*/ f37 1 9963150"/>
              <a:gd name="f54" fmla="*/ f38 1 9963150"/>
              <a:gd name="f55" fmla="*/ f39 1 6858000"/>
              <a:gd name="f56" fmla="*/ f40 1 9963150"/>
              <a:gd name="f57" fmla="*/ f41 1 6858000"/>
              <a:gd name="f58" fmla="*/ f42 1 9963150"/>
              <a:gd name="f59" fmla="*/ f43 1 6858000"/>
              <a:gd name="f60" fmla="*/ f44 1 9963150"/>
              <a:gd name="f61" fmla="*/ f45 1 6858000"/>
              <a:gd name="f62" fmla="*/ f46 1 9963150"/>
              <a:gd name="f63" fmla="*/ f47 1 9963150"/>
              <a:gd name="f64" fmla="*/ f48 1 9963150"/>
              <a:gd name="f65" fmla="*/ f49 1 9963150"/>
              <a:gd name="f66" fmla="*/ f5 1 f33"/>
              <a:gd name="f67" fmla="*/ f6 1 f33"/>
              <a:gd name="f68" fmla="*/ f5 1 f34"/>
              <a:gd name="f69" fmla="*/ f7 1 f34"/>
              <a:gd name="f70" fmla="+- f50 0 f1"/>
              <a:gd name="f71" fmla="*/ f51 1 f33"/>
              <a:gd name="f72" fmla="*/ f52 1 f34"/>
              <a:gd name="f73" fmla="*/ f53 1 f33"/>
              <a:gd name="f74" fmla="*/ f54 1 f33"/>
              <a:gd name="f75" fmla="*/ f55 1 f34"/>
              <a:gd name="f76" fmla="*/ f56 1 f33"/>
              <a:gd name="f77" fmla="*/ f57 1 f34"/>
              <a:gd name="f78" fmla="*/ f58 1 f33"/>
              <a:gd name="f79" fmla="*/ f59 1 f34"/>
              <a:gd name="f80" fmla="*/ f60 1 f33"/>
              <a:gd name="f81" fmla="*/ f61 1 f34"/>
              <a:gd name="f82" fmla="*/ f62 1 f33"/>
              <a:gd name="f83" fmla="*/ f63 1 f33"/>
              <a:gd name="f84" fmla="*/ f64 1 f33"/>
              <a:gd name="f85" fmla="*/ f65 1 f33"/>
              <a:gd name="f86" fmla="*/ f66 f28 1"/>
              <a:gd name="f87" fmla="*/ f67 f28 1"/>
              <a:gd name="f88" fmla="*/ f69 f29 1"/>
              <a:gd name="f89" fmla="*/ f68 f29 1"/>
              <a:gd name="f90" fmla="*/ f71 f28 1"/>
              <a:gd name="f91" fmla="*/ f72 f29 1"/>
              <a:gd name="f92" fmla="*/ f73 f28 1"/>
              <a:gd name="f93" fmla="*/ f74 f28 1"/>
              <a:gd name="f94" fmla="*/ f75 f29 1"/>
              <a:gd name="f95" fmla="*/ f76 f28 1"/>
              <a:gd name="f96" fmla="*/ f77 f29 1"/>
              <a:gd name="f97" fmla="*/ f78 f28 1"/>
              <a:gd name="f98" fmla="*/ f79 f29 1"/>
              <a:gd name="f99" fmla="*/ f80 f28 1"/>
              <a:gd name="f100" fmla="*/ f81 f29 1"/>
              <a:gd name="f101" fmla="*/ f82 f28 1"/>
              <a:gd name="f102" fmla="*/ f83 f28 1"/>
              <a:gd name="f103" fmla="*/ f84 f28 1"/>
              <a:gd name="f104" fmla="*/ f85 f28 1"/>
            </a:gdLst>
            <a:ahLst/>
            <a:cxnLst>
              <a:cxn ang="3cd4">
                <a:pos x="hc" y="t"/>
              </a:cxn>
              <a:cxn ang="0">
                <a:pos x="r" y="vc"/>
              </a:cxn>
              <a:cxn ang="cd4">
                <a:pos x="hc" y="b"/>
              </a:cxn>
              <a:cxn ang="cd2">
                <a:pos x="l" y="vc"/>
              </a:cxn>
              <a:cxn ang="f70">
                <a:pos x="f90" y="f91"/>
              </a:cxn>
              <a:cxn ang="f70">
                <a:pos x="f92" y="f91"/>
              </a:cxn>
              <a:cxn ang="f70">
                <a:pos x="f93" y="f94"/>
              </a:cxn>
              <a:cxn ang="f70">
                <a:pos x="f95" y="f96"/>
              </a:cxn>
              <a:cxn ang="f70">
                <a:pos x="f97" y="f98"/>
              </a:cxn>
              <a:cxn ang="f70">
                <a:pos x="f99" y="f100"/>
              </a:cxn>
              <a:cxn ang="f70">
                <a:pos x="f101" y="f100"/>
              </a:cxn>
              <a:cxn ang="f70">
                <a:pos x="f102" y="f98"/>
              </a:cxn>
              <a:cxn ang="f70">
                <a:pos x="f103" y="f96"/>
              </a:cxn>
              <a:cxn ang="f70">
                <a:pos x="f104" y="f94"/>
              </a:cxn>
            </a:cxnLst>
            <a:rect l="f86" t="f89" r="f87" b="f88"/>
            <a:pathLst>
              <a:path w="9963150" h="6858000">
                <a:moveTo>
                  <a:pt x="f8" y="f5"/>
                </a:moveTo>
                <a:lnTo>
                  <a:pt x="f9" y="f5"/>
                </a:lnTo>
                <a:lnTo>
                  <a:pt x="f10" y="f11"/>
                </a:lnTo>
                <a:cubicBezTo>
                  <a:pt x="f12" y="f13"/>
                  <a:pt x="f6" y="f14"/>
                  <a:pt x="f6" y="f15"/>
                </a:cubicBezTo>
                <a:cubicBezTo>
                  <a:pt x="f6" y="f16"/>
                  <a:pt x="f17" y="f18"/>
                  <a:pt x="f19" y="f20"/>
                </a:cubicBezTo>
                <a:lnTo>
                  <a:pt x="f21" y="f7"/>
                </a:lnTo>
                <a:lnTo>
                  <a:pt x="f22" y="f7"/>
                </a:lnTo>
                <a:lnTo>
                  <a:pt x="f23" y="f20"/>
                </a:lnTo>
                <a:cubicBezTo>
                  <a:pt x="f24" y="f18"/>
                  <a:pt x="f5" y="f16"/>
                  <a:pt x="f5" y="f15"/>
                </a:cubicBezTo>
                <a:cubicBezTo>
                  <a:pt x="f5" y="f14"/>
                  <a:pt x="f25" y="f13"/>
                  <a:pt x="f26" y="f11"/>
                </a:cubicBezTo>
                <a:close/>
              </a:path>
            </a:pathLst>
          </a:cu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5" name="Title 1">
            <a:extLst>
              <a:ext uri="{FF2B5EF4-FFF2-40B4-BE49-F238E27FC236}">
                <a16:creationId xmlns:a16="http://schemas.microsoft.com/office/drawing/2014/main" id="{6473F550-7AA6-FE42-61C1-4BAB907A239B}"/>
              </a:ext>
            </a:extLst>
          </p:cNvPr>
          <p:cNvSpPr txBox="1">
            <a:spLocks noGrp="1"/>
          </p:cNvSpPr>
          <p:nvPr>
            <p:ph type="ctrTitle"/>
          </p:nvPr>
        </p:nvSpPr>
        <p:spPr>
          <a:xfrm>
            <a:off x="3138970" y="1741410"/>
            <a:ext cx="6731629" cy="2975795"/>
          </a:xfrm>
        </p:spPr>
        <p:txBody>
          <a:bodyPr anchor="ctr" anchorCtr="0"/>
          <a:lstStyle/>
          <a:p>
            <a:pPr lvl="0" algn="l"/>
            <a:r>
              <a:rPr lang="en-GB" sz="1800">
                <a:latin typeface="Amasis MT Pro Medium" pitchFamily="18"/>
              </a:rPr>
              <a:t>Student Name               Regina Abdoli</a:t>
            </a:r>
            <a:br>
              <a:rPr lang="en-GB" sz="1800">
                <a:latin typeface="Amasis MT Pro Medium" pitchFamily="18"/>
              </a:rPr>
            </a:br>
            <a:br>
              <a:rPr lang="en-GB" sz="1800">
                <a:latin typeface="Amasis MT Pro Medium" pitchFamily="18"/>
              </a:rPr>
            </a:br>
            <a:r>
              <a:rPr lang="en-GB" sz="1800">
                <a:latin typeface="Amasis MT Pro Medium" pitchFamily="18"/>
              </a:rPr>
              <a:t>Student ID No               2428653</a:t>
            </a:r>
            <a:br>
              <a:rPr lang="en-GB" sz="1800">
                <a:latin typeface="Amasis MT Pro Medium" pitchFamily="18"/>
              </a:rPr>
            </a:br>
            <a:br>
              <a:rPr lang="en-GB" sz="1800">
                <a:latin typeface="Amasis MT Pro Medium" pitchFamily="18"/>
              </a:rPr>
            </a:br>
            <a:r>
              <a:rPr lang="en-GB" sz="1800">
                <a:latin typeface="Amasis MT Pro Medium" pitchFamily="18"/>
              </a:rPr>
              <a:t>Modul Name                 Enterprise and Entrepreneurship</a:t>
            </a:r>
            <a:br>
              <a:rPr lang="en-GB" sz="1800">
                <a:latin typeface="Amasis MT Pro Medium" pitchFamily="18"/>
              </a:rPr>
            </a:br>
            <a:br>
              <a:rPr lang="en-GB" sz="1800">
                <a:latin typeface="Amasis MT Pro Medium" pitchFamily="18"/>
              </a:rPr>
            </a:br>
            <a:r>
              <a:rPr lang="en-GB" sz="1800">
                <a:latin typeface="Amasis MT Pro Medium" pitchFamily="18"/>
              </a:rPr>
              <a:t>Modul Code                   (LCLM4006)</a:t>
            </a:r>
            <a:br>
              <a:rPr lang="en-GB" sz="1800">
                <a:latin typeface="Amasis MT Pro Medium" pitchFamily="18"/>
              </a:rPr>
            </a:br>
            <a:br>
              <a:rPr lang="en-GB" sz="1800">
                <a:latin typeface="Amasis MT Pro Medium" pitchFamily="18"/>
              </a:rPr>
            </a:br>
            <a:r>
              <a:rPr lang="en-GB" sz="1800">
                <a:latin typeface="Amasis MT Pro Medium" pitchFamily="18"/>
              </a:rPr>
              <a:t>Lecturer                         Mohammad Rahman</a:t>
            </a:r>
            <a:br>
              <a:rPr lang="en-GB" sz="1800"/>
            </a:br>
            <a:endParaRPr lang="en-GB" sz="1800"/>
          </a:p>
        </p:txBody>
      </p:sp>
      <p:sp>
        <p:nvSpPr>
          <p:cNvPr id="6" name="Rectangle 12">
            <a:extLst>
              <a:ext uri="{FF2B5EF4-FFF2-40B4-BE49-F238E27FC236}">
                <a16:creationId xmlns:a16="http://schemas.microsoft.com/office/drawing/2014/main" id="{25A72F77-EFAC-7F3B-29F2-6D3D7296E5E8}"/>
              </a:ext>
              <a:ext uri="{C183D7F6-B498-43B3-948B-1728B52AA6E4}">
                <adec:decorative xmlns:adec="http://schemas.microsoft.com/office/drawing/2017/decorative" val="1"/>
              </a:ext>
            </a:extLst>
          </p:cNvPr>
          <p:cNvSpPr>
            <a:spLocks noMove="1" noResize="1"/>
          </p:cNvSpPr>
          <p:nvPr/>
        </p:nvSpPr>
        <p:spPr>
          <a:xfrm>
            <a:off x="3718563" y="5524786"/>
            <a:ext cx="4754880" cy="27432"/>
          </a:xfrm>
          <a:prstGeom prst="rect">
            <a:avLst/>
          </a:prstGeom>
          <a:solidFill>
            <a:srgbClr val="E97132"/>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7" name="Picture 2">
            <a:extLst>
              <a:ext uri="{FF2B5EF4-FFF2-40B4-BE49-F238E27FC236}">
                <a16:creationId xmlns:a16="http://schemas.microsoft.com/office/drawing/2014/main" id="{A3D6A831-180C-071E-1D4C-899BB31B2F17}"/>
              </a:ext>
            </a:extLst>
          </p:cNvPr>
          <p:cNvPicPr>
            <a:picLocks noChangeAspect="1"/>
          </p:cNvPicPr>
          <p:nvPr/>
        </p:nvPicPr>
        <p:blipFill>
          <a:blip r:embed="rId2"/>
          <a:srcRect/>
          <a:stretch>
            <a:fillRect/>
          </a:stretch>
        </p:blipFill>
        <p:spPr>
          <a:xfrm>
            <a:off x="64867" y="65827"/>
            <a:ext cx="2692898" cy="1058344"/>
          </a:xfrm>
          <a:prstGeom prst="rect">
            <a:avLst/>
          </a:prstGeom>
          <a:noFill/>
          <a:ln cap="flat">
            <a:noFill/>
          </a:ln>
        </p:spPr>
      </p:pic>
      <p:pic>
        <p:nvPicPr>
          <p:cNvPr id="8" name="Graphic 18" descr="Sunflower outline">
            <a:extLst>
              <a:ext uri="{FF2B5EF4-FFF2-40B4-BE49-F238E27FC236}">
                <a16:creationId xmlns:a16="http://schemas.microsoft.com/office/drawing/2014/main" id="{2352A468-3FBE-3890-4B5B-6596509A75C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377604" y="5979965"/>
            <a:ext cx="914400" cy="914400"/>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7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name="Slide8">
    <p:bg>
      <p:bgPr>
        <a:solidFill>
          <a:srgbClr val="FFFFFF"/>
        </a:solidFill>
        <a:effectLst/>
      </p:bgPr>
    </p:bg>
    <p:spTree>
      <p:nvGrpSpPr>
        <p:cNvPr id="1" name=""/>
        <p:cNvGrpSpPr/>
        <p:nvPr/>
      </p:nvGrpSpPr>
      <p:grpSpPr>
        <a:xfrm>
          <a:off x="0" y="0"/>
          <a:ext cx="0" cy="0"/>
          <a:chOff x="0" y="0"/>
          <a:chExt cx="0" cy="0"/>
        </a:xfrm>
      </p:grpSpPr>
      <p:sp>
        <p:nvSpPr>
          <p:cNvPr id="2" name="Rectangle 219">
            <a:extLst>
              <a:ext uri="{FF2B5EF4-FFF2-40B4-BE49-F238E27FC236}">
                <a16:creationId xmlns:a16="http://schemas.microsoft.com/office/drawing/2014/main" id="{19D526BB-2D3A-4289-3FA4-E3EE1ED2FDEE}"/>
              </a:ext>
              <a:ext uri="{C183D7F6-B498-43B3-948B-1728B52AA6E4}">
                <adec:decorative xmlns:adec="http://schemas.microsoft.com/office/drawing/2017/decorative" val="1"/>
              </a:ext>
            </a:extLst>
          </p:cNvPr>
          <p:cNvSpPr>
            <a:spLocks noMove="1" noResize="1"/>
          </p:cNvSpPr>
          <p:nvPr/>
        </p:nvSpPr>
        <p:spPr>
          <a:xfrm>
            <a:off x="0" y="0"/>
            <a:ext cx="12191996"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3" name="Freeform: Shape 8">
            <a:extLst>
              <a:ext uri="{FF2B5EF4-FFF2-40B4-BE49-F238E27FC236}">
                <a16:creationId xmlns:a16="http://schemas.microsoft.com/office/drawing/2014/main" id="{A0906CBB-0F67-9F41-42B9-30CDEB621DE6}"/>
              </a:ext>
              <a:ext uri="{C183D7F6-B498-43B3-948B-1728B52AA6E4}">
                <adec:decorative xmlns:adec="http://schemas.microsoft.com/office/drawing/2017/decorative" val="1"/>
              </a:ext>
            </a:extLst>
          </p:cNvPr>
          <p:cNvSpPr>
            <a:spLocks noMove="1" noResize="1"/>
          </p:cNvSpPr>
          <p:nvPr/>
        </p:nvSpPr>
        <p:spPr>
          <a:xfrm>
            <a:off x="1114425" y="0"/>
            <a:ext cx="9963146" cy="6858000"/>
          </a:xfrm>
          <a:custGeom>
            <a:avLst/>
            <a:gdLst>
              <a:gd name="f0" fmla="val 10800000"/>
              <a:gd name="f1" fmla="val 5400000"/>
              <a:gd name="f2" fmla="val 180"/>
              <a:gd name="f3" fmla="val w"/>
              <a:gd name="f4" fmla="val h"/>
              <a:gd name="f5" fmla="val 0"/>
              <a:gd name="f6" fmla="val 9963150"/>
              <a:gd name="f7" fmla="val 6858000"/>
              <a:gd name="f8" fmla="val 1595771"/>
              <a:gd name="f9" fmla="val 8367379"/>
              <a:gd name="f10" fmla="val 8504080"/>
              <a:gd name="f11" fmla="val 130333"/>
              <a:gd name="f12" fmla="val 9405568"/>
              <a:gd name="f13" fmla="val 1031820"/>
              <a:gd name="f14" fmla="val 2277214"/>
              <a:gd name="f15" fmla="val 3652838"/>
              <a:gd name="f16" fmla="val 4856509"/>
              <a:gd name="f17" fmla="val 9536251"/>
              <a:gd name="f18" fmla="val 5960473"/>
              <a:gd name="f19" fmla="val 8825600"/>
              <a:gd name="f20" fmla="val 6821583"/>
              <a:gd name="f21" fmla="val 8794055"/>
              <a:gd name="f22" fmla="val 1169096"/>
              <a:gd name="f23" fmla="val 1137550"/>
              <a:gd name="f24" fmla="val 426899"/>
              <a:gd name="f25" fmla="val 557582"/>
              <a:gd name="f26" fmla="val 1459070"/>
              <a:gd name="f27" fmla="+- 0 0 -90"/>
              <a:gd name="f28" fmla="*/ f3 1 9963150"/>
              <a:gd name="f29" fmla="*/ f4 1 6858000"/>
              <a:gd name="f30" fmla="+- f7 0 f5"/>
              <a:gd name="f31" fmla="+- f6 0 f5"/>
              <a:gd name="f32" fmla="*/ f27 f0 1"/>
              <a:gd name="f33" fmla="*/ f31 1 9963150"/>
              <a:gd name="f34" fmla="*/ f30 1 6858000"/>
              <a:gd name="f35" fmla="*/ 1595771 f31 1"/>
              <a:gd name="f36" fmla="*/ 0 f30 1"/>
              <a:gd name="f37" fmla="*/ 8367379 f31 1"/>
              <a:gd name="f38" fmla="*/ 8504080 f31 1"/>
              <a:gd name="f39" fmla="*/ 130333 f30 1"/>
              <a:gd name="f40" fmla="*/ 9963150 f31 1"/>
              <a:gd name="f41" fmla="*/ 3652838 f30 1"/>
              <a:gd name="f42" fmla="*/ 8825600 f31 1"/>
              <a:gd name="f43" fmla="*/ 6821583 f30 1"/>
              <a:gd name="f44" fmla="*/ 8794055 f31 1"/>
              <a:gd name="f45" fmla="*/ 6858000 f30 1"/>
              <a:gd name="f46" fmla="*/ 1169096 f31 1"/>
              <a:gd name="f47" fmla="*/ 1137550 f31 1"/>
              <a:gd name="f48" fmla="*/ 0 f31 1"/>
              <a:gd name="f49" fmla="*/ 1459070 f31 1"/>
              <a:gd name="f50" fmla="*/ f32 1 f2"/>
              <a:gd name="f51" fmla="*/ f35 1 9963150"/>
              <a:gd name="f52" fmla="*/ f36 1 6858000"/>
              <a:gd name="f53" fmla="*/ f37 1 9963150"/>
              <a:gd name="f54" fmla="*/ f38 1 9963150"/>
              <a:gd name="f55" fmla="*/ f39 1 6858000"/>
              <a:gd name="f56" fmla="*/ f40 1 9963150"/>
              <a:gd name="f57" fmla="*/ f41 1 6858000"/>
              <a:gd name="f58" fmla="*/ f42 1 9963150"/>
              <a:gd name="f59" fmla="*/ f43 1 6858000"/>
              <a:gd name="f60" fmla="*/ f44 1 9963150"/>
              <a:gd name="f61" fmla="*/ f45 1 6858000"/>
              <a:gd name="f62" fmla="*/ f46 1 9963150"/>
              <a:gd name="f63" fmla="*/ f47 1 9963150"/>
              <a:gd name="f64" fmla="*/ f48 1 9963150"/>
              <a:gd name="f65" fmla="*/ f49 1 9963150"/>
              <a:gd name="f66" fmla="*/ f5 1 f33"/>
              <a:gd name="f67" fmla="*/ f6 1 f33"/>
              <a:gd name="f68" fmla="*/ f5 1 f34"/>
              <a:gd name="f69" fmla="*/ f7 1 f34"/>
              <a:gd name="f70" fmla="+- f50 0 f1"/>
              <a:gd name="f71" fmla="*/ f51 1 f33"/>
              <a:gd name="f72" fmla="*/ f52 1 f34"/>
              <a:gd name="f73" fmla="*/ f53 1 f33"/>
              <a:gd name="f74" fmla="*/ f54 1 f33"/>
              <a:gd name="f75" fmla="*/ f55 1 f34"/>
              <a:gd name="f76" fmla="*/ f56 1 f33"/>
              <a:gd name="f77" fmla="*/ f57 1 f34"/>
              <a:gd name="f78" fmla="*/ f58 1 f33"/>
              <a:gd name="f79" fmla="*/ f59 1 f34"/>
              <a:gd name="f80" fmla="*/ f60 1 f33"/>
              <a:gd name="f81" fmla="*/ f61 1 f34"/>
              <a:gd name="f82" fmla="*/ f62 1 f33"/>
              <a:gd name="f83" fmla="*/ f63 1 f33"/>
              <a:gd name="f84" fmla="*/ f64 1 f33"/>
              <a:gd name="f85" fmla="*/ f65 1 f33"/>
              <a:gd name="f86" fmla="*/ f66 f28 1"/>
              <a:gd name="f87" fmla="*/ f67 f28 1"/>
              <a:gd name="f88" fmla="*/ f69 f29 1"/>
              <a:gd name="f89" fmla="*/ f68 f29 1"/>
              <a:gd name="f90" fmla="*/ f71 f28 1"/>
              <a:gd name="f91" fmla="*/ f72 f29 1"/>
              <a:gd name="f92" fmla="*/ f73 f28 1"/>
              <a:gd name="f93" fmla="*/ f74 f28 1"/>
              <a:gd name="f94" fmla="*/ f75 f29 1"/>
              <a:gd name="f95" fmla="*/ f76 f28 1"/>
              <a:gd name="f96" fmla="*/ f77 f29 1"/>
              <a:gd name="f97" fmla="*/ f78 f28 1"/>
              <a:gd name="f98" fmla="*/ f79 f29 1"/>
              <a:gd name="f99" fmla="*/ f80 f28 1"/>
              <a:gd name="f100" fmla="*/ f81 f29 1"/>
              <a:gd name="f101" fmla="*/ f82 f28 1"/>
              <a:gd name="f102" fmla="*/ f83 f28 1"/>
              <a:gd name="f103" fmla="*/ f84 f28 1"/>
              <a:gd name="f104" fmla="*/ f85 f28 1"/>
            </a:gdLst>
            <a:ahLst/>
            <a:cxnLst>
              <a:cxn ang="3cd4">
                <a:pos x="hc" y="t"/>
              </a:cxn>
              <a:cxn ang="0">
                <a:pos x="r" y="vc"/>
              </a:cxn>
              <a:cxn ang="cd4">
                <a:pos x="hc" y="b"/>
              </a:cxn>
              <a:cxn ang="cd2">
                <a:pos x="l" y="vc"/>
              </a:cxn>
              <a:cxn ang="f70">
                <a:pos x="f90" y="f91"/>
              </a:cxn>
              <a:cxn ang="f70">
                <a:pos x="f92" y="f91"/>
              </a:cxn>
              <a:cxn ang="f70">
                <a:pos x="f93" y="f94"/>
              </a:cxn>
              <a:cxn ang="f70">
                <a:pos x="f95" y="f96"/>
              </a:cxn>
              <a:cxn ang="f70">
                <a:pos x="f97" y="f98"/>
              </a:cxn>
              <a:cxn ang="f70">
                <a:pos x="f99" y="f100"/>
              </a:cxn>
              <a:cxn ang="f70">
                <a:pos x="f101" y="f100"/>
              </a:cxn>
              <a:cxn ang="f70">
                <a:pos x="f102" y="f98"/>
              </a:cxn>
              <a:cxn ang="f70">
                <a:pos x="f103" y="f96"/>
              </a:cxn>
              <a:cxn ang="f70">
                <a:pos x="f104" y="f94"/>
              </a:cxn>
            </a:cxnLst>
            <a:rect l="f86" t="f89" r="f87" b="f88"/>
            <a:pathLst>
              <a:path w="9963150" h="6858000">
                <a:moveTo>
                  <a:pt x="f8" y="f5"/>
                </a:moveTo>
                <a:lnTo>
                  <a:pt x="f9" y="f5"/>
                </a:lnTo>
                <a:lnTo>
                  <a:pt x="f10" y="f11"/>
                </a:lnTo>
                <a:cubicBezTo>
                  <a:pt x="f12" y="f13"/>
                  <a:pt x="f6" y="f14"/>
                  <a:pt x="f6" y="f15"/>
                </a:cubicBezTo>
                <a:cubicBezTo>
                  <a:pt x="f6" y="f16"/>
                  <a:pt x="f17" y="f18"/>
                  <a:pt x="f19" y="f20"/>
                </a:cubicBezTo>
                <a:lnTo>
                  <a:pt x="f21" y="f7"/>
                </a:lnTo>
                <a:lnTo>
                  <a:pt x="f22" y="f7"/>
                </a:lnTo>
                <a:lnTo>
                  <a:pt x="f23" y="f20"/>
                </a:lnTo>
                <a:cubicBezTo>
                  <a:pt x="f24" y="f18"/>
                  <a:pt x="f5" y="f16"/>
                  <a:pt x="f5" y="f15"/>
                </a:cubicBezTo>
                <a:cubicBezTo>
                  <a:pt x="f5" y="f14"/>
                  <a:pt x="f25" y="f13"/>
                  <a:pt x="f26" y="f11"/>
                </a:cubicBezTo>
                <a:close/>
              </a:path>
            </a:pathLst>
          </a:custGeom>
          <a:solidFill>
            <a:srgbClr val="FFFFFF"/>
          </a:solidFill>
          <a:ln w="9528" cap="flat">
            <a:solidFill>
              <a:srgbClr val="EFEFEF"/>
            </a:solidFill>
            <a:prstDash val="solid"/>
            <a:miter/>
          </a:ln>
          <a:effectLst>
            <a:outerShdw dir="16200000" algn="tl">
              <a:srgbClr val="D9D9D9">
                <a:alpha val="38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4" name="Freeform: Shape 10">
            <a:extLst>
              <a:ext uri="{FF2B5EF4-FFF2-40B4-BE49-F238E27FC236}">
                <a16:creationId xmlns:a16="http://schemas.microsoft.com/office/drawing/2014/main" id="{852FEC1E-9E3D-24A1-8B53-2EEE9B3D2D10}"/>
              </a:ext>
              <a:ext uri="{C183D7F6-B498-43B3-948B-1728B52AA6E4}">
                <adec:decorative xmlns:adec="http://schemas.microsoft.com/office/drawing/2017/decorative" val="1"/>
              </a:ext>
            </a:extLst>
          </p:cNvPr>
          <p:cNvSpPr>
            <a:spLocks noMove="1" noResize="1"/>
          </p:cNvSpPr>
          <p:nvPr/>
        </p:nvSpPr>
        <p:spPr>
          <a:xfrm>
            <a:off x="1121667" y="0"/>
            <a:ext cx="9948672" cy="6858000"/>
          </a:xfrm>
          <a:custGeom>
            <a:avLst/>
            <a:gdLst>
              <a:gd name="f0" fmla="val 10800000"/>
              <a:gd name="f1" fmla="val 5400000"/>
              <a:gd name="f2" fmla="val 180"/>
              <a:gd name="f3" fmla="val w"/>
              <a:gd name="f4" fmla="val h"/>
              <a:gd name="f5" fmla="val 0"/>
              <a:gd name="f6" fmla="val 9963150"/>
              <a:gd name="f7" fmla="val 6858000"/>
              <a:gd name="f8" fmla="val 1595771"/>
              <a:gd name="f9" fmla="val 8367379"/>
              <a:gd name="f10" fmla="val 8504080"/>
              <a:gd name="f11" fmla="val 130333"/>
              <a:gd name="f12" fmla="val 9405568"/>
              <a:gd name="f13" fmla="val 1031820"/>
              <a:gd name="f14" fmla="val 2277214"/>
              <a:gd name="f15" fmla="val 3652838"/>
              <a:gd name="f16" fmla="val 4856509"/>
              <a:gd name="f17" fmla="val 9536251"/>
              <a:gd name="f18" fmla="val 5960473"/>
              <a:gd name="f19" fmla="val 8825600"/>
              <a:gd name="f20" fmla="val 6821583"/>
              <a:gd name="f21" fmla="val 8794055"/>
              <a:gd name="f22" fmla="val 1169096"/>
              <a:gd name="f23" fmla="val 1137550"/>
              <a:gd name="f24" fmla="val 426899"/>
              <a:gd name="f25" fmla="val 557582"/>
              <a:gd name="f26" fmla="val 1459070"/>
              <a:gd name="f27" fmla="+- 0 0 -90"/>
              <a:gd name="f28" fmla="*/ f3 1 9963150"/>
              <a:gd name="f29" fmla="*/ f4 1 6858000"/>
              <a:gd name="f30" fmla="+- f7 0 f5"/>
              <a:gd name="f31" fmla="+- f6 0 f5"/>
              <a:gd name="f32" fmla="*/ f27 f0 1"/>
              <a:gd name="f33" fmla="*/ f31 1 9963150"/>
              <a:gd name="f34" fmla="*/ f30 1 6858000"/>
              <a:gd name="f35" fmla="*/ 1595771 f31 1"/>
              <a:gd name="f36" fmla="*/ 0 f30 1"/>
              <a:gd name="f37" fmla="*/ 8367379 f31 1"/>
              <a:gd name="f38" fmla="*/ 8504080 f31 1"/>
              <a:gd name="f39" fmla="*/ 130333 f30 1"/>
              <a:gd name="f40" fmla="*/ 9963150 f31 1"/>
              <a:gd name="f41" fmla="*/ 3652838 f30 1"/>
              <a:gd name="f42" fmla="*/ 8825600 f31 1"/>
              <a:gd name="f43" fmla="*/ 6821583 f30 1"/>
              <a:gd name="f44" fmla="*/ 8794055 f31 1"/>
              <a:gd name="f45" fmla="*/ 6858000 f30 1"/>
              <a:gd name="f46" fmla="*/ 1169096 f31 1"/>
              <a:gd name="f47" fmla="*/ 1137550 f31 1"/>
              <a:gd name="f48" fmla="*/ 0 f31 1"/>
              <a:gd name="f49" fmla="*/ 1459070 f31 1"/>
              <a:gd name="f50" fmla="*/ f32 1 f2"/>
              <a:gd name="f51" fmla="*/ f35 1 9963150"/>
              <a:gd name="f52" fmla="*/ f36 1 6858000"/>
              <a:gd name="f53" fmla="*/ f37 1 9963150"/>
              <a:gd name="f54" fmla="*/ f38 1 9963150"/>
              <a:gd name="f55" fmla="*/ f39 1 6858000"/>
              <a:gd name="f56" fmla="*/ f40 1 9963150"/>
              <a:gd name="f57" fmla="*/ f41 1 6858000"/>
              <a:gd name="f58" fmla="*/ f42 1 9963150"/>
              <a:gd name="f59" fmla="*/ f43 1 6858000"/>
              <a:gd name="f60" fmla="*/ f44 1 9963150"/>
              <a:gd name="f61" fmla="*/ f45 1 6858000"/>
              <a:gd name="f62" fmla="*/ f46 1 9963150"/>
              <a:gd name="f63" fmla="*/ f47 1 9963150"/>
              <a:gd name="f64" fmla="*/ f48 1 9963150"/>
              <a:gd name="f65" fmla="*/ f49 1 9963150"/>
              <a:gd name="f66" fmla="*/ f5 1 f33"/>
              <a:gd name="f67" fmla="*/ f6 1 f33"/>
              <a:gd name="f68" fmla="*/ f5 1 f34"/>
              <a:gd name="f69" fmla="*/ f7 1 f34"/>
              <a:gd name="f70" fmla="+- f50 0 f1"/>
              <a:gd name="f71" fmla="*/ f51 1 f33"/>
              <a:gd name="f72" fmla="*/ f52 1 f34"/>
              <a:gd name="f73" fmla="*/ f53 1 f33"/>
              <a:gd name="f74" fmla="*/ f54 1 f33"/>
              <a:gd name="f75" fmla="*/ f55 1 f34"/>
              <a:gd name="f76" fmla="*/ f56 1 f33"/>
              <a:gd name="f77" fmla="*/ f57 1 f34"/>
              <a:gd name="f78" fmla="*/ f58 1 f33"/>
              <a:gd name="f79" fmla="*/ f59 1 f34"/>
              <a:gd name="f80" fmla="*/ f60 1 f33"/>
              <a:gd name="f81" fmla="*/ f61 1 f34"/>
              <a:gd name="f82" fmla="*/ f62 1 f33"/>
              <a:gd name="f83" fmla="*/ f63 1 f33"/>
              <a:gd name="f84" fmla="*/ f64 1 f33"/>
              <a:gd name="f85" fmla="*/ f65 1 f33"/>
              <a:gd name="f86" fmla="*/ f66 f28 1"/>
              <a:gd name="f87" fmla="*/ f67 f28 1"/>
              <a:gd name="f88" fmla="*/ f69 f29 1"/>
              <a:gd name="f89" fmla="*/ f68 f29 1"/>
              <a:gd name="f90" fmla="*/ f71 f28 1"/>
              <a:gd name="f91" fmla="*/ f72 f29 1"/>
              <a:gd name="f92" fmla="*/ f73 f28 1"/>
              <a:gd name="f93" fmla="*/ f74 f28 1"/>
              <a:gd name="f94" fmla="*/ f75 f29 1"/>
              <a:gd name="f95" fmla="*/ f76 f28 1"/>
              <a:gd name="f96" fmla="*/ f77 f29 1"/>
              <a:gd name="f97" fmla="*/ f78 f28 1"/>
              <a:gd name="f98" fmla="*/ f79 f29 1"/>
              <a:gd name="f99" fmla="*/ f80 f28 1"/>
              <a:gd name="f100" fmla="*/ f81 f29 1"/>
              <a:gd name="f101" fmla="*/ f82 f28 1"/>
              <a:gd name="f102" fmla="*/ f83 f28 1"/>
              <a:gd name="f103" fmla="*/ f84 f28 1"/>
              <a:gd name="f104" fmla="*/ f85 f28 1"/>
            </a:gdLst>
            <a:ahLst/>
            <a:cxnLst>
              <a:cxn ang="3cd4">
                <a:pos x="hc" y="t"/>
              </a:cxn>
              <a:cxn ang="0">
                <a:pos x="r" y="vc"/>
              </a:cxn>
              <a:cxn ang="cd4">
                <a:pos x="hc" y="b"/>
              </a:cxn>
              <a:cxn ang="cd2">
                <a:pos x="l" y="vc"/>
              </a:cxn>
              <a:cxn ang="f70">
                <a:pos x="f90" y="f91"/>
              </a:cxn>
              <a:cxn ang="f70">
                <a:pos x="f92" y="f91"/>
              </a:cxn>
              <a:cxn ang="f70">
                <a:pos x="f93" y="f94"/>
              </a:cxn>
              <a:cxn ang="f70">
                <a:pos x="f95" y="f96"/>
              </a:cxn>
              <a:cxn ang="f70">
                <a:pos x="f97" y="f98"/>
              </a:cxn>
              <a:cxn ang="f70">
                <a:pos x="f99" y="f100"/>
              </a:cxn>
              <a:cxn ang="f70">
                <a:pos x="f101" y="f100"/>
              </a:cxn>
              <a:cxn ang="f70">
                <a:pos x="f102" y="f98"/>
              </a:cxn>
              <a:cxn ang="f70">
                <a:pos x="f103" y="f96"/>
              </a:cxn>
              <a:cxn ang="f70">
                <a:pos x="f104" y="f94"/>
              </a:cxn>
            </a:cxnLst>
            <a:rect l="f86" t="f89" r="f87" b="f88"/>
            <a:pathLst>
              <a:path w="9963150" h="6858000">
                <a:moveTo>
                  <a:pt x="f8" y="f5"/>
                </a:moveTo>
                <a:lnTo>
                  <a:pt x="f9" y="f5"/>
                </a:lnTo>
                <a:lnTo>
                  <a:pt x="f10" y="f11"/>
                </a:lnTo>
                <a:cubicBezTo>
                  <a:pt x="f12" y="f13"/>
                  <a:pt x="f6" y="f14"/>
                  <a:pt x="f6" y="f15"/>
                </a:cubicBezTo>
                <a:cubicBezTo>
                  <a:pt x="f6" y="f16"/>
                  <a:pt x="f17" y="f18"/>
                  <a:pt x="f19" y="f20"/>
                </a:cubicBezTo>
                <a:lnTo>
                  <a:pt x="f21" y="f7"/>
                </a:lnTo>
                <a:lnTo>
                  <a:pt x="f22" y="f7"/>
                </a:lnTo>
                <a:lnTo>
                  <a:pt x="f23" y="f20"/>
                </a:lnTo>
                <a:cubicBezTo>
                  <a:pt x="f24" y="f18"/>
                  <a:pt x="f5" y="f16"/>
                  <a:pt x="f5" y="f15"/>
                </a:cubicBezTo>
                <a:cubicBezTo>
                  <a:pt x="f5" y="f14"/>
                  <a:pt x="f25" y="f13"/>
                  <a:pt x="f26" y="f11"/>
                </a:cubicBezTo>
                <a:close/>
              </a:path>
            </a:pathLst>
          </a:cu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5" name="Title 1">
            <a:extLst>
              <a:ext uri="{FF2B5EF4-FFF2-40B4-BE49-F238E27FC236}">
                <a16:creationId xmlns:a16="http://schemas.microsoft.com/office/drawing/2014/main" id="{5E02798E-4186-E8C8-4319-2F72F8BCAA00}"/>
              </a:ext>
            </a:extLst>
          </p:cNvPr>
          <p:cNvSpPr txBox="1">
            <a:spLocks noGrp="1"/>
          </p:cNvSpPr>
          <p:nvPr>
            <p:ph type="ctrTitle"/>
          </p:nvPr>
        </p:nvSpPr>
        <p:spPr>
          <a:xfrm>
            <a:off x="1698808" y="661458"/>
            <a:ext cx="8794379" cy="4944435"/>
          </a:xfrm>
        </p:spPr>
        <p:txBody>
          <a:bodyPr anchor="t">
            <a:normAutofit fontScale="90000"/>
          </a:bodyPr>
          <a:lstStyle/>
          <a:p>
            <a:pPr lvl="0" algn="l"/>
            <a:r>
              <a:rPr lang="en-GB" sz="1600" b="1">
                <a:latin typeface="Arial" pitchFamily="34"/>
                <a:cs typeface="Arial" pitchFamily="34"/>
              </a:rPr>
              <a:t>3</a:t>
            </a:r>
            <a:r>
              <a:rPr lang="en-GB" sz="1600">
                <a:latin typeface="Arial" pitchFamily="34"/>
                <a:cs typeface="Arial" pitchFamily="34"/>
              </a:rPr>
              <a:t>. Introduction</a:t>
            </a:r>
            <a:br>
              <a:rPr lang="en-GB" sz="1600">
                <a:latin typeface="Arial" pitchFamily="34"/>
                <a:cs typeface="Arial" pitchFamily="34"/>
              </a:rPr>
            </a:br>
            <a:r>
              <a:rPr lang="en-GB" sz="1600" b="1">
                <a:latin typeface="Arial" pitchFamily="34"/>
                <a:cs typeface="Arial" pitchFamily="34"/>
              </a:rPr>
              <a:t>4</a:t>
            </a:r>
            <a:r>
              <a:rPr lang="en-GB" sz="1600">
                <a:latin typeface="Arial" pitchFamily="34"/>
                <a:cs typeface="Arial" pitchFamily="34"/>
              </a:rPr>
              <a:t>. Business idea description</a:t>
            </a:r>
            <a:br>
              <a:rPr lang="en-GB" sz="1600">
                <a:latin typeface="Arial" pitchFamily="34"/>
                <a:cs typeface="Arial" pitchFamily="34"/>
              </a:rPr>
            </a:br>
            <a:r>
              <a:rPr lang="en-GB" sz="1600" b="1">
                <a:latin typeface="Arial" pitchFamily="34"/>
                <a:cs typeface="Arial" pitchFamily="34"/>
              </a:rPr>
              <a:t>5</a:t>
            </a:r>
            <a:r>
              <a:rPr lang="en-GB" sz="1600">
                <a:latin typeface="Arial" pitchFamily="34"/>
                <a:cs typeface="Arial" pitchFamily="34"/>
              </a:rPr>
              <a:t>. Products offering</a:t>
            </a:r>
            <a:br>
              <a:rPr lang="en-GB" sz="1600">
                <a:latin typeface="Arial" pitchFamily="34"/>
                <a:cs typeface="Arial" pitchFamily="34"/>
              </a:rPr>
            </a:br>
            <a:r>
              <a:rPr lang="en-GB" sz="1600" b="1">
                <a:latin typeface="Arial" pitchFamily="34"/>
                <a:cs typeface="Arial" pitchFamily="34"/>
              </a:rPr>
              <a:t>6</a:t>
            </a:r>
            <a:r>
              <a:rPr lang="en-GB" sz="1400">
                <a:latin typeface="Arial" pitchFamily="34"/>
                <a:cs typeface="Arial" pitchFamily="34"/>
              </a:rPr>
              <a:t>. How It Meets A Market Need</a:t>
            </a:r>
            <a:br>
              <a:rPr lang="en-GB" sz="1400">
                <a:latin typeface="Arial" pitchFamily="34"/>
                <a:cs typeface="Arial" pitchFamily="34"/>
              </a:rPr>
            </a:br>
            <a:r>
              <a:rPr lang="en-GB" sz="1400" b="1">
                <a:latin typeface="Arial" pitchFamily="34"/>
                <a:cs typeface="Arial" pitchFamily="34"/>
              </a:rPr>
              <a:t>7</a:t>
            </a:r>
            <a:r>
              <a:rPr lang="en-GB" sz="1400">
                <a:latin typeface="Arial" pitchFamily="34"/>
                <a:cs typeface="Arial" pitchFamily="34"/>
              </a:rPr>
              <a:t>. </a:t>
            </a:r>
            <a:r>
              <a:rPr lang="en-GB" sz="1600">
                <a:latin typeface="Arial" pitchFamily="34"/>
                <a:cs typeface="Arial" pitchFamily="34"/>
              </a:rPr>
              <a:t>Management Structure</a:t>
            </a:r>
            <a:br>
              <a:rPr lang="en-GB" sz="1600">
                <a:latin typeface="Arial" pitchFamily="34"/>
                <a:cs typeface="Arial" pitchFamily="34"/>
              </a:rPr>
            </a:br>
            <a:r>
              <a:rPr lang="en-GB" sz="1600" b="1">
                <a:latin typeface="Arial" pitchFamily="34"/>
                <a:cs typeface="Arial" pitchFamily="34"/>
              </a:rPr>
              <a:t>8</a:t>
            </a:r>
            <a:r>
              <a:rPr lang="en-GB" sz="1600">
                <a:latin typeface="Arial" pitchFamily="34"/>
                <a:cs typeface="Arial" pitchFamily="34"/>
              </a:rPr>
              <a:t>. Organisations Chart Of Finchley Oriental Market</a:t>
            </a:r>
            <a:br>
              <a:rPr lang="en-GB" sz="1600">
                <a:latin typeface="Arial" pitchFamily="34"/>
                <a:cs typeface="Arial" pitchFamily="34"/>
              </a:rPr>
            </a:br>
            <a:r>
              <a:rPr lang="en-GB" sz="1600" b="1">
                <a:latin typeface="Arial" pitchFamily="34"/>
                <a:cs typeface="Arial" pitchFamily="34"/>
              </a:rPr>
              <a:t>9</a:t>
            </a:r>
            <a:r>
              <a:rPr lang="en-GB" sz="1600">
                <a:latin typeface="Arial" pitchFamily="34"/>
                <a:cs typeface="Arial" pitchFamily="34"/>
              </a:rPr>
              <a:t>. SPECIFY THE LEGAL STRUCTURE</a:t>
            </a:r>
            <a:br>
              <a:rPr lang="en-GB" sz="1600">
                <a:latin typeface="Arial" pitchFamily="34"/>
                <a:cs typeface="Arial" pitchFamily="34"/>
              </a:rPr>
            </a:br>
            <a:r>
              <a:rPr lang="en-GB" sz="1600" b="1">
                <a:latin typeface="Arial" pitchFamily="34"/>
                <a:cs typeface="Arial" pitchFamily="34"/>
              </a:rPr>
              <a:t>10</a:t>
            </a:r>
            <a:r>
              <a:rPr lang="en-GB" sz="1600">
                <a:latin typeface="Arial" pitchFamily="34"/>
                <a:cs typeface="Arial" pitchFamily="34"/>
              </a:rPr>
              <a:t>. PESTEL Analysis Political Factors</a:t>
            </a:r>
            <a:br>
              <a:rPr lang="en-GB" sz="1600">
                <a:latin typeface="Arial" pitchFamily="34"/>
                <a:cs typeface="Arial" pitchFamily="34"/>
              </a:rPr>
            </a:br>
            <a:r>
              <a:rPr lang="en-GB" sz="1600" b="1">
                <a:latin typeface="Arial" pitchFamily="34"/>
                <a:cs typeface="Arial" pitchFamily="34"/>
              </a:rPr>
              <a:t>11</a:t>
            </a:r>
            <a:r>
              <a:rPr lang="en-GB" sz="1600">
                <a:latin typeface="Arial" pitchFamily="34"/>
                <a:cs typeface="Arial" pitchFamily="34"/>
              </a:rPr>
              <a:t>. PESTEL Analysis Economic Factors</a:t>
            </a:r>
            <a:br>
              <a:rPr lang="en-GB" sz="1600">
                <a:latin typeface="Arial" pitchFamily="34"/>
                <a:cs typeface="Arial" pitchFamily="34"/>
              </a:rPr>
            </a:br>
            <a:r>
              <a:rPr lang="en-GB" sz="1600" b="1">
                <a:latin typeface="Arial" pitchFamily="34"/>
                <a:cs typeface="Arial" pitchFamily="34"/>
              </a:rPr>
              <a:t>12</a:t>
            </a:r>
            <a:r>
              <a:rPr lang="en-GB" sz="1600">
                <a:latin typeface="Arial" pitchFamily="34"/>
                <a:cs typeface="Arial" pitchFamily="34"/>
              </a:rPr>
              <a:t>. PESTEL Analysis Social Factors</a:t>
            </a:r>
            <a:br>
              <a:rPr lang="en-GB" sz="1600">
                <a:latin typeface="Arial" pitchFamily="34"/>
                <a:cs typeface="Arial" pitchFamily="34"/>
              </a:rPr>
            </a:br>
            <a:r>
              <a:rPr lang="en-GB" sz="1600" b="1">
                <a:latin typeface="Arial" pitchFamily="34"/>
                <a:cs typeface="Arial" pitchFamily="34"/>
              </a:rPr>
              <a:t>13</a:t>
            </a:r>
            <a:r>
              <a:rPr lang="en-GB" sz="1600">
                <a:latin typeface="Arial" pitchFamily="34"/>
                <a:cs typeface="Arial" pitchFamily="34"/>
              </a:rPr>
              <a:t>. PESTEL Analysis Technological Factors</a:t>
            </a:r>
            <a:br>
              <a:rPr lang="en-GB" sz="1600">
                <a:latin typeface="Arial" pitchFamily="34"/>
                <a:cs typeface="Arial" pitchFamily="34"/>
              </a:rPr>
            </a:br>
            <a:r>
              <a:rPr lang="en-GB" sz="1600" b="1">
                <a:latin typeface="Arial" pitchFamily="34"/>
                <a:cs typeface="Arial" pitchFamily="34"/>
              </a:rPr>
              <a:t>14</a:t>
            </a:r>
            <a:r>
              <a:rPr lang="en-GB" sz="1600">
                <a:latin typeface="Arial" pitchFamily="34"/>
                <a:cs typeface="Arial" pitchFamily="34"/>
              </a:rPr>
              <a:t>. PESTEL Analysis Environmental Factors</a:t>
            </a:r>
            <a:br>
              <a:rPr lang="en-GB" sz="1600">
                <a:latin typeface="Arial" pitchFamily="34"/>
                <a:cs typeface="Arial" pitchFamily="34"/>
              </a:rPr>
            </a:br>
            <a:r>
              <a:rPr lang="en-GB" sz="1600" b="1">
                <a:latin typeface="Arial" pitchFamily="34"/>
                <a:cs typeface="Arial" pitchFamily="34"/>
              </a:rPr>
              <a:t>15</a:t>
            </a:r>
            <a:r>
              <a:rPr lang="en-GB" sz="1600">
                <a:latin typeface="Arial" pitchFamily="34"/>
                <a:cs typeface="Arial" pitchFamily="34"/>
              </a:rPr>
              <a:t>. PESTEL Analysis Legal Factors</a:t>
            </a:r>
            <a:br>
              <a:rPr lang="en-GB" sz="1600">
                <a:latin typeface="Arial" pitchFamily="34"/>
                <a:cs typeface="Arial" pitchFamily="34"/>
              </a:rPr>
            </a:br>
            <a:r>
              <a:rPr lang="en-GB" sz="1600" b="1">
                <a:latin typeface="Arial" pitchFamily="34"/>
                <a:cs typeface="Arial" pitchFamily="34"/>
              </a:rPr>
              <a:t>16</a:t>
            </a:r>
            <a:r>
              <a:rPr lang="en-GB" sz="1600">
                <a:latin typeface="Arial" pitchFamily="34"/>
                <a:cs typeface="Arial" pitchFamily="34"/>
              </a:rPr>
              <a:t>. Marketing strategy 4PS</a:t>
            </a:r>
            <a:br>
              <a:rPr lang="en-GB" sz="1600">
                <a:latin typeface="Arial" pitchFamily="34"/>
                <a:cs typeface="Arial" pitchFamily="34"/>
              </a:rPr>
            </a:br>
            <a:r>
              <a:rPr lang="en-GB" sz="1600" b="1">
                <a:latin typeface="Arial" pitchFamily="34"/>
                <a:cs typeface="Arial" pitchFamily="34"/>
              </a:rPr>
              <a:t>17</a:t>
            </a:r>
            <a:r>
              <a:rPr lang="en-GB" sz="1600">
                <a:latin typeface="Arial" pitchFamily="34"/>
                <a:cs typeface="Arial" pitchFamily="34"/>
              </a:rPr>
              <a:t>. FUNDING REQUIREMENTS AND ALLOCATION</a:t>
            </a:r>
            <a:br>
              <a:rPr lang="en-GB" sz="1600">
                <a:latin typeface="Arial" pitchFamily="34"/>
                <a:cs typeface="Arial" pitchFamily="34"/>
              </a:rPr>
            </a:br>
            <a:r>
              <a:rPr lang="en-GB" sz="1600" b="1">
                <a:latin typeface="Arial" pitchFamily="34"/>
                <a:cs typeface="Arial" pitchFamily="34"/>
              </a:rPr>
              <a:t>18</a:t>
            </a:r>
            <a:r>
              <a:rPr lang="en-GB" sz="1600">
                <a:latin typeface="Arial" pitchFamily="34"/>
                <a:cs typeface="Arial" pitchFamily="34"/>
              </a:rPr>
              <a:t>. </a:t>
            </a:r>
            <a:r>
              <a:rPr lang="en-GB" sz="1600" kern="0">
                <a:latin typeface="Arial" pitchFamily="34"/>
                <a:cs typeface="Arial" pitchFamily="34"/>
              </a:rPr>
              <a:t>Start-Up Cost Breakdown</a:t>
            </a:r>
            <a:br>
              <a:rPr lang="en-GB" sz="1600">
                <a:latin typeface="Arial" pitchFamily="34"/>
                <a:cs typeface="Arial" pitchFamily="34"/>
              </a:rPr>
            </a:br>
            <a:r>
              <a:rPr lang="en-GB" sz="1600" b="1">
                <a:latin typeface="Arial" pitchFamily="34"/>
                <a:cs typeface="Arial" pitchFamily="34"/>
              </a:rPr>
              <a:t>19</a:t>
            </a:r>
            <a:r>
              <a:rPr lang="en-GB" sz="1600">
                <a:latin typeface="Arial" pitchFamily="34"/>
                <a:cs typeface="Arial" pitchFamily="34"/>
              </a:rPr>
              <a:t>. Fixed Costs (Monthly) £ 14,000 </a:t>
            </a:r>
            <a:br>
              <a:rPr lang="en-GB" sz="1600">
                <a:latin typeface="Arial" pitchFamily="34"/>
                <a:cs typeface="Arial" pitchFamily="34"/>
              </a:rPr>
            </a:br>
            <a:r>
              <a:rPr lang="en-GB" sz="1600" b="1">
                <a:latin typeface="Arial" pitchFamily="34"/>
                <a:cs typeface="Arial" pitchFamily="34"/>
              </a:rPr>
              <a:t>20</a:t>
            </a:r>
            <a:r>
              <a:rPr lang="en-GB" sz="1600">
                <a:latin typeface="Arial" pitchFamily="34"/>
                <a:cs typeface="Arial" pitchFamily="34"/>
              </a:rPr>
              <a:t>. </a:t>
            </a:r>
            <a:r>
              <a:rPr lang="en-GB" sz="1600" kern="0">
                <a:latin typeface="Arial" pitchFamily="34"/>
                <a:cs typeface="Arial" pitchFamily="34"/>
              </a:rPr>
              <a:t>Variable</a:t>
            </a:r>
            <a:r>
              <a:rPr lang="en-GB" sz="1600">
                <a:latin typeface="Arial" pitchFamily="34"/>
                <a:cs typeface="Arial" pitchFamily="34"/>
              </a:rPr>
              <a:t> Costs (Monthly) Estimated £ 2500 </a:t>
            </a:r>
            <a:br>
              <a:rPr lang="en-GB" sz="1600">
                <a:latin typeface="Arial" pitchFamily="34"/>
                <a:cs typeface="Arial" pitchFamily="34"/>
              </a:rPr>
            </a:br>
            <a:r>
              <a:rPr lang="en-GB" sz="1600" b="1">
                <a:latin typeface="Arial" pitchFamily="34"/>
                <a:cs typeface="Arial" pitchFamily="34"/>
              </a:rPr>
              <a:t>21</a:t>
            </a:r>
            <a:r>
              <a:rPr lang="en-GB" sz="1600">
                <a:latin typeface="Arial" pitchFamily="34"/>
                <a:cs typeface="Arial" pitchFamily="34"/>
              </a:rPr>
              <a:t>. 6</a:t>
            </a:r>
            <a:r>
              <a:rPr lang="en-GB" sz="1600" kern="0">
                <a:latin typeface="Arial" pitchFamily="34"/>
                <a:cs typeface="Arial" pitchFamily="34"/>
              </a:rPr>
              <a:t>-Month Financial Forecast</a:t>
            </a:r>
            <a:r>
              <a:rPr lang="en-GB" sz="1600">
                <a:latin typeface="Arial" pitchFamily="34"/>
                <a:cs typeface="Arial" pitchFamily="34"/>
              </a:rPr>
              <a:t> </a:t>
            </a:r>
            <a:br>
              <a:rPr lang="en-GB" sz="1600">
                <a:latin typeface="Arial" pitchFamily="34"/>
                <a:cs typeface="Arial" pitchFamily="34"/>
              </a:rPr>
            </a:br>
            <a:r>
              <a:rPr lang="en-GB" sz="1600" b="1">
                <a:latin typeface="Arial" pitchFamily="34"/>
                <a:cs typeface="Arial" pitchFamily="34"/>
              </a:rPr>
              <a:t>22</a:t>
            </a:r>
            <a:r>
              <a:rPr lang="en-GB" sz="1600">
                <a:latin typeface="Arial" pitchFamily="34"/>
                <a:cs typeface="Arial" pitchFamily="34"/>
              </a:rPr>
              <a:t>. Break-Even Customers Per Month </a:t>
            </a:r>
            <a:br>
              <a:rPr lang="en-GB" sz="1600">
                <a:latin typeface="Arial" pitchFamily="34"/>
                <a:cs typeface="Arial" pitchFamily="34"/>
              </a:rPr>
            </a:br>
            <a:r>
              <a:rPr lang="en-GB" sz="1600" b="1">
                <a:latin typeface="Arial" pitchFamily="34"/>
                <a:cs typeface="Arial" pitchFamily="34"/>
              </a:rPr>
              <a:t>23</a:t>
            </a:r>
            <a:r>
              <a:rPr lang="en-GB" sz="1600">
                <a:latin typeface="Arial" pitchFamily="34"/>
                <a:cs typeface="Arial" pitchFamily="34"/>
              </a:rPr>
              <a:t>. Conclusion</a:t>
            </a:r>
            <a:br>
              <a:rPr lang="en-GB" sz="1600">
                <a:latin typeface="Arial" pitchFamily="34"/>
                <a:cs typeface="Arial" pitchFamily="34"/>
              </a:rPr>
            </a:br>
            <a:r>
              <a:rPr lang="en-GB" sz="1600" b="1">
                <a:latin typeface="Arial" pitchFamily="34"/>
                <a:cs typeface="Arial" pitchFamily="34"/>
              </a:rPr>
              <a:t>24</a:t>
            </a:r>
            <a:r>
              <a:rPr lang="en-GB" sz="1600">
                <a:latin typeface="Arial" pitchFamily="34"/>
                <a:cs typeface="Arial" pitchFamily="34"/>
              </a:rPr>
              <a:t>. Reference List</a:t>
            </a:r>
            <a:br>
              <a:rPr lang="en-GB" sz="1600" b="1">
                <a:latin typeface="Arial" pitchFamily="34"/>
                <a:cs typeface="Arial" pitchFamily="34"/>
              </a:rPr>
            </a:br>
            <a:br>
              <a:rPr lang="en-GB" sz="1600" b="1">
                <a:latin typeface="Arial" pitchFamily="34"/>
                <a:cs typeface="Arial" pitchFamily="34"/>
              </a:rPr>
            </a:br>
            <a:br>
              <a:rPr lang="en-GB" sz="1600" b="1">
                <a:latin typeface="Aptos"/>
              </a:rPr>
            </a:br>
            <a:br>
              <a:rPr lang="en-GB" sz="1600" b="1">
                <a:latin typeface="Aptos"/>
              </a:rPr>
            </a:br>
            <a:br>
              <a:rPr lang="en-GB" sz="1600" b="1">
                <a:latin typeface="Aptos"/>
              </a:rPr>
            </a:br>
            <a:br>
              <a:rPr lang="en-GB" sz="1600" b="1">
                <a:latin typeface="Aptos"/>
              </a:rPr>
            </a:br>
            <a:br>
              <a:rPr lang="en-GB" sz="1600" b="1">
                <a:latin typeface="Aptos"/>
              </a:rPr>
            </a:br>
            <a:br>
              <a:rPr lang="en-GB" sz="1600" b="1">
                <a:latin typeface="Aptos"/>
              </a:rPr>
            </a:br>
            <a:br>
              <a:rPr lang="en-GB" sz="1600" b="1">
                <a:latin typeface="Amasis MT Pro Medium" pitchFamily="18"/>
              </a:rPr>
            </a:br>
            <a:br>
              <a:rPr lang="en-GB" sz="1600" b="1">
                <a:latin typeface="Amasis MT Pro Medium" pitchFamily="18"/>
              </a:rPr>
            </a:br>
            <a:br>
              <a:rPr lang="en-GB" sz="1600" b="1">
                <a:latin typeface="Amasis MT Pro Medium" pitchFamily="18"/>
              </a:rPr>
            </a:br>
            <a:br>
              <a:rPr lang="en-GB" sz="1600"/>
            </a:br>
            <a:br>
              <a:rPr lang="en-GB" sz="1600"/>
            </a:br>
            <a:br>
              <a:rPr lang="en-GB" sz="1600"/>
            </a:br>
            <a:endParaRPr lang="en-GB" sz="1600"/>
          </a:p>
        </p:txBody>
      </p:sp>
      <p:sp>
        <p:nvSpPr>
          <p:cNvPr id="6" name="Rectangle 12">
            <a:extLst>
              <a:ext uri="{FF2B5EF4-FFF2-40B4-BE49-F238E27FC236}">
                <a16:creationId xmlns:a16="http://schemas.microsoft.com/office/drawing/2014/main" id="{9122770F-3A29-859C-6A4B-47C4695D144F}"/>
              </a:ext>
              <a:ext uri="{C183D7F6-B498-43B3-948B-1728B52AA6E4}">
                <adec:decorative xmlns:adec="http://schemas.microsoft.com/office/drawing/2017/decorative" val="1"/>
              </a:ext>
            </a:extLst>
          </p:cNvPr>
          <p:cNvSpPr>
            <a:spLocks noMove="1" noResize="1"/>
          </p:cNvSpPr>
          <p:nvPr/>
        </p:nvSpPr>
        <p:spPr>
          <a:xfrm>
            <a:off x="3718563" y="5524786"/>
            <a:ext cx="4754880" cy="27432"/>
          </a:xfrm>
          <a:prstGeom prst="rect">
            <a:avLst/>
          </a:prstGeom>
          <a:solidFill>
            <a:srgbClr val="E97132"/>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7" name="Subtitle 2">
            <a:extLst>
              <a:ext uri="{FF2B5EF4-FFF2-40B4-BE49-F238E27FC236}">
                <a16:creationId xmlns:a16="http://schemas.microsoft.com/office/drawing/2014/main" id="{2231C715-8010-0975-637F-6B3F624279EC}"/>
              </a:ext>
            </a:extLst>
          </p:cNvPr>
          <p:cNvSpPr txBox="1">
            <a:spLocks noGrp="1"/>
          </p:cNvSpPr>
          <p:nvPr>
            <p:ph type="subTitle" idx="1"/>
          </p:nvPr>
        </p:nvSpPr>
        <p:spPr>
          <a:xfrm>
            <a:off x="5051694" y="252996"/>
            <a:ext cx="2294961" cy="528898"/>
          </a:xfrm>
        </p:spPr>
        <p:txBody>
          <a:bodyPr/>
          <a:lstStyle/>
          <a:p>
            <a:pPr lvl="0">
              <a:lnSpc>
                <a:spcPct val="80000"/>
              </a:lnSpc>
            </a:pPr>
            <a:r>
              <a:rPr lang="en-GB" sz="2000" b="1">
                <a:latin typeface="Amasis MT Pro Medium" pitchFamily="18"/>
              </a:rPr>
              <a:t>Table Of Contant</a:t>
            </a:r>
          </a:p>
        </p:txBody>
      </p:sp>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7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name="Slide10">
    <p:bg>
      <p:bgPr>
        <a:solidFill>
          <a:srgbClr val="FFFFFF"/>
        </a:solidFill>
        <a:effectLst/>
      </p:bgPr>
    </p:bg>
    <p:spTree>
      <p:nvGrpSpPr>
        <p:cNvPr id="1" name=""/>
        <p:cNvGrpSpPr/>
        <p:nvPr/>
      </p:nvGrpSpPr>
      <p:grpSpPr>
        <a:xfrm>
          <a:off x="0" y="0"/>
          <a:ext cx="0" cy="0"/>
          <a:chOff x="0" y="0"/>
          <a:chExt cx="0" cy="0"/>
        </a:xfrm>
      </p:grpSpPr>
      <p:sp>
        <p:nvSpPr>
          <p:cNvPr id="2" name="Rectangle 219">
            <a:extLst>
              <a:ext uri="{FF2B5EF4-FFF2-40B4-BE49-F238E27FC236}">
                <a16:creationId xmlns:a16="http://schemas.microsoft.com/office/drawing/2014/main" id="{80585A8A-96B4-84E7-B09F-CEB5EF551E38}"/>
              </a:ext>
              <a:ext uri="{C183D7F6-B498-43B3-948B-1728B52AA6E4}">
                <adec:decorative xmlns:adec="http://schemas.microsoft.com/office/drawing/2017/decorative" val="1"/>
              </a:ext>
            </a:extLst>
          </p:cNvPr>
          <p:cNvSpPr>
            <a:spLocks noMove="1" noResize="1"/>
          </p:cNvSpPr>
          <p:nvPr/>
        </p:nvSpPr>
        <p:spPr>
          <a:xfrm>
            <a:off x="0" y="0"/>
            <a:ext cx="12191996"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3" name="Freeform: Shape 8">
            <a:extLst>
              <a:ext uri="{FF2B5EF4-FFF2-40B4-BE49-F238E27FC236}">
                <a16:creationId xmlns:a16="http://schemas.microsoft.com/office/drawing/2014/main" id="{F0AC931F-712B-D774-97F3-EBDFF1143D78}"/>
              </a:ext>
              <a:ext uri="{C183D7F6-B498-43B3-948B-1728B52AA6E4}">
                <adec:decorative xmlns:adec="http://schemas.microsoft.com/office/drawing/2017/decorative" val="1"/>
              </a:ext>
            </a:extLst>
          </p:cNvPr>
          <p:cNvSpPr>
            <a:spLocks noMove="1" noResize="1"/>
          </p:cNvSpPr>
          <p:nvPr/>
        </p:nvSpPr>
        <p:spPr>
          <a:xfrm>
            <a:off x="1114425" y="0"/>
            <a:ext cx="9963146" cy="6858000"/>
          </a:xfrm>
          <a:custGeom>
            <a:avLst/>
            <a:gdLst>
              <a:gd name="f0" fmla="val 10800000"/>
              <a:gd name="f1" fmla="val 5400000"/>
              <a:gd name="f2" fmla="val 180"/>
              <a:gd name="f3" fmla="val w"/>
              <a:gd name="f4" fmla="val h"/>
              <a:gd name="f5" fmla="val 0"/>
              <a:gd name="f6" fmla="val 9963150"/>
              <a:gd name="f7" fmla="val 6858000"/>
              <a:gd name="f8" fmla="val 1595771"/>
              <a:gd name="f9" fmla="val 8367379"/>
              <a:gd name="f10" fmla="val 8504080"/>
              <a:gd name="f11" fmla="val 130333"/>
              <a:gd name="f12" fmla="val 9405568"/>
              <a:gd name="f13" fmla="val 1031820"/>
              <a:gd name="f14" fmla="val 2277214"/>
              <a:gd name="f15" fmla="val 3652838"/>
              <a:gd name="f16" fmla="val 4856509"/>
              <a:gd name="f17" fmla="val 9536251"/>
              <a:gd name="f18" fmla="val 5960473"/>
              <a:gd name="f19" fmla="val 8825600"/>
              <a:gd name="f20" fmla="val 6821583"/>
              <a:gd name="f21" fmla="val 8794055"/>
              <a:gd name="f22" fmla="val 1169096"/>
              <a:gd name="f23" fmla="val 1137550"/>
              <a:gd name="f24" fmla="val 426899"/>
              <a:gd name="f25" fmla="val 557582"/>
              <a:gd name="f26" fmla="val 1459070"/>
              <a:gd name="f27" fmla="+- 0 0 -90"/>
              <a:gd name="f28" fmla="*/ f3 1 9963150"/>
              <a:gd name="f29" fmla="*/ f4 1 6858000"/>
              <a:gd name="f30" fmla="+- f7 0 f5"/>
              <a:gd name="f31" fmla="+- f6 0 f5"/>
              <a:gd name="f32" fmla="*/ f27 f0 1"/>
              <a:gd name="f33" fmla="*/ f31 1 9963150"/>
              <a:gd name="f34" fmla="*/ f30 1 6858000"/>
              <a:gd name="f35" fmla="*/ 1595771 f31 1"/>
              <a:gd name="f36" fmla="*/ 0 f30 1"/>
              <a:gd name="f37" fmla="*/ 8367379 f31 1"/>
              <a:gd name="f38" fmla="*/ 8504080 f31 1"/>
              <a:gd name="f39" fmla="*/ 130333 f30 1"/>
              <a:gd name="f40" fmla="*/ 9963150 f31 1"/>
              <a:gd name="f41" fmla="*/ 3652838 f30 1"/>
              <a:gd name="f42" fmla="*/ 8825600 f31 1"/>
              <a:gd name="f43" fmla="*/ 6821583 f30 1"/>
              <a:gd name="f44" fmla="*/ 8794055 f31 1"/>
              <a:gd name="f45" fmla="*/ 6858000 f30 1"/>
              <a:gd name="f46" fmla="*/ 1169096 f31 1"/>
              <a:gd name="f47" fmla="*/ 1137550 f31 1"/>
              <a:gd name="f48" fmla="*/ 0 f31 1"/>
              <a:gd name="f49" fmla="*/ 1459070 f31 1"/>
              <a:gd name="f50" fmla="*/ f32 1 f2"/>
              <a:gd name="f51" fmla="*/ f35 1 9963150"/>
              <a:gd name="f52" fmla="*/ f36 1 6858000"/>
              <a:gd name="f53" fmla="*/ f37 1 9963150"/>
              <a:gd name="f54" fmla="*/ f38 1 9963150"/>
              <a:gd name="f55" fmla="*/ f39 1 6858000"/>
              <a:gd name="f56" fmla="*/ f40 1 9963150"/>
              <a:gd name="f57" fmla="*/ f41 1 6858000"/>
              <a:gd name="f58" fmla="*/ f42 1 9963150"/>
              <a:gd name="f59" fmla="*/ f43 1 6858000"/>
              <a:gd name="f60" fmla="*/ f44 1 9963150"/>
              <a:gd name="f61" fmla="*/ f45 1 6858000"/>
              <a:gd name="f62" fmla="*/ f46 1 9963150"/>
              <a:gd name="f63" fmla="*/ f47 1 9963150"/>
              <a:gd name="f64" fmla="*/ f48 1 9963150"/>
              <a:gd name="f65" fmla="*/ f49 1 9963150"/>
              <a:gd name="f66" fmla="*/ f5 1 f33"/>
              <a:gd name="f67" fmla="*/ f6 1 f33"/>
              <a:gd name="f68" fmla="*/ f5 1 f34"/>
              <a:gd name="f69" fmla="*/ f7 1 f34"/>
              <a:gd name="f70" fmla="+- f50 0 f1"/>
              <a:gd name="f71" fmla="*/ f51 1 f33"/>
              <a:gd name="f72" fmla="*/ f52 1 f34"/>
              <a:gd name="f73" fmla="*/ f53 1 f33"/>
              <a:gd name="f74" fmla="*/ f54 1 f33"/>
              <a:gd name="f75" fmla="*/ f55 1 f34"/>
              <a:gd name="f76" fmla="*/ f56 1 f33"/>
              <a:gd name="f77" fmla="*/ f57 1 f34"/>
              <a:gd name="f78" fmla="*/ f58 1 f33"/>
              <a:gd name="f79" fmla="*/ f59 1 f34"/>
              <a:gd name="f80" fmla="*/ f60 1 f33"/>
              <a:gd name="f81" fmla="*/ f61 1 f34"/>
              <a:gd name="f82" fmla="*/ f62 1 f33"/>
              <a:gd name="f83" fmla="*/ f63 1 f33"/>
              <a:gd name="f84" fmla="*/ f64 1 f33"/>
              <a:gd name="f85" fmla="*/ f65 1 f33"/>
              <a:gd name="f86" fmla="*/ f66 f28 1"/>
              <a:gd name="f87" fmla="*/ f67 f28 1"/>
              <a:gd name="f88" fmla="*/ f69 f29 1"/>
              <a:gd name="f89" fmla="*/ f68 f29 1"/>
              <a:gd name="f90" fmla="*/ f71 f28 1"/>
              <a:gd name="f91" fmla="*/ f72 f29 1"/>
              <a:gd name="f92" fmla="*/ f73 f28 1"/>
              <a:gd name="f93" fmla="*/ f74 f28 1"/>
              <a:gd name="f94" fmla="*/ f75 f29 1"/>
              <a:gd name="f95" fmla="*/ f76 f28 1"/>
              <a:gd name="f96" fmla="*/ f77 f29 1"/>
              <a:gd name="f97" fmla="*/ f78 f28 1"/>
              <a:gd name="f98" fmla="*/ f79 f29 1"/>
              <a:gd name="f99" fmla="*/ f80 f28 1"/>
              <a:gd name="f100" fmla="*/ f81 f29 1"/>
              <a:gd name="f101" fmla="*/ f82 f28 1"/>
              <a:gd name="f102" fmla="*/ f83 f28 1"/>
              <a:gd name="f103" fmla="*/ f84 f28 1"/>
              <a:gd name="f104" fmla="*/ f85 f28 1"/>
            </a:gdLst>
            <a:ahLst/>
            <a:cxnLst>
              <a:cxn ang="3cd4">
                <a:pos x="hc" y="t"/>
              </a:cxn>
              <a:cxn ang="0">
                <a:pos x="r" y="vc"/>
              </a:cxn>
              <a:cxn ang="cd4">
                <a:pos x="hc" y="b"/>
              </a:cxn>
              <a:cxn ang="cd2">
                <a:pos x="l" y="vc"/>
              </a:cxn>
              <a:cxn ang="f70">
                <a:pos x="f90" y="f91"/>
              </a:cxn>
              <a:cxn ang="f70">
                <a:pos x="f92" y="f91"/>
              </a:cxn>
              <a:cxn ang="f70">
                <a:pos x="f93" y="f94"/>
              </a:cxn>
              <a:cxn ang="f70">
                <a:pos x="f95" y="f96"/>
              </a:cxn>
              <a:cxn ang="f70">
                <a:pos x="f97" y="f98"/>
              </a:cxn>
              <a:cxn ang="f70">
                <a:pos x="f99" y="f100"/>
              </a:cxn>
              <a:cxn ang="f70">
                <a:pos x="f101" y="f100"/>
              </a:cxn>
              <a:cxn ang="f70">
                <a:pos x="f102" y="f98"/>
              </a:cxn>
              <a:cxn ang="f70">
                <a:pos x="f103" y="f96"/>
              </a:cxn>
              <a:cxn ang="f70">
                <a:pos x="f104" y="f94"/>
              </a:cxn>
            </a:cxnLst>
            <a:rect l="f86" t="f89" r="f87" b="f88"/>
            <a:pathLst>
              <a:path w="9963150" h="6858000">
                <a:moveTo>
                  <a:pt x="f8" y="f5"/>
                </a:moveTo>
                <a:lnTo>
                  <a:pt x="f9" y="f5"/>
                </a:lnTo>
                <a:lnTo>
                  <a:pt x="f10" y="f11"/>
                </a:lnTo>
                <a:cubicBezTo>
                  <a:pt x="f12" y="f13"/>
                  <a:pt x="f6" y="f14"/>
                  <a:pt x="f6" y="f15"/>
                </a:cubicBezTo>
                <a:cubicBezTo>
                  <a:pt x="f6" y="f16"/>
                  <a:pt x="f17" y="f18"/>
                  <a:pt x="f19" y="f20"/>
                </a:cubicBezTo>
                <a:lnTo>
                  <a:pt x="f21" y="f7"/>
                </a:lnTo>
                <a:lnTo>
                  <a:pt x="f22" y="f7"/>
                </a:lnTo>
                <a:lnTo>
                  <a:pt x="f23" y="f20"/>
                </a:lnTo>
                <a:cubicBezTo>
                  <a:pt x="f24" y="f18"/>
                  <a:pt x="f5" y="f16"/>
                  <a:pt x="f5" y="f15"/>
                </a:cubicBezTo>
                <a:cubicBezTo>
                  <a:pt x="f5" y="f14"/>
                  <a:pt x="f25" y="f13"/>
                  <a:pt x="f26" y="f11"/>
                </a:cubicBezTo>
                <a:close/>
              </a:path>
            </a:pathLst>
          </a:custGeom>
          <a:solidFill>
            <a:srgbClr val="FFFFFF"/>
          </a:solidFill>
          <a:ln w="9528" cap="flat">
            <a:solidFill>
              <a:srgbClr val="EFEFEF"/>
            </a:solidFill>
            <a:prstDash val="solid"/>
            <a:miter/>
          </a:ln>
          <a:effectLst>
            <a:outerShdw dir="16200000" algn="tl">
              <a:srgbClr val="D9D9D9">
                <a:alpha val="38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4" name="Freeform: Shape 10">
            <a:extLst>
              <a:ext uri="{FF2B5EF4-FFF2-40B4-BE49-F238E27FC236}">
                <a16:creationId xmlns:a16="http://schemas.microsoft.com/office/drawing/2014/main" id="{63BABF03-9DC1-D3EF-3655-1D3AFCB50AF7}"/>
              </a:ext>
              <a:ext uri="{C183D7F6-B498-43B3-948B-1728B52AA6E4}">
                <adec:decorative xmlns:adec="http://schemas.microsoft.com/office/drawing/2017/decorative" val="1"/>
              </a:ext>
            </a:extLst>
          </p:cNvPr>
          <p:cNvSpPr>
            <a:spLocks noMove="1" noResize="1"/>
          </p:cNvSpPr>
          <p:nvPr/>
        </p:nvSpPr>
        <p:spPr>
          <a:xfrm>
            <a:off x="1121667" y="0"/>
            <a:ext cx="9948672" cy="6858000"/>
          </a:xfrm>
          <a:custGeom>
            <a:avLst/>
            <a:gdLst>
              <a:gd name="f0" fmla="val 10800000"/>
              <a:gd name="f1" fmla="val 5400000"/>
              <a:gd name="f2" fmla="val 180"/>
              <a:gd name="f3" fmla="val w"/>
              <a:gd name="f4" fmla="val h"/>
              <a:gd name="f5" fmla="val 0"/>
              <a:gd name="f6" fmla="val 9963150"/>
              <a:gd name="f7" fmla="val 6858000"/>
              <a:gd name="f8" fmla="val 1595771"/>
              <a:gd name="f9" fmla="val 8367379"/>
              <a:gd name="f10" fmla="val 8504080"/>
              <a:gd name="f11" fmla="val 130333"/>
              <a:gd name="f12" fmla="val 9405568"/>
              <a:gd name="f13" fmla="val 1031820"/>
              <a:gd name="f14" fmla="val 2277214"/>
              <a:gd name="f15" fmla="val 3652838"/>
              <a:gd name="f16" fmla="val 4856509"/>
              <a:gd name="f17" fmla="val 9536251"/>
              <a:gd name="f18" fmla="val 5960473"/>
              <a:gd name="f19" fmla="val 8825600"/>
              <a:gd name="f20" fmla="val 6821583"/>
              <a:gd name="f21" fmla="val 8794055"/>
              <a:gd name="f22" fmla="val 1169096"/>
              <a:gd name="f23" fmla="val 1137550"/>
              <a:gd name="f24" fmla="val 426899"/>
              <a:gd name="f25" fmla="val 557582"/>
              <a:gd name="f26" fmla="val 1459070"/>
              <a:gd name="f27" fmla="+- 0 0 -90"/>
              <a:gd name="f28" fmla="*/ f3 1 9963150"/>
              <a:gd name="f29" fmla="*/ f4 1 6858000"/>
              <a:gd name="f30" fmla="+- f7 0 f5"/>
              <a:gd name="f31" fmla="+- f6 0 f5"/>
              <a:gd name="f32" fmla="*/ f27 f0 1"/>
              <a:gd name="f33" fmla="*/ f31 1 9963150"/>
              <a:gd name="f34" fmla="*/ f30 1 6858000"/>
              <a:gd name="f35" fmla="*/ 1595771 f31 1"/>
              <a:gd name="f36" fmla="*/ 0 f30 1"/>
              <a:gd name="f37" fmla="*/ 8367379 f31 1"/>
              <a:gd name="f38" fmla="*/ 8504080 f31 1"/>
              <a:gd name="f39" fmla="*/ 130333 f30 1"/>
              <a:gd name="f40" fmla="*/ 9963150 f31 1"/>
              <a:gd name="f41" fmla="*/ 3652838 f30 1"/>
              <a:gd name="f42" fmla="*/ 8825600 f31 1"/>
              <a:gd name="f43" fmla="*/ 6821583 f30 1"/>
              <a:gd name="f44" fmla="*/ 8794055 f31 1"/>
              <a:gd name="f45" fmla="*/ 6858000 f30 1"/>
              <a:gd name="f46" fmla="*/ 1169096 f31 1"/>
              <a:gd name="f47" fmla="*/ 1137550 f31 1"/>
              <a:gd name="f48" fmla="*/ 0 f31 1"/>
              <a:gd name="f49" fmla="*/ 1459070 f31 1"/>
              <a:gd name="f50" fmla="*/ f32 1 f2"/>
              <a:gd name="f51" fmla="*/ f35 1 9963150"/>
              <a:gd name="f52" fmla="*/ f36 1 6858000"/>
              <a:gd name="f53" fmla="*/ f37 1 9963150"/>
              <a:gd name="f54" fmla="*/ f38 1 9963150"/>
              <a:gd name="f55" fmla="*/ f39 1 6858000"/>
              <a:gd name="f56" fmla="*/ f40 1 9963150"/>
              <a:gd name="f57" fmla="*/ f41 1 6858000"/>
              <a:gd name="f58" fmla="*/ f42 1 9963150"/>
              <a:gd name="f59" fmla="*/ f43 1 6858000"/>
              <a:gd name="f60" fmla="*/ f44 1 9963150"/>
              <a:gd name="f61" fmla="*/ f45 1 6858000"/>
              <a:gd name="f62" fmla="*/ f46 1 9963150"/>
              <a:gd name="f63" fmla="*/ f47 1 9963150"/>
              <a:gd name="f64" fmla="*/ f48 1 9963150"/>
              <a:gd name="f65" fmla="*/ f49 1 9963150"/>
              <a:gd name="f66" fmla="*/ f5 1 f33"/>
              <a:gd name="f67" fmla="*/ f6 1 f33"/>
              <a:gd name="f68" fmla="*/ f5 1 f34"/>
              <a:gd name="f69" fmla="*/ f7 1 f34"/>
              <a:gd name="f70" fmla="+- f50 0 f1"/>
              <a:gd name="f71" fmla="*/ f51 1 f33"/>
              <a:gd name="f72" fmla="*/ f52 1 f34"/>
              <a:gd name="f73" fmla="*/ f53 1 f33"/>
              <a:gd name="f74" fmla="*/ f54 1 f33"/>
              <a:gd name="f75" fmla="*/ f55 1 f34"/>
              <a:gd name="f76" fmla="*/ f56 1 f33"/>
              <a:gd name="f77" fmla="*/ f57 1 f34"/>
              <a:gd name="f78" fmla="*/ f58 1 f33"/>
              <a:gd name="f79" fmla="*/ f59 1 f34"/>
              <a:gd name="f80" fmla="*/ f60 1 f33"/>
              <a:gd name="f81" fmla="*/ f61 1 f34"/>
              <a:gd name="f82" fmla="*/ f62 1 f33"/>
              <a:gd name="f83" fmla="*/ f63 1 f33"/>
              <a:gd name="f84" fmla="*/ f64 1 f33"/>
              <a:gd name="f85" fmla="*/ f65 1 f33"/>
              <a:gd name="f86" fmla="*/ f66 f28 1"/>
              <a:gd name="f87" fmla="*/ f67 f28 1"/>
              <a:gd name="f88" fmla="*/ f69 f29 1"/>
              <a:gd name="f89" fmla="*/ f68 f29 1"/>
              <a:gd name="f90" fmla="*/ f71 f28 1"/>
              <a:gd name="f91" fmla="*/ f72 f29 1"/>
              <a:gd name="f92" fmla="*/ f73 f28 1"/>
              <a:gd name="f93" fmla="*/ f74 f28 1"/>
              <a:gd name="f94" fmla="*/ f75 f29 1"/>
              <a:gd name="f95" fmla="*/ f76 f28 1"/>
              <a:gd name="f96" fmla="*/ f77 f29 1"/>
              <a:gd name="f97" fmla="*/ f78 f28 1"/>
              <a:gd name="f98" fmla="*/ f79 f29 1"/>
              <a:gd name="f99" fmla="*/ f80 f28 1"/>
              <a:gd name="f100" fmla="*/ f81 f29 1"/>
              <a:gd name="f101" fmla="*/ f82 f28 1"/>
              <a:gd name="f102" fmla="*/ f83 f28 1"/>
              <a:gd name="f103" fmla="*/ f84 f28 1"/>
              <a:gd name="f104" fmla="*/ f85 f28 1"/>
            </a:gdLst>
            <a:ahLst/>
            <a:cxnLst>
              <a:cxn ang="3cd4">
                <a:pos x="hc" y="t"/>
              </a:cxn>
              <a:cxn ang="0">
                <a:pos x="r" y="vc"/>
              </a:cxn>
              <a:cxn ang="cd4">
                <a:pos x="hc" y="b"/>
              </a:cxn>
              <a:cxn ang="cd2">
                <a:pos x="l" y="vc"/>
              </a:cxn>
              <a:cxn ang="f70">
                <a:pos x="f90" y="f91"/>
              </a:cxn>
              <a:cxn ang="f70">
                <a:pos x="f92" y="f91"/>
              </a:cxn>
              <a:cxn ang="f70">
                <a:pos x="f93" y="f94"/>
              </a:cxn>
              <a:cxn ang="f70">
                <a:pos x="f95" y="f96"/>
              </a:cxn>
              <a:cxn ang="f70">
                <a:pos x="f97" y="f98"/>
              </a:cxn>
              <a:cxn ang="f70">
                <a:pos x="f99" y="f100"/>
              </a:cxn>
              <a:cxn ang="f70">
                <a:pos x="f101" y="f100"/>
              </a:cxn>
              <a:cxn ang="f70">
                <a:pos x="f102" y="f98"/>
              </a:cxn>
              <a:cxn ang="f70">
                <a:pos x="f103" y="f96"/>
              </a:cxn>
              <a:cxn ang="f70">
                <a:pos x="f104" y="f94"/>
              </a:cxn>
            </a:cxnLst>
            <a:rect l="f86" t="f89" r="f87" b="f88"/>
            <a:pathLst>
              <a:path w="9963150" h="6858000">
                <a:moveTo>
                  <a:pt x="f8" y="f5"/>
                </a:moveTo>
                <a:lnTo>
                  <a:pt x="f9" y="f5"/>
                </a:lnTo>
                <a:lnTo>
                  <a:pt x="f10" y="f11"/>
                </a:lnTo>
                <a:cubicBezTo>
                  <a:pt x="f12" y="f13"/>
                  <a:pt x="f6" y="f14"/>
                  <a:pt x="f6" y="f15"/>
                </a:cubicBezTo>
                <a:cubicBezTo>
                  <a:pt x="f6" y="f16"/>
                  <a:pt x="f17" y="f18"/>
                  <a:pt x="f19" y="f20"/>
                </a:cubicBezTo>
                <a:lnTo>
                  <a:pt x="f21" y="f7"/>
                </a:lnTo>
                <a:lnTo>
                  <a:pt x="f22" y="f7"/>
                </a:lnTo>
                <a:lnTo>
                  <a:pt x="f23" y="f20"/>
                </a:lnTo>
                <a:cubicBezTo>
                  <a:pt x="f24" y="f18"/>
                  <a:pt x="f5" y="f16"/>
                  <a:pt x="f5" y="f15"/>
                </a:cubicBezTo>
                <a:cubicBezTo>
                  <a:pt x="f5" y="f14"/>
                  <a:pt x="f25" y="f13"/>
                  <a:pt x="f26" y="f11"/>
                </a:cubicBezTo>
                <a:close/>
              </a:path>
            </a:pathLst>
          </a:cu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5" name="Title 1">
            <a:extLst>
              <a:ext uri="{FF2B5EF4-FFF2-40B4-BE49-F238E27FC236}">
                <a16:creationId xmlns:a16="http://schemas.microsoft.com/office/drawing/2014/main" id="{7F14B533-CD05-3E17-661C-4F40D58B496A}"/>
              </a:ext>
            </a:extLst>
          </p:cNvPr>
          <p:cNvSpPr txBox="1">
            <a:spLocks noGrp="1"/>
          </p:cNvSpPr>
          <p:nvPr>
            <p:ph type="ctrTitle"/>
          </p:nvPr>
        </p:nvSpPr>
        <p:spPr>
          <a:xfrm>
            <a:off x="1698808" y="953865"/>
            <a:ext cx="8794379" cy="4598353"/>
          </a:xfrm>
        </p:spPr>
        <p:txBody>
          <a:bodyPr anchor="t" anchorCtr="0"/>
          <a:lstStyle/>
          <a:p>
            <a:pPr lvl="0" algn="l"/>
            <a:br>
              <a:rPr lang="en-GB" sz="2400" b="1">
                <a:latin typeface="Amasis MT Pro Medium" pitchFamily="18"/>
              </a:rPr>
            </a:br>
            <a:br>
              <a:rPr lang="en-GB" sz="1800">
                <a:latin typeface="Amasis MT Pro Medium" pitchFamily="18"/>
                <a:cs typeface="Arial" pitchFamily="34"/>
              </a:rPr>
            </a:br>
            <a:br>
              <a:rPr lang="en-GB" sz="1800">
                <a:latin typeface="Amasis MT Pro Medium" pitchFamily="18"/>
                <a:cs typeface="Arial" pitchFamily="34"/>
              </a:rPr>
            </a:br>
            <a:r>
              <a:rPr lang="en-GB" sz="1800">
                <a:latin typeface="Arial" pitchFamily="34"/>
                <a:cs typeface="Arial" pitchFamily="34"/>
              </a:rPr>
              <a:t>The business I have developed is called </a:t>
            </a:r>
            <a:r>
              <a:rPr lang="en-GB" sz="1800" b="1">
                <a:latin typeface="Arial" pitchFamily="34"/>
                <a:cs typeface="Arial" pitchFamily="34"/>
              </a:rPr>
              <a:t>Finchley Oriental Market</a:t>
            </a:r>
            <a:r>
              <a:rPr lang="en-GB" sz="1800">
                <a:latin typeface="Arial" pitchFamily="34"/>
                <a:cs typeface="Arial" pitchFamily="34"/>
              </a:rPr>
              <a:t>, a proposed medium-sized Asian supermarket that will open in Finchley Central, North London. The purpose of this presentation is to give an overview of the business concept, explain the environment in which it will operate, outline the marketing strategies that will be used to attract customers, and present the funding requirements and initial costs of the start up.</a:t>
            </a:r>
            <a:br>
              <a:rPr lang="en-GB" sz="1800">
                <a:latin typeface="Arial" pitchFamily="34"/>
                <a:cs typeface="Arial" pitchFamily="34"/>
              </a:rPr>
            </a:br>
            <a:br>
              <a:rPr lang="en-GB" sz="1800">
                <a:latin typeface="Arial" pitchFamily="34"/>
                <a:cs typeface="Arial" pitchFamily="34"/>
              </a:rPr>
            </a:br>
            <a:r>
              <a:rPr lang="en-GB" sz="1800">
                <a:latin typeface="Arial" pitchFamily="34"/>
                <a:cs typeface="Arial" pitchFamily="34"/>
              </a:rPr>
              <a:t>My aim today is to clearly demonstrate the opportunity behind Finchley Oriental Market and to explain why this business is suitable for the local multicultural community, as well as financially viable in the current UK retail environment.</a:t>
            </a:r>
            <a:br>
              <a:rPr lang="en-GB" sz="1800"/>
            </a:br>
            <a:endParaRPr lang="en-GB" sz="1800"/>
          </a:p>
        </p:txBody>
      </p:sp>
      <p:sp>
        <p:nvSpPr>
          <p:cNvPr id="6" name="Rectangle 12">
            <a:extLst>
              <a:ext uri="{FF2B5EF4-FFF2-40B4-BE49-F238E27FC236}">
                <a16:creationId xmlns:a16="http://schemas.microsoft.com/office/drawing/2014/main" id="{5FF485AF-3335-96AE-3D8B-F7EB96253744}"/>
              </a:ext>
              <a:ext uri="{C183D7F6-B498-43B3-948B-1728B52AA6E4}">
                <adec:decorative xmlns:adec="http://schemas.microsoft.com/office/drawing/2017/decorative" val="1"/>
              </a:ext>
            </a:extLst>
          </p:cNvPr>
          <p:cNvSpPr>
            <a:spLocks noMove="1" noResize="1"/>
          </p:cNvSpPr>
          <p:nvPr/>
        </p:nvSpPr>
        <p:spPr>
          <a:xfrm>
            <a:off x="3718563" y="5524786"/>
            <a:ext cx="4754880" cy="27432"/>
          </a:xfrm>
          <a:prstGeom prst="rect">
            <a:avLst/>
          </a:prstGeom>
          <a:solidFill>
            <a:srgbClr val="E97132"/>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7" name="Subtitle 2">
            <a:extLst>
              <a:ext uri="{FF2B5EF4-FFF2-40B4-BE49-F238E27FC236}">
                <a16:creationId xmlns:a16="http://schemas.microsoft.com/office/drawing/2014/main" id="{07E8CAAF-C5D0-D82C-5D4E-47F951A8F478}"/>
              </a:ext>
            </a:extLst>
          </p:cNvPr>
          <p:cNvSpPr txBox="1">
            <a:spLocks noGrp="1"/>
          </p:cNvSpPr>
          <p:nvPr>
            <p:ph type="subTitle" idx="1"/>
          </p:nvPr>
        </p:nvSpPr>
        <p:spPr>
          <a:xfrm>
            <a:off x="4469806" y="689411"/>
            <a:ext cx="2294961" cy="528898"/>
          </a:xfrm>
        </p:spPr>
        <p:txBody>
          <a:bodyPr/>
          <a:lstStyle/>
          <a:p>
            <a:pPr lvl="0"/>
            <a:r>
              <a:rPr lang="en-GB" b="1">
                <a:latin typeface="Amasis MT Pro Medium" pitchFamily="18"/>
              </a:rPr>
              <a:t>Introduction</a:t>
            </a:r>
          </a:p>
        </p:txBody>
      </p:sp>
      <p:pic>
        <p:nvPicPr>
          <p:cNvPr id="8" name="Graphic 9" descr="Apple outline">
            <a:extLst>
              <a:ext uri="{FF2B5EF4-FFF2-40B4-BE49-F238E27FC236}">
                <a16:creationId xmlns:a16="http://schemas.microsoft.com/office/drawing/2014/main" id="{A27F042D-7C92-59B4-D5B2-02FFE0D01504}"/>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828806" y="4559884"/>
            <a:ext cx="914400" cy="914400"/>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7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name="Slide11">
    <p:bg>
      <p:bgPr>
        <a:solidFill>
          <a:srgbClr val="FFFFFF"/>
        </a:solidFill>
        <a:effectLst/>
      </p:bgPr>
    </p:bg>
    <p:spTree>
      <p:nvGrpSpPr>
        <p:cNvPr id="1" name=""/>
        <p:cNvGrpSpPr/>
        <p:nvPr/>
      </p:nvGrpSpPr>
      <p:grpSpPr>
        <a:xfrm>
          <a:off x="0" y="0"/>
          <a:ext cx="0" cy="0"/>
          <a:chOff x="0" y="0"/>
          <a:chExt cx="0" cy="0"/>
        </a:xfrm>
      </p:grpSpPr>
      <p:sp>
        <p:nvSpPr>
          <p:cNvPr id="2" name="Rectangle 219">
            <a:extLst>
              <a:ext uri="{FF2B5EF4-FFF2-40B4-BE49-F238E27FC236}">
                <a16:creationId xmlns:a16="http://schemas.microsoft.com/office/drawing/2014/main" id="{F8686A4B-4209-994E-F42B-8F0166EF644E}"/>
              </a:ext>
              <a:ext uri="{C183D7F6-B498-43B3-948B-1728B52AA6E4}">
                <adec:decorative xmlns:adec="http://schemas.microsoft.com/office/drawing/2017/decorative" val="1"/>
              </a:ext>
            </a:extLst>
          </p:cNvPr>
          <p:cNvSpPr>
            <a:spLocks noMove="1" noResize="1"/>
          </p:cNvSpPr>
          <p:nvPr/>
        </p:nvSpPr>
        <p:spPr>
          <a:xfrm>
            <a:off x="0" y="0"/>
            <a:ext cx="12191996"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3" name="Freeform: Shape 8">
            <a:extLst>
              <a:ext uri="{FF2B5EF4-FFF2-40B4-BE49-F238E27FC236}">
                <a16:creationId xmlns:a16="http://schemas.microsoft.com/office/drawing/2014/main" id="{D5A230E2-4E9A-09FE-DB3A-39CC98DF2E44}"/>
              </a:ext>
              <a:ext uri="{C183D7F6-B498-43B3-948B-1728B52AA6E4}">
                <adec:decorative xmlns:adec="http://schemas.microsoft.com/office/drawing/2017/decorative" val="1"/>
              </a:ext>
            </a:extLst>
          </p:cNvPr>
          <p:cNvSpPr>
            <a:spLocks noMove="1" noResize="1"/>
          </p:cNvSpPr>
          <p:nvPr/>
        </p:nvSpPr>
        <p:spPr>
          <a:xfrm>
            <a:off x="1114425" y="0"/>
            <a:ext cx="9963146" cy="6858000"/>
          </a:xfrm>
          <a:custGeom>
            <a:avLst/>
            <a:gdLst>
              <a:gd name="f0" fmla="val 10800000"/>
              <a:gd name="f1" fmla="val 5400000"/>
              <a:gd name="f2" fmla="val 180"/>
              <a:gd name="f3" fmla="val w"/>
              <a:gd name="f4" fmla="val h"/>
              <a:gd name="f5" fmla="val 0"/>
              <a:gd name="f6" fmla="val 9963150"/>
              <a:gd name="f7" fmla="val 6858000"/>
              <a:gd name="f8" fmla="val 1595771"/>
              <a:gd name="f9" fmla="val 8367379"/>
              <a:gd name="f10" fmla="val 8504080"/>
              <a:gd name="f11" fmla="val 130333"/>
              <a:gd name="f12" fmla="val 9405568"/>
              <a:gd name="f13" fmla="val 1031820"/>
              <a:gd name="f14" fmla="val 2277214"/>
              <a:gd name="f15" fmla="val 3652838"/>
              <a:gd name="f16" fmla="val 4856509"/>
              <a:gd name="f17" fmla="val 9536251"/>
              <a:gd name="f18" fmla="val 5960473"/>
              <a:gd name="f19" fmla="val 8825600"/>
              <a:gd name="f20" fmla="val 6821583"/>
              <a:gd name="f21" fmla="val 8794055"/>
              <a:gd name="f22" fmla="val 1169096"/>
              <a:gd name="f23" fmla="val 1137550"/>
              <a:gd name="f24" fmla="val 426899"/>
              <a:gd name="f25" fmla="val 557582"/>
              <a:gd name="f26" fmla="val 1459070"/>
              <a:gd name="f27" fmla="+- 0 0 -90"/>
              <a:gd name="f28" fmla="*/ f3 1 9963150"/>
              <a:gd name="f29" fmla="*/ f4 1 6858000"/>
              <a:gd name="f30" fmla="+- f7 0 f5"/>
              <a:gd name="f31" fmla="+- f6 0 f5"/>
              <a:gd name="f32" fmla="*/ f27 f0 1"/>
              <a:gd name="f33" fmla="*/ f31 1 9963150"/>
              <a:gd name="f34" fmla="*/ f30 1 6858000"/>
              <a:gd name="f35" fmla="*/ 1595771 f31 1"/>
              <a:gd name="f36" fmla="*/ 0 f30 1"/>
              <a:gd name="f37" fmla="*/ 8367379 f31 1"/>
              <a:gd name="f38" fmla="*/ 8504080 f31 1"/>
              <a:gd name="f39" fmla="*/ 130333 f30 1"/>
              <a:gd name="f40" fmla="*/ 9963150 f31 1"/>
              <a:gd name="f41" fmla="*/ 3652838 f30 1"/>
              <a:gd name="f42" fmla="*/ 8825600 f31 1"/>
              <a:gd name="f43" fmla="*/ 6821583 f30 1"/>
              <a:gd name="f44" fmla="*/ 8794055 f31 1"/>
              <a:gd name="f45" fmla="*/ 6858000 f30 1"/>
              <a:gd name="f46" fmla="*/ 1169096 f31 1"/>
              <a:gd name="f47" fmla="*/ 1137550 f31 1"/>
              <a:gd name="f48" fmla="*/ 0 f31 1"/>
              <a:gd name="f49" fmla="*/ 1459070 f31 1"/>
              <a:gd name="f50" fmla="*/ f32 1 f2"/>
              <a:gd name="f51" fmla="*/ f35 1 9963150"/>
              <a:gd name="f52" fmla="*/ f36 1 6858000"/>
              <a:gd name="f53" fmla="*/ f37 1 9963150"/>
              <a:gd name="f54" fmla="*/ f38 1 9963150"/>
              <a:gd name="f55" fmla="*/ f39 1 6858000"/>
              <a:gd name="f56" fmla="*/ f40 1 9963150"/>
              <a:gd name="f57" fmla="*/ f41 1 6858000"/>
              <a:gd name="f58" fmla="*/ f42 1 9963150"/>
              <a:gd name="f59" fmla="*/ f43 1 6858000"/>
              <a:gd name="f60" fmla="*/ f44 1 9963150"/>
              <a:gd name="f61" fmla="*/ f45 1 6858000"/>
              <a:gd name="f62" fmla="*/ f46 1 9963150"/>
              <a:gd name="f63" fmla="*/ f47 1 9963150"/>
              <a:gd name="f64" fmla="*/ f48 1 9963150"/>
              <a:gd name="f65" fmla="*/ f49 1 9963150"/>
              <a:gd name="f66" fmla="*/ f5 1 f33"/>
              <a:gd name="f67" fmla="*/ f6 1 f33"/>
              <a:gd name="f68" fmla="*/ f5 1 f34"/>
              <a:gd name="f69" fmla="*/ f7 1 f34"/>
              <a:gd name="f70" fmla="+- f50 0 f1"/>
              <a:gd name="f71" fmla="*/ f51 1 f33"/>
              <a:gd name="f72" fmla="*/ f52 1 f34"/>
              <a:gd name="f73" fmla="*/ f53 1 f33"/>
              <a:gd name="f74" fmla="*/ f54 1 f33"/>
              <a:gd name="f75" fmla="*/ f55 1 f34"/>
              <a:gd name="f76" fmla="*/ f56 1 f33"/>
              <a:gd name="f77" fmla="*/ f57 1 f34"/>
              <a:gd name="f78" fmla="*/ f58 1 f33"/>
              <a:gd name="f79" fmla="*/ f59 1 f34"/>
              <a:gd name="f80" fmla="*/ f60 1 f33"/>
              <a:gd name="f81" fmla="*/ f61 1 f34"/>
              <a:gd name="f82" fmla="*/ f62 1 f33"/>
              <a:gd name="f83" fmla="*/ f63 1 f33"/>
              <a:gd name="f84" fmla="*/ f64 1 f33"/>
              <a:gd name="f85" fmla="*/ f65 1 f33"/>
              <a:gd name="f86" fmla="*/ f66 f28 1"/>
              <a:gd name="f87" fmla="*/ f67 f28 1"/>
              <a:gd name="f88" fmla="*/ f69 f29 1"/>
              <a:gd name="f89" fmla="*/ f68 f29 1"/>
              <a:gd name="f90" fmla="*/ f71 f28 1"/>
              <a:gd name="f91" fmla="*/ f72 f29 1"/>
              <a:gd name="f92" fmla="*/ f73 f28 1"/>
              <a:gd name="f93" fmla="*/ f74 f28 1"/>
              <a:gd name="f94" fmla="*/ f75 f29 1"/>
              <a:gd name="f95" fmla="*/ f76 f28 1"/>
              <a:gd name="f96" fmla="*/ f77 f29 1"/>
              <a:gd name="f97" fmla="*/ f78 f28 1"/>
              <a:gd name="f98" fmla="*/ f79 f29 1"/>
              <a:gd name="f99" fmla="*/ f80 f28 1"/>
              <a:gd name="f100" fmla="*/ f81 f29 1"/>
              <a:gd name="f101" fmla="*/ f82 f28 1"/>
              <a:gd name="f102" fmla="*/ f83 f28 1"/>
              <a:gd name="f103" fmla="*/ f84 f28 1"/>
              <a:gd name="f104" fmla="*/ f85 f28 1"/>
            </a:gdLst>
            <a:ahLst/>
            <a:cxnLst>
              <a:cxn ang="3cd4">
                <a:pos x="hc" y="t"/>
              </a:cxn>
              <a:cxn ang="0">
                <a:pos x="r" y="vc"/>
              </a:cxn>
              <a:cxn ang="cd4">
                <a:pos x="hc" y="b"/>
              </a:cxn>
              <a:cxn ang="cd2">
                <a:pos x="l" y="vc"/>
              </a:cxn>
              <a:cxn ang="f70">
                <a:pos x="f90" y="f91"/>
              </a:cxn>
              <a:cxn ang="f70">
                <a:pos x="f92" y="f91"/>
              </a:cxn>
              <a:cxn ang="f70">
                <a:pos x="f93" y="f94"/>
              </a:cxn>
              <a:cxn ang="f70">
                <a:pos x="f95" y="f96"/>
              </a:cxn>
              <a:cxn ang="f70">
                <a:pos x="f97" y="f98"/>
              </a:cxn>
              <a:cxn ang="f70">
                <a:pos x="f99" y="f100"/>
              </a:cxn>
              <a:cxn ang="f70">
                <a:pos x="f101" y="f100"/>
              </a:cxn>
              <a:cxn ang="f70">
                <a:pos x="f102" y="f98"/>
              </a:cxn>
              <a:cxn ang="f70">
                <a:pos x="f103" y="f96"/>
              </a:cxn>
              <a:cxn ang="f70">
                <a:pos x="f104" y="f94"/>
              </a:cxn>
            </a:cxnLst>
            <a:rect l="f86" t="f89" r="f87" b="f88"/>
            <a:pathLst>
              <a:path w="9963150" h="6858000">
                <a:moveTo>
                  <a:pt x="f8" y="f5"/>
                </a:moveTo>
                <a:lnTo>
                  <a:pt x="f9" y="f5"/>
                </a:lnTo>
                <a:lnTo>
                  <a:pt x="f10" y="f11"/>
                </a:lnTo>
                <a:cubicBezTo>
                  <a:pt x="f12" y="f13"/>
                  <a:pt x="f6" y="f14"/>
                  <a:pt x="f6" y="f15"/>
                </a:cubicBezTo>
                <a:cubicBezTo>
                  <a:pt x="f6" y="f16"/>
                  <a:pt x="f17" y="f18"/>
                  <a:pt x="f19" y="f20"/>
                </a:cubicBezTo>
                <a:lnTo>
                  <a:pt x="f21" y="f7"/>
                </a:lnTo>
                <a:lnTo>
                  <a:pt x="f22" y="f7"/>
                </a:lnTo>
                <a:lnTo>
                  <a:pt x="f23" y="f20"/>
                </a:lnTo>
                <a:cubicBezTo>
                  <a:pt x="f24" y="f18"/>
                  <a:pt x="f5" y="f16"/>
                  <a:pt x="f5" y="f15"/>
                </a:cubicBezTo>
                <a:cubicBezTo>
                  <a:pt x="f5" y="f14"/>
                  <a:pt x="f25" y="f13"/>
                  <a:pt x="f26" y="f11"/>
                </a:cubicBezTo>
                <a:close/>
              </a:path>
            </a:pathLst>
          </a:custGeom>
          <a:solidFill>
            <a:srgbClr val="FFFFFF"/>
          </a:solidFill>
          <a:ln w="9528" cap="flat">
            <a:solidFill>
              <a:srgbClr val="EFEFEF"/>
            </a:solidFill>
            <a:prstDash val="solid"/>
            <a:miter/>
          </a:ln>
          <a:effectLst>
            <a:outerShdw dir="16200000" algn="tl">
              <a:srgbClr val="D9D9D9">
                <a:alpha val="38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4" name="Freeform: Shape 10">
            <a:extLst>
              <a:ext uri="{FF2B5EF4-FFF2-40B4-BE49-F238E27FC236}">
                <a16:creationId xmlns:a16="http://schemas.microsoft.com/office/drawing/2014/main" id="{71BBDC9C-F716-019F-E63A-5A744B7BF080}"/>
              </a:ext>
              <a:ext uri="{C183D7F6-B498-43B3-948B-1728B52AA6E4}">
                <adec:decorative xmlns:adec="http://schemas.microsoft.com/office/drawing/2017/decorative" val="1"/>
              </a:ext>
            </a:extLst>
          </p:cNvPr>
          <p:cNvSpPr>
            <a:spLocks noMove="1" noResize="1"/>
          </p:cNvSpPr>
          <p:nvPr/>
        </p:nvSpPr>
        <p:spPr>
          <a:xfrm>
            <a:off x="1121667" y="0"/>
            <a:ext cx="9948672" cy="6858000"/>
          </a:xfrm>
          <a:custGeom>
            <a:avLst/>
            <a:gdLst>
              <a:gd name="f0" fmla="val 10800000"/>
              <a:gd name="f1" fmla="val 5400000"/>
              <a:gd name="f2" fmla="val 180"/>
              <a:gd name="f3" fmla="val w"/>
              <a:gd name="f4" fmla="val h"/>
              <a:gd name="f5" fmla="val 0"/>
              <a:gd name="f6" fmla="val 9963150"/>
              <a:gd name="f7" fmla="val 6858000"/>
              <a:gd name="f8" fmla="val 1595771"/>
              <a:gd name="f9" fmla="val 8367379"/>
              <a:gd name="f10" fmla="val 8504080"/>
              <a:gd name="f11" fmla="val 130333"/>
              <a:gd name="f12" fmla="val 9405568"/>
              <a:gd name="f13" fmla="val 1031820"/>
              <a:gd name="f14" fmla="val 2277214"/>
              <a:gd name="f15" fmla="val 3652838"/>
              <a:gd name="f16" fmla="val 4856509"/>
              <a:gd name="f17" fmla="val 9536251"/>
              <a:gd name="f18" fmla="val 5960473"/>
              <a:gd name="f19" fmla="val 8825600"/>
              <a:gd name="f20" fmla="val 6821583"/>
              <a:gd name="f21" fmla="val 8794055"/>
              <a:gd name="f22" fmla="val 1169096"/>
              <a:gd name="f23" fmla="val 1137550"/>
              <a:gd name="f24" fmla="val 426899"/>
              <a:gd name="f25" fmla="val 557582"/>
              <a:gd name="f26" fmla="val 1459070"/>
              <a:gd name="f27" fmla="+- 0 0 -90"/>
              <a:gd name="f28" fmla="*/ f3 1 9963150"/>
              <a:gd name="f29" fmla="*/ f4 1 6858000"/>
              <a:gd name="f30" fmla="+- f7 0 f5"/>
              <a:gd name="f31" fmla="+- f6 0 f5"/>
              <a:gd name="f32" fmla="*/ f27 f0 1"/>
              <a:gd name="f33" fmla="*/ f31 1 9963150"/>
              <a:gd name="f34" fmla="*/ f30 1 6858000"/>
              <a:gd name="f35" fmla="*/ 1595771 f31 1"/>
              <a:gd name="f36" fmla="*/ 0 f30 1"/>
              <a:gd name="f37" fmla="*/ 8367379 f31 1"/>
              <a:gd name="f38" fmla="*/ 8504080 f31 1"/>
              <a:gd name="f39" fmla="*/ 130333 f30 1"/>
              <a:gd name="f40" fmla="*/ 9963150 f31 1"/>
              <a:gd name="f41" fmla="*/ 3652838 f30 1"/>
              <a:gd name="f42" fmla="*/ 8825600 f31 1"/>
              <a:gd name="f43" fmla="*/ 6821583 f30 1"/>
              <a:gd name="f44" fmla="*/ 8794055 f31 1"/>
              <a:gd name="f45" fmla="*/ 6858000 f30 1"/>
              <a:gd name="f46" fmla="*/ 1169096 f31 1"/>
              <a:gd name="f47" fmla="*/ 1137550 f31 1"/>
              <a:gd name="f48" fmla="*/ 0 f31 1"/>
              <a:gd name="f49" fmla="*/ 1459070 f31 1"/>
              <a:gd name="f50" fmla="*/ f32 1 f2"/>
              <a:gd name="f51" fmla="*/ f35 1 9963150"/>
              <a:gd name="f52" fmla="*/ f36 1 6858000"/>
              <a:gd name="f53" fmla="*/ f37 1 9963150"/>
              <a:gd name="f54" fmla="*/ f38 1 9963150"/>
              <a:gd name="f55" fmla="*/ f39 1 6858000"/>
              <a:gd name="f56" fmla="*/ f40 1 9963150"/>
              <a:gd name="f57" fmla="*/ f41 1 6858000"/>
              <a:gd name="f58" fmla="*/ f42 1 9963150"/>
              <a:gd name="f59" fmla="*/ f43 1 6858000"/>
              <a:gd name="f60" fmla="*/ f44 1 9963150"/>
              <a:gd name="f61" fmla="*/ f45 1 6858000"/>
              <a:gd name="f62" fmla="*/ f46 1 9963150"/>
              <a:gd name="f63" fmla="*/ f47 1 9963150"/>
              <a:gd name="f64" fmla="*/ f48 1 9963150"/>
              <a:gd name="f65" fmla="*/ f49 1 9963150"/>
              <a:gd name="f66" fmla="*/ f5 1 f33"/>
              <a:gd name="f67" fmla="*/ f6 1 f33"/>
              <a:gd name="f68" fmla="*/ f5 1 f34"/>
              <a:gd name="f69" fmla="*/ f7 1 f34"/>
              <a:gd name="f70" fmla="+- f50 0 f1"/>
              <a:gd name="f71" fmla="*/ f51 1 f33"/>
              <a:gd name="f72" fmla="*/ f52 1 f34"/>
              <a:gd name="f73" fmla="*/ f53 1 f33"/>
              <a:gd name="f74" fmla="*/ f54 1 f33"/>
              <a:gd name="f75" fmla="*/ f55 1 f34"/>
              <a:gd name="f76" fmla="*/ f56 1 f33"/>
              <a:gd name="f77" fmla="*/ f57 1 f34"/>
              <a:gd name="f78" fmla="*/ f58 1 f33"/>
              <a:gd name="f79" fmla="*/ f59 1 f34"/>
              <a:gd name="f80" fmla="*/ f60 1 f33"/>
              <a:gd name="f81" fmla="*/ f61 1 f34"/>
              <a:gd name="f82" fmla="*/ f62 1 f33"/>
              <a:gd name="f83" fmla="*/ f63 1 f33"/>
              <a:gd name="f84" fmla="*/ f64 1 f33"/>
              <a:gd name="f85" fmla="*/ f65 1 f33"/>
              <a:gd name="f86" fmla="*/ f66 f28 1"/>
              <a:gd name="f87" fmla="*/ f67 f28 1"/>
              <a:gd name="f88" fmla="*/ f69 f29 1"/>
              <a:gd name="f89" fmla="*/ f68 f29 1"/>
              <a:gd name="f90" fmla="*/ f71 f28 1"/>
              <a:gd name="f91" fmla="*/ f72 f29 1"/>
              <a:gd name="f92" fmla="*/ f73 f28 1"/>
              <a:gd name="f93" fmla="*/ f74 f28 1"/>
              <a:gd name="f94" fmla="*/ f75 f29 1"/>
              <a:gd name="f95" fmla="*/ f76 f28 1"/>
              <a:gd name="f96" fmla="*/ f77 f29 1"/>
              <a:gd name="f97" fmla="*/ f78 f28 1"/>
              <a:gd name="f98" fmla="*/ f79 f29 1"/>
              <a:gd name="f99" fmla="*/ f80 f28 1"/>
              <a:gd name="f100" fmla="*/ f81 f29 1"/>
              <a:gd name="f101" fmla="*/ f82 f28 1"/>
              <a:gd name="f102" fmla="*/ f83 f28 1"/>
              <a:gd name="f103" fmla="*/ f84 f28 1"/>
              <a:gd name="f104" fmla="*/ f85 f28 1"/>
            </a:gdLst>
            <a:ahLst/>
            <a:cxnLst>
              <a:cxn ang="3cd4">
                <a:pos x="hc" y="t"/>
              </a:cxn>
              <a:cxn ang="0">
                <a:pos x="r" y="vc"/>
              </a:cxn>
              <a:cxn ang="cd4">
                <a:pos x="hc" y="b"/>
              </a:cxn>
              <a:cxn ang="cd2">
                <a:pos x="l" y="vc"/>
              </a:cxn>
              <a:cxn ang="f70">
                <a:pos x="f90" y="f91"/>
              </a:cxn>
              <a:cxn ang="f70">
                <a:pos x="f92" y="f91"/>
              </a:cxn>
              <a:cxn ang="f70">
                <a:pos x="f93" y="f94"/>
              </a:cxn>
              <a:cxn ang="f70">
                <a:pos x="f95" y="f96"/>
              </a:cxn>
              <a:cxn ang="f70">
                <a:pos x="f97" y="f98"/>
              </a:cxn>
              <a:cxn ang="f70">
                <a:pos x="f99" y="f100"/>
              </a:cxn>
              <a:cxn ang="f70">
                <a:pos x="f101" y="f100"/>
              </a:cxn>
              <a:cxn ang="f70">
                <a:pos x="f102" y="f98"/>
              </a:cxn>
              <a:cxn ang="f70">
                <a:pos x="f103" y="f96"/>
              </a:cxn>
              <a:cxn ang="f70">
                <a:pos x="f104" y="f94"/>
              </a:cxn>
            </a:cxnLst>
            <a:rect l="f86" t="f89" r="f87" b="f88"/>
            <a:pathLst>
              <a:path w="9963150" h="6858000">
                <a:moveTo>
                  <a:pt x="f8" y="f5"/>
                </a:moveTo>
                <a:lnTo>
                  <a:pt x="f9" y="f5"/>
                </a:lnTo>
                <a:lnTo>
                  <a:pt x="f10" y="f11"/>
                </a:lnTo>
                <a:cubicBezTo>
                  <a:pt x="f12" y="f13"/>
                  <a:pt x="f6" y="f14"/>
                  <a:pt x="f6" y="f15"/>
                </a:cubicBezTo>
                <a:cubicBezTo>
                  <a:pt x="f6" y="f16"/>
                  <a:pt x="f17" y="f18"/>
                  <a:pt x="f19" y="f20"/>
                </a:cubicBezTo>
                <a:lnTo>
                  <a:pt x="f21" y="f7"/>
                </a:lnTo>
                <a:lnTo>
                  <a:pt x="f22" y="f7"/>
                </a:lnTo>
                <a:lnTo>
                  <a:pt x="f23" y="f20"/>
                </a:lnTo>
                <a:cubicBezTo>
                  <a:pt x="f24" y="f18"/>
                  <a:pt x="f5" y="f16"/>
                  <a:pt x="f5" y="f15"/>
                </a:cubicBezTo>
                <a:cubicBezTo>
                  <a:pt x="f5" y="f14"/>
                  <a:pt x="f25" y="f13"/>
                  <a:pt x="f26" y="f11"/>
                </a:cubicBezTo>
                <a:close/>
              </a:path>
            </a:pathLst>
          </a:cu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5" name="Title 1">
            <a:extLst>
              <a:ext uri="{FF2B5EF4-FFF2-40B4-BE49-F238E27FC236}">
                <a16:creationId xmlns:a16="http://schemas.microsoft.com/office/drawing/2014/main" id="{5189DD99-8C2A-E95D-B3AF-20746DB0FAD1}"/>
              </a:ext>
            </a:extLst>
          </p:cNvPr>
          <p:cNvSpPr txBox="1">
            <a:spLocks noGrp="1"/>
          </p:cNvSpPr>
          <p:nvPr>
            <p:ph type="ctrTitle"/>
          </p:nvPr>
        </p:nvSpPr>
        <p:spPr>
          <a:xfrm>
            <a:off x="1662059" y="490008"/>
            <a:ext cx="8794379" cy="5034777"/>
          </a:xfrm>
        </p:spPr>
        <p:txBody>
          <a:bodyPr anchor="t"/>
          <a:lstStyle/>
          <a:p>
            <a:pPr lvl="0"/>
            <a:br>
              <a:rPr lang="en-GB" sz="1800"/>
            </a:br>
            <a:endParaRPr lang="en-GB" sz="1800"/>
          </a:p>
        </p:txBody>
      </p:sp>
      <p:sp>
        <p:nvSpPr>
          <p:cNvPr id="6" name="Rectangle 12">
            <a:extLst>
              <a:ext uri="{FF2B5EF4-FFF2-40B4-BE49-F238E27FC236}">
                <a16:creationId xmlns:a16="http://schemas.microsoft.com/office/drawing/2014/main" id="{772C2840-4C69-6EF0-6FA8-6641058BD608}"/>
              </a:ext>
              <a:ext uri="{C183D7F6-B498-43B3-948B-1728B52AA6E4}">
                <adec:decorative xmlns:adec="http://schemas.microsoft.com/office/drawing/2017/decorative" val="1"/>
              </a:ext>
            </a:extLst>
          </p:cNvPr>
          <p:cNvSpPr>
            <a:spLocks noMove="1" noResize="1"/>
          </p:cNvSpPr>
          <p:nvPr/>
        </p:nvSpPr>
        <p:spPr>
          <a:xfrm>
            <a:off x="3718563" y="5524786"/>
            <a:ext cx="4754880" cy="27432"/>
          </a:xfrm>
          <a:prstGeom prst="rect">
            <a:avLst/>
          </a:prstGeom>
          <a:solidFill>
            <a:srgbClr val="E97132"/>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7" name="TextBox 3">
            <a:extLst>
              <a:ext uri="{FF2B5EF4-FFF2-40B4-BE49-F238E27FC236}">
                <a16:creationId xmlns:a16="http://schemas.microsoft.com/office/drawing/2014/main" id="{55650043-6D46-AA42-F406-B8E59D5ADFA2}"/>
              </a:ext>
            </a:extLst>
          </p:cNvPr>
          <p:cNvSpPr txBox="1"/>
          <p:nvPr/>
        </p:nvSpPr>
        <p:spPr>
          <a:xfrm>
            <a:off x="2226829" y="1866720"/>
            <a:ext cx="7923010" cy="2585319"/>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Arial" pitchFamily="34"/>
                <a:cs typeface="Arial" pitchFamily="34"/>
              </a:rPr>
              <a:t>Finchley Oriental Market </a:t>
            </a:r>
            <a:r>
              <a:rPr lang="en-GB" sz="1800" b="0" i="0" u="none" strike="noStrike" kern="1200" cap="none" spc="0" baseline="0">
                <a:solidFill>
                  <a:srgbClr val="000000"/>
                </a:solidFill>
                <a:uFillTx/>
                <a:latin typeface="Arial" pitchFamily="34"/>
                <a:cs typeface="Arial" pitchFamily="34"/>
              </a:rPr>
              <a:t>is a new supermarket concept designed to serve the diverse community of Finchley Central by offering a wide range of authentic Asian groceries. The business aims to become a convenient and reliable shopping destination for customers seeking culturally relevant products that are not easily found in mainstream supermarkets. By focusing on authenticity, affordability, and accessibility, Finchley Oriental Market will meet the growing demand for international foods and provide a welcoming space for local families, students, and residents from different cultural backgrounds.</a:t>
            </a:r>
          </a:p>
        </p:txBody>
      </p:sp>
      <p:sp>
        <p:nvSpPr>
          <p:cNvPr id="8" name="Subtitle 2">
            <a:extLst>
              <a:ext uri="{FF2B5EF4-FFF2-40B4-BE49-F238E27FC236}">
                <a16:creationId xmlns:a16="http://schemas.microsoft.com/office/drawing/2014/main" id="{A729CE8A-202C-0E50-BABD-DEF516F976E0}"/>
              </a:ext>
            </a:extLst>
          </p:cNvPr>
          <p:cNvSpPr txBox="1">
            <a:spLocks noGrp="1"/>
          </p:cNvSpPr>
          <p:nvPr>
            <p:ph type="subTitle" idx="1"/>
          </p:nvPr>
        </p:nvSpPr>
        <p:spPr>
          <a:xfrm>
            <a:off x="3974951" y="961729"/>
            <a:ext cx="3878125" cy="411489"/>
          </a:xfrm>
        </p:spPr>
        <p:txBody>
          <a:bodyPr>
            <a:noAutofit/>
          </a:bodyPr>
          <a:lstStyle/>
          <a:p>
            <a:pPr lvl="0"/>
            <a:r>
              <a:rPr lang="en-GB" b="1">
                <a:latin typeface="Amasis MT Pro Medium" pitchFamily="18"/>
              </a:rPr>
              <a:t>Business Idea Description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7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name="Slide12">
    <p:bg>
      <p:bgPr>
        <a:solidFill>
          <a:srgbClr val="FFFFFF"/>
        </a:solidFill>
        <a:effectLst/>
      </p:bgPr>
    </p:bg>
    <p:spTree>
      <p:nvGrpSpPr>
        <p:cNvPr id="1" name=""/>
        <p:cNvGrpSpPr/>
        <p:nvPr/>
      </p:nvGrpSpPr>
      <p:grpSpPr>
        <a:xfrm>
          <a:off x="0" y="0"/>
          <a:ext cx="0" cy="0"/>
          <a:chOff x="0" y="0"/>
          <a:chExt cx="0" cy="0"/>
        </a:xfrm>
      </p:grpSpPr>
      <p:sp>
        <p:nvSpPr>
          <p:cNvPr id="2" name="Rectangle 219">
            <a:extLst>
              <a:ext uri="{FF2B5EF4-FFF2-40B4-BE49-F238E27FC236}">
                <a16:creationId xmlns:a16="http://schemas.microsoft.com/office/drawing/2014/main" id="{F2DB3A6E-0575-705B-B34A-F00DFBAB5E5B}"/>
              </a:ext>
              <a:ext uri="{C183D7F6-B498-43B3-948B-1728B52AA6E4}">
                <adec:decorative xmlns:adec="http://schemas.microsoft.com/office/drawing/2017/decorative" val="1"/>
              </a:ext>
            </a:extLst>
          </p:cNvPr>
          <p:cNvSpPr>
            <a:spLocks noMove="1" noResize="1"/>
          </p:cNvSpPr>
          <p:nvPr/>
        </p:nvSpPr>
        <p:spPr>
          <a:xfrm>
            <a:off x="0" y="0"/>
            <a:ext cx="12191996"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3" name="Freeform: Shape 8">
            <a:extLst>
              <a:ext uri="{FF2B5EF4-FFF2-40B4-BE49-F238E27FC236}">
                <a16:creationId xmlns:a16="http://schemas.microsoft.com/office/drawing/2014/main" id="{B1419943-ABC3-C163-7702-3C6EBD27D4CE}"/>
              </a:ext>
              <a:ext uri="{C183D7F6-B498-43B3-948B-1728B52AA6E4}">
                <adec:decorative xmlns:adec="http://schemas.microsoft.com/office/drawing/2017/decorative" val="1"/>
              </a:ext>
            </a:extLst>
          </p:cNvPr>
          <p:cNvSpPr>
            <a:spLocks noMove="1" noResize="1"/>
          </p:cNvSpPr>
          <p:nvPr/>
        </p:nvSpPr>
        <p:spPr>
          <a:xfrm>
            <a:off x="1114425" y="0"/>
            <a:ext cx="9963146" cy="6858000"/>
          </a:xfrm>
          <a:custGeom>
            <a:avLst/>
            <a:gdLst>
              <a:gd name="f0" fmla="val 10800000"/>
              <a:gd name="f1" fmla="val 5400000"/>
              <a:gd name="f2" fmla="val 180"/>
              <a:gd name="f3" fmla="val w"/>
              <a:gd name="f4" fmla="val h"/>
              <a:gd name="f5" fmla="val 0"/>
              <a:gd name="f6" fmla="val 9963150"/>
              <a:gd name="f7" fmla="val 6858000"/>
              <a:gd name="f8" fmla="val 1595771"/>
              <a:gd name="f9" fmla="val 8367379"/>
              <a:gd name="f10" fmla="val 8504080"/>
              <a:gd name="f11" fmla="val 130333"/>
              <a:gd name="f12" fmla="val 9405568"/>
              <a:gd name="f13" fmla="val 1031820"/>
              <a:gd name="f14" fmla="val 2277214"/>
              <a:gd name="f15" fmla="val 3652838"/>
              <a:gd name="f16" fmla="val 4856509"/>
              <a:gd name="f17" fmla="val 9536251"/>
              <a:gd name="f18" fmla="val 5960473"/>
              <a:gd name="f19" fmla="val 8825600"/>
              <a:gd name="f20" fmla="val 6821583"/>
              <a:gd name="f21" fmla="val 8794055"/>
              <a:gd name="f22" fmla="val 1169096"/>
              <a:gd name="f23" fmla="val 1137550"/>
              <a:gd name="f24" fmla="val 426899"/>
              <a:gd name="f25" fmla="val 557582"/>
              <a:gd name="f26" fmla="val 1459070"/>
              <a:gd name="f27" fmla="+- 0 0 -90"/>
              <a:gd name="f28" fmla="*/ f3 1 9963150"/>
              <a:gd name="f29" fmla="*/ f4 1 6858000"/>
              <a:gd name="f30" fmla="+- f7 0 f5"/>
              <a:gd name="f31" fmla="+- f6 0 f5"/>
              <a:gd name="f32" fmla="*/ f27 f0 1"/>
              <a:gd name="f33" fmla="*/ f31 1 9963150"/>
              <a:gd name="f34" fmla="*/ f30 1 6858000"/>
              <a:gd name="f35" fmla="*/ 1595771 f31 1"/>
              <a:gd name="f36" fmla="*/ 0 f30 1"/>
              <a:gd name="f37" fmla="*/ 8367379 f31 1"/>
              <a:gd name="f38" fmla="*/ 8504080 f31 1"/>
              <a:gd name="f39" fmla="*/ 130333 f30 1"/>
              <a:gd name="f40" fmla="*/ 9963150 f31 1"/>
              <a:gd name="f41" fmla="*/ 3652838 f30 1"/>
              <a:gd name="f42" fmla="*/ 8825600 f31 1"/>
              <a:gd name="f43" fmla="*/ 6821583 f30 1"/>
              <a:gd name="f44" fmla="*/ 8794055 f31 1"/>
              <a:gd name="f45" fmla="*/ 6858000 f30 1"/>
              <a:gd name="f46" fmla="*/ 1169096 f31 1"/>
              <a:gd name="f47" fmla="*/ 1137550 f31 1"/>
              <a:gd name="f48" fmla="*/ 0 f31 1"/>
              <a:gd name="f49" fmla="*/ 1459070 f31 1"/>
              <a:gd name="f50" fmla="*/ f32 1 f2"/>
              <a:gd name="f51" fmla="*/ f35 1 9963150"/>
              <a:gd name="f52" fmla="*/ f36 1 6858000"/>
              <a:gd name="f53" fmla="*/ f37 1 9963150"/>
              <a:gd name="f54" fmla="*/ f38 1 9963150"/>
              <a:gd name="f55" fmla="*/ f39 1 6858000"/>
              <a:gd name="f56" fmla="*/ f40 1 9963150"/>
              <a:gd name="f57" fmla="*/ f41 1 6858000"/>
              <a:gd name="f58" fmla="*/ f42 1 9963150"/>
              <a:gd name="f59" fmla="*/ f43 1 6858000"/>
              <a:gd name="f60" fmla="*/ f44 1 9963150"/>
              <a:gd name="f61" fmla="*/ f45 1 6858000"/>
              <a:gd name="f62" fmla="*/ f46 1 9963150"/>
              <a:gd name="f63" fmla="*/ f47 1 9963150"/>
              <a:gd name="f64" fmla="*/ f48 1 9963150"/>
              <a:gd name="f65" fmla="*/ f49 1 9963150"/>
              <a:gd name="f66" fmla="*/ f5 1 f33"/>
              <a:gd name="f67" fmla="*/ f6 1 f33"/>
              <a:gd name="f68" fmla="*/ f5 1 f34"/>
              <a:gd name="f69" fmla="*/ f7 1 f34"/>
              <a:gd name="f70" fmla="+- f50 0 f1"/>
              <a:gd name="f71" fmla="*/ f51 1 f33"/>
              <a:gd name="f72" fmla="*/ f52 1 f34"/>
              <a:gd name="f73" fmla="*/ f53 1 f33"/>
              <a:gd name="f74" fmla="*/ f54 1 f33"/>
              <a:gd name="f75" fmla="*/ f55 1 f34"/>
              <a:gd name="f76" fmla="*/ f56 1 f33"/>
              <a:gd name="f77" fmla="*/ f57 1 f34"/>
              <a:gd name="f78" fmla="*/ f58 1 f33"/>
              <a:gd name="f79" fmla="*/ f59 1 f34"/>
              <a:gd name="f80" fmla="*/ f60 1 f33"/>
              <a:gd name="f81" fmla="*/ f61 1 f34"/>
              <a:gd name="f82" fmla="*/ f62 1 f33"/>
              <a:gd name="f83" fmla="*/ f63 1 f33"/>
              <a:gd name="f84" fmla="*/ f64 1 f33"/>
              <a:gd name="f85" fmla="*/ f65 1 f33"/>
              <a:gd name="f86" fmla="*/ f66 f28 1"/>
              <a:gd name="f87" fmla="*/ f67 f28 1"/>
              <a:gd name="f88" fmla="*/ f69 f29 1"/>
              <a:gd name="f89" fmla="*/ f68 f29 1"/>
              <a:gd name="f90" fmla="*/ f71 f28 1"/>
              <a:gd name="f91" fmla="*/ f72 f29 1"/>
              <a:gd name="f92" fmla="*/ f73 f28 1"/>
              <a:gd name="f93" fmla="*/ f74 f28 1"/>
              <a:gd name="f94" fmla="*/ f75 f29 1"/>
              <a:gd name="f95" fmla="*/ f76 f28 1"/>
              <a:gd name="f96" fmla="*/ f77 f29 1"/>
              <a:gd name="f97" fmla="*/ f78 f28 1"/>
              <a:gd name="f98" fmla="*/ f79 f29 1"/>
              <a:gd name="f99" fmla="*/ f80 f28 1"/>
              <a:gd name="f100" fmla="*/ f81 f29 1"/>
              <a:gd name="f101" fmla="*/ f82 f28 1"/>
              <a:gd name="f102" fmla="*/ f83 f28 1"/>
              <a:gd name="f103" fmla="*/ f84 f28 1"/>
              <a:gd name="f104" fmla="*/ f85 f28 1"/>
            </a:gdLst>
            <a:ahLst/>
            <a:cxnLst>
              <a:cxn ang="3cd4">
                <a:pos x="hc" y="t"/>
              </a:cxn>
              <a:cxn ang="0">
                <a:pos x="r" y="vc"/>
              </a:cxn>
              <a:cxn ang="cd4">
                <a:pos x="hc" y="b"/>
              </a:cxn>
              <a:cxn ang="cd2">
                <a:pos x="l" y="vc"/>
              </a:cxn>
              <a:cxn ang="f70">
                <a:pos x="f90" y="f91"/>
              </a:cxn>
              <a:cxn ang="f70">
                <a:pos x="f92" y="f91"/>
              </a:cxn>
              <a:cxn ang="f70">
                <a:pos x="f93" y="f94"/>
              </a:cxn>
              <a:cxn ang="f70">
                <a:pos x="f95" y="f96"/>
              </a:cxn>
              <a:cxn ang="f70">
                <a:pos x="f97" y="f98"/>
              </a:cxn>
              <a:cxn ang="f70">
                <a:pos x="f99" y="f100"/>
              </a:cxn>
              <a:cxn ang="f70">
                <a:pos x="f101" y="f100"/>
              </a:cxn>
              <a:cxn ang="f70">
                <a:pos x="f102" y="f98"/>
              </a:cxn>
              <a:cxn ang="f70">
                <a:pos x="f103" y="f96"/>
              </a:cxn>
              <a:cxn ang="f70">
                <a:pos x="f104" y="f94"/>
              </a:cxn>
            </a:cxnLst>
            <a:rect l="f86" t="f89" r="f87" b="f88"/>
            <a:pathLst>
              <a:path w="9963150" h="6858000">
                <a:moveTo>
                  <a:pt x="f8" y="f5"/>
                </a:moveTo>
                <a:lnTo>
                  <a:pt x="f9" y="f5"/>
                </a:lnTo>
                <a:lnTo>
                  <a:pt x="f10" y="f11"/>
                </a:lnTo>
                <a:cubicBezTo>
                  <a:pt x="f12" y="f13"/>
                  <a:pt x="f6" y="f14"/>
                  <a:pt x="f6" y="f15"/>
                </a:cubicBezTo>
                <a:cubicBezTo>
                  <a:pt x="f6" y="f16"/>
                  <a:pt x="f17" y="f18"/>
                  <a:pt x="f19" y="f20"/>
                </a:cubicBezTo>
                <a:lnTo>
                  <a:pt x="f21" y="f7"/>
                </a:lnTo>
                <a:lnTo>
                  <a:pt x="f22" y="f7"/>
                </a:lnTo>
                <a:lnTo>
                  <a:pt x="f23" y="f20"/>
                </a:lnTo>
                <a:cubicBezTo>
                  <a:pt x="f24" y="f18"/>
                  <a:pt x="f5" y="f16"/>
                  <a:pt x="f5" y="f15"/>
                </a:cubicBezTo>
                <a:cubicBezTo>
                  <a:pt x="f5" y="f14"/>
                  <a:pt x="f25" y="f13"/>
                  <a:pt x="f26" y="f11"/>
                </a:cubicBezTo>
                <a:close/>
              </a:path>
            </a:pathLst>
          </a:custGeom>
          <a:solidFill>
            <a:srgbClr val="FFFFFF"/>
          </a:solidFill>
          <a:ln w="9528" cap="flat">
            <a:solidFill>
              <a:srgbClr val="EFEFEF"/>
            </a:solidFill>
            <a:prstDash val="solid"/>
            <a:miter/>
          </a:ln>
          <a:effectLst>
            <a:outerShdw dir="16200000" algn="tl">
              <a:srgbClr val="D9D9D9">
                <a:alpha val="38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4" name="Freeform: Shape 10">
            <a:extLst>
              <a:ext uri="{FF2B5EF4-FFF2-40B4-BE49-F238E27FC236}">
                <a16:creationId xmlns:a16="http://schemas.microsoft.com/office/drawing/2014/main" id="{7BE2AD70-7D94-1F80-4E48-7ADFA2177038}"/>
              </a:ext>
              <a:ext uri="{C183D7F6-B498-43B3-948B-1728B52AA6E4}">
                <adec:decorative xmlns:adec="http://schemas.microsoft.com/office/drawing/2017/decorative" val="1"/>
              </a:ext>
            </a:extLst>
          </p:cNvPr>
          <p:cNvSpPr>
            <a:spLocks noMove="1" noResize="1"/>
          </p:cNvSpPr>
          <p:nvPr/>
        </p:nvSpPr>
        <p:spPr>
          <a:xfrm>
            <a:off x="1121667" y="0"/>
            <a:ext cx="9948672" cy="6858000"/>
          </a:xfrm>
          <a:custGeom>
            <a:avLst/>
            <a:gdLst>
              <a:gd name="f0" fmla="val 10800000"/>
              <a:gd name="f1" fmla="val 5400000"/>
              <a:gd name="f2" fmla="val 180"/>
              <a:gd name="f3" fmla="val w"/>
              <a:gd name="f4" fmla="val h"/>
              <a:gd name="f5" fmla="val 0"/>
              <a:gd name="f6" fmla="val 9963150"/>
              <a:gd name="f7" fmla="val 6858000"/>
              <a:gd name="f8" fmla="val 1595771"/>
              <a:gd name="f9" fmla="val 8367379"/>
              <a:gd name="f10" fmla="val 8504080"/>
              <a:gd name="f11" fmla="val 130333"/>
              <a:gd name="f12" fmla="val 9405568"/>
              <a:gd name="f13" fmla="val 1031820"/>
              <a:gd name="f14" fmla="val 2277214"/>
              <a:gd name="f15" fmla="val 3652838"/>
              <a:gd name="f16" fmla="val 4856509"/>
              <a:gd name="f17" fmla="val 9536251"/>
              <a:gd name="f18" fmla="val 5960473"/>
              <a:gd name="f19" fmla="val 8825600"/>
              <a:gd name="f20" fmla="val 6821583"/>
              <a:gd name="f21" fmla="val 8794055"/>
              <a:gd name="f22" fmla="val 1169096"/>
              <a:gd name="f23" fmla="val 1137550"/>
              <a:gd name="f24" fmla="val 426899"/>
              <a:gd name="f25" fmla="val 557582"/>
              <a:gd name="f26" fmla="val 1459070"/>
              <a:gd name="f27" fmla="+- 0 0 -90"/>
              <a:gd name="f28" fmla="*/ f3 1 9963150"/>
              <a:gd name="f29" fmla="*/ f4 1 6858000"/>
              <a:gd name="f30" fmla="+- f7 0 f5"/>
              <a:gd name="f31" fmla="+- f6 0 f5"/>
              <a:gd name="f32" fmla="*/ f27 f0 1"/>
              <a:gd name="f33" fmla="*/ f31 1 9963150"/>
              <a:gd name="f34" fmla="*/ f30 1 6858000"/>
              <a:gd name="f35" fmla="*/ 1595771 f31 1"/>
              <a:gd name="f36" fmla="*/ 0 f30 1"/>
              <a:gd name="f37" fmla="*/ 8367379 f31 1"/>
              <a:gd name="f38" fmla="*/ 8504080 f31 1"/>
              <a:gd name="f39" fmla="*/ 130333 f30 1"/>
              <a:gd name="f40" fmla="*/ 9963150 f31 1"/>
              <a:gd name="f41" fmla="*/ 3652838 f30 1"/>
              <a:gd name="f42" fmla="*/ 8825600 f31 1"/>
              <a:gd name="f43" fmla="*/ 6821583 f30 1"/>
              <a:gd name="f44" fmla="*/ 8794055 f31 1"/>
              <a:gd name="f45" fmla="*/ 6858000 f30 1"/>
              <a:gd name="f46" fmla="*/ 1169096 f31 1"/>
              <a:gd name="f47" fmla="*/ 1137550 f31 1"/>
              <a:gd name="f48" fmla="*/ 0 f31 1"/>
              <a:gd name="f49" fmla="*/ 1459070 f31 1"/>
              <a:gd name="f50" fmla="*/ f32 1 f2"/>
              <a:gd name="f51" fmla="*/ f35 1 9963150"/>
              <a:gd name="f52" fmla="*/ f36 1 6858000"/>
              <a:gd name="f53" fmla="*/ f37 1 9963150"/>
              <a:gd name="f54" fmla="*/ f38 1 9963150"/>
              <a:gd name="f55" fmla="*/ f39 1 6858000"/>
              <a:gd name="f56" fmla="*/ f40 1 9963150"/>
              <a:gd name="f57" fmla="*/ f41 1 6858000"/>
              <a:gd name="f58" fmla="*/ f42 1 9963150"/>
              <a:gd name="f59" fmla="*/ f43 1 6858000"/>
              <a:gd name="f60" fmla="*/ f44 1 9963150"/>
              <a:gd name="f61" fmla="*/ f45 1 6858000"/>
              <a:gd name="f62" fmla="*/ f46 1 9963150"/>
              <a:gd name="f63" fmla="*/ f47 1 9963150"/>
              <a:gd name="f64" fmla="*/ f48 1 9963150"/>
              <a:gd name="f65" fmla="*/ f49 1 9963150"/>
              <a:gd name="f66" fmla="*/ f5 1 f33"/>
              <a:gd name="f67" fmla="*/ f6 1 f33"/>
              <a:gd name="f68" fmla="*/ f5 1 f34"/>
              <a:gd name="f69" fmla="*/ f7 1 f34"/>
              <a:gd name="f70" fmla="+- f50 0 f1"/>
              <a:gd name="f71" fmla="*/ f51 1 f33"/>
              <a:gd name="f72" fmla="*/ f52 1 f34"/>
              <a:gd name="f73" fmla="*/ f53 1 f33"/>
              <a:gd name="f74" fmla="*/ f54 1 f33"/>
              <a:gd name="f75" fmla="*/ f55 1 f34"/>
              <a:gd name="f76" fmla="*/ f56 1 f33"/>
              <a:gd name="f77" fmla="*/ f57 1 f34"/>
              <a:gd name="f78" fmla="*/ f58 1 f33"/>
              <a:gd name="f79" fmla="*/ f59 1 f34"/>
              <a:gd name="f80" fmla="*/ f60 1 f33"/>
              <a:gd name="f81" fmla="*/ f61 1 f34"/>
              <a:gd name="f82" fmla="*/ f62 1 f33"/>
              <a:gd name="f83" fmla="*/ f63 1 f33"/>
              <a:gd name="f84" fmla="*/ f64 1 f33"/>
              <a:gd name="f85" fmla="*/ f65 1 f33"/>
              <a:gd name="f86" fmla="*/ f66 f28 1"/>
              <a:gd name="f87" fmla="*/ f67 f28 1"/>
              <a:gd name="f88" fmla="*/ f69 f29 1"/>
              <a:gd name="f89" fmla="*/ f68 f29 1"/>
              <a:gd name="f90" fmla="*/ f71 f28 1"/>
              <a:gd name="f91" fmla="*/ f72 f29 1"/>
              <a:gd name="f92" fmla="*/ f73 f28 1"/>
              <a:gd name="f93" fmla="*/ f74 f28 1"/>
              <a:gd name="f94" fmla="*/ f75 f29 1"/>
              <a:gd name="f95" fmla="*/ f76 f28 1"/>
              <a:gd name="f96" fmla="*/ f77 f29 1"/>
              <a:gd name="f97" fmla="*/ f78 f28 1"/>
              <a:gd name="f98" fmla="*/ f79 f29 1"/>
              <a:gd name="f99" fmla="*/ f80 f28 1"/>
              <a:gd name="f100" fmla="*/ f81 f29 1"/>
              <a:gd name="f101" fmla="*/ f82 f28 1"/>
              <a:gd name="f102" fmla="*/ f83 f28 1"/>
              <a:gd name="f103" fmla="*/ f84 f28 1"/>
              <a:gd name="f104" fmla="*/ f85 f28 1"/>
            </a:gdLst>
            <a:ahLst/>
            <a:cxnLst>
              <a:cxn ang="3cd4">
                <a:pos x="hc" y="t"/>
              </a:cxn>
              <a:cxn ang="0">
                <a:pos x="r" y="vc"/>
              </a:cxn>
              <a:cxn ang="cd4">
                <a:pos x="hc" y="b"/>
              </a:cxn>
              <a:cxn ang="cd2">
                <a:pos x="l" y="vc"/>
              </a:cxn>
              <a:cxn ang="f70">
                <a:pos x="f90" y="f91"/>
              </a:cxn>
              <a:cxn ang="f70">
                <a:pos x="f92" y="f91"/>
              </a:cxn>
              <a:cxn ang="f70">
                <a:pos x="f93" y="f94"/>
              </a:cxn>
              <a:cxn ang="f70">
                <a:pos x="f95" y="f96"/>
              </a:cxn>
              <a:cxn ang="f70">
                <a:pos x="f97" y="f98"/>
              </a:cxn>
              <a:cxn ang="f70">
                <a:pos x="f99" y="f100"/>
              </a:cxn>
              <a:cxn ang="f70">
                <a:pos x="f101" y="f100"/>
              </a:cxn>
              <a:cxn ang="f70">
                <a:pos x="f102" y="f98"/>
              </a:cxn>
              <a:cxn ang="f70">
                <a:pos x="f103" y="f96"/>
              </a:cxn>
              <a:cxn ang="f70">
                <a:pos x="f104" y="f94"/>
              </a:cxn>
            </a:cxnLst>
            <a:rect l="f86" t="f89" r="f87" b="f88"/>
            <a:pathLst>
              <a:path w="9963150" h="6858000">
                <a:moveTo>
                  <a:pt x="f8" y="f5"/>
                </a:moveTo>
                <a:lnTo>
                  <a:pt x="f9" y="f5"/>
                </a:lnTo>
                <a:lnTo>
                  <a:pt x="f10" y="f11"/>
                </a:lnTo>
                <a:cubicBezTo>
                  <a:pt x="f12" y="f13"/>
                  <a:pt x="f6" y="f14"/>
                  <a:pt x="f6" y="f15"/>
                </a:cubicBezTo>
                <a:cubicBezTo>
                  <a:pt x="f6" y="f16"/>
                  <a:pt x="f17" y="f18"/>
                  <a:pt x="f19" y="f20"/>
                </a:cubicBezTo>
                <a:lnTo>
                  <a:pt x="f21" y="f7"/>
                </a:lnTo>
                <a:lnTo>
                  <a:pt x="f22" y="f7"/>
                </a:lnTo>
                <a:lnTo>
                  <a:pt x="f23" y="f20"/>
                </a:lnTo>
                <a:cubicBezTo>
                  <a:pt x="f24" y="f18"/>
                  <a:pt x="f5" y="f16"/>
                  <a:pt x="f5" y="f15"/>
                </a:cubicBezTo>
                <a:cubicBezTo>
                  <a:pt x="f5" y="f14"/>
                  <a:pt x="f25" y="f13"/>
                  <a:pt x="f26" y="f11"/>
                </a:cubicBezTo>
                <a:close/>
              </a:path>
            </a:pathLst>
          </a:cu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5" name="Title 1">
            <a:extLst>
              <a:ext uri="{FF2B5EF4-FFF2-40B4-BE49-F238E27FC236}">
                <a16:creationId xmlns:a16="http://schemas.microsoft.com/office/drawing/2014/main" id="{A22E43A7-BD6C-DFD8-FB40-ED114B554829}"/>
              </a:ext>
            </a:extLst>
          </p:cNvPr>
          <p:cNvSpPr txBox="1">
            <a:spLocks noGrp="1"/>
          </p:cNvSpPr>
          <p:nvPr>
            <p:ph type="ctrTitle"/>
          </p:nvPr>
        </p:nvSpPr>
        <p:spPr>
          <a:xfrm>
            <a:off x="1662059" y="490008"/>
            <a:ext cx="8794379" cy="5034777"/>
          </a:xfrm>
        </p:spPr>
        <p:txBody>
          <a:bodyPr anchor="t"/>
          <a:lstStyle/>
          <a:p>
            <a:pPr lvl="0"/>
            <a:br>
              <a:rPr lang="en-GB" sz="1800"/>
            </a:br>
            <a:endParaRPr lang="en-GB" sz="1800"/>
          </a:p>
        </p:txBody>
      </p:sp>
      <p:sp>
        <p:nvSpPr>
          <p:cNvPr id="6" name="Rectangle 12">
            <a:extLst>
              <a:ext uri="{FF2B5EF4-FFF2-40B4-BE49-F238E27FC236}">
                <a16:creationId xmlns:a16="http://schemas.microsoft.com/office/drawing/2014/main" id="{40DB4A09-D6CA-E305-3F3F-D8674EADF3C9}"/>
              </a:ext>
              <a:ext uri="{C183D7F6-B498-43B3-948B-1728B52AA6E4}">
                <adec:decorative xmlns:adec="http://schemas.microsoft.com/office/drawing/2017/decorative" val="1"/>
              </a:ext>
            </a:extLst>
          </p:cNvPr>
          <p:cNvSpPr>
            <a:spLocks noMove="1" noResize="1"/>
          </p:cNvSpPr>
          <p:nvPr/>
        </p:nvSpPr>
        <p:spPr>
          <a:xfrm>
            <a:off x="3718563" y="5524786"/>
            <a:ext cx="4754880" cy="27432"/>
          </a:xfrm>
          <a:prstGeom prst="rect">
            <a:avLst/>
          </a:prstGeom>
          <a:solidFill>
            <a:srgbClr val="E97132"/>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7" name="TextBox 3">
            <a:extLst>
              <a:ext uri="{FF2B5EF4-FFF2-40B4-BE49-F238E27FC236}">
                <a16:creationId xmlns:a16="http://schemas.microsoft.com/office/drawing/2014/main" id="{5E197ABC-CD2C-04EA-B944-CA5F50528F12}"/>
              </a:ext>
            </a:extLst>
          </p:cNvPr>
          <p:cNvSpPr txBox="1"/>
          <p:nvPr/>
        </p:nvSpPr>
        <p:spPr>
          <a:xfrm>
            <a:off x="2729081" y="2305613"/>
            <a:ext cx="6660325" cy="2031321"/>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Wide selection of Asian grocery items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Fresh and packaged products from multiple Asian regions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Halal-certified options for diverse customer need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Everyday household essentials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Seasonal and culturally themed products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Loyalty deals, promotions, and bundle offers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In-store cultural events and tasting sessions</a:t>
            </a:r>
          </a:p>
        </p:txBody>
      </p:sp>
      <p:sp>
        <p:nvSpPr>
          <p:cNvPr id="8" name="Subtitle 2">
            <a:extLst>
              <a:ext uri="{FF2B5EF4-FFF2-40B4-BE49-F238E27FC236}">
                <a16:creationId xmlns:a16="http://schemas.microsoft.com/office/drawing/2014/main" id="{1A37ACF0-9E52-1BFE-17D5-C0BC1E07B58F}"/>
              </a:ext>
            </a:extLst>
          </p:cNvPr>
          <p:cNvSpPr txBox="1">
            <a:spLocks noGrp="1"/>
          </p:cNvSpPr>
          <p:nvPr>
            <p:ph type="subTitle" idx="1"/>
          </p:nvPr>
        </p:nvSpPr>
        <p:spPr>
          <a:xfrm>
            <a:off x="4023360" y="1127473"/>
            <a:ext cx="3878125" cy="411489"/>
          </a:xfrm>
        </p:spPr>
        <p:txBody>
          <a:bodyPr>
            <a:noAutofit/>
          </a:bodyPr>
          <a:lstStyle/>
          <a:p>
            <a:pPr lvl="0"/>
            <a:r>
              <a:rPr lang="en-GB" b="1">
                <a:latin typeface="Amasis MT Pro Medium" pitchFamily="18"/>
              </a:rPr>
              <a:t>Products Offering</a:t>
            </a:r>
          </a:p>
        </p:txBody>
      </p:sp>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7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name="Slide13">
    <p:bg>
      <p:bgPr>
        <a:solidFill>
          <a:srgbClr val="FFFFFF"/>
        </a:solidFill>
        <a:effectLst/>
      </p:bgPr>
    </p:bg>
    <p:spTree>
      <p:nvGrpSpPr>
        <p:cNvPr id="1" name=""/>
        <p:cNvGrpSpPr/>
        <p:nvPr/>
      </p:nvGrpSpPr>
      <p:grpSpPr>
        <a:xfrm>
          <a:off x="0" y="0"/>
          <a:ext cx="0" cy="0"/>
          <a:chOff x="0" y="0"/>
          <a:chExt cx="0" cy="0"/>
        </a:xfrm>
      </p:grpSpPr>
      <p:sp>
        <p:nvSpPr>
          <p:cNvPr id="2" name="Rectangle 219">
            <a:extLst>
              <a:ext uri="{FF2B5EF4-FFF2-40B4-BE49-F238E27FC236}">
                <a16:creationId xmlns:a16="http://schemas.microsoft.com/office/drawing/2014/main" id="{0EC8072E-CD74-B36E-DFDE-FD0ABBAB1716}"/>
              </a:ext>
              <a:ext uri="{C183D7F6-B498-43B3-948B-1728B52AA6E4}">
                <adec:decorative xmlns:adec="http://schemas.microsoft.com/office/drawing/2017/decorative" val="1"/>
              </a:ext>
            </a:extLst>
          </p:cNvPr>
          <p:cNvSpPr>
            <a:spLocks noMove="1" noResize="1"/>
          </p:cNvSpPr>
          <p:nvPr/>
        </p:nvSpPr>
        <p:spPr>
          <a:xfrm>
            <a:off x="0" y="0"/>
            <a:ext cx="12191996"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3" name="Freeform: Shape 8">
            <a:extLst>
              <a:ext uri="{FF2B5EF4-FFF2-40B4-BE49-F238E27FC236}">
                <a16:creationId xmlns:a16="http://schemas.microsoft.com/office/drawing/2014/main" id="{4463090D-512D-696E-B5A9-A13BCFEBCA99}"/>
              </a:ext>
              <a:ext uri="{C183D7F6-B498-43B3-948B-1728B52AA6E4}">
                <adec:decorative xmlns:adec="http://schemas.microsoft.com/office/drawing/2017/decorative" val="1"/>
              </a:ext>
            </a:extLst>
          </p:cNvPr>
          <p:cNvSpPr>
            <a:spLocks noMove="1" noResize="1"/>
          </p:cNvSpPr>
          <p:nvPr/>
        </p:nvSpPr>
        <p:spPr>
          <a:xfrm>
            <a:off x="1114425" y="0"/>
            <a:ext cx="9963146" cy="6858000"/>
          </a:xfrm>
          <a:custGeom>
            <a:avLst/>
            <a:gdLst>
              <a:gd name="f0" fmla="val 10800000"/>
              <a:gd name="f1" fmla="val 5400000"/>
              <a:gd name="f2" fmla="val 180"/>
              <a:gd name="f3" fmla="val w"/>
              <a:gd name="f4" fmla="val h"/>
              <a:gd name="f5" fmla="val 0"/>
              <a:gd name="f6" fmla="val 9963150"/>
              <a:gd name="f7" fmla="val 6858000"/>
              <a:gd name="f8" fmla="val 1595771"/>
              <a:gd name="f9" fmla="val 8367379"/>
              <a:gd name="f10" fmla="val 8504080"/>
              <a:gd name="f11" fmla="val 130333"/>
              <a:gd name="f12" fmla="val 9405568"/>
              <a:gd name="f13" fmla="val 1031820"/>
              <a:gd name="f14" fmla="val 2277214"/>
              <a:gd name="f15" fmla="val 3652838"/>
              <a:gd name="f16" fmla="val 4856509"/>
              <a:gd name="f17" fmla="val 9536251"/>
              <a:gd name="f18" fmla="val 5960473"/>
              <a:gd name="f19" fmla="val 8825600"/>
              <a:gd name="f20" fmla="val 6821583"/>
              <a:gd name="f21" fmla="val 8794055"/>
              <a:gd name="f22" fmla="val 1169096"/>
              <a:gd name="f23" fmla="val 1137550"/>
              <a:gd name="f24" fmla="val 426899"/>
              <a:gd name="f25" fmla="val 557582"/>
              <a:gd name="f26" fmla="val 1459070"/>
              <a:gd name="f27" fmla="+- 0 0 -90"/>
              <a:gd name="f28" fmla="*/ f3 1 9963150"/>
              <a:gd name="f29" fmla="*/ f4 1 6858000"/>
              <a:gd name="f30" fmla="+- f7 0 f5"/>
              <a:gd name="f31" fmla="+- f6 0 f5"/>
              <a:gd name="f32" fmla="*/ f27 f0 1"/>
              <a:gd name="f33" fmla="*/ f31 1 9963150"/>
              <a:gd name="f34" fmla="*/ f30 1 6858000"/>
              <a:gd name="f35" fmla="*/ 1595771 f31 1"/>
              <a:gd name="f36" fmla="*/ 0 f30 1"/>
              <a:gd name="f37" fmla="*/ 8367379 f31 1"/>
              <a:gd name="f38" fmla="*/ 8504080 f31 1"/>
              <a:gd name="f39" fmla="*/ 130333 f30 1"/>
              <a:gd name="f40" fmla="*/ 9963150 f31 1"/>
              <a:gd name="f41" fmla="*/ 3652838 f30 1"/>
              <a:gd name="f42" fmla="*/ 8825600 f31 1"/>
              <a:gd name="f43" fmla="*/ 6821583 f30 1"/>
              <a:gd name="f44" fmla="*/ 8794055 f31 1"/>
              <a:gd name="f45" fmla="*/ 6858000 f30 1"/>
              <a:gd name="f46" fmla="*/ 1169096 f31 1"/>
              <a:gd name="f47" fmla="*/ 1137550 f31 1"/>
              <a:gd name="f48" fmla="*/ 0 f31 1"/>
              <a:gd name="f49" fmla="*/ 1459070 f31 1"/>
              <a:gd name="f50" fmla="*/ f32 1 f2"/>
              <a:gd name="f51" fmla="*/ f35 1 9963150"/>
              <a:gd name="f52" fmla="*/ f36 1 6858000"/>
              <a:gd name="f53" fmla="*/ f37 1 9963150"/>
              <a:gd name="f54" fmla="*/ f38 1 9963150"/>
              <a:gd name="f55" fmla="*/ f39 1 6858000"/>
              <a:gd name="f56" fmla="*/ f40 1 9963150"/>
              <a:gd name="f57" fmla="*/ f41 1 6858000"/>
              <a:gd name="f58" fmla="*/ f42 1 9963150"/>
              <a:gd name="f59" fmla="*/ f43 1 6858000"/>
              <a:gd name="f60" fmla="*/ f44 1 9963150"/>
              <a:gd name="f61" fmla="*/ f45 1 6858000"/>
              <a:gd name="f62" fmla="*/ f46 1 9963150"/>
              <a:gd name="f63" fmla="*/ f47 1 9963150"/>
              <a:gd name="f64" fmla="*/ f48 1 9963150"/>
              <a:gd name="f65" fmla="*/ f49 1 9963150"/>
              <a:gd name="f66" fmla="*/ f5 1 f33"/>
              <a:gd name="f67" fmla="*/ f6 1 f33"/>
              <a:gd name="f68" fmla="*/ f5 1 f34"/>
              <a:gd name="f69" fmla="*/ f7 1 f34"/>
              <a:gd name="f70" fmla="+- f50 0 f1"/>
              <a:gd name="f71" fmla="*/ f51 1 f33"/>
              <a:gd name="f72" fmla="*/ f52 1 f34"/>
              <a:gd name="f73" fmla="*/ f53 1 f33"/>
              <a:gd name="f74" fmla="*/ f54 1 f33"/>
              <a:gd name="f75" fmla="*/ f55 1 f34"/>
              <a:gd name="f76" fmla="*/ f56 1 f33"/>
              <a:gd name="f77" fmla="*/ f57 1 f34"/>
              <a:gd name="f78" fmla="*/ f58 1 f33"/>
              <a:gd name="f79" fmla="*/ f59 1 f34"/>
              <a:gd name="f80" fmla="*/ f60 1 f33"/>
              <a:gd name="f81" fmla="*/ f61 1 f34"/>
              <a:gd name="f82" fmla="*/ f62 1 f33"/>
              <a:gd name="f83" fmla="*/ f63 1 f33"/>
              <a:gd name="f84" fmla="*/ f64 1 f33"/>
              <a:gd name="f85" fmla="*/ f65 1 f33"/>
              <a:gd name="f86" fmla="*/ f66 f28 1"/>
              <a:gd name="f87" fmla="*/ f67 f28 1"/>
              <a:gd name="f88" fmla="*/ f69 f29 1"/>
              <a:gd name="f89" fmla="*/ f68 f29 1"/>
              <a:gd name="f90" fmla="*/ f71 f28 1"/>
              <a:gd name="f91" fmla="*/ f72 f29 1"/>
              <a:gd name="f92" fmla="*/ f73 f28 1"/>
              <a:gd name="f93" fmla="*/ f74 f28 1"/>
              <a:gd name="f94" fmla="*/ f75 f29 1"/>
              <a:gd name="f95" fmla="*/ f76 f28 1"/>
              <a:gd name="f96" fmla="*/ f77 f29 1"/>
              <a:gd name="f97" fmla="*/ f78 f28 1"/>
              <a:gd name="f98" fmla="*/ f79 f29 1"/>
              <a:gd name="f99" fmla="*/ f80 f28 1"/>
              <a:gd name="f100" fmla="*/ f81 f29 1"/>
              <a:gd name="f101" fmla="*/ f82 f28 1"/>
              <a:gd name="f102" fmla="*/ f83 f28 1"/>
              <a:gd name="f103" fmla="*/ f84 f28 1"/>
              <a:gd name="f104" fmla="*/ f85 f28 1"/>
            </a:gdLst>
            <a:ahLst/>
            <a:cxnLst>
              <a:cxn ang="3cd4">
                <a:pos x="hc" y="t"/>
              </a:cxn>
              <a:cxn ang="0">
                <a:pos x="r" y="vc"/>
              </a:cxn>
              <a:cxn ang="cd4">
                <a:pos x="hc" y="b"/>
              </a:cxn>
              <a:cxn ang="cd2">
                <a:pos x="l" y="vc"/>
              </a:cxn>
              <a:cxn ang="f70">
                <a:pos x="f90" y="f91"/>
              </a:cxn>
              <a:cxn ang="f70">
                <a:pos x="f92" y="f91"/>
              </a:cxn>
              <a:cxn ang="f70">
                <a:pos x="f93" y="f94"/>
              </a:cxn>
              <a:cxn ang="f70">
                <a:pos x="f95" y="f96"/>
              </a:cxn>
              <a:cxn ang="f70">
                <a:pos x="f97" y="f98"/>
              </a:cxn>
              <a:cxn ang="f70">
                <a:pos x="f99" y="f100"/>
              </a:cxn>
              <a:cxn ang="f70">
                <a:pos x="f101" y="f100"/>
              </a:cxn>
              <a:cxn ang="f70">
                <a:pos x="f102" y="f98"/>
              </a:cxn>
              <a:cxn ang="f70">
                <a:pos x="f103" y="f96"/>
              </a:cxn>
              <a:cxn ang="f70">
                <a:pos x="f104" y="f94"/>
              </a:cxn>
            </a:cxnLst>
            <a:rect l="f86" t="f89" r="f87" b="f88"/>
            <a:pathLst>
              <a:path w="9963150" h="6858000">
                <a:moveTo>
                  <a:pt x="f8" y="f5"/>
                </a:moveTo>
                <a:lnTo>
                  <a:pt x="f9" y="f5"/>
                </a:lnTo>
                <a:lnTo>
                  <a:pt x="f10" y="f11"/>
                </a:lnTo>
                <a:cubicBezTo>
                  <a:pt x="f12" y="f13"/>
                  <a:pt x="f6" y="f14"/>
                  <a:pt x="f6" y="f15"/>
                </a:cubicBezTo>
                <a:cubicBezTo>
                  <a:pt x="f6" y="f16"/>
                  <a:pt x="f17" y="f18"/>
                  <a:pt x="f19" y="f20"/>
                </a:cubicBezTo>
                <a:lnTo>
                  <a:pt x="f21" y="f7"/>
                </a:lnTo>
                <a:lnTo>
                  <a:pt x="f22" y="f7"/>
                </a:lnTo>
                <a:lnTo>
                  <a:pt x="f23" y="f20"/>
                </a:lnTo>
                <a:cubicBezTo>
                  <a:pt x="f24" y="f18"/>
                  <a:pt x="f5" y="f16"/>
                  <a:pt x="f5" y="f15"/>
                </a:cubicBezTo>
                <a:cubicBezTo>
                  <a:pt x="f5" y="f14"/>
                  <a:pt x="f25" y="f13"/>
                  <a:pt x="f26" y="f11"/>
                </a:cubicBezTo>
                <a:close/>
              </a:path>
            </a:pathLst>
          </a:custGeom>
          <a:solidFill>
            <a:srgbClr val="FFFFFF"/>
          </a:solidFill>
          <a:ln w="9528" cap="flat">
            <a:solidFill>
              <a:srgbClr val="EFEFEF"/>
            </a:solidFill>
            <a:prstDash val="solid"/>
            <a:miter/>
          </a:ln>
          <a:effectLst>
            <a:outerShdw dir="16200000" algn="tl">
              <a:srgbClr val="D9D9D9">
                <a:alpha val="38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4" name="Freeform: Shape 10">
            <a:extLst>
              <a:ext uri="{FF2B5EF4-FFF2-40B4-BE49-F238E27FC236}">
                <a16:creationId xmlns:a16="http://schemas.microsoft.com/office/drawing/2014/main" id="{074FC4E2-EE6C-78FF-9F45-0E38CC4CE733}"/>
              </a:ext>
              <a:ext uri="{C183D7F6-B498-43B3-948B-1728B52AA6E4}">
                <adec:decorative xmlns:adec="http://schemas.microsoft.com/office/drawing/2017/decorative" val="1"/>
              </a:ext>
            </a:extLst>
          </p:cNvPr>
          <p:cNvSpPr>
            <a:spLocks noMove="1" noResize="1"/>
          </p:cNvSpPr>
          <p:nvPr/>
        </p:nvSpPr>
        <p:spPr>
          <a:xfrm>
            <a:off x="1121667" y="0"/>
            <a:ext cx="9948672" cy="6858000"/>
          </a:xfrm>
          <a:custGeom>
            <a:avLst/>
            <a:gdLst>
              <a:gd name="f0" fmla="val 10800000"/>
              <a:gd name="f1" fmla="val 5400000"/>
              <a:gd name="f2" fmla="val 180"/>
              <a:gd name="f3" fmla="val w"/>
              <a:gd name="f4" fmla="val h"/>
              <a:gd name="f5" fmla="val 0"/>
              <a:gd name="f6" fmla="val 9963150"/>
              <a:gd name="f7" fmla="val 6858000"/>
              <a:gd name="f8" fmla="val 1595771"/>
              <a:gd name="f9" fmla="val 8367379"/>
              <a:gd name="f10" fmla="val 8504080"/>
              <a:gd name="f11" fmla="val 130333"/>
              <a:gd name="f12" fmla="val 9405568"/>
              <a:gd name="f13" fmla="val 1031820"/>
              <a:gd name="f14" fmla="val 2277214"/>
              <a:gd name="f15" fmla="val 3652838"/>
              <a:gd name="f16" fmla="val 4856509"/>
              <a:gd name="f17" fmla="val 9536251"/>
              <a:gd name="f18" fmla="val 5960473"/>
              <a:gd name="f19" fmla="val 8825600"/>
              <a:gd name="f20" fmla="val 6821583"/>
              <a:gd name="f21" fmla="val 8794055"/>
              <a:gd name="f22" fmla="val 1169096"/>
              <a:gd name="f23" fmla="val 1137550"/>
              <a:gd name="f24" fmla="val 426899"/>
              <a:gd name="f25" fmla="val 557582"/>
              <a:gd name="f26" fmla="val 1459070"/>
              <a:gd name="f27" fmla="+- 0 0 -90"/>
              <a:gd name="f28" fmla="*/ f3 1 9963150"/>
              <a:gd name="f29" fmla="*/ f4 1 6858000"/>
              <a:gd name="f30" fmla="+- f7 0 f5"/>
              <a:gd name="f31" fmla="+- f6 0 f5"/>
              <a:gd name="f32" fmla="*/ f27 f0 1"/>
              <a:gd name="f33" fmla="*/ f31 1 9963150"/>
              <a:gd name="f34" fmla="*/ f30 1 6858000"/>
              <a:gd name="f35" fmla="*/ 1595771 f31 1"/>
              <a:gd name="f36" fmla="*/ 0 f30 1"/>
              <a:gd name="f37" fmla="*/ 8367379 f31 1"/>
              <a:gd name="f38" fmla="*/ 8504080 f31 1"/>
              <a:gd name="f39" fmla="*/ 130333 f30 1"/>
              <a:gd name="f40" fmla="*/ 9963150 f31 1"/>
              <a:gd name="f41" fmla="*/ 3652838 f30 1"/>
              <a:gd name="f42" fmla="*/ 8825600 f31 1"/>
              <a:gd name="f43" fmla="*/ 6821583 f30 1"/>
              <a:gd name="f44" fmla="*/ 8794055 f31 1"/>
              <a:gd name="f45" fmla="*/ 6858000 f30 1"/>
              <a:gd name="f46" fmla="*/ 1169096 f31 1"/>
              <a:gd name="f47" fmla="*/ 1137550 f31 1"/>
              <a:gd name="f48" fmla="*/ 0 f31 1"/>
              <a:gd name="f49" fmla="*/ 1459070 f31 1"/>
              <a:gd name="f50" fmla="*/ f32 1 f2"/>
              <a:gd name="f51" fmla="*/ f35 1 9963150"/>
              <a:gd name="f52" fmla="*/ f36 1 6858000"/>
              <a:gd name="f53" fmla="*/ f37 1 9963150"/>
              <a:gd name="f54" fmla="*/ f38 1 9963150"/>
              <a:gd name="f55" fmla="*/ f39 1 6858000"/>
              <a:gd name="f56" fmla="*/ f40 1 9963150"/>
              <a:gd name="f57" fmla="*/ f41 1 6858000"/>
              <a:gd name="f58" fmla="*/ f42 1 9963150"/>
              <a:gd name="f59" fmla="*/ f43 1 6858000"/>
              <a:gd name="f60" fmla="*/ f44 1 9963150"/>
              <a:gd name="f61" fmla="*/ f45 1 6858000"/>
              <a:gd name="f62" fmla="*/ f46 1 9963150"/>
              <a:gd name="f63" fmla="*/ f47 1 9963150"/>
              <a:gd name="f64" fmla="*/ f48 1 9963150"/>
              <a:gd name="f65" fmla="*/ f49 1 9963150"/>
              <a:gd name="f66" fmla="*/ f5 1 f33"/>
              <a:gd name="f67" fmla="*/ f6 1 f33"/>
              <a:gd name="f68" fmla="*/ f5 1 f34"/>
              <a:gd name="f69" fmla="*/ f7 1 f34"/>
              <a:gd name="f70" fmla="+- f50 0 f1"/>
              <a:gd name="f71" fmla="*/ f51 1 f33"/>
              <a:gd name="f72" fmla="*/ f52 1 f34"/>
              <a:gd name="f73" fmla="*/ f53 1 f33"/>
              <a:gd name="f74" fmla="*/ f54 1 f33"/>
              <a:gd name="f75" fmla="*/ f55 1 f34"/>
              <a:gd name="f76" fmla="*/ f56 1 f33"/>
              <a:gd name="f77" fmla="*/ f57 1 f34"/>
              <a:gd name="f78" fmla="*/ f58 1 f33"/>
              <a:gd name="f79" fmla="*/ f59 1 f34"/>
              <a:gd name="f80" fmla="*/ f60 1 f33"/>
              <a:gd name="f81" fmla="*/ f61 1 f34"/>
              <a:gd name="f82" fmla="*/ f62 1 f33"/>
              <a:gd name="f83" fmla="*/ f63 1 f33"/>
              <a:gd name="f84" fmla="*/ f64 1 f33"/>
              <a:gd name="f85" fmla="*/ f65 1 f33"/>
              <a:gd name="f86" fmla="*/ f66 f28 1"/>
              <a:gd name="f87" fmla="*/ f67 f28 1"/>
              <a:gd name="f88" fmla="*/ f69 f29 1"/>
              <a:gd name="f89" fmla="*/ f68 f29 1"/>
              <a:gd name="f90" fmla="*/ f71 f28 1"/>
              <a:gd name="f91" fmla="*/ f72 f29 1"/>
              <a:gd name="f92" fmla="*/ f73 f28 1"/>
              <a:gd name="f93" fmla="*/ f74 f28 1"/>
              <a:gd name="f94" fmla="*/ f75 f29 1"/>
              <a:gd name="f95" fmla="*/ f76 f28 1"/>
              <a:gd name="f96" fmla="*/ f77 f29 1"/>
              <a:gd name="f97" fmla="*/ f78 f28 1"/>
              <a:gd name="f98" fmla="*/ f79 f29 1"/>
              <a:gd name="f99" fmla="*/ f80 f28 1"/>
              <a:gd name="f100" fmla="*/ f81 f29 1"/>
              <a:gd name="f101" fmla="*/ f82 f28 1"/>
              <a:gd name="f102" fmla="*/ f83 f28 1"/>
              <a:gd name="f103" fmla="*/ f84 f28 1"/>
              <a:gd name="f104" fmla="*/ f85 f28 1"/>
            </a:gdLst>
            <a:ahLst/>
            <a:cxnLst>
              <a:cxn ang="3cd4">
                <a:pos x="hc" y="t"/>
              </a:cxn>
              <a:cxn ang="0">
                <a:pos x="r" y="vc"/>
              </a:cxn>
              <a:cxn ang="cd4">
                <a:pos x="hc" y="b"/>
              </a:cxn>
              <a:cxn ang="cd2">
                <a:pos x="l" y="vc"/>
              </a:cxn>
              <a:cxn ang="f70">
                <a:pos x="f90" y="f91"/>
              </a:cxn>
              <a:cxn ang="f70">
                <a:pos x="f92" y="f91"/>
              </a:cxn>
              <a:cxn ang="f70">
                <a:pos x="f93" y="f94"/>
              </a:cxn>
              <a:cxn ang="f70">
                <a:pos x="f95" y="f96"/>
              </a:cxn>
              <a:cxn ang="f70">
                <a:pos x="f97" y="f98"/>
              </a:cxn>
              <a:cxn ang="f70">
                <a:pos x="f99" y="f100"/>
              </a:cxn>
              <a:cxn ang="f70">
                <a:pos x="f101" y="f100"/>
              </a:cxn>
              <a:cxn ang="f70">
                <a:pos x="f102" y="f98"/>
              </a:cxn>
              <a:cxn ang="f70">
                <a:pos x="f103" y="f96"/>
              </a:cxn>
              <a:cxn ang="f70">
                <a:pos x="f104" y="f94"/>
              </a:cxn>
            </a:cxnLst>
            <a:rect l="f86" t="f89" r="f87" b="f88"/>
            <a:pathLst>
              <a:path w="9963150" h="6858000">
                <a:moveTo>
                  <a:pt x="f8" y="f5"/>
                </a:moveTo>
                <a:lnTo>
                  <a:pt x="f9" y="f5"/>
                </a:lnTo>
                <a:lnTo>
                  <a:pt x="f10" y="f11"/>
                </a:lnTo>
                <a:cubicBezTo>
                  <a:pt x="f12" y="f13"/>
                  <a:pt x="f6" y="f14"/>
                  <a:pt x="f6" y="f15"/>
                </a:cubicBezTo>
                <a:cubicBezTo>
                  <a:pt x="f6" y="f16"/>
                  <a:pt x="f17" y="f18"/>
                  <a:pt x="f19" y="f20"/>
                </a:cubicBezTo>
                <a:lnTo>
                  <a:pt x="f21" y="f7"/>
                </a:lnTo>
                <a:lnTo>
                  <a:pt x="f22" y="f7"/>
                </a:lnTo>
                <a:lnTo>
                  <a:pt x="f23" y="f20"/>
                </a:lnTo>
                <a:cubicBezTo>
                  <a:pt x="f24" y="f18"/>
                  <a:pt x="f5" y="f16"/>
                  <a:pt x="f5" y="f15"/>
                </a:cubicBezTo>
                <a:cubicBezTo>
                  <a:pt x="f5" y="f14"/>
                  <a:pt x="f25" y="f13"/>
                  <a:pt x="f26" y="f11"/>
                </a:cubicBezTo>
                <a:close/>
              </a:path>
            </a:pathLst>
          </a:cu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5" name="Title 1">
            <a:extLst>
              <a:ext uri="{FF2B5EF4-FFF2-40B4-BE49-F238E27FC236}">
                <a16:creationId xmlns:a16="http://schemas.microsoft.com/office/drawing/2014/main" id="{0033D470-2B34-C964-508D-A2E77B2908DB}"/>
              </a:ext>
            </a:extLst>
          </p:cNvPr>
          <p:cNvSpPr txBox="1">
            <a:spLocks noGrp="1"/>
          </p:cNvSpPr>
          <p:nvPr>
            <p:ph type="ctrTitle"/>
          </p:nvPr>
        </p:nvSpPr>
        <p:spPr>
          <a:xfrm>
            <a:off x="1662059" y="490008"/>
            <a:ext cx="8794379" cy="5034777"/>
          </a:xfrm>
        </p:spPr>
        <p:txBody>
          <a:bodyPr anchor="t"/>
          <a:lstStyle/>
          <a:p>
            <a:pPr lvl="0"/>
            <a:br>
              <a:rPr lang="en-GB" sz="1800"/>
            </a:br>
            <a:endParaRPr lang="en-GB" sz="1800"/>
          </a:p>
        </p:txBody>
      </p:sp>
      <p:sp>
        <p:nvSpPr>
          <p:cNvPr id="6" name="Rectangle 12">
            <a:extLst>
              <a:ext uri="{FF2B5EF4-FFF2-40B4-BE49-F238E27FC236}">
                <a16:creationId xmlns:a16="http://schemas.microsoft.com/office/drawing/2014/main" id="{7627F0A8-B9F9-0E76-F9B4-394530A87EE1}"/>
              </a:ext>
              <a:ext uri="{C183D7F6-B498-43B3-948B-1728B52AA6E4}">
                <adec:decorative xmlns:adec="http://schemas.microsoft.com/office/drawing/2017/decorative" val="1"/>
              </a:ext>
            </a:extLst>
          </p:cNvPr>
          <p:cNvSpPr>
            <a:spLocks noMove="1" noResize="1"/>
          </p:cNvSpPr>
          <p:nvPr/>
        </p:nvSpPr>
        <p:spPr>
          <a:xfrm>
            <a:off x="3718563" y="5524786"/>
            <a:ext cx="4754880" cy="27432"/>
          </a:xfrm>
          <a:prstGeom prst="rect">
            <a:avLst/>
          </a:prstGeom>
          <a:solidFill>
            <a:srgbClr val="E97132"/>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7" name="TextBox 3">
            <a:extLst>
              <a:ext uri="{FF2B5EF4-FFF2-40B4-BE49-F238E27FC236}">
                <a16:creationId xmlns:a16="http://schemas.microsoft.com/office/drawing/2014/main" id="{80FFDD42-34EF-E803-0AF0-50D6D6FB4628}"/>
              </a:ext>
            </a:extLst>
          </p:cNvPr>
          <p:cNvSpPr txBox="1"/>
          <p:nvPr/>
        </p:nvSpPr>
        <p:spPr>
          <a:xfrm>
            <a:off x="2140774" y="1341699"/>
            <a:ext cx="7998311" cy="3693316"/>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There is a strong demand in Finchley for authentic Asian products, but local options are limited. Finchley Oriental Market fills this gap by offering a convenient place for customers to buy culturally relevant items at affordable prices.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Culturally Relevant Range Provides products that many families can’t easily find in mainstream supermarkets.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High Local Demand Finchley’s diverse community regularly cooks international meals, creating steady demand.</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Affordable &amp; Accessible Competitive prices and a central location make shopping easier for residents.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Community Focused Events and tasting sessions help bring people together and create loyalty.</a:t>
            </a:r>
          </a:p>
        </p:txBody>
      </p:sp>
      <p:sp>
        <p:nvSpPr>
          <p:cNvPr id="8" name="Subtitle 2">
            <a:extLst>
              <a:ext uri="{FF2B5EF4-FFF2-40B4-BE49-F238E27FC236}">
                <a16:creationId xmlns:a16="http://schemas.microsoft.com/office/drawing/2014/main" id="{0E102C8C-2811-83A6-EA24-1386476D84F3}"/>
              </a:ext>
            </a:extLst>
          </p:cNvPr>
          <p:cNvSpPr txBox="1">
            <a:spLocks noGrp="1"/>
          </p:cNvSpPr>
          <p:nvPr>
            <p:ph type="subTitle" idx="1"/>
          </p:nvPr>
        </p:nvSpPr>
        <p:spPr>
          <a:xfrm>
            <a:off x="3587675" y="576986"/>
            <a:ext cx="4265410" cy="411489"/>
          </a:xfrm>
        </p:spPr>
        <p:txBody>
          <a:bodyPr>
            <a:noAutofit/>
          </a:bodyPr>
          <a:lstStyle/>
          <a:p>
            <a:pPr lvl="0"/>
            <a:r>
              <a:rPr lang="en-GB" b="1">
                <a:latin typeface="Amasis MT Pro Medium" pitchFamily="18"/>
              </a:rPr>
              <a:t>How It Meets A Market Need</a:t>
            </a:r>
          </a:p>
        </p:txBody>
      </p:sp>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7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name="Slide14">
    <p:bg>
      <p:bgPr>
        <a:solidFill>
          <a:srgbClr val="FFFFFF"/>
        </a:solidFill>
        <a:effectLst/>
      </p:bgPr>
    </p:bg>
    <p:spTree>
      <p:nvGrpSpPr>
        <p:cNvPr id="1" name=""/>
        <p:cNvGrpSpPr/>
        <p:nvPr/>
      </p:nvGrpSpPr>
      <p:grpSpPr>
        <a:xfrm>
          <a:off x="0" y="0"/>
          <a:ext cx="0" cy="0"/>
          <a:chOff x="0" y="0"/>
          <a:chExt cx="0" cy="0"/>
        </a:xfrm>
      </p:grpSpPr>
      <p:sp>
        <p:nvSpPr>
          <p:cNvPr id="2" name="Rectangle 219">
            <a:extLst>
              <a:ext uri="{FF2B5EF4-FFF2-40B4-BE49-F238E27FC236}">
                <a16:creationId xmlns:a16="http://schemas.microsoft.com/office/drawing/2014/main" id="{990B16B5-D341-0ED9-358A-1F29B27FBE22}"/>
              </a:ext>
              <a:ext uri="{C183D7F6-B498-43B3-948B-1728B52AA6E4}">
                <adec:decorative xmlns:adec="http://schemas.microsoft.com/office/drawing/2017/decorative" val="1"/>
              </a:ext>
            </a:extLst>
          </p:cNvPr>
          <p:cNvSpPr>
            <a:spLocks noMove="1" noResize="1"/>
          </p:cNvSpPr>
          <p:nvPr/>
        </p:nvSpPr>
        <p:spPr>
          <a:xfrm>
            <a:off x="0" y="0"/>
            <a:ext cx="12191996"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3" name="Freeform: Shape 8">
            <a:extLst>
              <a:ext uri="{FF2B5EF4-FFF2-40B4-BE49-F238E27FC236}">
                <a16:creationId xmlns:a16="http://schemas.microsoft.com/office/drawing/2014/main" id="{E300685A-3348-2763-0AAF-9E6F474FEE5B}"/>
              </a:ext>
              <a:ext uri="{C183D7F6-B498-43B3-948B-1728B52AA6E4}">
                <adec:decorative xmlns:adec="http://schemas.microsoft.com/office/drawing/2017/decorative" val="1"/>
              </a:ext>
            </a:extLst>
          </p:cNvPr>
          <p:cNvSpPr>
            <a:spLocks noMove="1" noResize="1"/>
          </p:cNvSpPr>
          <p:nvPr/>
        </p:nvSpPr>
        <p:spPr>
          <a:xfrm>
            <a:off x="1114425" y="0"/>
            <a:ext cx="9963146" cy="6858000"/>
          </a:xfrm>
          <a:custGeom>
            <a:avLst/>
            <a:gdLst>
              <a:gd name="f0" fmla="val 10800000"/>
              <a:gd name="f1" fmla="val 5400000"/>
              <a:gd name="f2" fmla="val 180"/>
              <a:gd name="f3" fmla="val w"/>
              <a:gd name="f4" fmla="val h"/>
              <a:gd name="f5" fmla="val 0"/>
              <a:gd name="f6" fmla="val 9963150"/>
              <a:gd name="f7" fmla="val 6858000"/>
              <a:gd name="f8" fmla="val 1595771"/>
              <a:gd name="f9" fmla="val 8367379"/>
              <a:gd name="f10" fmla="val 8504080"/>
              <a:gd name="f11" fmla="val 130333"/>
              <a:gd name="f12" fmla="val 9405568"/>
              <a:gd name="f13" fmla="val 1031820"/>
              <a:gd name="f14" fmla="val 2277214"/>
              <a:gd name="f15" fmla="val 3652838"/>
              <a:gd name="f16" fmla="val 4856509"/>
              <a:gd name="f17" fmla="val 9536251"/>
              <a:gd name="f18" fmla="val 5960473"/>
              <a:gd name="f19" fmla="val 8825600"/>
              <a:gd name="f20" fmla="val 6821583"/>
              <a:gd name="f21" fmla="val 8794055"/>
              <a:gd name="f22" fmla="val 1169096"/>
              <a:gd name="f23" fmla="val 1137550"/>
              <a:gd name="f24" fmla="val 426899"/>
              <a:gd name="f25" fmla="val 557582"/>
              <a:gd name="f26" fmla="val 1459070"/>
              <a:gd name="f27" fmla="+- 0 0 -90"/>
              <a:gd name="f28" fmla="*/ f3 1 9963150"/>
              <a:gd name="f29" fmla="*/ f4 1 6858000"/>
              <a:gd name="f30" fmla="+- f7 0 f5"/>
              <a:gd name="f31" fmla="+- f6 0 f5"/>
              <a:gd name="f32" fmla="*/ f27 f0 1"/>
              <a:gd name="f33" fmla="*/ f31 1 9963150"/>
              <a:gd name="f34" fmla="*/ f30 1 6858000"/>
              <a:gd name="f35" fmla="*/ 1595771 f31 1"/>
              <a:gd name="f36" fmla="*/ 0 f30 1"/>
              <a:gd name="f37" fmla="*/ 8367379 f31 1"/>
              <a:gd name="f38" fmla="*/ 8504080 f31 1"/>
              <a:gd name="f39" fmla="*/ 130333 f30 1"/>
              <a:gd name="f40" fmla="*/ 9963150 f31 1"/>
              <a:gd name="f41" fmla="*/ 3652838 f30 1"/>
              <a:gd name="f42" fmla="*/ 8825600 f31 1"/>
              <a:gd name="f43" fmla="*/ 6821583 f30 1"/>
              <a:gd name="f44" fmla="*/ 8794055 f31 1"/>
              <a:gd name="f45" fmla="*/ 6858000 f30 1"/>
              <a:gd name="f46" fmla="*/ 1169096 f31 1"/>
              <a:gd name="f47" fmla="*/ 1137550 f31 1"/>
              <a:gd name="f48" fmla="*/ 0 f31 1"/>
              <a:gd name="f49" fmla="*/ 1459070 f31 1"/>
              <a:gd name="f50" fmla="*/ f32 1 f2"/>
              <a:gd name="f51" fmla="*/ f35 1 9963150"/>
              <a:gd name="f52" fmla="*/ f36 1 6858000"/>
              <a:gd name="f53" fmla="*/ f37 1 9963150"/>
              <a:gd name="f54" fmla="*/ f38 1 9963150"/>
              <a:gd name="f55" fmla="*/ f39 1 6858000"/>
              <a:gd name="f56" fmla="*/ f40 1 9963150"/>
              <a:gd name="f57" fmla="*/ f41 1 6858000"/>
              <a:gd name="f58" fmla="*/ f42 1 9963150"/>
              <a:gd name="f59" fmla="*/ f43 1 6858000"/>
              <a:gd name="f60" fmla="*/ f44 1 9963150"/>
              <a:gd name="f61" fmla="*/ f45 1 6858000"/>
              <a:gd name="f62" fmla="*/ f46 1 9963150"/>
              <a:gd name="f63" fmla="*/ f47 1 9963150"/>
              <a:gd name="f64" fmla="*/ f48 1 9963150"/>
              <a:gd name="f65" fmla="*/ f49 1 9963150"/>
              <a:gd name="f66" fmla="*/ f5 1 f33"/>
              <a:gd name="f67" fmla="*/ f6 1 f33"/>
              <a:gd name="f68" fmla="*/ f5 1 f34"/>
              <a:gd name="f69" fmla="*/ f7 1 f34"/>
              <a:gd name="f70" fmla="+- f50 0 f1"/>
              <a:gd name="f71" fmla="*/ f51 1 f33"/>
              <a:gd name="f72" fmla="*/ f52 1 f34"/>
              <a:gd name="f73" fmla="*/ f53 1 f33"/>
              <a:gd name="f74" fmla="*/ f54 1 f33"/>
              <a:gd name="f75" fmla="*/ f55 1 f34"/>
              <a:gd name="f76" fmla="*/ f56 1 f33"/>
              <a:gd name="f77" fmla="*/ f57 1 f34"/>
              <a:gd name="f78" fmla="*/ f58 1 f33"/>
              <a:gd name="f79" fmla="*/ f59 1 f34"/>
              <a:gd name="f80" fmla="*/ f60 1 f33"/>
              <a:gd name="f81" fmla="*/ f61 1 f34"/>
              <a:gd name="f82" fmla="*/ f62 1 f33"/>
              <a:gd name="f83" fmla="*/ f63 1 f33"/>
              <a:gd name="f84" fmla="*/ f64 1 f33"/>
              <a:gd name="f85" fmla="*/ f65 1 f33"/>
              <a:gd name="f86" fmla="*/ f66 f28 1"/>
              <a:gd name="f87" fmla="*/ f67 f28 1"/>
              <a:gd name="f88" fmla="*/ f69 f29 1"/>
              <a:gd name="f89" fmla="*/ f68 f29 1"/>
              <a:gd name="f90" fmla="*/ f71 f28 1"/>
              <a:gd name="f91" fmla="*/ f72 f29 1"/>
              <a:gd name="f92" fmla="*/ f73 f28 1"/>
              <a:gd name="f93" fmla="*/ f74 f28 1"/>
              <a:gd name="f94" fmla="*/ f75 f29 1"/>
              <a:gd name="f95" fmla="*/ f76 f28 1"/>
              <a:gd name="f96" fmla="*/ f77 f29 1"/>
              <a:gd name="f97" fmla="*/ f78 f28 1"/>
              <a:gd name="f98" fmla="*/ f79 f29 1"/>
              <a:gd name="f99" fmla="*/ f80 f28 1"/>
              <a:gd name="f100" fmla="*/ f81 f29 1"/>
              <a:gd name="f101" fmla="*/ f82 f28 1"/>
              <a:gd name="f102" fmla="*/ f83 f28 1"/>
              <a:gd name="f103" fmla="*/ f84 f28 1"/>
              <a:gd name="f104" fmla="*/ f85 f28 1"/>
            </a:gdLst>
            <a:ahLst/>
            <a:cxnLst>
              <a:cxn ang="3cd4">
                <a:pos x="hc" y="t"/>
              </a:cxn>
              <a:cxn ang="0">
                <a:pos x="r" y="vc"/>
              </a:cxn>
              <a:cxn ang="cd4">
                <a:pos x="hc" y="b"/>
              </a:cxn>
              <a:cxn ang="cd2">
                <a:pos x="l" y="vc"/>
              </a:cxn>
              <a:cxn ang="f70">
                <a:pos x="f90" y="f91"/>
              </a:cxn>
              <a:cxn ang="f70">
                <a:pos x="f92" y="f91"/>
              </a:cxn>
              <a:cxn ang="f70">
                <a:pos x="f93" y="f94"/>
              </a:cxn>
              <a:cxn ang="f70">
                <a:pos x="f95" y="f96"/>
              </a:cxn>
              <a:cxn ang="f70">
                <a:pos x="f97" y="f98"/>
              </a:cxn>
              <a:cxn ang="f70">
                <a:pos x="f99" y="f100"/>
              </a:cxn>
              <a:cxn ang="f70">
                <a:pos x="f101" y="f100"/>
              </a:cxn>
              <a:cxn ang="f70">
                <a:pos x="f102" y="f98"/>
              </a:cxn>
              <a:cxn ang="f70">
                <a:pos x="f103" y="f96"/>
              </a:cxn>
              <a:cxn ang="f70">
                <a:pos x="f104" y="f94"/>
              </a:cxn>
            </a:cxnLst>
            <a:rect l="f86" t="f89" r="f87" b="f88"/>
            <a:pathLst>
              <a:path w="9963150" h="6858000">
                <a:moveTo>
                  <a:pt x="f8" y="f5"/>
                </a:moveTo>
                <a:lnTo>
                  <a:pt x="f9" y="f5"/>
                </a:lnTo>
                <a:lnTo>
                  <a:pt x="f10" y="f11"/>
                </a:lnTo>
                <a:cubicBezTo>
                  <a:pt x="f12" y="f13"/>
                  <a:pt x="f6" y="f14"/>
                  <a:pt x="f6" y="f15"/>
                </a:cubicBezTo>
                <a:cubicBezTo>
                  <a:pt x="f6" y="f16"/>
                  <a:pt x="f17" y="f18"/>
                  <a:pt x="f19" y="f20"/>
                </a:cubicBezTo>
                <a:lnTo>
                  <a:pt x="f21" y="f7"/>
                </a:lnTo>
                <a:lnTo>
                  <a:pt x="f22" y="f7"/>
                </a:lnTo>
                <a:lnTo>
                  <a:pt x="f23" y="f20"/>
                </a:lnTo>
                <a:cubicBezTo>
                  <a:pt x="f24" y="f18"/>
                  <a:pt x="f5" y="f16"/>
                  <a:pt x="f5" y="f15"/>
                </a:cubicBezTo>
                <a:cubicBezTo>
                  <a:pt x="f5" y="f14"/>
                  <a:pt x="f25" y="f13"/>
                  <a:pt x="f26" y="f11"/>
                </a:cubicBezTo>
                <a:close/>
              </a:path>
            </a:pathLst>
          </a:custGeom>
          <a:solidFill>
            <a:srgbClr val="FFFFFF"/>
          </a:solidFill>
          <a:ln w="9528" cap="flat">
            <a:solidFill>
              <a:srgbClr val="EFEFEF"/>
            </a:solidFill>
            <a:prstDash val="solid"/>
            <a:miter/>
          </a:ln>
          <a:effectLst>
            <a:outerShdw dir="16200000" algn="tl">
              <a:srgbClr val="D9D9D9">
                <a:alpha val="38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4" name="Freeform: Shape 10">
            <a:extLst>
              <a:ext uri="{FF2B5EF4-FFF2-40B4-BE49-F238E27FC236}">
                <a16:creationId xmlns:a16="http://schemas.microsoft.com/office/drawing/2014/main" id="{8D29C68B-30EF-F138-0618-DE60F20FD885}"/>
              </a:ext>
              <a:ext uri="{C183D7F6-B498-43B3-948B-1728B52AA6E4}">
                <adec:decorative xmlns:adec="http://schemas.microsoft.com/office/drawing/2017/decorative" val="1"/>
              </a:ext>
            </a:extLst>
          </p:cNvPr>
          <p:cNvSpPr>
            <a:spLocks noMove="1" noResize="1"/>
          </p:cNvSpPr>
          <p:nvPr/>
        </p:nvSpPr>
        <p:spPr>
          <a:xfrm>
            <a:off x="1121667" y="0"/>
            <a:ext cx="9948672" cy="6858000"/>
          </a:xfrm>
          <a:custGeom>
            <a:avLst/>
            <a:gdLst>
              <a:gd name="f0" fmla="val 10800000"/>
              <a:gd name="f1" fmla="val 5400000"/>
              <a:gd name="f2" fmla="val 180"/>
              <a:gd name="f3" fmla="val w"/>
              <a:gd name="f4" fmla="val h"/>
              <a:gd name="f5" fmla="val 0"/>
              <a:gd name="f6" fmla="val 9963150"/>
              <a:gd name="f7" fmla="val 6858000"/>
              <a:gd name="f8" fmla="val 1595771"/>
              <a:gd name="f9" fmla="val 8367379"/>
              <a:gd name="f10" fmla="val 8504080"/>
              <a:gd name="f11" fmla="val 130333"/>
              <a:gd name="f12" fmla="val 9405568"/>
              <a:gd name="f13" fmla="val 1031820"/>
              <a:gd name="f14" fmla="val 2277214"/>
              <a:gd name="f15" fmla="val 3652838"/>
              <a:gd name="f16" fmla="val 4856509"/>
              <a:gd name="f17" fmla="val 9536251"/>
              <a:gd name="f18" fmla="val 5960473"/>
              <a:gd name="f19" fmla="val 8825600"/>
              <a:gd name="f20" fmla="val 6821583"/>
              <a:gd name="f21" fmla="val 8794055"/>
              <a:gd name="f22" fmla="val 1169096"/>
              <a:gd name="f23" fmla="val 1137550"/>
              <a:gd name="f24" fmla="val 426899"/>
              <a:gd name="f25" fmla="val 557582"/>
              <a:gd name="f26" fmla="val 1459070"/>
              <a:gd name="f27" fmla="+- 0 0 -90"/>
              <a:gd name="f28" fmla="*/ f3 1 9963150"/>
              <a:gd name="f29" fmla="*/ f4 1 6858000"/>
              <a:gd name="f30" fmla="+- f7 0 f5"/>
              <a:gd name="f31" fmla="+- f6 0 f5"/>
              <a:gd name="f32" fmla="*/ f27 f0 1"/>
              <a:gd name="f33" fmla="*/ f31 1 9963150"/>
              <a:gd name="f34" fmla="*/ f30 1 6858000"/>
              <a:gd name="f35" fmla="*/ 1595771 f31 1"/>
              <a:gd name="f36" fmla="*/ 0 f30 1"/>
              <a:gd name="f37" fmla="*/ 8367379 f31 1"/>
              <a:gd name="f38" fmla="*/ 8504080 f31 1"/>
              <a:gd name="f39" fmla="*/ 130333 f30 1"/>
              <a:gd name="f40" fmla="*/ 9963150 f31 1"/>
              <a:gd name="f41" fmla="*/ 3652838 f30 1"/>
              <a:gd name="f42" fmla="*/ 8825600 f31 1"/>
              <a:gd name="f43" fmla="*/ 6821583 f30 1"/>
              <a:gd name="f44" fmla="*/ 8794055 f31 1"/>
              <a:gd name="f45" fmla="*/ 6858000 f30 1"/>
              <a:gd name="f46" fmla="*/ 1169096 f31 1"/>
              <a:gd name="f47" fmla="*/ 1137550 f31 1"/>
              <a:gd name="f48" fmla="*/ 0 f31 1"/>
              <a:gd name="f49" fmla="*/ 1459070 f31 1"/>
              <a:gd name="f50" fmla="*/ f32 1 f2"/>
              <a:gd name="f51" fmla="*/ f35 1 9963150"/>
              <a:gd name="f52" fmla="*/ f36 1 6858000"/>
              <a:gd name="f53" fmla="*/ f37 1 9963150"/>
              <a:gd name="f54" fmla="*/ f38 1 9963150"/>
              <a:gd name="f55" fmla="*/ f39 1 6858000"/>
              <a:gd name="f56" fmla="*/ f40 1 9963150"/>
              <a:gd name="f57" fmla="*/ f41 1 6858000"/>
              <a:gd name="f58" fmla="*/ f42 1 9963150"/>
              <a:gd name="f59" fmla="*/ f43 1 6858000"/>
              <a:gd name="f60" fmla="*/ f44 1 9963150"/>
              <a:gd name="f61" fmla="*/ f45 1 6858000"/>
              <a:gd name="f62" fmla="*/ f46 1 9963150"/>
              <a:gd name="f63" fmla="*/ f47 1 9963150"/>
              <a:gd name="f64" fmla="*/ f48 1 9963150"/>
              <a:gd name="f65" fmla="*/ f49 1 9963150"/>
              <a:gd name="f66" fmla="*/ f5 1 f33"/>
              <a:gd name="f67" fmla="*/ f6 1 f33"/>
              <a:gd name="f68" fmla="*/ f5 1 f34"/>
              <a:gd name="f69" fmla="*/ f7 1 f34"/>
              <a:gd name="f70" fmla="+- f50 0 f1"/>
              <a:gd name="f71" fmla="*/ f51 1 f33"/>
              <a:gd name="f72" fmla="*/ f52 1 f34"/>
              <a:gd name="f73" fmla="*/ f53 1 f33"/>
              <a:gd name="f74" fmla="*/ f54 1 f33"/>
              <a:gd name="f75" fmla="*/ f55 1 f34"/>
              <a:gd name="f76" fmla="*/ f56 1 f33"/>
              <a:gd name="f77" fmla="*/ f57 1 f34"/>
              <a:gd name="f78" fmla="*/ f58 1 f33"/>
              <a:gd name="f79" fmla="*/ f59 1 f34"/>
              <a:gd name="f80" fmla="*/ f60 1 f33"/>
              <a:gd name="f81" fmla="*/ f61 1 f34"/>
              <a:gd name="f82" fmla="*/ f62 1 f33"/>
              <a:gd name="f83" fmla="*/ f63 1 f33"/>
              <a:gd name="f84" fmla="*/ f64 1 f33"/>
              <a:gd name="f85" fmla="*/ f65 1 f33"/>
              <a:gd name="f86" fmla="*/ f66 f28 1"/>
              <a:gd name="f87" fmla="*/ f67 f28 1"/>
              <a:gd name="f88" fmla="*/ f69 f29 1"/>
              <a:gd name="f89" fmla="*/ f68 f29 1"/>
              <a:gd name="f90" fmla="*/ f71 f28 1"/>
              <a:gd name="f91" fmla="*/ f72 f29 1"/>
              <a:gd name="f92" fmla="*/ f73 f28 1"/>
              <a:gd name="f93" fmla="*/ f74 f28 1"/>
              <a:gd name="f94" fmla="*/ f75 f29 1"/>
              <a:gd name="f95" fmla="*/ f76 f28 1"/>
              <a:gd name="f96" fmla="*/ f77 f29 1"/>
              <a:gd name="f97" fmla="*/ f78 f28 1"/>
              <a:gd name="f98" fmla="*/ f79 f29 1"/>
              <a:gd name="f99" fmla="*/ f80 f28 1"/>
              <a:gd name="f100" fmla="*/ f81 f29 1"/>
              <a:gd name="f101" fmla="*/ f82 f28 1"/>
              <a:gd name="f102" fmla="*/ f83 f28 1"/>
              <a:gd name="f103" fmla="*/ f84 f28 1"/>
              <a:gd name="f104" fmla="*/ f85 f28 1"/>
            </a:gdLst>
            <a:ahLst/>
            <a:cxnLst>
              <a:cxn ang="3cd4">
                <a:pos x="hc" y="t"/>
              </a:cxn>
              <a:cxn ang="0">
                <a:pos x="r" y="vc"/>
              </a:cxn>
              <a:cxn ang="cd4">
                <a:pos x="hc" y="b"/>
              </a:cxn>
              <a:cxn ang="cd2">
                <a:pos x="l" y="vc"/>
              </a:cxn>
              <a:cxn ang="f70">
                <a:pos x="f90" y="f91"/>
              </a:cxn>
              <a:cxn ang="f70">
                <a:pos x="f92" y="f91"/>
              </a:cxn>
              <a:cxn ang="f70">
                <a:pos x="f93" y="f94"/>
              </a:cxn>
              <a:cxn ang="f70">
                <a:pos x="f95" y="f96"/>
              </a:cxn>
              <a:cxn ang="f70">
                <a:pos x="f97" y="f98"/>
              </a:cxn>
              <a:cxn ang="f70">
                <a:pos x="f99" y="f100"/>
              </a:cxn>
              <a:cxn ang="f70">
                <a:pos x="f101" y="f100"/>
              </a:cxn>
              <a:cxn ang="f70">
                <a:pos x="f102" y="f98"/>
              </a:cxn>
              <a:cxn ang="f70">
                <a:pos x="f103" y="f96"/>
              </a:cxn>
              <a:cxn ang="f70">
                <a:pos x="f104" y="f94"/>
              </a:cxn>
            </a:cxnLst>
            <a:rect l="f86" t="f89" r="f87" b="f88"/>
            <a:pathLst>
              <a:path w="9963150" h="6858000">
                <a:moveTo>
                  <a:pt x="f8" y="f5"/>
                </a:moveTo>
                <a:lnTo>
                  <a:pt x="f9" y="f5"/>
                </a:lnTo>
                <a:lnTo>
                  <a:pt x="f10" y="f11"/>
                </a:lnTo>
                <a:cubicBezTo>
                  <a:pt x="f12" y="f13"/>
                  <a:pt x="f6" y="f14"/>
                  <a:pt x="f6" y="f15"/>
                </a:cubicBezTo>
                <a:cubicBezTo>
                  <a:pt x="f6" y="f16"/>
                  <a:pt x="f17" y="f18"/>
                  <a:pt x="f19" y="f20"/>
                </a:cubicBezTo>
                <a:lnTo>
                  <a:pt x="f21" y="f7"/>
                </a:lnTo>
                <a:lnTo>
                  <a:pt x="f22" y="f7"/>
                </a:lnTo>
                <a:lnTo>
                  <a:pt x="f23" y="f20"/>
                </a:lnTo>
                <a:cubicBezTo>
                  <a:pt x="f24" y="f18"/>
                  <a:pt x="f5" y="f16"/>
                  <a:pt x="f5" y="f15"/>
                </a:cubicBezTo>
                <a:cubicBezTo>
                  <a:pt x="f5" y="f14"/>
                  <a:pt x="f25" y="f13"/>
                  <a:pt x="f26" y="f11"/>
                </a:cubicBezTo>
                <a:close/>
              </a:path>
            </a:pathLst>
          </a:cu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5" name="Title 1">
            <a:extLst>
              <a:ext uri="{FF2B5EF4-FFF2-40B4-BE49-F238E27FC236}">
                <a16:creationId xmlns:a16="http://schemas.microsoft.com/office/drawing/2014/main" id="{7588B19A-EF08-C440-DD24-CF614AEFAE6F}"/>
              </a:ext>
            </a:extLst>
          </p:cNvPr>
          <p:cNvSpPr txBox="1">
            <a:spLocks noGrp="1"/>
          </p:cNvSpPr>
          <p:nvPr>
            <p:ph type="ctrTitle"/>
          </p:nvPr>
        </p:nvSpPr>
        <p:spPr>
          <a:xfrm>
            <a:off x="1698808" y="2507074"/>
            <a:ext cx="8794379" cy="1494769"/>
          </a:xfrm>
        </p:spPr>
        <p:txBody>
          <a:bodyPr anchor="t"/>
          <a:lstStyle/>
          <a:p>
            <a:pPr lvl="0"/>
            <a:br>
              <a:rPr lang="en-GB" sz="1800"/>
            </a:br>
            <a:endParaRPr lang="en-GB" sz="1800"/>
          </a:p>
        </p:txBody>
      </p:sp>
      <p:sp>
        <p:nvSpPr>
          <p:cNvPr id="6" name="Rectangle 12">
            <a:extLst>
              <a:ext uri="{FF2B5EF4-FFF2-40B4-BE49-F238E27FC236}">
                <a16:creationId xmlns:a16="http://schemas.microsoft.com/office/drawing/2014/main" id="{00BFF066-CA66-9BFE-78AA-7E26CA66E848}"/>
              </a:ext>
              <a:ext uri="{C183D7F6-B498-43B3-948B-1728B52AA6E4}">
                <adec:decorative xmlns:adec="http://schemas.microsoft.com/office/drawing/2017/decorative" val="1"/>
              </a:ext>
            </a:extLst>
          </p:cNvPr>
          <p:cNvSpPr>
            <a:spLocks noMove="1" noResize="1"/>
          </p:cNvSpPr>
          <p:nvPr/>
        </p:nvSpPr>
        <p:spPr>
          <a:xfrm>
            <a:off x="3718563" y="5524786"/>
            <a:ext cx="4754880" cy="27432"/>
          </a:xfrm>
          <a:prstGeom prst="rect">
            <a:avLst/>
          </a:prstGeom>
          <a:solidFill>
            <a:srgbClr val="E97132"/>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7" name="TextBox 3">
            <a:extLst>
              <a:ext uri="{FF2B5EF4-FFF2-40B4-BE49-F238E27FC236}">
                <a16:creationId xmlns:a16="http://schemas.microsoft.com/office/drawing/2014/main" id="{919AD8F1-F2FB-9CC5-9DF1-1D32BD849D07}"/>
              </a:ext>
            </a:extLst>
          </p:cNvPr>
          <p:cNvSpPr txBox="1"/>
          <p:nvPr/>
        </p:nvSpPr>
        <p:spPr>
          <a:xfrm>
            <a:off x="3050273" y="1669730"/>
            <a:ext cx="6096899" cy="3693316"/>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Aptos"/>
              </a:rPr>
              <a:t>Owner/Manager </a:t>
            </a:r>
            <a:r>
              <a:rPr lang="en-GB" sz="1800" b="0" i="0" u="none" strike="noStrike" kern="1200" cap="none" spc="0" baseline="0">
                <a:solidFill>
                  <a:srgbClr val="000000"/>
                </a:solidFill>
                <a:uFillTx/>
                <a:latin typeface="Aptos"/>
              </a:rPr>
              <a:t>– Regina Abdoli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Leads planning, decision-making, and daily operations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Aptos"/>
              </a:rPr>
              <a:t>Assistant Manager </a:t>
            </a:r>
            <a:r>
              <a:rPr lang="en-GB" sz="1800" b="0" i="0" u="none" strike="noStrike" kern="1200" cap="none" spc="0" baseline="0">
                <a:solidFill>
                  <a:srgbClr val="000000"/>
                </a:solidFill>
                <a:uFillTx/>
                <a:latin typeface="Aptos"/>
              </a:rPr>
              <a:t>– Sayed Abdoli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Supports operations, stock control, and customer service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Aptos"/>
              </a:rPr>
              <a:t>Operations Assistant </a:t>
            </a:r>
            <a:r>
              <a:rPr lang="en-GB" sz="1800" b="0" i="0" u="none" strike="noStrike" kern="1200" cap="none" spc="0" baseline="0">
                <a:solidFill>
                  <a:srgbClr val="000000"/>
                </a:solidFill>
                <a:uFillTx/>
                <a:latin typeface="Aptos"/>
              </a:rPr>
              <a:t>– Reza Abdoli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Manages stock, store organisation, and checkout support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Aptos"/>
              </a:rPr>
              <a:t>Future Roles </a:t>
            </a:r>
            <a:r>
              <a:rPr lang="en-GB" sz="1800" b="0" i="0" u="none" strike="noStrike" kern="1200" cap="none" spc="0" baseline="0">
                <a:solidFill>
                  <a:srgbClr val="000000"/>
                </a:solidFill>
                <a:uFillTx/>
                <a:latin typeface="Aptos"/>
              </a:rPr>
              <a:t>(as the business grows)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Cashiers / Customer Service Assistants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Marketing Assistant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Delivery / Online Order Support</a:t>
            </a:r>
          </a:p>
        </p:txBody>
      </p:sp>
      <p:sp>
        <p:nvSpPr>
          <p:cNvPr id="8" name="Subtitle 2">
            <a:extLst>
              <a:ext uri="{FF2B5EF4-FFF2-40B4-BE49-F238E27FC236}">
                <a16:creationId xmlns:a16="http://schemas.microsoft.com/office/drawing/2014/main" id="{657DF331-672B-A684-E6F0-A1404EB43D5B}"/>
              </a:ext>
            </a:extLst>
          </p:cNvPr>
          <p:cNvSpPr txBox="1">
            <a:spLocks noGrp="1"/>
          </p:cNvSpPr>
          <p:nvPr>
            <p:ph type="subTitle" idx="1"/>
          </p:nvPr>
        </p:nvSpPr>
        <p:spPr>
          <a:xfrm>
            <a:off x="3603814" y="789803"/>
            <a:ext cx="4265410" cy="411489"/>
          </a:xfrm>
        </p:spPr>
        <p:txBody>
          <a:bodyPr>
            <a:noAutofit/>
          </a:bodyPr>
          <a:lstStyle/>
          <a:p>
            <a:pPr lvl="0"/>
            <a:r>
              <a:rPr lang="en-GB" b="1">
                <a:latin typeface="Amasis MT Pro Medium" pitchFamily="18"/>
              </a:rPr>
              <a:t>Management Structure</a:t>
            </a:r>
          </a:p>
        </p:txBody>
      </p:sp>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7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name="Slide15">
    <p:bg>
      <p:bgPr>
        <a:solidFill>
          <a:srgbClr val="FFFFFF"/>
        </a:solidFill>
        <a:effectLst/>
      </p:bgPr>
    </p:bg>
    <p:spTree>
      <p:nvGrpSpPr>
        <p:cNvPr id="1" name=""/>
        <p:cNvGrpSpPr/>
        <p:nvPr/>
      </p:nvGrpSpPr>
      <p:grpSpPr>
        <a:xfrm>
          <a:off x="0" y="0"/>
          <a:ext cx="0" cy="0"/>
          <a:chOff x="0" y="0"/>
          <a:chExt cx="0" cy="0"/>
        </a:xfrm>
      </p:grpSpPr>
      <p:sp>
        <p:nvSpPr>
          <p:cNvPr id="2" name="Rectangle 219">
            <a:extLst>
              <a:ext uri="{FF2B5EF4-FFF2-40B4-BE49-F238E27FC236}">
                <a16:creationId xmlns:a16="http://schemas.microsoft.com/office/drawing/2014/main" id="{35AE932F-AE27-2318-9E4F-C655B15C3C06}"/>
              </a:ext>
              <a:ext uri="{C183D7F6-B498-43B3-948B-1728B52AA6E4}">
                <adec:decorative xmlns:adec="http://schemas.microsoft.com/office/drawing/2017/decorative" val="1"/>
              </a:ext>
            </a:extLst>
          </p:cNvPr>
          <p:cNvSpPr>
            <a:spLocks noMove="1" noResize="1"/>
          </p:cNvSpPr>
          <p:nvPr/>
        </p:nvSpPr>
        <p:spPr>
          <a:xfrm>
            <a:off x="0" y="0"/>
            <a:ext cx="12191996"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3" name="Freeform: Shape 8">
            <a:extLst>
              <a:ext uri="{FF2B5EF4-FFF2-40B4-BE49-F238E27FC236}">
                <a16:creationId xmlns:a16="http://schemas.microsoft.com/office/drawing/2014/main" id="{A8E8D053-FE67-CEBF-A308-D8607B74D7C3}"/>
              </a:ext>
              <a:ext uri="{C183D7F6-B498-43B3-948B-1728B52AA6E4}">
                <adec:decorative xmlns:adec="http://schemas.microsoft.com/office/drawing/2017/decorative" val="1"/>
              </a:ext>
            </a:extLst>
          </p:cNvPr>
          <p:cNvSpPr>
            <a:spLocks noMove="1" noResize="1"/>
          </p:cNvSpPr>
          <p:nvPr/>
        </p:nvSpPr>
        <p:spPr>
          <a:xfrm>
            <a:off x="1114425" y="0"/>
            <a:ext cx="9963146" cy="6858000"/>
          </a:xfrm>
          <a:custGeom>
            <a:avLst/>
            <a:gdLst>
              <a:gd name="f0" fmla="val 10800000"/>
              <a:gd name="f1" fmla="val 5400000"/>
              <a:gd name="f2" fmla="val 180"/>
              <a:gd name="f3" fmla="val w"/>
              <a:gd name="f4" fmla="val h"/>
              <a:gd name="f5" fmla="val 0"/>
              <a:gd name="f6" fmla="val 9963150"/>
              <a:gd name="f7" fmla="val 6858000"/>
              <a:gd name="f8" fmla="val 1595771"/>
              <a:gd name="f9" fmla="val 8367379"/>
              <a:gd name="f10" fmla="val 8504080"/>
              <a:gd name="f11" fmla="val 130333"/>
              <a:gd name="f12" fmla="val 9405568"/>
              <a:gd name="f13" fmla="val 1031820"/>
              <a:gd name="f14" fmla="val 2277214"/>
              <a:gd name="f15" fmla="val 3652838"/>
              <a:gd name="f16" fmla="val 4856509"/>
              <a:gd name="f17" fmla="val 9536251"/>
              <a:gd name="f18" fmla="val 5960473"/>
              <a:gd name="f19" fmla="val 8825600"/>
              <a:gd name="f20" fmla="val 6821583"/>
              <a:gd name="f21" fmla="val 8794055"/>
              <a:gd name="f22" fmla="val 1169096"/>
              <a:gd name="f23" fmla="val 1137550"/>
              <a:gd name="f24" fmla="val 426899"/>
              <a:gd name="f25" fmla="val 557582"/>
              <a:gd name="f26" fmla="val 1459070"/>
              <a:gd name="f27" fmla="+- 0 0 -90"/>
              <a:gd name="f28" fmla="*/ f3 1 9963150"/>
              <a:gd name="f29" fmla="*/ f4 1 6858000"/>
              <a:gd name="f30" fmla="+- f7 0 f5"/>
              <a:gd name="f31" fmla="+- f6 0 f5"/>
              <a:gd name="f32" fmla="*/ f27 f0 1"/>
              <a:gd name="f33" fmla="*/ f31 1 9963150"/>
              <a:gd name="f34" fmla="*/ f30 1 6858000"/>
              <a:gd name="f35" fmla="*/ 1595771 f31 1"/>
              <a:gd name="f36" fmla="*/ 0 f30 1"/>
              <a:gd name="f37" fmla="*/ 8367379 f31 1"/>
              <a:gd name="f38" fmla="*/ 8504080 f31 1"/>
              <a:gd name="f39" fmla="*/ 130333 f30 1"/>
              <a:gd name="f40" fmla="*/ 9963150 f31 1"/>
              <a:gd name="f41" fmla="*/ 3652838 f30 1"/>
              <a:gd name="f42" fmla="*/ 8825600 f31 1"/>
              <a:gd name="f43" fmla="*/ 6821583 f30 1"/>
              <a:gd name="f44" fmla="*/ 8794055 f31 1"/>
              <a:gd name="f45" fmla="*/ 6858000 f30 1"/>
              <a:gd name="f46" fmla="*/ 1169096 f31 1"/>
              <a:gd name="f47" fmla="*/ 1137550 f31 1"/>
              <a:gd name="f48" fmla="*/ 0 f31 1"/>
              <a:gd name="f49" fmla="*/ 1459070 f31 1"/>
              <a:gd name="f50" fmla="*/ f32 1 f2"/>
              <a:gd name="f51" fmla="*/ f35 1 9963150"/>
              <a:gd name="f52" fmla="*/ f36 1 6858000"/>
              <a:gd name="f53" fmla="*/ f37 1 9963150"/>
              <a:gd name="f54" fmla="*/ f38 1 9963150"/>
              <a:gd name="f55" fmla="*/ f39 1 6858000"/>
              <a:gd name="f56" fmla="*/ f40 1 9963150"/>
              <a:gd name="f57" fmla="*/ f41 1 6858000"/>
              <a:gd name="f58" fmla="*/ f42 1 9963150"/>
              <a:gd name="f59" fmla="*/ f43 1 6858000"/>
              <a:gd name="f60" fmla="*/ f44 1 9963150"/>
              <a:gd name="f61" fmla="*/ f45 1 6858000"/>
              <a:gd name="f62" fmla="*/ f46 1 9963150"/>
              <a:gd name="f63" fmla="*/ f47 1 9963150"/>
              <a:gd name="f64" fmla="*/ f48 1 9963150"/>
              <a:gd name="f65" fmla="*/ f49 1 9963150"/>
              <a:gd name="f66" fmla="*/ f5 1 f33"/>
              <a:gd name="f67" fmla="*/ f6 1 f33"/>
              <a:gd name="f68" fmla="*/ f5 1 f34"/>
              <a:gd name="f69" fmla="*/ f7 1 f34"/>
              <a:gd name="f70" fmla="+- f50 0 f1"/>
              <a:gd name="f71" fmla="*/ f51 1 f33"/>
              <a:gd name="f72" fmla="*/ f52 1 f34"/>
              <a:gd name="f73" fmla="*/ f53 1 f33"/>
              <a:gd name="f74" fmla="*/ f54 1 f33"/>
              <a:gd name="f75" fmla="*/ f55 1 f34"/>
              <a:gd name="f76" fmla="*/ f56 1 f33"/>
              <a:gd name="f77" fmla="*/ f57 1 f34"/>
              <a:gd name="f78" fmla="*/ f58 1 f33"/>
              <a:gd name="f79" fmla="*/ f59 1 f34"/>
              <a:gd name="f80" fmla="*/ f60 1 f33"/>
              <a:gd name="f81" fmla="*/ f61 1 f34"/>
              <a:gd name="f82" fmla="*/ f62 1 f33"/>
              <a:gd name="f83" fmla="*/ f63 1 f33"/>
              <a:gd name="f84" fmla="*/ f64 1 f33"/>
              <a:gd name="f85" fmla="*/ f65 1 f33"/>
              <a:gd name="f86" fmla="*/ f66 f28 1"/>
              <a:gd name="f87" fmla="*/ f67 f28 1"/>
              <a:gd name="f88" fmla="*/ f69 f29 1"/>
              <a:gd name="f89" fmla="*/ f68 f29 1"/>
              <a:gd name="f90" fmla="*/ f71 f28 1"/>
              <a:gd name="f91" fmla="*/ f72 f29 1"/>
              <a:gd name="f92" fmla="*/ f73 f28 1"/>
              <a:gd name="f93" fmla="*/ f74 f28 1"/>
              <a:gd name="f94" fmla="*/ f75 f29 1"/>
              <a:gd name="f95" fmla="*/ f76 f28 1"/>
              <a:gd name="f96" fmla="*/ f77 f29 1"/>
              <a:gd name="f97" fmla="*/ f78 f28 1"/>
              <a:gd name="f98" fmla="*/ f79 f29 1"/>
              <a:gd name="f99" fmla="*/ f80 f28 1"/>
              <a:gd name="f100" fmla="*/ f81 f29 1"/>
              <a:gd name="f101" fmla="*/ f82 f28 1"/>
              <a:gd name="f102" fmla="*/ f83 f28 1"/>
              <a:gd name="f103" fmla="*/ f84 f28 1"/>
              <a:gd name="f104" fmla="*/ f85 f28 1"/>
            </a:gdLst>
            <a:ahLst/>
            <a:cxnLst>
              <a:cxn ang="3cd4">
                <a:pos x="hc" y="t"/>
              </a:cxn>
              <a:cxn ang="0">
                <a:pos x="r" y="vc"/>
              </a:cxn>
              <a:cxn ang="cd4">
                <a:pos x="hc" y="b"/>
              </a:cxn>
              <a:cxn ang="cd2">
                <a:pos x="l" y="vc"/>
              </a:cxn>
              <a:cxn ang="f70">
                <a:pos x="f90" y="f91"/>
              </a:cxn>
              <a:cxn ang="f70">
                <a:pos x="f92" y="f91"/>
              </a:cxn>
              <a:cxn ang="f70">
                <a:pos x="f93" y="f94"/>
              </a:cxn>
              <a:cxn ang="f70">
                <a:pos x="f95" y="f96"/>
              </a:cxn>
              <a:cxn ang="f70">
                <a:pos x="f97" y="f98"/>
              </a:cxn>
              <a:cxn ang="f70">
                <a:pos x="f99" y="f100"/>
              </a:cxn>
              <a:cxn ang="f70">
                <a:pos x="f101" y="f100"/>
              </a:cxn>
              <a:cxn ang="f70">
                <a:pos x="f102" y="f98"/>
              </a:cxn>
              <a:cxn ang="f70">
                <a:pos x="f103" y="f96"/>
              </a:cxn>
              <a:cxn ang="f70">
                <a:pos x="f104" y="f94"/>
              </a:cxn>
            </a:cxnLst>
            <a:rect l="f86" t="f89" r="f87" b="f88"/>
            <a:pathLst>
              <a:path w="9963150" h="6858000">
                <a:moveTo>
                  <a:pt x="f8" y="f5"/>
                </a:moveTo>
                <a:lnTo>
                  <a:pt x="f9" y="f5"/>
                </a:lnTo>
                <a:lnTo>
                  <a:pt x="f10" y="f11"/>
                </a:lnTo>
                <a:cubicBezTo>
                  <a:pt x="f12" y="f13"/>
                  <a:pt x="f6" y="f14"/>
                  <a:pt x="f6" y="f15"/>
                </a:cubicBezTo>
                <a:cubicBezTo>
                  <a:pt x="f6" y="f16"/>
                  <a:pt x="f17" y="f18"/>
                  <a:pt x="f19" y="f20"/>
                </a:cubicBezTo>
                <a:lnTo>
                  <a:pt x="f21" y="f7"/>
                </a:lnTo>
                <a:lnTo>
                  <a:pt x="f22" y="f7"/>
                </a:lnTo>
                <a:lnTo>
                  <a:pt x="f23" y="f20"/>
                </a:lnTo>
                <a:cubicBezTo>
                  <a:pt x="f24" y="f18"/>
                  <a:pt x="f5" y="f16"/>
                  <a:pt x="f5" y="f15"/>
                </a:cubicBezTo>
                <a:cubicBezTo>
                  <a:pt x="f5" y="f14"/>
                  <a:pt x="f25" y="f13"/>
                  <a:pt x="f26" y="f11"/>
                </a:cubicBezTo>
                <a:close/>
              </a:path>
            </a:pathLst>
          </a:custGeom>
          <a:solidFill>
            <a:srgbClr val="FFFFFF"/>
          </a:solidFill>
          <a:ln w="9528" cap="flat">
            <a:solidFill>
              <a:srgbClr val="EFEFEF"/>
            </a:solidFill>
            <a:prstDash val="solid"/>
            <a:miter/>
          </a:ln>
          <a:effectLst>
            <a:outerShdw dir="16200000" algn="tl">
              <a:srgbClr val="D9D9D9">
                <a:alpha val="38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4" name="Freeform: Shape 10">
            <a:extLst>
              <a:ext uri="{FF2B5EF4-FFF2-40B4-BE49-F238E27FC236}">
                <a16:creationId xmlns:a16="http://schemas.microsoft.com/office/drawing/2014/main" id="{666F2482-74CC-3359-6537-2EE408C1B7DC}"/>
              </a:ext>
              <a:ext uri="{C183D7F6-B498-43B3-948B-1728B52AA6E4}">
                <adec:decorative xmlns:adec="http://schemas.microsoft.com/office/drawing/2017/decorative" val="1"/>
              </a:ext>
            </a:extLst>
          </p:cNvPr>
          <p:cNvSpPr>
            <a:spLocks noMove="1" noResize="1"/>
          </p:cNvSpPr>
          <p:nvPr/>
        </p:nvSpPr>
        <p:spPr>
          <a:xfrm>
            <a:off x="1121667" y="0"/>
            <a:ext cx="9948672" cy="6858000"/>
          </a:xfrm>
          <a:custGeom>
            <a:avLst/>
            <a:gdLst>
              <a:gd name="f0" fmla="val 10800000"/>
              <a:gd name="f1" fmla="val 5400000"/>
              <a:gd name="f2" fmla="val 180"/>
              <a:gd name="f3" fmla="val w"/>
              <a:gd name="f4" fmla="val h"/>
              <a:gd name="f5" fmla="val 0"/>
              <a:gd name="f6" fmla="val 9963150"/>
              <a:gd name="f7" fmla="val 6858000"/>
              <a:gd name="f8" fmla="val 1595771"/>
              <a:gd name="f9" fmla="val 8367379"/>
              <a:gd name="f10" fmla="val 8504080"/>
              <a:gd name="f11" fmla="val 130333"/>
              <a:gd name="f12" fmla="val 9405568"/>
              <a:gd name="f13" fmla="val 1031820"/>
              <a:gd name="f14" fmla="val 2277214"/>
              <a:gd name="f15" fmla="val 3652838"/>
              <a:gd name="f16" fmla="val 4856509"/>
              <a:gd name="f17" fmla="val 9536251"/>
              <a:gd name="f18" fmla="val 5960473"/>
              <a:gd name="f19" fmla="val 8825600"/>
              <a:gd name="f20" fmla="val 6821583"/>
              <a:gd name="f21" fmla="val 8794055"/>
              <a:gd name="f22" fmla="val 1169096"/>
              <a:gd name="f23" fmla="val 1137550"/>
              <a:gd name="f24" fmla="val 426899"/>
              <a:gd name="f25" fmla="val 557582"/>
              <a:gd name="f26" fmla="val 1459070"/>
              <a:gd name="f27" fmla="+- 0 0 -90"/>
              <a:gd name="f28" fmla="*/ f3 1 9963150"/>
              <a:gd name="f29" fmla="*/ f4 1 6858000"/>
              <a:gd name="f30" fmla="+- f7 0 f5"/>
              <a:gd name="f31" fmla="+- f6 0 f5"/>
              <a:gd name="f32" fmla="*/ f27 f0 1"/>
              <a:gd name="f33" fmla="*/ f31 1 9963150"/>
              <a:gd name="f34" fmla="*/ f30 1 6858000"/>
              <a:gd name="f35" fmla="*/ 1595771 f31 1"/>
              <a:gd name="f36" fmla="*/ 0 f30 1"/>
              <a:gd name="f37" fmla="*/ 8367379 f31 1"/>
              <a:gd name="f38" fmla="*/ 8504080 f31 1"/>
              <a:gd name="f39" fmla="*/ 130333 f30 1"/>
              <a:gd name="f40" fmla="*/ 9963150 f31 1"/>
              <a:gd name="f41" fmla="*/ 3652838 f30 1"/>
              <a:gd name="f42" fmla="*/ 8825600 f31 1"/>
              <a:gd name="f43" fmla="*/ 6821583 f30 1"/>
              <a:gd name="f44" fmla="*/ 8794055 f31 1"/>
              <a:gd name="f45" fmla="*/ 6858000 f30 1"/>
              <a:gd name="f46" fmla="*/ 1169096 f31 1"/>
              <a:gd name="f47" fmla="*/ 1137550 f31 1"/>
              <a:gd name="f48" fmla="*/ 0 f31 1"/>
              <a:gd name="f49" fmla="*/ 1459070 f31 1"/>
              <a:gd name="f50" fmla="*/ f32 1 f2"/>
              <a:gd name="f51" fmla="*/ f35 1 9963150"/>
              <a:gd name="f52" fmla="*/ f36 1 6858000"/>
              <a:gd name="f53" fmla="*/ f37 1 9963150"/>
              <a:gd name="f54" fmla="*/ f38 1 9963150"/>
              <a:gd name="f55" fmla="*/ f39 1 6858000"/>
              <a:gd name="f56" fmla="*/ f40 1 9963150"/>
              <a:gd name="f57" fmla="*/ f41 1 6858000"/>
              <a:gd name="f58" fmla="*/ f42 1 9963150"/>
              <a:gd name="f59" fmla="*/ f43 1 6858000"/>
              <a:gd name="f60" fmla="*/ f44 1 9963150"/>
              <a:gd name="f61" fmla="*/ f45 1 6858000"/>
              <a:gd name="f62" fmla="*/ f46 1 9963150"/>
              <a:gd name="f63" fmla="*/ f47 1 9963150"/>
              <a:gd name="f64" fmla="*/ f48 1 9963150"/>
              <a:gd name="f65" fmla="*/ f49 1 9963150"/>
              <a:gd name="f66" fmla="*/ f5 1 f33"/>
              <a:gd name="f67" fmla="*/ f6 1 f33"/>
              <a:gd name="f68" fmla="*/ f5 1 f34"/>
              <a:gd name="f69" fmla="*/ f7 1 f34"/>
              <a:gd name="f70" fmla="+- f50 0 f1"/>
              <a:gd name="f71" fmla="*/ f51 1 f33"/>
              <a:gd name="f72" fmla="*/ f52 1 f34"/>
              <a:gd name="f73" fmla="*/ f53 1 f33"/>
              <a:gd name="f74" fmla="*/ f54 1 f33"/>
              <a:gd name="f75" fmla="*/ f55 1 f34"/>
              <a:gd name="f76" fmla="*/ f56 1 f33"/>
              <a:gd name="f77" fmla="*/ f57 1 f34"/>
              <a:gd name="f78" fmla="*/ f58 1 f33"/>
              <a:gd name="f79" fmla="*/ f59 1 f34"/>
              <a:gd name="f80" fmla="*/ f60 1 f33"/>
              <a:gd name="f81" fmla="*/ f61 1 f34"/>
              <a:gd name="f82" fmla="*/ f62 1 f33"/>
              <a:gd name="f83" fmla="*/ f63 1 f33"/>
              <a:gd name="f84" fmla="*/ f64 1 f33"/>
              <a:gd name="f85" fmla="*/ f65 1 f33"/>
              <a:gd name="f86" fmla="*/ f66 f28 1"/>
              <a:gd name="f87" fmla="*/ f67 f28 1"/>
              <a:gd name="f88" fmla="*/ f69 f29 1"/>
              <a:gd name="f89" fmla="*/ f68 f29 1"/>
              <a:gd name="f90" fmla="*/ f71 f28 1"/>
              <a:gd name="f91" fmla="*/ f72 f29 1"/>
              <a:gd name="f92" fmla="*/ f73 f28 1"/>
              <a:gd name="f93" fmla="*/ f74 f28 1"/>
              <a:gd name="f94" fmla="*/ f75 f29 1"/>
              <a:gd name="f95" fmla="*/ f76 f28 1"/>
              <a:gd name="f96" fmla="*/ f77 f29 1"/>
              <a:gd name="f97" fmla="*/ f78 f28 1"/>
              <a:gd name="f98" fmla="*/ f79 f29 1"/>
              <a:gd name="f99" fmla="*/ f80 f28 1"/>
              <a:gd name="f100" fmla="*/ f81 f29 1"/>
              <a:gd name="f101" fmla="*/ f82 f28 1"/>
              <a:gd name="f102" fmla="*/ f83 f28 1"/>
              <a:gd name="f103" fmla="*/ f84 f28 1"/>
              <a:gd name="f104" fmla="*/ f85 f28 1"/>
            </a:gdLst>
            <a:ahLst/>
            <a:cxnLst>
              <a:cxn ang="3cd4">
                <a:pos x="hc" y="t"/>
              </a:cxn>
              <a:cxn ang="0">
                <a:pos x="r" y="vc"/>
              </a:cxn>
              <a:cxn ang="cd4">
                <a:pos x="hc" y="b"/>
              </a:cxn>
              <a:cxn ang="cd2">
                <a:pos x="l" y="vc"/>
              </a:cxn>
              <a:cxn ang="f70">
                <a:pos x="f90" y="f91"/>
              </a:cxn>
              <a:cxn ang="f70">
                <a:pos x="f92" y="f91"/>
              </a:cxn>
              <a:cxn ang="f70">
                <a:pos x="f93" y="f94"/>
              </a:cxn>
              <a:cxn ang="f70">
                <a:pos x="f95" y="f96"/>
              </a:cxn>
              <a:cxn ang="f70">
                <a:pos x="f97" y="f98"/>
              </a:cxn>
              <a:cxn ang="f70">
                <a:pos x="f99" y="f100"/>
              </a:cxn>
              <a:cxn ang="f70">
                <a:pos x="f101" y="f100"/>
              </a:cxn>
              <a:cxn ang="f70">
                <a:pos x="f102" y="f98"/>
              </a:cxn>
              <a:cxn ang="f70">
                <a:pos x="f103" y="f96"/>
              </a:cxn>
              <a:cxn ang="f70">
                <a:pos x="f104" y="f94"/>
              </a:cxn>
            </a:cxnLst>
            <a:rect l="f86" t="f89" r="f87" b="f88"/>
            <a:pathLst>
              <a:path w="9963150" h="6858000">
                <a:moveTo>
                  <a:pt x="f8" y="f5"/>
                </a:moveTo>
                <a:lnTo>
                  <a:pt x="f9" y="f5"/>
                </a:lnTo>
                <a:lnTo>
                  <a:pt x="f10" y="f11"/>
                </a:lnTo>
                <a:cubicBezTo>
                  <a:pt x="f12" y="f13"/>
                  <a:pt x="f6" y="f14"/>
                  <a:pt x="f6" y="f15"/>
                </a:cubicBezTo>
                <a:cubicBezTo>
                  <a:pt x="f6" y="f16"/>
                  <a:pt x="f17" y="f18"/>
                  <a:pt x="f19" y="f20"/>
                </a:cubicBezTo>
                <a:lnTo>
                  <a:pt x="f21" y="f7"/>
                </a:lnTo>
                <a:lnTo>
                  <a:pt x="f22" y="f7"/>
                </a:lnTo>
                <a:lnTo>
                  <a:pt x="f23" y="f20"/>
                </a:lnTo>
                <a:cubicBezTo>
                  <a:pt x="f24" y="f18"/>
                  <a:pt x="f5" y="f16"/>
                  <a:pt x="f5" y="f15"/>
                </a:cubicBezTo>
                <a:cubicBezTo>
                  <a:pt x="f5" y="f14"/>
                  <a:pt x="f25" y="f13"/>
                  <a:pt x="f26" y="f11"/>
                </a:cubicBezTo>
                <a:close/>
              </a:path>
            </a:pathLst>
          </a:cu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5" name="Title 1">
            <a:extLst>
              <a:ext uri="{FF2B5EF4-FFF2-40B4-BE49-F238E27FC236}">
                <a16:creationId xmlns:a16="http://schemas.microsoft.com/office/drawing/2014/main" id="{A060D7A6-748B-1EEE-5BC2-D9C7EB2E6FB1}"/>
              </a:ext>
            </a:extLst>
          </p:cNvPr>
          <p:cNvSpPr txBox="1">
            <a:spLocks noGrp="1"/>
          </p:cNvSpPr>
          <p:nvPr>
            <p:ph type="ctrTitle"/>
          </p:nvPr>
        </p:nvSpPr>
        <p:spPr>
          <a:xfrm>
            <a:off x="1698808" y="2507074"/>
            <a:ext cx="8794379" cy="1494769"/>
          </a:xfrm>
        </p:spPr>
        <p:txBody>
          <a:bodyPr anchor="t"/>
          <a:lstStyle/>
          <a:p>
            <a:pPr lvl="0"/>
            <a:br>
              <a:rPr lang="en-GB" sz="1800"/>
            </a:br>
            <a:endParaRPr lang="en-GB" sz="1800"/>
          </a:p>
        </p:txBody>
      </p:sp>
      <p:sp>
        <p:nvSpPr>
          <p:cNvPr id="6" name="Rectangle 12">
            <a:extLst>
              <a:ext uri="{FF2B5EF4-FFF2-40B4-BE49-F238E27FC236}">
                <a16:creationId xmlns:a16="http://schemas.microsoft.com/office/drawing/2014/main" id="{794A1FAF-226F-ACAB-34E2-9172BCAFE85A}"/>
              </a:ext>
              <a:ext uri="{C183D7F6-B498-43B3-948B-1728B52AA6E4}">
                <adec:decorative xmlns:adec="http://schemas.microsoft.com/office/drawing/2017/decorative" val="1"/>
              </a:ext>
            </a:extLst>
          </p:cNvPr>
          <p:cNvSpPr>
            <a:spLocks noMove="1" noResize="1"/>
          </p:cNvSpPr>
          <p:nvPr/>
        </p:nvSpPr>
        <p:spPr>
          <a:xfrm>
            <a:off x="3718563" y="5524786"/>
            <a:ext cx="4754880" cy="27432"/>
          </a:xfrm>
          <a:prstGeom prst="rect">
            <a:avLst/>
          </a:prstGeom>
          <a:solidFill>
            <a:srgbClr val="E97132"/>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7" name="Subtitle 2">
            <a:extLst>
              <a:ext uri="{FF2B5EF4-FFF2-40B4-BE49-F238E27FC236}">
                <a16:creationId xmlns:a16="http://schemas.microsoft.com/office/drawing/2014/main" id="{5D4BC6A2-7969-EDD3-2299-A5A6A452510B}"/>
              </a:ext>
            </a:extLst>
          </p:cNvPr>
          <p:cNvSpPr txBox="1">
            <a:spLocks noGrp="1"/>
          </p:cNvSpPr>
          <p:nvPr>
            <p:ph type="subTitle" idx="1"/>
          </p:nvPr>
        </p:nvSpPr>
        <p:spPr>
          <a:xfrm>
            <a:off x="3087444" y="436607"/>
            <a:ext cx="5626248" cy="764676"/>
          </a:xfrm>
        </p:spPr>
        <p:txBody>
          <a:bodyPr>
            <a:noAutofit/>
          </a:bodyPr>
          <a:lstStyle/>
          <a:p>
            <a:pPr lvl="0"/>
            <a:r>
              <a:rPr lang="en-GB" b="1">
                <a:latin typeface="Amasis MT Pro Medium" pitchFamily="18"/>
              </a:rPr>
              <a:t>Organisations Chart Of Finchley Oriental Market</a:t>
            </a:r>
          </a:p>
        </p:txBody>
      </p:sp>
      <p:sp>
        <p:nvSpPr>
          <p:cNvPr id="8" name="Rectangle: Rounded Corners 7">
            <a:extLst>
              <a:ext uri="{FF2B5EF4-FFF2-40B4-BE49-F238E27FC236}">
                <a16:creationId xmlns:a16="http://schemas.microsoft.com/office/drawing/2014/main" id="{DE5C1F87-47A6-C45E-222A-4458C0C778D8}"/>
              </a:ext>
            </a:extLst>
          </p:cNvPr>
          <p:cNvSpPr/>
          <p:nvPr/>
        </p:nvSpPr>
        <p:spPr>
          <a:xfrm>
            <a:off x="4980791" y="1422870"/>
            <a:ext cx="1839562" cy="645456"/>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156082"/>
          </a:solidFill>
          <a:ln w="19046" cap="flat">
            <a:solidFill>
              <a:srgbClr val="042433"/>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Aptos"/>
              </a:rPr>
              <a:t>Owner </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Aptos"/>
              </a:rPr>
              <a:t>Regina Abdoli</a:t>
            </a:r>
          </a:p>
        </p:txBody>
      </p:sp>
      <p:sp>
        <p:nvSpPr>
          <p:cNvPr id="9" name="Rectangle: Rounded Corners 15">
            <a:extLst>
              <a:ext uri="{FF2B5EF4-FFF2-40B4-BE49-F238E27FC236}">
                <a16:creationId xmlns:a16="http://schemas.microsoft.com/office/drawing/2014/main" id="{CC602D38-E4F6-2652-E9D3-10B733CDAF42}"/>
              </a:ext>
            </a:extLst>
          </p:cNvPr>
          <p:cNvSpPr/>
          <p:nvPr/>
        </p:nvSpPr>
        <p:spPr>
          <a:xfrm>
            <a:off x="3269848" y="2573587"/>
            <a:ext cx="2267574" cy="546445"/>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156082"/>
          </a:solidFill>
          <a:ln w="19046" cap="flat">
            <a:solidFill>
              <a:srgbClr val="042433"/>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Aptos"/>
              </a:rPr>
              <a:t>Managing Director</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0" cap="none" spc="0" baseline="0">
                <a:solidFill>
                  <a:srgbClr val="FFFFFF"/>
                </a:solidFill>
                <a:uFillTx/>
                <a:latin typeface="Aptos"/>
              </a:rPr>
              <a:t>Sayed</a:t>
            </a:r>
            <a:r>
              <a:rPr lang="en-GB" sz="1800" b="0" i="0" u="none" strike="noStrike" kern="1200" cap="none" spc="0" baseline="0">
                <a:solidFill>
                  <a:srgbClr val="FFFFFF"/>
                </a:solidFill>
                <a:uFillTx/>
                <a:latin typeface="Aptos"/>
              </a:rPr>
              <a:t> </a:t>
            </a:r>
          </a:p>
        </p:txBody>
      </p:sp>
      <p:cxnSp>
        <p:nvCxnSpPr>
          <p:cNvPr id="10" name="Connector: Elbow 12">
            <a:extLst>
              <a:ext uri="{FF2B5EF4-FFF2-40B4-BE49-F238E27FC236}">
                <a16:creationId xmlns:a16="http://schemas.microsoft.com/office/drawing/2014/main" id="{33C485FE-ECAB-CC97-EF04-E1899A55A325}"/>
              </a:ext>
            </a:extLst>
          </p:cNvPr>
          <p:cNvCxnSpPr/>
          <p:nvPr/>
        </p:nvCxnSpPr>
        <p:spPr>
          <a:xfrm rot="5400013">
            <a:off x="4387916" y="1820300"/>
            <a:ext cx="760461" cy="729014"/>
          </a:xfrm>
          <a:prstGeom prst="bentConnector3">
            <a:avLst/>
          </a:prstGeom>
          <a:noFill/>
          <a:ln w="19046" cap="flat">
            <a:solidFill>
              <a:srgbClr val="156082"/>
            </a:solidFill>
            <a:prstDash val="solid"/>
            <a:miter/>
            <a:tailEnd type="arrow"/>
          </a:ln>
        </p:spPr>
      </p:cxnSp>
      <p:sp>
        <p:nvSpPr>
          <p:cNvPr id="11" name="Rectangle: Rounded Corners 17">
            <a:extLst>
              <a:ext uri="{FF2B5EF4-FFF2-40B4-BE49-F238E27FC236}">
                <a16:creationId xmlns:a16="http://schemas.microsoft.com/office/drawing/2014/main" id="{0E358B80-673F-1F06-31E1-2C72C817E4DE}"/>
              </a:ext>
            </a:extLst>
          </p:cNvPr>
          <p:cNvSpPr/>
          <p:nvPr/>
        </p:nvSpPr>
        <p:spPr>
          <a:xfrm>
            <a:off x="6114565" y="2590723"/>
            <a:ext cx="2484342" cy="546445"/>
          </a:xfrm>
          <a:custGeom>
            <a:avLst>
              <a:gd name="f10" fmla="val 3600"/>
            </a:avLst>
            <a:gdLst>
              <a:gd name="f1" fmla="val 10800000"/>
              <a:gd name="f2" fmla="val 5400000"/>
              <a:gd name="f3" fmla="val 16200000"/>
              <a:gd name="f4" fmla="val w"/>
              <a:gd name="f5" fmla="val h"/>
              <a:gd name="f6" fmla="val ss"/>
              <a:gd name="f7" fmla="val 0"/>
              <a:gd name="f8" fmla="*/ 5419351 1 1725033"/>
              <a:gd name="f9" fmla="val 45"/>
              <a:gd name="f10" fmla="val 3600"/>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156082"/>
          </a:solidFill>
          <a:ln w="19046" cap="flat">
            <a:solidFill>
              <a:srgbClr val="042433"/>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Aptos"/>
              </a:rPr>
              <a:t>Store Manager</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Aptos"/>
              </a:rPr>
              <a:t>Reza</a:t>
            </a:r>
          </a:p>
        </p:txBody>
      </p:sp>
      <p:cxnSp>
        <p:nvCxnSpPr>
          <p:cNvPr id="12" name="Connector: Elbow 19">
            <a:extLst>
              <a:ext uri="{FF2B5EF4-FFF2-40B4-BE49-F238E27FC236}">
                <a16:creationId xmlns:a16="http://schemas.microsoft.com/office/drawing/2014/main" id="{589A0C01-EC82-3775-C43F-06DCDD0CEC4F}"/>
              </a:ext>
            </a:extLst>
          </p:cNvPr>
          <p:cNvCxnSpPr/>
          <p:nvPr/>
        </p:nvCxnSpPr>
        <p:spPr>
          <a:xfrm rot="16199987" flipH="1">
            <a:off x="6598456" y="1833874"/>
            <a:ext cx="769001" cy="710406"/>
          </a:xfrm>
          <a:prstGeom prst="bentConnector3">
            <a:avLst/>
          </a:prstGeom>
          <a:noFill/>
          <a:ln w="19046" cap="flat">
            <a:solidFill>
              <a:srgbClr val="156082"/>
            </a:solidFill>
            <a:prstDash val="solid"/>
            <a:miter/>
            <a:tailEnd type="arrow"/>
          </a:ln>
        </p:spPr>
      </p:cxnSp>
      <p:cxnSp>
        <p:nvCxnSpPr>
          <p:cNvPr id="13" name="Connector: Elbow 36">
            <a:extLst>
              <a:ext uri="{FF2B5EF4-FFF2-40B4-BE49-F238E27FC236}">
                <a16:creationId xmlns:a16="http://schemas.microsoft.com/office/drawing/2014/main" id="{C939F84C-26DC-59AC-D335-633401650B5B}"/>
              </a:ext>
            </a:extLst>
          </p:cNvPr>
          <p:cNvCxnSpPr/>
          <p:nvPr/>
        </p:nvCxnSpPr>
        <p:spPr>
          <a:xfrm rot="5400013">
            <a:off x="6206782" y="3157012"/>
            <a:ext cx="416400" cy="342443"/>
          </a:xfrm>
          <a:prstGeom prst="bentConnector3">
            <a:avLst/>
          </a:prstGeom>
          <a:noFill/>
          <a:ln w="19046" cap="flat">
            <a:solidFill>
              <a:srgbClr val="156082"/>
            </a:solidFill>
            <a:prstDash val="solid"/>
            <a:miter/>
            <a:tailEnd type="arrow"/>
          </a:ln>
        </p:spPr>
      </p:cxnSp>
      <p:cxnSp>
        <p:nvCxnSpPr>
          <p:cNvPr id="14" name="Connector: Elbow 45">
            <a:extLst>
              <a:ext uri="{FF2B5EF4-FFF2-40B4-BE49-F238E27FC236}">
                <a16:creationId xmlns:a16="http://schemas.microsoft.com/office/drawing/2014/main" id="{56543A22-9E53-F44D-37EA-FD1AFD1197A5}"/>
              </a:ext>
            </a:extLst>
          </p:cNvPr>
          <p:cNvCxnSpPr/>
          <p:nvPr/>
        </p:nvCxnSpPr>
        <p:spPr>
          <a:xfrm rot="16199987" flipH="1">
            <a:off x="5074563" y="3079690"/>
            <a:ext cx="505370" cy="408078"/>
          </a:xfrm>
          <a:prstGeom prst="bentConnector3">
            <a:avLst/>
          </a:prstGeom>
          <a:noFill/>
          <a:ln w="19046" cap="flat">
            <a:solidFill>
              <a:srgbClr val="156082"/>
            </a:solidFill>
            <a:prstDash val="solid"/>
            <a:miter/>
            <a:tailEnd type="arrow"/>
          </a:ln>
        </p:spPr>
      </p:cxnSp>
      <p:sp>
        <p:nvSpPr>
          <p:cNvPr id="15" name="Rectangle: Rounded Corners 48">
            <a:extLst>
              <a:ext uri="{FF2B5EF4-FFF2-40B4-BE49-F238E27FC236}">
                <a16:creationId xmlns:a16="http://schemas.microsoft.com/office/drawing/2014/main" id="{D5D79834-F5F3-62B7-72BD-37A429099AE9}"/>
              </a:ext>
            </a:extLst>
          </p:cNvPr>
          <p:cNvSpPr/>
          <p:nvPr/>
        </p:nvSpPr>
        <p:spPr>
          <a:xfrm>
            <a:off x="4980791" y="3546884"/>
            <a:ext cx="1901540" cy="382164"/>
          </a:xfrm>
          <a:custGeom>
            <a:avLst>
              <a:gd name="f10" fmla="val 3600"/>
            </a:avLst>
            <a:gdLst>
              <a:gd name="f1" fmla="val 10800000"/>
              <a:gd name="f2" fmla="val 5400000"/>
              <a:gd name="f3" fmla="val 16200000"/>
              <a:gd name="f4" fmla="val w"/>
              <a:gd name="f5" fmla="val h"/>
              <a:gd name="f6" fmla="val ss"/>
              <a:gd name="f7" fmla="val 0"/>
              <a:gd name="f8" fmla="*/ 5419351 1 1725033"/>
              <a:gd name="f9" fmla="val 45"/>
              <a:gd name="f10" fmla="val 3600"/>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156082"/>
          </a:solidFill>
          <a:ln w="19046" cap="flat">
            <a:solidFill>
              <a:srgbClr val="042433"/>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Aptos"/>
              </a:rPr>
              <a:t>Departments</a:t>
            </a:r>
          </a:p>
        </p:txBody>
      </p:sp>
      <p:cxnSp>
        <p:nvCxnSpPr>
          <p:cNvPr id="16" name="Connector: Elbow 50">
            <a:extLst>
              <a:ext uri="{FF2B5EF4-FFF2-40B4-BE49-F238E27FC236}">
                <a16:creationId xmlns:a16="http://schemas.microsoft.com/office/drawing/2014/main" id="{42D0F3CF-35D9-A93B-898C-6EC3FDC709BC}"/>
              </a:ext>
            </a:extLst>
          </p:cNvPr>
          <p:cNvCxnSpPr/>
          <p:nvPr/>
        </p:nvCxnSpPr>
        <p:spPr>
          <a:xfrm rot="10799975" flipV="1">
            <a:off x="2956209" y="3929057"/>
            <a:ext cx="2072991" cy="757508"/>
          </a:xfrm>
          <a:prstGeom prst="bentConnector3">
            <a:avLst/>
          </a:prstGeom>
          <a:noFill/>
          <a:ln w="19046" cap="flat">
            <a:solidFill>
              <a:srgbClr val="156082"/>
            </a:solidFill>
            <a:prstDash val="solid"/>
            <a:miter/>
            <a:tailEnd type="arrow"/>
          </a:ln>
        </p:spPr>
      </p:cxnSp>
      <p:cxnSp>
        <p:nvCxnSpPr>
          <p:cNvPr id="17" name="Connector: Elbow 56">
            <a:extLst>
              <a:ext uri="{FF2B5EF4-FFF2-40B4-BE49-F238E27FC236}">
                <a16:creationId xmlns:a16="http://schemas.microsoft.com/office/drawing/2014/main" id="{AFE2F1E3-1C1B-C71E-1AC4-C2350546F53F}"/>
              </a:ext>
            </a:extLst>
          </p:cNvPr>
          <p:cNvCxnSpPr/>
          <p:nvPr/>
        </p:nvCxnSpPr>
        <p:spPr>
          <a:xfrm>
            <a:off x="6820354" y="3929057"/>
            <a:ext cx="2198958" cy="775274"/>
          </a:xfrm>
          <a:prstGeom prst="bentConnector3">
            <a:avLst/>
          </a:prstGeom>
          <a:noFill/>
          <a:ln w="19046" cap="flat">
            <a:solidFill>
              <a:srgbClr val="156082"/>
            </a:solidFill>
            <a:prstDash val="solid"/>
            <a:miter/>
            <a:tailEnd type="arrow"/>
          </a:ln>
        </p:spPr>
      </p:cxnSp>
      <p:cxnSp>
        <p:nvCxnSpPr>
          <p:cNvPr id="18" name="Connector: Elbow 68">
            <a:extLst>
              <a:ext uri="{FF2B5EF4-FFF2-40B4-BE49-F238E27FC236}">
                <a16:creationId xmlns:a16="http://schemas.microsoft.com/office/drawing/2014/main" id="{169B2F13-0084-B7F2-C205-BBCEFAE9D495}"/>
              </a:ext>
            </a:extLst>
          </p:cNvPr>
          <p:cNvCxnSpPr/>
          <p:nvPr/>
        </p:nvCxnSpPr>
        <p:spPr>
          <a:xfrm rot="5400013">
            <a:off x="4855478" y="3968408"/>
            <a:ext cx="554336" cy="441820"/>
          </a:xfrm>
          <a:prstGeom prst="bentConnector3">
            <a:avLst/>
          </a:prstGeom>
          <a:noFill/>
          <a:ln w="19046" cap="flat">
            <a:solidFill>
              <a:srgbClr val="156082"/>
            </a:solidFill>
            <a:prstDash val="solid"/>
            <a:miter/>
            <a:tailEnd type="arrow"/>
          </a:ln>
        </p:spPr>
      </p:cxnSp>
      <p:cxnSp>
        <p:nvCxnSpPr>
          <p:cNvPr id="19" name="Connector: Elbow 72">
            <a:extLst>
              <a:ext uri="{FF2B5EF4-FFF2-40B4-BE49-F238E27FC236}">
                <a16:creationId xmlns:a16="http://schemas.microsoft.com/office/drawing/2014/main" id="{36A22E4E-C705-4912-1F15-51ACF0D73831}"/>
              </a:ext>
            </a:extLst>
          </p:cNvPr>
          <p:cNvCxnSpPr/>
          <p:nvPr/>
        </p:nvCxnSpPr>
        <p:spPr>
          <a:xfrm rot="16199987" flipH="1">
            <a:off x="6450881" y="3951762"/>
            <a:ext cx="515237" cy="462403"/>
          </a:xfrm>
          <a:prstGeom prst="bentConnector3">
            <a:avLst/>
          </a:prstGeom>
          <a:noFill/>
          <a:ln w="19046" cap="flat">
            <a:solidFill>
              <a:srgbClr val="156082"/>
            </a:solidFill>
            <a:prstDash val="solid"/>
            <a:miter/>
            <a:tailEnd type="arrow"/>
          </a:ln>
        </p:spPr>
      </p:cxnSp>
      <p:sp>
        <p:nvSpPr>
          <p:cNvPr id="20" name="Rectangle: Rounded Corners 78">
            <a:extLst>
              <a:ext uri="{FF2B5EF4-FFF2-40B4-BE49-F238E27FC236}">
                <a16:creationId xmlns:a16="http://schemas.microsoft.com/office/drawing/2014/main" id="{46FB2FD6-CA7B-0DC7-FA86-B354F98116F0}"/>
              </a:ext>
            </a:extLst>
          </p:cNvPr>
          <p:cNvSpPr/>
          <p:nvPr/>
        </p:nvSpPr>
        <p:spPr>
          <a:xfrm>
            <a:off x="950765" y="4438808"/>
            <a:ext cx="1996226" cy="554345"/>
          </a:xfrm>
          <a:custGeom>
            <a:avLst>
              <a:gd name="f10" fmla="val 3600"/>
            </a:avLst>
            <a:gdLst>
              <a:gd name="f1" fmla="val 10800000"/>
              <a:gd name="f2" fmla="val 5400000"/>
              <a:gd name="f3" fmla="val 16200000"/>
              <a:gd name="f4" fmla="val w"/>
              <a:gd name="f5" fmla="val h"/>
              <a:gd name="f6" fmla="val ss"/>
              <a:gd name="f7" fmla="val 0"/>
              <a:gd name="f8" fmla="*/ 5419351 1 1725033"/>
              <a:gd name="f9" fmla="val 45"/>
              <a:gd name="f10" fmla="val 3600"/>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156082"/>
          </a:solidFill>
          <a:ln w="19046" cap="flat">
            <a:solidFill>
              <a:srgbClr val="042433"/>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Aptos"/>
              </a:rPr>
              <a:t>Fresh produce </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Aptos"/>
              </a:rPr>
              <a:t>Supervisor / Sara</a:t>
            </a:r>
          </a:p>
        </p:txBody>
      </p:sp>
      <p:sp>
        <p:nvSpPr>
          <p:cNvPr id="21" name="Rectangle: Rounded Corners 79">
            <a:extLst>
              <a:ext uri="{FF2B5EF4-FFF2-40B4-BE49-F238E27FC236}">
                <a16:creationId xmlns:a16="http://schemas.microsoft.com/office/drawing/2014/main" id="{CBB1A59E-C42E-4514-E48C-E7259ACF652B}"/>
              </a:ext>
            </a:extLst>
          </p:cNvPr>
          <p:cNvSpPr/>
          <p:nvPr/>
        </p:nvSpPr>
        <p:spPr>
          <a:xfrm>
            <a:off x="4021814" y="4466496"/>
            <a:ext cx="1797088" cy="519324"/>
          </a:xfrm>
          <a:custGeom>
            <a:avLst>
              <a:gd name="f10" fmla="val 3600"/>
            </a:avLst>
            <a:gdLst>
              <a:gd name="f1" fmla="val 10800000"/>
              <a:gd name="f2" fmla="val 5400000"/>
              <a:gd name="f3" fmla="val 16200000"/>
              <a:gd name="f4" fmla="val w"/>
              <a:gd name="f5" fmla="val h"/>
              <a:gd name="f6" fmla="val ss"/>
              <a:gd name="f7" fmla="val 0"/>
              <a:gd name="f8" fmla="*/ 5419351 1 1725033"/>
              <a:gd name="f9" fmla="val 45"/>
              <a:gd name="f10" fmla="val 3600"/>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156082"/>
          </a:solidFill>
          <a:ln w="19046" cap="flat">
            <a:solidFill>
              <a:srgbClr val="042433"/>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Aptos"/>
              </a:rPr>
              <a:t>Dry Goods Supervisor/ Alia</a:t>
            </a:r>
          </a:p>
        </p:txBody>
      </p:sp>
      <p:sp>
        <p:nvSpPr>
          <p:cNvPr id="22" name="Rectangle: Rounded Corners 80">
            <a:extLst>
              <a:ext uri="{FF2B5EF4-FFF2-40B4-BE49-F238E27FC236}">
                <a16:creationId xmlns:a16="http://schemas.microsoft.com/office/drawing/2014/main" id="{470F09A5-3245-3C1D-9C76-1C0F1956F27A}"/>
              </a:ext>
            </a:extLst>
          </p:cNvPr>
          <p:cNvSpPr/>
          <p:nvPr/>
        </p:nvSpPr>
        <p:spPr>
          <a:xfrm>
            <a:off x="9026554" y="4426903"/>
            <a:ext cx="2058259" cy="519324"/>
          </a:xfrm>
          <a:custGeom>
            <a:avLst>
              <a:gd name="f10" fmla="val 3600"/>
            </a:avLst>
            <a:gdLst>
              <a:gd name="f1" fmla="val 10800000"/>
              <a:gd name="f2" fmla="val 5400000"/>
              <a:gd name="f3" fmla="val 16200000"/>
              <a:gd name="f4" fmla="val w"/>
              <a:gd name="f5" fmla="val h"/>
              <a:gd name="f6" fmla="val ss"/>
              <a:gd name="f7" fmla="val 0"/>
              <a:gd name="f8" fmla="*/ 5419351 1 1725033"/>
              <a:gd name="f9" fmla="val 45"/>
              <a:gd name="f10" fmla="val 3600"/>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156082"/>
          </a:solidFill>
          <a:ln w="19046" cap="flat">
            <a:solidFill>
              <a:srgbClr val="042433"/>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Aptos"/>
              </a:rPr>
              <a:t>Customer Service Team Leader/ Jan</a:t>
            </a:r>
          </a:p>
        </p:txBody>
      </p:sp>
      <p:sp>
        <p:nvSpPr>
          <p:cNvPr id="23" name="Rectangle: Rounded Corners 81">
            <a:extLst>
              <a:ext uri="{FF2B5EF4-FFF2-40B4-BE49-F238E27FC236}">
                <a16:creationId xmlns:a16="http://schemas.microsoft.com/office/drawing/2014/main" id="{FB0EDAD9-1D18-20D5-A357-A716F3852145}"/>
              </a:ext>
            </a:extLst>
          </p:cNvPr>
          <p:cNvSpPr/>
          <p:nvPr/>
        </p:nvSpPr>
        <p:spPr>
          <a:xfrm>
            <a:off x="5919121" y="4453146"/>
            <a:ext cx="1951987" cy="540008"/>
          </a:xfrm>
          <a:custGeom>
            <a:avLst>
              <a:gd name="f10" fmla="val 3600"/>
            </a:avLst>
            <a:gdLst>
              <a:gd name="f1" fmla="val 10800000"/>
              <a:gd name="f2" fmla="val 5400000"/>
              <a:gd name="f3" fmla="val 16200000"/>
              <a:gd name="f4" fmla="val w"/>
              <a:gd name="f5" fmla="val h"/>
              <a:gd name="f6" fmla="val ss"/>
              <a:gd name="f7" fmla="val 0"/>
              <a:gd name="f8" fmla="*/ 5419351 1 1725033"/>
              <a:gd name="f9" fmla="val 45"/>
              <a:gd name="f10" fmla="val 3600"/>
              <a:gd name="f11" fmla="abs f4"/>
              <a:gd name="f12" fmla="abs f5"/>
              <a:gd name="f13" fmla="abs f6"/>
              <a:gd name="f14" fmla="*/ f8 1 180"/>
              <a:gd name="f15" fmla="val f10"/>
              <a:gd name="f16" fmla="+- 0 0 f2"/>
              <a:gd name="f17" fmla="?: f11 f4 1"/>
              <a:gd name="f18" fmla="?: f12 f5 1"/>
              <a:gd name="f19" fmla="?: f13 f6 1"/>
              <a:gd name="f20" fmla="*/ f9 f14 1"/>
              <a:gd name="f21" fmla="+- f7 f15 0"/>
              <a:gd name="f22" fmla="*/ f17 1 21600"/>
              <a:gd name="f23" fmla="*/ f18 1 21600"/>
              <a:gd name="f24" fmla="*/ 21600 f17 1"/>
              <a:gd name="f25" fmla="*/ 21600 f18 1"/>
              <a:gd name="f26" fmla="+- 0 0 f20"/>
              <a:gd name="f27" fmla="+- f7 0 f21"/>
              <a:gd name="f28" fmla="+- f21 0 f7"/>
              <a:gd name="f29" fmla="min f23 f22"/>
              <a:gd name="f30" fmla="*/ f24 1 f19"/>
              <a:gd name="f31" fmla="*/ f25 1 f19"/>
              <a:gd name="f32" fmla="*/ f26 f1 1"/>
              <a:gd name="f33" fmla="abs f27"/>
              <a:gd name="f34" fmla="abs f28"/>
              <a:gd name="f35" fmla="?: f27 f16 f2"/>
              <a:gd name="f36" fmla="?: f27 f2 f16"/>
              <a:gd name="f37" fmla="?: f27 f3 f2"/>
              <a:gd name="f38" fmla="?: f27 f2 f3"/>
              <a:gd name="f39" fmla="?: f28 f16 f2"/>
              <a:gd name="f40" fmla="?: f28 f2 f16"/>
              <a:gd name="f41" fmla="?: f27 0 f1"/>
              <a:gd name="f42" fmla="?: f27 f1 0"/>
              <a:gd name="f43" fmla="val f30"/>
              <a:gd name="f44" fmla="val f31"/>
              <a:gd name="f45" fmla="*/ f32 1 f8"/>
              <a:gd name="f46" fmla="?: f27 f38 f37"/>
              <a:gd name="f47" fmla="?: f27 f37 f38"/>
              <a:gd name="f48" fmla="?: f28 f36 f35"/>
              <a:gd name="f49" fmla="*/ f21 f29 1"/>
              <a:gd name="f50" fmla="*/ f7 f29 1"/>
              <a:gd name="f51" fmla="*/ f33 f29 1"/>
              <a:gd name="f52" fmla="*/ f34 f29 1"/>
              <a:gd name="f53" fmla="+- f44 0 f15"/>
              <a:gd name="f54" fmla="+- f43 0 f15"/>
              <a:gd name="f55" fmla="+- f45 0 f2"/>
              <a:gd name="f56" fmla="?: f28 f47 f46"/>
              <a:gd name="f57" fmla="*/ f44 f29 1"/>
              <a:gd name="f58" fmla="*/ f43 f29 1"/>
              <a:gd name="f59" fmla="+- f55 f2 0"/>
              <a:gd name="f60" fmla="+- f44 0 f53"/>
              <a:gd name="f61" fmla="+- f43 0 f54"/>
              <a:gd name="f62" fmla="+- f53 0 f44"/>
              <a:gd name="f63" fmla="+- f54 0 f43"/>
              <a:gd name="f64" fmla="*/ f53 f29 1"/>
              <a:gd name="f65" fmla="*/ f54 f29 1"/>
              <a:gd name="f66" fmla="*/ f59 f8 1"/>
              <a:gd name="f67" fmla="abs f60"/>
              <a:gd name="f68" fmla="?: f60 0 f1"/>
              <a:gd name="f69" fmla="?: f60 f1 0"/>
              <a:gd name="f70" fmla="?: f60 f39 f40"/>
              <a:gd name="f71" fmla="abs f61"/>
              <a:gd name="f72" fmla="abs f62"/>
              <a:gd name="f73" fmla="?: f61 f16 f2"/>
              <a:gd name="f74" fmla="?: f61 f2 f16"/>
              <a:gd name="f75" fmla="?: f61 f3 f2"/>
              <a:gd name="f76" fmla="?: f61 f2 f3"/>
              <a:gd name="f77" fmla="abs f63"/>
              <a:gd name="f78" fmla="?: f63 f16 f2"/>
              <a:gd name="f79" fmla="?: f63 f2 f16"/>
              <a:gd name="f80" fmla="?: f63 f42 f41"/>
              <a:gd name="f81" fmla="?: f63 f41 f42"/>
              <a:gd name="f82" fmla="*/ f66 1 f1"/>
              <a:gd name="f83" fmla="?: f28 f69 f68"/>
              <a:gd name="f84" fmla="?: f28 f68 f69"/>
              <a:gd name="f85" fmla="?: f61 f76 f75"/>
              <a:gd name="f86" fmla="?: f61 f75 f76"/>
              <a:gd name="f87" fmla="?: f62 f74 f73"/>
              <a:gd name="f88" fmla="?: f27 f80 f81"/>
              <a:gd name="f89" fmla="?: f27 f78 f79"/>
              <a:gd name="f90" fmla="*/ f67 f29 1"/>
              <a:gd name="f91" fmla="*/ f71 f29 1"/>
              <a:gd name="f92" fmla="*/ f72 f29 1"/>
              <a:gd name="f93" fmla="*/ f77 f29 1"/>
              <a:gd name="f94" fmla="+- 0 0 f82"/>
              <a:gd name="f95" fmla="?: f60 f83 f84"/>
              <a:gd name="f96" fmla="?: f62 f86 f85"/>
              <a:gd name="f97" fmla="+- 0 0 f94"/>
              <a:gd name="f98" fmla="*/ f97 f1 1"/>
              <a:gd name="f99" fmla="*/ f98 1 f8"/>
              <a:gd name="f100" fmla="+- f99 0 f2"/>
              <a:gd name="f101" fmla="cos 1 f100"/>
              <a:gd name="f102" fmla="+- 0 0 f101"/>
              <a:gd name="f103" fmla="+- 0 0 f102"/>
              <a:gd name="f104" fmla="val f103"/>
              <a:gd name="f105" fmla="+- 0 0 f104"/>
              <a:gd name="f106" fmla="*/ f15 f105 1"/>
              <a:gd name="f107" fmla="*/ f106 3163 1"/>
              <a:gd name="f108" fmla="*/ f107 1 7636"/>
              <a:gd name="f109" fmla="+- f7 f108 0"/>
              <a:gd name="f110" fmla="+- f43 0 f108"/>
              <a:gd name="f111" fmla="+- f44 0 f108"/>
              <a:gd name="f112" fmla="*/ f109 f29 1"/>
              <a:gd name="f113" fmla="*/ f110 f29 1"/>
              <a:gd name="f114" fmla="*/ f111 f29 1"/>
            </a:gdLst>
            <a:ahLst/>
            <a:cxnLst>
              <a:cxn ang="3cd4">
                <a:pos x="hc" y="t"/>
              </a:cxn>
              <a:cxn ang="0">
                <a:pos x="r" y="vc"/>
              </a:cxn>
              <a:cxn ang="cd4">
                <a:pos x="hc" y="b"/>
              </a:cxn>
              <a:cxn ang="cd2">
                <a:pos x="l" y="vc"/>
              </a:cxn>
            </a:cxnLst>
            <a:rect l="f112" t="f112" r="f113" b="f114"/>
            <a:pathLst>
              <a:path>
                <a:moveTo>
                  <a:pt x="f49" y="f50"/>
                </a:moveTo>
                <a:arcTo wR="f51" hR="f52" stAng="f56" swAng="f48"/>
                <a:lnTo>
                  <a:pt x="f50" y="f64"/>
                </a:lnTo>
                <a:arcTo wR="f52" hR="f90" stAng="f95" swAng="f70"/>
                <a:lnTo>
                  <a:pt x="f65" y="f57"/>
                </a:lnTo>
                <a:arcTo wR="f91" hR="f92" stAng="f96" swAng="f87"/>
                <a:lnTo>
                  <a:pt x="f58" y="f49"/>
                </a:lnTo>
                <a:arcTo wR="f93" hR="f51" stAng="f88" swAng="f89"/>
                <a:close/>
              </a:path>
            </a:pathLst>
          </a:custGeom>
          <a:solidFill>
            <a:srgbClr val="156082"/>
          </a:solidFill>
          <a:ln w="19046" cap="flat">
            <a:solidFill>
              <a:srgbClr val="042433"/>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Aptos"/>
              </a:rPr>
              <a:t>Frozen Goods Supervisor/Syed</a:t>
            </a:r>
          </a:p>
        </p:txBody>
      </p:sp>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7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name="Slide16">
    <p:bg>
      <p:bgPr>
        <a:solidFill>
          <a:srgbClr val="FFFFFF"/>
        </a:solidFill>
        <a:effectLst/>
      </p:bgPr>
    </p:bg>
    <p:spTree>
      <p:nvGrpSpPr>
        <p:cNvPr id="1" name=""/>
        <p:cNvGrpSpPr/>
        <p:nvPr/>
      </p:nvGrpSpPr>
      <p:grpSpPr>
        <a:xfrm>
          <a:off x="0" y="0"/>
          <a:ext cx="0" cy="0"/>
          <a:chOff x="0" y="0"/>
          <a:chExt cx="0" cy="0"/>
        </a:xfrm>
      </p:grpSpPr>
      <p:sp>
        <p:nvSpPr>
          <p:cNvPr id="2" name="Rectangle 219">
            <a:extLst>
              <a:ext uri="{FF2B5EF4-FFF2-40B4-BE49-F238E27FC236}">
                <a16:creationId xmlns:a16="http://schemas.microsoft.com/office/drawing/2014/main" id="{0ECF20B8-511D-3DCA-51D0-A5739F1E595F}"/>
              </a:ext>
              <a:ext uri="{C183D7F6-B498-43B3-948B-1728B52AA6E4}">
                <adec:decorative xmlns:adec="http://schemas.microsoft.com/office/drawing/2017/decorative" val="1"/>
              </a:ext>
            </a:extLst>
          </p:cNvPr>
          <p:cNvSpPr>
            <a:spLocks noMove="1" noResize="1"/>
          </p:cNvSpPr>
          <p:nvPr/>
        </p:nvSpPr>
        <p:spPr>
          <a:xfrm>
            <a:off x="0" y="0"/>
            <a:ext cx="12191996"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3" name="Freeform: Shape 8">
            <a:extLst>
              <a:ext uri="{FF2B5EF4-FFF2-40B4-BE49-F238E27FC236}">
                <a16:creationId xmlns:a16="http://schemas.microsoft.com/office/drawing/2014/main" id="{7710CCCC-65AD-B98A-3EDC-3AEEF7451412}"/>
              </a:ext>
              <a:ext uri="{C183D7F6-B498-43B3-948B-1728B52AA6E4}">
                <adec:decorative xmlns:adec="http://schemas.microsoft.com/office/drawing/2017/decorative" val="1"/>
              </a:ext>
            </a:extLst>
          </p:cNvPr>
          <p:cNvSpPr>
            <a:spLocks noMove="1" noResize="1"/>
          </p:cNvSpPr>
          <p:nvPr/>
        </p:nvSpPr>
        <p:spPr>
          <a:xfrm>
            <a:off x="1114425" y="0"/>
            <a:ext cx="9963146" cy="6858000"/>
          </a:xfrm>
          <a:custGeom>
            <a:avLst/>
            <a:gdLst>
              <a:gd name="f0" fmla="val 10800000"/>
              <a:gd name="f1" fmla="val 5400000"/>
              <a:gd name="f2" fmla="val 180"/>
              <a:gd name="f3" fmla="val w"/>
              <a:gd name="f4" fmla="val h"/>
              <a:gd name="f5" fmla="val 0"/>
              <a:gd name="f6" fmla="val 9963150"/>
              <a:gd name="f7" fmla="val 6858000"/>
              <a:gd name="f8" fmla="val 1595771"/>
              <a:gd name="f9" fmla="val 8367379"/>
              <a:gd name="f10" fmla="val 8504080"/>
              <a:gd name="f11" fmla="val 130333"/>
              <a:gd name="f12" fmla="val 9405568"/>
              <a:gd name="f13" fmla="val 1031820"/>
              <a:gd name="f14" fmla="val 2277214"/>
              <a:gd name="f15" fmla="val 3652838"/>
              <a:gd name="f16" fmla="val 4856509"/>
              <a:gd name="f17" fmla="val 9536251"/>
              <a:gd name="f18" fmla="val 5960473"/>
              <a:gd name="f19" fmla="val 8825600"/>
              <a:gd name="f20" fmla="val 6821583"/>
              <a:gd name="f21" fmla="val 8794055"/>
              <a:gd name="f22" fmla="val 1169096"/>
              <a:gd name="f23" fmla="val 1137550"/>
              <a:gd name="f24" fmla="val 426899"/>
              <a:gd name="f25" fmla="val 557582"/>
              <a:gd name="f26" fmla="val 1459070"/>
              <a:gd name="f27" fmla="+- 0 0 -90"/>
              <a:gd name="f28" fmla="*/ f3 1 9963150"/>
              <a:gd name="f29" fmla="*/ f4 1 6858000"/>
              <a:gd name="f30" fmla="+- f7 0 f5"/>
              <a:gd name="f31" fmla="+- f6 0 f5"/>
              <a:gd name="f32" fmla="*/ f27 f0 1"/>
              <a:gd name="f33" fmla="*/ f31 1 9963150"/>
              <a:gd name="f34" fmla="*/ f30 1 6858000"/>
              <a:gd name="f35" fmla="*/ 1595771 f31 1"/>
              <a:gd name="f36" fmla="*/ 0 f30 1"/>
              <a:gd name="f37" fmla="*/ 8367379 f31 1"/>
              <a:gd name="f38" fmla="*/ 8504080 f31 1"/>
              <a:gd name="f39" fmla="*/ 130333 f30 1"/>
              <a:gd name="f40" fmla="*/ 9963150 f31 1"/>
              <a:gd name="f41" fmla="*/ 3652838 f30 1"/>
              <a:gd name="f42" fmla="*/ 8825600 f31 1"/>
              <a:gd name="f43" fmla="*/ 6821583 f30 1"/>
              <a:gd name="f44" fmla="*/ 8794055 f31 1"/>
              <a:gd name="f45" fmla="*/ 6858000 f30 1"/>
              <a:gd name="f46" fmla="*/ 1169096 f31 1"/>
              <a:gd name="f47" fmla="*/ 1137550 f31 1"/>
              <a:gd name="f48" fmla="*/ 0 f31 1"/>
              <a:gd name="f49" fmla="*/ 1459070 f31 1"/>
              <a:gd name="f50" fmla="*/ f32 1 f2"/>
              <a:gd name="f51" fmla="*/ f35 1 9963150"/>
              <a:gd name="f52" fmla="*/ f36 1 6858000"/>
              <a:gd name="f53" fmla="*/ f37 1 9963150"/>
              <a:gd name="f54" fmla="*/ f38 1 9963150"/>
              <a:gd name="f55" fmla="*/ f39 1 6858000"/>
              <a:gd name="f56" fmla="*/ f40 1 9963150"/>
              <a:gd name="f57" fmla="*/ f41 1 6858000"/>
              <a:gd name="f58" fmla="*/ f42 1 9963150"/>
              <a:gd name="f59" fmla="*/ f43 1 6858000"/>
              <a:gd name="f60" fmla="*/ f44 1 9963150"/>
              <a:gd name="f61" fmla="*/ f45 1 6858000"/>
              <a:gd name="f62" fmla="*/ f46 1 9963150"/>
              <a:gd name="f63" fmla="*/ f47 1 9963150"/>
              <a:gd name="f64" fmla="*/ f48 1 9963150"/>
              <a:gd name="f65" fmla="*/ f49 1 9963150"/>
              <a:gd name="f66" fmla="*/ f5 1 f33"/>
              <a:gd name="f67" fmla="*/ f6 1 f33"/>
              <a:gd name="f68" fmla="*/ f5 1 f34"/>
              <a:gd name="f69" fmla="*/ f7 1 f34"/>
              <a:gd name="f70" fmla="+- f50 0 f1"/>
              <a:gd name="f71" fmla="*/ f51 1 f33"/>
              <a:gd name="f72" fmla="*/ f52 1 f34"/>
              <a:gd name="f73" fmla="*/ f53 1 f33"/>
              <a:gd name="f74" fmla="*/ f54 1 f33"/>
              <a:gd name="f75" fmla="*/ f55 1 f34"/>
              <a:gd name="f76" fmla="*/ f56 1 f33"/>
              <a:gd name="f77" fmla="*/ f57 1 f34"/>
              <a:gd name="f78" fmla="*/ f58 1 f33"/>
              <a:gd name="f79" fmla="*/ f59 1 f34"/>
              <a:gd name="f80" fmla="*/ f60 1 f33"/>
              <a:gd name="f81" fmla="*/ f61 1 f34"/>
              <a:gd name="f82" fmla="*/ f62 1 f33"/>
              <a:gd name="f83" fmla="*/ f63 1 f33"/>
              <a:gd name="f84" fmla="*/ f64 1 f33"/>
              <a:gd name="f85" fmla="*/ f65 1 f33"/>
              <a:gd name="f86" fmla="*/ f66 f28 1"/>
              <a:gd name="f87" fmla="*/ f67 f28 1"/>
              <a:gd name="f88" fmla="*/ f69 f29 1"/>
              <a:gd name="f89" fmla="*/ f68 f29 1"/>
              <a:gd name="f90" fmla="*/ f71 f28 1"/>
              <a:gd name="f91" fmla="*/ f72 f29 1"/>
              <a:gd name="f92" fmla="*/ f73 f28 1"/>
              <a:gd name="f93" fmla="*/ f74 f28 1"/>
              <a:gd name="f94" fmla="*/ f75 f29 1"/>
              <a:gd name="f95" fmla="*/ f76 f28 1"/>
              <a:gd name="f96" fmla="*/ f77 f29 1"/>
              <a:gd name="f97" fmla="*/ f78 f28 1"/>
              <a:gd name="f98" fmla="*/ f79 f29 1"/>
              <a:gd name="f99" fmla="*/ f80 f28 1"/>
              <a:gd name="f100" fmla="*/ f81 f29 1"/>
              <a:gd name="f101" fmla="*/ f82 f28 1"/>
              <a:gd name="f102" fmla="*/ f83 f28 1"/>
              <a:gd name="f103" fmla="*/ f84 f28 1"/>
              <a:gd name="f104" fmla="*/ f85 f28 1"/>
            </a:gdLst>
            <a:ahLst/>
            <a:cxnLst>
              <a:cxn ang="3cd4">
                <a:pos x="hc" y="t"/>
              </a:cxn>
              <a:cxn ang="0">
                <a:pos x="r" y="vc"/>
              </a:cxn>
              <a:cxn ang="cd4">
                <a:pos x="hc" y="b"/>
              </a:cxn>
              <a:cxn ang="cd2">
                <a:pos x="l" y="vc"/>
              </a:cxn>
              <a:cxn ang="f70">
                <a:pos x="f90" y="f91"/>
              </a:cxn>
              <a:cxn ang="f70">
                <a:pos x="f92" y="f91"/>
              </a:cxn>
              <a:cxn ang="f70">
                <a:pos x="f93" y="f94"/>
              </a:cxn>
              <a:cxn ang="f70">
                <a:pos x="f95" y="f96"/>
              </a:cxn>
              <a:cxn ang="f70">
                <a:pos x="f97" y="f98"/>
              </a:cxn>
              <a:cxn ang="f70">
                <a:pos x="f99" y="f100"/>
              </a:cxn>
              <a:cxn ang="f70">
                <a:pos x="f101" y="f100"/>
              </a:cxn>
              <a:cxn ang="f70">
                <a:pos x="f102" y="f98"/>
              </a:cxn>
              <a:cxn ang="f70">
                <a:pos x="f103" y="f96"/>
              </a:cxn>
              <a:cxn ang="f70">
                <a:pos x="f104" y="f94"/>
              </a:cxn>
            </a:cxnLst>
            <a:rect l="f86" t="f89" r="f87" b="f88"/>
            <a:pathLst>
              <a:path w="9963150" h="6858000">
                <a:moveTo>
                  <a:pt x="f8" y="f5"/>
                </a:moveTo>
                <a:lnTo>
                  <a:pt x="f9" y="f5"/>
                </a:lnTo>
                <a:lnTo>
                  <a:pt x="f10" y="f11"/>
                </a:lnTo>
                <a:cubicBezTo>
                  <a:pt x="f12" y="f13"/>
                  <a:pt x="f6" y="f14"/>
                  <a:pt x="f6" y="f15"/>
                </a:cubicBezTo>
                <a:cubicBezTo>
                  <a:pt x="f6" y="f16"/>
                  <a:pt x="f17" y="f18"/>
                  <a:pt x="f19" y="f20"/>
                </a:cubicBezTo>
                <a:lnTo>
                  <a:pt x="f21" y="f7"/>
                </a:lnTo>
                <a:lnTo>
                  <a:pt x="f22" y="f7"/>
                </a:lnTo>
                <a:lnTo>
                  <a:pt x="f23" y="f20"/>
                </a:lnTo>
                <a:cubicBezTo>
                  <a:pt x="f24" y="f18"/>
                  <a:pt x="f5" y="f16"/>
                  <a:pt x="f5" y="f15"/>
                </a:cubicBezTo>
                <a:cubicBezTo>
                  <a:pt x="f5" y="f14"/>
                  <a:pt x="f25" y="f13"/>
                  <a:pt x="f26" y="f11"/>
                </a:cubicBezTo>
                <a:close/>
              </a:path>
            </a:pathLst>
          </a:custGeom>
          <a:solidFill>
            <a:srgbClr val="FFFFFF"/>
          </a:solidFill>
          <a:ln w="9528" cap="flat">
            <a:solidFill>
              <a:srgbClr val="EFEFEF"/>
            </a:solidFill>
            <a:prstDash val="solid"/>
            <a:miter/>
          </a:ln>
          <a:effectLst>
            <a:outerShdw dir="16200000" algn="tl">
              <a:srgbClr val="D9D9D9">
                <a:alpha val="38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4" name="Freeform: Shape 10">
            <a:extLst>
              <a:ext uri="{FF2B5EF4-FFF2-40B4-BE49-F238E27FC236}">
                <a16:creationId xmlns:a16="http://schemas.microsoft.com/office/drawing/2014/main" id="{80DA4DF5-BE31-1673-4555-E4C53391ED17}"/>
              </a:ext>
              <a:ext uri="{C183D7F6-B498-43B3-948B-1728B52AA6E4}">
                <adec:decorative xmlns:adec="http://schemas.microsoft.com/office/drawing/2017/decorative" val="1"/>
              </a:ext>
            </a:extLst>
          </p:cNvPr>
          <p:cNvSpPr>
            <a:spLocks noMove="1" noResize="1"/>
          </p:cNvSpPr>
          <p:nvPr/>
        </p:nvSpPr>
        <p:spPr>
          <a:xfrm>
            <a:off x="1121667" y="0"/>
            <a:ext cx="9948672" cy="6858000"/>
          </a:xfrm>
          <a:custGeom>
            <a:avLst/>
            <a:gdLst>
              <a:gd name="f0" fmla="val 10800000"/>
              <a:gd name="f1" fmla="val 5400000"/>
              <a:gd name="f2" fmla="val 180"/>
              <a:gd name="f3" fmla="val w"/>
              <a:gd name="f4" fmla="val h"/>
              <a:gd name="f5" fmla="val 0"/>
              <a:gd name="f6" fmla="val 9963150"/>
              <a:gd name="f7" fmla="val 6858000"/>
              <a:gd name="f8" fmla="val 1595771"/>
              <a:gd name="f9" fmla="val 8367379"/>
              <a:gd name="f10" fmla="val 8504080"/>
              <a:gd name="f11" fmla="val 130333"/>
              <a:gd name="f12" fmla="val 9405568"/>
              <a:gd name="f13" fmla="val 1031820"/>
              <a:gd name="f14" fmla="val 2277214"/>
              <a:gd name="f15" fmla="val 3652838"/>
              <a:gd name="f16" fmla="val 4856509"/>
              <a:gd name="f17" fmla="val 9536251"/>
              <a:gd name="f18" fmla="val 5960473"/>
              <a:gd name="f19" fmla="val 8825600"/>
              <a:gd name="f20" fmla="val 6821583"/>
              <a:gd name="f21" fmla="val 8794055"/>
              <a:gd name="f22" fmla="val 1169096"/>
              <a:gd name="f23" fmla="val 1137550"/>
              <a:gd name="f24" fmla="val 426899"/>
              <a:gd name="f25" fmla="val 557582"/>
              <a:gd name="f26" fmla="val 1459070"/>
              <a:gd name="f27" fmla="+- 0 0 -90"/>
              <a:gd name="f28" fmla="*/ f3 1 9963150"/>
              <a:gd name="f29" fmla="*/ f4 1 6858000"/>
              <a:gd name="f30" fmla="+- f7 0 f5"/>
              <a:gd name="f31" fmla="+- f6 0 f5"/>
              <a:gd name="f32" fmla="*/ f27 f0 1"/>
              <a:gd name="f33" fmla="*/ f31 1 9963150"/>
              <a:gd name="f34" fmla="*/ f30 1 6858000"/>
              <a:gd name="f35" fmla="*/ 1595771 f31 1"/>
              <a:gd name="f36" fmla="*/ 0 f30 1"/>
              <a:gd name="f37" fmla="*/ 8367379 f31 1"/>
              <a:gd name="f38" fmla="*/ 8504080 f31 1"/>
              <a:gd name="f39" fmla="*/ 130333 f30 1"/>
              <a:gd name="f40" fmla="*/ 9963150 f31 1"/>
              <a:gd name="f41" fmla="*/ 3652838 f30 1"/>
              <a:gd name="f42" fmla="*/ 8825600 f31 1"/>
              <a:gd name="f43" fmla="*/ 6821583 f30 1"/>
              <a:gd name="f44" fmla="*/ 8794055 f31 1"/>
              <a:gd name="f45" fmla="*/ 6858000 f30 1"/>
              <a:gd name="f46" fmla="*/ 1169096 f31 1"/>
              <a:gd name="f47" fmla="*/ 1137550 f31 1"/>
              <a:gd name="f48" fmla="*/ 0 f31 1"/>
              <a:gd name="f49" fmla="*/ 1459070 f31 1"/>
              <a:gd name="f50" fmla="*/ f32 1 f2"/>
              <a:gd name="f51" fmla="*/ f35 1 9963150"/>
              <a:gd name="f52" fmla="*/ f36 1 6858000"/>
              <a:gd name="f53" fmla="*/ f37 1 9963150"/>
              <a:gd name="f54" fmla="*/ f38 1 9963150"/>
              <a:gd name="f55" fmla="*/ f39 1 6858000"/>
              <a:gd name="f56" fmla="*/ f40 1 9963150"/>
              <a:gd name="f57" fmla="*/ f41 1 6858000"/>
              <a:gd name="f58" fmla="*/ f42 1 9963150"/>
              <a:gd name="f59" fmla="*/ f43 1 6858000"/>
              <a:gd name="f60" fmla="*/ f44 1 9963150"/>
              <a:gd name="f61" fmla="*/ f45 1 6858000"/>
              <a:gd name="f62" fmla="*/ f46 1 9963150"/>
              <a:gd name="f63" fmla="*/ f47 1 9963150"/>
              <a:gd name="f64" fmla="*/ f48 1 9963150"/>
              <a:gd name="f65" fmla="*/ f49 1 9963150"/>
              <a:gd name="f66" fmla="*/ f5 1 f33"/>
              <a:gd name="f67" fmla="*/ f6 1 f33"/>
              <a:gd name="f68" fmla="*/ f5 1 f34"/>
              <a:gd name="f69" fmla="*/ f7 1 f34"/>
              <a:gd name="f70" fmla="+- f50 0 f1"/>
              <a:gd name="f71" fmla="*/ f51 1 f33"/>
              <a:gd name="f72" fmla="*/ f52 1 f34"/>
              <a:gd name="f73" fmla="*/ f53 1 f33"/>
              <a:gd name="f74" fmla="*/ f54 1 f33"/>
              <a:gd name="f75" fmla="*/ f55 1 f34"/>
              <a:gd name="f76" fmla="*/ f56 1 f33"/>
              <a:gd name="f77" fmla="*/ f57 1 f34"/>
              <a:gd name="f78" fmla="*/ f58 1 f33"/>
              <a:gd name="f79" fmla="*/ f59 1 f34"/>
              <a:gd name="f80" fmla="*/ f60 1 f33"/>
              <a:gd name="f81" fmla="*/ f61 1 f34"/>
              <a:gd name="f82" fmla="*/ f62 1 f33"/>
              <a:gd name="f83" fmla="*/ f63 1 f33"/>
              <a:gd name="f84" fmla="*/ f64 1 f33"/>
              <a:gd name="f85" fmla="*/ f65 1 f33"/>
              <a:gd name="f86" fmla="*/ f66 f28 1"/>
              <a:gd name="f87" fmla="*/ f67 f28 1"/>
              <a:gd name="f88" fmla="*/ f69 f29 1"/>
              <a:gd name="f89" fmla="*/ f68 f29 1"/>
              <a:gd name="f90" fmla="*/ f71 f28 1"/>
              <a:gd name="f91" fmla="*/ f72 f29 1"/>
              <a:gd name="f92" fmla="*/ f73 f28 1"/>
              <a:gd name="f93" fmla="*/ f74 f28 1"/>
              <a:gd name="f94" fmla="*/ f75 f29 1"/>
              <a:gd name="f95" fmla="*/ f76 f28 1"/>
              <a:gd name="f96" fmla="*/ f77 f29 1"/>
              <a:gd name="f97" fmla="*/ f78 f28 1"/>
              <a:gd name="f98" fmla="*/ f79 f29 1"/>
              <a:gd name="f99" fmla="*/ f80 f28 1"/>
              <a:gd name="f100" fmla="*/ f81 f29 1"/>
              <a:gd name="f101" fmla="*/ f82 f28 1"/>
              <a:gd name="f102" fmla="*/ f83 f28 1"/>
              <a:gd name="f103" fmla="*/ f84 f28 1"/>
              <a:gd name="f104" fmla="*/ f85 f28 1"/>
            </a:gdLst>
            <a:ahLst/>
            <a:cxnLst>
              <a:cxn ang="3cd4">
                <a:pos x="hc" y="t"/>
              </a:cxn>
              <a:cxn ang="0">
                <a:pos x="r" y="vc"/>
              </a:cxn>
              <a:cxn ang="cd4">
                <a:pos x="hc" y="b"/>
              </a:cxn>
              <a:cxn ang="cd2">
                <a:pos x="l" y="vc"/>
              </a:cxn>
              <a:cxn ang="f70">
                <a:pos x="f90" y="f91"/>
              </a:cxn>
              <a:cxn ang="f70">
                <a:pos x="f92" y="f91"/>
              </a:cxn>
              <a:cxn ang="f70">
                <a:pos x="f93" y="f94"/>
              </a:cxn>
              <a:cxn ang="f70">
                <a:pos x="f95" y="f96"/>
              </a:cxn>
              <a:cxn ang="f70">
                <a:pos x="f97" y="f98"/>
              </a:cxn>
              <a:cxn ang="f70">
                <a:pos x="f99" y="f100"/>
              </a:cxn>
              <a:cxn ang="f70">
                <a:pos x="f101" y="f100"/>
              </a:cxn>
              <a:cxn ang="f70">
                <a:pos x="f102" y="f98"/>
              </a:cxn>
              <a:cxn ang="f70">
                <a:pos x="f103" y="f96"/>
              </a:cxn>
              <a:cxn ang="f70">
                <a:pos x="f104" y="f94"/>
              </a:cxn>
            </a:cxnLst>
            <a:rect l="f86" t="f89" r="f87" b="f88"/>
            <a:pathLst>
              <a:path w="9963150" h="6858000">
                <a:moveTo>
                  <a:pt x="f8" y="f5"/>
                </a:moveTo>
                <a:lnTo>
                  <a:pt x="f9" y="f5"/>
                </a:lnTo>
                <a:lnTo>
                  <a:pt x="f10" y="f11"/>
                </a:lnTo>
                <a:cubicBezTo>
                  <a:pt x="f12" y="f13"/>
                  <a:pt x="f6" y="f14"/>
                  <a:pt x="f6" y="f15"/>
                </a:cubicBezTo>
                <a:cubicBezTo>
                  <a:pt x="f6" y="f16"/>
                  <a:pt x="f17" y="f18"/>
                  <a:pt x="f19" y="f20"/>
                </a:cubicBezTo>
                <a:lnTo>
                  <a:pt x="f21" y="f7"/>
                </a:lnTo>
                <a:lnTo>
                  <a:pt x="f22" y="f7"/>
                </a:lnTo>
                <a:lnTo>
                  <a:pt x="f23" y="f20"/>
                </a:lnTo>
                <a:cubicBezTo>
                  <a:pt x="f24" y="f18"/>
                  <a:pt x="f5" y="f16"/>
                  <a:pt x="f5" y="f15"/>
                </a:cubicBezTo>
                <a:cubicBezTo>
                  <a:pt x="f5" y="f14"/>
                  <a:pt x="f25" y="f13"/>
                  <a:pt x="f26" y="f11"/>
                </a:cubicBezTo>
                <a:close/>
              </a:path>
            </a:pathLst>
          </a:cu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5" name="Title 1">
            <a:extLst>
              <a:ext uri="{FF2B5EF4-FFF2-40B4-BE49-F238E27FC236}">
                <a16:creationId xmlns:a16="http://schemas.microsoft.com/office/drawing/2014/main" id="{DD017841-8BE8-410A-DA52-C889E9153A26}"/>
              </a:ext>
            </a:extLst>
          </p:cNvPr>
          <p:cNvSpPr txBox="1">
            <a:spLocks noGrp="1"/>
          </p:cNvSpPr>
          <p:nvPr>
            <p:ph type="ctrTitle"/>
          </p:nvPr>
        </p:nvSpPr>
        <p:spPr>
          <a:xfrm>
            <a:off x="1698808" y="2507074"/>
            <a:ext cx="8794379" cy="1494769"/>
          </a:xfrm>
        </p:spPr>
        <p:txBody>
          <a:bodyPr anchor="t"/>
          <a:lstStyle/>
          <a:p>
            <a:pPr lvl="0"/>
            <a:br>
              <a:rPr lang="en-GB" sz="1800"/>
            </a:br>
            <a:endParaRPr lang="en-GB" sz="1800"/>
          </a:p>
        </p:txBody>
      </p:sp>
      <p:sp>
        <p:nvSpPr>
          <p:cNvPr id="6" name="Rectangle 12">
            <a:extLst>
              <a:ext uri="{FF2B5EF4-FFF2-40B4-BE49-F238E27FC236}">
                <a16:creationId xmlns:a16="http://schemas.microsoft.com/office/drawing/2014/main" id="{91D7C2DC-A610-14DA-C4D9-791161708766}"/>
              </a:ext>
              <a:ext uri="{C183D7F6-B498-43B3-948B-1728B52AA6E4}">
                <adec:decorative xmlns:adec="http://schemas.microsoft.com/office/drawing/2017/decorative" val="1"/>
              </a:ext>
            </a:extLst>
          </p:cNvPr>
          <p:cNvSpPr>
            <a:spLocks noMove="1" noResize="1"/>
          </p:cNvSpPr>
          <p:nvPr/>
        </p:nvSpPr>
        <p:spPr>
          <a:xfrm>
            <a:off x="3718563" y="5524786"/>
            <a:ext cx="4754880" cy="27432"/>
          </a:xfrm>
          <a:prstGeom prst="rect">
            <a:avLst/>
          </a:prstGeom>
          <a:solidFill>
            <a:srgbClr val="E97132"/>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7" name="TextBox 3">
            <a:extLst>
              <a:ext uri="{FF2B5EF4-FFF2-40B4-BE49-F238E27FC236}">
                <a16:creationId xmlns:a16="http://schemas.microsoft.com/office/drawing/2014/main" id="{4ABB7AF8-0A13-D11D-347A-82BB2D32F1A2}"/>
              </a:ext>
            </a:extLst>
          </p:cNvPr>
          <p:cNvSpPr txBox="1"/>
          <p:nvPr/>
        </p:nvSpPr>
        <p:spPr>
          <a:xfrm>
            <a:off x="2060088" y="1582341"/>
            <a:ext cx="7949903" cy="3416317"/>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Aptos"/>
              </a:rPr>
              <a:t>Business Structure: Sole Trader</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Aptos"/>
              </a:rPr>
              <a:t>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The reason that I choice sole trader is that I will have full control over the business, allowing me to make quick decisions and manage the supermarket efficiently.</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This structure is straightforward to register and requires minimal legal and administrative work, which makes it ideal for a new business with a limited startup budget.</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All profits will go directly to me, which supports my financial goals and allows me to reinvest into the store as it grows. Choosing this structure also aligns with my plan to establish the business first and expand gradually without the complications of shared ownership.</a:t>
            </a:r>
          </a:p>
        </p:txBody>
      </p:sp>
      <p:sp>
        <p:nvSpPr>
          <p:cNvPr id="8" name="TextBox 5">
            <a:extLst>
              <a:ext uri="{FF2B5EF4-FFF2-40B4-BE49-F238E27FC236}">
                <a16:creationId xmlns:a16="http://schemas.microsoft.com/office/drawing/2014/main" id="{9915BE3A-F552-E486-192C-73BAD35F5397}"/>
              </a:ext>
            </a:extLst>
          </p:cNvPr>
          <p:cNvSpPr txBox="1"/>
          <p:nvPr/>
        </p:nvSpPr>
        <p:spPr>
          <a:xfrm>
            <a:off x="3661413" y="595429"/>
            <a:ext cx="4869179" cy="46166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1200" cap="none" spc="0" baseline="0">
                <a:solidFill>
                  <a:srgbClr val="000000"/>
                </a:solidFill>
                <a:uFillTx/>
                <a:latin typeface="Aptos"/>
              </a:rPr>
              <a:t>SPECIFY THE LEGAL STRUCTURE</a:t>
            </a:r>
          </a:p>
        </p:txBody>
      </p:sp>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7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name="Slide17">
    <p:bg>
      <p:bgPr>
        <a:solidFill>
          <a:srgbClr val="FFFFFF"/>
        </a:solidFill>
        <a:effectLst/>
      </p:bgPr>
    </p:bg>
    <p:spTree>
      <p:nvGrpSpPr>
        <p:cNvPr id="1" name=""/>
        <p:cNvGrpSpPr/>
        <p:nvPr/>
      </p:nvGrpSpPr>
      <p:grpSpPr>
        <a:xfrm>
          <a:off x="0" y="0"/>
          <a:ext cx="0" cy="0"/>
          <a:chOff x="0" y="0"/>
          <a:chExt cx="0" cy="0"/>
        </a:xfrm>
      </p:grpSpPr>
      <p:sp>
        <p:nvSpPr>
          <p:cNvPr id="2" name="Rectangle 219">
            <a:extLst>
              <a:ext uri="{FF2B5EF4-FFF2-40B4-BE49-F238E27FC236}">
                <a16:creationId xmlns:a16="http://schemas.microsoft.com/office/drawing/2014/main" id="{0906ADB4-0409-2E71-8C90-C6B5213F2934}"/>
              </a:ext>
              <a:ext uri="{C183D7F6-B498-43B3-948B-1728B52AA6E4}">
                <adec:decorative xmlns:adec="http://schemas.microsoft.com/office/drawing/2017/decorative" val="1"/>
              </a:ext>
            </a:extLst>
          </p:cNvPr>
          <p:cNvSpPr>
            <a:spLocks noMove="1" noResize="1"/>
          </p:cNvSpPr>
          <p:nvPr/>
        </p:nvSpPr>
        <p:spPr>
          <a:xfrm>
            <a:off x="0" y="0"/>
            <a:ext cx="12191996"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3" name="Freeform: Shape 8">
            <a:extLst>
              <a:ext uri="{FF2B5EF4-FFF2-40B4-BE49-F238E27FC236}">
                <a16:creationId xmlns:a16="http://schemas.microsoft.com/office/drawing/2014/main" id="{6B014E04-6FDB-3A84-1804-D15B61B05D6D}"/>
              </a:ext>
              <a:ext uri="{C183D7F6-B498-43B3-948B-1728B52AA6E4}">
                <adec:decorative xmlns:adec="http://schemas.microsoft.com/office/drawing/2017/decorative" val="1"/>
              </a:ext>
            </a:extLst>
          </p:cNvPr>
          <p:cNvSpPr>
            <a:spLocks noMove="1" noResize="1"/>
          </p:cNvSpPr>
          <p:nvPr/>
        </p:nvSpPr>
        <p:spPr>
          <a:xfrm>
            <a:off x="1114425" y="0"/>
            <a:ext cx="9963146" cy="6858000"/>
          </a:xfrm>
          <a:custGeom>
            <a:avLst/>
            <a:gdLst>
              <a:gd name="f0" fmla="val 10800000"/>
              <a:gd name="f1" fmla="val 5400000"/>
              <a:gd name="f2" fmla="val 180"/>
              <a:gd name="f3" fmla="val w"/>
              <a:gd name="f4" fmla="val h"/>
              <a:gd name="f5" fmla="val 0"/>
              <a:gd name="f6" fmla="val 9963150"/>
              <a:gd name="f7" fmla="val 6858000"/>
              <a:gd name="f8" fmla="val 1595771"/>
              <a:gd name="f9" fmla="val 8367379"/>
              <a:gd name="f10" fmla="val 8504080"/>
              <a:gd name="f11" fmla="val 130333"/>
              <a:gd name="f12" fmla="val 9405568"/>
              <a:gd name="f13" fmla="val 1031820"/>
              <a:gd name="f14" fmla="val 2277214"/>
              <a:gd name="f15" fmla="val 3652838"/>
              <a:gd name="f16" fmla="val 4856509"/>
              <a:gd name="f17" fmla="val 9536251"/>
              <a:gd name="f18" fmla="val 5960473"/>
              <a:gd name="f19" fmla="val 8825600"/>
              <a:gd name="f20" fmla="val 6821583"/>
              <a:gd name="f21" fmla="val 8794055"/>
              <a:gd name="f22" fmla="val 1169096"/>
              <a:gd name="f23" fmla="val 1137550"/>
              <a:gd name="f24" fmla="val 426899"/>
              <a:gd name="f25" fmla="val 557582"/>
              <a:gd name="f26" fmla="val 1459070"/>
              <a:gd name="f27" fmla="+- 0 0 -90"/>
              <a:gd name="f28" fmla="*/ f3 1 9963150"/>
              <a:gd name="f29" fmla="*/ f4 1 6858000"/>
              <a:gd name="f30" fmla="+- f7 0 f5"/>
              <a:gd name="f31" fmla="+- f6 0 f5"/>
              <a:gd name="f32" fmla="*/ f27 f0 1"/>
              <a:gd name="f33" fmla="*/ f31 1 9963150"/>
              <a:gd name="f34" fmla="*/ f30 1 6858000"/>
              <a:gd name="f35" fmla="*/ 1595771 f31 1"/>
              <a:gd name="f36" fmla="*/ 0 f30 1"/>
              <a:gd name="f37" fmla="*/ 8367379 f31 1"/>
              <a:gd name="f38" fmla="*/ 8504080 f31 1"/>
              <a:gd name="f39" fmla="*/ 130333 f30 1"/>
              <a:gd name="f40" fmla="*/ 9963150 f31 1"/>
              <a:gd name="f41" fmla="*/ 3652838 f30 1"/>
              <a:gd name="f42" fmla="*/ 8825600 f31 1"/>
              <a:gd name="f43" fmla="*/ 6821583 f30 1"/>
              <a:gd name="f44" fmla="*/ 8794055 f31 1"/>
              <a:gd name="f45" fmla="*/ 6858000 f30 1"/>
              <a:gd name="f46" fmla="*/ 1169096 f31 1"/>
              <a:gd name="f47" fmla="*/ 1137550 f31 1"/>
              <a:gd name="f48" fmla="*/ 0 f31 1"/>
              <a:gd name="f49" fmla="*/ 1459070 f31 1"/>
              <a:gd name="f50" fmla="*/ f32 1 f2"/>
              <a:gd name="f51" fmla="*/ f35 1 9963150"/>
              <a:gd name="f52" fmla="*/ f36 1 6858000"/>
              <a:gd name="f53" fmla="*/ f37 1 9963150"/>
              <a:gd name="f54" fmla="*/ f38 1 9963150"/>
              <a:gd name="f55" fmla="*/ f39 1 6858000"/>
              <a:gd name="f56" fmla="*/ f40 1 9963150"/>
              <a:gd name="f57" fmla="*/ f41 1 6858000"/>
              <a:gd name="f58" fmla="*/ f42 1 9963150"/>
              <a:gd name="f59" fmla="*/ f43 1 6858000"/>
              <a:gd name="f60" fmla="*/ f44 1 9963150"/>
              <a:gd name="f61" fmla="*/ f45 1 6858000"/>
              <a:gd name="f62" fmla="*/ f46 1 9963150"/>
              <a:gd name="f63" fmla="*/ f47 1 9963150"/>
              <a:gd name="f64" fmla="*/ f48 1 9963150"/>
              <a:gd name="f65" fmla="*/ f49 1 9963150"/>
              <a:gd name="f66" fmla="*/ f5 1 f33"/>
              <a:gd name="f67" fmla="*/ f6 1 f33"/>
              <a:gd name="f68" fmla="*/ f5 1 f34"/>
              <a:gd name="f69" fmla="*/ f7 1 f34"/>
              <a:gd name="f70" fmla="+- f50 0 f1"/>
              <a:gd name="f71" fmla="*/ f51 1 f33"/>
              <a:gd name="f72" fmla="*/ f52 1 f34"/>
              <a:gd name="f73" fmla="*/ f53 1 f33"/>
              <a:gd name="f74" fmla="*/ f54 1 f33"/>
              <a:gd name="f75" fmla="*/ f55 1 f34"/>
              <a:gd name="f76" fmla="*/ f56 1 f33"/>
              <a:gd name="f77" fmla="*/ f57 1 f34"/>
              <a:gd name="f78" fmla="*/ f58 1 f33"/>
              <a:gd name="f79" fmla="*/ f59 1 f34"/>
              <a:gd name="f80" fmla="*/ f60 1 f33"/>
              <a:gd name="f81" fmla="*/ f61 1 f34"/>
              <a:gd name="f82" fmla="*/ f62 1 f33"/>
              <a:gd name="f83" fmla="*/ f63 1 f33"/>
              <a:gd name="f84" fmla="*/ f64 1 f33"/>
              <a:gd name="f85" fmla="*/ f65 1 f33"/>
              <a:gd name="f86" fmla="*/ f66 f28 1"/>
              <a:gd name="f87" fmla="*/ f67 f28 1"/>
              <a:gd name="f88" fmla="*/ f69 f29 1"/>
              <a:gd name="f89" fmla="*/ f68 f29 1"/>
              <a:gd name="f90" fmla="*/ f71 f28 1"/>
              <a:gd name="f91" fmla="*/ f72 f29 1"/>
              <a:gd name="f92" fmla="*/ f73 f28 1"/>
              <a:gd name="f93" fmla="*/ f74 f28 1"/>
              <a:gd name="f94" fmla="*/ f75 f29 1"/>
              <a:gd name="f95" fmla="*/ f76 f28 1"/>
              <a:gd name="f96" fmla="*/ f77 f29 1"/>
              <a:gd name="f97" fmla="*/ f78 f28 1"/>
              <a:gd name="f98" fmla="*/ f79 f29 1"/>
              <a:gd name="f99" fmla="*/ f80 f28 1"/>
              <a:gd name="f100" fmla="*/ f81 f29 1"/>
              <a:gd name="f101" fmla="*/ f82 f28 1"/>
              <a:gd name="f102" fmla="*/ f83 f28 1"/>
              <a:gd name="f103" fmla="*/ f84 f28 1"/>
              <a:gd name="f104" fmla="*/ f85 f28 1"/>
            </a:gdLst>
            <a:ahLst/>
            <a:cxnLst>
              <a:cxn ang="3cd4">
                <a:pos x="hc" y="t"/>
              </a:cxn>
              <a:cxn ang="0">
                <a:pos x="r" y="vc"/>
              </a:cxn>
              <a:cxn ang="cd4">
                <a:pos x="hc" y="b"/>
              </a:cxn>
              <a:cxn ang="cd2">
                <a:pos x="l" y="vc"/>
              </a:cxn>
              <a:cxn ang="f70">
                <a:pos x="f90" y="f91"/>
              </a:cxn>
              <a:cxn ang="f70">
                <a:pos x="f92" y="f91"/>
              </a:cxn>
              <a:cxn ang="f70">
                <a:pos x="f93" y="f94"/>
              </a:cxn>
              <a:cxn ang="f70">
                <a:pos x="f95" y="f96"/>
              </a:cxn>
              <a:cxn ang="f70">
                <a:pos x="f97" y="f98"/>
              </a:cxn>
              <a:cxn ang="f70">
                <a:pos x="f99" y="f100"/>
              </a:cxn>
              <a:cxn ang="f70">
                <a:pos x="f101" y="f100"/>
              </a:cxn>
              <a:cxn ang="f70">
                <a:pos x="f102" y="f98"/>
              </a:cxn>
              <a:cxn ang="f70">
                <a:pos x="f103" y="f96"/>
              </a:cxn>
              <a:cxn ang="f70">
                <a:pos x="f104" y="f94"/>
              </a:cxn>
            </a:cxnLst>
            <a:rect l="f86" t="f89" r="f87" b="f88"/>
            <a:pathLst>
              <a:path w="9963150" h="6858000">
                <a:moveTo>
                  <a:pt x="f8" y="f5"/>
                </a:moveTo>
                <a:lnTo>
                  <a:pt x="f9" y="f5"/>
                </a:lnTo>
                <a:lnTo>
                  <a:pt x="f10" y="f11"/>
                </a:lnTo>
                <a:cubicBezTo>
                  <a:pt x="f12" y="f13"/>
                  <a:pt x="f6" y="f14"/>
                  <a:pt x="f6" y="f15"/>
                </a:cubicBezTo>
                <a:cubicBezTo>
                  <a:pt x="f6" y="f16"/>
                  <a:pt x="f17" y="f18"/>
                  <a:pt x="f19" y="f20"/>
                </a:cubicBezTo>
                <a:lnTo>
                  <a:pt x="f21" y="f7"/>
                </a:lnTo>
                <a:lnTo>
                  <a:pt x="f22" y="f7"/>
                </a:lnTo>
                <a:lnTo>
                  <a:pt x="f23" y="f20"/>
                </a:lnTo>
                <a:cubicBezTo>
                  <a:pt x="f24" y="f18"/>
                  <a:pt x="f5" y="f16"/>
                  <a:pt x="f5" y="f15"/>
                </a:cubicBezTo>
                <a:cubicBezTo>
                  <a:pt x="f5" y="f14"/>
                  <a:pt x="f25" y="f13"/>
                  <a:pt x="f26" y="f11"/>
                </a:cubicBezTo>
                <a:close/>
              </a:path>
            </a:pathLst>
          </a:custGeom>
          <a:solidFill>
            <a:srgbClr val="FFFFFF"/>
          </a:solidFill>
          <a:ln w="9528" cap="flat">
            <a:solidFill>
              <a:srgbClr val="EFEFEF"/>
            </a:solidFill>
            <a:prstDash val="solid"/>
            <a:miter/>
          </a:ln>
          <a:effectLst>
            <a:outerShdw dir="16200000" algn="tl">
              <a:srgbClr val="D9D9D9">
                <a:alpha val="38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4" name="Freeform: Shape 10">
            <a:extLst>
              <a:ext uri="{FF2B5EF4-FFF2-40B4-BE49-F238E27FC236}">
                <a16:creationId xmlns:a16="http://schemas.microsoft.com/office/drawing/2014/main" id="{2017EB6E-E3F7-BA95-A5B7-5892A2819AD8}"/>
              </a:ext>
              <a:ext uri="{C183D7F6-B498-43B3-948B-1728B52AA6E4}">
                <adec:decorative xmlns:adec="http://schemas.microsoft.com/office/drawing/2017/decorative" val="1"/>
              </a:ext>
            </a:extLst>
          </p:cNvPr>
          <p:cNvSpPr>
            <a:spLocks noMove="1" noResize="1"/>
          </p:cNvSpPr>
          <p:nvPr/>
        </p:nvSpPr>
        <p:spPr>
          <a:xfrm>
            <a:off x="1121667" y="0"/>
            <a:ext cx="9948672" cy="6858000"/>
          </a:xfrm>
          <a:custGeom>
            <a:avLst/>
            <a:gdLst>
              <a:gd name="f0" fmla="val 10800000"/>
              <a:gd name="f1" fmla="val 5400000"/>
              <a:gd name="f2" fmla="val 180"/>
              <a:gd name="f3" fmla="val w"/>
              <a:gd name="f4" fmla="val h"/>
              <a:gd name="f5" fmla="val 0"/>
              <a:gd name="f6" fmla="val 9963150"/>
              <a:gd name="f7" fmla="val 6858000"/>
              <a:gd name="f8" fmla="val 1595771"/>
              <a:gd name="f9" fmla="val 8367379"/>
              <a:gd name="f10" fmla="val 8504080"/>
              <a:gd name="f11" fmla="val 130333"/>
              <a:gd name="f12" fmla="val 9405568"/>
              <a:gd name="f13" fmla="val 1031820"/>
              <a:gd name="f14" fmla="val 2277214"/>
              <a:gd name="f15" fmla="val 3652838"/>
              <a:gd name="f16" fmla="val 4856509"/>
              <a:gd name="f17" fmla="val 9536251"/>
              <a:gd name="f18" fmla="val 5960473"/>
              <a:gd name="f19" fmla="val 8825600"/>
              <a:gd name="f20" fmla="val 6821583"/>
              <a:gd name="f21" fmla="val 8794055"/>
              <a:gd name="f22" fmla="val 1169096"/>
              <a:gd name="f23" fmla="val 1137550"/>
              <a:gd name="f24" fmla="val 426899"/>
              <a:gd name="f25" fmla="val 557582"/>
              <a:gd name="f26" fmla="val 1459070"/>
              <a:gd name="f27" fmla="+- 0 0 -90"/>
              <a:gd name="f28" fmla="*/ f3 1 9963150"/>
              <a:gd name="f29" fmla="*/ f4 1 6858000"/>
              <a:gd name="f30" fmla="+- f7 0 f5"/>
              <a:gd name="f31" fmla="+- f6 0 f5"/>
              <a:gd name="f32" fmla="*/ f27 f0 1"/>
              <a:gd name="f33" fmla="*/ f31 1 9963150"/>
              <a:gd name="f34" fmla="*/ f30 1 6858000"/>
              <a:gd name="f35" fmla="*/ 1595771 f31 1"/>
              <a:gd name="f36" fmla="*/ 0 f30 1"/>
              <a:gd name="f37" fmla="*/ 8367379 f31 1"/>
              <a:gd name="f38" fmla="*/ 8504080 f31 1"/>
              <a:gd name="f39" fmla="*/ 130333 f30 1"/>
              <a:gd name="f40" fmla="*/ 9963150 f31 1"/>
              <a:gd name="f41" fmla="*/ 3652838 f30 1"/>
              <a:gd name="f42" fmla="*/ 8825600 f31 1"/>
              <a:gd name="f43" fmla="*/ 6821583 f30 1"/>
              <a:gd name="f44" fmla="*/ 8794055 f31 1"/>
              <a:gd name="f45" fmla="*/ 6858000 f30 1"/>
              <a:gd name="f46" fmla="*/ 1169096 f31 1"/>
              <a:gd name="f47" fmla="*/ 1137550 f31 1"/>
              <a:gd name="f48" fmla="*/ 0 f31 1"/>
              <a:gd name="f49" fmla="*/ 1459070 f31 1"/>
              <a:gd name="f50" fmla="*/ f32 1 f2"/>
              <a:gd name="f51" fmla="*/ f35 1 9963150"/>
              <a:gd name="f52" fmla="*/ f36 1 6858000"/>
              <a:gd name="f53" fmla="*/ f37 1 9963150"/>
              <a:gd name="f54" fmla="*/ f38 1 9963150"/>
              <a:gd name="f55" fmla="*/ f39 1 6858000"/>
              <a:gd name="f56" fmla="*/ f40 1 9963150"/>
              <a:gd name="f57" fmla="*/ f41 1 6858000"/>
              <a:gd name="f58" fmla="*/ f42 1 9963150"/>
              <a:gd name="f59" fmla="*/ f43 1 6858000"/>
              <a:gd name="f60" fmla="*/ f44 1 9963150"/>
              <a:gd name="f61" fmla="*/ f45 1 6858000"/>
              <a:gd name="f62" fmla="*/ f46 1 9963150"/>
              <a:gd name="f63" fmla="*/ f47 1 9963150"/>
              <a:gd name="f64" fmla="*/ f48 1 9963150"/>
              <a:gd name="f65" fmla="*/ f49 1 9963150"/>
              <a:gd name="f66" fmla="*/ f5 1 f33"/>
              <a:gd name="f67" fmla="*/ f6 1 f33"/>
              <a:gd name="f68" fmla="*/ f5 1 f34"/>
              <a:gd name="f69" fmla="*/ f7 1 f34"/>
              <a:gd name="f70" fmla="+- f50 0 f1"/>
              <a:gd name="f71" fmla="*/ f51 1 f33"/>
              <a:gd name="f72" fmla="*/ f52 1 f34"/>
              <a:gd name="f73" fmla="*/ f53 1 f33"/>
              <a:gd name="f74" fmla="*/ f54 1 f33"/>
              <a:gd name="f75" fmla="*/ f55 1 f34"/>
              <a:gd name="f76" fmla="*/ f56 1 f33"/>
              <a:gd name="f77" fmla="*/ f57 1 f34"/>
              <a:gd name="f78" fmla="*/ f58 1 f33"/>
              <a:gd name="f79" fmla="*/ f59 1 f34"/>
              <a:gd name="f80" fmla="*/ f60 1 f33"/>
              <a:gd name="f81" fmla="*/ f61 1 f34"/>
              <a:gd name="f82" fmla="*/ f62 1 f33"/>
              <a:gd name="f83" fmla="*/ f63 1 f33"/>
              <a:gd name="f84" fmla="*/ f64 1 f33"/>
              <a:gd name="f85" fmla="*/ f65 1 f33"/>
              <a:gd name="f86" fmla="*/ f66 f28 1"/>
              <a:gd name="f87" fmla="*/ f67 f28 1"/>
              <a:gd name="f88" fmla="*/ f69 f29 1"/>
              <a:gd name="f89" fmla="*/ f68 f29 1"/>
              <a:gd name="f90" fmla="*/ f71 f28 1"/>
              <a:gd name="f91" fmla="*/ f72 f29 1"/>
              <a:gd name="f92" fmla="*/ f73 f28 1"/>
              <a:gd name="f93" fmla="*/ f74 f28 1"/>
              <a:gd name="f94" fmla="*/ f75 f29 1"/>
              <a:gd name="f95" fmla="*/ f76 f28 1"/>
              <a:gd name="f96" fmla="*/ f77 f29 1"/>
              <a:gd name="f97" fmla="*/ f78 f28 1"/>
              <a:gd name="f98" fmla="*/ f79 f29 1"/>
              <a:gd name="f99" fmla="*/ f80 f28 1"/>
              <a:gd name="f100" fmla="*/ f81 f29 1"/>
              <a:gd name="f101" fmla="*/ f82 f28 1"/>
              <a:gd name="f102" fmla="*/ f83 f28 1"/>
              <a:gd name="f103" fmla="*/ f84 f28 1"/>
              <a:gd name="f104" fmla="*/ f85 f28 1"/>
            </a:gdLst>
            <a:ahLst/>
            <a:cxnLst>
              <a:cxn ang="3cd4">
                <a:pos x="hc" y="t"/>
              </a:cxn>
              <a:cxn ang="0">
                <a:pos x="r" y="vc"/>
              </a:cxn>
              <a:cxn ang="cd4">
                <a:pos x="hc" y="b"/>
              </a:cxn>
              <a:cxn ang="cd2">
                <a:pos x="l" y="vc"/>
              </a:cxn>
              <a:cxn ang="f70">
                <a:pos x="f90" y="f91"/>
              </a:cxn>
              <a:cxn ang="f70">
                <a:pos x="f92" y="f91"/>
              </a:cxn>
              <a:cxn ang="f70">
                <a:pos x="f93" y="f94"/>
              </a:cxn>
              <a:cxn ang="f70">
                <a:pos x="f95" y="f96"/>
              </a:cxn>
              <a:cxn ang="f70">
                <a:pos x="f97" y="f98"/>
              </a:cxn>
              <a:cxn ang="f70">
                <a:pos x="f99" y="f100"/>
              </a:cxn>
              <a:cxn ang="f70">
                <a:pos x="f101" y="f100"/>
              </a:cxn>
              <a:cxn ang="f70">
                <a:pos x="f102" y="f98"/>
              </a:cxn>
              <a:cxn ang="f70">
                <a:pos x="f103" y="f96"/>
              </a:cxn>
              <a:cxn ang="f70">
                <a:pos x="f104" y="f94"/>
              </a:cxn>
            </a:cxnLst>
            <a:rect l="f86" t="f89" r="f87" b="f88"/>
            <a:pathLst>
              <a:path w="9963150" h="6858000">
                <a:moveTo>
                  <a:pt x="f8" y="f5"/>
                </a:moveTo>
                <a:lnTo>
                  <a:pt x="f9" y="f5"/>
                </a:lnTo>
                <a:lnTo>
                  <a:pt x="f10" y="f11"/>
                </a:lnTo>
                <a:cubicBezTo>
                  <a:pt x="f12" y="f13"/>
                  <a:pt x="f6" y="f14"/>
                  <a:pt x="f6" y="f15"/>
                </a:cubicBezTo>
                <a:cubicBezTo>
                  <a:pt x="f6" y="f16"/>
                  <a:pt x="f17" y="f18"/>
                  <a:pt x="f19" y="f20"/>
                </a:cubicBezTo>
                <a:lnTo>
                  <a:pt x="f21" y="f7"/>
                </a:lnTo>
                <a:lnTo>
                  <a:pt x="f22" y="f7"/>
                </a:lnTo>
                <a:lnTo>
                  <a:pt x="f23" y="f20"/>
                </a:lnTo>
                <a:cubicBezTo>
                  <a:pt x="f24" y="f18"/>
                  <a:pt x="f5" y="f16"/>
                  <a:pt x="f5" y="f15"/>
                </a:cubicBezTo>
                <a:cubicBezTo>
                  <a:pt x="f5" y="f14"/>
                  <a:pt x="f25" y="f13"/>
                  <a:pt x="f26" y="f11"/>
                </a:cubicBezTo>
                <a:close/>
              </a:path>
            </a:pathLst>
          </a:cu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5" name="Title 1">
            <a:extLst>
              <a:ext uri="{FF2B5EF4-FFF2-40B4-BE49-F238E27FC236}">
                <a16:creationId xmlns:a16="http://schemas.microsoft.com/office/drawing/2014/main" id="{50AE2528-199C-3663-CAAF-DED3E33577F0}"/>
              </a:ext>
            </a:extLst>
          </p:cNvPr>
          <p:cNvSpPr txBox="1">
            <a:spLocks noGrp="1"/>
          </p:cNvSpPr>
          <p:nvPr>
            <p:ph type="ctrTitle"/>
          </p:nvPr>
        </p:nvSpPr>
        <p:spPr>
          <a:xfrm>
            <a:off x="1698808" y="2507074"/>
            <a:ext cx="8794379" cy="1494769"/>
          </a:xfrm>
        </p:spPr>
        <p:txBody>
          <a:bodyPr anchor="t"/>
          <a:lstStyle/>
          <a:p>
            <a:pPr lvl="0"/>
            <a:br>
              <a:rPr lang="en-GB" sz="1800"/>
            </a:br>
            <a:endParaRPr lang="en-GB" sz="1800"/>
          </a:p>
        </p:txBody>
      </p:sp>
      <p:sp>
        <p:nvSpPr>
          <p:cNvPr id="6" name="Rectangle 12">
            <a:extLst>
              <a:ext uri="{FF2B5EF4-FFF2-40B4-BE49-F238E27FC236}">
                <a16:creationId xmlns:a16="http://schemas.microsoft.com/office/drawing/2014/main" id="{A43AB6EF-0044-7274-B39B-2F30DEEDF173}"/>
              </a:ext>
              <a:ext uri="{C183D7F6-B498-43B3-948B-1728B52AA6E4}">
                <adec:decorative xmlns:adec="http://schemas.microsoft.com/office/drawing/2017/decorative" val="1"/>
              </a:ext>
            </a:extLst>
          </p:cNvPr>
          <p:cNvSpPr>
            <a:spLocks noMove="1" noResize="1"/>
          </p:cNvSpPr>
          <p:nvPr/>
        </p:nvSpPr>
        <p:spPr>
          <a:xfrm>
            <a:off x="3718563" y="5524786"/>
            <a:ext cx="4754880" cy="27432"/>
          </a:xfrm>
          <a:prstGeom prst="rect">
            <a:avLst/>
          </a:prstGeom>
          <a:solidFill>
            <a:srgbClr val="E97132"/>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7" name="TextBox 3">
            <a:extLst>
              <a:ext uri="{FF2B5EF4-FFF2-40B4-BE49-F238E27FC236}">
                <a16:creationId xmlns:a16="http://schemas.microsoft.com/office/drawing/2014/main" id="{A1CA93DB-6029-0330-2F47-7BB14EC26F1D}"/>
              </a:ext>
            </a:extLst>
          </p:cNvPr>
          <p:cNvSpPr txBox="1"/>
          <p:nvPr/>
        </p:nvSpPr>
        <p:spPr>
          <a:xfrm>
            <a:off x="1752603" y="1363160"/>
            <a:ext cx="8686800" cy="4278093"/>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1" i="0" u="none" strike="noStrike" kern="1200" cap="none" spc="0" baseline="0">
                <a:solidFill>
                  <a:srgbClr val="000000"/>
                </a:solidFill>
                <a:uFillTx/>
                <a:latin typeface="Aptos"/>
              </a:rPr>
              <a:t>Political Factors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1" i="0" u="none" strike="noStrike" kern="1200" cap="none" spc="0" baseline="0">
              <a:solidFill>
                <a:srgbClr val="000000"/>
              </a:solidFill>
              <a:uFillTx/>
              <a:latin typeface="Aptos"/>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Aptos"/>
              </a:rPr>
              <a:t>Key Factors: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UK food import regulations affect the cost and availability of Asian</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products </a:t>
            </a:r>
            <a:r>
              <a:rPr lang="en-GB" sz="1800" b="1" i="0" u="none" strike="noStrike" kern="1200" cap="none" spc="0" baseline="0">
                <a:solidFill>
                  <a:srgbClr val="000000"/>
                </a:solidFill>
                <a:uFillTx/>
                <a:latin typeface="Aptos"/>
              </a:rPr>
              <a:t>(Smith, 2022).</a:t>
            </a:r>
            <a:r>
              <a:rPr lang="en-GB" sz="1800" b="0" i="0" u="none" strike="noStrike" kern="1200" cap="none" spc="0" baseline="0">
                <a:solidFill>
                  <a:srgbClr val="000000"/>
                </a:solidFill>
                <a:uFillTx/>
                <a:latin typeface="Aptos"/>
              </a:rPr>
              <a:t>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Brexit-related customs rules may increase delivery times and paperwork.</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Strict food safety and hygiene standards must be followed.</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a:t>
            </a:r>
            <a:r>
              <a:rPr lang="en-GB" sz="1800" b="1" i="0" u="none" strike="noStrike" kern="1200" cap="none" spc="0" baseline="0">
                <a:solidFill>
                  <a:srgbClr val="000000"/>
                </a:solidFill>
                <a:uFillTx/>
                <a:latin typeface="Aptos"/>
              </a:rPr>
              <a:t>Strategic Alignment:</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Compliance Strategy: Ensure all stock meets UK food safety and labelling regulations.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Supplier Strategy: Work with multiple international suppliers to reduce risks from import policy changes.</a:t>
            </a:r>
          </a:p>
        </p:txBody>
      </p:sp>
      <p:sp>
        <p:nvSpPr>
          <p:cNvPr id="8" name="TextBox 4">
            <a:extLst>
              <a:ext uri="{FF2B5EF4-FFF2-40B4-BE49-F238E27FC236}">
                <a16:creationId xmlns:a16="http://schemas.microsoft.com/office/drawing/2014/main" id="{A126ED46-8FA1-3CE9-2635-CF20F7F1FD4B}"/>
              </a:ext>
            </a:extLst>
          </p:cNvPr>
          <p:cNvSpPr txBox="1"/>
          <p:nvPr/>
        </p:nvSpPr>
        <p:spPr>
          <a:xfrm>
            <a:off x="2834640" y="561039"/>
            <a:ext cx="6400580" cy="46166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1200" cap="none" spc="0" baseline="0">
                <a:solidFill>
                  <a:srgbClr val="000000"/>
                </a:solidFill>
                <a:uFillTx/>
                <a:latin typeface="Aptos"/>
              </a:rPr>
              <a:t>PESTEL Analysis For Finchley Oriental Market</a:t>
            </a:r>
          </a:p>
        </p:txBody>
      </p:sp>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7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name="Slide18">
    <p:bg>
      <p:bgPr>
        <a:solidFill>
          <a:srgbClr val="FFFFFF"/>
        </a:solidFill>
        <a:effectLst/>
      </p:bgPr>
    </p:bg>
    <p:spTree>
      <p:nvGrpSpPr>
        <p:cNvPr id="1" name=""/>
        <p:cNvGrpSpPr/>
        <p:nvPr/>
      </p:nvGrpSpPr>
      <p:grpSpPr>
        <a:xfrm>
          <a:off x="0" y="0"/>
          <a:ext cx="0" cy="0"/>
          <a:chOff x="0" y="0"/>
          <a:chExt cx="0" cy="0"/>
        </a:xfrm>
      </p:grpSpPr>
      <p:sp>
        <p:nvSpPr>
          <p:cNvPr id="2" name="Rectangle 219">
            <a:extLst>
              <a:ext uri="{FF2B5EF4-FFF2-40B4-BE49-F238E27FC236}">
                <a16:creationId xmlns:a16="http://schemas.microsoft.com/office/drawing/2014/main" id="{DD7E82E9-B9E8-2F16-A5F4-C48B68888D74}"/>
              </a:ext>
              <a:ext uri="{C183D7F6-B498-43B3-948B-1728B52AA6E4}">
                <adec:decorative xmlns:adec="http://schemas.microsoft.com/office/drawing/2017/decorative" val="1"/>
              </a:ext>
            </a:extLst>
          </p:cNvPr>
          <p:cNvSpPr>
            <a:spLocks noMove="1" noResize="1"/>
          </p:cNvSpPr>
          <p:nvPr/>
        </p:nvSpPr>
        <p:spPr>
          <a:xfrm>
            <a:off x="0" y="0"/>
            <a:ext cx="12191996"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3" name="Freeform: Shape 8">
            <a:extLst>
              <a:ext uri="{FF2B5EF4-FFF2-40B4-BE49-F238E27FC236}">
                <a16:creationId xmlns:a16="http://schemas.microsoft.com/office/drawing/2014/main" id="{91D8ABFA-37EF-02ED-CBDC-782FF453CE0F}"/>
              </a:ext>
              <a:ext uri="{C183D7F6-B498-43B3-948B-1728B52AA6E4}">
                <adec:decorative xmlns:adec="http://schemas.microsoft.com/office/drawing/2017/decorative" val="1"/>
              </a:ext>
            </a:extLst>
          </p:cNvPr>
          <p:cNvSpPr>
            <a:spLocks noMove="1" noResize="1"/>
          </p:cNvSpPr>
          <p:nvPr/>
        </p:nvSpPr>
        <p:spPr>
          <a:xfrm>
            <a:off x="1114425" y="0"/>
            <a:ext cx="9963146" cy="6858000"/>
          </a:xfrm>
          <a:custGeom>
            <a:avLst/>
            <a:gdLst>
              <a:gd name="f0" fmla="val 10800000"/>
              <a:gd name="f1" fmla="val 5400000"/>
              <a:gd name="f2" fmla="val 180"/>
              <a:gd name="f3" fmla="val w"/>
              <a:gd name="f4" fmla="val h"/>
              <a:gd name="f5" fmla="val 0"/>
              <a:gd name="f6" fmla="val 9963150"/>
              <a:gd name="f7" fmla="val 6858000"/>
              <a:gd name="f8" fmla="val 1595771"/>
              <a:gd name="f9" fmla="val 8367379"/>
              <a:gd name="f10" fmla="val 8504080"/>
              <a:gd name="f11" fmla="val 130333"/>
              <a:gd name="f12" fmla="val 9405568"/>
              <a:gd name="f13" fmla="val 1031820"/>
              <a:gd name="f14" fmla="val 2277214"/>
              <a:gd name="f15" fmla="val 3652838"/>
              <a:gd name="f16" fmla="val 4856509"/>
              <a:gd name="f17" fmla="val 9536251"/>
              <a:gd name="f18" fmla="val 5960473"/>
              <a:gd name="f19" fmla="val 8825600"/>
              <a:gd name="f20" fmla="val 6821583"/>
              <a:gd name="f21" fmla="val 8794055"/>
              <a:gd name="f22" fmla="val 1169096"/>
              <a:gd name="f23" fmla="val 1137550"/>
              <a:gd name="f24" fmla="val 426899"/>
              <a:gd name="f25" fmla="val 557582"/>
              <a:gd name="f26" fmla="val 1459070"/>
              <a:gd name="f27" fmla="+- 0 0 -90"/>
              <a:gd name="f28" fmla="*/ f3 1 9963150"/>
              <a:gd name="f29" fmla="*/ f4 1 6858000"/>
              <a:gd name="f30" fmla="+- f7 0 f5"/>
              <a:gd name="f31" fmla="+- f6 0 f5"/>
              <a:gd name="f32" fmla="*/ f27 f0 1"/>
              <a:gd name="f33" fmla="*/ f31 1 9963150"/>
              <a:gd name="f34" fmla="*/ f30 1 6858000"/>
              <a:gd name="f35" fmla="*/ 1595771 f31 1"/>
              <a:gd name="f36" fmla="*/ 0 f30 1"/>
              <a:gd name="f37" fmla="*/ 8367379 f31 1"/>
              <a:gd name="f38" fmla="*/ 8504080 f31 1"/>
              <a:gd name="f39" fmla="*/ 130333 f30 1"/>
              <a:gd name="f40" fmla="*/ 9963150 f31 1"/>
              <a:gd name="f41" fmla="*/ 3652838 f30 1"/>
              <a:gd name="f42" fmla="*/ 8825600 f31 1"/>
              <a:gd name="f43" fmla="*/ 6821583 f30 1"/>
              <a:gd name="f44" fmla="*/ 8794055 f31 1"/>
              <a:gd name="f45" fmla="*/ 6858000 f30 1"/>
              <a:gd name="f46" fmla="*/ 1169096 f31 1"/>
              <a:gd name="f47" fmla="*/ 1137550 f31 1"/>
              <a:gd name="f48" fmla="*/ 0 f31 1"/>
              <a:gd name="f49" fmla="*/ 1459070 f31 1"/>
              <a:gd name="f50" fmla="*/ f32 1 f2"/>
              <a:gd name="f51" fmla="*/ f35 1 9963150"/>
              <a:gd name="f52" fmla="*/ f36 1 6858000"/>
              <a:gd name="f53" fmla="*/ f37 1 9963150"/>
              <a:gd name="f54" fmla="*/ f38 1 9963150"/>
              <a:gd name="f55" fmla="*/ f39 1 6858000"/>
              <a:gd name="f56" fmla="*/ f40 1 9963150"/>
              <a:gd name="f57" fmla="*/ f41 1 6858000"/>
              <a:gd name="f58" fmla="*/ f42 1 9963150"/>
              <a:gd name="f59" fmla="*/ f43 1 6858000"/>
              <a:gd name="f60" fmla="*/ f44 1 9963150"/>
              <a:gd name="f61" fmla="*/ f45 1 6858000"/>
              <a:gd name="f62" fmla="*/ f46 1 9963150"/>
              <a:gd name="f63" fmla="*/ f47 1 9963150"/>
              <a:gd name="f64" fmla="*/ f48 1 9963150"/>
              <a:gd name="f65" fmla="*/ f49 1 9963150"/>
              <a:gd name="f66" fmla="*/ f5 1 f33"/>
              <a:gd name="f67" fmla="*/ f6 1 f33"/>
              <a:gd name="f68" fmla="*/ f5 1 f34"/>
              <a:gd name="f69" fmla="*/ f7 1 f34"/>
              <a:gd name="f70" fmla="+- f50 0 f1"/>
              <a:gd name="f71" fmla="*/ f51 1 f33"/>
              <a:gd name="f72" fmla="*/ f52 1 f34"/>
              <a:gd name="f73" fmla="*/ f53 1 f33"/>
              <a:gd name="f74" fmla="*/ f54 1 f33"/>
              <a:gd name="f75" fmla="*/ f55 1 f34"/>
              <a:gd name="f76" fmla="*/ f56 1 f33"/>
              <a:gd name="f77" fmla="*/ f57 1 f34"/>
              <a:gd name="f78" fmla="*/ f58 1 f33"/>
              <a:gd name="f79" fmla="*/ f59 1 f34"/>
              <a:gd name="f80" fmla="*/ f60 1 f33"/>
              <a:gd name="f81" fmla="*/ f61 1 f34"/>
              <a:gd name="f82" fmla="*/ f62 1 f33"/>
              <a:gd name="f83" fmla="*/ f63 1 f33"/>
              <a:gd name="f84" fmla="*/ f64 1 f33"/>
              <a:gd name="f85" fmla="*/ f65 1 f33"/>
              <a:gd name="f86" fmla="*/ f66 f28 1"/>
              <a:gd name="f87" fmla="*/ f67 f28 1"/>
              <a:gd name="f88" fmla="*/ f69 f29 1"/>
              <a:gd name="f89" fmla="*/ f68 f29 1"/>
              <a:gd name="f90" fmla="*/ f71 f28 1"/>
              <a:gd name="f91" fmla="*/ f72 f29 1"/>
              <a:gd name="f92" fmla="*/ f73 f28 1"/>
              <a:gd name="f93" fmla="*/ f74 f28 1"/>
              <a:gd name="f94" fmla="*/ f75 f29 1"/>
              <a:gd name="f95" fmla="*/ f76 f28 1"/>
              <a:gd name="f96" fmla="*/ f77 f29 1"/>
              <a:gd name="f97" fmla="*/ f78 f28 1"/>
              <a:gd name="f98" fmla="*/ f79 f29 1"/>
              <a:gd name="f99" fmla="*/ f80 f28 1"/>
              <a:gd name="f100" fmla="*/ f81 f29 1"/>
              <a:gd name="f101" fmla="*/ f82 f28 1"/>
              <a:gd name="f102" fmla="*/ f83 f28 1"/>
              <a:gd name="f103" fmla="*/ f84 f28 1"/>
              <a:gd name="f104" fmla="*/ f85 f28 1"/>
            </a:gdLst>
            <a:ahLst/>
            <a:cxnLst>
              <a:cxn ang="3cd4">
                <a:pos x="hc" y="t"/>
              </a:cxn>
              <a:cxn ang="0">
                <a:pos x="r" y="vc"/>
              </a:cxn>
              <a:cxn ang="cd4">
                <a:pos x="hc" y="b"/>
              </a:cxn>
              <a:cxn ang="cd2">
                <a:pos x="l" y="vc"/>
              </a:cxn>
              <a:cxn ang="f70">
                <a:pos x="f90" y="f91"/>
              </a:cxn>
              <a:cxn ang="f70">
                <a:pos x="f92" y="f91"/>
              </a:cxn>
              <a:cxn ang="f70">
                <a:pos x="f93" y="f94"/>
              </a:cxn>
              <a:cxn ang="f70">
                <a:pos x="f95" y="f96"/>
              </a:cxn>
              <a:cxn ang="f70">
                <a:pos x="f97" y="f98"/>
              </a:cxn>
              <a:cxn ang="f70">
                <a:pos x="f99" y="f100"/>
              </a:cxn>
              <a:cxn ang="f70">
                <a:pos x="f101" y="f100"/>
              </a:cxn>
              <a:cxn ang="f70">
                <a:pos x="f102" y="f98"/>
              </a:cxn>
              <a:cxn ang="f70">
                <a:pos x="f103" y="f96"/>
              </a:cxn>
              <a:cxn ang="f70">
                <a:pos x="f104" y="f94"/>
              </a:cxn>
            </a:cxnLst>
            <a:rect l="f86" t="f89" r="f87" b="f88"/>
            <a:pathLst>
              <a:path w="9963150" h="6858000">
                <a:moveTo>
                  <a:pt x="f8" y="f5"/>
                </a:moveTo>
                <a:lnTo>
                  <a:pt x="f9" y="f5"/>
                </a:lnTo>
                <a:lnTo>
                  <a:pt x="f10" y="f11"/>
                </a:lnTo>
                <a:cubicBezTo>
                  <a:pt x="f12" y="f13"/>
                  <a:pt x="f6" y="f14"/>
                  <a:pt x="f6" y="f15"/>
                </a:cubicBezTo>
                <a:cubicBezTo>
                  <a:pt x="f6" y="f16"/>
                  <a:pt x="f17" y="f18"/>
                  <a:pt x="f19" y="f20"/>
                </a:cubicBezTo>
                <a:lnTo>
                  <a:pt x="f21" y="f7"/>
                </a:lnTo>
                <a:lnTo>
                  <a:pt x="f22" y="f7"/>
                </a:lnTo>
                <a:lnTo>
                  <a:pt x="f23" y="f20"/>
                </a:lnTo>
                <a:cubicBezTo>
                  <a:pt x="f24" y="f18"/>
                  <a:pt x="f5" y="f16"/>
                  <a:pt x="f5" y="f15"/>
                </a:cubicBezTo>
                <a:cubicBezTo>
                  <a:pt x="f5" y="f14"/>
                  <a:pt x="f25" y="f13"/>
                  <a:pt x="f26" y="f11"/>
                </a:cubicBezTo>
                <a:close/>
              </a:path>
            </a:pathLst>
          </a:custGeom>
          <a:solidFill>
            <a:srgbClr val="FFFFFF"/>
          </a:solidFill>
          <a:ln w="9528" cap="flat">
            <a:solidFill>
              <a:srgbClr val="EFEFEF"/>
            </a:solidFill>
            <a:prstDash val="solid"/>
            <a:miter/>
          </a:ln>
          <a:effectLst>
            <a:outerShdw dir="16200000" algn="tl">
              <a:srgbClr val="D9D9D9">
                <a:alpha val="38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4" name="Freeform: Shape 10">
            <a:extLst>
              <a:ext uri="{FF2B5EF4-FFF2-40B4-BE49-F238E27FC236}">
                <a16:creationId xmlns:a16="http://schemas.microsoft.com/office/drawing/2014/main" id="{2EF62F9B-0620-EEC1-C88C-FEFAF71791E1}"/>
              </a:ext>
              <a:ext uri="{C183D7F6-B498-43B3-948B-1728B52AA6E4}">
                <adec:decorative xmlns:adec="http://schemas.microsoft.com/office/drawing/2017/decorative" val="1"/>
              </a:ext>
            </a:extLst>
          </p:cNvPr>
          <p:cNvSpPr>
            <a:spLocks noMove="1" noResize="1"/>
          </p:cNvSpPr>
          <p:nvPr/>
        </p:nvSpPr>
        <p:spPr>
          <a:xfrm>
            <a:off x="1121667" y="0"/>
            <a:ext cx="9948672" cy="6858000"/>
          </a:xfrm>
          <a:custGeom>
            <a:avLst/>
            <a:gdLst>
              <a:gd name="f0" fmla="val 10800000"/>
              <a:gd name="f1" fmla="val 5400000"/>
              <a:gd name="f2" fmla="val 180"/>
              <a:gd name="f3" fmla="val w"/>
              <a:gd name="f4" fmla="val h"/>
              <a:gd name="f5" fmla="val 0"/>
              <a:gd name="f6" fmla="val 9963150"/>
              <a:gd name="f7" fmla="val 6858000"/>
              <a:gd name="f8" fmla="val 1595771"/>
              <a:gd name="f9" fmla="val 8367379"/>
              <a:gd name="f10" fmla="val 8504080"/>
              <a:gd name="f11" fmla="val 130333"/>
              <a:gd name="f12" fmla="val 9405568"/>
              <a:gd name="f13" fmla="val 1031820"/>
              <a:gd name="f14" fmla="val 2277214"/>
              <a:gd name="f15" fmla="val 3652838"/>
              <a:gd name="f16" fmla="val 4856509"/>
              <a:gd name="f17" fmla="val 9536251"/>
              <a:gd name="f18" fmla="val 5960473"/>
              <a:gd name="f19" fmla="val 8825600"/>
              <a:gd name="f20" fmla="val 6821583"/>
              <a:gd name="f21" fmla="val 8794055"/>
              <a:gd name="f22" fmla="val 1169096"/>
              <a:gd name="f23" fmla="val 1137550"/>
              <a:gd name="f24" fmla="val 426899"/>
              <a:gd name="f25" fmla="val 557582"/>
              <a:gd name="f26" fmla="val 1459070"/>
              <a:gd name="f27" fmla="+- 0 0 -90"/>
              <a:gd name="f28" fmla="*/ f3 1 9963150"/>
              <a:gd name="f29" fmla="*/ f4 1 6858000"/>
              <a:gd name="f30" fmla="+- f7 0 f5"/>
              <a:gd name="f31" fmla="+- f6 0 f5"/>
              <a:gd name="f32" fmla="*/ f27 f0 1"/>
              <a:gd name="f33" fmla="*/ f31 1 9963150"/>
              <a:gd name="f34" fmla="*/ f30 1 6858000"/>
              <a:gd name="f35" fmla="*/ 1595771 f31 1"/>
              <a:gd name="f36" fmla="*/ 0 f30 1"/>
              <a:gd name="f37" fmla="*/ 8367379 f31 1"/>
              <a:gd name="f38" fmla="*/ 8504080 f31 1"/>
              <a:gd name="f39" fmla="*/ 130333 f30 1"/>
              <a:gd name="f40" fmla="*/ 9963150 f31 1"/>
              <a:gd name="f41" fmla="*/ 3652838 f30 1"/>
              <a:gd name="f42" fmla="*/ 8825600 f31 1"/>
              <a:gd name="f43" fmla="*/ 6821583 f30 1"/>
              <a:gd name="f44" fmla="*/ 8794055 f31 1"/>
              <a:gd name="f45" fmla="*/ 6858000 f30 1"/>
              <a:gd name="f46" fmla="*/ 1169096 f31 1"/>
              <a:gd name="f47" fmla="*/ 1137550 f31 1"/>
              <a:gd name="f48" fmla="*/ 0 f31 1"/>
              <a:gd name="f49" fmla="*/ 1459070 f31 1"/>
              <a:gd name="f50" fmla="*/ f32 1 f2"/>
              <a:gd name="f51" fmla="*/ f35 1 9963150"/>
              <a:gd name="f52" fmla="*/ f36 1 6858000"/>
              <a:gd name="f53" fmla="*/ f37 1 9963150"/>
              <a:gd name="f54" fmla="*/ f38 1 9963150"/>
              <a:gd name="f55" fmla="*/ f39 1 6858000"/>
              <a:gd name="f56" fmla="*/ f40 1 9963150"/>
              <a:gd name="f57" fmla="*/ f41 1 6858000"/>
              <a:gd name="f58" fmla="*/ f42 1 9963150"/>
              <a:gd name="f59" fmla="*/ f43 1 6858000"/>
              <a:gd name="f60" fmla="*/ f44 1 9963150"/>
              <a:gd name="f61" fmla="*/ f45 1 6858000"/>
              <a:gd name="f62" fmla="*/ f46 1 9963150"/>
              <a:gd name="f63" fmla="*/ f47 1 9963150"/>
              <a:gd name="f64" fmla="*/ f48 1 9963150"/>
              <a:gd name="f65" fmla="*/ f49 1 9963150"/>
              <a:gd name="f66" fmla="*/ f5 1 f33"/>
              <a:gd name="f67" fmla="*/ f6 1 f33"/>
              <a:gd name="f68" fmla="*/ f5 1 f34"/>
              <a:gd name="f69" fmla="*/ f7 1 f34"/>
              <a:gd name="f70" fmla="+- f50 0 f1"/>
              <a:gd name="f71" fmla="*/ f51 1 f33"/>
              <a:gd name="f72" fmla="*/ f52 1 f34"/>
              <a:gd name="f73" fmla="*/ f53 1 f33"/>
              <a:gd name="f74" fmla="*/ f54 1 f33"/>
              <a:gd name="f75" fmla="*/ f55 1 f34"/>
              <a:gd name="f76" fmla="*/ f56 1 f33"/>
              <a:gd name="f77" fmla="*/ f57 1 f34"/>
              <a:gd name="f78" fmla="*/ f58 1 f33"/>
              <a:gd name="f79" fmla="*/ f59 1 f34"/>
              <a:gd name="f80" fmla="*/ f60 1 f33"/>
              <a:gd name="f81" fmla="*/ f61 1 f34"/>
              <a:gd name="f82" fmla="*/ f62 1 f33"/>
              <a:gd name="f83" fmla="*/ f63 1 f33"/>
              <a:gd name="f84" fmla="*/ f64 1 f33"/>
              <a:gd name="f85" fmla="*/ f65 1 f33"/>
              <a:gd name="f86" fmla="*/ f66 f28 1"/>
              <a:gd name="f87" fmla="*/ f67 f28 1"/>
              <a:gd name="f88" fmla="*/ f69 f29 1"/>
              <a:gd name="f89" fmla="*/ f68 f29 1"/>
              <a:gd name="f90" fmla="*/ f71 f28 1"/>
              <a:gd name="f91" fmla="*/ f72 f29 1"/>
              <a:gd name="f92" fmla="*/ f73 f28 1"/>
              <a:gd name="f93" fmla="*/ f74 f28 1"/>
              <a:gd name="f94" fmla="*/ f75 f29 1"/>
              <a:gd name="f95" fmla="*/ f76 f28 1"/>
              <a:gd name="f96" fmla="*/ f77 f29 1"/>
              <a:gd name="f97" fmla="*/ f78 f28 1"/>
              <a:gd name="f98" fmla="*/ f79 f29 1"/>
              <a:gd name="f99" fmla="*/ f80 f28 1"/>
              <a:gd name="f100" fmla="*/ f81 f29 1"/>
              <a:gd name="f101" fmla="*/ f82 f28 1"/>
              <a:gd name="f102" fmla="*/ f83 f28 1"/>
              <a:gd name="f103" fmla="*/ f84 f28 1"/>
              <a:gd name="f104" fmla="*/ f85 f28 1"/>
            </a:gdLst>
            <a:ahLst/>
            <a:cxnLst>
              <a:cxn ang="3cd4">
                <a:pos x="hc" y="t"/>
              </a:cxn>
              <a:cxn ang="0">
                <a:pos x="r" y="vc"/>
              </a:cxn>
              <a:cxn ang="cd4">
                <a:pos x="hc" y="b"/>
              </a:cxn>
              <a:cxn ang="cd2">
                <a:pos x="l" y="vc"/>
              </a:cxn>
              <a:cxn ang="f70">
                <a:pos x="f90" y="f91"/>
              </a:cxn>
              <a:cxn ang="f70">
                <a:pos x="f92" y="f91"/>
              </a:cxn>
              <a:cxn ang="f70">
                <a:pos x="f93" y="f94"/>
              </a:cxn>
              <a:cxn ang="f70">
                <a:pos x="f95" y="f96"/>
              </a:cxn>
              <a:cxn ang="f70">
                <a:pos x="f97" y="f98"/>
              </a:cxn>
              <a:cxn ang="f70">
                <a:pos x="f99" y="f100"/>
              </a:cxn>
              <a:cxn ang="f70">
                <a:pos x="f101" y="f100"/>
              </a:cxn>
              <a:cxn ang="f70">
                <a:pos x="f102" y="f98"/>
              </a:cxn>
              <a:cxn ang="f70">
                <a:pos x="f103" y="f96"/>
              </a:cxn>
              <a:cxn ang="f70">
                <a:pos x="f104" y="f94"/>
              </a:cxn>
            </a:cxnLst>
            <a:rect l="f86" t="f89" r="f87" b="f88"/>
            <a:pathLst>
              <a:path w="9963150" h="6858000">
                <a:moveTo>
                  <a:pt x="f8" y="f5"/>
                </a:moveTo>
                <a:lnTo>
                  <a:pt x="f9" y="f5"/>
                </a:lnTo>
                <a:lnTo>
                  <a:pt x="f10" y="f11"/>
                </a:lnTo>
                <a:cubicBezTo>
                  <a:pt x="f12" y="f13"/>
                  <a:pt x="f6" y="f14"/>
                  <a:pt x="f6" y="f15"/>
                </a:cubicBezTo>
                <a:cubicBezTo>
                  <a:pt x="f6" y="f16"/>
                  <a:pt x="f17" y="f18"/>
                  <a:pt x="f19" y="f20"/>
                </a:cubicBezTo>
                <a:lnTo>
                  <a:pt x="f21" y="f7"/>
                </a:lnTo>
                <a:lnTo>
                  <a:pt x="f22" y="f7"/>
                </a:lnTo>
                <a:lnTo>
                  <a:pt x="f23" y="f20"/>
                </a:lnTo>
                <a:cubicBezTo>
                  <a:pt x="f24" y="f18"/>
                  <a:pt x="f5" y="f16"/>
                  <a:pt x="f5" y="f15"/>
                </a:cubicBezTo>
                <a:cubicBezTo>
                  <a:pt x="f5" y="f14"/>
                  <a:pt x="f25" y="f13"/>
                  <a:pt x="f26" y="f11"/>
                </a:cubicBezTo>
                <a:close/>
              </a:path>
            </a:pathLst>
          </a:cu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5" name="Title 1">
            <a:extLst>
              <a:ext uri="{FF2B5EF4-FFF2-40B4-BE49-F238E27FC236}">
                <a16:creationId xmlns:a16="http://schemas.microsoft.com/office/drawing/2014/main" id="{ACFF50DF-5B97-598E-738B-DFEBC42D0D31}"/>
              </a:ext>
            </a:extLst>
          </p:cNvPr>
          <p:cNvSpPr txBox="1">
            <a:spLocks noGrp="1"/>
          </p:cNvSpPr>
          <p:nvPr>
            <p:ph type="ctrTitle"/>
          </p:nvPr>
        </p:nvSpPr>
        <p:spPr>
          <a:xfrm>
            <a:off x="1698808" y="2507074"/>
            <a:ext cx="8794379" cy="1494769"/>
          </a:xfrm>
        </p:spPr>
        <p:txBody>
          <a:bodyPr anchor="t"/>
          <a:lstStyle/>
          <a:p>
            <a:pPr lvl="0"/>
            <a:br>
              <a:rPr lang="en-GB" sz="1800"/>
            </a:br>
            <a:endParaRPr lang="en-GB" sz="1800"/>
          </a:p>
        </p:txBody>
      </p:sp>
      <p:sp>
        <p:nvSpPr>
          <p:cNvPr id="6" name="Rectangle 12">
            <a:extLst>
              <a:ext uri="{FF2B5EF4-FFF2-40B4-BE49-F238E27FC236}">
                <a16:creationId xmlns:a16="http://schemas.microsoft.com/office/drawing/2014/main" id="{C5118AEE-B66A-64AE-5437-C5FF80284C01}"/>
              </a:ext>
              <a:ext uri="{C183D7F6-B498-43B3-948B-1728B52AA6E4}">
                <adec:decorative xmlns:adec="http://schemas.microsoft.com/office/drawing/2017/decorative" val="1"/>
              </a:ext>
            </a:extLst>
          </p:cNvPr>
          <p:cNvSpPr>
            <a:spLocks noMove="1" noResize="1"/>
          </p:cNvSpPr>
          <p:nvPr/>
        </p:nvSpPr>
        <p:spPr>
          <a:xfrm>
            <a:off x="3718563" y="5524786"/>
            <a:ext cx="4754880" cy="27432"/>
          </a:xfrm>
          <a:prstGeom prst="rect">
            <a:avLst/>
          </a:prstGeom>
          <a:solidFill>
            <a:srgbClr val="E97132"/>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7" name="TextBox 3">
            <a:extLst>
              <a:ext uri="{FF2B5EF4-FFF2-40B4-BE49-F238E27FC236}">
                <a16:creationId xmlns:a16="http://schemas.microsoft.com/office/drawing/2014/main" id="{FC10CC79-1A91-1DCB-C688-CC5D74B61C75}"/>
              </a:ext>
            </a:extLst>
          </p:cNvPr>
          <p:cNvSpPr txBox="1"/>
          <p:nvPr/>
        </p:nvSpPr>
        <p:spPr>
          <a:xfrm>
            <a:off x="1866454" y="1551563"/>
            <a:ext cx="8988012" cy="4031873"/>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1" i="0" u="none" strike="noStrike" kern="1200" cap="none" spc="0" baseline="0">
                <a:solidFill>
                  <a:srgbClr val="000000"/>
                </a:solidFill>
                <a:uFillTx/>
                <a:latin typeface="Aptos"/>
              </a:rPr>
              <a:t>Economic Factors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000" b="1" i="0" u="none" strike="noStrike" kern="1200" cap="none" spc="0" baseline="0">
              <a:solidFill>
                <a:srgbClr val="000000"/>
              </a:solidFill>
              <a:uFillTx/>
              <a:latin typeface="Aptos"/>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Aptos"/>
              </a:rPr>
              <a:t>Key Factors: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Rising inflation increases the cost of imported goods and affects pricing</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a:t>
            </a:r>
            <a:r>
              <a:rPr lang="en-GB" sz="1800" b="1" i="0" u="none" strike="noStrike" kern="1200" cap="none" spc="0" baseline="0">
                <a:solidFill>
                  <a:srgbClr val="000000"/>
                </a:solidFill>
                <a:uFillTx/>
                <a:latin typeface="Aptos"/>
              </a:rPr>
              <a:t>(ONS, 2023).</a:t>
            </a:r>
            <a:r>
              <a:rPr lang="en-GB" sz="1800" b="0" i="0" u="none" strike="noStrike" kern="1200" cap="none" spc="0" baseline="0">
                <a:solidFill>
                  <a:srgbClr val="000000"/>
                </a:solidFill>
                <a:uFillTx/>
                <a:latin typeface="Aptos"/>
              </a:rPr>
              <a:t>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Consumer confidence influences supermarket spending.</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Ethnic supermarkets often remain resilient as people seek affordable alternatives.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Aptos"/>
              </a:rPr>
              <a:t>Strategic Alignment:</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Pricing Strategy: Offer competitive prices and bundle discounts to attract cost-conscious shoppers.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Value Strategy: Stock affordable alternatives to well-known brands.</a:t>
            </a:r>
          </a:p>
        </p:txBody>
      </p:sp>
      <p:sp>
        <p:nvSpPr>
          <p:cNvPr id="8" name="TextBox 4">
            <a:extLst>
              <a:ext uri="{FF2B5EF4-FFF2-40B4-BE49-F238E27FC236}">
                <a16:creationId xmlns:a16="http://schemas.microsoft.com/office/drawing/2014/main" id="{BCAC1905-7277-1458-CCAF-45B8FA518EAB}"/>
              </a:ext>
            </a:extLst>
          </p:cNvPr>
          <p:cNvSpPr txBox="1"/>
          <p:nvPr/>
        </p:nvSpPr>
        <p:spPr>
          <a:xfrm>
            <a:off x="2834640" y="561039"/>
            <a:ext cx="6400580" cy="46166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1200" cap="none" spc="0" baseline="0">
                <a:solidFill>
                  <a:srgbClr val="000000"/>
                </a:solidFill>
                <a:uFillTx/>
                <a:latin typeface="Aptos"/>
              </a:rPr>
              <a:t>PESTEL Analysis For Finchley Oriental Market</a:t>
            </a:r>
          </a:p>
        </p:txBody>
      </p:sp>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7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name="Slide19">
    <p:bg>
      <p:bgPr>
        <a:solidFill>
          <a:srgbClr val="FFFFFF"/>
        </a:solidFill>
        <a:effectLst/>
      </p:bgPr>
    </p:bg>
    <p:spTree>
      <p:nvGrpSpPr>
        <p:cNvPr id="1" name=""/>
        <p:cNvGrpSpPr/>
        <p:nvPr/>
      </p:nvGrpSpPr>
      <p:grpSpPr>
        <a:xfrm>
          <a:off x="0" y="0"/>
          <a:ext cx="0" cy="0"/>
          <a:chOff x="0" y="0"/>
          <a:chExt cx="0" cy="0"/>
        </a:xfrm>
      </p:grpSpPr>
      <p:sp>
        <p:nvSpPr>
          <p:cNvPr id="2" name="Rectangle 219">
            <a:extLst>
              <a:ext uri="{FF2B5EF4-FFF2-40B4-BE49-F238E27FC236}">
                <a16:creationId xmlns:a16="http://schemas.microsoft.com/office/drawing/2014/main" id="{AF7A8C51-5973-4227-FE92-1050CAADDD72}"/>
              </a:ext>
              <a:ext uri="{C183D7F6-B498-43B3-948B-1728B52AA6E4}">
                <adec:decorative xmlns:adec="http://schemas.microsoft.com/office/drawing/2017/decorative" val="1"/>
              </a:ext>
            </a:extLst>
          </p:cNvPr>
          <p:cNvSpPr>
            <a:spLocks noMove="1" noResize="1"/>
          </p:cNvSpPr>
          <p:nvPr/>
        </p:nvSpPr>
        <p:spPr>
          <a:xfrm>
            <a:off x="0" y="0"/>
            <a:ext cx="12191996"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3" name="Freeform: Shape 8">
            <a:extLst>
              <a:ext uri="{FF2B5EF4-FFF2-40B4-BE49-F238E27FC236}">
                <a16:creationId xmlns:a16="http://schemas.microsoft.com/office/drawing/2014/main" id="{DA0A9C9D-4A8B-4E76-DCB9-8F4F7B6BAF64}"/>
              </a:ext>
              <a:ext uri="{C183D7F6-B498-43B3-948B-1728B52AA6E4}">
                <adec:decorative xmlns:adec="http://schemas.microsoft.com/office/drawing/2017/decorative" val="1"/>
              </a:ext>
            </a:extLst>
          </p:cNvPr>
          <p:cNvSpPr>
            <a:spLocks noMove="1" noResize="1"/>
          </p:cNvSpPr>
          <p:nvPr/>
        </p:nvSpPr>
        <p:spPr>
          <a:xfrm>
            <a:off x="1114425" y="0"/>
            <a:ext cx="9963146" cy="6858000"/>
          </a:xfrm>
          <a:custGeom>
            <a:avLst/>
            <a:gdLst>
              <a:gd name="f0" fmla="val 10800000"/>
              <a:gd name="f1" fmla="val 5400000"/>
              <a:gd name="f2" fmla="val 180"/>
              <a:gd name="f3" fmla="val w"/>
              <a:gd name="f4" fmla="val h"/>
              <a:gd name="f5" fmla="val 0"/>
              <a:gd name="f6" fmla="val 9963150"/>
              <a:gd name="f7" fmla="val 6858000"/>
              <a:gd name="f8" fmla="val 1595771"/>
              <a:gd name="f9" fmla="val 8367379"/>
              <a:gd name="f10" fmla="val 8504080"/>
              <a:gd name="f11" fmla="val 130333"/>
              <a:gd name="f12" fmla="val 9405568"/>
              <a:gd name="f13" fmla="val 1031820"/>
              <a:gd name="f14" fmla="val 2277214"/>
              <a:gd name="f15" fmla="val 3652838"/>
              <a:gd name="f16" fmla="val 4856509"/>
              <a:gd name="f17" fmla="val 9536251"/>
              <a:gd name="f18" fmla="val 5960473"/>
              <a:gd name="f19" fmla="val 8825600"/>
              <a:gd name="f20" fmla="val 6821583"/>
              <a:gd name="f21" fmla="val 8794055"/>
              <a:gd name="f22" fmla="val 1169096"/>
              <a:gd name="f23" fmla="val 1137550"/>
              <a:gd name="f24" fmla="val 426899"/>
              <a:gd name="f25" fmla="val 557582"/>
              <a:gd name="f26" fmla="val 1459070"/>
              <a:gd name="f27" fmla="+- 0 0 -90"/>
              <a:gd name="f28" fmla="*/ f3 1 9963150"/>
              <a:gd name="f29" fmla="*/ f4 1 6858000"/>
              <a:gd name="f30" fmla="+- f7 0 f5"/>
              <a:gd name="f31" fmla="+- f6 0 f5"/>
              <a:gd name="f32" fmla="*/ f27 f0 1"/>
              <a:gd name="f33" fmla="*/ f31 1 9963150"/>
              <a:gd name="f34" fmla="*/ f30 1 6858000"/>
              <a:gd name="f35" fmla="*/ 1595771 f31 1"/>
              <a:gd name="f36" fmla="*/ 0 f30 1"/>
              <a:gd name="f37" fmla="*/ 8367379 f31 1"/>
              <a:gd name="f38" fmla="*/ 8504080 f31 1"/>
              <a:gd name="f39" fmla="*/ 130333 f30 1"/>
              <a:gd name="f40" fmla="*/ 9963150 f31 1"/>
              <a:gd name="f41" fmla="*/ 3652838 f30 1"/>
              <a:gd name="f42" fmla="*/ 8825600 f31 1"/>
              <a:gd name="f43" fmla="*/ 6821583 f30 1"/>
              <a:gd name="f44" fmla="*/ 8794055 f31 1"/>
              <a:gd name="f45" fmla="*/ 6858000 f30 1"/>
              <a:gd name="f46" fmla="*/ 1169096 f31 1"/>
              <a:gd name="f47" fmla="*/ 1137550 f31 1"/>
              <a:gd name="f48" fmla="*/ 0 f31 1"/>
              <a:gd name="f49" fmla="*/ 1459070 f31 1"/>
              <a:gd name="f50" fmla="*/ f32 1 f2"/>
              <a:gd name="f51" fmla="*/ f35 1 9963150"/>
              <a:gd name="f52" fmla="*/ f36 1 6858000"/>
              <a:gd name="f53" fmla="*/ f37 1 9963150"/>
              <a:gd name="f54" fmla="*/ f38 1 9963150"/>
              <a:gd name="f55" fmla="*/ f39 1 6858000"/>
              <a:gd name="f56" fmla="*/ f40 1 9963150"/>
              <a:gd name="f57" fmla="*/ f41 1 6858000"/>
              <a:gd name="f58" fmla="*/ f42 1 9963150"/>
              <a:gd name="f59" fmla="*/ f43 1 6858000"/>
              <a:gd name="f60" fmla="*/ f44 1 9963150"/>
              <a:gd name="f61" fmla="*/ f45 1 6858000"/>
              <a:gd name="f62" fmla="*/ f46 1 9963150"/>
              <a:gd name="f63" fmla="*/ f47 1 9963150"/>
              <a:gd name="f64" fmla="*/ f48 1 9963150"/>
              <a:gd name="f65" fmla="*/ f49 1 9963150"/>
              <a:gd name="f66" fmla="*/ f5 1 f33"/>
              <a:gd name="f67" fmla="*/ f6 1 f33"/>
              <a:gd name="f68" fmla="*/ f5 1 f34"/>
              <a:gd name="f69" fmla="*/ f7 1 f34"/>
              <a:gd name="f70" fmla="+- f50 0 f1"/>
              <a:gd name="f71" fmla="*/ f51 1 f33"/>
              <a:gd name="f72" fmla="*/ f52 1 f34"/>
              <a:gd name="f73" fmla="*/ f53 1 f33"/>
              <a:gd name="f74" fmla="*/ f54 1 f33"/>
              <a:gd name="f75" fmla="*/ f55 1 f34"/>
              <a:gd name="f76" fmla="*/ f56 1 f33"/>
              <a:gd name="f77" fmla="*/ f57 1 f34"/>
              <a:gd name="f78" fmla="*/ f58 1 f33"/>
              <a:gd name="f79" fmla="*/ f59 1 f34"/>
              <a:gd name="f80" fmla="*/ f60 1 f33"/>
              <a:gd name="f81" fmla="*/ f61 1 f34"/>
              <a:gd name="f82" fmla="*/ f62 1 f33"/>
              <a:gd name="f83" fmla="*/ f63 1 f33"/>
              <a:gd name="f84" fmla="*/ f64 1 f33"/>
              <a:gd name="f85" fmla="*/ f65 1 f33"/>
              <a:gd name="f86" fmla="*/ f66 f28 1"/>
              <a:gd name="f87" fmla="*/ f67 f28 1"/>
              <a:gd name="f88" fmla="*/ f69 f29 1"/>
              <a:gd name="f89" fmla="*/ f68 f29 1"/>
              <a:gd name="f90" fmla="*/ f71 f28 1"/>
              <a:gd name="f91" fmla="*/ f72 f29 1"/>
              <a:gd name="f92" fmla="*/ f73 f28 1"/>
              <a:gd name="f93" fmla="*/ f74 f28 1"/>
              <a:gd name="f94" fmla="*/ f75 f29 1"/>
              <a:gd name="f95" fmla="*/ f76 f28 1"/>
              <a:gd name="f96" fmla="*/ f77 f29 1"/>
              <a:gd name="f97" fmla="*/ f78 f28 1"/>
              <a:gd name="f98" fmla="*/ f79 f29 1"/>
              <a:gd name="f99" fmla="*/ f80 f28 1"/>
              <a:gd name="f100" fmla="*/ f81 f29 1"/>
              <a:gd name="f101" fmla="*/ f82 f28 1"/>
              <a:gd name="f102" fmla="*/ f83 f28 1"/>
              <a:gd name="f103" fmla="*/ f84 f28 1"/>
              <a:gd name="f104" fmla="*/ f85 f28 1"/>
            </a:gdLst>
            <a:ahLst/>
            <a:cxnLst>
              <a:cxn ang="3cd4">
                <a:pos x="hc" y="t"/>
              </a:cxn>
              <a:cxn ang="0">
                <a:pos x="r" y="vc"/>
              </a:cxn>
              <a:cxn ang="cd4">
                <a:pos x="hc" y="b"/>
              </a:cxn>
              <a:cxn ang="cd2">
                <a:pos x="l" y="vc"/>
              </a:cxn>
              <a:cxn ang="f70">
                <a:pos x="f90" y="f91"/>
              </a:cxn>
              <a:cxn ang="f70">
                <a:pos x="f92" y="f91"/>
              </a:cxn>
              <a:cxn ang="f70">
                <a:pos x="f93" y="f94"/>
              </a:cxn>
              <a:cxn ang="f70">
                <a:pos x="f95" y="f96"/>
              </a:cxn>
              <a:cxn ang="f70">
                <a:pos x="f97" y="f98"/>
              </a:cxn>
              <a:cxn ang="f70">
                <a:pos x="f99" y="f100"/>
              </a:cxn>
              <a:cxn ang="f70">
                <a:pos x="f101" y="f100"/>
              </a:cxn>
              <a:cxn ang="f70">
                <a:pos x="f102" y="f98"/>
              </a:cxn>
              <a:cxn ang="f70">
                <a:pos x="f103" y="f96"/>
              </a:cxn>
              <a:cxn ang="f70">
                <a:pos x="f104" y="f94"/>
              </a:cxn>
            </a:cxnLst>
            <a:rect l="f86" t="f89" r="f87" b="f88"/>
            <a:pathLst>
              <a:path w="9963150" h="6858000">
                <a:moveTo>
                  <a:pt x="f8" y="f5"/>
                </a:moveTo>
                <a:lnTo>
                  <a:pt x="f9" y="f5"/>
                </a:lnTo>
                <a:lnTo>
                  <a:pt x="f10" y="f11"/>
                </a:lnTo>
                <a:cubicBezTo>
                  <a:pt x="f12" y="f13"/>
                  <a:pt x="f6" y="f14"/>
                  <a:pt x="f6" y="f15"/>
                </a:cubicBezTo>
                <a:cubicBezTo>
                  <a:pt x="f6" y="f16"/>
                  <a:pt x="f17" y="f18"/>
                  <a:pt x="f19" y="f20"/>
                </a:cubicBezTo>
                <a:lnTo>
                  <a:pt x="f21" y="f7"/>
                </a:lnTo>
                <a:lnTo>
                  <a:pt x="f22" y="f7"/>
                </a:lnTo>
                <a:lnTo>
                  <a:pt x="f23" y="f20"/>
                </a:lnTo>
                <a:cubicBezTo>
                  <a:pt x="f24" y="f18"/>
                  <a:pt x="f5" y="f16"/>
                  <a:pt x="f5" y="f15"/>
                </a:cubicBezTo>
                <a:cubicBezTo>
                  <a:pt x="f5" y="f14"/>
                  <a:pt x="f25" y="f13"/>
                  <a:pt x="f26" y="f11"/>
                </a:cubicBezTo>
                <a:close/>
              </a:path>
            </a:pathLst>
          </a:custGeom>
          <a:solidFill>
            <a:srgbClr val="FFFFFF"/>
          </a:solidFill>
          <a:ln w="9528" cap="flat">
            <a:solidFill>
              <a:srgbClr val="EFEFEF"/>
            </a:solidFill>
            <a:prstDash val="solid"/>
            <a:miter/>
          </a:ln>
          <a:effectLst>
            <a:outerShdw dir="16200000" algn="tl">
              <a:srgbClr val="D9D9D9">
                <a:alpha val="38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4" name="Freeform: Shape 10">
            <a:extLst>
              <a:ext uri="{FF2B5EF4-FFF2-40B4-BE49-F238E27FC236}">
                <a16:creationId xmlns:a16="http://schemas.microsoft.com/office/drawing/2014/main" id="{EDD9DCB1-33B2-E14D-44D7-A2232103F3FF}"/>
              </a:ext>
              <a:ext uri="{C183D7F6-B498-43B3-948B-1728B52AA6E4}">
                <adec:decorative xmlns:adec="http://schemas.microsoft.com/office/drawing/2017/decorative" val="1"/>
              </a:ext>
            </a:extLst>
          </p:cNvPr>
          <p:cNvSpPr>
            <a:spLocks noMove="1" noResize="1"/>
          </p:cNvSpPr>
          <p:nvPr/>
        </p:nvSpPr>
        <p:spPr>
          <a:xfrm>
            <a:off x="1121667" y="0"/>
            <a:ext cx="9948672" cy="6858000"/>
          </a:xfrm>
          <a:custGeom>
            <a:avLst/>
            <a:gdLst>
              <a:gd name="f0" fmla="val 10800000"/>
              <a:gd name="f1" fmla="val 5400000"/>
              <a:gd name="f2" fmla="val 180"/>
              <a:gd name="f3" fmla="val w"/>
              <a:gd name="f4" fmla="val h"/>
              <a:gd name="f5" fmla="val 0"/>
              <a:gd name="f6" fmla="val 9963150"/>
              <a:gd name="f7" fmla="val 6858000"/>
              <a:gd name="f8" fmla="val 1595771"/>
              <a:gd name="f9" fmla="val 8367379"/>
              <a:gd name="f10" fmla="val 8504080"/>
              <a:gd name="f11" fmla="val 130333"/>
              <a:gd name="f12" fmla="val 9405568"/>
              <a:gd name="f13" fmla="val 1031820"/>
              <a:gd name="f14" fmla="val 2277214"/>
              <a:gd name="f15" fmla="val 3652838"/>
              <a:gd name="f16" fmla="val 4856509"/>
              <a:gd name="f17" fmla="val 9536251"/>
              <a:gd name="f18" fmla="val 5960473"/>
              <a:gd name="f19" fmla="val 8825600"/>
              <a:gd name="f20" fmla="val 6821583"/>
              <a:gd name="f21" fmla="val 8794055"/>
              <a:gd name="f22" fmla="val 1169096"/>
              <a:gd name="f23" fmla="val 1137550"/>
              <a:gd name="f24" fmla="val 426899"/>
              <a:gd name="f25" fmla="val 557582"/>
              <a:gd name="f26" fmla="val 1459070"/>
              <a:gd name="f27" fmla="+- 0 0 -90"/>
              <a:gd name="f28" fmla="*/ f3 1 9963150"/>
              <a:gd name="f29" fmla="*/ f4 1 6858000"/>
              <a:gd name="f30" fmla="+- f7 0 f5"/>
              <a:gd name="f31" fmla="+- f6 0 f5"/>
              <a:gd name="f32" fmla="*/ f27 f0 1"/>
              <a:gd name="f33" fmla="*/ f31 1 9963150"/>
              <a:gd name="f34" fmla="*/ f30 1 6858000"/>
              <a:gd name="f35" fmla="*/ 1595771 f31 1"/>
              <a:gd name="f36" fmla="*/ 0 f30 1"/>
              <a:gd name="f37" fmla="*/ 8367379 f31 1"/>
              <a:gd name="f38" fmla="*/ 8504080 f31 1"/>
              <a:gd name="f39" fmla="*/ 130333 f30 1"/>
              <a:gd name="f40" fmla="*/ 9963150 f31 1"/>
              <a:gd name="f41" fmla="*/ 3652838 f30 1"/>
              <a:gd name="f42" fmla="*/ 8825600 f31 1"/>
              <a:gd name="f43" fmla="*/ 6821583 f30 1"/>
              <a:gd name="f44" fmla="*/ 8794055 f31 1"/>
              <a:gd name="f45" fmla="*/ 6858000 f30 1"/>
              <a:gd name="f46" fmla="*/ 1169096 f31 1"/>
              <a:gd name="f47" fmla="*/ 1137550 f31 1"/>
              <a:gd name="f48" fmla="*/ 0 f31 1"/>
              <a:gd name="f49" fmla="*/ 1459070 f31 1"/>
              <a:gd name="f50" fmla="*/ f32 1 f2"/>
              <a:gd name="f51" fmla="*/ f35 1 9963150"/>
              <a:gd name="f52" fmla="*/ f36 1 6858000"/>
              <a:gd name="f53" fmla="*/ f37 1 9963150"/>
              <a:gd name="f54" fmla="*/ f38 1 9963150"/>
              <a:gd name="f55" fmla="*/ f39 1 6858000"/>
              <a:gd name="f56" fmla="*/ f40 1 9963150"/>
              <a:gd name="f57" fmla="*/ f41 1 6858000"/>
              <a:gd name="f58" fmla="*/ f42 1 9963150"/>
              <a:gd name="f59" fmla="*/ f43 1 6858000"/>
              <a:gd name="f60" fmla="*/ f44 1 9963150"/>
              <a:gd name="f61" fmla="*/ f45 1 6858000"/>
              <a:gd name="f62" fmla="*/ f46 1 9963150"/>
              <a:gd name="f63" fmla="*/ f47 1 9963150"/>
              <a:gd name="f64" fmla="*/ f48 1 9963150"/>
              <a:gd name="f65" fmla="*/ f49 1 9963150"/>
              <a:gd name="f66" fmla="*/ f5 1 f33"/>
              <a:gd name="f67" fmla="*/ f6 1 f33"/>
              <a:gd name="f68" fmla="*/ f5 1 f34"/>
              <a:gd name="f69" fmla="*/ f7 1 f34"/>
              <a:gd name="f70" fmla="+- f50 0 f1"/>
              <a:gd name="f71" fmla="*/ f51 1 f33"/>
              <a:gd name="f72" fmla="*/ f52 1 f34"/>
              <a:gd name="f73" fmla="*/ f53 1 f33"/>
              <a:gd name="f74" fmla="*/ f54 1 f33"/>
              <a:gd name="f75" fmla="*/ f55 1 f34"/>
              <a:gd name="f76" fmla="*/ f56 1 f33"/>
              <a:gd name="f77" fmla="*/ f57 1 f34"/>
              <a:gd name="f78" fmla="*/ f58 1 f33"/>
              <a:gd name="f79" fmla="*/ f59 1 f34"/>
              <a:gd name="f80" fmla="*/ f60 1 f33"/>
              <a:gd name="f81" fmla="*/ f61 1 f34"/>
              <a:gd name="f82" fmla="*/ f62 1 f33"/>
              <a:gd name="f83" fmla="*/ f63 1 f33"/>
              <a:gd name="f84" fmla="*/ f64 1 f33"/>
              <a:gd name="f85" fmla="*/ f65 1 f33"/>
              <a:gd name="f86" fmla="*/ f66 f28 1"/>
              <a:gd name="f87" fmla="*/ f67 f28 1"/>
              <a:gd name="f88" fmla="*/ f69 f29 1"/>
              <a:gd name="f89" fmla="*/ f68 f29 1"/>
              <a:gd name="f90" fmla="*/ f71 f28 1"/>
              <a:gd name="f91" fmla="*/ f72 f29 1"/>
              <a:gd name="f92" fmla="*/ f73 f28 1"/>
              <a:gd name="f93" fmla="*/ f74 f28 1"/>
              <a:gd name="f94" fmla="*/ f75 f29 1"/>
              <a:gd name="f95" fmla="*/ f76 f28 1"/>
              <a:gd name="f96" fmla="*/ f77 f29 1"/>
              <a:gd name="f97" fmla="*/ f78 f28 1"/>
              <a:gd name="f98" fmla="*/ f79 f29 1"/>
              <a:gd name="f99" fmla="*/ f80 f28 1"/>
              <a:gd name="f100" fmla="*/ f81 f29 1"/>
              <a:gd name="f101" fmla="*/ f82 f28 1"/>
              <a:gd name="f102" fmla="*/ f83 f28 1"/>
              <a:gd name="f103" fmla="*/ f84 f28 1"/>
              <a:gd name="f104" fmla="*/ f85 f28 1"/>
            </a:gdLst>
            <a:ahLst/>
            <a:cxnLst>
              <a:cxn ang="3cd4">
                <a:pos x="hc" y="t"/>
              </a:cxn>
              <a:cxn ang="0">
                <a:pos x="r" y="vc"/>
              </a:cxn>
              <a:cxn ang="cd4">
                <a:pos x="hc" y="b"/>
              </a:cxn>
              <a:cxn ang="cd2">
                <a:pos x="l" y="vc"/>
              </a:cxn>
              <a:cxn ang="f70">
                <a:pos x="f90" y="f91"/>
              </a:cxn>
              <a:cxn ang="f70">
                <a:pos x="f92" y="f91"/>
              </a:cxn>
              <a:cxn ang="f70">
                <a:pos x="f93" y="f94"/>
              </a:cxn>
              <a:cxn ang="f70">
                <a:pos x="f95" y="f96"/>
              </a:cxn>
              <a:cxn ang="f70">
                <a:pos x="f97" y="f98"/>
              </a:cxn>
              <a:cxn ang="f70">
                <a:pos x="f99" y="f100"/>
              </a:cxn>
              <a:cxn ang="f70">
                <a:pos x="f101" y="f100"/>
              </a:cxn>
              <a:cxn ang="f70">
                <a:pos x="f102" y="f98"/>
              </a:cxn>
              <a:cxn ang="f70">
                <a:pos x="f103" y="f96"/>
              </a:cxn>
              <a:cxn ang="f70">
                <a:pos x="f104" y="f94"/>
              </a:cxn>
            </a:cxnLst>
            <a:rect l="f86" t="f89" r="f87" b="f88"/>
            <a:pathLst>
              <a:path w="9963150" h="6858000">
                <a:moveTo>
                  <a:pt x="f8" y="f5"/>
                </a:moveTo>
                <a:lnTo>
                  <a:pt x="f9" y="f5"/>
                </a:lnTo>
                <a:lnTo>
                  <a:pt x="f10" y="f11"/>
                </a:lnTo>
                <a:cubicBezTo>
                  <a:pt x="f12" y="f13"/>
                  <a:pt x="f6" y="f14"/>
                  <a:pt x="f6" y="f15"/>
                </a:cubicBezTo>
                <a:cubicBezTo>
                  <a:pt x="f6" y="f16"/>
                  <a:pt x="f17" y="f18"/>
                  <a:pt x="f19" y="f20"/>
                </a:cubicBezTo>
                <a:lnTo>
                  <a:pt x="f21" y="f7"/>
                </a:lnTo>
                <a:lnTo>
                  <a:pt x="f22" y="f7"/>
                </a:lnTo>
                <a:lnTo>
                  <a:pt x="f23" y="f20"/>
                </a:lnTo>
                <a:cubicBezTo>
                  <a:pt x="f24" y="f18"/>
                  <a:pt x="f5" y="f16"/>
                  <a:pt x="f5" y="f15"/>
                </a:cubicBezTo>
                <a:cubicBezTo>
                  <a:pt x="f5" y="f14"/>
                  <a:pt x="f25" y="f13"/>
                  <a:pt x="f26" y="f11"/>
                </a:cubicBezTo>
                <a:close/>
              </a:path>
            </a:pathLst>
          </a:cu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5" name="Title 1">
            <a:extLst>
              <a:ext uri="{FF2B5EF4-FFF2-40B4-BE49-F238E27FC236}">
                <a16:creationId xmlns:a16="http://schemas.microsoft.com/office/drawing/2014/main" id="{52FB2206-8C77-121E-08C9-40B8B32E76AE}"/>
              </a:ext>
            </a:extLst>
          </p:cNvPr>
          <p:cNvSpPr txBox="1">
            <a:spLocks noGrp="1"/>
          </p:cNvSpPr>
          <p:nvPr>
            <p:ph type="ctrTitle"/>
          </p:nvPr>
        </p:nvSpPr>
        <p:spPr>
          <a:xfrm>
            <a:off x="1698808" y="2507074"/>
            <a:ext cx="8794379" cy="1494769"/>
          </a:xfrm>
        </p:spPr>
        <p:txBody>
          <a:bodyPr anchor="t"/>
          <a:lstStyle/>
          <a:p>
            <a:pPr lvl="0"/>
            <a:br>
              <a:rPr lang="en-GB" sz="1800"/>
            </a:br>
            <a:endParaRPr lang="en-GB" sz="1800"/>
          </a:p>
        </p:txBody>
      </p:sp>
      <p:sp>
        <p:nvSpPr>
          <p:cNvPr id="6" name="Rectangle 12">
            <a:extLst>
              <a:ext uri="{FF2B5EF4-FFF2-40B4-BE49-F238E27FC236}">
                <a16:creationId xmlns:a16="http://schemas.microsoft.com/office/drawing/2014/main" id="{E53CAED9-1D5F-3E64-89AC-BF17DA0B81E0}"/>
              </a:ext>
              <a:ext uri="{C183D7F6-B498-43B3-948B-1728B52AA6E4}">
                <adec:decorative xmlns:adec="http://schemas.microsoft.com/office/drawing/2017/decorative" val="1"/>
              </a:ext>
            </a:extLst>
          </p:cNvPr>
          <p:cNvSpPr>
            <a:spLocks noMove="1" noResize="1"/>
          </p:cNvSpPr>
          <p:nvPr/>
        </p:nvSpPr>
        <p:spPr>
          <a:xfrm>
            <a:off x="3718563" y="5524786"/>
            <a:ext cx="4754880" cy="27432"/>
          </a:xfrm>
          <a:prstGeom prst="rect">
            <a:avLst/>
          </a:prstGeom>
          <a:solidFill>
            <a:srgbClr val="E97132"/>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7" name="TextBox 3">
            <a:extLst>
              <a:ext uri="{FF2B5EF4-FFF2-40B4-BE49-F238E27FC236}">
                <a16:creationId xmlns:a16="http://schemas.microsoft.com/office/drawing/2014/main" id="{19DF633B-6104-A42A-5B7C-38B38096BAEB}"/>
              </a:ext>
            </a:extLst>
          </p:cNvPr>
          <p:cNvSpPr txBox="1"/>
          <p:nvPr/>
        </p:nvSpPr>
        <p:spPr>
          <a:xfrm>
            <a:off x="2086084" y="1155161"/>
            <a:ext cx="8019827" cy="430887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1" i="0" u="none" strike="noStrike" kern="1200" cap="none" spc="0" baseline="0">
                <a:solidFill>
                  <a:srgbClr val="000000"/>
                </a:solidFill>
                <a:uFillTx/>
                <a:latin typeface="Aptos"/>
              </a:rPr>
              <a:t>Social Factors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000" b="1" i="0" u="none" strike="noStrike" kern="1200" cap="none" spc="0" baseline="0">
              <a:solidFill>
                <a:srgbClr val="000000"/>
              </a:solidFill>
              <a:uFillTx/>
              <a:latin typeface="Aptos"/>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Aptos"/>
              </a:rPr>
              <a:t>Key Factors: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High demand in the UK for Asian and international foods </a:t>
            </a:r>
            <a:r>
              <a:rPr lang="en-GB" sz="1800" b="1" i="0" u="none" strike="noStrike" kern="1200" cap="none" spc="0" baseline="0">
                <a:solidFill>
                  <a:srgbClr val="000000"/>
                </a:solidFill>
                <a:uFillTx/>
                <a:latin typeface="Aptos"/>
              </a:rPr>
              <a:t>(Khan, 2021).</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Finchley Central has a diverse community with strong cultural food preferences.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Growing interest in vegetarian, vegan, and halal options.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a:t>
            </a:r>
            <a:r>
              <a:rPr lang="en-GB" sz="1800" b="1" i="0" u="none" strike="noStrike" kern="1200" cap="none" spc="0" baseline="0">
                <a:solidFill>
                  <a:srgbClr val="000000"/>
                </a:solidFill>
                <a:uFillTx/>
                <a:latin typeface="Aptos"/>
              </a:rPr>
              <a:t>Strategic Alignment:</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1" i="0" u="none" strike="noStrike" kern="1200" cap="none" spc="0" baseline="0">
              <a:solidFill>
                <a:srgbClr val="000000"/>
              </a:solidFill>
              <a:uFillTx/>
              <a:latin typeface="Aptos"/>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Product Strategy: Provide culturally relevant products for different Asian communities.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Community Engagement: Host tasting events and promotions to build customer loyalty.</a:t>
            </a:r>
          </a:p>
        </p:txBody>
      </p:sp>
      <p:sp>
        <p:nvSpPr>
          <p:cNvPr id="8" name="TextBox 4">
            <a:extLst>
              <a:ext uri="{FF2B5EF4-FFF2-40B4-BE49-F238E27FC236}">
                <a16:creationId xmlns:a16="http://schemas.microsoft.com/office/drawing/2014/main" id="{AC46FE8D-58A0-627C-6E49-34B5F4D9851A}"/>
              </a:ext>
            </a:extLst>
          </p:cNvPr>
          <p:cNvSpPr txBox="1"/>
          <p:nvPr/>
        </p:nvSpPr>
        <p:spPr>
          <a:xfrm>
            <a:off x="2818500" y="432282"/>
            <a:ext cx="6400580" cy="46166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1200" cap="none" spc="0" baseline="0">
                <a:solidFill>
                  <a:srgbClr val="000000"/>
                </a:solidFill>
                <a:uFillTx/>
                <a:latin typeface="Aptos"/>
              </a:rPr>
              <a:t>PESTEL Analysis For Finchley Oriental Market</a:t>
            </a:r>
          </a:p>
        </p:txBody>
      </p:sp>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7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name="Slide20">
    <p:bg>
      <p:bgPr>
        <a:solidFill>
          <a:srgbClr val="FFFFFF"/>
        </a:solidFill>
        <a:effectLst/>
      </p:bgPr>
    </p:bg>
    <p:spTree>
      <p:nvGrpSpPr>
        <p:cNvPr id="1" name=""/>
        <p:cNvGrpSpPr/>
        <p:nvPr/>
      </p:nvGrpSpPr>
      <p:grpSpPr>
        <a:xfrm>
          <a:off x="0" y="0"/>
          <a:ext cx="0" cy="0"/>
          <a:chOff x="0" y="0"/>
          <a:chExt cx="0" cy="0"/>
        </a:xfrm>
      </p:grpSpPr>
      <p:sp>
        <p:nvSpPr>
          <p:cNvPr id="2" name="Rectangle 219">
            <a:extLst>
              <a:ext uri="{FF2B5EF4-FFF2-40B4-BE49-F238E27FC236}">
                <a16:creationId xmlns:a16="http://schemas.microsoft.com/office/drawing/2014/main" id="{632A9469-C048-A91E-06B3-D137DBFF63DB}"/>
              </a:ext>
              <a:ext uri="{C183D7F6-B498-43B3-948B-1728B52AA6E4}">
                <adec:decorative xmlns:adec="http://schemas.microsoft.com/office/drawing/2017/decorative" val="1"/>
              </a:ext>
            </a:extLst>
          </p:cNvPr>
          <p:cNvSpPr>
            <a:spLocks noMove="1" noResize="1"/>
          </p:cNvSpPr>
          <p:nvPr/>
        </p:nvSpPr>
        <p:spPr>
          <a:xfrm>
            <a:off x="0" y="0"/>
            <a:ext cx="12191996"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3" name="Freeform: Shape 8">
            <a:extLst>
              <a:ext uri="{FF2B5EF4-FFF2-40B4-BE49-F238E27FC236}">
                <a16:creationId xmlns:a16="http://schemas.microsoft.com/office/drawing/2014/main" id="{2B5DB12D-4393-126B-9955-04D4D792421F}"/>
              </a:ext>
              <a:ext uri="{C183D7F6-B498-43B3-948B-1728B52AA6E4}">
                <adec:decorative xmlns:adec="http://schemas.microsoft.com/office/drawing/2017/decorative" val="1"/>
              </a:ext>
            </a:extLst>
          </p:cNvPr>
          <p:cNvSpPr>
            <a:spLocks noMove="1" noResize="1"/>
          </p:cNvSpPr>
          <p:nvPr/>
        </p:nvSpPr>
        <p:spPr>
          <a:xfrm>
            <a:off x="1114425" y="0"/>
            <a:ext cx="9963146" cy="6858000"/>
          </a:xfrm>
          <a:custGeom>
            <a:avLst/>
            <a:gdLst>
              <a:gd name="f0" fmla="val 10800000"/>
              <a:gd name="f1" fmla="val 5400000"/>
              <a:gd name="f2" fmla="val 180"/>
              <a:gd name="f3" fmla="val w"/>
              <a:gd name="f4" fmla="val h"/>
              <a:gd name="f5" fmla="val 0"/>
              <a:gd name="f6" fmla="val 9963150"/>
              <a:gd name="f7" fmla="val 6858000"/>
              <a:gd name="f8" fmla="val 1595771"/>
              <a:gd name="f9" fmla="val 8367379"/>
              <a:gd name="f10" fmla="val 8504080"/>
              <a:gd name="f11" fmla="val 130333"/>
              <a:gd name="f12" fmla="val 9405568"/>
              <a:gd name="f13" fmla="val 1031820"/>
              <a:gd name="f14" fmla="val 2277214"/>
              <a:gd name="f15" fmla="val 3652838"/>
              <a:gd name="f16" fmla="val 4856509"/>
              <a:gd name="f17" fmla="val 9536251"/>
              <a:gd name="f18" fmla="val 5960473"/>
              <a:gd name="f19" fmla="val 8825600"/>
              <a:gd name="f20" fmla="val 6821583"/>
              <a:gd name="f21" fmla="val 8794055"/>
              <a:gd name="f22" fmla="val 1169096"/>
              <a:gd name="f23" fmla="val 1137550"/>
              <a:gd name="f24" fmla="val 426899"/>
              <a:gd name="f25" fmla="val 557582"/>
              <a:gd name="f26" fmla="val 1459070"/>
              <a:gd name="f27" fmla="+- 0 0 -90"/>
              <a:gd name="f28" fmla="*/ f3 1 9963150"/>
              <a:gd name="f29" fmla="*/ f4 1 6858000"/>
              <a:gd name="f30" fmla="+- f7 0 f5"/>
              <a:gd name="f31" fmla="+- f6 0 f5"/>
              <a:gd name="f32" fmla="*/ f27 f0 1"/>
              <a:gd name="f33" fmla="*/ f31 1 9963150"/>
              <a:gd name="f34" fmla="*/ f30 1 6858000"/>
              <a:gd name="f35" fmla="*/ 1595771 f31 1"/>
              <a:gd name="f36" fmla="*/ 0 f30 1"/>
              <a:gd name="f37" fmla="*/ 8367379 f31 1"/>
              <a:gd name="f38" fmla="*/ 8504080 f31 1"/>
              <a:gd name="f39" fmla="*/ 130333 f30 1"/>
              <a:gd name="f40" fmla="*/ 9963150 f31 1"/>
              <a:gd name="f41" fmla="*/ 3652838 f30 1"/>
              <a:gd name="f42" fmla="*/ 8825600 f31 1"/>
              <a:gd name="f43" fmla="*/ 6821583 f30 1"/>
              <a:gd name="f44" fmla="*/ 8794055 f31 1"/>
              <a:gd name="f45" fmla="*/ 6858000 f30 1"/>
              <a:gd name="f46" fmla="*/ 1169096 f31 1"/>
              <a:gd name="f47" fmla="*/ 1137550 f31 1"/>
              <a:gd name="f48" fmla="*/ 0 f31 1"/>
              <a:gd name="f49" fmla="*/ 1459070 f31 1"/>
              <a:gd name="f50" fmla="*/ f32 1 f2"/>
              <a:gd name="f51" fmla="*/ f35 1 9963150"/>
              <a:gd name="f52" fmla="*/ f36 1 6858000"/>
              <a:gd name="f53" fmla="*/ f37 1 9963150"/>
              <a:gd name="f54" fmla="*/ f38 1 9963150"/>
              <a:gd name="f55" fmla="*/ f39 1 6858000"/>
              <a:gd name="f56" fmla="*/ f40 1 9963150"/>
              <a:gd name="f57" fmla="*/ f41 1 6858000"/>
              <a:gd name="f58" fmla="*/ f42 1 9963150"/>
              <a:gd name="f59" fmla="*/ f43 1 6858000"/>
              <a:gd name="f60" fmla="*/ f44 1 9963150"/>
              <a:gd name="f61" fmla="*/ f45 1 6858000"/>
              <a:gd name="f62" fmla="*/ f46 1 9963150"/>
              <a:gd name="f63" fmla="*/ f47 1 9963150"/>
              <a:gd name="f64" fmla="*/ f48 1 9963150"/>
              <a:gd name="f65" fmla="*/ f49 1 9963150"/>
              <a:gd name="f66" fmla="*/ f5 1 f33"/>
              <a:gd name="f67" fmla="*/ f6 1 f33"/>
              <a:gd name="f68" fmla="*/ f5 1 f34"/>
              <a:gd name="f69" fmla="*/ f7 1 f34"/>
              <a:gd name="f70" fmla="+- f50 0 f1"/>
              <a:gd name="f71" fmla="*/ f51 1 f33"/>
              <a:gd name="f72" fmla="*/ f52 1 f34"/>
              <a:gd name="f73" fmla="*/ f53 1 f33"/>
              <a:gd name="f74" fmla="*/ f54 1 f33"/>
              <a:gd name="f75" fmla="*/ f55 1 f34"/>
              <a:gd name="f76" fmla="*/ f56 1 f33"/>
              <a:gd name="f77" fmla="*/ f57 1 f34"/>
              <a:gd name="f78" fmla="*/ f58 1 f33"/>
              <a:gd name="f79" fmla="*/ f59 1 f34"/>
              <a:gd name="f80" fmla="*/ f60 1 f33"/>
              <a:gd name="f81" fmla="*/ f61 1 f34"/>
              <a:gd name="f82" fmla="*/ f62 1 f33"/>
              <a:gd name="f83" fmla="*/ f63 1 f33"/>
              <a:gd name="f84" fmla="*/ f64 1 f33"/>
              <a:gd name="f85" fmla="*/ f65 1 f33"/>
              <a:gd name="f86" fmla="*/ f66 f28 1"/>
              <a:gd name="f87" fmla="*/ f67 f28 1"/>
              <a:gd name="f88" fmla="*/ f69 f29 1"/>
              <a:gd name="f89" fmla="*/ f68 f29 1"/>
              <a:gd name="f90" fmla="*/ f71 f28 1"/>
              <a:gd name="f91" fmla="*/ f72 f29 1"/>
              <a:gd name="f92" fmla="*/ f73 f28 1"/>
              <a:gd name="f93" fmla="*/ f74 f28 1"/>
              <a:gd name="f94" fmla="*/ f75 f29 1"/>
              <a:gd name="f95" fmla="*/ f76 f28 1"/>
              <a:gd name="f96" fmla="*/ f77 f29 1"/>
              <a:gd name="f97" fmla="*/ f78 f28 1"/>
              <a:gd name="f98" fmla="*/ f79 f29 1"/>
              <a:gd name="f99" fmla="*/ f80 f28 1"/>
              <a:gd name="f100" fmla="*/ f81 f29 1"/>
              <a:gd name="f101" fmla="*/ f82 f28 1"/>
              <a:gd name="f102" fmla="*/ f83 f28 1"/>
              <a:gd name="f103" fmla="*/ f84 f28 1"/>
              <a:gd name="f104" fmla="*/ f85 f28 1"/>
            </a:gdLst>
            <a:ahLst/>
            <a:cxnLst>
              <a:cxn ang="3cd4">
                <a:pos x="hc" y="t"/>
              </a:cxn>
              <a:cxn ang="0">
                <a:pos x="r" y="vc"/>
              </a:cxn>
              <a:cxn ang="cd4">
                <a:pos x="hc" y="b"/>
              </a:cxn>
              <a:cxn ang="cd2">
                <a:pos x="l" y="vc"/>
              </a:cxn>
              <a:cxn ang="f70">
                <a:pos x="f90" y="f91"/>
              </a:cxn>
              <a:cxn ang="f70">
                <a:pos x="f92" y="f91"/>
              </a:cxn>
              <a:cxn ang="f70">
                <a:pos x="f93" y="f94"/>
              </a:cxn>
              <a:cxn ang="f70">
                <a:pos x="f95" y="f96"/>
              </a:cxn>
              <a:cxn ang="f70">
                <a:pos x="f97" y="f98"/>
              </a:cxn>
              <a:cxn ang="f70">
                <a:pos x="f99" y="f100"/>
              </a:cxn>
              <a:cxn ang="f70">
                <a:pos x="f101" y="f100"/>
              </a:cxn>
              <a:cxn ang="f70">
                <a:pos x="f102" y="f98"/>
              </a:cxn>
              <a:cxn ang="f70">
                <a:pos x="f103" y="f96"/>
              </a:cxn>
              <a:cxn ang="f70">
                <a:pos x="f104" y="f94"/>
              </a:cxn>
            </a:cxnLst>
            <a:rect l="f86" t="f89" r="f87" b="f88"/>
            <a:pathLst>
              <a:path w="9963150" h="6858000">
                <a:moveTo>
                  <a:pt x="f8" y="f5"/>
                </a:moveTo>
                <a:lnTo>
                  <a:pt x="f9" y="f5"/>
                </a:lnTo>
                <a:lnTo>
                  <a:pt x="f10" y="f11"/>
                </a:lnTo>
                <a:cubicBezTo>
                  <a:pt x="f12" y="f13"/>
                  <a:pt x="f6" y="f14"/>
                  <a:pt x="f6" y="f15"/>
                </a:cubicBezTo>
                <a:cubicBezTo>
                  <a:pt x="f6" y="f16"/>
                  <a:pt x="f17" y="f18"/>
                  <a:pt x="f19" y="f20"/>
                </a:cubicBezTo>
                <a:lnTo>
                  <a:pt x="f21" y="f7"/>
                </a:lnTo>
                <a:lnTo>
                  <a:pt x="f22" y="f7"/>
                </a:lnTo>
                <a:lnTo>
                  <a:pt x="f23" y="f20"/>
                </a:lnTo>
                <a:cubicBezTo>
                  <a:pt x="f24" y="f18"/>
                  <a:pt x="f5" y="f16"/>
                  <a:pt x="f5" y="f15"/>
                </a:cubicBezTo>
                <a:cubicBezTo>
                  <a:pt x="f5" y="f14"/>
                  <a:pt x="f25" y="f13"/>
                  <a:pt x="f26" y="f11"/>
                </a:cubicBezTo>
                <a:close/>
              </a:path>
            </a:pathLst>
          </a:custGeom>
          <a:solidFill>
            <a:srgbClr val="FFFFFF"/>
          </a:solidFill>
          <a:ln w="9528" cap="flat">
            <a:solidFill>
              <a:srgbClr val="EFEFEF"/>
            </a:solidFill>
            <a:prstDash val="solid"/>
            <a:miter/>
          </a:ln>
          <a:effectLst>
            <a:outerShdw dir="16200000" algn="tl">
              <a:srgbClr val="D9D9D9">
                <a:alpha val="38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4" name="Freeform: Shape 10">
            <a:extLst>
              <a:ext uri="{FF2B5EF4-FFF2-40B4-BE49-F238E27FC236}">
                <a16:creationId xmlns:a16="http://schemas.microsoft.com/office/drawing/2014/main" id="{05A6E911-4157-4CCA-A2E4-7C86134CF8EC}"/>
              </a:ext>
              <a:ext uri="{C183D7F6-B498-43B3-948B-1728B52AA6E4}">
                <adec:decorative xmlns:adec="http://schemas.microsoft.com/office/drawing/2017/decorative" val="1"/>
              </a:ext>
            </a:extLst>
          </p:cNvPr>
          <p:cNvSpPr>
            <a:spLocks noMove="1" noResize="1"/>
          </p:cNvSpPr>
          <p:nvPr/>
        </p:nvSpPr>
        <p:spPr>
          <a:xfrm>
            <a:off x="1121667" y="0"/>
            <a:ext cx="9948672" cy="6858000"/>
          </a:xfrm>
          <a:custGeom>
            <a:avLst/>
            <a:gdLst>
              <a:gd name="f0" fmla="val 10800000"/>
              <a:gd name="f1" fmla="val 5400000"/>
              <a:gd name="f2" fmla="val 180"/>
              <a:gd name="f3" fmla="val w"/>
              <a:gd name="f4" fmla="val h"/>
              <a:gd name="f5" fmla="val 0"/>
              <a:gd name="f6" fmla="val 9963150"/>
              <a:gd name="f7" fmla="val 6858000"/>
              <a:gd name="f8" fmla="val 1595771"/>
              <a:gd name="f9" fmla="val 8367379"/>
              <a:gd name="f10" fmla="val 8504080"/>
              <a:gd name="f11" fmla="val 130333"/>
              <a:gd name="f12" fmla="val 9405568"/>
              <a:gd name="f13" fmla="val 1031820"/>
              <a:gd name="f14" fmla="val 2277214"/>
              <a:gd name="f15" fmla="val 3652838"/>
              <a:gd name="f16" fmla="val 4856509"/>
              <a:gd name="f17" fmla="val 9536251"/>
              <a:gd name="f18" fmla="val 5960473"/>
              <a:gd name="f19" fmla="val 8825600"/>
              <a:gd name="f20" fmla="val 6821583"/>
              <a:gd name="f21" fmla="val 8794055"/>
              <a:gd name="f22" fmla="val 1169096"/>
              <a:gd name="f23" fmla="val 1137550"/>
              <a:gd name="f24" fmla="val 426899"/>
              <a:gd name="f25" fmla="val 557582"/>
              <a:gd name="f26" fmla="val 1459070"/>
              <a:gd name="f27" fmla="+- 0 0 -90"/>
              <a:gd name="f28" fmla="*/ f3 1 9963150"/>
              <a:gd name="f29" fmla="*/ f4 1 6858000"/>
              <a:gd name="f30" fmla="+- f7 0 f5"/>
              <a:gd name="f31" fmla="+- f6 0 f5"/>
              <a:gd name="f32" fmla="*/ f27 f0 1"/>
              <a:gd name="f33" fmla="*/ f31 1 9963150"/>
              <a:gd name="f34" fmla="*/ f30 1 6858000"/>
              <a:gd name="f35" fmla="*/ 1595771 f31 1"/>
              <a:gd name="f36" fmla="*/ 0 f30 1"/>
              <a:gd name="f37" fmla="*/ 8367379 f31 1"/>
              <a:gd name="f38" fmla="*/ 8504080 f31 1"/>
              <a:gd name="f39" fmla="*/ 130333 f30 1"/>
              <a:gd name="f40" fmla="*/ 9963150 f31 1"/>
              <a:gd name="f41" fmla="*/ 3652838 f30 1"/>
              <a:gd name="f42" fmla="*/ 8825600 f31 1"/>
              <a:gd name="f43" fmla="*/ 6821583 f30 1"/>
              <a:gd name="f44" fmla="*/ 8794055 f31 1"/>
              <a:gd name="f45" fmla="*/ 6858000 f30 1"/>
              <a:gd name="f46" fmla="*/ 1169096 f31 1"/>
              <a:gd name="f47" fmla="*/ 1137550 f31 1"/>
              <a:gd name="f48" fmla="*/ 0 f31 1"/>
              <a:gd name="f49" fmla="*/ 1459070 f31 1"/>
              <a:gd name="f50" fmla="*/ f32 1 f2"/>
              <a:gd name="f51" fmla="*/ f35 1 9963150"/>
              <a:gd name="f52" fmla="*/ f36 1 6858000"/>
              <a:gd name="f53" fmla="*/ f37 1 9963150"/>
              <a:gd name="f54" fmla="*/ f38 1 9963150"/>
              <a:gd name="f55" fmla="*/ f39 1 6858000"/>
              <a:gd name="f56" fmla="*/ f40 1 9963150"/>
              <a:gd name="f57" fmla="*/ f41 1 6858000"/>
              <a:gd name="f58" fmla="*/ f42 1 9963150"/>
              <a:gd name="f59" fmla="*/ f43 1 6858000"/>
              <a:gd name="f60" fmla="*/ f44 1 9963150"/>
              <a:gd name="f61" fmla="*/ f45 1 6858000"/>
              <a:gd name="f62" fmla="*/ f46 1 9963150"/>
              <a:gd name="f63" fmla="*/ f47 1 9963150"/>
              <a:gd name="f64" fmla="*/ f48 1 9963150"/>
              <a:gd name="f65" fmla="*/ f49 1 9963150"/>
              <a:gd name="f66" fmla="*/ f5 1 f33"/>
              <a:gd name="f67" fmla="*/ f6 1 f33"/>
              <a:gd name="f68" fmla="*/ f5 1 f34"/>
              <a:gd name="f69" fmla="*/ f7 1 f34"/>
              <a:gd name="f70" fmla="+- f50 0 f1"/>
              <a:gd name="f71" fmla="*/ f51 1 f33"/>
              <a:gd name="f72" fmla="*/ f52 1 f34"/>
              <a:gd name="f73" fmla="*/ f53 1 f33"/>
              <a:gd name="f74" fmla="*/ f54 1 f33"/>
              <a:gd name="f75" fmla="*/ f55 1 f34"/>
              <a:gd name="f76" fmla="*/ f56 1 f33"/>
              <a:gd name="f77" fmla="*/ f57 1 f34"/>
              <a:gd name="f78" fmla="*/ f58 1 f33"/>
              <a:gd name="f79" fmla="*/ f59 1 f34"/>
              <a:gd name="f80" fmla="*/ f60 1 f33"/>
              <a:gd name="f81" fmla="*/ f61 1 f34"/>
              <a:gd name="f82" fmla="*/ f62 1 f33"/>
              <a:gd name="f83" fmla="*/ f63 1 f33"/>
              <a:gd name="f84" fmla="*/ f64 1 f33"/>
              <a:gd name="f85" fmla="*/ f65 1 f33"/>
              <a:gd name="f86" fmla="*/ f66 f28 1"/>
              <a:gd name="f87" fmla="*/ f67 f28 1"/>
              <a:gd name="f88" fmla="*/ f69 f29 1"/>
              <a:gd name="f89" fmla="*/ f68 f29 1"/>
              <a:gd name="f90" fmla="*/ f71 f28 1"/>
              <a:gd name="f91" fmla="*/ f72 f29 1"/>
              <a:gd name="f92" fmla="*/ f73 f28 1"/>
              <a:gd name="f93" fmla="*/ f74 f28 1"/>
              <a:gd name="f94" fmla="*/ f75 f29 1"/>
              <a:gd name="f95" fmla="*/ f76 f28 1"/>
              <a:gd name="f96" fmla="*/ f77 f29 1"/>
              <a:gd name="f97" fmla="*/ f78 f28 1"/>
              <a:gd name="f98" fmla="*/ f79 f29 1"/>
              <a:gd name="f99" fmla="*/ f80 f28 1"/>
              <a:gd name="f100" fmla="*/ f81 f29 1"/>
              <a:gd name="f101" fmla="*/ f82 f28 1"/>
              <a:gd name="f102" fmla="*/ f83 f28 1"/>
              <a:gd name="f103" fmla="*/ f84 f28 1"/>
              <a:gd name="f104" fmla="*/ f85 f28 1"/>
            </a:gdLst>
            <a:ahLst/>
            <a:cxnLst>
              <a:cxn ang="3cd4">
                <a:pos x="hc" y="t"/>
              </a:cxn>
              <a:cxn ang="0">
                <a:pos x="r" y="vc"/>
              </a:cxn>
              <a:cxn ang="cd4">
                <a:pos x="hc" y="b"/>
              </a:cxn>
              <a:cxn ang="cd2">
                <a:pos x="l" y="vc"/>
              </a:cxn>
              <a:cxn ang="f70">
                <a:pos x="f90" y="f91"/>
              </a:cxn>
              <a:cxn ang="f70">
                <a:pos x="f92" y="f91"/>
              </a:cxn>
              <a:cxn ang="f70">
                <a:pos x="f93" y="f94"/>
              </a:cxn>
              <a:cxn ang="f70">
                <a:pos x="f95" y="f96"/>
              </a:cxn>
              <a:cxn ang="f70">
                <a:pos x="f97" y="f98"/>
              </a:cxn>
              <a:cxn ang="f70">
                <a:pos x="f99" y="f100"/>
              </a:cxn>
              <a:cxn ang="f70">
                <a:pos x="f101" y="f100"/>
              </a:cxn>
              <a:cxn ang="f70">
                <a:pos x="f102" y="f98"/>
              </a:cxn>
              <a:cxn ang="f70">
                <a:pos x="f103" y="f96"/>
              </a:cxn>
              <a:cxn ang="f70">
                <a:pos x="f104" y="f94"/>
              </a:cxn>
            </a:cxnLst>
            <a:rect l="f86" t="f89" r="f87" b="f88"/>
            <a:pathLst>
              <a:path w="9963150" h="6858000">
                <a:moveTo>
                  <a:pt x="f8" y="f5"/>
                </a:moveTo>
                <a:lnTo>
                  <a:pt x="f9" y="f5"/>
                </a:lnTo>
                <a:lnTo>
                  <a:pt x="f10" y="f11"/>
                </a:lnTo>
                <a:cubicBezTo>
                  <a:pt x="f12" y="f13"/>
                  <a:pt x="f6" y="f14"/>
                  <a:pt x="f6" y="f15"/>
                </a:cubicBezTo>
                <a:cubicBezTo>
                  <a:pt x="f6" y="f16"/>
                  <a:pt x="f17" y="f18"/>
                  <a:pt x="f19" y="f20"/>
                </a:cubicBezTo>
                <a:lnTo>
                  <a:pt x="f21" y="f7"/>
                </a:lnTo>
                <a:lnTo>
                  <a:pt x="f22" y="f7"/>
                </a:lnTo>
                <a:lnTo>
                  <a:pt x="f23" y="f20"/>
                </a:lnTo>
                <a:cubicBezTo>
                  <a:pt x="f24" y="f18"/>
                  <a:pt x="f5" y="f16"/>
                  <a:pt x="f5" y="f15"/>
                </a:cubicBezTo>
                <a:cubicBezTo>
                  <a:pt x="f5" y="f14"/>
                  <a:pt x="f25" y="f13"/>
                  <a:pt x="f26" y="f11"/>
                </a:cubicBezTo>
                <a:close/>
              </a:path>
            </a:pathLst>
          </a:cu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5" name="Title 1">
            <a:extLst>
              <a:ext uri="{FF2B5EF4-FFF2-40B4-BE49-F238E27FC236}">
                <a16:creationId xmlns:a16="http://schemas.microsoft.com/office/drawing/2014/main" id="{C5A5E1A9-9F8C-2110-2382-7210496A884C}"/>
              </a:ext>
            </a:extLst>
          </p:cNvPr>
          <p:cNvSpPr txBox="1">
            <a:spLocks noGrp="1"/>
          </p:cNvSpPr>
          <p:nvPr>
            <p:ph type="ctrTitle"/>
          </p:nvPr>
        </p:nvSpPr>
        <p:spPr>
          <a:xfrm>
            <a:off x="1698808" y="2507074"/>
            <a:ext cx="8794379" cy="1494769"/>
          </a:xfrm>
        </p:spPr>
        <p:txBody>
          <a:bodyPr anchor="t"/>
          <a:lstStyle/>
          <a:p>
            <a:pPr lvl="0"/>
            <a:br>
              <a:rPr lang="en-GB" sz="1800"/>
            </a:br>
            <a:endParaRPr lang="en-GB" sz="1800"/>
          </a:p>
        </p:txBody>
      </p:sp>
      <p:sp>
        <p:nvSpPr>
          <p:cNvPr id="6" name="Rectangle 12">
            <a:extLst>
              <a:ext uri="{FF2B5EF4-FFF2-40B4-BE49-F238E27FC236}">
                <a16:creationId xmlns:a16="http://schemas.microsoft.com/office/drawing/2014/main" id="{4FED693C-8A6A-31E1-1F0B-F5E77793872F}"/>
              </a:ext>
              <a:ext uri="{C183D7F6-B498-43B3-948B-1728B52AA6E4}">
                <adec:decorative xmlns:adec="http://schemas.microsoft.com/office/drawing/2017/decorative" val="1"/>
              </a:ext>
            </a:extLst>
          </p:cNvPr>
          <p:cNvSpPr>
            <a:spLocks noMove="1" noResize="1"/>
          </p:cNvSpPr>
          <p:nvPr/>
        </p:nvSpPr>
        <p:spPr>
          <a:xfrm>
            <a:off x="3718563" y="5524786"/>
            <a:ext cx="4754880" cy="27432"/>
          </a:xfrm>
          <a:prstGeom prst="rect">
            <a:avLst/>
          </a:prstGeom>
          <a:solidFill>
            <a:srgbClr val="E97132"/>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7" name="TextBox 3">
            <a:extLst>
              <a:ext uri="{FF2B5EF4-FFF2-40B4-BE49-F238E27FC236}">
                <a16:creationId xmlns:a16="http://schemas.microsoft.com/office/drawing/2014/main" id="{8800752F-968E-A56B-FEFF-18B832C44C44}"/>
              </a:ext>
            </a:extLst>
          </p:cNvPr>
          <p:cNvSpPr txBox="1"/>
          <p:nvPr/>
        </p:nvSpPr>
        <p:spPr>
          <a:xfrm>
            <a:off x="1834176" y="1551563"/>
            <a:ext cx="8998774" cy="4031873"/>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1" i="0" u="none" strike="noStrike" kern="1200" cap="none" spc="0" baseline="0">
                <a:solidFill>
                  <a:srgbClr val="000000"/>
                </a:solidFill>
                <a:uFillTx/>
                <a:latin typeface="Aptos"/>
              </a:rPr>
              <a:t>Technological Factors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000" b="1" i="0" u="none" strike="noStrike" kern="1200" cap="none" spc="0" baseline="0">
              <a:solidFill>
                <a:srgbClr val="000000"/>
              </a:solidFill>
              <a:uFillTx/>
              <a:latin typeface="Aptos"/>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Aptos"/>
              </a:rPr>
              <a:t>Key Factors: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1" i="0" u="none" strike="noStrike" kern="1200" cap="none" spc="0" baseline="0">
              <a:solidFill>
                <a:srgbClr val="000000"/>
              </a:solidFill>
              <a:uFillTx/>
              <a:latin typeface="Aptos"/>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•Modern  POS, stock-tracking, and digital payment systems improve operations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0" cap="none" spc="0" baseline="0">
                <a:solidFill>
                  <a:srgbClr val="000000"/>
                </a:solidFill>
                <a:uFillTx/>
                <a:latin typeface="Aptos"/>
              </a:rPr>
              <a:t>(Brown, 2022)</a:t>
            </a:r>
            <a:r>
              <a:rPr lang="en-GB" sz="1800" b="1" i="0" u="none" strike="noStrike" kern="1200" cap="none" spc="0" baseline="0">
                <a:solidFill>
                  <a:srgbClr val="000000"/>
                </a:solidFill>
                <a:uFillTx/>
                <a:latin typeface="Aptos"/>
              </a:rPr>
              <a:t>.</a:t>
            </a:r>
            <a:r>
              <a:rPr lang="en-GB" sz="1800" b="0" i="0" u="none" strike="noStrike" kern="1200" cap="none" spc="0" baseline="0">
                <a:solidFill>
                  <a:srgbClr val="000000"/>
                </a:solidFill>
                <a:uFillTx/>
                <a:latin typeface="Aptos"/>
              </a:rPr>
              <a:t>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Social media marketing helps supermarkets reach a wider audience.</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Aptos"/>
              </a:rPr>
              <a:t>Strategic Alignment:</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Digital Systems: Use electronic POS and stock tracking to improve accuracy and efficiency.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Marketing Strategy: Promote offers and new products through Instagram, TikTok, and Facebook.</a:t>
            </a:r>
          </a:p>
        </p:txBody>
      </p:sp>
      <p:sp>
        <p:nvSpPr>
          <p:cNvPr id="8" name="TextBox 4">
            <a:extLst>
              <a:ext uri="{FF2B5EF4-FFF2-40B4-BE49-F238E27FC236}">
                <a16:creationId xmlns:a16="http://schemas.microsoft.com/office/drawing/2014/main" id="{AD82F630-5D58-D58F-FD5A-453C0E6572F0}"/>
              </a:ext>
            </a:extLst>
          </p:cNvPr>
          <p:cNvSpPr txBox="1"/>
          <p:nvPr/>
        </p:nvSpPr>
        <p:spPr>
          <a:xfrm>
            <a:off x="2829263" y="561039"/>
            <a:ext cx="6400580" cy="46166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1200" cap="none" spc="0" baseline="0">
                <a:solidFill>
                  <a:srgbClr val="000000"/>
                </a:solidFill>
                <a:uFillTx/>
                <a:latin typeface="Aptos"/>
              </a:rPr>
              <a:t>PESTEL Analysis For Finchley Oriental Market</a:t>
            </a:r>
          </a:p>
        </p:txBody>
      </p:sp>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7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name="Slide21">
    <p:bg>
      <p:bgPr>
        <a:solidFill>
          <a:srgbClr val="FFFFFF"/>
        </a:solidFill>
        <a:effectLst/>
      </p:bgPr>
    </p:bg>
    <p:spTree>
      <p:nvGrpSpPr>
        <p:cNvPr id="1" name=""/>
        <p:cNvGrpSpPr/>
        <p:nvPr/>
      </p:nvGrpSpPr>
      <p:grpSpPr>
        <a:xfrm>
          <a:off x="0" y="0"/>
          <a:ext cx="0" cy="0"/>
          <a:chOff x="0" y="0"/>
          <a:chExt cx="0" cy="0"/>
        </a:xfrm>
      </p:grpSpPr>
      <p:sp>
        <p:nvSpPr>
          <p:cNvPr id="2" name="Rectangle 219">
            <a:extLst>
              <a:ext uri="{FF2B5EF4-FFF2-40B4-BE49-F238E27FC236}">
                <a16:creationId xmlns:a16="http://schemas.microsoft.com/office/drawing/2014/main" id="{FC3E961F-FDCE-51CF-C306-65206F3A725E}"/>
              </a:ext>
              <a:ext uri="{C183D7F6-B498-43B3-948B-1728B52AA6E4}">
                <adec:decorative xmlns:adec="http://schemas.microsoft.com/office/drawing/2017/decorative" val="1"/>
              </a:ext>
            </a:extLst>
          </p:cNvPr>
          <p:cNvSpPr>
            <a:spLocks noMove="1" noResize="1"/>
          </p:cNvSpPr>
          <p:nvPr/>
        </p:nvSpPr>
        <p:spPr>
          <a:xfrm>
            <a:off x="0" y="0"/>
            <a:ext cx="12191996"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3" name="Freeform: Shape 8">
            <a:extLst>
              <a:ext uri="{FF2B5EF4-FFF2-40B4-BE49-F238E27FC236}">
                <a16:creationId xmlns:a16="http://schemas.microsoft.com/office/drawing/2014/main" id="{4C21FAB5-0011-C8AF-2A16-0CFD44A39534}"/>
              </a:ext>
              <a:ext uri="{C183D7F6-B498-43B3-948B-1728B52AA6E4}">
                <adec:decorative xmlns:adec="http://schemas.microsoft.com/office/drawing/2017/decorative" val="1"/>
              </a:ext>
            </a:extLst>
          </p:cNvPr>
          <p:cNvSpPr>
            <a:spLocks noMove="1" noResize="1"/>
          </p:cNvSpPr>
          <p:nvPr/>
        </p:nvSpPr>
        <p:spPr>
          <a:xfrm>
            <a:off x="1114425" y="0"/>
            <a:ext cx="9963146" cy="6858000"/>
          </a:xfrm>
          <a:custGeom>
            <a:avLst/>
            <a:gdLst>
              <a:gd name="f0" fmla="val 10800000"/>
              <a:gd name="f1" fmla="val 5400000"/>
              <a:gd name="f2" fmla="val 180"/>
              <a:gd name="f3" fmla="val w"/>
              <a:gd name="f4" fmla="val h"/>
              <a:gd name="f5" fmla="val 0"/>
              <a:gd name="f6" fmla="val 9963150"/>
              <a:gd name="f7" fmla="val 6858000"/>
              <a:gd name="f8" fmla="val 1595771"/>
              <a:gd name="f9" fmla="val 8367379"/>
              <a:gd name="f10" fmla="val 8504080"/>
              <a:gd name="f11" fmla="val 130333"/>
              <a:gd name="f12" fmla="val 9405568"/>
              <a:gd name="f13" fmla="val 1031820"/>
              <a:gd name="f14" fmla="val 2277214"/>
              <a:gd name="f15" fmla="val 3652838"/>
              <a:gd name="f16" fmla="val 4856509"/>
              <a:gd name="f17" fmla="val 9536251"/>
              <a:gd name="f18" fmla="val 5960473"/>
              <a:gd name="f19" fmla="val 8825600"/>
              <a:gd name="f20" fmla="val 6821583"/>
              <a:gd name="f21" fmla="val 8794055"/>
              <a:gd name="f22" fmla="val 1169096"/>
              <a:gd name="f23" fmla="val 1137550"/>
              <a:gd name="f24" fmla="val 426899"/>
              <a:gd name="f25" fmla="val 557582"/>
              <a:gd name="f26" fmla="val 1459070"/>
              <a:gd name="f27" fmla="+- 0 0 -90"/>
              <a:gd name="f28" fmla="*/ f3 1 9963150"/>
              <a:gd name="f29" fmla="*/ f4 1 6858000"/>
              <a:gd name="f30" fmla="+- f7 0 f5"/>
              <a:gd name="f31" fmla="+- f6 0 f5"/>
              <a:gd name="f32" fmla="*/ f27 f0 1"/>
              <a:gd name="f33" fmla="*/ f31 1 9963150"/>
              <a:gd name="f34" fmla="*/ f30 1 6858000"/>
              <a:gd name="f35" fmla="*/ 1595771 f31 1"/>
              <a:gd name="f36" fmla="*/ 0 f30 1"/>
              <a:gd name="f37" fmla="*/ 8367379 f31 1"/>
              <a:gd name="f38" fmla="*/ 8504080 f31 1"/>
              <a:gd name="f39" fmla="*/ 130333 f30 1"/>
              <a:gd name="f40" fmla="*/ 9963150 f31 1"/>
              <a:gd name="f41" fmla="*/ 3652838 f30 1"/>
              <a:gd name="f42" fmla="*/ 8825600 f31 1"/>
              <a:gd name="f43" fmla="*/ 6821583 f30 1"/>
              <a:gd name="f44" fmla="*/ 8794055 f31 1"/>
              <a:gd name="f45" fmla="*/ 6858000 f30 1"/>
              <a:gd name="f46" fmla="*/ 1169096 f31 1"/>
              <a:gd name="f47" fmla="*/ 1137550 f31 1"/>
              <a:gd name="f48" fmla="*/ 0 f31 1"/>
              <a:gd name="f49" fmla="*/ 1459070 f31 1"/>
              <a:gd name="f50" fmla="*/ f32 1 f2"/>
              <a:gd name="f51" fmla="*/ f35 1 9963150"/>
              <a:gd name="f52" fmla="*/ f36 1 6858000"/>
              <a:gd name="f53" fmla="*/ f37 1 9963150"/>
              <a:gd name="f54" fmla="*/ f38 1 9963150"/>
              <a:gd name="f55" fmla="*/ f39 1 6858000"/>
              <a:gd name="f56" fmla="*/ f40 1 9963150"/>
              <a:gd name="f57" fmla="*/ f41 1 6858000"/>
              <a:gd name="f58" fmla="*/ f42 1 9963150"/>
              <a:gd name="f59" fmla="*/ f43 1 6858000"/>
              <a:gd name="f60" fmla="*/ f44 1 9963150"/>
              <a:gd name="f61" fmla="*/ f45 1 6858000"/>
              <a:gd name="f62" fmla="*/ f46 1 9963150"/>
              <a:gd name="f63" fmla="*/ f47 1 9963150"/>
              <a:gd name="f64" fmla="*/ f48 1 9963150"/>
              <a:gd name="f65" fmla="*/ f49 1 9963150"/>
              <a:gd name="f66" fmla="*/ f5 1 f33"/>
              <a:gd name="f67" fmla="*/ f6 1 f33"/>
              <a:gd name="f68" fmla="*/ f5 1 f34"/>
              <a:gd name="f69" fmla="*/ f7 1 f34"/>
              <a:gd name="f70" fmla="+- f50 0 f1"/>
              <a:gd name="f71" fmla="*/ f51 1 f33"/>
              <a:gd name="f72" fmla="*/ f52 1 f34"/>
              <a:gd name="f73" fmla="*/ f53 1 f33"/>
              <a:gd name="f74" fmla="*/ f54 1 f33"/>
              <a:gd name="f75" fmla="*/ f55 1 f34"/>
              <a:gd name="f76" fmla="*/ f56 1 f33"/>
              <a:gd name="f77" fmla="*/ f57 1 f34"/>
              <a:gd name="f78" fmla="*/ f58 1 f33"/>
              <a:gd name="f79" fmla="*/ f59 1 f34"/>
              <a:gd name="f80" fmla="*/ f60 1 f33"/>
              <a:gd name="f81" fmla="*/ f61 1 f34"/>
              <a:gd name="f82" fmla="*/ f62 1 f33"/>
              <a:gd name="f83" fmla="*/ f63 1 f33"/>
              <a:gd name="f84" fmla="*/ f64 1 f33"/>
              <a:gd name="f85" fmla="*/ f65 1 f33"/>
              <a:gd name="f86" fmla="*/ f66 f28 1"/>
              <a:gd name="f87" fmla="*/ f67 f28 1"/>
              <a:gd name="f88" fmla="*/ f69 f29 1"/>
              <a:gd name="f89" fmla="*/ f68 f29 1"/>
              <a:gd name="f90" fmla="*/ f71 f28 1"/>
              <a:gd name="f91" fmla="*/ f72 f29 1"/>
              <a:gd name="f92" fmla="*/ f73 f28 1"/>
              <a:gd name="f93" fmla="*/ f74 f28 1"/>
              <a:gd name="f94" fmla="*/ f75 f29 1"/>
              <a:gd name="f95" fmla="*/ f76 f28 1"/>
              <a:gd name="f96" fmla="*/ f77 f29 1"/>
              <a:gd name="f97" fmla="*/ f78 f28 1"/>
              <a:gd name="f98" fmla="*/ f79 f29 1"/>
              <a:gd name="f99" fmla="*/ f80 f28 1"/>
              <a:gd name="f100" fmla="*/ f81 f29 1"/>
              <a:gd name="f101" fmla="*/ f82 f28 1"/>
              <a:gd name="f102" fmla="*/ f83 f28 1"/>
              <a:gd name="f103" fmla="*/ f84 f28 1"/>
              <a:gd name="f104" fmla="*/ f85 f28 1"/>
            </a:gdLst>
            <a:ahLst/>
            <a:cxnLst>
              <a:cxn ang="3cd4">
                <a:pos x="hc" y="t"/>
              </a:cxn>
              <a:cxn ang="0">
                <a:pos x="r" y="vc"/>
              </a:cxn>
              <a:cxn ang="cd4">
                <a:pos x="hc" y="b"/>
              </a:cxn>
              <a:cxn ang="cd2">
                <a:pos x="l" y="vc"/>
              </a:cxn>
              <a:cxn ang="f70">
                <a:pos x="f90" y="f91"/>
              </a:cxn>
              <a:cxn ang="f70">
                <a:pos x="f92" y="f91"/>
              </a:cxn>
              <a:cxn ang="f70">
                <a:pos x="f93" y="f94"/>
              </a:cxn>
              <a:cxn ang="f70">
                <a:pos x="f95" y="f96"/>
              </a:cxn>
              <a:cxn ang="f70">
                <a:pos x="f97" y="f98"/>
              </a:cxn>
              <a:cxn ang="f70">
                <a:pos x="f99" y="f100"/>
              </a:cxn>
              <a:cxn ang="f70">
                <a:pos x="f101" y="f100"/>
              </a:cxn>
              <a:cxn ang="f70">
                <a:pos x="f102" y="f98"/>
              </a:cxn>
              <a:cxn ang="f70">
                <a:pos x="f103" y="f96"/>
              </a:cxn>
              <a:cxn ang="f70">
                <a:pos x="f104" y="f94"/>
              </a:cxn>
            </a:cxnLst>
            <a:rect l="f86" t="f89" r="f87" b="f88"/>
            <a:pathLst>
              <a:path w="9963150" h="6858000">
                <a:moveTo>
                  <a:pt x="f8" y="f5"/>
                </a:moveTo>
                <a:lnTo>
                  <a:pt x="f9" y="f5"/>
                </a:lnTo>
                <a:lnTo>
                  <a:pt x="f10" y="f11"/>
                </a:lnTo>
                <a:cubicBezTo>
                  <a:pt x="f12" y="f13"/>
                  <a:pt x="f6" y="f14"/>
                  <a:pt x="f6" y="f15"/>
                </a:cubicBezTo>
                <a:cubicBezTo>
                  <a:pt x="f6" y="f16"/>
                  <a:pt x="f17" y="f18"/>
                  <a:pt x="f19" y="f20"/>
                </a:cubicBezTo>
                <a:lnTo>
                  <a:pt x="f21" y="f7"/>
                </a:lnTo>
                <a:lnTo>
                  <a:pt x="f22" y="f7"/>
                </a:lnTo>
                <a:lnTo>
                  <a:pt x="f23" y="f20"/>
                </a:lnTo>
                <a:cubicBezTo>
                  <a:pt x="f24" y="f18"/>
                  <a:pt x="f5" y="f16"/>
                  <a:pt x="f5" y="f15"/>
                </a:cubicBezTo>
                <a:cubicBezTo>
                  <a:pt x="f5" y="f14"/>
                  <a:pt x="f25" y="f13"/>
                  <a:pt x="f26" y="f11"/>
                </a:cubicBezTo>
                <a:close/>
              </a:path>
            </a:pathLst>
          </a:custGeom>
          <a:solidFill>
            <a:srgbClr val="FFFFFF"/>
          </a:solidFill>
          <a:ln w="9528" cap="flat">
            <a:solidFill>
              <a:srgbClr val="EFEFEF"/>
            </a:solidFill>
            <a:prstDash val="solid"/>
            <a:miter/>
          </a:ln>
          <a:effectLst>
            <a:outerShdw dir="16200000" algn="tl">
              <a:srgbClr val="D9D9D9">
                <a:alpha val="38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4" name="Freeform: Shape 10">
            <a:extLst>
              <a:ext uri="{FF2B5EF4-FFF2-40B4-BE49-F238E27FC236}">
                <a16:creationId xmlns:a16="http://schemas.microsoft.com/office/drawing/2014/main" id="{1BAC69F6-1306-0926-5B75-6D70CDDD411E}"/>
              </a:ext>
              <a:ext uri="{C183D7F6-B498-43B3-948B-1728B52AA6E4}">
                <adec:decorative xmlns:adec="http://schemas.microsoft.com/office/drawing/2017/decorative" val="1"/>
              </a:ext>
            </a:extLst>
          </p:cNvPr>
          <p:cNvSpPr>
            <a:spLocks noMove="1" noResize="1"/>
          </p:cNvSpPr>
          <p:nvPr/>
        </p:nvSpPr>
        <p:spPr>
          <a:xfrm>
            <a:off x="1121667" y="0"/>
            <a:ext cx="9948672" cy="6858000"/>
          </a:xfrm>
          <a:custGeom>
            <a:avLst/>
            <a:gdLst>
              <a:gd name="f0" fmla="val 10800000"/>
              <a:gd name="f1" fmla="val 5400000"/>
              <a:gd name="f2" fmla="val 180"/>
              <a:gd name="f3" fmla="val w"/>
              <a:gd name="f4" fmla="val h"/>
              <a:gd name="f5" fmla="val 0"/>
              <a:gd name="f6" fmla="val 9963150"/>
              <a:gd name="f7" fmla="val 6858000"/>
              <a:gd name="f8" fmla="val 1595771"/>
              <a:gd name="f9" fmla="val 8367379"/>
              <a:gd name="f10" fmla="val 8504080"/>
              <a:gd name="f11" fmla="val 130333"/>
              <a:gd name="f12" fmla="val 9405568"/>
              <a:gd name="f13" fmla="val 1031820"/>
              <a:gd name="f14" fmla="val 2277214"/>
              <a:gd name="f15" fmla="val 3652838"/>
              <a:gd name="f16" fmla="val 4856509"/>
              <a:gd name="f17" fmla="val 9536251"/>
              <a:gd name="f18" fmla="val 5960473"/>
              <a:gd name="f19" fmla="val 8825600"/>
              <a:gd name="f20" fmla="val 6821583"/>
              <a:gd name="f21" fmla="val 8794055"/>
              <a:gd name="f22" fmla="val 1169096"/>
              <a:gd name="f23" fmla="val 1137550"/>
              <a:gd name="f24" fmla="val 426899"/>
              <a:gd name="f25" fmla="val 557582"/>
              <a:gd name="f26" fmla="val 1459070"/>
              <a:gd name="f27" fmla="+- 0 0 -90"/>
              <a:gd name="f28" fmla="*/ f3 1 9963150"/>
              <a:gd name="f29" fmla="*/ f4 1 6858000"/>
              <a:gd name="f30" fmla="+- f7 0 f5"/>
              <a:gd name="f31" fmla="+- f6 0 f5"/>
              <a:gd name="f32" fmla="*/ f27 f0 1"/>
              <a:gd name="f33" fmla="*/ f31 1 9963150"/>
              <a:gd name="f34" fmla="*/ f30 1 6858000"/>
              <a:gd name="f35" fmla="*/ 1595771 f31 1"/>
              <a:gd name="f36" fmla="*/ 0 f30 1"/>
              <a:gd name="f37" fmla="*/ 8367379 f31 1"/>
              <a:gd name="f38" fmla="*/ 8504080 f31 1"/>
              <a:gd name="f39" fmla="*/ 130333 f30 1"/>
              <a:gd name="f40" fmla="*/ 9963150 f31 1"/>
              <a:gd name="f41" fmla="*/ 3652838 f30 1"/>
              <a:gd name="f42" fmla="*/ 8825600 f31 1"/>
              <a:gd name="f43" fmla="*/ 6821583 f30 1"/>
              <a:gd name="f44" fmla="*/ 8794055 f31 1"/>
              <a:gd name="f45" fmla="*/ 6858000 f30 1"/>
              <a:gd name="f46" fmla="*/ 1169096 f31 1"/>
              <a:gd name="f47" fmla="*/ 1137550 f31 1"/>
              <a:gd name="f48" fmla="*/ 0 f31 1"/>
              <a:gd name="f49" fmla="*/ 1459070 f31 1"/>
              <a:gd name="f50" fmla="*/ f32 1 f2"/>
              <a:gd name="f51" fmla="*/ f35 1 9963150"/>
              <a:gd name="f52" fmla="*/ f36 1 6858000"/>
              <a:gd name="f53" fmla="*/ f37 1 9963150"/>
              <a:gd name="f54" fmla="*/ f38 1 9963150"/>
              <a:gd name="f55" fmla="*/ f39 1 6858000"/>
              <a:gd name="f56" fmla="*/ f40 1 9963150"/>
              <a:gd name="f57" fmla="*/ f41 1 6858000"/>
              <a:gd name="f58" fmla="*/ f42 1 9963150"/>
              <a:gd name="f59" fmla="*/ f43 1 6858000"/>
              <a:gd name="f60" fmla="*/ f44 1 9963150"/>
              <a:gd name="f61" fmla="*/ f45 1 6858000"/>
              <a:gd name="f62" fmla="*/ f46 1 9963150"/>
              <a:gd name="f63" fmla="*/ f47 1 9963150"/>
              <a:gd name="f64" fmla="*/ f48 1 9963150"/>
              <a:gd name="f65" fmla="*/ f49 1 9963150"/>
              <a:gd name="f66" fmla="*/ f5 1 f33"/>
              <a:gd name="f67" fmla="*/ f6 1 f33"/>
              <a:gd name="f68" fmla="*/ f5 1 f34"/>
              <a:gd name="f69" fmla="*/ f7 1 f34"/>
              <a:gd name="f70" fmla="+- f50 0 f1"/>
              <a:gd name="f71" fmla="*/ f51 1 f33"/>
              <a:gd name="f72" fmla="*/ f52 1 f34"/>
              <a:gd name="f73" fmla="*/ f53 1 f33"/>
              <a:gd name="f74" fmla="*/ f54 1 f33"/>
              <a:gd name="f75" fmla="*/ f55 1 f34"/>
              <a:gd name="f76" fmla="*/ f56 1 f33"/>
              <a:gd name="f77" fmla="*/ f57 1 f34"/>
              <a:gd name="f78" fmla="*/ f58 1 f33"/>
              <a:gd name="f79" fmla="*/ f59 1 f34"/>
              <a:gd name="f80" fmla="*/ f60 1 f33"/>
              <a:gd name="f81" fmla="*/ f61 1 f34"/>
              <a:gd name="f82" fmla="*/ f62 1 f33"/>
              <a:gd name="f83" fmla="*/ f63 1 f33"/>
              <a:gd name="f84" fmla="*/ f64 1 f33"/>
              <a:gd name="f85" fmla="*/ f65 1 f33"/>
              <a:gd name="f86" fmla="*/ f66 f28 1"/>
              <a:gd name="f87" fmla="*/ f67 f28 1"/>
              <a:gd name="f88" fmla="*/ f69 f29 1"/>
              <a:gd name="f89" fmla="*/ f68 f29 1"/>
              <a:gd name="f90" fmla="*/ f71 f28 1"/>
              <a:gd name="f91" fmla="*/ f72 f29 1"/>
              <a:gd name="f92" fmla="*/ f73 f28 1"/>
              <a:gd name="f93" fmla="*/ f74 f28 1"/>
              <a:gd name="f94" fmla="*/ f75 f29 1"/>
              <a:gd name="f95" fmla="*/ f76 f28 1"/>
              <a:gd name="f96" fmla="*/ f77 f29 1"/>
              <a:gd name="f97" fmla="*/ f78 f28 1"/>
              <a:gd name="f98" fmla="*/ f79 f29 1"/>
              <a:gd name="f99" fmla="*/ f80 f28 1"/>
              <a:gd name="f100" fmla="*/ f81 f29 1"/>
              <a:gd name="f101" fmla="*/ f82 f28 1"/>
              <a:gd name="f102" fmla="*/ f83 f28 1"/>
              <a:gd name="f103" fmla="*/ f84 f28 1"/>
              <a:gd name="f104" fmla="*/ f85 f28 1"/>
            </a:gdLst>
            <a:ahLst/>
            <a:cxnLst>
              <a:cxn ang="3cd4">
                <a:pos x="hc" y="t"/>
              </a:cxn>
              <a:cxn ang="0">
                <a:pos x="r" y="vc"/>
              </a:cxn>
              <a:cxn ang="cd4">
                <a:pos x="hc" y="b"/>
              </a:cxn>
              <a:cxn ang="cd2">
                <a:pos x="l" y="vc"/>
              </a:cxn>
              <a:cxn ang="f70">
                <a:pos x="f90" y="f91"/>
              </a:cxn>
              <a:cxn ang="f70">
                <a:pos x="f92" y="f91"/>
              </a:cxn>
              <a:cxn ang="f70">
                <a:pos x="f93" y="f94"/>
              </a:cxn>
              <a:cxn ang="f70">
                <a:pos x="f95" y="f96"/>
              </a:cxn>
              <a:cxn ang="f70">
                <a:pos x="f97" y="f98"/>
              </a:cxn>
              <a:cxn ang="f70">
                <a:pos x="f99" y="f100"/>
              </a:cxn>
              <a:cxn ang="f70">
                <a:pos x="f101" y="f100"/>
              </a:cxn>
              <a:cxn ang="f70">
                <a:pos x="f102" y="f98"/>
              </a:cxn>
              <a:cxn ang="f70">
                <a:pos x="f103" y="f96"/>
              </a:cxn>
              <a:cxn ang="f70">
                <a:pos x="f104" y="f94"/>
              </a:cxn>
            </a:cxnLst>
            <a:rect l="f86" t="f89" r="f87" b="f88"/>
            <a:pathLst>
              <a:path w="9963150" h="6858000">
                <a:moveTo>
                  <a:pt x="f8" y="f5"/>
                </a:moveTo>
                <a:lnTo>
                  <a:pt x="f9" y="f5"/>
                </a:lnTo>
                <a:lnTo>
                  <a:pt x="f10" y="f11"/>
                </a:lnTo>
                <a:cubicBezTo>
                  <a:pt x="f12" y="f13"/>
                  <a:pt x="f6" y="f14"/>
                  <a:pt x="f6" y="f15"/>
                </a:cubicBezTo>
                <a:cubicBezTo>
                  <a:pt x="f6" y="f16"/>
                  <a:pt x="f17" y="f18"/>
                  <a:pt x="f19" y="f20"/>
                </a:cubicBezTo>
                <a:lnTo>
                  <a:pt x="f21" y="f7"/>
                </a:lnTo>
                <a:lnTo>
                  <a:pt x="f22" y="f7"/>
                </a:lnTo>
                <a:lnTo>
                  <a:pt x="f23" y="f20"/>
                </a:lnTo>
                <a:cubicBezTo>
                  <a:pt x="f24" y="f18"/>
                  <a:pt x="f5" y="f16"/>
                  <a:pt x="f5" y="f15"/>
                </a:cubicBezTo>
                <a:cubicBezTo>
                  <a:pt x="f5" y="f14"/>
                  <a:pt x="f25" y="f13"/>
                  <a:pt x="f26" y="f11"/>
                </a:cubicBezTo>
                <a:close/>
              </a:path>
            </a:pathLst>
          </a:cu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5" name="Title 1">
            <a:extLst>
              <a:ext uri="{FF2B5EF4-FFF2-40B4-BE49-F238E27FC236}">
                <a16:creationId xmlns:a16="http://schemas.microsoft.com/office/drawing/2014/main" id="{34EBFD8F-F265-CA18-99B3-F3B707C7BE8B}"/>
              </a:ext>
            </a:extLst>
          </p:cNvPr>
          <p:cNvSpPr txBox="1">
            <a:spLocks noGrp="1"/>
          </p:cNvSpPr>
          <p:nvPr>
            <p:ph type="ctrTitle"/>
          </p:nvPr>
        </p:nvSpPr>
        <p:spPr>
          <a:xfrm>
            <a:off x="1698808" y="2507074"/>
            <a:ext cx="8794379" cy="1494769"/>
          </a:xfrm>
        </p:spPr>
        <p:txBody>
          <a:bodyPr anchor="t"/>
          <a:lstStyle/>
          <a:p>
            <a:pPr lvl="0"/>
            <a:br>
              <a:rPr lang="en-GB" sz="1800"/>
            </a:br>
            <a:endParaRPr lang="en-GB" sz="1800"/>
          </a:p>
        </p:txBody>
      </p:sp>
      <p:sp>
        <p:nvSpPr>
          <p:cNvPr id="6" name="Rectangle 12">
            <a:extLst>
              <a:ext uri="{FF2B5EF4-FFF2-40B4-BE49-F238E27FC236}">
                <a16:creationId xmlns:a16="http://schemas.microsoft.com/office/drawing/2014/main" id="{499B43AC-5607-B1A9-0B6B-152A6AEB0E6C}"/>
              </a:ext>
              <a:ext uri="{C183D7F6-B498-43B3-948B-1728B52AA6E4}">
                <adec:decorative xmlns:adec="http://schemas.microsoft.com/office/drawing/2017/decorative" val="1"/>
              </a:ext>
            </a:extLst>
          </p:cNvPr>
          <p:cNvSpPr>
            <a:spLocks noMove="1" noResize="1"/>
          </p:cNvSpPr>
          <p:nvPr/>
        </p:nvSpPr>
        <p:spPr>
          <a:xfrm>
            <a:off x="3718563" y="5524786"/>
            <a:ext cx="4754880" cy="27432"/>
          </a:xfrm>
          <a:prstGeom prst="rect">
            <a:avLst/>
          </a:prstGeom>
          <a:solidFill>
            <a:srgbClr val="E97132"/>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7" name="TextBox 3">
            <a:extLst>
              <a:ext uri="{FF2B5EF4-FFF2-40B4-BE49-F238E27FC236}">
                <a16:creationId xmlns:a16="http://schemas.microsoft.com/office/drawing/2014/main" id="{BFB29F57-102D-DCFB-BC2D-781553317292}"/>
              </a:ext>
            </a:extLst>
          </p:cNvPr>
          <p:cNvSpPr txBox="1"/>
          <p:nvPr/>
        </p:nvSpPr>
        <p:spPr>
          <a:xfrm>
            <a:off x="2245592" y="1817635"/>
            <a:ext cx="8705691" cy="3477874"/>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1" i="0" u="none" strike="noStrike" kern="1200" cap="none" spc="0" baseline="0">
                <a:solidFill>
                  <a:srgbClr val="000000"/>
                </a:solidFill>
                <a:uFillTx/>
                <a:latin typeface="Aptos"/>
              </a:rPr>
              <a:t>Environmental Factors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000" b="1" i="0" u="none" strike="noStrike" kern="1200" cap="none" spc="0" baseline="0">
              <a:solidFill>
                <a:srgbClr val="000000"/>
              </a:solidFill>
              <a:uFillTx/>
              <a:latin typeface="Aptos"/>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Aptos"/>
              </a:rPr>
              <a:t>Key Factors: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1" i="0" u="none" strike="noStrike" kern="1200" cap="none" spc="0" baseline="0">
              <a:solidFill>
                <a:srgbClr val="000000"/>
              </a:solidFill>
              <a:uFillTx/>
              <a:latin typeface="Aptos"/>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Consumers expect sustainable practices, less plastic, and responsible waste management </a:t>
            </a:r>
            <a:r>
              <a:rPr lang="en-GB" sz="1800" b="1" i="0" u="none" strike="noStrike" kern="1200" cap="none" spc="0" baseline="0">
                <a:solidFill>
                  <a:srgbClr val="000000"/>
                </a:solidFill>
                <a:uFillTx/>
                <a:latin typeface="Aptos"/>
              </a:rPr>
              <a:t>(DEFRA,2023).</a:t>
            </a:r>
            <a:r>
              <a:rPr lang="en-GB" sz="1800" b="0" i="0" u="none" strike="noStrike" kern="1200" cap="none" spc="0" baseline="0">
                <a:solidFill>
                  <a:srgbClr val="000000"/>
                </a:solidFill>
                <a:uFillTx/>
                <a:latin typeface="Aptos"/>
              </a:rPr>
              <a:t>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UK regulations encourage recycling and energy-efficient equipment.</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Aptos"/>
              </a:rPr>
              <a:t>Strategic Alignment.</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1" i="0" u="none" strike="noStrike" kern="1200" cap="none" spc="0" baseline="0">
              <a:solidFill>
                <a:srgbClr val="000000"/>
              </a:solidFill>
              <a:uFillTx/>
              <a:latin typeface="Aptos"/>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Eco Practices: Use biodegradable bags and encourage reusable containers.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•Energy Strategy: Install efficient refrigeration and reduce food waste</a:t>
            </a:r>
          </a:p>
        </p:txBody>
      </p:sp>
      <p:sp>
        <p:nvSpPr>
          <p:cNvPr id="8" name="TextBox 4">
            <a:extLst>
              <a:ext uri="{FF2B5EF4-FFF2-40B4-BE49-F238E27FC236}">
                <a16:creationId xmlns:a16="http://schemas.microsoft.com/office/drawing/2014/main" id="{CC4249F8-BA3D-5091-0FC2-9B73624F8AEB}"/>
              </a:ext>
            </a:extLst>
          </p:cNvPr>
          <p:cNvSpPr txBox="1"/>
          <p:nvPr/>
        </p:nvSpPr>
        <p:spPr>
          <a:xfrm>
            <a:off x="2834640" y="677991"/>
            <a:ext cx="6400580" cy="46166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1200" cap="none" spc="0" baseline="0">
                <a:solidFill>
                  <a:srgbClr val="000000"/>
                </a:solidFill>
                <a:uFillTx/>
                <a:latin typeface="Aptos"/>
              </a:rPr>
              <a:t>PESTEL Analysis For Finchley Oriental Market</a:t>
            </a:r>
          </a:p>
        </p:txBody>
      </p:sp>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7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name="Slide22">
    <p:bg>
      <p:bgPr>
        <a:solidFill>
          <a:srgbClr val="FFFFFF"/>
        </a:solidFill>
        <a:effectLst/>
      </p:bgPr>
    </p:bg>
    <p:spTree>
      <p:nvGrpSpPr>
        <p:cNvPr id="1" name=""/>
        <p:cNvGrpSpPr/>
        <p:nvPr/>
      </p:nvGrpSpPr>
      <p:grpSpPr>
        <a:xfrm>
          <a:off x="0" y="0"/>
          <a:ext cx="0" cy="0"/>
          <a:chOff x="0" y="0"/>
          <a:chExt cx="0" cy="0"/>
        </a:xfrm>
      </p:grpSpPr>
      <p:sp>
        <p:nvSpPr>
          <p:cNvPr id="2" name="Rectangle 219">
            <a:extLst>
              <a:ext uri="{FF2B5EF4-FFF2-40B4-BE49-F238E27FC236}">
                <a16:creationId xmlns:a16="http://schemas.microsoft.com/office/drawing/2014/main" id="{56855329-6895-0F26-3E94-2FDDC8A2BBBA}"/>
              </a:ext>
              <a:ext uri="{C183D7F6-B498-43B3-948B-1728B52AA6E4}">
                <adec:decorative xmlns:adec="http://schemas.microsoft.com/office/drawing/2017/decorative" val="1"/>
              </a:ext>
            </a:extLst>
          </p:cNvPr>
          <p:cNvSpPr>
            <a:spLocks noMove="1" noResize="1"/>
          </p:cNvSpPr>
          <p:nvPr/>
        </p:nvSpPr>
        <p:spPr>
          <a:xfrm>
            <a:off x="0" y="0"/>
            <a:ext cx="12191996"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3" name="Freeform: Shape 8">
            <a:extLst>
              <a:ext uri="{FF2B5EF4-FFF2-40B4-BE49-F238E27FC236}">
                <a16:creationId xmlns:a16="http://schemas.microsoft.com/office/drawing/2014/main" id="{4F40BCA4-114B-6157-4AF4-23C278A1F6F4}"/>
              </a:ext>
              <a:ext uri="{C183D7F6-B498-43B3-948B-1728B52AA6E4}">
                <adec:decorative xmlns:adec="http://schemas.microsoft.com/office/drawing/2017/decorative" val="1"/>
              </a:ext>
            </a:extLst>
          </p:cNvPr>
          <p:cNvSpPr>
            <a:spLocks noMove="1" noResize="1"/>
          </p:cNvSpPr>
          <p:nvPr/>
        </p:nvSpPr>
        <p:spPr>
          <a:xfrm>
            <a:off x="1114425" y="0"/>
            <a:ext cx="9963146" cy="6858000"/>
          </a:xfrm>
          <a:custGeom>
            <a:avLst/>
            <a:gdLst>
              <a:gd name="f0" fmla="val 10800000"/>
              <a:gd name="f1" fmla="val 5400000"/>
              <a:gd name="f2" fmla="val 180"/>
              <a:gd name="f3" fmla="val w"/>
              <a:gd name="f4" fmla="val h"/>
              <a:gd name="f5" fmla="val 0"/>
              <a:gd name="f6" fmla="val 9963150"/>
              <a:gd name="f7" fmla="val 6858000"/>
              <a:gd name="f8" fmla="val 1595771"/>
              <a:gd name="f9" fmla="val 8367379"/>
              <a:gd name="f10" fmla="val 8504080"/>
              <a:gd name="f11" fmla="val 130333"/>
              <a:gd name="f12" fmla="val 9405568"/>
              <a:gd name="f13" fmla="val 1031820"/>
              <a:gd name="f14" fmla="val 2277214"/>
              <a:gd name="f15" fmla="val 3652838"/>
              <a:gd name="f16" fmla="val 4856509"/>
              <a:gd name="f17" fmla="val 9536251"/>
              <a:gd name="f18" fmla="val 5960473"/>
              <a:gd name="f19" fmla="val 8825600"/>
              <a:gd name="f20" fmla="val 6821583"/>
              <a:gd name="f21" fmla="val 8794055"/>
              <a:gd name="f22" fmla="val 1169096"/>
              <a:gd name="f23" fmla="val 1137550"/>
              <a:gd name="f24" fmla="val 426899"/>
              <a:gd name="f25" fmla="val 557582"/>
              <a:gd name="f26" fmla="val 1459070"/>
              <a:gd name="f27" fmla="+- 0 0 -90"/>
              <a:gd name="f28" fmla="*/ f3 1 9963150"/>
              <a:gd name="f29" fmla="*/ f4 1 6858000"/>
              <a:gd name="f30" fmla="+- f7 0 f5"/>
              <a:gd name="f31" fmla="+- f6 0 f5"/>
              <a:gd name="f32" fmla="*/ f27 f0 1"/>
              <a:gd name="f33" fmla="*/ f31 1 9963150"/>
              <a:gd name="f34" fmla="*/ f30 1 6858000"/>
              <a:gd name="f35" fmla="*/ 1595771 f31 1"/>
              <a:gd name="f36" fmla="*/ 0 f30 1"/>
              <a:gd name="f37" fmla="*/ 8367379 f31 1"/>
              <a:gd name="f38" fmla="*/ 8504080 f31 1"/>
              <a:gd name="f39" fmla="*/ 130333 f30 1"/>
              <a:gd name="f40" fmla="*/ 9963150 f31 1"/>
              <a:gd name="f41" fmla="*/ 3652838 f30 1"/>
              <a:gd name="f42" fmla="*/ 8825600 f31 1"/>
              <a:gd name="f43" fmla="*/ 6821583 f30 1"/>
              <a:gd name="f44" fmla="*/ 8794055 f31 1"/>
              <a:gd name="f45" fmla="*/ 6858000 f30 1"/>
              <a:gd name="f46" fmla="*/ 1169096 f31 1"/>
              <a:gd name="f47" fmla="*/ 1137550 f31 1"/>
              <a:gd name="f48" fmla="*/ 0 f31 1"/>
              <a:gd name="f49" fmla="*/ 1459070 f31 1"/>
              <a:gd name="f50" fmla="*/ f32 1 f2"/>
              <a:gd name="f51" fmla="*/ f35 1 9963150"/>
              <a:gd name="f52" fmla="*/ f36 1 6858000"/>
              <a:gd name="f53" fmla="*/ f37 1 9963150"/>
              <a:gd name="f54" fmla="*/ f38 1 9963150"/>
              <a:gd name="f55" fmla="*/ f39 1 6858000"/>
              <a:gd name="f56" fmla="*/ f40 1 9963150"/>
              <a:gd name="f57" fmla="*/ f41 1 6858000"/>
              <a:gd name="f58" fmla="*/ f42 1 9963150"/>
              <a:gd name="f59" fmla="*/ f43 1 6858000"/>
              <a:gd name="f60" fmla="*/ f44 1 9963150"/>
              <a:gd name="f61" fmla="*/ f45 1 6858000"/>
              <a:gd name="f62" fmla="*/ f46 1 9963150"/>
              <a:gd name="f63" fmla="*/ f47 1 9963150"/>
              <a:gd name="f64" fmla="*/ f48 1 9963150"/>
              <a:gd name="f65" fmla="*/ f49 1 9963150"/>
              <a:gd name="f66" fmla="*/ f5 1 f33"/>
              <a:gd name="f67" fmla="*/ f6 1 f33"/>
              <a:gd name="f68" fmla="*/ f5 1 f34"/>
              <a:gd name="f69" fmla="*/ f7 1 f34"/>
              <a:gd name="f70" fmla="+- f50 0 f1"/>
              <a:gd name="f71" fmla="*/ f51 1 f33"/>
              <a:gd name="f72" fmla="*/ f52 1 f34"/>
              <a:gd name="f73" fmla="*/ f53 1 f33"/>
              <a:gd name="f74" fmla="*/ f54 1 f33"/>
              <a:gd name="f75" fmla="*/ f55 1 f34"/>
              <a:gd name="f76" fmla="*/ f56 1 f33"/>
              <a:gd name="f77" fmla="*/ f57 1 f34"/>
              <a:gd name="f78" fmla="*/ f58 1 f33"/>
              <a:gd name="f79" fmla="*/ f59 1 f34"/>
              <a:gd name="f80" fmla="*/ f60 1 f33"/>
              <a:gd name="f81" fmla="*/ f61 1 f34"/>
              <a:gd name="f82" fmla="*/ f62 1 f33"/>
              <a:gd name="f83" fmla="*/ f63 1 f33"/>
              <a:gd name="f84" fmla="*/ f64 1 f33"/>
              <a:gd name="f85" fmla="*/ f65 1 f33"/>
              <a:gd name="f86" fmla="*/ f66 f28 1"/>
              <a:gd name="f87" fmla="*/ f67 f28 1"/>
              <a:gd name="f88" fmla="*/ f69 f29 1"/>
              <a:gd name="f89" fmla="*/ f68 f29 1"/>
              <a:gd name="f90" fmla="*/ f71 f28 1"/>
              <a:gd name="f91" fmla="*/ f72 f29 1"/>
              <a:gd name="f92" fmla="*/ f73 f28 1"/>
              <a:gd name="f93" fmla="*/ f74 f28 1"/>
              <a:gd name="f94" fmla="*/ f75 f29 1"/>
              <a:gd name="f95" fmla="*/ f76 f28 1"/>
              <a:gd name="f96" fmla="*/ f77 f29 1"/>
              <a:gd name="f97" fmla="*/ f78 f28 1"/>
              <a:gd name="f98" fmla="*/ f79 f29 1"/>
              <a:gd name="f99" fmla="*/ f80 f28 1"/>
              <a:gd name="f100" fmla="*/ f81 f29 1"/>
              <a:gd name="f101" fmla="*/ f82 f28 1"/>
              <a:gd name="f102" fmla="*/ f83 f28 1"/>
              <a:gd name="f103" fmla="*/ f84 f28 1"/>
              <a:gd name="f104" fmla="*/ f85 f28 1"/>
            </a:gdLst>
            <a:ahLst/>
            <a:cxnLst>
              <a:cxn ang="3cd4">
                <a:pos x="hc" y="t"/>
              </a:cxn>
              <a:cxn ang="0">
                <a:pos x="r" y="vc"/>
              </a:cxn>
              <a:cxn ang="cd4">
                <a:pos x="hc" y="b"/>
              </a:cxn>
              <a:cxn ang="cd2">
                <a:pos x="l" y="vc"/>
              </a:cxn>
              <a:cxn ang="f70">
                <a:pos x="f90" y="f91"/>
              </a:cxn>
              <a:cxn ang="f70">
                <a:pos x="f92" y="f91"/>
              </a:cxn>
              <a:cxn ang="f70">
                <a:pos x="f93" y="f94"/>
              </a:cxn>
              <a:cxn ang="f70">
                <a:pos x="f95" y="f96"/>
              </a:cxn>
              <a:cxn ang="f70">
                <a:pos x="f97" y="f98"/>
              </a:cxn>
              <a:cxn ang="f70">
                <a:pos x="f99" y="f100"/>
              </a:cxn>
              <a:cxn ang="f70">
                <a:pos x="f101" y="f100"/>
              </a:cxn>
              <a:cxn ang="f70">
                <a:pos x="f102" y="f98"/>
              </a:cxn>
              <a:cxn ang="f70">
                <a:pos x="f103" y="f96"/>
              </a:cxn>
              <a:cxn ang="f70">
                <a:pos x="f104" y="f94"/>
              </a:cxn>
            </a:cxnLst>
            <a:rect l="f86" t="f89" r="f87" b="f88"/>
            <a:pathLst>
              <a:path w="9963150" h="6858000">
                <a:moveTo>
                  <a:pt x="f8" y="f5"/>
                </a:moveTo>
                <a:lnTo>
                  <a:pt x="f9" y="f5"/>
                </a:lnTo>
                <a:lnTo>
                  <a:pt x="f10" y="f11"/>
                </a:lnTo>
                <a:cubicBezTo>
                  <a:pt x="f12" y="f13"/>
                  <a:pt x="f6" y="f14"/>
                  <a:pt x="f6" y="f15"/>
                </a:cubicBezTo>
                <a:cubicBezTo>
                  <a:pt x="f6" y="f16"/>
                  <a:pt x="f17" y="f18"/>
                  <a:pt x="f19" y="f20"/>
                </a:cubicBezTo>
                <a:lnTo>
                  <a:pt x="f21" y="f7"/>
                </a:lnTo>
                <a:lnTo>
                  <a:pt x="f22" y="f7"/>
                </a:lnTo>
                <a:lnTo>
                  <a:pt x="f23" y="f20"/>
                </a:lnTo>
                <a:cubicBezTo>
                  <a:pt x="f24" y="f18"/>
                  <a:pt x="f5" y="f16"/>
                  <a:pt x="f5" y="f15"/>
                </a:cubicBezTo>
                <a:cubicBezTo>
                  <a:pt x="f5" y="f14"/>
                  <a:pt x="f25" y="f13"/>
                  <a:pt x="f26" y="f11"/>
                </a:cubicBezTo>
                <a:close/>
              </a:path>
            </a:pathLst>
          </a:custGeom>
          <a:solidFill>
            <a:srgbClr val="FFFFFF"/>
          </a:solidFill>
          <a:ln w="9528" cap="flat">
            <a:solidFill>
              <a:srgbClr val="EFEFEF"/>
            </a:solidFill>
            <a:prstDash val="solid"/>
            <a:miter/>
          </a:ln>
          <a:effectLst>
            <a:outerShdw dir="16200000" algn="tl">
              <a:srgbClr val="D9D9D9">
                <a:alpha val="38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4" name="Freeform: Shape 10">
            <a:extLst>
              <a:ext uri="{FF2B5EF4-FFF2-40B4-BE49-F238E27FC236}">
                <a16:creationId xmlns:a16="http://schemas.microsoft.com/office/drawing/2014/main" id="{C3F6DB04-254F-8081-B35F-371FDD83A612}"/>
              </a:ext>
              <a:ext uri="{C183D7F6-B498-43B3-948B-1728B52AA6E4}">
                <adec:decorative xmlns:adec="http://schemas.microsoft.com/office/drawing/2017/decorative" val="1"/>
              </a:ext>
            </a:extLst>
          </p:cNvPr>
          <p:cNvSpPr>
            <a:spLocks noMove="1" noResize="1"/>
          </p:cNvSpPr>
          <p:nvPr/>
        </p:nvSpPr>
        <p:spPr>
          <a:xfrm>
            <a:off x="1121667" y="0"/>
            <a:ext cx="9948672" cy="6858000"/>
          </a:xfrm>
          <a:custGeom>
            <a:avLst/>
            <a:gdLst>
              <a:gd name="f0" fmla="val 10800000"/>
              <a:gd name="f1" fmla="val 5400000"/>
              <a:gd name="f2" fmla="val 180"/>
              <a:gd name="f3" fmla="val w"/>
              <a:gd name="f4" fmla="val h"/>
              <a:gd name="f5" fmla="val 0"/>
              <a:gd name="f6" fmla="val 9963150"/>
              <a:gd name="f7" fmla="val 6858000"/>
              <a:gd name="f8" fmla="val 1595771"/>
              <a:gd name="f9" fmla="val 8367379"/>
              <a:gd name="f10" fmla="val 8504080"/>
              <a:gd name="f11" fmla="val 130333"/>
              <a:gd name="f12" fmla="val 9405568"/>
              <a:gd name="f13" fmla="val 1031820"/>
              <a:gd name="f14" fmla="val 2277214"/>
              <a:gd name="f15" fmla="val 3652838"/>
              <a:gd name="f16" fmla="val 4856509"/>
              <a:gd name="f17" fmla="val 9536251"/>
              <a:gd name="f18" fmla="val 5960473"/>
              <a:gd name="f19" fmla="val 8825600"/>
              <a:gd name="f20" fmla="val 6821583"/>
              <a:gd name="f21" fmla="val 8794055"/>
              <a:gd name="f22" fmla="val 1169096"/>
              <a:gd name="f23" fmla="val 1137550"/>
              <a:gd name="f24" fmla="val 426899"/>
              <a:gd name="f25" fmla="val 557582"/>
              <a:gd name="f26" fmla="val 1459070"/>
              <a:gd name="f27" fmla="+- 0 0 -90"/>
              <a:gd name="f28" fmla="*/ f3 1 9963150"/>
              <a:gd name="f29" fmla="*/ f4 1 6858000"/>
              <a:gd name="f30" fmla="+- f7 0 f5"/>
              <a:gd name="f31" fmla="+- f6 0 f5"/>
              <a:gd name="f32" fmla="*/ f27 f0 1"/>
              <a:gd name="f33" fmla="*/ f31 1 9963150"/>
              <a:gd name="f34" fmla="*/ f30 1 6858000"/>
              <a:gd name="f35" fmla="*/ 1595771 f31 1"/>
              <a:gd name="f36" fmla="*/ 0 f30 1"/>
              <a:gd name="f37" fmla="*/ 8367379 f31 1"/>
              <a:gd name="f38" fmla="*/ 8504080 f31 1"/>
              <a:gd name="f39" fmla="*/ 130333 f30 1"/>
              <a:gd name="f40" fmla="*/ 9963150 f31 1"/>
              <a:gd name="f41" fmla="*/ 3652838 f30 1"/>
              <a:gd name="f42" fmla="*/ 8825600 f31 1"/>
              <a:gd name="f43" fmla="*/ 6821583 f30 1"/>
              <a:gd name="f44" fmla="*/ 8794055 f31 1"/>
              <a:gd name="f45" fmla="*/ 6858000 f30 1"/>
              <a:gd name="f46" fmla="*/ 1169096 f31 1"/>
              <a:gd name="f47" fmla="*/ 1137550 f31 1"/>
              <a:gd name="f48" fmla="*/ 0 f31 1"/>
              <a:gd name="f49" fmla="*/ 1459070 f31 1"/>
              <a:gd name="f50" fmla="*/ f32 1 f2"/>
              <a:gd name="f51" fmla="*/ f35 1 9963150"/>
              <a:gd name="f52" fmla="*/ f36 1 6858000"/>
              <a:gd name="f53" fmla="*/ f37 1 9963150"/>
              <a:gd name="f54" fmla="*/ f38 1 9963150"/>
              <a:gd name="f55" fmla="*/ f39 1 6858000"/>
              <a:gd name="f56" fmla="*/ f40 1 9963150"/>
              <a:gd name="f57" fmla="*/ f41 1 6858000"/>
              <a:gd name="f58" fmla="*/ f42 1 9963150"/>
              <a:gd name="f59" fmla="*/ f43 1 6858000"/>
              <a:gd name="f60" fmla="*/ f44 1 9963150"/>
              <a:gd name="f61" fmla="*/ f45 1 6858000"/>
              <a:gd name="f62" fmla="*/ f46 1 9963150"/>
              <a:gd name="f63" fmla="*/ f47 1 9963150"/>
              <a:gd name="f64" fmla="*/ f48 1 9963150"/>
              <a:gd name="f65" fmla="*/ f49 1 9963150"/>
              <a:gd name="f66" fmla="*/ f5 1 f33"/>
              <a:gd name="f67" fmla="*/ f6 1 f33"/>
              <a:gd name="f68" fmla="*/ f5 1 f34"/>
              <a:gd name="f69" fmla="*/ f7 1 f34"/>
              <a:gd name="f70" fmla="+- f50 0 f1"/>
              <a:gd name="f71" fmla="*/ f51 1 f33"/>
              <a:gd name="f72" fmla="*/ f52 1 f34"/>
              <a:gd name="f73" fmla="*/ f53 1 f33"/>
              <a:gd name="f74" fmla="*/ f54 1 f33"/>
              <a:gd name="f75" fmla="*/ f55 1 f34"/>
              <a:gd name="f76" fmla="*/ f56 1 f33"/>
              <a:gd name="f77" fmla="*/ f57 1 f34"/>
              <a:gd name="f78" fmla="*/ f58 1 f33"/>
              <a:gd name="f79" fmla="*/ f59 1 f34"/>
              <a:gd name="f80" fmla="*/ f60 1 f33"/>
              <a:gd name="f81" fmla="*/ f61 1 f34"/>
              <a:gd name="f82" fmla="*/ f62 1 f33"/>
              <a:gd name="f83" fmla="*/ f63 1 f33"/>
              <a:gd name="f84" fmla="*/ f64 1 f33"/>
              <a:gd name="f85" fmla="*/ f65 1 f33"/>
              <a:gd name="f86" fmla="*/ f66 f28 1"/>
              <a:gd name="f87" fmla="*/ f67 f28 1"/>
              <a:gd name="f88" fmla="*/ f69 f29 1"/>
              <a:gd name="f89" fmla="*/ f68 f29 1"/>
              <a:gd name="f90" fmla="*/ f71 f28 1"/>
              <a:gd name="f91" fmla="*/ f72 f29 1"/>
              <a:gd name="f92" fmla="*/ f73 f28 1"/>
              <a:gd name="f93" fmla="*/ f74 f28 1"/>
              <a:gd name="f94" fmla="*/ f75 f29 1"/>
              <a:gd name="f95" fmla="*/ f76 f28 1"/>
              <a:gd name="f96" fmla="*/ f77 f29 1"/>
              <a:gd name="f97" fmla="*/ f78 f28 1"/>
              <a:gd name="f98" fmla="*/ f79 f29 1"/>
              <a:gd name="f99" fmla="*/ f80 f28 1"/>
              <a:gd name="f100" fmla="*/ f81 f29 1"/>
              <a:gd name="f101" fmla="*/ f82 f28 1"/>
              <a:gd name="f102" fmla="*/ f83 f28 1"/>
              <a:gd name="f103" fmla="*/ f84 f28 1"/>
              <a:gd name="f104" fmla="*/ f85 f28 1"/>
            </a:gdLst>
            <a:ahLst/>
            <a:cxnLst>
              <a:cxn ang="3cd4">
                <a:pos x="hc" y="t"/>
              </a:cxn>
              <a:cxn ang="0">
                <a:pos x="r" y="vc"/>
              </a:cxn>
              <a:cxn ang="cd4">
                <a:pos x="hc" y="b"/>
              </a:cxn>
              <a:cxn ang="cd2">
                <a:pos x="l" y="vc"/>
              </a:cxn>
              <a:cxn ang="f70">
                <a:pos x="f90" y="f91"/>
              </a:cxn>
              <a:cxn ang="f70">
                <a:pos x="f92" y="f91"/>
              </a:cxn>
              <a:cxn ang="f70">
                <a:pos x="f93" y="f94"/>
              </a:cxn>
              <a:cxn ang="f70">
                <a:pos x="f95" y="f96"/>
              </a:cxn>
              <a:cxn ang="f70">
                <a:pos x="f97" y="f98"/>
              </a:cxn>
              <a:cxn ang="f70">
                <a:pos x="f99" y="f100"/>
              </a:cxn>
              <a:cxn ang="f70">
                <a:pos x="f101" y="f100"/>
              </a:cxn>
              <a:cxn ang="f70">
                <a:pos x="f102" y="f98"/>
              </a:cxn>
              <a:cxn ang="f70">
                <a:pos x="f103" y="f96"/>
              </a:cxn>
              <a:cxn ang="f70">
                <a:pos x="f104" y="f94"/>
              </a:cxn>
            </a:cxnLst>
            <a:rect l="f86" t="f89" r="f87" b="f88"/>
            <a:pathLst>
              <a:path w="9963150" h="6858000">
                <a:moveTo>
                  <a:pt x="f8" y="f5"/>
                </a:moveTo>
                <a:lnTo>
                  <a:pt x="f9" y="f5"/>
                </a:lnTo>
                <a:lnTo>
                  <a:pt x="f10" y="f11"/>
                </a:lnTo>
                <a:cubicBezTo>
                  <a:pt x="f12" y="f13"/>
                  <a:pt x="f6" y="f14"/>
                  <a:pt x="f6" y="f15"/>
                </a:cubicBezTo>
                <a:cubicBezTo>
                  <a:pt x="f6" y="f16"/>
                  <a:pt x="f17" y="f18"/>
                  <a:pt x="f19" y="f20"/>
                </a:cubicBezTo>
                <a:lnTo>
                  <a:pt x="f21" y="f7"/>
                </a:lnTo>
                <a:lnTo>
                  <a:pt x="f22" y="f7"/>
                </a:lnTo>
                <a:lnTo>
                  <a:pt x="f23" y="f20"/>
                </a:lnTo>
                <a:cubicBezTo>
                  <a:pt x="f24" y="f18"/>
                  <a:pt x="f5" y="f16"/>
                  <a:pt x="f5" y="f15"/>
                </a:cubicBezTo>
                <a:cubicBezTo>
                  <a:pt x="f5" y="f14"/>
                  <a:pt x="f25" y="f13"/>
                  <a:pt x="f26" y="f11"/>
                </a:cubicBezTo>
                <a:close/>
              </a:path>
            </a:pathLst>
          </a:cu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5" name="Title 1">
            <a:extLst>
              <a:ext uri="{FF2B5EF4-FFF2-40B4-BE49-F238E27FC236}">
                <a16:creationId xmlns:a16="http://schemas.microsoft.com/office/drawing/2014/main" id="{39CF8E10-CB14-8D16-B0BF-3E76DD604509}"/>
              </a:ext>
            </a:extLst>
          </p:cNvPr>
          <p:cNvSpPr txBox="1">
            <a:spLocks noGrp="1"/>
          </p:cNvSpPr>
          <p:nvPr>
            <p:ph type="ctrTitle"/>
          </p:nvPr>
        </p:nvSpPr>
        <p:spPr>
          <a:xfrm>
            <a:off x="1698808" y="2507074"/>
            <a:ext cx="8794379" cy="1494769"/>
          </a:xfrm>
        </p:spPr>
        <p:txBody>
          <a:bodyPr anchor="t"/>
          <a:lstStyle/>
          <a:p>
            <a:pPr lvl="0"/>
            <a:br>
              <a:rPr lang="en-GB" sz="1800"/>
            </a:br>
            <a:endParaRPr lang="en-GB" sz="1800"/>
          </a:p>
        </p:txBody>
      </p:sp>
      <p:sp>
        <p:nvSpPr>
          <p:cNvPr id="6" name="Rectangle 12">
            <a:extLst>
              <a:ext uri="{FF2B5EF4-FFF2-40B4-BE49-F238E27FC236}">
                <a16:creationId xmlns:a16="http://schemas.microsoft.com/office/drawing/2014/main" id="{D27BACDF-FC20-03EC-8A33-F5341FAF566B}"/>
              </a:ext>
              <a:ext uri="{C183D7F6-B498-43B3-948B-1728B52AA6E4}">
                <adec:decorative xmlns:adec="http://schemas.microsoft.com/office/drawing/2017/decorative" val="1"/>
              </a:ext>
            </a:extLst>
          </p:cNvPr>
          <p:cNvSpPr>
            <a:spLocks noMove="1" noResize="1"/>
          </p:cNvSpPr>
          <p:nvPr/>
        </p:nvSpPr>
        <p:spPr>
          <a:xfrm>
            <a:off x="3718563" y="5524786"/>
            <a:ext cx="4754880" cy="27432"/>
          </a:xfrm>
          <a:prstGeom prst="rect">
            <a:avLst/>
          </a:prstGeom>
          <a:solidFill>
            <a:srgbClr val="E97132"/>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7" name="TextBox 3">
            <a:extLst>
              <a:ext uri="{FF2B5EF4-FFF2-40B4-BE49-F238E27FC236}">
                <a16:creationId xmlns:a16="http://schemas.microsoft.com/office/drawing/2014/main" id="{7411C3DC-F652-C07C-D604-14E1B7A0F4E1}"/>
              </a:ext>
            </a:extLst>
          </p:cNvPr>
          <p:cNvSpPr txBox="1"/>
          <p:nvPr/>
        </p:nvSpPr>
        <p:spPr>
          <a:xfrm>
            <a:off x="2073447" y="1551563"/>
            <a:ext cx="8708315" cy="3754873"/>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1" i="0" u="none" strike="noStrike" kern="1200" cap="none" spc="0" baseline="0">
                <a:solidFill>
                  <a:srgbClr val="000000"/>
                </a:solidFill>
                <a:uFillTx/>
                <a:latin typeface="Aptos"/>
              </a:rPr>
              <a:t>Legal Factors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000" b="1" i="0" u="none" strike="noStrike" kern="1200" cap="none" spc="0" baseline="0">
              <a:solidFill>
                <a:srgbClr val="000000"/>
              </a:solidFill>
              <a:uFillTx/>
              <a:latin typeface="Aptos"/>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Aptos"/>
              </a:rPr>
              <a:t>Key Factors: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Must comply with food safety laws, hygiene standards, and employee rights regulations (FSA, 2022).</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•Licensing and registration are required for operating a supermarket.</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Aptos"/>
              </a:rPr>
              <a:t>Strategic Alignment:</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Legal Compliance: Train staff in food safety and follow FSA guidelines.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HR Compliance: Ensure contracts, rights, and workplace safety meet UK legal standards.</a:t>
            </a:r>
          </a:p>
        </p:txBody>
      </p:sp>
      <p:sp>
        <p:nvSpPr>
          <p:cNvPr id="8" name="TextBox 4">
            <a:extLst>
              <a:ext uri="{FF2B5EF4-FFF2-40B4-BE49-F238E27FC236}">
                <a16:creationId xmlns:a16="http://schemas.microsoft.com/office/drawing/2014/main" id="{56DF9180-25AD-1049-1BF2-59E6BFF675FC}"/>
              </a:ext>
            </a:extLst>
          </p:cNvPr>
          <p:cNvSpPr txBox="1"/>
          <p:nvPr/>
        </p:nvSpPr>
        <p:spPr>
          <a:xfrm>
            <a:off x="2791608" y="612145"/>
            <a:ext cx="6400580" cy="46166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1200" cap="none" spc="0" baseline="0">
                <a:solidFill>
                  <a:srgbClr val="000000"/>
                </a:solidFill>
                <a:uFillTx/>
                <a:latin typeface="Aptos"/>
              </a:rPr>
              <a:t>PESTEL Analysis For Finchley Oriental Market</a:t>
            </a:r>
          </a:p>
        </p:txBody>
      </p:sp>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7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name="Slide23">
    <p:bg>
      <p:bgPr>
        <a:solidFill>
          <a:srgbClr val="FFFFFF"/>
        </a:solidFill>
        <a:effectLst/>
      </p:bgPr>
    </p:bg>
    <p:spTree>
      <p:nvGrpSpPr>
        <p:cNvPr id="1" name=""/>
        <p:cNvGrpSpPr/>
        <p:nvPr/>
      </p:nvGrpSpPr>
      <p:grpSpPr>
        <a:xfrm>
          <a:off x="0" y="0"/>
          <a:ext cx="0" cy="0"/>
          <a:chOff x="0" y="0"/>
          <a:chExt cx="0" cy="0"/>
        </a:xfrm>
      </p:grpSpPr>
      <p:sp>
        <p:nvSpPr>
          <p:cNvPr id="2" name="Rectangle 219">
            <a:extLst>
              <a:ext uri="{FF2B5EF4-FFF2-40B4-BE49-F238E27FC236}">
                <a16:creationId xmlns:a16="http://schemas.microsoft.com/office/drawing/2014/main" id="{FE568DEA-AEC9-28DD-9F8E-BDBFC97A27CC}"/>
              </a:ext>
              <a:ext uri="{C183D7F6-B498-43B3-948B-1728B52AA6E4}">
                <adec:decorative xmlns:adec="http://schemas.microsoft.com/office/drawing/2017/decorative" val="1"/>
              </a:ext>
            </a:extLst>
          </p:cNvPr>
          <p:cNvSpPr>
            <a:spLocks noMove="1" noResize="1"/>
          </p:cNvSpPr>
          <p:nvPr/>
        </p:nvSpPr>
        <p:spPr>
          <a:xfrm>
            <a:off x="0" y="0"/>
            <a:ext cx="12191996"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3" name="Freeform: Shape 8">
            <a:extLst>
              <a:ext uri="{FF2B5EF4-FFF2-40B4-BE49-F238E27FC236}">
                <a16:creationId xmlns:a16="http://schemas.microsoft.com/office/drawing/2014/main" id="{B582D9F0-D4E8-7A6F-D165-142967BAB221}"/>
              </a:ext>
              <a:ext uri="{C183D7F6-B498-43B3-948B-1728B52AA6E4}">
                <adec:decorative xmlns:adec="http://schemas.microsoft.com/office/drawing/2017/decorative" val="1"/>
              </a:ext>
            </a:extLst>
          </p:cNvPr>
          <p:cNvSpPr>
            <a:spLocks noMove="1" noResize="1"/>
          </p:cNvSpPr>
          <p:nvPr/>
        </p:nvSpPr>
        <p:spPr>
          <a:xfrm>
            <a:off x="1114425" y="0"/>
            <a:ext cx="9963146" cy="6858000"/>
          </a:xfrm>
          <a:custGeom>
            <a:avLst/>
            <a:gdLst>
              <a:gd name="f0" fmla="val 10800000"/>
              <a:gd name="f1" fmla="val 5400000"/>
              <a:gd name="f2" fmla="val 180"/>
              <a:gd name="f3" fmla="val w"/>
              <a:gd name="f4" fmla="val h"/>
              <a:gd name="f5" fmla="val 0"/>
              <a:gd name="f6" fmla="val 9963150"/>
              <a:gd name="f7" fmla="val 6858000"/>
              <a:gd name="f8" fmla="val 1595771"/>
              <a:gd name="f9" fmla="val 8367379"/>
              <a:gd name="f10" fmla="val 8504080"/>
              <a:gd name="f11" fmla="val 130333"/>
              <a:gd name="f12" fmla="val 9405568"/>
              <a:gd name="f13" fmla="val 1031820"/>
              <a:gd name="f14" fmla="val 2277214"/>
              <a:gd name="f15" fmla="val 3652838"/>
              <a:gd name="f16" fmla="val 4856509"/>
              <a:gd name="f17" fmla="val 9536251"/>
              <a:gd name="f18" fmla="val 5960473"/>
              <a:gd name="f19" fmla="val 8825600"/>
              <a:gd name="f20" fmla="val 6821583"/>
              <a:gd name="f21" fmla="val 8794055"/>
              <a:gd name="f22" fmla="val 1169096"/>
              <a:gd name="f23" fmla="val 1137550"/>
              <a:gd name="f24" fmla="val 426899"/>
              <a:gd name="f25" fmla="val 557582"/>
              <a:gd name="f26" fmla="val 1459070"/>
              <a:gd name="f27" fmla="+- 0 0 -90"/>
              <a:gd name="f28" fmla="*/ f3 1 9963150"/>
              <a:gd name="f29" fmla="*/ f4 1 6858000"/>
              <a:gd name="f30" fmla="+- f7 0 f5"/>
              <a:gd name="f31" fmla="+- f6 0 f5"/>
              <a:gd name="f32" fmla="*/ f27 f0 1"/>
              <a:gd name="f33" fmla="*/ f31 1 9963150"/>
              <a:gd name="f34" fmla="*/ f30 1 6858000"/>
              <a:gd name="f35" fmla="*/ 1595771 f31 1"/>
              <a:gd name="f36" fmla="*/ 0 f30 1"/>
              <a:gd name="f37" fmla="*/ 8367379 f31 1"/>
              <a:gd name="f38" fmla="*/ 8504080 f31 1"/>
              <a:gd name="f39" fmla="*/ 130333 f30 1"/>
              <a:gd name="f40" fmla="*/ 9963150 f31 1"/>
              <a:gd name="f41" fmla="*/ 3652838 f30 1"/>
              <a:gd name="f42" fmla="*/ 8825600 f31 1"/>
              <a:gd name="f43" fmla="*/ 6821583 f30 1"/>
              <a:gd name="f44" fmla="*/ 8794055 f31 1"/>
              <a:gd name="f45" fmla="*/ 6858000 f30 1"/>
              <a:gd name="f46" fmla="*/ 1169096 f31 1"/>
              <a:gd name="f47" fmla="*/ 1137550 f31 1"/>
              <a:gd name="f48" fmla="*/ 0 f31 1"/>
              <a:gd name="f49" fmla="*/ 1459070 f31 1"/>
              <a:gd name="f50" fmla="*/ f32 1 f2"/>
              <a:gd name="f51" fmla="*/ f35 1 9963150"/>
              <a:gd name="f52" fmla="*/ f36 1 6858000"/>
              <a:gd name="f53" fmla="*/ f37 1 9963150"/>
              <a:gd name="f54" fmla="*/ f38 1 9963150"/>
              <a:gd name="f55" fmla="*/ f39 1 6858000"/>
              <a:gd name="f56" fmla="*/ f40 1 9963150"/>
              <a:gd name="f57" fmla="*/ f41 1 6858000"/>
              <a:gd name="f58" fmla="*/ f42 1 9963150"/>
              <a:gd name="f59" fmla="*/ f43 1 6858000"/>
              <a:gd name="f60" fmla="*/ f44 1 9963150"/>
              <a:gd name="f61" fmla="*/ f45 1 6858000"/>
              <a:gd name="f62" fmla="*/ f46 1 9963150"/>
              <a:gd name="f63" fmla="*/ f47 1 9963150"/>
              <a:gd name="f64" fmla="*/ f48 1 9963150"/>
              <a:gd name="f65" fmla="*/ f49 1 9963150"/>
              <a:gd name="f66" fmla="*/ f5 1 f33"/>
              <a:gd name="f67" fmla="*/ f6 1 f33"/>
              <a:gd name="f68" fmla="*/ f5 1 f34"/>
              <a:gd name="f69" fmla="*/ f7 1 f34"/>
              <a:gd name="f70" fmla="+- f50 0 f1"/>
              <a:gd name="f71" fmla="*/ f51 1 f33"/>
              <a:gd name="f72" fmla="*/ f52 1 f34"/>
              <a:gd name="f73" fmla="*/ f53 1 f33"/>
              <a:gd name="f74" fmla="*/ f54 1 f33"/>
              <a:gd name="f75" fmla="*/ f55 1 f34"/>
              <a:gd name="f76" fmla="*/ f56 1 f33"/>
              <a:gd name="f77" fmla="*/ f57 1 f34"/>
              <a:gd name="f78" fmla="*/ f58 1 f33"/>
              <a:gd name="f79" fmla="*/ f59 1 f34"/>
              <a:gd name="f80" fmla="*/ f60 1 f33"/>
              <a:gd name="f81" fmla="*/ f61 1 f34"/>
              <a:gd name="f82" fmla="*/ f62 1 f33"/>
              <a:gd name="f83" fmla="*/ f63 1 f33"/>
              <a:gd name="f84" fmla="*/ f64 1 f33"/>
              <a:gd name="f85" fmla="*/ f65 1 f33"/>
              <a:gd name="f86" fmla="*/ f66 f28 1"/>
              <a:gd name="f87" fmla="*/ f67 f28 1"/>
              <a:gd name="f88" fmla="*/ f69 f29 1"/>
              <a:gd name="f89" fmla="*/ f68 f29 1"/>
              <a:gd name="f90" fmla="*/ f71 f28 1"/>
              <a:gd name="f91" fmla="*/ f72 f29 1"/>
              <a:gd name="f92" fmla="*/ f73 f28 1"/>
              <a:gd name="f93" fmla="*/ f74 f28 1"/>
              <a:gd name="f94" fmla="*/ f75 f29 1"/>
              <a:gd name="f95" fmla="*/ f76 f28 1"/>
              <a:gd name="f96" fmla="*/ f77 f29 1"/>
              <a:gd name="f97" fmla="*/ f78 f28 1"/>
              <a:gd name="f98" fmla="*/ f79 f29 1"/>
              <a:gd name="f99" fmla="*/ f80 f28 1"/>
              <a:gd name="f100" fmla="*/ f81 f29 1"/>
              <a:gd name="f101" fmla="*/ f82 f28 1"/>
              <a:gd name="f102" fmla="*/ f83 f28 1"/>
              <a:gd name="f103" fmla="*/ f84 f28 1"/>
              <a:gd name="f104" fmla="*/ f85 f28 1"/>
            </a:gdLst>
            <a:ahLst/>
            <a:cxnLst>
              <a:cxn ang="3cd4">
                <a:pos x="hc" y="t"/>
              </a:cxn>
              <a:cxn ang="0">
                <a:pos x="r" y="vc"/>
              </a:cxn>
              <a:cxn ang="cd4">
                <a:pos x="hc" y="b"/>
              </a:cxn>
              <a:cxn ang="cd2">
                <a:pos x="l" y="vc"/>
              </a:cxn>
              <a:cxn ang="f70">
                <a:pos x="f90" y="f91"/>
              </a:cxn>
              <a:cxn ang="f70">
                <a:pos x="f92" y="f91"/>
              </a:cxn>
              <a:cxn ang="f70">
                <a:pos x="f93" y="f94"/>
              </a:cxn>
              <a:cxn ang="f70">
                <a:pos x="f95" y="f96"/>
              </a:cxn>
              <a:cxn ang="f70">
                <a:pos x="f97" y="f98"/>
              </a:cxn>
              <a:cxn ang="f70">
                <a:pos x="f99" y="f100"/>
              </a:cxn>
              <a:cxn ang="f70">
                <a:pos x="f101" y="f100"/>
              </a:cxn>
              <a:cxn ang="f70">
                <a:pos x="f102" y="f98"/>
              </a:cxn>
              <a:cxn ang="f70">
                <a:pos x="f103" y="f96"/>
              </a:cxn>
              <a:cxn ang="f70">
                <a:pos x="f104" y="f94"/>
              </a:cxn>
            </a:cxnLst>
            <a:rect l="f86" t="f89" r="f87" b="f88"/>
            <a:pathLst>
              <a:path w="9963150" h="6858000">
                <a:moveTo>
                  <a:pt x="f8" y="f5"/>
                </a:moveTo>
                <a:lnTo>
                  <a:pt x="f9" y="f5"/>
                </a:lnTo>
                <a:lnTo>
                  <a:pt x="f10" y="f11"/>
                </a:lnTo>
                <a:cubicBezTo>
                  <a:pt x="f12" y="f13"/>
                  <a:pt x="f6" y="f14"/>
                  <a:pt x="f6" y="f15"/>
                </a:cubicBezTo>
                <a:cubicBezTo>
                  <a:pt x="f6" y="f16"/>
                  <a:pt x="f17" y="f18"/>
                  <a:pt x="f19" y="f20"/>
                </a:cubicBezTo>
                <a:lnTo>
                  <a:pt x="f21" y="f7"/>
                </a:lnTo>
                <a:lnTo>
                  <a:pt x="f22" y="f7"/>
                </a:lnTo>
                <a:lnTo>
                  <a:pt x="f23" y="f20"/>
                </a:lnTo>
                <a:cubicBezTo>
                  <a:pt x="f24" y="f18"/>
                  <a:pt x="f5" y="f16"/>
                  <a:pt x="f5" y="f15"/>
                </a:cubicBezTo>
                <a:cubicBezTo>
                  <a:pt x="f5" y="f14"/>
                  <a:pt x="f25" y="f13"/>
                  <a:pt x="f26" y="f11"/>
                </a:cubicBezTo>
                <a:close/>
              </a:path>
            </a:pathLst>
          </a:custGeom>
          <a:solidFill>
            <a:srgbClr val="FFFFFF"/>
          </a:solidFill>
          <a:ln w="9528" cap="flat">
            <a:solidFill>
              <a:srgbClr val="EFEFEF"/>
            </a:solidFill>
            <a:prstDash val="solid"/>
            <a:miter/>
          </a:ln>
          <a:effectLst>
            <a:outerShdw dir="16200000" algn="tl">
              <a:srgbClr val="D9D9D9">
                <a:alpha val="38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4" name="Freeform: Shape 10">
            <a:extLst>
              <a:ext uri="{FF2B5EF4-FFF2-40B4-BE49-F238E27FC236}">
                <a16:creationId xmlns:a16="http://schemas.microsoft.com/office/drawing/2014/main" id="{FCC6290A-D38C-1B81-5058-433577692C80}"/>
              </a:ext>
              <a:ext uri="{C183D7F6-B498-43B3-948B-1728B52AA6E4}">
                <adec:decorative xmlns:adec="http://schemas.microsoft.com/office/drawing/2017/decorative" val="1"/>
              </a:ext>
            </a:extLst>
          </p:cNvPr>
          <p:cNvSpPr>
            <a:spLocks noMove="1" noResize="1"/>
          </p:cNvSpPr>
          <p:nvPr/>
        </p:nvSpPr>
        <p:spPr>
          <a:xfrm>
            <a:off x="1121667" y="0"/>
            <a:ext cx="9948672" cy="6858000"/>
          </a:xfrm>
          <a:custGeom>
            <a:avLst/>
            <a:gdLst>
              <a:gd name="f0" fmla="val 10800000"/>
              <a:gd name="f1" fmla="val 5400000"/>
              <a:gd name="f2" fmla="val 180"/>
              <a:gd name="f3" fmla="val w"/>
              <a:gd name="f4" fmla="val h"/>
              <a:gd name="f5" fmla="val 0"/>
              <a:gd name="f6" fmla="val 9963150"/>
              <a:gd name="f7" fmla="val 6858000"/>
              <a:gd name="f8" fmla="val 1595771"/>
              <a:gd name="f9" fmla="val 8367379"/>
              <a:gd name="f10" fmla="val 8504080"/>
              <a:gd name="f11" fmla="val 130333"/>
              <a:gd name="f12" fmla="val 9405568"/>
              <a:gd name="f13" fmla="val 1031820"/>
              <a:gd name="f14" fmla="val 2277214"/>
              <a:gd name="f15" fmla="val 3652838"/>
              <a:gd name="f16" fmla="val 4856509"/>
              <a:gd name="f17" fmla="val 9536251"/>
              <a:gd name="f18" fmla="val 5960473"/>
              <a:gd name="f19" fmla="val 8825600"/>
              <a:gd name="f20" fmla="val 6821583"/>
              <a:gd name="f21" fmla="val 8794055"/>
              <a:gd name="f22" fmla="val 1169096"/>
              <a:gd name="f23" fmla="val 1137550"/>
              <a:gd name="f24" fmla="val 426899"/>
              <a:gd name="f25" fmla="val 557582"/>
              <a:gd name="f26" fmla="val 1459070"/>
              <a:gd name="f27" fmla="+- 0 0 -90"/>
              <a:gd name="f28" fmla="*/ f3 1 9963150"/>
              <a:gd name="f29" fmla="*/ f4 1 6858000"/>
              <a:gd name="f30" fmla="+- f7 0 f5"/>
              <a:gd name="f31" fmla="+- f6 0 f5"/>
              <a:gd name="f32" fmla="*/ f27 f0 1"/>
              <a:gd name="f33" fmla="*/ f31 1 9963150"/>
              <a:gd name="f34" fmla="*/ f30 1 6858000"/>
              <a:gd name="f35" fmla="*/ 1595771 f31 1"/>
              <a:gd name="f36" fmla="*/ 0 f30 1"/>
              <a:gd name="f37" fmla="*/ 8367379 f31 1"/>
              <a:gd name="f38" fmla="*/ 8504080 f31 1"/>
              <a:gd name="f39" fmla="*/ 130333 f30 1"/>
              <a:gd name="f40" fmla="*/ 9963150 f31 1"/>
              <a:gd name="f41" fmla="*/ 3652838 f30 1"/>
              <a:gd name="f42" fmla="*/ 8825600 f31 1"/>
              <a:gd name="f43" fmla="*/ 6821583 f30 1"/>
              <a:gd name="f44" fmla="*/ 8794055 f31 1"/>
              <a:gd name="f45" fmla="*/ 6858000 f30 1"/>
              <a:gd name="f46" fmla="*/ 1169096 f31 1"/>
              <a:gd name="f47" fmla="*/ 1137550 f31 1"/>
              <a:gd name="f48" fmla="*/ 0 f31 1"/>
              <a:gd name="f49" fmla="*/ 1459070 f31 1"/>
              <a:gd name="f50" fmla="*/ f32 1 f2"/>
              <a:gd name="f51" fmla="*/ f35 1 9963150"/>
              <a:gd name="f52" fmla="*/ f36 1 6858000"/>
              <a:gd name="f53" fmla="*/ f37 1 9963150"/>
              <a:gd name="f54" fmla="*/ f38 1 9963150"/>
              <a:gd name="f55" fmla="*/ f39 1 6858000"/>
              <a:gd name="f56" fmla="*/ f40 1 9963150"/>
              <a:gd name="f57" fmla="*/ f41 1 6858000"/>
              <a:gd name="f58" fmla="*/ f42 1 9963150"/>
              <a:gd name="f59" fmla="*/ f43 1 6858000"/>
              <a:gd name="f60" fmla="*/ f44 1 9963150"/>
              <a:gd name="f61" fmla="*/ f45 1 6858000"/>
              <a:gd name="f62" fmla="*/ f46 1 9963150"/>
              <a:gd name="f63" fmla="*/ f47 1 9963150"/>
              <a:gd name="f64" fmla="*/ f48 1 9963150"/>
              <a:gd name="f65" fmla="*/ f49 1 9963150"/>
              <a:gd name="f66" fmla="*/ f5 1 f33"/>
              <a:gd name="f67" fmla="*/ f6 1 f33"/>
              <a:gd name="f68" fmla="*/ f5 1 f34"/>
              <a:gd name="f69" fmla="*/ f7 1 f34"/>
              <a:gd name="f70" fmla="+- f50 0 f1"/>
              <a:gd name="f71" fmla="*/ f51 1 f33"/>
              <a:gd name="f72" fmla="*/ f52 1 f34"/>
              <a:gd name="f73" fmla="*/ f53 1 f33"/>
              <a:gd name="f74" fmla="*/ f54 1 f33"/>
              <a:gd name="f75" fmla="*/ f55 1 f34"/>
              <a:gd name="f76" fmla="*/ f56 1 f33"/>
              <a:gd name="f77" fmla="*/ f57 1 f34"/>
              <a:gd name="f78" fmla="*/ f58 1 f33"/>
              <a:gd name="f79" fmla="*/ f59 1 f34"/>
              <a:gd name="f80" fmla="*/ f60 1 f33"/>
              <a:gd name="f81" fmla="*/ f61 1 f34"/>
              <a:gd name="f82" fmla="*/ f62 1 f33"/>
              <a:gd name="f83" fmla="*/ f63 1 f33"/>
              <a:gd name="f84" fmla="*/ f64 1 f33"/>
              <a:gd name="f85" fmla="*/ f65 1 f33"/>
              <a:gd name="f86" fmla="*/ f66 f28 1"/>
              <a:gd name="f87" fmla="*/ f67 f28 1"/>
              <a:gd name="f88" fmla="*/ f69 f29 1"/>
              <a:gd name="f89" fmla="*/ f68 f29 1"/>
              <a:gd name="f90" fmla="*/ f71 f28 1"/>
              <a:gd name="f91" fmla="*/ f72 f29 1"/>
              <a:gd name="f92" fmla="*/ f73 f28 1"/>
              <a:gd name="f93" fmla="*/ f74 f28 1"/>
              <a:gd name="f94" fmla="*/ f75 f29 1"/>
              <a:gd name="f95" fmla="*/ f76 f28 1"/>
              <a:gd name="f96" fmla="*/ f77 f29 1"/>
              <a:gd name="f97" fmla="*/ f78 f28 1"/>
              <a:gd name="f98" fmla="*/ f79 f29 1"/>
              <a:gd name="f99" fmla="*/ f80 f28 1"/>
              <a:gd name="f100" fmla="*/ f81 f29 1"/>
              <a:gd name="f101" fmla="*/ f82 f28 1"/>
              <a:gd name="f102" fmla="*/ f83 f28 1"/>
              <a:gd name="f103" fmla="*/ f84 f28 1"/>
              <a:gd name="f104" fmla="*/ f85 f28 1"/>
            </a:gdLst>
            <a:ahLst/>
            <a:cxnLst>
              <a:cxn ang="3cd4">
                <a:pos x="hc" y="t"/>
              </a:cxn>
              <a:cxn ang="0">
                <a:pos x="r" y="vc"/>
              </a:cxn>
              <a:cxn ang="cd4">
                <a:pos x="hc" y="b"/>
              </a:cxn>
              <a:cxn ang="cd2">
                <a:pos x="l" y="vc"/>
              </a:cxn>
              <a:cxn ang="f70">
                <a:pos x="f90" y="f91"/>
              </a:cxn>
              <a:cxn ang="f70">
                <a:pos x="f92" y="f91"/>
              </a:cxn>
              <a:cxn ang="f70">
                <a:pos x="f93" y="f94"/>
              </a:cxn>
              <a:cxn ang="f70">
                <a:pos x="f95" y="f96"/>
              </a:cxn>
              <a:cxn ang="f70">
                <a:pos x="f97" y="f98"/>
              </a:cxn>
              <a:cxn ang="f70">
                <a:pos x="f99" y="f100"/>
              </a:cxn>
              <a:cxn ang="f70">
                <a:pos x="f101" y="f100"/>
              </a:cxn>
              <a:cxn ang="f70">
                <a:pos x="f102" y="f98"/>
              </a:cxn>
              <a:cxn ang="f70">
                <a:pos x="f103" y="f96"/>
              </a:cxn>
              <a:cxn ang="f70">
                <a:pos x="f104" y="f94"/>
              </a:cxn>
            </a:cxnLst>
            <a:rect l="f86" t="f89" r="f87" b="f88"/>
            <a:pathLst>
              <a:path w="9963150" h="6858000">
                <a:moveTo>
                  <a:pt x="f8" y="f5"/>
                </a:moveTo>
                <a:lnTo>
                  <a:pt x="f9" y="f5"/>
                </a:lnTo>
                <a:lnTo>
                  <a:pt x="f10" y="f11"/>
                </a:lnTo>
                <a:cubicBezTo>
                  <a:pt x="f12" y="f13"/>
                  <a:pt x="f6" y="f14"/>
                  <a:pt x="f6" y="f15"/>
                </a:cubicBezTo>
                <a:cubicBezTo>
                  <a:pt x="f6" y="f16"/>
                  <a:pt x="f17" y="f18"/>
                  <a:pt x="f19" y="f20"/>
                </a:cubicBezTo>
                <a:lnTo>
                  <a:pt x="f21" y="f7"/>
                </a:lnTo>
                <a:lnTo>
                  <a:pt x="f22" y="f7"/>
                </a:lnTo>
                <a:lnTo>
                  <a:pt x="f23" y="f20"/>
                </a:lnTo>
                <a:cubicBezTo>
                  <a:pt x="f24" y="f18"/>
                  <a:pt x="f5" y="f16"/>
                  <a:pt x="f5" y="f15"/>
                </a:cubicBezTo>
                <a:cubicBezTo>
                  <a:pt x="f5" y="f14"/>
                  <a:pt x="f25" y="f13"/>
                  <a:pt x="f26" y="f11"/>
                </a:cubicBezTo>
                <a:close/>
              </a:path>
            </a:pathLst>
          </a:cu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5" name="Title 1">
            <a:extLst>
              <a:ext uri="{FF2B5EF4-FFF2-40B4-BE49-F238E27FC236}">
                <a16:creationId xmlns:a16="http://schemas.microsoft.com/office/drawing/2014/main" id="{D058259E-7F0B-E158-D3AC-FFC557EFA32E}"/>
              </a:ext>
            </a:extLst>
          </p:cNvPr>
          <p:cNvSpPr txBox="1">
            <a:spLocks noGrp="1"/>
          </p:cNvSpPr>
          <p:nvPr>
            <p:ph type="ctrTitle"/>
          </p:nvPr>
        </p:nvSpPr>
        <p:spPr>
          <a:xfrm>
            <a:off x="1698808" y="2507074"/>
            <a:ext cx="8794379" cy="1494769"/>
          </a:xfrm>
        </p:spPr>
        <p:txBody>
          <a:bodyPr anchor="t"/>
          <a:lstStyle/>
          <a:p>
            <a:pPr lvl="0"/>
            <a:br>
              <a:rPr lang="en-GB" sz="1800"/>
            </a:br>
            <a:endParaRPr lang="en-GB" sz="1800"/>
          </a:p>
        </p:txBody>
      </p:sp>
      <p:sp>
        <p:nvSpPr>
          <p:cNvPr id="6" name="Rectangle 12">
            <a:extLst>
              <a:ext uri="{FF2B5EF4-FFF2-40B4-BE49-F238E27FC236}">
                <a16:creationId xmlns:a16="http://schemas.microsoft.com/office/drawing/2014/main" id="{3D838BC7-2186-7B4C-78F7-BF53779FAE2D}"/>
              </a:ext>
              <a:ext uri="{C183D7F6-B498-43B3-948B-1728B52AA6E4}">
                <adec:decorative xmlns:adec="http://schemas.microsoft.com/office/drawing/2017/decorative" val="1"/>
              </a:ext>
            </a:extLst>
          </p:cNvPr>
          <p:cNvSpPr>
            <a:spLocks noMove="1" noResize="1"/>
          </p:cNvSpPr>
          <p:nvPr/>
        </p:nvSpPr>
        <p:spPr>
          <a:xfrm>
            <a:off x="3718563" y="5524786"/>
            <a:ext cx="4754880" cy="27432"/>
          </a:xfrm>
          <a:prstGeom prst="rect">
            <a:avLst/>
          </a:prstGeom>
          <a:solidFill>
            <a:srgbClr val="E97132"/>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7" name="TextBox 2">
            <a:extLst>
              <a:ext uri="{FF2B5EF4-FFF2-40B4-BE49-F238E27FC236}">
                <a16:creationId xmlns:a16="http://schemas.microsoft.com/office/drawing/2014/main" id="{899C5966-F20E-C6E7-4DD0-E6F626E667B8}"/>
              </a:ext>
            </a:extLst>
          </p:cNvPr>
          <p:cNvSpPr txBox="1"/>
          <p:nvPr/>
        </p:nvSpPr>
        <p:spPr>
          <a:xfrm>
            <a:off x="4141692" y="561039"/>
            <a:ext cx="3808210" cy="46166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1200" cap="none" spc="0" baseline="0">
                <a:solidFill>
                  <a:srgbClr val="000000"/>
                </a:solidFill>
                <a:uFillTx/>
                <a:latin typeface="Aptos"/>
              </a:rPr>
              <a:t>Marketing strategy 4PS</a:t>
            </a:r>
          </a:p>
        </p:txBody>
      </p:sp>
      <p:graphicFrame>
        <p:nvGraphicFramePr>
          <p:cNvPr id="8" name="Table 3">
            <a:extLst>
              <a:ext uri="{FF2B5EF4-FFF2-40B4-BE49-F238E27FC236}">
                <a16:creationId xmlns:a16="http://schemas.microsoft.com/office/drawing/2014/main" id="{368D404A-D743-6DBA-6F9E-C5A6F7BCCF7D}"/>
              </a:ext>
            </a:extLst>
          </p:cNvPr>
          <p:cNvGraphicFramePr>
            <a:graphicFrameLocks noGrp="1"/>
          </p:cNvGraphicFramePr>
          <p:nvPr/>
        </p:nvGraphicFramePr>
        <p:xfrm>
          <a:off x="2006303" y="1247890"/>
          <a:ext cx="8029995" cy="3990176"/>
        </p:xfrm>
        <a:graphic>
          <a:graphicData uri="http://schemas.openxmlformats.org/drawingml/2006/table">
            <a:tbl>
              <a:tblPr firstRow="1" bandRow="1">
                <a:effectLst/>
                <a:tableStyleId>{5C22544A-7EE6-4342-B048-85BDC9FD1C3A}</a:tableStyleId>
              </a:tblPr>
              <a:tblGrid>
                <a:gridCol w="1991362">
                  <a:extLst>
                    <a:ext uri="{9D8B030D-6E8A-4147-A177-3AD203B41FA5}">
                      <a16:colId xmlns:a16="http://schemas.microsoft.com/office/drawing/2014/main" val="3774426182"/>
                    </a:ext>
                  </a:extLst>
                </a:gridCol>
                <a:gridCol w="2012877">
                  <a:extLst>
                    <a:ext uri="{9D8B030D-6E8A-4147-A177-3AD203B41FA5}">
                      <a16:colId xmlns:a16="http://schemas.microsoft.com/office/drawing/2014/main" val="4237310052"/>
                    </a:ext>
                  </a:extLst>
                </a:gridCol>
                <a:gridCol w="2012877">
                  <a:extLst>
                    <a:ext uri="{9D8B030D-6E8A-4147-A177-3AD203B41FA5}">
                      <a16:colId xmlns:a16="http://schemas.microsoft.com/office/drawing/2014/main" val="412267032"/>
                    </a:ext>
                  </a:extLst>
                </a:gridCol>
                <a:gridCol w="2012877">
                  <a:extLst>
                    <a:ext uri="{9D8B030D-6E8A-4147-A177-3AD203B41FA5}">
                      <a16:colId xmlns:a16="http://schemas.microsoft.com/office/drawing/2014/main" val="1235113608"/>
                    </a:ext>
                  </a:extLst>
                </a:gridCol>
              </a:tblGrid>
              <a:tr h="681109">
                <a:tc>
                  <a:txBody>
                    <a:bodyPr/>
                    <a:lstStyle/>
                    <a:p>
                      <a:pPr lvl="0" algn="ctr"/>
                      <a:r>
                        <a:rPr lang="en-GB" sz="2000"/>
                        <a:t>Product</a:t>
                      </a:r>
                    </a:p>
                  </a:txBody>
                  <a:tcPr anchor="ctr"/>
                </a:tc>
                <a:tc>
                  <a:txBody>
                    <a:bodyPr/>
                    <a:lstStyle/>
                    <a:p>
                      <a:pPr lvl="0" algn="ctr"/>
                      <a:r>
                        <a:rPr lang="en-GB" sz="2000"/>
                        <a:t>Price</a:t>
                      </a:r>
                    </a:p>
                  </a:txBody>
                  <a:tcPr anchor="ctr"/>
                </a:tc>
                <a:tc>
                  <a:txBody>
                    <a:bodyPr/>
                    <a:lstStyle/>
                    <a:p>
                      <a:pPr lvl="0" algn="ctr"/>
                      <a:r>
                        <a:rPr lang="en-GB" sz="2000"/>
                        <a:t>Place</a:t>
                      </a:r>
                    </a:p>
                  </a:txBody>
                  <a:tcPr anchor="ctr"/>
                </a:tc>
                <a:tc>
                  <a:txBody>
                    <a:bodyPr/>
                    <a:lstStyle/>
                    <a:p>
                      <a:pPr lvl="0" algn="ctr"/>
                      <a:r>
                        <a:rPr lang="en-GB" sz="2000"/>
                        <a:t>Promotion</a:t>
                      </a:r>
                    </a:p>
                  </a:txBody>
                  <a:tcPr anchor="ctr"/>
                </a:tc>
                <a:extLst>
                  <a:ext uri="{0D108BD9-81ED-4DB2-BD59-A6C34878D82A}">
                    <a16:rowId xmlns:a16="http://schemas.microsoft.com/office/drawing/2014/main" val="3924210963"/>
                  </a:ext>
                </a:extLst>
              </a:tr>
              <a:tr h="3309067">
                <a:tc>
                  <a:txBody>
                    <a:bodyPr/>
                    <a:lstStyle/>
                    <a:p>
                      <a:pPr marL="285750" lvl="0" indent="-285750" algn="l">
                        <a:buClr>
                          <a:srgbClr val="000000"/>
                        </a:buClr>
                        <a:buSzPct val="100000"/>
                        <a:buFont typeface="Wingdings" pitchFamily="2"/>
                        <a:buChar char="Ø"/>
                      </a:pPr>
                      <a:endParaRPr lang="en-GB" sz="1600"/>
                    </a:p>
                    <a:p>
                      <a:pPr marL="285750" lvl="0" indent="-285750" algn="l">
                        <a:buClr>
                          <a:srgbClr val="000000"/>
                        </a:buClr>
                        <a:buSzPct val="100000"/>
                        <a:buFont typeface="Wingdings" pitchFamily="2"/>
                        <a:buChar char="Ø"/>
                      </a:pPr>
                      <a:r>
                        <a:rPr lang="en-GB" sz="1600"/>
                        <a:t>Authentic Asian groceries</a:t>
                      </a:r>
                    </a:p>
                    <a:p>
                      <a:pPr marL="285750" lvl="0" indent="-285750" algn="l">
                        <a:buClr>
                          <a:srgbClr val="000000"/>
                        </a:buClr>
                        <a:buSzPct val="100000"/>
                        <a:buFont typeface="Wingdings" pitchFamily="2"/>
                        <a:buChar char="Ø"/>
                      </a:pPr>
                      <a:r>
                        <a:rPr lang="en-GB" sz="1600"/>
                        <a:t>Fresh produce and halal meat</a:t>
                      </a:r>
                    </a:p>
                    <a:p>
                      <a:pPr marL="285750" lvl="0" indent="-285750" algn="l">
                        <a:buClr>
                          <a:srgbClr val="000000"/>
                        </a:buClr>
                        <a:buSzPct val="100000"/>
                        <a:buFont typeface="Wingdings" pitchFamily="2"/>
                        <a:buChar char="Ø"/>
                      </a:pPr>
                      <a:r>
                        <a:rPr lang="en-GB" sz="1600"/>
                        <a:t>Sauces, snacks, noodles, breads, dairy products, pulses and legumes</a:t>
                      </a:r>
                    </a:p>
                    <a:p>
                      <a:pPr marL="285750" lvl="0" indent="-285750" algn="l">
                        <a:buClr>
                          <a:srgbClr val="000000"/>
                        </a:buClr>
                        <a:buSzPct val="100000"/>
                        <a:buFont typeface="Wingdings" pitchFamily="2"/>
                        <a:buChar char="Ø"/>
                      </a:pPr>
                      <a:r>
                        <a:rPr lang="en-GB" sz="1600"/>
                        <a:t>Vegetarian options</a:t>
                      </a:r>
                    </a:p>
                  </a:txBody>
                  <a:tcPr/>
                </a:tc>
                <a:tc>
                  <a:txBody>
                    <a:bodyPr/>
                    <a:lstStyle/>
                    <a:p>
                      <a:pPr marL="285750" lvl="0" indent="-285750">
                        <a:buSzPct val="100000"/>
                        <a:buFont typeface="Wingdings" pitchFamily="2"/>
                        <a:buChar char="Ø"/>
                      </a:pPr>
                      <a:endParaRPr lang="en-GB" sz="1600"/>
                    </a:p>
                    <a:p>
                      <a:pPr marL="285750" lvl="0" indent="-285750">
                        <a:buSzPct val="100000"/>
                        <a:buFont typeface="Wingdings" pitchFamily="2"/>
                        <a:buChar char="Ø"/>
                      </a:pPr>
                      <a:r>
                        <a:rPr lang="en-GB" sz="1600"/>
                        <a:t>Competitive pricing</a:t>
                      </a:r>
                    </a:p>
                    <a:p>
                      <a:pPr marL="285750" lvl="0" indent="-285750">
                        <a:buSzPct val="100000"/>
                        <a:buFont typeface="Wingdings" pitchFamily="2"/>
                        <a:buChar char="Ø"/>
                      </a:pPr>
                      <a:r>
                        <a:rPr lang="en-GB" sz="1600"/>
                        <a:t>Value deals and bundles</a:t>
                      </a:r>
                    </a:p>
                    <a:p>
                      <a:pPr marL="285750" lvl="0" indent="-285750">
                        <a:buSzPct val="100000"/>
                        <a:buFont typeface="Wingdings" pitchFamily="2"/>
                        <a:buChar char="Ø"/>
                      </a:pPr>
                      <a:r>
                        <a:rPr lang="en-GB" sz="1600"/>
                        <a:t>Loyalty card rewards</a:t>
                      </a:r>
                    </a:p>
                    <a:p>
                      <a:pPr marL="285750" lvl="0" indent="-285750">
                        <a:buSzPct val="100000"/>
                        <a:buFont typeface="Wingdings" pitchFamily="2"/>
                        <a:buChar char="Ø"/>
                      </a:pPr>
                      <a:r>
                        <a:rPr lang="en-GB" sz="1600"/>
                        <a:t>Fair pricing for imports</a:t>
                      </a:r>
                    </a:p>
                  </a:txBody>
                  <a:tcPr/>
                </a:tc>
                <a:tc>
                  <a:txBody>
                    <a:bodyPr/>
                    <a:lstStyle/>
                    <a:p>
                      <a:pPr lvl="0"/>
                      <a:endParaRPr lang="en-GB"/>
                    </a:p>
                    <a:p>
                      <a:pPr marL="285750" lvl="0" indent="-285750">
                        <a:buSzPct val="100000"/>
                        <a:buFont typeface="Wingdings" pitchFamily="2"/>
                        <a:buChar char="Ø"/>
                      </a:pPr>
                      <a:r>
                        <a:rPr lang="en-GB" sz="1600"/>
                        <a:t>Finchley Central location</a:t>
                      </a:r>
                    </a:p>
                    <a:p>
                      <a:pPr marL="285750" lvl="0" indent="-285750">
                        <a:buSzPct val="100000"/>
                        <a:buFont typeface="Wingdings" pitchFamily="2"/>
                        <a:buChar char="Ø"/>
                      </a:pPr>
                      <a:r>
                        <a:rPr lang="en-GB" sz="1600"/>
                        <a:t>High footfall and transport links</a:t>
                      </a:r>
                    </a:p>
                    <a:p>
                      <a:pPr marL="285750" lvl="0" indent="-285750">
                        <a:buSzPct val="100000"/>
                        <a:buFont typeface="Wingdings" pitchFamily="2"/>
                        <a:buChar char="Ø"/>
                      </a:pPr>
                      <a:r>
                        <a:rPr lang="en-GB" sz="1600"/>
                        <a:t>Near schools and homes</a:t>
                      </a:r>
                    </a:p>
                    <a:p>
                      <a:pPr marL="285750" lvl="0" indent="-285750">
                        <a:buSzPct val="100000"/>
                        <a:buFont typeface="Wingdings" pitchFamily="2"/>
                        <a:buChar char="Ø"/>
                      </a:pPr>
                      <a:r>
                        <a:rPr lang="en-GB" sz="1600"/>
                        <a:t>Future delivery options</a:t>
                      </a:r>
                    </a:p>
                  </a:txBody>
                  <a:tcPr/>
                </a:tc>
                <a:tc>
                  <a:txBody>
                    <a:bodyPr/>
                    <a:lstStyle/>
                    <a:p>
                      <a:pPr lvl="0"/>
                      <a:endParaRPr lang="en-GB"/>
                    </a:p>
                    <a:p>
                      <a:pPr marL="285750" lvl="0" indent="-285750">
                        <a:buSzPct val="100000"/>
                        <a:buFont typeface="Wingdings" pitchFamily="2"/>
                        <a:buChar char="Ø"/>
                      </a:pPr>
                      <a:r>
                        <a:rPr lang="en-GB" sz="1600"/>
                        <a:t>Social media marketing</a:t>
                      </a:r>
                    </a:p>
                    <a:p>
                      <a:pPr marL="285750" lvl="0" indent="-285750">
                        <a:buSzPct val="100000"/>
                        <a:buFont typeface="Wingdings" pitchFamily="2"/>
                        <a:buChar char="Ø"/>
                      </a:pPr>
                      <a:r>
                        <a:rPr lang="en-GB" sz="1600"/>
                        <a:t>Flyers and discount cards</a:t>
                      </a:r>
                    </a:p>
                    <a:p>
                      <a:pPr marL="285750" lvl="0" indent="-285750">
                        <a:buSzPct val="100000"/>
                        <a:buFont typeface="Wingdings" pitchFamily="2"/>
                        <a:buChar char="Ø"/>
                      </a:pPr>
                      <a:r>
                        <a:rPr lang="en-GB" sz="1600"/>
                        <a:t>Community partnerships</a:t>
                      </a:r>
                    </a:p>
                    <a:p>
                      <a:pPr marL="285750" lvl="0" indent="-285750">
                        <a:buSzPct val="100000"/>
                        <a:buFont typeface="Wingdings" pitchFamily="2"/>
                        <a:buChar char="Ø"/>
                      </a:pPr>
                      <a:r>
                        <a:rPr lang="en-GB" sz="1600"/>
                        <a:t>Cultural festival promotions</a:t>
                      </a:r>
                    </a:p>
                  </a:txBody>
                  <a:tcPr/>
                </a:tc>
                <a:extLst>
                  <a:ext uri="{0D108BD9-81ED-4DB2-BD59-A6C34878D82A}">
                    <a16:rowId xmlns:a16="http://schemas.microsoft.com/office/drawing/2014/main" val="2008871786"/>
                  </a:ext>
                </a:extLst>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7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name="Slide24">
    <p:bg>
      <p:bgPr>
        <a:solidFill>
          <a:srgbClr val="FFFFFF"/>
        </a:solidFill>
        <a:effectLst/>
      </p:bgPr>
    </p:bg>
    <p:spTree>
      <p:nvGrpSpPr>
        <p:cNvPr id="1" name=""/>
        <p:cNvGrpSpPr/>
        <p:nvPr/>
      </p:nvGrpSpPr>
      <p:grpSpPr>
        <a:xfrm>
          <a:off x="0" y="0"/>
          <a:ext cx="0" cy="0"/>
          <a:chOff x="0" y="0"/>
          <a:chExt cx="0" cy="0"/>
        </a:xfrm>
      </p:grpSpPr>
      <p:sp>
        <p:nvSpPr>
          <p:cNvPr id="2" name="Rectangle 219">
            <a:extLst>
              <a:ext uri="{FF2B5EF4-FFF2-40B4-BE49-F238E27FC236}">
                <a16:creationId xmlns:a16="http://schemas.microsoft.com/office/drawing/2014/main" id="{7FE1EBB0-9A1F-8EC5-9544-C7DFDC6DA797}"/>
              </a:ext>
              <a:ext uri="{C183D7F6-B498-43B3-948B-1728B52AA6E4}">
                <adec:decorative xmlns:adec="http://schemas.microsoft.com/office/drawing/2017/decorative" val="1"/>
              </a:ext>
            </a:extLst>
          </p:cNvPr>
          <p:cNvSpPr>
            <a:spLocks noMove="1" noResize="1"/>
          </p:cNvSpPr>
          <p:nvPr/>
        </p:nvSpPr>
        <p:spPr>
          <a:xfrm>
            <a:off x="0" y="0"/>
            <a:ext cx="12191996"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3" name="Freeform: Shape 8">
            <a:extLst>
              <a:ext uri="{FF2B5EF4-FFF2-40B4-BE49-F238E27FC236}">
                <a16:creationId xmlns:a16="http://schemas.microsoft.com/office/drawing/2014/main" id="{C80EEE14-DA12-CF0A-A8EB-1436B928C60B}"/>
              </a:ext>
              <a:ext uri="{C183D7F6-B498-43B3-948B-1728B52AA6E4}">
                <adec:decorative xmlns:adec="http://schemas.microsoft.com/office/drawing/2017/decorative" val="1"/>
              </a:ext>
            </a:extLst>
          </p:cNvPr>
          <p:cNvSpPr>
            <a:spLocks noMove="1" noResize="1"/>
          </p:cNvSpPr>
          <p:nvPr/>
        </p:nvSpPr>
        <p:spPr>
          <a:xfrm>
            <a:off x="1114425" y="0"/>
            <a:ext cx="9963146" cy="6858000"/>
          </a:xfrm>
          <a:custGeom>
            <a:avLst/>
            <a:gdLst>
              <a:gd name="f0" fmla="val 10800000"/>
              <a:gd name="f1" fmla="val 5400000"/>
              <a:gd name="f2" fmla="val 180"/>
              <a:gd name="f3" fmla="val w"/>
              <a:gd name="f4" fmla="val h"/>
              <a:gd name="f5" fmla="val 0"/>
              <a:gd name="f6" fmla="val 9963150"/>
              <a:gd name="f7" fmla="val 6858000"/>
              <a:gd name="f8" fmla="val 1595771"/>
              <a:gd name="f9" fmla="val 8367379"/>
              <a:gd name="f10" fmla="val 8504080"/>
              <a:gd name="f11" fmla="val 130333"/>
              <a:gd name="f12" fmla="val 9405568"/>
              <a:gd name="f13" fmla="val 1031820"/>
              <a:gd name="f14" fmla="val 2277214"/>
              <a:gd name="f15" fmla="val 3652838"/>
              <a:gd name="f16" fmla="val 4856509"/>
              <a:gd name="f17" fmla="val 9536251"/>
              <a:gd name="f18" fmla="val 5960473"/>
              <a:gd name="f19" fmla="val 8825600"/>
              <a:gd name="f20" fmla="val 6821583"/>
              <a:gd name="f21" fmla="val 8794055"/>
              <a:gd name="f22" fmla="val 1169096"/>
              <a:gd name="f23" fmla="val 1137550"/>
              <a:gd name="f24" fmla="val 426899"/>
              <a:gd name="f25" fmla="val 557582"/>
              <a:gd name="f26" fmla="val 1459070"/>
              <a:gd name="f27" fmla="+- 0 0 -90"/>
              <a:gd name="f28" fmla="*/ f3 1 9963150"/>
              <a:gd name="f29" fmla="*/ f4 1 6858000"/>
              <a:gd name="f30" fmla="+- f7 0 f5"/>
              <a:gd name="f31" fmla="+- f6 0 f5"/>
              <a:gd name="f32" fmla="*/ f27 f0 1"/>
              <a:gd name="f33" fmla="*/ f31 1 9963150"/>
              <a:gd name="f34" fmla="*/ f30 1 6858000"/>
              <a:gd name="f35" fmla="*/ 1595771 f31 1"/>
              <a:gd name="f36" fmla="*/ 0 f30 1"/>
              <a:gd name="f37" fmla="*/ 8367379 f31 1"/>
              <a:gd name="f38" fmla="*/ 8504080 f31 1"/>
              <a:gd name="f39" fmla="*/ 130333 f30 1"/>
              <a:gd name="f40" fmla="*/ 9963150 f31 1"/>
              <a:gd name="f41" fmla="*/ 3652838 f30 1"/>
              <a:gd name="f42" fmla="*/ 8825600 f31 1"/>
              <a:gd name="f43" fmla="*/ 6821583 f30 1"/>
              <a:gd name="f44" fmla="*/ 8794055 f31 1"/>
              <a:gd name="f45" fmla="*/ 6858000 f30 1"/>
              <a:gd name="f46" fmla="*/ 1169096 f31 1"/>
              <a:gd name="f47" fmla="*/ 1137550 f31 1"/>
              <a:gd name="f48" fmla="*/ 0 f31 1"/>
              <a:gd name="f49" fmla="*/ 1459070 f31 1"/>
              <a:gd name="f50" fmla="*/ f32 1 f2"/>
              <a:gd name="f51" fmla="*/ f35 1 9963150"/>
              <a:gd name="f52" fmla="*/ f36 1 6858000"/>
              <a:gd name="f53" fmla="*/ f37 1 9963150"/>
              <a:gd name="f54" fmla="*/ f38 1 9963150"/>
              <a:gd name="f55" fmla="*/ f39 1 6858000"/>
              <a:gd name="f56" fmla="*/ f40 1 9963150"/>
              <a:gd name="f57" fmla="*/ f41 1 6858000"/>
              <a:gd name="f58" fmla="*/ f42 1 9963150"/>
              <a:gd name="f59" fmla="*/ f43 1 6858000"/>
              <a:gd name="f60" fmla="*/ f44 1 9963150"/>
              <a:gd name="f61" fmla="*/ f45 1 6858000"/>
              <a:gd name="f62" fmla="*/ f46 1 9963150"/>
              <a:gd name="f63" fmla="*/ f47 1 9963150"/>
              <a:gd name="f64" fmla="*/ f48 1 9963150"/>
              <a:gd name="f65" fmla="*/ f49 1 9963150"/>
              <a:gd name="f66" fmla="*/ f5 1 f33"/>
              <a:gd name="f67" fmla="*/ f6 1 f33"/>
              <a:gd name="f68" fmla="*/ f5 1 f34"/>
              <a:gd name="f69" fmla="*/ f7 1 f34"/>
              <a:gd name="f70" fmla="+- f50 0 f1"/>
              <a:gd name="f71" fmla="*/ f51 1 f33"/>
              <a:gd name="f72" fmla="*/ f52 1 f34"/>
              <a:gd name="f73" fmla="*/ f53 1 f33"/>
              <a:gd name="f74" fmla="*/ f54 1 f33"/>
              <a:gd name="f75" fmla="*/ f55 1 f34"/>
              <a:gd name="f76" fmla="*/ f56 1 f33"/>
              <a:gd name="f77" fmla="*/ f57 1 f34"/>
              <a:gd name="f78" fmla="*/ f58 1 f33"/>
              <a:gd name="f79" fmla="*/ f59 1 f34"/>
              <a:gd name="f80" fmla="*/ f60 1 f33"/>
              <a:gd name="f81" fmla="*/ f61 1 f34"/>
              <a:gd name="f82" fmla="*/ f62 1 f33"/>
              <a:gd name="f83" fmla="*/ f63 1 f33"/>
              <a:gd name="f84" fmla="*/ f64 1 f33"/>
              <a:gd name="f85" fmla="*/ f65 1 f33"/>
              <a:gd name="f86" fmla="*/ f66 f28 1"/>
              <a:gd name="f87" fmla="*/ f67 f28 1"/>
              <a:gd name="f88" fmla="*/ f69 f29 1"/>
              <a:gd name="f89" fmla="*/ f68 f29 1"/>
              <a:gd name="f90" fmla="*/ f71 f28 1"/>
              <a:gd name="f91" fmla="*/ f72 f29 1"/>
              <a:gd name="f92" fmla="*/ f73 f28 1"/>
              <a:gd name="f93" fmla="*/ f74 f28 1"/>
              <a:gd name="f94" fmla="*/ f75 f29 1"/>
              <a:gd name="f95" fmla="*/ f76 f28 1"/>
              <a:gd name="f96" fmla="*/ f77 f29 1"/>
              <a:gd name="f97" fmla="*/ f78 f28 1"/>
              <a:gd name="f98" fmla="*/ f79 f29 1"/>
              <a:gd name="f99" fmla="*/ f80 f28 1"/>
              <a:gd name="f100" fmla="*/ f81 f29 1"/>
              <a:gd name="f101" fmla="*/ f82 f28 1"/>
              <a:gd name="f102" fmla="*/ f83 f28 1"/>
              <a:gd name="f103" fmla="*/ f84 f28 1"/>
              <a:gd name="f104" fmla="*/ f85 f28 1"/>
            </a:gdLst>
            <a:ahLst/>
            <a:cxnLst>
              <a:cxn ang="3cd4">
                <a:pos x="hc" y="t"/>
              </a:cxn>
              <a:cxn ang="0">
                <a:pos x="r" y="vc"/>
              </a:cxn>
              <a:cxn ang="cd4">
                <a:pos x="hc" y="b"/>
              </a:cxn>
              <a:cxn ang="cd2">
                <a:pos x="l" y="vc"/>
              </a:cxn>
              <a:cxn ang="f70">
                <a:pos x="f90" y="f91"/>
              </a:cxn>
              <a:cxn ang="f70">
                <a:pos x="f92" y="f91"/>
              </a:cxn>
              <a:cxn ang="f70">
                <a:pos x="f93" y="f94"/>
              </a:cxn>
              <a:cxn ang="f70">
                <a:pos x="f95" y="f96"/>
              </a:cxn>
              <a:cxn ang="f70">
                <a:pos x="f97" y="f98"/>
              </a:cxn>
              <a:cxn ang="f70">
                <a:pos x="f99" y="f100"/>
              </a:cxn>
              <a:cxn ang="f70">
                <a:pos x="f101" y="f100"/>
              </a:cxn>
              <a:cxn ang="f70">
                <a:pos x="f102" y="f98"/>
              </a:cxn>
              <a:cxn ang="f70">
                <a:pos x="f103" y="f96"/>
              </a:cxn>
              <a:cxn ang="f70">
                <a:pos x="f104" y="f94"/>
              </a:cxn>
            </a:cxnLst>
            <a:rect l="f86" t="f89" r="f87" b="f88"/>
            <a:pathLst>
              <a:path w="9963150" h="6858000">
                <a:moveTo>
                  <a:pt x="f8" y="f5"/>
                </a:moveTo>
                <a:lnTo>
                  <a:pt x="f9" y="f5"/>
                </a:lnTo>
                <a:lnTo>
                  <a:pt x="f10" y="f11"/>
                </a:lnTo>
                <a:cubicBezTo>
                  <a:pt x="f12" y="f13"/>
                  <a:pt x="f6" y="f14"/>
                  <a:pt x="f6" y="f15"/>
                </a:cubicBezTo>
                <a:cubicBezTo>
                  <a:pt x="f6" y="f16"/>
                  <a:pt x="f17" y="f18"/>
                  <a:pt x="f19" y="f20"/>
                </a:cubicBezTo>
                <a:lnTo>
                  <a:pt x="f21" y="f7"/>
                </a:lnTo>
                <a:lnTo>
                  <a:pt x="f22" y="f7"/>
                </a:lnTo>
                <a:lnTo>
                  <a:pt x="f23" y="f20"/>
                </a:lnTo>
                <a:cubicBezTo>
                  <a:pt x="f24" y="f18"/>
                  <a:pt x="f5" y="f16"/>
                  <a:pt x="f5" y="f15"/>
                </a:cubicBezTo>
                <a:cubicBezTo>
                  <a:pt x="f5" y="f14"/>
                  <a:pt x="f25" y="f13"/>
                  <a:pt x="f26" y="f11"/>
                </a:cubicBezTo>
                <a:close/>
              </a:path>
            </a:pathLst>
          </a:custGeom>
          <a:solidFill>
            <a:srgbClr val="FFFFFF"/>
          </a:solidFill>
          <a:ln w="9528" cap="flat">
            <a:solidFill>
              <a:srgbClr val="EFEFEF"/>
            </a:solidFill>
            <a:prstDash val="solid"/>
            <a:miter/>
          </a:ln>
          <a:effectLst>
            <a:outerShdw dir="16200000" algn="tl">
              <a:srgbClr val="D9D9D9">
                <a:alpha val="38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4" name="Freeform: Shape 10">
            <a:extLst>
              <a:ext uri="{FF2B5EF4-FFF2-40B4-BE49-F238E27FC236}">
                <a16:creationId xmlns:a16="http://schemas.microsoft.com/office/drawing/2014/main" id="{E20E444E-32A3-CD94-A209-EFEFE05021A0}"/>
              </a:ext>
              <a:ext uri="{C183D7F6-B498-43B3-948B-1728B52AA6E4}">
                <adec:decorative xmlns:adec="http://schemas.microsoft.com/office/drawing/2017/decorative" val="1"/>
              </a:ext>
            </a:extLst>
          </p:cNvPr>
          <p:cNvSpPr>
            <a:spLocks noMove="1" noResize="1"/>
          </p:cNvSpPr>
          <p:nvPr/>
        </p:nvSpPr>
        <p:spPr>
          <a:xfrm>
            <a:off x="1121667" y="0"/>
            <a:ext cx="9948672" cy="6858000"/>
          </a:xfrm>
          <a:custGeom>
            <a:avLst/>
            <a:gdLst>
              <a:gd name="f0" fmla="val 10800000"/>
              <a:gd name="f1" fmla="val 5400000"/>
              <a:gd name="f2" fmla="val 180"/>
              <a:gd name="f3" fmla="val w"/>
              <a:gd name="f4" fmla="val h"/>
              <a:gd name="f5" fmla="val 0"/>
              <a:gd name="f6" fmla="val 9963150"/>
              <a:gd name="f7" fmla="val 6858000"/>
              <a:gd name="f8" fmla="val 1595771"/>
              <a:gd name="f9" fmla="val 8367379"/>
              <a:gd name="f10" fmla="val 8504080"/>
              <a:gd name="f11" fmla="val 130333"/>
              <a:gd name="f12" fmla="val 9405568"/>
              <a:gd name="f13" fmla="val 1031820"/>
              <a:gd name="f14" fmla="val 2277214"/>
              <a:gd name="f15" fmla="val 3652838"/>
              <a:gd name="f16" fmla="val 4856509"/>
              <a:gd name="f17" fmla="val 9536251"/>
              <a:gd name="f18" fmla="val 5960473"/>
              <a:gd name="f19" fmla="val 8825600"/>
              <a:gd name="f20" fmla="val 6821583"/>
              <a:gd name="f21" fmla="val 8794055"/>
              <a:gd name="f22" fmla="val 1169096"/>
              <a:gd name="f23" fmla="val 1137550"/>
              <a:gd name="f24" fmla="val 426899"/>
              <a:gd name="f25" fmla="val 557582"/>
              <a:gd name="f26" fmla="val 1459070"/>
              <a:gd name="f27" fmla="+- 0 0 -90"/>
              <a:gd name="f28" fmla="*/ f3 1 9963150"/>
              <a:gd name="f29" fmla="*/ f4 1 6858000"/>
              <a:gd name="f30" fmla="+- f7 0 f5"/>
              <a:gd name="f31" fmla="+- f6 0 f5"/>
              <a:gd name="f32" fmla="*/ f27 f0 1"/>
              <a:gd name="f33" fmla="*/ f31 1 9963150"/>
              <a:gd name="f34" fmla="*/ f30 1 6858000"/>
              <a:gd name="f35" fmla="*/ 1595771 f31 1"/>
              <a:gd name="f36" fmla="*/ 0 f30 1"/>
              <a:gd name="f37" fmla="*/ 8367379 f31 1"/>
              <a:gd name="f38" fmla="*/ 8504080 f31 1"/>
              <a:gd name="f39" fmla="*/ 130333 f30 1"/>
              <a:gd name="f40" fmla="*/ 9963150 f31 1"/>
              <a:gd name="f41" fmla="*/ 3652838 f30 1"/>
              <a:gd name="f42" fmla="*/ 8825600 f31 1"/>
              <a:gd name="f43" fmla="*/ 6821583 f30 1"/>
              <a:gd name="f44" fmla="*/ 8794055 f31 1"/>
              <a:gd name="f45" fmla="*/ 6858000 f30 1"/>
              <a:gd name="f46" fmla="*/ 1169096 f31 1"/>
              <a:gd name="f47" fmla="*/ 1137550 f31 1"/>
              <a:gd name="f48" fmla="*/ 0 f31 1"/>
              <a:gd name="f49" fmla="*/ 1459070 f31 1"/>
              <a:gd name="f50" fmla="*/ f32 1 f2"/>
              <a:gd name="f51" fmla="*/ f35 1 9963150"/>
              <a:gd name="f52" fmla="*/ f36 1 6858000"/>
              <a:gd name="f53" fmla="*/ f37 1 9963150"/>
              <a:gd name="f54" fmla="*/ f38 1 9963150"/>
              <a:gd name="f55" fmla="*/ f39 1 6858000"/>
              <a:gd name="f56" fmla="*/ f40 1 9963150"/>
              <a:gd name="f57" fmla="*/ f41 1 6858000"/>
              <a:gd name="f58" fmla="*/ f42 1 9963150"/>
              <a:gd name="f59" fmla="*/ f43 1 6858000"/>
              <a:gd name="f60" fmla="*/ f44 1 9963150"/>
              <a:gd name="f61" fmla="*/ f45 1 6858000"/>
              <a:gd name="f62" fmla="*/ f46 1 9963150"/>
              <a:gd name="f63" fmla="*/ f47 1 9963150"/>
              <a:gd name="f64" fmla="*/ f48 1 9963150"/>
              <a:gd name="f65" fmla="*/ f49 1 9963150"/>
              <a:gd name="f66" fmla="*/ f5 1 f33"/>
              <a:gd name="f67" fmla="*/ f6 1 f33"/>
              <a:gd name="f68" fmla="*/ f5 1 f34"/>
              <a:gd name="f69" fmla="*/ f7 1 f34"/>
              <a:gd name="f70" fmla="+- f50 0 f1"/>
              <a:gd name="f71" fmla="*/ f51 1 f33"/>
              <a:gd name="f72" fmla="*/ f52 1 f34"/>
              <a:gd name="f73" fmla="*/ f53 1 f33"/>
              <a:gd name="f74" fmla="*/ f54 1 f33"/>
              <a:gd name="f75" fmla="*/ f55 1 f34"/>
              <a:gd name="f76" fmla="*/ f56 1 f33"/>
              <a:gd name="f77" fmla="*/ f57 1 f34"/>
              <a:gd name="f78" fmla="*/ f58 1 f33"/>
              <a:gd name="f79" fmla="*/ f59 1 f34"/>
              <a:gd name="f80" fmla="*/ f60 1 f33"/>
              <a:gd name="f81" fmla="*/ f61 1 f34"/>
              <a:gd name="f82" fmla="*/ f62 1 f33"/>
              <a:gd name="f83" fmla="*/ f63 1 f33"/>
              <a:gd name="f84" fmla="*/ f64 1 f33"/>
              <a:gd name="f85" fmla="*/ f65 1 f33"/>
              <a:gd name="f86" fmla="*/ f66 f28 1"/>
              <a:gd name="f87" fmla="*/ f67 f28 1"/>
              <a:gd name="f88" fmla="*/ f69 f29 1"/>
              <a:gd name="f89" fmla="*/ f68 f29 1"/>
              <a:gd name="f90" fmla="*/ f71 f28 1"/>
              <a:gd name="f91" fmla="*/ f72 f29 1"/>
              <a:gd name="f92" fmla="*/ f73 f28 1"/>
              <a:gd name="f93" fmla="*/ f74 f28 1"/>
              <a:gd name="f94" fmla="*/ f75 f29 1"/>
              <a:gd name="f95" fmla="*/ f76 f28 1"/>
              <a:gd name="f96" fmla="*/ f77 f29 1"/>
              <a:gd name="f97" fmla="*/ f78 f28 1"/>
              <a:gd name="f98" fmla="*/ f79 f29 1"/>
              <a:gd name="f99" fmla="*/ f80 f28 1"/>
              <a:gd name="f100" fmla="*/ f81 f29 1"/>
              <a:gd name="f101" fmla="*/ f82 f28 1"/>
              <a:gd name="f102" fmla="*/ f83 f28 1"/>
              <a:gd name="f103" fmla="*/ f84 f28 1"/>
              <a:gd name="f104" fmla="*/ f85 f28 1"/>
            </a:gdLst>
            <a:ahLst/>
            <a:cxnLst>
              <a:cxn ang="3cd4">
                <a:pos x="hc" y="t"/>
              </a:cxn>
              <a:cxn ang="0">
                <a:pos x="r" y="vc"/>
              </a:cxn>
              <a:cxn ang="cd4">
                <a:pos x="hc" y="b"/>
              </a:cxn>
              <a:cxn ang="cd2">
                <a:pos x="l" y="vc"/>
              </a:cxn>
              <a:cxn ang="f70">
                <a:pos x="f90" y="f91"/>
              </a:cxn>
              <a:cxn ang="f70">
                <a:pos x="f92" y="f91"/>
              </a:cxn>
              <a:cxn ang="f70">
                <a:pos x="f93" y="f94"/>
              </a:cxn>
              <a:cxn ang="f70">
                <a:pos x="f95" y="f96"/>
              </a:cxn>
              <a:cxn ang="f70">
                <a:pos x="f97" y="f98"/>
              </a:cxn>
              <a:cxn ang="f70">
                <a:pos x="f99" y="f100"/>
              </a:cxn>
              <a:cxn ang="f70">
                <a:pos x="f101" y="f100"/>
              </a:cxn>
              <a:cxn ang="f70">
                <a:pos x="f102" y="f98"/>
              </a:cxn>
              <a:cxn ang="f70">
                <a:pos x="f103" y="f96"/>
              </a:cxn>
              <a:cxn ang="f70">
                <a:pos x="f104" y="f94"/>
              </a:cxn>
            </a:cxnLst>
            <a:rect l="f86" t="f89" r="f87" b="f88"/>
            <a:pathLst>
              <a:path w="9963150" h="6858000">
                <a:moveTo>
                  <a:pt x="f8" y="f5"/>
                </a:moveTo>
                <a:lnTo>
                  <a:pt x="f9" y="f5"/>
                </a:lnTo>
                <a:lnTo>
                  <a:pt x="f10" y="f11"/>
                </a:lnTo>
                <a:cubicBezTo>
                  <a:pt x="f12" y="f13"/>
                  <a:pt x="f6" y="f14"/>
                  <a:pt x="f6" y="f15"/>
                </a:cubicBezTo>
                <a:cubicBezTo>
                  <a:pt x="f6" y="f16"/>
                  <a:pt x="f17" y="f18"/>
                  <a:pt x="f19" y="f20"/>
                </a:cubicBezTo>
                <a:lnTo>
                  <a:pt x="f21" y="f7"/>
                </a:lnTo>
                <a:lnTo>
                  <a:pt x="f22" y="f7"/>
                </a:lnTo>
                <a:lnTo>
                  <a:pt x="f23" y="f20"/>
                </a:lnTo>
                <a:cubicBezTo>
                  <a:pt x="f24" y="f18"/>
                  <a:pt x="f5" y="f16"/>
                  <a:pt x="f5" y="f15"/>
                </a:cubicBezTo>
                <a:cubicBezTo>
                  <a:pt x="f5" y="f14"/>
                  <a:pt x="f25" y="f13"/>
                  <a:pt x="f26" y="f11"/>
                </a:cubicBezTo>
                <a:close/>
              </a:path>
            </a:pathLst>
          </a:cu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5" name="Title 1">
            <a:extLst>
              <a:ext uri="{FF2B5EF4-FFF2-40B4-BE49-F238E27FC236}">
                <a16:creationId xmlns:a16="http://schemas.microsoft.com/office/drawing/2014/main" id="{0C390445-D62B-AD91-7C3D-B47785D0B2AA}"/>
              </a:ext>
            </a:extLst>
          </p:cNvPr>
          <p:cNvSpPr txBox="1">
            <a:spLocks noGrp="1"/>
          </p:cNvSpPr>
          <p:nvPr>
            <p:ph type="ctrTitle"/>
          </p:nvPr>
        </p:nvSpPr>
        <p:spPr>
          <a:xfrm>
            <a:off x="1698808" y="2507074"/>
            <a:ext cx="8794379" cy="1494769"/>
          </a:xfrm>
        </p:spPr>
        <p:txBody>
          <a:bodyPr anchor="t"/>
          <a:lstStyle/>
          <a:p>
            <a:pPr lvl="0"/>
            <a:br>
              <a:rPr lang="en-GB" sz="1800"/>
            </a:br>
            <a:endParaRPr lang="en-GB" sz="1800"/>
          </a:p>
        </p:txBody>
      </p:sp>
      <p:sp>
        <p:nvSpPr>
          <p:cNvPr id="6" name="Rectangle 12">
            <a:extLst>
              <a:ext uri="{FF2B5EF4-FFF2-40B4-BE49-F238E27FC236}">
                <a16:creationId xmlns:a16="http://schemas.microsoft.com/office/drawing/2014/main" id="{CC5D3811-35FE-3BFF-72BB-CB70D29F0578}"/>
              </a:ext>
              <a:ext uri="{C183D7F6-B498-43B3-948B-1728B52AA6E4}">
                <adec:decorative xmlns:adec="http://schemas.microsoft.com/office/drawing/2017/decorative" val="1"/>
              </a:ext>
            </a:extLst>
          </p:cNvPr>
          <p:cNvSpPr>
            <a:spLocks noMove="1" noResize="1"/>
          </p:cNvSpPr>
          <p:nvPr/>
        </p:nvSpPr>
        <p:spPr>
          <a:xfrm>
            <a:off x="3718563" y="5524786"/>
            <a:ext cx="4754880" cy="27432"/>
          </a:xfrm>
          <a:prstGeom prst="rect">
            <a:avLst/>
          </a:prstGeom>
          <a:solidFill>
            <a:srgbClr val="E97132"/>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7" name="TextBox 3">
            <a:extLst>
              <a:ext uri="{FF2B5EF4-FFF2-40B4-BE49-F238E27FC236}">
                <a16:creationId xmlns:a16="http://schemas.microsoft.com/office/drawing/2014/main" id="{E0172B91-C4F3-BBED-7E5F-ED996E1607ED}"/>
              </a:ext>
            </a:extLst>
          </p:cNvPr>
          <p:cNvSpPr txBox="1"/>
          <p:nvPr/>
        </p:nvSpPr>
        <p:spPr>
          <a:xfrm>
            <a:off x="4156487" y="2900650"/>
            <a:ext cx="6096899" cy="147733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Total Start-up Capital: £</a:t>
            </a:r>
            <a:r>
              <a:rPr lang="en-GB" sz="1800" b="1" i="0" u="none" strike="noStrike" kern="1200" cap="none" spc="0" baseline="0">
                <a:solidFill>
                  <a:srgbClr val="000000"/>
                </a:solidFill>
                <a:uFillTx/>
                <a:latin typeface="Aptos"/>
              </a:rPr>
              <a:t>100,000</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Personal Investment: £</a:t>
            </a:r>
            <a:r>
              <a:rPr lang="en-GB" sz="1800" b="1" i="0" u="none" strike="noStrike" kern="1200" cap="none" spc="0" baseline="0">
                <a:solidFill>
                  <a:srgbClr val="000000"/>
                </a:solidFill>
                <a:uFillTx/>
                <a:latin typeface="Aptos"/>
              </a:rPr>
              <a:t>50,000</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Small Business Loan: £</a:t>
            </a:r>
            <a:r>
              <a:rPr lang="en-GB" sz="1800" b="1" i="0" u="none" strike="noStrike" kern="1200" cap="none" spc="0" baseline="0">
                <a:solidFill>
                  <a:srgbClr val="000000"/>
                </a:solidFill>
                <a:uFillTx/>
                <a:latin typeface="Aptos"/>
              </a:rPr>
              <a:t>50,000</a:t>
            </a:r>
          </a:p>
        </p:txBody>
      </p:sp>
      <p:sp>
        <p:nvSpPr>
          <p:cNvPr id="8" name="TextBox 4">
            <a:extLst>
              <a:ext uri="{FF2B5EF4-FFF2-40B4-BE49-F238E27FC236}">
                <a16:creationId xmlns:a16="http://schemas.microsoft.com/office/drawing/2014/main" id="{49BF9D01-8E42-09E3-FC46-FF0FF98AEE73}"/>
              </a:ext>
            </a:extLst>
          </p:cNvPr>
          <p:cNvSpPr txBox="1"/>
          <p:nvPr/>
        </p:nvSpPr>
        <p:spPr>
          <a:xfrm>
            <a:off x="2554714" y="916036"/>
            <a:ext cx="7082567" cy="46166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1200" cap="none" spc="0" baseline="0">
                <a:solidFill>
                  <a:srgbClr val="000000"/>
                </a:solidFill>
                <a:uFillTx/>
                <a:latin typeface="Arial" pitchFamily="34"/>
                <a:cs typeface="Arial" pitchFamily="34"/>
              </a:rPr>
              <a:t>FUNDING REQUIREMENTS AND ALLOCATION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7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name="Slide25">
    <p:bg>
      <p:bgPr>
        <a:solidFill>
          <a:srgbClr val="FFFFFF"/>
        </a:solidFill>
        <a:effectLst/>
      </p:bgPr>
    </p:bg>
    <p:spTree>
      <p:nvGrpSpPr>
        <p:cNvPr id="1" name=""/>
        <p:cNvGrpSpPr/>
        <p:nvPr/>
      </p:nvGrpSpPr>
      <p:grpSpPr>
        <a:xfrm>
          <a:off x="0" y="0"/>
          <a:ext cx="0" cy="0"/>
          <a:chOff x="0" y="0"/>
          <a:chExt cx="0" cy="0"/>
        </a:xfrm>
      </p:grpSpPr>
      <p:sp>
        <p:nvSpPr>
          <p:cNvPr id="2" name="Rectangle 219">
            <a:extLst>
              <a:ext uri="{FF2B5EF4-FFF2-40B4-BE49-F238E27FC236}">
                <a16:creationId xmlns:a16="http://schemas.microsoft.com/office/drawing/2014/main" id="{DF7C6200-C940-A5BE-1834-5D3BAD5C30B9}"/>
              </a:ext>
              <a:ext uri="{C183D7F6-B498-43B3-948B-1728B52AA6E4}">
                <adec:decorative xmlns:adec="http://schemas.microsoft.com/office/drawing/2017/decorative" val="1"/>
              </a:ext>
            </a:extLst>
          </p:cNvPr>
          <p:cNvSpPr>
            <a:spLocks noMove="1" noResize="1"/>
          </p:cNvSpPr>
          <p:nvPr/>
        </p:nvSpPr>
        <p:spPr>
          <a:xfrm>
            <a:off x="0" y="0"/>
            <a:ext cx="12191996"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3" name="Freeform: Shape 8">
            <a:extLst>
              <a:ext uri="{FF2B5EF4-FFF2-40B4-BE49-F238E27FC236}">
                <a16:creationId xmlns:a16="http://schemas.microsoft.com/office/drawing/2014/main" id="{B12A9C96-9648-6A9B-3C09-F5661B1958E7}"/>
              </a:ext>
              <a:ext uri="{C183D7F6-B498-43B3-948B-1728B52AA6E4}">
                <adec:decorative xmlns:adec="http://schemas.microsoft.com/office/drawing/2017/decorative" val="1"/>
              </a:ext>
            </a:extLst>
          </p:cNvPr>
          <p:cNvSpPr>
            <a:spLocks noMove="1" noResize="1"/>
          </p:cNvSpPr>
          <p:nvPr/>
        </p:nvSpPr>
        <p:spPr>
          <a:xfrm>
            <a:off x="1114425" y="0"/>
            <a:ext cx="9963146" cy="6858000"/>
          </a:xfrm>
          <a:custGeom>
            <a:avLst/>
            <a:gdLst>
              <a:gd name="f0" fmla="val 10800000"/>
              <a:gd name="f1" fmla="val 5400000"/>
              <a:gd name="f2" fmla="val 180"/>
              <a:gd name="f3" fmla="val w"/>
              <a:gd name="f4" fmla="val h"/>
              <a:gd name="f5" fmla="val 0"/>
              <a:gd name="f6" fmla="val 9963150"/>
              <a:gd name="f7" fmla="val 6858000"/>
              <a:gd name="f8" fmla="val 1595771"/>
              <a:gd name="f9" fmla="val 8367379"/>
              <a:gd name="f10" fmla="val 8504080"/>
              <a:gd name="f11" fmla="val 130333"/>
              <a:gd name="f12" fmla="val 9405568"/>
              <a:gd name="f13" fmla="val 1031820"/>
              <a:gd name="f14" fmla="val 2277214"/>
              <a:gd name="f15" fmla="val 3652838"/>
              <a:gd name="f16" fmla="val 4856509"/>
              <a:gd name="f17" fmla="val 9536251"/>
              <a:gd name="f18" fmla="val 5960473"/>
              <a:gd name="f19" fmla="val 8825600"/>
              <a:gd name="f20" fmla="val 6821583"/>
              <a:gd name="f21" fmla="val 8794055"/>
              <a:gd name="f22" fmla="val 1169096"/>
              <a:gd name="f23" fmla="val 1137550"/>
              <a:gd name="f24" fmla="val 426899"/>
              <a:gd name="f25" fmla="val 557582"/>
              <a:gd name="f26" fmla="val 1459070"/>
              <a:gd name="f27" fmla="+- 0 0 -90"/>
              <a:gd name="f28" fmla="*/ f3 1 9963150"/>
              <a:gd name="f29" fmla="*/ f4 1 6858000"/>
              <a:gd name="f30" fmla="+- f7 0 f5"/>
              <a:gd name="f31" fmla="+- f6 0 f5"/>
              <a:gd name="f32" fmla="*/ f27 f0 1"/>
              <a:gd name="f33" fmla="*/ f31 1 9963150"/>
              <a:gd name="f34" fmla="*/ f30 1 6858000"/>
              <a:gd name="f35" fmla="*/ 1595771 f31 1"/>
              <a:gd name="f36" fmla="*/ 0 f30 1"/>
              <a:gd name="f37" fmla="*/ 8367379 f31 1"/>
              <a:gd name="f38" fmla="*/ 8504080 f31 1"/>
              <a:gd name="f39" fmla="*/ 130333 f30 1"/>
              <a:gd name="f40" fmla="*/ 9963150 f31 1"/>
              <a:gd name="f41" fmla="*/ 3652838 f30 1"/>
              <a:gd name="f42" fmla="*/ 8825600 f31 1"/>
              <a:gd name="f43" fmla="*/ 6821583 f30 1"/>
              <a:gd name="f44" fmla="*/ 8794055 f31 1"/>
              <a:gd name="f45" fmla="*/ 6858000 f30 1"/>
              <a:gd name="f46" fmla="*/ 1169096 f31 1"/>
              <a:gd name="f47" fmla="*/ 1137550 f31 1"/>
              <a:gd name="f48" fmla="*/ 0 f31 1"/>
              <a:gd name="f49" fmla="*/ 1459070 f31 1"/>
              <a:gd name="f50" fmla="*/ f32 1 f2"/>
              <a:gd name="f51" fmla="*/ f35 1 9963150"/>
              <a:gd name="f52" fmla="*/ f36 1 6858000"/>
              <a:gd name="f53" fmla="*/ f37 1 9963150"/>
              <a:gd name="f54" fmla="*/ f38 1 9963150"/>
              <a:gd name="f55" fmla="*/ f39 1 6858000"/>
              <a:gd name="f56" fmla="*/ f40 1 9963150"/>
              <a:gd name="f57" fmla="*/ f41 1 6858000"/>
              <a:gd name="f58" fmla="*/ f42 1 9963150"/>
              <a:gd name="f59" fmla="*/ f43 1 6858000"/>
              <a:gd name="f60" fmla="*/ f44 1 9963150"/>
              <a:gd name="f61" fmla="*/ f45 1 6858000"/>
              <a:gd name="f62" fmla="*/ f46 1 9963150"/>
              <a:gd name="f63" fmla="*/ f47 1 9963150"/>
              <a:gd name="f64" fmla="*/ f48 1 9963150"/>
              <a:gd name="f65" fmla="*/ f49 1 9963150"/>
              <a:gd name="f66" fmla="*/ f5 1 f33"/>
              <a:gd name="f67" fmla="*/ f6 1 f33"/>
              <a:gd name="f68" fmla="*/ f5 1 f34"/>
              <a:gd name="f69" fmla="*/ f7 1 f34"/>
              <a:gd name="f70" fmla="+- f50 0 f1"/>
              <a:gd name="f71" fmla="*/ f51 1 f33"/>
              <a:gd name="f72" fmla="*/ f52 1 f34"/>
              <a:gd name="f73" fmla="*/ f53 1 f33"/>
              <a:gd name="f74" fmla="*/ f54 1 f33"/>
              <a:gd name="f75" fmla="*/ f55 1 f34"/>
              <a:gd name="f76" fmla="*/ f56 1 f33"/>
              <a:gd name="f77" fmla="*/ f57 1 f34"/>
              <a:gd name="f78" fmla="*/ f58 1 f33"/>
              <a:gd name="f79" fmla="*/ f59 1 f34"/>
              <a:gd name="f80" fmla="*/ f60 1 f33"/>
              <a:gd name="f81" fmla="*/ f61 1 f34"/>
              <a:gd name="f82" fmla="*/ f62 1 f33"/>
              <a:gd name="f83" fmla="*/ f63 1 f33"/>
              <a:gd name="f84" fmla="*/ f64 1 f33"/>
              <a:gd name="f85" fmla="*/ f65 1 f33"/>
              <a:gd name="f86" fmla="*/ f66 f28 1"/>
              <a:gd name="f87" fmla="*/ f67 f28 1"/>
              <a:gd name="f88" fmla="*/ f69 f29 1"/>
              <a:gd name="f89" fmla="*/ f68 f29 1"/>
              <a:gd name="f90" fmla="*/ f71 f28 1"/>
              <a:gd name="f91" fmla="*/ f72 f29 1"/>
              <a:gd name="f92" fmla="*/ f73 f28 1"/>
              <a:gd name="f93" fmla="*/ f74 f28 1"/>
              <a:gd name="f94" fmla="*/ f75 f29 1"/>
              <a:gd name="f95" fmla="*/ f76 f28 1"/>
              <a:gd name="f96" fmla="*/ f77 f29 1"/>
              <a:gd name="f97" fmla="*/ f78 f28 1"/>
              <a:gd name="f98" fmla="*/ f79 f29 1"/>
              <a:gd name="f99" fmla="*/ f80 f28 1"/>
              <a:gd name="f100" fmla="*/ f81 f29 1"/>
              <a:gd name="f101" fmla="*/ f82 f28 1"/>
              <a:gd name="f102" fmla="*/ f83 f28 1"/>
              <a:gd name="f103" fmla="*/ f84 f28 1"/>
              <a:gd name="f104" fmla="*/ f85 f28 1"/>
            </a:gdLst>
            <a:ahLst/>
            <a:cxnLst>
              <a:cxn ang="3cd4">
                <a:pos x="hc" y="t"/>
              </a:cxn>
              <a:cxn ang="0">
                <a:pos x="r" y="vc"/>
              </a:cxn>
              <a:cxn ang="cd4">
                <a:pos x="hc" y="b"/>
              </a:cxn>
              <a:cxn ang="cd2">
                <a:pos x="l" y="vc"/>
              </a:cxn>
              <a:cxn ang="f70">
                <a:pos x="f90" y="f91"/>
              </a:cxn>
              <a:cxn ang="f70">
                <a:pos x="f92" y="f91"/>
              </a:cxn>
              <a:cxn ang="f70">
                <a:pos x="f93" y="f94"/>
              </a:cxn>
              <a:cxn ang="f70">
                <a:pos x="f95" y="f96"/>
              </a:cxn>
              <a:cxn ang="f70">
                <a:pos x="f97" y="f98"/>
              </a:cxn>
              <a:cxn ang="f70">
                <a:pos x="f99" y="f100"/>
              </a:cxn>
              <a:cxn ang="f70">
                <a:pos x="f101" y="f100"/>
              </a:cxn>
              <a:cxn ang="f70">
                <a:pos x="f102" y="f98"/>
              </a:cxn>
              <a:cxn ang="f70">
                <a:pos x="f103" y="f96"/>
              </a:cxn>
              <a:cxn ang="f70">
                <a:pos x="f104" y="f94"/>
              </a:cxn>
            </a:cxnLst>
            <a:rect l="f86" t="f89" r="f87" b="f88"/>
            <a:pathLst>
              <a:path w="9963150" h="6858000">
                <a:moveTo>
                  <a:pt x="f8" y="f5"/>
                </a:moveTo>
                <a:lnTo>
                  <a:pt x="f9" y="f5"/>
                </a:lnTo>
                <a:lnTo>
                  <a:pt x="f10" y="f11"/>
                </a:lnTo>
                <a:cubicBezTo>
                  <a:pt x="f12" y="f13"/>
                  <a:pt x="f6" y="f14"/>
                  <a:pt x="f6" y="f15"/>
                </a:cubicBezTo>
                <a:cubicBezTo>
                  <a:pt x="f6" y="f16"/>
                  <a:pt x="f17" y="f18"/>
                  <a:pt x="f19" y="f20"/>
                </a:cubicBezTo>
                <a:lnTo>
                  <a:pt x="f21" y="f7"/>
                </a:lnTo>
                <a:lnTo>
                  <a:pt x="f22" y="f7"/>
                </a:lnTo>
                <a:lnTo>
                  <a:pt x="f23" y="f20"/>
                </a:lnTo>
                <a:cubicBezTo>
                  <a:pt x="f24" y="f18"/>
                  <a:pt x="f5" y="f16"/>
                  <a:pt x="f5" y="f15"/>
                </a:cubicBezTo>
                <a:cubicBezTo>
                  <a:pt x="f5" y="f14"/>
                  <a:pt x="f25" y="f13"/>
                  <a:pt x="f26" y="f11"/>
                </a:cubicBezTo>
                <a:close/>
              </a:path>
            </a:pathLst>
          </a:custGeom>
          <a:solidFill>
            <a:srgbClr val="FFFFFF"/>
          </a:solidFill>
          <a:ln w="9528" cap="flat">
            <a:solidFill>
              <a:srgbClr val="EFEFEF"/>
            </a:solidFill>
            <a:prstDash val="solid"/>
            <a:miter/>
          </a:ln>
          <a:effectLst>
            <a:outerShdw dir="16200000" algn="tl">
              <a:srgbClr val="D9D9D9">
                <a:alpha val="38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4" name="Freeform: Shape 10">
            <a:extLst>
              <a:ext uri="{FF2B5EF4-FFF2-40B4-BE49-F238E27FC236}">
                <a16:creationId xmlns:a16="http://schemas.microsoft.com/office/drawing/2014/main" id="{9D00D886-F7F1-8A94-438A-423E4DA6F8A1}"/>
              </a:ext>
              <a:ext uri="{C183D7F6-B498-43B3-948B-1728B52AA6E4}">
                <adec:decorative xmlns:adec="http://schemas.microsoft.com/office/drawing/2017/decorative" val="1"/>
              </a:ext>
            </a:extLst>
          </p:cNvPr>
          <p:cNvSpPr>
            <a:spLocks noMove="1" noResize="1"/>
          </p:cNvSpPr>
          <p:nvPr/>
        </p:nvSpPr>
        <p:spPr>
          <a:xfrm>
            <a:off x="1121667" y="0"/>
            <a:ext cx="9948672" cy="6858000"/>
          </a:xfrm>
          <a:custGeom>
            <a:avLst/>
            <a:gdLst>
              <a:gd name="f0" fmla="val 10800000"/>
              <a:gd name="f1" fmla="val 5400000"/>
              <a:gd name="f2" fmla="val 180"/>
              <a:gd name="f3" fmla="val w"/>
              <a:gd name="f4" fmla="val h"/>
              <a:gd name="f5" fmla="val 0"/>
              <a:gd name="f6" fmla="val 9963150"/>
              <a:gd name="f7" fmla="val 6858000"/>
              <a:gd name="f8" fmla="val 1595771"/>
              <a:gd name="f9" fmla="val 8367379"/>
              <a:gd name="f10" fmla="val 8504080"/>
              <a:gd name="f11" fmla="val 130333"/>
              <a:gd name="f12" fmla="val 9405568"/>
              <a:gd name="f13" fmla="val 1031820"/>
              <a:gd name="f14" fmla="val 2277214"/>
              <a:gd name="f15" fmla="val 3652838"/>
              <a:gd name="f16" fmla="val 4856509"/>
              <a:gd name="f17" fmla="val 9536251"/>
              <a:gd name="f18" fmla="val 5960473"/>
              <a:gd name="f19" fmla="val 8825600"/>
              <a:gd name="f20" fmla="val 6821583"/>
              <a:gd name="f21" fmla="val 8794055"/>
              <a:gd name="f22" fmla="val 1169096"/>
              <a:gd name="f23" fmla="val 1137550"/>
              <a:gd name="f24" fmla="val 426899"/>
              <a:gd name="f25" fmla="val 557582"/>
              <a:gd name="f26" fmla="val 1459070"/>
              <a:gd name="f27" fmla="+- 0 0 -90"/>
              <a:gd name="f28" fmla="*/ f3 1 9963150"/>
              <a:gd name="f29" fmla="*/ f4 1 6858000"/>
              <a:gd name="f30" fmla="+- f7 0 f5"/>
              <a:gd name="f31" fmla="+- f6 0 f5"/>
              <a:gd name="f32" fmla="*/ f27 f0 1"/>
              <a:gd name="f33" fmla="*/ f31 1 9963150"/>
              <a:gd name="f34" fmla="*/ f30 1 6858000"/>
              <a:gd name="f35" fmla="*/ 1595771 f31 1"/>
              <a:gd name="f36" fmla="*/ 0 f30 1"/>
              <a:gd name="f37" fmla="*/ 8367379 f31 1"/>
              <a:gd name="f38" fmla="*/ 8504080 f31 1"/>
              <a:gd name="f39" fmla="*/ 130333 f30 1"/>
              <a:gd name="f40" fmla="*/ 9963150 f31 1"/>
              <a:gd name="f41" fmla="*/ 3652838 f30 1"/>
              <a:gd name="f42" fmla="*/ 8825600 f31 1"/>
              <a:gd name="f43" fmla="*/ 6821583 f30 1"/>
              <a:gd name="f44" fmla="*/ 8794055 f31 1"/>
              <a:gd name="f45" fmla="*/ 6858000 f30 1"/>
              <a:gd name="f46" fmla="*/ 1169096 f31 1"/>
              <a:gd name="f47" fmla="*/ 1137550 f31 1"/>
              <a:gd name="f48" fmla="*/ 0 f31 1"/>
              <a:gd name="f49" fmla="*/ 1459070 f31 1"/>
              <a:gd name="f50" fmla="*/ f32 1 f2"/>
              <a:gd name="f51" fmla="*/ f35 1 9963150"/>
              <a:gd name="f52" fmla="*/ f36 1 6858000"/>
              <a:gd name="f53" fmla="*/ f37 1 9963150"/>
              <a:gd name="f54" fmla="*/ f38 1 9963150"/>
              <a:gd name="f55" fmla="*/ f39 1 6858000"/>
              <a:gd name="f56" fmla="*/ f40 1 9963150"/>
              <a:gd name="f57" fmla="*/ f41 1 6858000"/>
              <a:gd name="f58" fmla="*/ f42 1 9963150"/>
              <a:gd name="f59" fmla="*/ f43 1 6858000"/>
              <a:gd name="f60" fmla="*/ f44 1 9963150"/>
              <a:gd name="f61" fmla="*/ f45 1 6858000"/>
              <a:gd name="f62" fmla="*/ f46 1 9963150"/>
              <a:gd name="f63" fmla="*/ f47 1 9963150"/>
              <a:gd name="f64" fmla="*/ f48 1 9963150"/>
              <a:gd name="f65" fmla="*/ f49 1 9963150"/>
              <a:gd name="f66" fmla="*/ f5 1 f33"/>
              <a:gd name="f67" fmla="*/ f6 1 f33"/>
              <a:gd name="f68" fmla="*/ f5 1 f34"/>
              <a:gd name="f69" fmla="*/ f7 1 f34"/>
              <a:gd name="f70" fmla="+- f50 0 f1"/>
              <a:gd name="f71" fmla="*/ f51 1 f33"/>
              <a:gd name="f72" fmla="*/ f52 1 f34"/>
              <a:gd name="f73" fmla="*/ f53 1 f33"/>
              <a:gd name="f74" fmla="*/ f54 1 f33"/>
              <a:gd name="f75" fmla="*/ f55 1 f34"/>
              <a:gd name="f76" fmla="*/ f56 1 f33"/>
              <a:gd name="f77" fmla="*/ f57 1 f34"/>
              <a:gd name="f78" fmla="*/ f58 1 f33"/>
              <a:gd name="f79" fmla="*/ f59 1 f34"/>
              <a:gd name="f80" fmla="*/ f60 1 f33"/>
              <a:gd name="f81" fmla="*/ f61 1 f34"/>
              <a:gd name="f82" fmla="*/ f62 1 f33"/>
              <a:gd name="f83" fmla="*/ f63 1 f33"/>
              <a:gd name="f84" fmla="*/ f64 1 f33"/>
              <a:gd name="f85" fmla="*/ f65 1 f33"/>
              <a:gd name="f86" fmla="*/ f66 f28 1"/>
              <a:gd name="f87" fmla="*/ f67 f28 1"/>
              <a:gd name="f88" fmla="*/ f69 f29 1"/>
              <a:gd name="f89" fmla="*/ f68 f29 1"/>
              <a:gd name="f90" fmla="*/ f71 f28 1"/>
              <a:gd name="f91" fmla="*/ f72 f29 1"/>
              <a:gd name="f92" fmla="*/ f73 f28 1"/>
              <a:gd name="f93" fmla="*/ f74 f28 1"/>
              <a:gd name="f94" fmla="*/ f75 f29 1"/>
              <a:gd name="f95" fmla="*/ f76 f28 1"/>
              <a:gd name="f96" fmla="*/ f77 f29 1"/>
              <a:gd name="f97" fmla="*/ f78 f28 1"/>
              <a:gd name="f98" fmla="*/ f79 f29 1"/>
              <a:gd name="f99" fmla="*/ f80 f28 1"/>
              <a:gd name="f100" fmla="*/ f81 f29 1"/>
              <a:gd name="f101" fmla="*/ f82 f28 1"/>
              <a:gd name="f102" fmla="*/ f83 f28 1"/>
              <a:gd name="f103" fmla="*/ f84 f28 1"/>
              <a:gd name="f104" fmla="*/ f85 f28 1"/>
            </a:gdLst>
            <a:ahLst/>
            <a:cxnLst>
              <a:cxn ang="3cd4">
                <a:pos x="hc" y="t"/>
              </a:cxn>
              <a:cxn ang="0">
                <a:pos x="r" y="vc"/>
              </a:cxn>
              <a:cxn ang="cd4">
                <a:pos x="hc" y="b"/>
              </a:cxn>
              <a:cxn ang="cd2">
                <a:pos x="l" y="vc"/>
              </a:cxn>
              <a:cxn ang="f70">
                <a:pos x="f90" y="f91"/>
              </a:cxn>
              <a:cxn ang="f70">
                <a:pos x="f92" y="f91"/>
              </a:cxn>
              <a:cxn ang="f70">
                <a:pos x="f93" y="f94"/>
              </a:cxn>
              <a:cxn ang="f70">
                <a:pos x="f95" y="f96"/>
              </a:cxn>
              <a:cxn ang="f70">
                <a:pos x="f97" y="f98"/>
              </a:cxn>
              <a:cxn ang="f70">
                <a:pos x="f99" y="f100"/>
              </a:cxn>
              <a:cxn ang="f70">
                <a:pos x="f101" y="f100"/>
              </a:cxn>
              <a:cxn ang="f70">
                <a:pos x="f102" y="f98"/>
              </a:cxn>
              <a:cxn ang="f70">
                <a:pos x="f103" y="f96"/>
              </a:cxn>
              <a:cxn ang="f70">
                <a:pos x="f104" y="f94"/>
              </a:cxn>
            </a:cxnLst>
            <a:rect l="f86" t="f89" r="f87" b="f88"/>
            <a:pathLst>
              <a:path w="9963150" h="6858000">
                <a:moveTo>
                  <a:pt x="f8" y="f5"/>
                </a:moveTo>
                <a:lnTo>
                  <a:pt x="f9" y="f5"/>
                </a:lnTo>
                <a:lnTo>
                  <a:pt x="f10" y="f11"/>
                </a:lnTo>
                <a:cubicBezTo>
                  <a:pt x="f12" y="f13"/>
                  <a:pt x="f6" y="f14"/>
                  <a:pt x="f6" y="f15"/>
                </a:cubicBezTo>
                <a:cubicBezTo>
                  <a:pt x="f6" y="f16"/>
                  <a:pt x="f17" y="f18"/>
                  <a:pt x="f19" y="f20"/>
                </a:cubicBezTo>
                <a:lnTo>
                  <a:pt x="f21" y="f7"/>
                </a:lnTo>
                <a:lnTo>
                  <a:pt x="f22" y="f7"/>
                </a:lnTo>
                <a:lnTo>
                  <a:pt x="f23" y="f20"/>
                </a:lnTo>
                <a:cubicBezTo>
                  <a:pt x="f24" y="f18"/>
                  <a:pt x="f5" y="f16"/>
                  <a:pt x="f5" y="f15"/>
                </a:cubicBezTo>
                <a:cubicBezTo>
                  <a:pt x="f5" y="f14"/>
                  <a:pt x="f25" y="f13"/>
                  <a:pt x="f26" y="f11"/>
                </a:cubicBezTo>
                <a:close/>
              </a:path>
            </a:pathLst>
          </a:cu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5" name="Title 1">
            <a:extLst>
              <a:ext uri="{FF2B5EF4-FFF2-40B4-BE49-F238E27FC236}">
                <a16:creationId xmlns:a16="http://schemas.microsoft.com/office/drawing/2014/main" id="{8FC6F8FC-F42E-019D-6FD5-19322AE0B3FB}"/>
              </a:ext>
            </a:extLst>
          </p:cNvPr>
          <p:cNvSpPr txBox="1">
            <a:spLocks noGrp="1"/>
          </p:cNvSpPr>
          <p:nvPr>
            <p:ph type="ctrTitle"/>
          </p:nvPr>
        </p:nvSpPr>
        <p:spPr>
          <a:xfrm>
            <a:off x="1698808" y="2507074"/>
            <a:ext cx="8794379" cy="1494769"/>
          </a:xfrm>
        </p:spPr>
        <p:txBody>
          <a:bodyPr anchor="t"/>
          <a:lstStyle/>
          <a:p>
            <a:pPr lvl="0"/>
            <a:br>
              <a:rPr lang="en-GB" sz="1800"/>
            </a:br>
            <a:endParaRPr lang="en-GB" sz="1800"/>
          </a:p>
        </p:txBody>
      </p:sp>
      <p:sp>
        <p:nvSpPr>
          <p:cNvPr id="6" name="Rectangle 12">
            <a:extLst>
              <a:ext uri="{FF2B5EF4-FFF2-40B4-BE49-F238E27FC236}">
                <a16:creationId xmlns:a16="http://schemas.microsoft.com/office/drawing/2014/main" id="{71EC8F6E-B65B-907D-E7E8-793C338D6E35}"/>
              </a:ext>
              <a:ext uri="{C183D7F6-B498-43B3-948B-1728B52AA6E4}">
                <adec:decorative xmlns:adec="http://schemas.microsoft.com/office/drawing/2017/decorative" val="1"/>
              </a:ext>
            </a:extLst>
          </p:cNvPr>
          <p:cNvSpPr>
            <a:spLocks noMove="1" noResize="1"/>
          </p:cNvSpPr>
          <p:nvPr/>
        </p:nvSpPr>
        <p:spPr>
          <a:xfrm>
            <a:off x="3718563" y="5524786"/>
            <a:ext cx="4754880" cy="27432"/>
          </a:xfrm>
          <a:prstGeom prst="rect">
            <a:avLst/>
          </a:prstGeom>
          <a:solidFill>
            <a:srgbClr val="E97132"/>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graphicFrame>
        <p:nvGraphicFramePr>
          <p:cNvPr id="7" name="Table 7">
            <a:extLst>
              <a:ext uri="{FF2B5EF4-FFF2-40B4-BE49-F238E27FC236}">
                <a16:creationId xmlns:a16="http://schemas.microsoft.com/office/drawing/2014/main" id="{1D35FDC5-76D2-6E64-1B14-CF1E9411AB25}"/>
              </a:ext>
            </a:extLst>
          </p:cNvPr>
          <p:cNvGraphicFramePr>
            <a:graphicFrameLocks noGrp="1"/>
          </p:cNvGraphicFramePr>
          <p:nvPr/>
        </p:nvGraphicFramePr>
        <p:xfrm>
          <a:off x="2031997" y="1400266"/>
          <a:ext cx="8128001" cy="3911602"/>
        </p:xfrm>
        <a:graphic>
          <a:graphicData uri="http://schemas.openxmlformats.org/drawingml/2006/table">
            <a:tbl>
              <a:tblPr firstRow="1" bandRow="1">
                <a:effectLst/>
                <a:tableStyleId>{5C22544A-7EE6-4342-B048-85BDC9FD1C3A}</a:tableStyleId>
              </a:tblPr>
              <a:tblGrid>
                <a:gridCol w="5963808">
                  <a:extLst>
                    <a:ext uri="{9D8B030D-6E8A-4147-A177-3AD203B41FA5}">
                      <a16:colId xmlns:a16="http://schemas.microsoft.com/office/drawing/2014/main" val="818470664"/>
                    </a:ext>
                  </a:extLst>
                </a:gridCol>
                <a:gridCol w="2164192">
                  <a:extLst>
                    <a:ext uri="{9D8B030D-6E8A-4147-A177-3AD203B41FA5}">
                      <a16:colId xmlns:a16="http://schemas.microsoft.com/office/drawing/2014/main" val="3786944572"/>
                    </a:ext>
                  </a:extLst>
                </a:gridCol>
              </a:tblGrid>
              <a:tr h="574005">
                <a:tc>
                  <a:txBody>
                    <a:bodyPr/>
                    <a:lstStyle/>
                    <a:p>
                      <a:pPr lvl="0" algn="ctr"/>
                      <a:r>
                        <a:rPr lang="en-GB" sz="2400"/>
                        <a:t>Items</a:t>
                      </a:r>
                    </a:p>
                  </a:txBody>
                  <a:tcPr anchor="ctr"/>
                </a:tc>
                <a:tc>
                  <a:txBody>
                    <a:bodyPr/>
                    <a:lstStyle/>
                    <a:p>
                      <a:pPr lvl="0" algn="ctr"/>
                      <a:r>
                        <a:rPr lang="en-GB"/>
                        <a:t>Costs (£)</a:t>
                      </a:r>
                    </a:p>
                  </a:txBody>
                  <a:tcPr anchor="ctr"/>
                </a:tc>
                <a:extLst>
                  <a:ext uri="{0D108BD9-81ED-4DB2-BD59-A6C34878D82A}">
                    <a16:rowId xmlns:a16="http://schemas.microsoft.com/office/drawing/2014/main" val="3941450141"/>
                  </a:ext>
                </a:extLst>
              </a:tr>
              <a:tr h="370844">
                <a:tc>
                  <a:txBody>
                    <a:bodyPr/>
                    <a:lstStyle/>
                    <a:p>
                      <a:pPr lvl="0"/>
                      <a:r>
                        <a:rPr lang="en-GB" b="1"/>
                        <a:t>1. Shop deposit and first month rent</a:t>
                      </a:r>
                    </a:p>
                  </a:txBody>
                  <a:tcPr/>
                </a:tc>
                <a:tc>
                  <a:txBody>
                    <a:bodyPr/>
                    <a:lstStyle/>
                    <a:p>
                      <a:pPr lvl="0" algn="ctr"/>
                      <a:r>
                        <a:rPr lang="en-GB" b="1"/>
                        <a:t>15,000</a:t>
                      </a:r>
                    </a:p>
                  </a:txBody>
                  <a:tcPr/>
                </a:tc>
                <a:extLst>
                  <a:ext uri="{0D108BD9-81ED-4DB2-BD59-A6C34878D82A}">
                    <a16:rowId xmlns:a16="http://schemas.microsoft.com/office/drawing/2014/main" val="2219466775"/>
                  </a:ext>
                </a:extLst>
              </a:tr>
              <a:tr h="370844">
                <a:tc>
                  <a:txBody>
                    <a:bodyPr/>
                    <a:lstStyle/>
                    <a:p>
                      <a:pPr lvl="0"/>
                      <a:r>
                        <a:rPr lang="en-GB" b="1"/>
                        <a:t>2. Renovation, shelving and fixtures</a:t>
                      </a:r>
                    </a:p>
                  </a:txBody>
                  <a:tcPr/>
                </a:tc>
                <a:tc>
                  <a:txBody>
                    <a:bodyPr/>
                    <a:lstStyle/>
                    <a:p>
                      <a:pPr lvl="0" algn="ctr"/>
                      <a:r>
                        <a:rPr lang="en-GB" b="1"/>
                        <a:t>20,000</a:t>
                      </a:r>
                    </a:p>
                  </a:txBody>
                  <a:tcPr/>
                </a:tc>
                <a:extLst>
                  <a:ext uri="{0D108BD9-81ED-4DB2-BD59-A6C34878D82A}">
                    <a16:rowId xmlns:a16="http://schemas.microsoft.com/office/drawing/2014/main" val="4175841482"/>
                  </a:ext>
                </a:extLst>
              </a:tr>
              <a:tr h="370844">
                <a:tc>
                  <a:txBody>
                    <a:bodyPr/>
                    <a:lstStyle/>
                    <a:p>
                      <a:pPr lvl="0"/>
                      <a:r>
                        <a:rPr lang="en-GB" b="1"/>
                        <a:t>3. Refrigerators, freezers and POS systems</a:t>
                      </a:r>
                    </a:p>
                  </a:txBody>
                  <a:tcPr/>
                </a:tc>
                <a:tc>
                  <a:txBody>
                    <a:bodyPr/>
                    <a:lstStyle/>
                    <a:p>
                      <a:pPr lvl="0" algn="ctr"/>
                      <a:r>
                        <a:rPr lang="en-GB" b="1"/>
                        <a:t>18,000</a:t>
                      </a:r>
                    </a:p>
                  </a:txBody>
                  <a:tcPr/>
                </a:tc>
                <a:extLst>
                  <a:ext uri="{0D108BD9-81ED-4DB2-BD59-A6C34878D82A}">
                    <a16:rowId xmlns:a16="http://schemas.microsoft.com/office/drawing/2014/main" val="2219006747"/>
                  </a:ext>
                </a:extLst>
              </a:tr>
              <a:tr h="370844">
                <a:tc>
                  <a:txBody>
                    <a:bodyPr/>
                    <a:lstStyle/>
                    <a:p>
                      <a:pPr lvl="0"/>
                      <a:r>
                        <a:rPr lang="en-GB" b="1"/>
                        <a:t>4. Initial inventory stock</a:t>
                      </a:r>
                    </a:p>
                  </a:txBody>
                  <a:tcPr/>
                </a:tc>
                <a:tc>
                  <a:txBody>
                    <a:bodyPr/>
                    <a:lstStyle/>
                    <a:p>
                      <a:pPr lvl="0" algn="ctr"/>
                      <a:r>
                        <a:rPr lang="en-GB" b="1"/>
                        <a:t>30,000</a:t>
                      </a:r>
                    </a:p>
                  </a:txBody>
                  <a:tcPr/>
                </a:tc>
                <a:extLst>
                  <a:ext uri="{0D108BD9-81ED-4DB2-BD59-A6C34878D82A}">
                    <a16:rowId xmlns:a16="http://schemas.microsoft.com/office/drawing/2014/main" val="2488874688"/>
                  </a:ext>
                </a:extLst>
              </a:tr>
              <a:tr h="370844">
                <a:tc>
                  <a:txBody>
                    <a:bodyPr/>
                    <a:lstStyle/>
                    <a:p>
                      <a:pPr lvl="0"/>
                      <a:r>
                        <a:rPr lang="en-GB" b="1"/>
                        <a:t>5. Insurance, licensing and legal registration</a:t>
                      </a:r>
                    </a:p>
                  </a:txBody>
                  <a:tcPr/>
                </a:tc>
                <a:tc>
                  <a:txBody>
                    <a:bodyPr/>
                    <a:lstStyle/>
                    <a:p>
                      <a:pPr lvl="0" algn="ctr"/>
                      <a:r>
                        <a:rPr lang="en-GB" b="1"/>
                        <a:t>5,000</a:t>
                      </a:r>
                    </a:p>
                  </a:txBody>
                  <a:tcPr/>
                </a:tc>
                <a:extLst>
                  <a:ext uri="{0D108BD9-81ED-4DB2-BD59-A6C34878D82A}">
                    <a16:rowId xmlns:a16="http://schemas.microsoft.com/office/drawing/2014/main" val="670640647"/>
                  </a:ext>
                </a:extLst>
              </a:tr>
              <a:tr h="370844">
                <a:tc>
                  <a:txBody>
                    <a:bodyPr/>
                    <a:lstStyle/>
                    <a:p>
                      <a:pPr lvl="0"/>
                      <a:r>
                        <a:rPr lang="en-GB" b="1"/>
                        <a:t>6. Marketing and promotional materials</a:t>
                      </a:r>
                    </a:p>
                  </a:txBody>
                  <a:tcPr/>
                </a:tc>
                <a:tc>
                  <a:txBody>
                    <a:bodyPr/>
                    <a:lstStyle/>
                    <a:p>
                      <a:pPr lvl="0" algn="ctr"/>
                      <a:r>
                        <a:rPr lang="en-GB" b="1"/>
                        <a:t>3,000</a:t>
                      </a:r>
                    </a:p>
                  </a:txBody>
                  <a:tcPr/>
                </a:tc>
                <a:extLst>
                  <a:ext uri="{0D108BD9-81ED-4DB2-BD59-A6C34878D82A}">
                    <a16:rowId xmlns:a16="http://schemas.microsoft.com/office/drawing/2014/main" val="3313946758"/>
                  </a:ext>
                </a:extLst>
              </a:tr>
              <a:tr h="370844">
                <a:tc>
                  <a:txBody>
                    <a:bodyPr/>
                    <a:lstStyle/>
                    <a:p>
                      <a:pPr lvl="0"/>
                      <a:r>
                        <a:rPr lang="en-GB" b="1"/>
                        <a:t>7. First-month staff wages</a:t>
                      </a:r>
                    </a:p>
                  </a:txBody>
                  <a:tcPr/>
                </a:tc>
                <a:tc>
                  <a:txBody>
                    <a:bodyPr/>
                    <a:lstStyle/>
                    <a:p>
                      <a:pPr lvl="0" algn="ctr"/>
                      <a:r>
                        <a:rPr lang="en-GB" b="1"/>
                        <a:t>7,000</a:t>
                      </a:r>
                    </a:p>
                  </a:txBody>
                  <a:tcPr/>
                </a:tc>
                <a:extLst>
                  <a:ext uri="{0D108BD9-81ED-4DB2-BD59-A6C34878D82A}">
                    <a16:rowId xmlns:a16="http://schemas.microsoft.com/office/drawing/2014/main" val="4033001936"/>
                  </a:ext>
                </a:extLst>
              </a:tr>
              <a:tr h="370844">
                <a:tc>
                  <a:txBody>
                    <a:bodyPr/>
                    <a:lstStyle/>
                    <a:p>
                      <a:pPr lvl="0"/>
                      <a:r>
                        <a:rPr lang="en-GB" b="1"/>
                        <a:t>8. Contingency fund</a:t>
                      </a:r>
                    </a:p>
                  </a:txBody>
                  <a:tcPr/>
                </a:tc>
                <a:tc>
                  <a:txBody>
                    <a:bodyPr/>
                    <a:lstStyle/>
                    <a:p>
                      <a:pPr lvl="0" algn="ctr"/>
                      <a:r>
                        <a:rPr lang="en-GB" b="1"/>
                        <a:t>2,000</a:t>
                      </a:r>
                    </a:p>
                  </a:txBody>
                  <a:tcPr/>
                </a:tc>
                <a:extLst>
                  <a:ext uri="{0D108BD9-81ED-4DB2-BD59-A6C34878D82A}">
                    <a16:rowId xmlns:a16="http://schemas.microsoft.com/office/drawing/2014/main" val="1127926348"/>
                  </a:ext>
                </a:extLst>
              </a:tr>
              <a:tr h="370844">
                <a:tc>
                  <a:txBody>
                    <a:bodyPr/>
                    <a:lstStyle/>
                    <a:p>
                      <a:pPr lvl="0"/>
                      <a:r>
                        <a:rPr lang="en-GB" b="1"/>
                        <a:t>Total</a:t>
                      </a:r>
                    </a:p>
                  </a:txBody>
                  <a:tcPr/>
                </a:tc>
                <a:tc>
                  <a:txBody>
                    <a:bodyPr/>
                    <a:lstStyle/>
                    <a:p>
                      <a:pPr lvl="0" algn="ctr"/>
                      <a:r>
                        <a:rPr lang="en-GB" b="1"/>
                        <a:t>100,000</a:t>
                      </a:r>
                    </a:p>
                  </a:txBody>
                  <a:tcPr/>
                </a:tc>
                <a:extLst>
                  <a:ext uri="{0D108BD9-81ED-4DB2-BD59-A6C34878D82A}">
                    <a16:rowId xmlns:a16="http://schemas.microsoft.com/office/drawing/2014/main" val="4181978730"/>
                  </a:ext>
                </a:extLst>
              </a:tr>
            </a:tbl>
          </a:graphicData>
        </a:graphic>
      </p:graphicFrame>
      <p:sp>
        <p:nvSpPr>
          <p:cNvPr id="8" name="TextBox 4">
            <a:extLst>
              <a:ext uri="{FF2B5EF4-FFF2-40B4-BE49-F238E27FC236}">
                <a16:creationId xmlns:a16="http://schemas.microsoft.com/office/drawing/2014/main" id="{503323C6-5E8A-0A32-675C-E731858CC52A}"/>
              </a:ext>
            </a:extLst>
          </p:cNvPr>
          <p:cNvSpPr txBox="1"/>
          <p:nvPr/>
        </p:nvSpPr>
        <p:spPr>
          <a:xfrm>
            <a:off x="4082037" y="616040"/>
            <a:ext cx="4027932" cy="46166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0" cap="none" spc="0" baseline="0">
                <a:solidFill>
                  <a:srgbClr val="000000"/>
                </a:solidFill>
                <a:uFillTx/>
                <a:latin typeface="Arial" pitchFamily="34"/>
                <a:cs typeface="Arial" pitchFamily="34"/>
              </a:rPr>
              <a:t>Start-Up Cost Breakdown</a:t>
            </a:r>
            <a:endParaRPr lang="en-GB" sz="2400" b="1" i="0" u="none" strike="noStrike" kern="1200" cap="none" spc="0" baseline="0">
              <a:solidFill>
                <a:srgbClr val="000000"/>
              </a:solidFill>
              <a:uFillTx/>
              <a:latin typeface="Arial" pitchFamily="34"/>
              <a:cs typeface="Arial" pitchFamily="3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7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name="Slide26">
    <p:bg>
      <p:bgPr>
        <a:solidFill>
          <a:srgbClr val="FFFFFF"/>
        </a:solidFill>
        <a:effectLst/>
      </p:bgPr>
    </p:bg>
    <p:spTree>
      <p:nvGrpSpPr>
        <p:cNvPr id="1" name=""/>
        <p:cNvGrpSpPr/>
        <p:nvPr/>
      </p:nvGrpSpPr>
      <p:grpSpPr>
        <a:xfrm>
          <a:off x="0" y="0"/>
          <a:ext cx="0" cy="0"/>
          <a:chOff x="0" y="0"/>
          <a:chExt cx="0" cy="0"/>
        </a:xfrm>
      </p:grpSpPr>
      <p:sp>
        <p:nvSpPr>
          <p:cNvPr id="2" name="Rectangle 219">
            <a:extLst>
              <a:ext uri="{FF2B5EF4-FFF2-40B4-BE49-F238E27FC236}">
                <a16:creationId xmlns:a16="http://schemas.microsoft.com/office/drawing/2014/main" id="{619691A1-2889-4222-9865-B1678F119D49}"/>
              </a:ext>
              <a:ext uri="{C183D7F6-B498-43B3-948B-1728B52AA6E4}">
                <adec:decorative xmlns:adec="http://schemas.microsoft.com/office/drawing/2017/decorative" val="1"/>
              </a:ext>
            </a:extLst>
          </p:cNvPr>
          <p:cNvSpPr>
            <a:spLocks noMove="1" noResize="1"/>
          </p:cNvSpPr>
          <p:nvPr/>
        </p:nvSpPr>
        <p:spPr>
          <a:xfrm>
            <a:off x="0" y="0"/>
            <a:ext cx="12191996"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3" name="Freeform: Shape 8">
            <a:extLst>
              <a:ext uri="{FF2B5EF4-FFF2-40B4-BE49-F238E27FC236}">
                <a16:creationId xmlns:a16="http://schemas.microsoft.com/office/drawing/2014/main" id="{97F86726-0CC2-C3DF-59CA-5CFD20BC2423}"/>
              </a:ext>
              <a:ext uri="{C183D7F6-B498-43B3-948B-1728B52AA6E4}">
                <adec:decorative xmlns:adec="http://schemas.microsoft.com/office/drawing/2017/decorative" val="1"/>
              </a:ext>
            </a:extLst>
          </p:cNvPr>
          <p:cNvSpPr>
            <a:spLocks noMove="1" noResize="1"/>
          </p:cNvSpPr>
          <p:nvPr/>
        </p:nvSpPr>
        <p:spPr>
          <a:xfrm>
            <a:off x="1114425" y="0"/>
            <a:ext cx="9963146" cy="6858000"/>
          </a:xfrm>
          <a:custGeom>
            <a:avLst/>
            <a:gdLst>
              <a:gd name="f0" fmla="val 10800000"/>
              <a:gd name="f1" fmla="val 5400000"/>
              <a:gd name="f2" fmla="val 180"/>
              <a:gd name="f3" fmla="val w"/>
              <a:gd name="f4" fmla="val h"/>
              <a:gd name="f5" fmla="val 0"/>
              <a:gd name="f6" fmla="val 9963150"/>
              <a:gd name="f7" fmla="val 6858000"/>
              <a:gd name="f8" fmla="val 1595771"/>
              <a:gd name="f9" fmla="val 8367379"/>
              <a:gd name="f10" fmla="val 8504080"/>
              <a:gd name="f11" fmla="val 130333"/>
              <a:gd name="f12" fmla="val 9405568"/>
              <a:gd name="f13" fmla="val 1031820"/>
              <a:gd name="f14" fmla="val 2277214"/>
              <a:gd name="f15" fmla="val 3652838"/>
              <a:gd name="f16" fmla="val 4856509"/>
              <a:gd name="f17" fmla="val 9536251"/>
              <a:gd name="f18" fmla="val 5960473"/>
              <a:gd name="f19" fmla="val 8825600"/>
              <a:gd name="f20" fmla="val 6821583"/>
              <a:gd name="f21" fmla="val 8794055"/>
              <a:gd name="f22" fmla="val 1169096"/>
              <a:gd name="f23" fmla="val 1137550"/>
              <a:gd name="f24" fmla="val 426899"/>
              <a:gd name="f25" fmla="val 557582"/>
              <a:gd name="f26" fmla="val 1459070"/>
              <a:gd name="f27" fmla="+- 0 0 -90"/>
              <a:gd name="f28" fmla="*/ f3 1 9963150"/>
              <a:gd name="f29" fmla="*/ f4 1 6858000"/>
              <a:gd name="f30" fmla="+- f7 0 f5"/>
              <a:gd name="f31" fmla="+- f6 0 f5"/>
              <a:gd name="f32" fmla="*/ f27 f0 1"/>
              <a:gd name="f33" fmla="*/ f31 1 9963150"/>
              <a:gd name="f34" fmla="*/ f30 1 6858000"/>
              <a:gd name="f35" fmla="*/ 1595771 f31 1"/>
              <a:gd name="f36" fmla="*/ 0 f30 1"/>
              <a:gd name="f37" fmla="*/ 8367379 f31 1"/>
              <a:gd name="f38" fmla="*/ 8504080 f31 1"/>
              <a:gd name="f39" fmla="*/ 130333 f30 1"/>
              <a:gd name="f40" fmla="*/ 9963150 f31 1"/>
              <a:gd name="f41" fmla="*/ 3652838 f30 1"/>
              <a:gd name="f42" fmla="*/ 8825600 f31 1"/>
              <a:gd name="f43" fmla="*/ 6821583 f30 1"/>
              <a:gd name="f44" fmla="*/ 8794055 f31 1"/>
              <a:gd name="f45" fmla="*/ 6858000 f30 1"/>
              <a:gd name="f46" fmla="*/ 1169096 f31 1"/>
              <a:gd name="f47" fmla="*/ 1137550 f31 1"/>
              <a:gd name="f48" fmla="*/ 0 f31 1"/>
              <a:gd name="f49" fmla="*/ 1459070 f31 1"/>
              <a:gd name="f50" fmla="*/ f32 1 f2"/>
              <a:gd name="f51" fmla="*/ f35 1 9963150"/>
              <a:gd name="f52" fmla="*/ f36 1 6858000"/>
              <a:gd name="f53" fmla="*/ f37 1 9963150"/>
              <a:gd name="f54" fmla="*/ f38 1 9963150"/>
              <a:gd name="f55" fmla="*/ f39 1 6858000"/>
              <a:gd name="f56" fmla="*/ f40 1 9963150"/>
              <a:gd name="f57" fmla="*/ f41 1 6858000"/>
              <a:gd name="f58" fmla="*/ f42 1 9963150"/>
              <a:gd name="f59" fmla="*/ f43 1 6858000"/>
              <a:gd name="f60" fmla="*/ f44 1 9963150"/>
              <a:gd name="f61" fmla="*/ f45 1 6858000"/>
              <a:gd name="f62" fmla="*/ f46 1 9963150"/>
              <a:gd name="f63" fmla="*/ f47 1 9963150"/>
              <a:gd name="f64" fmla="*/ f48 1 9963150"/>
              <a:gd name="f65" fmla="*/ f49 1 9963150"/>
              <a:gd name="f66" fmla="*/ f5 1 f33"/>
              <a:gd name="f67" fmla="*/ f6 1 f33"/>
              <a:gd name="f68" fmla="*/ f5 1 f34"/>
              <a:gd name="f69" fmla="*/ f7 1 f34"/>
              <a:gd name="f70" fmla="+- f50 0 f1"/>
              <a:gd name="f71" fmla="*/ f51 1 f33"/>
              <a:gd name="f72" fmla="*/ f52 1 f34"/>
              <a:gd name="f73" fmla="*/ f53 1 f33"/>
              <a:gd name="f74" fmla="*/ f54 1 f33"/>
              <a:gd name="f75" fmla="*/ f55 1 f34"/>
              <a:gd name="f76" fmla="*/ f56 1 f33"/>
              <a:gd name="f77" fmla="*/ f57 1 f34"/>
              <a:gd name="f78" fmla="*/ f58 1 f33"/>
              <a:gd name="f79" fmla="*/ f59 1 f34"/>
              <a:gd name="f80" fmla="*/ f60 1 f33"/>
              <a:gd name="f81" fmla="*/ f61 1 f34"/>
              <a:gd name="f82" fmla="*/ f62 1 f33"/>
              <a:gd name="f83" fmla="*/ f63 1 f33"/>
              <a:gd name="f84" fmla="*/ f64 1 f33"/>
              <a:gd name="f85" fmla="*/ f65 1 f33"/>
              <a:gd name="f86" fmla="*/ f66 f28 1"/>
              <a:gd name="f87" fmla="*/ f67 f28 1"/>
              <a:gd name="f88" fmla="*/ f69 f29 1"/>
              <a:gd name="f89" fmla="*/ f68 f29 1"/>
              <a:gd name="f90" fmla="*/ f71 f28 1"/>
              <a:gd name="f91" fmla="*/ f72 f29 1"/>
              <a:gd name="f92" fmla="*/ f73 f28 1"/>
              <a:gd name="f93" fmla="*/ f74 f28 1"/>
              <a:gd name="f94" fmla="*/ f75 f29 1"/>
              <a:gd name="f95" fmla="*/ f76 f28 1"/>
              <a:gd name="f96" fmla="*/ f77 f29 1"/>
              <a:gd name="f97" fmla="*/ f78 f28 1"/>
              <a:gd name="f98" fmla="*/ f79 f29 1"/>
              <a:gd name="f99" fmla="*/ f80 f28 1"/>
              <a:gd name="f100" fmla="*/ f81 f29 1"/>
              <a:gd name="f101" fmla="*/ f82 f28 1"/>
              <a:gd name="f102" fmla="*/ f83 f28 1"/>
              <a:gd name="f103" fmla="*/ f84 f28 1"/>
              <a:gd name="f104" fmla="*/ f85 f28 1"/>
            </a:gdLst>
            <a:ahLst/>
            <a:cxnLst>
              <a:cxn ang="3cd4">
                <a:pos x="hc" y="t"/>
              </a:cxn>
              <a:cxn ang="0">
                <a:pos x="r" y="vc"/>
              </a:cxn>
              <a:cxn ang="cd4">
                <a:pos x="hc" y="b"/>
              </a:cxn>
              <a:cxn ang="cd2">
                <a:pos x="l" y="vc"/>
              </a:cxn>
              <a:cxn ang="f70">
                <a:pos x="f90" y="f91"/>
              </a:cxn>
              <a:cxn ang="f70">
                <a:pos x="f92" y="f91"/>
              </a:cxn>
              <a:cxn ang="f70">
                <a:pos x="f93" y="f94"/>
              </a:cxn>
              <a:cxn ang="f70">
                <a:pos x="f95" y="f96"/>
              </a:cxn>
              <a:cxn ang="f70">
                <a:pos x="f97" y="f98"/>
              </a:cxn>
              <a:cxn ang="f70">
                <a:pos x="f99" y="f100"/>
              </a:cxn>
              <a:cxn ang="f70">
                <a:pos x="f101" y="f100"/>
              </a:cxn>
              <a:cxn ang="f70">
                <a:pos x="f102" y="f98"/>
              </a:cxn>
              <a:cxn ang="f70">
                <a:pos x="f103" y="f96"/>
              </a:cxn>
              <a:cxn ang="f70">
                <a:pos x="f104" y="f94"/>
              </a:cxn>
            </a:cxnLst>
            <a:rect l="f86" t="f89" r="f87" b="f88"/>
            <a:pathLst>
              <a:path w="9963150" h="6858000">
                <a:moveTo>
                  <a:pt x="f8" y="f5"/>
                </a:moveTo>
                <a:lnTo>
                  <a:pt x="f9" y="f5"/>
                </a:lnTo>
                <a:lnTo>
                  <a:pt x="f10" y="f11"/>
                </a:lnTo>
                <a:cubicBezTo>
                  <a:pt x="f12" y="f13"/>
                  <a:pt x="f6" y="f14"/>
                  <a:pt x="f6" y="f15"/>
                </a:cubicBezTo>
                <a:cubicBezTo>
                  <a:pt x="f6" y="f16"/>
                  <a:pt x="f17" y="f18"/>
                  <a:pt x="f19" y="f20"/>
                </a:cubicBezTo>
                <a:lnTo>
                  <a:pt x="f21" y="f7"/>
                </a:lnTo>
                <a:lnTo>
                  <a:pt x="f22" y="f7"/>
                </a:lnTo>
                <a:lnTo>
                  <a:pt x="f23" y="f20"/>
                </a:lnTo>
                <a:cubicBezTo>
                  <a:pt x="f24" y="f18"/>
                  <a:pt x="f5" y="f16"/>
                  <a:pt x="f5" y="f15"/>
                </a:cubicBezTo>
                <a:cubicBezTo>
                  <a:pt x="f5" y="f14"/>
                  <a:pt x="f25" y="f13"/>
                  <a:pt x="f26" y="f11"/>
                </a:cubicBezTo>
                <a:close/>
              </a:path>
            </a:pathLst>
          </a:custGeom>
          <a:solidFill>
            <a:srgbClr val="FFFFFF"/>
          </a:solidFill>
          <a:ln w="9528" cap="flat">
            <a:solidFill>
              <a:srgbClr val="EFEFEF"/>
            </a:solidFill>
            <a:prstDash val="solid"/>
            <a:miter/>
          </a:ln>
          <a:effectLst>
            <a:outerShdw dir="16200000" algn="tl">
              <a:srgbClr val="D9D9D9">
                <a:alpha val="38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4" name="Freeform: Shape 10">
            <a:extLst>
              <a:ext uri="{FF2B5EF4-FFF2-40B4-BE49-F238E27FC236}">
                <a16:creationId xmlns:a16="http://schemas.microsoft.com/office/drawing/2014/main" id="{9626051C-A632-F5DC-7E05-A75044AA1BAB}"/>
              </a:ext>
              <a:ext uri="{C183D7F6-B498-43B3-948B-1728B52AA6E4}">
                <adec:decorative xmlns:adec="http://schemas.microsoft.com/office/drawing/2017/decorative" val="1"/>
              </a:ext>
            </a:extLst>
          </p:cNvPr>
          <p:cNvSpPr>
            <a:spLocks noMove="1" noResize="1"/>
          </p:cNvSpPr>
          <p:nvPr/>
        </p:nvSpPr>
        <p:spPr>
          <a:xfrm>
            <a:off x="1121667" y="0"/>
            <a:ext cx="9948672" cy="6858000"/>
          </a:xfrm>
          <a:custGeom>
            <a:avLst/>
            <a:gdLst>
              <a:gd name="f0" fmla="val 10800000"/>
              <a:gd name="f1" fmla="val 5400000"/>
              <a:gd name="f2" fmla="val 180"/>
              <a:gd name="f3" fmla="val w"/>
              <a:gd name="f4" fmla="val h"/>
              <a:gd name="f5" fmla="val 0"/>
              <a:gd name="f6" fmla="val 9963150"/>
              <a:gd name="f7" fmla="val 6858000"/>
              <a:gd name="f8" fmla="val 1595771"/>
              <a:gd name="f9" fmla="val 8367379"/>
              <a:gd name="f10" fmla="val 8504080"/>
              <a:gd name="f11" fmla="val 130333"/>
              <a:gd name="f12" fmla="val 9405568"/>
              <a:gd name="f13" fmla="val 1031820"/>
              <a:gd name="f14" fmla="val 2277214"/>
              <a:gd name="f15" fmla="val 3652838"/>
              <a:gd name="f16" fmla="val 4856509"/>
              <a:gd name="f17" fmla="val 9536251"/>
              <a:gd name="f18" fmla="val 5960473"/>
              <a:gd name="f19" fmla="val 8825600"/>
              <a:gd name="f20" fmla="val 6821583"/>
              <a:gd name="f21" fmla="val 8794055"/>
              <a:gd name="f22" fmla="val 1169096"/>
              <a:gd name="f23" fmla="val 1137550"/>
              <a:gd name="f24" fmla="val 426899"/>
              <a:gd name="f25" fmla="val 557582"/>
              <a:gd name="f26" fmla="val 1459070"/>
              <a:gd name="f27" fmla="+- 0 0 -90"/>
              <a:gd name="f28" fmla="*/ f3 1 9963150"/>
              <a:gd name="f29" fmla="*/ f4 1 6858000"/>
              <a:gd name="f30" fmla="+- f7 0 f5"/>
              <a:gd name="f31" fmla="+- f6 0 f5"/>
              <a:gd name="f32" fmla="*/ f27 f0 1"/>
              <a:gd name="f33" fmla="*/ f31 1 9963150"/>
              <a:gd name="f34" fmla="*/ f30 1 6858000"/>
              <a:gd name="f35" fmla="*/ 1595771 f31 1"/>
              <a:gd name="f36" fmla="*/ 0 f30 1"/>
              <a:gd name="f37" fmla="*/ 8367379 f31 1"/>
              <a:gd name="f38" fmla="*/ 8504080 f31 1"/>
              <a:gd name="f39" fmla="*/ 130333 f30 1"/>
              <a:gd name="f40" fmla="*/ 9963150 f31 1"/>
              <a:gd name="f41" fmla="*/ 3652838 f30 1"/>
              <a:gd name="f42" fmla="*/ 8825600 f31 1"/>
              <a:gd name="f43" fmla="*/ 6821583 f30 1"/>
              <a:gd name="f44" fmla="*/ 8794055 f31 1"/>
              <a:gd name="f45" fmla="*/ 6858000 f30 1"/>
              <a:gd name="f46" fmla="*/ 1169096 f31 1"/>
              <a:gd name="f47" fmla="*/ 1137550 f31 1"/>
              <a:gd name="f48" fmla="*/ 0 f31 1"/>
              <a:gd name="f49" fmla="*/ 1459070 f31 1"/>
              <a:gd name="f50" fmla="*/ f32 1 f2"/>
              <a:gd name="f51" fmla="*/ f35 1 9963150"/>
              <a:gd name="f52" fmla="*/ f36 1 6858000"/>
              <a:gd name="f53" fmla="*/ f37 1 9963150"/>
              <a:gd name="f54" fmla="*/ f38 1 9963150"/>
              <a:gd name="f55" fmla="*/ f39 1 6858000"/>
              <a:gd name="f56" fmla="*/ f40 1 9963150"/>
              <a:gd name="f57" fmla="*/ f41 1 6858000"/>
              <a:gd name="f58" fmla="*/ f42 1 9963150"/>
              <a:gd name="f59" fmla="*/ f43 1 6858000"/>
              <a:gd name="f60" fmla="*/ f44 1 9963150"/>
              <a:gd name="f61" fmla="*/ f45 1 6858000"/>
              <a:gd name="f62" fmla="*/ f46 1 9963150"/>
              <a:gd name="f63" fmla="*/ f47 1 9963150"/>
              <a:gd name="f64" fmla="*/ f48 1 9963150"/>
              <a:gd name="f65" fmla="*/ f49 1 9963150"/>
              <a:gd name="f66" fmla="*/ f5 1 f33"/>
              <a:gd name="f67" fmla="*/ f6 1 f33"/>
              <a:gd name="f68" fmla="*/ f5 1 f34"/>
              <a:gd name="f69" fmla="*/ f7 1 f34"/>
              <a:gd name="f70" fmla="+- f50 0 f1"/>
              <a:gd name="f71" fmla="*/ f51 1 f33"/>
              <a:gd name="f72" fmla="*/ f52 1 f34"/>
              <a:gd name="f73" fmla="*/ f53 1 f33"/>
              <a:gd name="f74" fmla="*/ f54 1 f33"/>
              <a:gd name="f75" fmla="*/ f55 1 f34"/>
              <a:gd name="f76" fmla="*/ f56 1 f33"/>
              <a:gd name="f77" fmla="*/ f57 1 f34"/>
              <a:gd name="f78" fmla="*/ f58 1 f33"/>
              <a:gd name="f79" fmla="*/ f59 1 f34"/>
              <a:gd name="f80" fmla="*/ f60 1 f33"/>
              <a:gd name="f81" fmla="*/ f61 1 f34"/>
              <a:gd name="f82" fmla="*/ f62 1 f33"/>
              <a:gd name="f83" fmla="*/ f63 1 f33"/>
              <a:gd name="f84" fmla="*/ f64 1 f33"/>
              <a:gd name="f85" fmla="*/ f65 1 f33"/>
              <a:gd name="f86" fmla="*/ f66 f28 1"/>
              <a:gd name="f87" fmla="*/ f67 f28 1"/>
              <a:gd name="f88" fmla="*/ f69 f29 1"/>
              <a:gd name="f89" fmla="*/ f68 f29 1"/>
              <a:gd name="f90" fmla="*/ f71 f28 1"/>
              <a:gd name="f91" fmla="*/ f72 f29 1"/>
              <a:gd name="f92" fmla="*/ f73 f28 1"/>
              <a:gd name="f93" fmla="*/ f74 f28 1"/>
              <a:gd name="f94" fmla="*/ f75 f29 1"/>
              <a:gd name="f95" fmla="*/ f76 f28 1"/>
              <a:gd name="f96" fmla="*/ f77 f29 1"/>
              <a:gd name="f97" fmla="*/ f78 f28 1"/>
              <a:gd name="f98" fmla="*/ f79 f29 1"/>
              <a:gd name="f99" fmla="*/ f80 f28 1"/>
              <a:gd name="f100" fmla="*/ f81 f29 1"/>
              <a:gd name="f101" fmla="*/ f82 f28 1"/>
              <a:gd name="f102" fmla="*/ f83 f28 1"/>
              <a:gd name="f103" fmla="*/ f84 f28 1"/>
              <a:gd name="f104" fmla="*/ f85 f28 1"/>
            </a:gdLst>
            <a:ahLst/>
            <a:cxnLst>
              <a:cxn ang="3cd4">
                <a:pos x="hc" y="t"/>
              </a:cxn>
              <a:cxn ang="0">
                <a:pos x="r" y="vc"/>
              </a:cxn>
              <a:cxn ang="cd4">
                <a:pos x="hc" y="b"/>
              </a:cxn>
              <a:cxn ang="cd2">
                <a:pos x="l" y="vc"/>
              </a:cxn>
              <a:cxn ang="f70">
                <a:pos x="f90" y="f91"/>
              </a:cxn>
              <a:cxn ang="f70">
                <a:pos x="f92" y="f91"/>
              </a:cxn>
              <a:cxn ang="f70">
                <a:pos x="f93" y="f94"/>
              </a:cxn>
              <a:cxn ang="f70">
                <a:pos x="f95" y="f96"/>
              </a:cxn>
              <a:cxn ang="f70">
                <a:pos x="f97" y="f98"/>
              </a:cxn>
              <a:cxn ang="f70">
                <a:pos x="f99" y="f100"/>
              </a:cxn>
              <a:cxn ang="f70">
                <a:pos x="f101" y="f100"/>
              </a:cxn>
              <a:cxn ang="f70">
                <a:pos x="f102" y="f98"/>
              </a:cxn>
              <a:cxn ang="f70">
                <a:pos x="f103" y="f96"/>
              </a:cxn>
              <a:cxn ang="f70">
                <a:pos x="f104" y="f94"/>
              </a:cxn>
            </a:cxnLst>
            <a:rect l="f86" t="f89" r="f87" b="f88"/>
            <a:pathLst>
              <a:path w="9963150" h="6858000">
                <a:moveTo>
                  <a:pt x="f8" y="f5"/>
                </a:moveTo>
                <a:lnTo>
                  <a:pt x="f9" y="f5"/>
                </a:lnTo>
                <a:lnTo>
                  <a:pt x="f10" y="f11"/>
                </a:lnTo>
                <a:cubicBezTo>
                  <a:pt x="f12" y="f13"/>
                  <a:pt x="f6" y="f14"/>
                  <a:pt x="f6" y="f15"/>
                </a:cubicBezTo>
                <a:cubicBezTo>
                  <a:pt x="f6" y="f16"/>
                  <a:pt x="f17" y="f18"/>
                  <a:pt x="f19" y="f20"/>
                </a:cubicBezTo>
                <a:lnTo>
                  <a:pt x="f21" y="f7"/>
                </a:lnTo>
                <a:lnTo>
                  <a:pt x="f22" y="f7"/>
                </a:lnTo>
                <a:lnTo>
                  <a:pt x="f23" y="f20"/>
                </a:lnTo>
                <a:cubicBezTo>
                  <a:pt x="f24" y="f18"/>
                  <a:pt x="f5" y="f16"/>
                  <a:pt x="f5" y="f15"/>
                </a:cubicBezTo>
                <a:cubicBezTo>
                  <a:pt x="f5" y="f14"/>
                  <a:pt x="f25" y="f13"/>
                  <a:pt x="f26" y="f11"/>
                </a:cubicBezTo>
                <a:close/>
              </a:path>
            </a:pathLst>
          </a:cu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5" name="Title 1">
            <a:extLst>
              <a:ext uri="{FF2B5EF4-FFF2-40B4-BE49-F238E27FC236}">
                <a16:creationId xmlns:a16="http://schemas.microsoft.com/office/drawing/2014/main" id="{FC6CAA80-2720-EFD0-F16A-265A1358F040}"/>
              </a:ext>
            </a:extLst>
          </p:cNvPr>
          <p:cNvSpPr txBox="1">
            <a:spLocks noGrp="1"/>
          </p:cNvSpPr>
          <p:nvPr>
            <p:ph type="ctrTitle"/>
          </p:nvPr>
        </p:nvSpPr>
        <p:spPr>
          <a:xfrm>
            <a:off x="1698808" y="2507074"/>
            <a:ext cx="8794379" cy="1494769"/>
          </a:xfrm>
        </p:spPr>
        <p:txBody>
          <a:bodyPr anchor="t"/>
          <a:lstStyle/>
          <a:p>
            <a:pPr lvl="0"/>
            <a:br>
              <a:rPr lang="en-GB" sz="1800"/>
            </a:br>
            <a:endParaRPr lang="en-GB" sz="1800"/>
          </a:p>
        </p:txBody>
      </p:sp>
      <p:sp>
        <p:nvSpPr>
          <p:cNvPr id="6" name="Rectangle 12">
            <a:extLst>
              <a:ext uri="{FF2B5EF4-FFF2-40B4-BE49-F238E27FC236}">
                <a16:creationId xmlns:a16="http://schemas.microsoft.com/office/drawing/2014/main" id="{5D8860AE-3931-948F-C145-4153A9436BAA}"/>
              </a:ext>
              <a:ext uri="{C183D7F6-B498-43B3-948B-1728B52AA6E4}">
                <adec:decorative xmlns:adec="http://schemas.microsoft.com/office/drawing/2017/decorative" val="1"/>
              </a:ext>
            </a:extLst>
          </p:cNvPr>
          <p:cNvSpPr>
            <a:spLocks noMove="1" noResize="1"/>
          </p:cNvSpPr>
          <p:nvPr/>
        </p:nvSpPr>
        <p:spPr>
          <a:xfrm>
            <a:off x="3718563" y="5524786"/>
            <a:ext cx="4754880" cy="27432"/>
          </a:xfrm>
          <a:prstGeom prst="rect">
            <a:avLst/>
          </a:prstGeom>
          <a:solidFill>
            <a:srgbClr val="E97132"/>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graphicFrame>
        <p:nvGraphicFramePr>
          <p:cNvPr id="7" name="Table 6">
            <a:extLst>
              <a:ext uri="{FF2B5EF4-FFF2-40B4-BE49-F238E27FC236}">
                <a16:creationId xmlns:a16="http://schemas.microsoft.com/office/drawing/2014/main" id="{2D17B4BF-E06C-1F18-3C86-A44CE5C42AD4}"/>
              </a:ext>
            </a:extLst>
          </p:cNvPr>
          <p:cNvGraphicFramePr>
            <a:graphicFrameLocks noGrp="1"/>
          </p:cNvGraphicFramePr>
          <p:nvPr/>
        </p:nvGraphicFramePr>
        <p:xfrm>
          <a:off x="1888830" y="1763950"/>
          <a:ext cx="8414327" cy="3556211"/>
        </p:xfrm>
        <a:graphic>
          <a:graphicData uri="http://schemas.openxmlformats.org/drawingml/2006/table">
            <a:tbl>
              <a:tblPr firstRow="1" bandRow="1">
                <a:effectLst/>
                <a:tableStyleId>{5C22544A-7EE6-4342-B048-85BDC9FD1C3A}</a:tableStyleId>
              </a:tblPr>
              <a:tblGrid>
                <a:gridCol w="4207163">
                  <a:extLst>
                    <a:ext uri="{9D8B030D-6E8A-4147-A177-3AD203B41FA5}">
                      <a16:colId xmlns:a16="http://schemas.microsoft.com/office/drawing/2014/main" val="491686341"/>
                    </a:ext>
                  </a:extLst>
                </a:gridCol>
                <a:gridCol w="4207163">
                  <a:extLst>
                    <a:ext uri="{9D8B030D-6E8A-4147-A177-3AD203B41FA5}">
                      <a16:colId xmlns:a16="http://schemas.microsoft.com/office/drawing/2014/main" val="2461571881"/>
                    </a:ext>
                  </a:extLst>
                </a:gridCol>
              </a:tblGrid>
              <a:tr h="444526">
                <a:tc>
                  <a:txBody>
                    <a:bodyPr/>
                    <a:lstStyle/>
                    <a:p>
                      <a:pPr lvl="0" algn="ctr"/>
                      <a:r>
                        <a:rPr lang="en-GB" sz="2000"/>
                        <a:t>Item</a:t>
                      </a:r>
                    </a:p>
                  </a:txBody>
                  <a:tcPr/>
                </a:tc>
                <a:tc>
                  <a:txBody>
                    <a:bodyPr/>
                    <a:lstStyle/>
                    <a:p>
                      <a:pPr lvl="0" algn="ctr"/>
                      <a:r>
                        <a:rPr lang="en-GB" sz="2000"/>
                        <a:t>Cost (£)</a:t>
                      </a:r>
                    </a:p>
                  </a:txBody>
                  <a:tcPr/>
                </a:tc>
                <a:extLst>
                  <a:ext uri="{0D108BD9-81ED-4DB2-BD59-A6C34878D82A}">
                    <a16:rowId xmlns:a16="http://schemas.microsoft.com/office/drawing/2014/main" val="1585075024"/>
                  </a:ext>
                </a:extLst>
              </a:tr>
              <a:tr h="444526">
                <a:tc>
                  <a:txBody>
                    <a:bodyPr/>
                    <a:lstStyle/>
                    <a:p>
                      <a:pPr lvl="0" algn="ctr"/>
                      <a:r>
                        <a:rPr lang="en-GB" b="1"/>
                        <a:t>Rent</a:t>
                      </a:r>
                    </a:p>
                  </a:txBody>
                  <a:tcPr/>
                </a:tc>
                <a:tc>
                  <a:txBody>
                    <a:bodyPr/>
                    <a:lstStyle/>
                    <a:p>
                      <a:pPr lvl="0" algn="ctr"/>
                      <a:r>
                        <a:rPr lang="en-GB" b="1"/>
                        <a:t>5,000</a:t>
                      </a:r>
                    </a:p>
                  </a:txBody>
                  <a:tcPr/>
                </a:tc>
                <a:extLst>
                  <a:ext uri="{0D108BD9-81ED-4DB2-BD59-A6C34878D82A}">
                    <a16:rowId xmlns:a16="http://schemas.microsoft.com/office/drawing/2014/main" val="476049235"/>
                  </a:ext>
                </a:extLst>
              </a:tr>
              <a:tr h="444526">
                <a:tc>
                  <a:txBody>
                    <a:bodyPr/>
                    <a:lstStyle/>
                    <a:p>
                      <a:pPr lvl="0" algn="ctr"/>
                      <a:r>
                        <a:rPr lang="en-GB" b="1"/>
                        <a:t>Utilises </a:t>
                      </a:r>
                    </a:p>
                  </a:txBody>
                  <a:tcPr/>
                </a:tc>
                <a:tc>
                  <a:txBody>
                    <a:bodyPr/>
                    <a:lstStyle/>
                    <a:p>
                      <a:pPr lvl="0" algn="ctr"/>
                      <a:r>
                        <a:rPr lang="en-GB" b="1"/>
                        <a:t>800</a:t>
                      </a:r>
                    </a:p>
                  </a:txBody>
                  <a:tcPr/>
                </a:tc>
                <a:extLst>
                  <a:ext uri="{0D108BD9-81ED-4DB2-BD59-A6C34878D82A}">
                    <a16:rowId xmlns:a16="http://schemas.microsoft.com/office/drawing/2014/main" val="3930080153"/>
                  </a:ext>
                </a:extLst>
              </a:tr>
              <a:tr h="444526">
                <a:tc>
                  <a:txBody>
                    <a:bodyPr/>
                    <a:lstStyle/>
                    <a:p>
                      <a:pPr lvl="0" algn="ctr"/>
                      <a:r>
                        <a:rPr lang="en-GB" b="1"/>
                        <a:t>Insurance </a:t>
                      </a:r>
                    </a:p>
                  </a:txBody>
                  <a:tcPr/>
                </a:tc>
                <a:tc>
                  <a:txBody>
                    <a:bodyPr/>
                    <a:lstStyle/>
                    <a:p>
                      <a:pPr lvl="0" algn="ctr"/>
                      <a:r>
                        <a:rPr lang="en-GB" b="1"/>
                        <a:t>400</a:t>
                      </a:r>
                    </a:p>
                  </a:txBody>
                  <a:tcPr/>
                </a:tc>
                <a:extLst>
                  <a:ext uri="{0D108BD9-81ED-4DB2-BD59-A6C34878D82A}">
                    <a16:rowId xmlns:a16="http://schemas.microsoft.com/office/drawing/2014/main" val="555823582"/>
                  </a:ext>
                </a:extLst>
              </a:tr>
              <a:tr h="444526">
                <a:tc>
                  <a:txBody>
                    <a:bodyPr/>
                    <a:lstStyle/>
                    <a:p>
                      <a:pPr lvl="0" algn="ctr"/>
                      <a:r>
                        <a:rPr lang="en-GB" b="1"/>
                        <a:t>Staff wages</a:t>
                      </a:r>
                    </a:p>
                  </a:txBody>
                  <a:tcPr/>
                </a:tc>
                <a:tc>
                  <a:txBody>
                    <a:bodyPr/>
                    <a:lstStyle/>
                    <a:p>
                      <a:pPr lvl="0" algn="ctr"/>
                      <a:r>
                        <a:rPr lang="en-GB" b="1"/>
                        <a:t>7,000</a:t>
                      </a:r>
                    </a:p>
                  </a:txBody>
                  <a:tcPr/>
                </a:tc>
                <a:extLst>
                  <a:ext uri="{0D108BD9-81ED-4DB2-BD59-A6C34878D82A}">
                    <a16:rowId xmlns:a16="http://schemas.microsoft.com/office/drawing/2014/main" val="3396607429"/>
                  </a:ext>
                </a:extLst>
              </a:tr>
              <a:tr h="444526">
                <a:tc>
                  <a:txBody>
                    <a:bodyPr/>
                    <a:lstStyle/>
                    <a:p>
                      <a:pPr lvl="0" algn="ctr"/>
                      <a:r>
                        <a:rPr lang="en-GB" b="1"/>
                        <a:t>Marketing or social media ads</a:t>
                      </a:r>
                    </a:p>
                  </a:txBody>
                  <a:tcPr/>
                </a:tc>
                <a:tc>
                  <a:txBody>
                    <a:bodyPr/>
                    <a:lstStyle/>
                    <a:p>
                      <a:pPr lvl="0" algn="ctr"/>
                      <a:r>
                        <a:rPr lang="en-GB" b="1"/>
                        <a:t>300</a:t>
                      </a:r>
                    </a:p>
                  </a:txBody>
                  <a:tcPr/>
                </a:tc>
                <a:extLst>
                  <a:ext uri="{0D108BD9-81ED-4DB2-BD59-A6C34878D82A}">
                    <a16:rowId xmlns:a16="http://schemas.microsoft.com/office/drawing/2014/main" val="4043517406"/>
                  </a:ext>
                </a:extLst>
              </a:tr>
              <a:tr h="444526">
                <a:tc>
                  <a:txBody>
                    <a:bodyPr/>
                    <a:lstStyle/>
                    <a:p>
                      <a:pPr lvl="0" algn="ctr"/>
                      <a:r>
                        <a:rPr lang="en-GB" b="1"/>
                        <a:t>Wi-Fi &amp; POS subscription</a:t>
                      </a:r>
                    </a:p>
                  </a:txBody>
                  <a:tcPr/>
                </a:tc>
                <a:tc>
                  <a:txBody>
                    <a:bodyPr/>
                    <a:lstStyle/>
                    <a:p>
                      <a:pPr lvl="0" algn="ctr"/>
                      <a:r>
                        <a:rPr lang="en-GB" b="1"/>
                        <a:t>500</a:t>
                      </a:r>
                    </a:p>
                  </a:txBody>
                  <a:tcPr/>
                </a:tc>
                <a:extLst>
                  <a:ext uri="{0D108BD9-81ED-4DB2-BD59-A6C34878D82A}">
                    <a16:rowId xmlns:a16="http://schemas.microsoft.com/office/drawing/2014/main" val="2129509747"/>
                  </a:ext>
                </a:extLst>
              </a:tr>
              <a:tr h="444526">
                <a:tc>
                  <a:txBody>
                    <a:bodyPr/>
                    <a:lstStyle/>
                    <a:p>
                      <a:pPr lvl="0" algn="ctr"/>
                      <a:r>
                        <a:rPr lang="en-GB" b="1"/>
                        <a:t>Total fixed costs</a:t>
                      </a:r>
                    </a:p>
                  </a:txBody>
                  <a:tcPr/>
                </a:tc>
                <a:tc>
                  <a:txBody>
                    <a:bodyPr/>
                    <a:lstStyle/>
                    <a:p>
                      <a:pPr lvl="0" algn="ctr"/>
                      <a:r>
                        <a:rPr lang="en-GB" b="1"/>
                        <a:t>14,000</a:t>
                      </a:r>
                    </a:p>
                  </a:txBody>
                  <a:tcPr/>
                </a:tc>
                <a:extLst>
                  <a:ext uri="{0D108BD9-81ED-4DB2-BD59-A6C34878D82A}">
                    <a16:rowId xmlns:a16="http://schemas.microsoft.com/office/drawing/2014/main" val="3839561211"/>
                  </a:ext>
                </a:extLst>
              </a:tr>
            </a:tbl>
          </a:graphicData>
        </a:graphic>
      </p:graphicFrame>
      <p:sp>
        <p:nvSpPr>
          <p:cNvPr id="8" name="TextBox 4">
            <a:extLst>
              <a:ext uri="{FF2B5EF4-FFF2-40B4-BE49-F238E27FC236}">
                <a16:creationId xmlns:a16="http://schemas.microsoft.com/office/drawing/2014/main" id="{70D7BA8C-076C-8B73-0D01-E7F3D2F78DEA}"/>
              </a:ext>
            </a:extLst>
          </p:cNvPr>
          <p:cNvSpPr txBox="1"/>
          <p:nvPr/>
        </p:nvSpPr>
        <p:spPr>
          <a:xfrm>
            <a:off x="3558479" y="739630"/>
            <a:ext cx="5075029" cy="46166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1200" cap="none" spc="0" baseline="0">
                <a:solidFill>
                  <a:srgbClr val="000000"/>
                </a:solidFill>
                <a:uFillTx/>
                <a:latin typeface="Arial" pitchFamily="34"/>
                <a:cs typeface="Arial" pitchFamily="34"/>
              </a:rPr>
              <a:t>Fixed Costs (Monthly) £ 14,000 </a:t>
            </a:r>
          </a:p>
        </p:txBody>
      </p:sp>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7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name="Slide27">
    <p:bg>
      <p:bgPr>
        <a:solidFill>
          <a:srgbClr val="FFFFFF"/>
        </a:solidFill>
        <a:effectLst/>
      </p:bgPr>
    </p:bg>
    <p:spTree>
      <p:nvGrpSpPr>
        <p:cNvPr id="1" name=""/>
        <p:cNvGrpSpPr/>
        <p:nvPr/>
      </p:nvGrpSpPr>
      <p:grpSpPr>
        <a:xfrm>
          <a:off x="0" y="0"/>
          <a:ext cx="0" cy="0"/>
          <a:chOff x="0" y="0"/>
          <a:chExt cx="0" cy="0"/>
        </a:xfrm>
      </p:grpSpPr>
      <p:sp>
        <p:nvSpPr>
          <p:cNvPr id="2" name="Rectangle 219">
            <a:extLst>
              <a:ext uri="{FF2B5EF4-FFF2-40B4-BE49-F238E27FC236}">
                <a16:creationId xmlns:a16="http://schemas.microsoft.com/office/drawing/2014/main" id="{CF94FF5C-ED82-CE03-B4DA-1DC3AC89D611}"/>
              </a:ext>
              <a:ext uri="{C183D7F6-B498-43B3-948B-1728B52AA6E4}">
                <adec:decorative xmlns:adec="http://schemas.microsoft.com/office/drawing/2017/decorative" val="1"/>
              </a:ext>
            </a:extLst>
          </p:cNvPr>
          <p:cNvSpPr>
            <a:spLocks noMove="1" noResize="1"/>
          </p:cNvSpPr>
          <p:nvPr/>
        </p:nvSpPr>
        <p:spPr>
          <a:xfrm>
            <a:off x="0" y="0"/>
            <a:ext cx="12191996"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3" name="Freeform: Shape 8">
            <a:extLst>
              <a:ext uri="{FF2B5EF4-FFF2-40B4-BE49-F238E27FC236}">
                <a16:creationId xmlns:a16="http://schemas.microsoft.com/office/drawing/2014/main" id="{AC90B992-DC9A-40BA-35B7-4D2A4201E80E}"/>
              </a:ext>
              <a:ext uri="{C183D7F6-B498-43B3-948B-1728B52AA6E4}">
                <adec:decorative xmlns:adec="http://schemas.microsoft.com/office/drawing/2017/decorative" val="1"/>
              </a:ext>
            </a:extLst>
          </p:cNvPr>
          <p:cNvSpPr>
            <a:spLocks noMove="1" noResize="1"/>
          </p:cNvSpPr>
          <p:nvPr/>
        </p:nvSpPr>
        <p:spPr>
          <a:xfrm>
            <a:off x="1114425" y="0"/>
            <a:ext cx="9963146" cy="6858000"/>
          </a:xfrm>
          <a:custGeom>
            <a:avLst/>
            <a:gdLst>
              <a:gd name="f0" fmla="val 10800000"/>
              <a:gd name="f1" fmla="val 5400000"/>
              <a:gd name="f2" fmla="val 180"/>
              <a:gd name="f3" fmla="val w"/>
              <a:gd name="f4" fmla="val h"/>
              <a:gd name="f5" fmla="val 0"/>
              <a:gd name="f6" fmla="val 9963150"/>
              <a:gd name="f7" fmla="val 6858000"/>
              <a:gd name="f8" fmla="val 1595771"/>
              <a:gd name="f9" fmla="val 8367379"/>
              <a:gd name="f10" fmla="val 8504080"/>
              <a:gd name="f11" fmla="val 130333"/>
              <a:gd name="f12" fmla="val 9405568"/>
              <a:gd name="f13" fmla="val 1031820"/>
              <a:gd name="f14" fmla="val 2277214"/>
              <a:gd name="f15" fmla="val 3652838"/>
              <a:gd name="f16" fmla="val 4856509"/>
              <a:gd name="f17" fmla="val 9536251"/>
              <a:gd name="f18" fmla="val 5960473"/>
              <a:gd name="f19" fmla="val 8825600"/>
              <a:gd name="f20" fmla="val 6821583"/>
              <a:gd name="f21" fmla="val 8794055"/>
              <a:gd name="f22" fmla="val 1169096"/>
              <a:gd name="f23" fmla="val 1137550"/>
              <a:gd name="f24" fmla="val 426899"/>
              <a:gd name="f25" fmla="val 557582"/>
              <a:gd name="f26" fmla="val 1459070"/>
              <a:gd name="f27" fmla="+- 0 0 -90"/>
              <a:gd name="f28" fmla="*/ f3 1 9963150"/>
              <a:gd name="f29" fmla="*/ f4 1 6858000"/>
              <a:gd name="f30" fmla="+- f7 0 f5"/>
              <a:gd name="f31" fmla="+- f6 0 f5"/>
              <a:gd name="f32" fmla="*/ f27 f0 1"/>
              <a:gd name="f33" fmla="*/ f31 1 9963150"/>
              <a:gd name="f34" fmla="*/ f30 1 6858000"/>
              <a:gd name="f35" fmla="*/ 1595771 f31 1"/>
              <a:gd name="f36" fmla="*/ 0 f30 1"/>
              <a:gd name="f37" fmla="*/ 8367379 f31 1"/>
              <a:gd name="f38" fmla="*/ 8504080 f31 1"/>
              <a:gd name="f39" fmla="*/ 130333 f30 1"/>
              <a:gd name="f40" fmla="*/ 9963150 f31 1"/>
              <a:gd name="f41" fmla="*/ 3652838 f30 1"/>
              <a:gd name="f42" fmla="*/ 8825600 f31 1"/>
              <a:gd name="f43" fmla="*/ 6821583 f30 1"/>
              <a:gd name="f44" fmla="*/ 8794055 f31 1"/>
              <a:gd name="f45" fmla="*/ 6858000 f30 1"/>
              <a:gd name="f46" fmla="*/ 1169096 f31 1"/>
              <a:gd name="f47" fmla="*/ 1137550 f31 1"/>
              <a:gd name="f48" fmla="*/ 0 f31 1"/>
              <a:gd name="f49" fmla="*/ 1459070 f31 1"/>
              <a:gd name="f50" fmla="*/ f32 1 f2"/>
              <a:gd name="f51" fmla="*/ f35 1 9963150"/>
              <a:gd name="f52" fmla="*/ f36 1 6858000"/>
              <a:gd name="f53" fmla="*/ f37 1 9963150"/>
              <a:gd name="f54" fmla="*/ f38 1 9963150"/>
              <a:gd name="f55" fmla="*/ f39 1 6858000"/>
              <a:gd name="f56" fmla="*/ f40 1 9963150"/>
              <a:gd name="f57" fmla="*/ f41 1 6858000"/>
              <a:gd name="f58" fmla="*/ f42 1 9963150"/>
              <a:gd name="f59" fmla="*/ f43 1 6858000"/>
              <a:gd name="f60" fmla="*/ f44 1 9963150"/>
              <a:gd name="f61" fmla="*/ f45 1 6858000"/>
              <a:gd name="f62" fmla="*/ f46 1 9963150"/>
              <a:gd name="f63" fmla="*/ f47 1 9963150"/>
              <a:gd name="f64" fmla="*/ f48 1 9963150"/>
              <a:gd name="f65" fmla="*/ f49 1 9963150"/>
              <a:gd name="f66" fmla="*/ f5 1 f33"/>
              <a:gd name="f67" fmla="*/ f6 1 f33"/>
              <a:gd name="f68" fmla="*/ f5 1 f34"/>
              <a:gd name="f69" fmla="*/ f7 1 f34"/>
              <a:gd name="f70" fmla="+- f50 0 f1"/>
              <a:gd name="f71" fmla="*/ f51 1 f33"/>
              <a:gd name="f72" fmla="*/ f52 1 f34"/>
              <a:gd name="f73" fmla="*/ f53 1 f33"/>
              <a:gd name="f74" fmla="*/ f54 1 f33"/>
              <a:gd name="f75" fmla="*/ f55 1 f34"/>
              <a:gd name="f76" fmla="*/ f56 1 f33"/>
              <a:gd name="f77" fmla="*/ f57 1 f34"/>
              <a:gd name="f78" fmla="*/ f58 1 f33"/>
              <a:gd name="f79" fmla="*/ f59 1 f34"/>
              <a:gd name="f80" fmla="*/ f60 1 f33"/>
              <a:gd name="f81" fmla="*/ f61 1 f34"/>
              <a:gd name="f82" fmla="*/ f62 1 f33"/>
              <a:gd name="f83" fmla="*/ f63 1 f33"/>
              <a:gd name="f84" fmla="*/ f64 1 f33"/>
              <a:gd name="f85" fmla="*/ f65 1 f33"/>
              <a:gd name="f86" fmla="*/ f66 f28 1"/>
              <a:gd name="f87" fmla="*/ f67 f28 1"/>
              <a:gd name="f88" fmla="*/ f69 f29 1"/>
              <a:gd name="f89" fmla="*/ f68 f29 1"/>
              <a:gd name="f90" fmla="*/ f71 f28 1"/>
              <a:gd name="f91" fmla="*/ f72 f29 1"/>
              <a:gd name="f92" fmla="*/ f73 f28 1"/>
              <a:gd name="f93" fmla="*/ f74 f28 1"/>
              <a:gd name="f94" fmla="*/ f75 f29 1"/>
              <a:gd name="f95" fmla="*/ f76 f28 1"/>
              <a:gd name="f96" fmla="*/ f77 f29 1"/>
              <a:gd name="f97" fmla="*/ f78 f28 1"/>
              <a:gd name="f98" fmla="*/ f79 f29 1"/>
              <a:gd name="f99" fmla="*/ f80 f28 1"/>
              <a:gd name="f100" fmla="*/ f81 f29 1"/>
              <a:gd name="f101" fmla="*/ f82 f28 1"/>
              <a:gd name="f102" fmla="*/ f83 f28 1"/>
              <a:gd name="f103" fmla="*/ f84 f28 1"/>
              <a:gd name="f104" fmla="*/ f85 f28 1"/>
            </a:gdLst>
            <a:ahLst/>
            <a:cxnLst>
              <a:cxn ang="3cd4">
                <a:pos x="hc" y="t"/>
              </a:cxn>
              <a:cxn ang="0">
                <a:pos x="r" y="vc"/>
              </a:cxn>
              <a:cxn ang="cd4">
                <a:pos x="hc" y="b"/>
              </a:cxn>
              <a:cxn ang="cd2">
                <a:pos x="l" y="vc"/>
              </a:cxn>
              <a:cxn ang="f70">
                <a:pos x="f90" y="f91"/>
              </a:cxn>
              <a:cxn ang="f70">
                <a:pos x="f92" y="f91"/>
              </a:cxn>
              <a:cxn ang="f70">
                <a:pos x="f93" y="f94"/>
              </a:cxn>
              <a:cxn ang="f70">
                <a:pos x="f95" y="f96"/>
              </a:cxn>
              <a:cxn ang="f70">
                <a:pos x="f97" y="f98"/>
              </a:cxn>
              <a:cxn ang="f70">
                <a:pos x="f99" y="f100"/>
              </a:cxn>
              <a:cxn ang="f70">
                <a:pos x="f101" y="f100"/>
              </a:cxn>
              <a:cxn ang="f70">
                <a:pos x="f102" y="f98"/>
              </a:cxn>
              <a:cxn ang="f70">
                <a:pos x="f103" y="f96"/>
              </a:cxn>
              <a:cxn ang="f70">
                <a:pos x="f104" y="f94"/>
              </a:cxn>
            </a:cxnLst>
            <a:rect l="f86" t="f89" r="f87" b="f88"/>
            <a:pathLst>
              <a:path w="9963150" h="6858000">
                <a:moveTo>
                  <a:pt x="f8" y="f5"/>
                </a:moveTo>
                <a:lnTo>
                  <a:pt x="f9" y="f5"/>
                </a:lnTo>
                <a:lnTo>
                  <a:pt x="f10" y="f11"/>
                </a:lnTo>
                <a:cubicBezTo>
                  <a:pt x="f12" y="f13"/>
                  <a:pt x="f6" y="f14"/>
                  <a:pt x="f6" y="f15"/>
                </a:cubicBezTo>
                <a:cubicBezTo>
                  <a:pt x="f6" y="f16"/>
                  <a:pt x="f17" y="f18"/>
                  <a:pt x="f19" y="f20"/>
                </a:cubicBezTo>
                <a:lnTo>
                  <a:pt x="f21" y="f7"/>
                </a:lnTo>
                <a:lnTo>
                  <a:pt x="f22" y="f7"/>
                </a:lnTo>
                <a:lnTo>
                  <a:pt x="f23" y="f20"/>
                </a:lnTo>
                <a:cubicBezTo>
                  <a:pt x="f24" y="f18"/>
                  <a:pt x="f5" y="f16"/>
                  <a:pt x="f5" y="f15"/>
                </a:cubicBezTo>
                <a:cubicBezTo>
                  <a:pt x="f5" y="f14"/>
                  <a:pt x="f25" y="f13"/>
                  <a:pt x="f26" y="f11"/>
                </a:cubicBezTo>
                <a:close/>
              </a:path>
            </a:pathLst>
          </a:custGeom>
          <a:solidFill>
            <a:srgbClr val="FFFFFF"/>
          </a:solidFill>
          <a:ln w="9528" cap="flat">
            <a:solidFill>
              <a:srgbClr val="EFEFEF"/>
            </a:solidFill>
            <a:prstDash val="solid"/>
            <a:miter/>
          </a:ln>
          <a:effectLst>
            <a:outerShdw dir="16200000" algn="tl">
              <a:srgbClr val="D9D9D9">
                <a:alpha val="38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4" name="Freeform: Shape 10">
            <a:extLst>
              <a:ext uri="{FF2B5EF4-FFF2-40B4-BE49-F238E27FC236}">
                <a16:creationId xmlns:a16="http://schemas.microsoft.com/office/drawing/2014/main" id="{B93F5E89-7F59-EEAF-2D19-390A5FCF08AF}"/>
              </a:ext>
              <a:ext uri="{C183D7F6-B498-43B3-948B-1728B52AA6E4}">
                <adec:decorative xmlns:adec="http://schemas.microsoft.com/office/drawing/2017/decorative" val="1"/>
              </a:ext>
            </a:extLst>
          </p:cNvPr>
          <p:cNvSpPr>
            <a:spLocks noMove="1" noResize="1"/>
          </p:cNvSpPr>
          <p:nvPr/>
        </p:nvSpPr>
        <p:spPr>
          <a:xfrm>
            <a:off x="1121667" y="0"/>
            <a:ext cx="9948672" cy="6858000"/>
          </a:xfrm>
          <a:custGeom>
            <a:avLst/>
            <a:gdLst>
              <a:gd name="f0" fmla="val 10800000"/>
              <a:gd name="f1" fmla="val 5400000"/>
              <a:gd name="f2" fmla="val 180"/>
              <a:gd name="f3" fmla="val w"/>
              <a:gd name="f4" fmla="val h"/>
              <a:gd name="f5" fmla="val 0"/>
              <a:gd name="f6" fmla="val 9963150"/>
              <a:gd name="f7" fmla="val 6858000"/>
              <a:gd name="f8" fmla="val 1595771"/>
              <a:gd name="f9" fmla="val 8367379"/>
              <a:gd name="f10" fmla="val 8504080"/>
              <a:gd name="f11" fmla="val 130333"/>
              <a:gd name="f12" fmla="val 9405568"/>
              <a:gd name="f13" fmla="val 1031820"/>
              <a:gd name="f14" fmla="val 2277214"/>
              <a:gd name="f15" fmla="val 3652838"/>
              <a:gd name="f16" fmla="val 4856509"/>
              <a:gd name="f17" fmla="val 9536251"/>
              <a:gd name="f18" fmla="val 5960473"/>
              <a:gd name="f19" fmla="val 8825600"/>
              <a:gd name="f20" fmla="val 6821583"/>
              <a:gd name="f21" fmla="val 8794055"/>
              <a:gd name="f22" fmla="val 1169096"/>
              <a:gd name="f23" fmla="val 1137550"/>
              <a:gd name="f24" fmla="val 426899"/>
              <a:gd name="f25" fmla="val 557582"/>
              <a:gd name="f26" fmla="val 1459070"/>
              <a:gd name="f27" fmla="+- 0 0 -90"/>
              <a:gd name="f28" fmla="*/ f3 1 9963150"/>
              <a:gd name="f29" fmla="*/ f4 1 6858000"/>
              <a:gd name="f30" fmla="+- f7 0 f5"/>
              <a:gd name="f31" fmla="+- f6 0 f5"/>
              <a:gd name="f32" fmla="*/ f27 f0 1"/>
              <a:gd name="f33" fmla="*/ f31 1 9963150"/>
              <a:gd name="f34" fmla="*/ f30 1 6858000"/>
              <a:gd name="f35" fmla="*/ 1595771 f31 1"/>
              <a:gd name="f36" fmla="*/ 0 f30 1"/>
              <a:gd name="f37" fmla="*/ 8367379 f31 1"/>
              <a:gd name="f38" fmla="*/ 8504080 f31 1"/>
              <a:gd name="f39" fmla="*/ 130333 f30 1"/>
              <a:gd name="f40" fmla="*/ 9963150 f31 1"/>
              <a:gd name="f41" fmla="*/ 3652838 f30 1"/>
              <a:gd name="f42" fmla="*/ 8825600 f31 1"/>
              <a:gd name="f43" fmla="*/ 6821583 f30 1"/>
              <a:gd name="f44" fmla="*/ 8794055 f31 1"/>
              <a:gd name="f45" fmla="*/ 6858000 f30 1"/>
              <a:gd name="f46" fmla="*/ 1169096 f31 1"/>
              <a:gd name="f47" fmla="*/ 1137550 f31 1"/>
              <a:gd name="f48" fmla="*/ 0 f31 1"/>
              <a:gd name="f49" fmla="*/ 1459070 f31 1"/>
              <a:gd name="f50" fmla="*/ f32 1 f2"/>
              <a:gd name="f51" fmla="*/ f35 1 9963150"/>
              <a:gd name="f52" fmla="*/ f36 1 6858000"/>
              <a:gd name="f53" fmla="*/ f37 1 9963150"/>
              <a:gd name="f54" fmla="*/ f38 1 9963150"/>
              <a:gd name="f55" fmla="*/ f39 1 6858000"/>
              <a:gd name="f56" fmla="*/ f40 1 9963150"/>
              <a:gd name="f57" fmla="*/ f41 1 6858000"/>
              <a:gd name="f58" fmla="*/ f42 1 9963150"/>
              <a:gd name="f59" fmla="*/ f43 1 6858000"/>
              <a:gd name="f60" fmla="*/ f44 1 9963150"/>
              <a:gd name="f61" fmla="*/ f45 1 6858000"/>
              <a:gd name="f62" fmla="*/ f46 1 9963150"/>
              <a:gd name="f63" fmla="*/ f47 1 9963150"/>
              <a:gd name="f64" fmla="*/ f48 1 9963150"/>
              <a:gd name="f65" fmla="*/ f49 1 9963150"/>
              <a:gd name="f66" fmla="*/ f5 1 f33"/>
              <a:gd name="f67" fmla="*/ f6 1 f33"/>
              <a:gd name="f68" fmla="*/ f5 1 f34"/>
              <a:gd name="f69" fmla="*/ f7 1 f34"/>
              <a:gd name="f70" fmla="+- f50 0 f1"/>
              <a:gd name="f71" fmla="*/ f51 1 f33"/>
              <a:gd name="f72" fmla="*/ f52 1 f34"/>
              <a:gd name="f73" fmla="*/ f53 1 f33"/>
              <a:gd name="f74" fmla="*/ f54 1 f33"/>
              <a:gd name="f75" fmla="*/ f55 1 f34"/>
              <a:gd name="f76" fmla="*/ f56 1 f33"/>
              <a:gd name="f77" fmla="*/ f57 1 f34"/>
              <a:gd name="f78" fmla="*/ f58 1 f33"/>
              <a:gd name="f79" fmla="*/ f59 1 f34"/>
              <a:gd name="f80" fmla="*/ f60 1 f33"/>
              <a:gd name="f81" fmla="*/ f61 1 f34"/>
              <a:gd name="f82" fmla="*/ f62 1 f33"/>
              <a:gd name="f83" fmla="*/ f63 1 f33"/>
              <a:gd name="f84" fmla="*/ f64 1 f33"/>
              <a:gd name="f85" fmla="*/ f65 1 f33"/>
              <a:gd name="f86" fmla="*/ f66 f28 1"/>
              <a:gd name="f87" fmla="*/ f67 f28 1"/>
              <a:gd name="f88" fmla="*/ f69 f29 1"/>
              <a:gd name="f89" fmla="*/ f68 f29 1"/>
              <a:gd name="f90" fmla="*/ f71 f28 1"/>
              <a:gd name="f91" fmla="*/ f72 f29 1"/>
              <a:gd name="f92" fmla="*/ f73 f28 1"/>
              <a:gd name="f93" fmla="*/ f74 f28 1"/>
              <a:gd name="f94" fmla="*/ f75 f29 1"/>
              <a:gd name="f95" fmla="*/ f76 f28 1"/>
              <a:gd name="f96" fmla="*/ f77 f29 1"/>
              <a:gd name="f97" fmla="*/ f78 f28 1"/>
              <a:gd name="f98" fmla="*/ f79 f29 1"/>
              <a:gd name="f99" fmla="*/ f80 f28 1"/>
              <a:gd name="f100" fmla="*/ f81 f29 1"/>
              <a:gd name="f101" fmla="*/ f82 f28 1"/>
              <a:gd name="f102" fmla="*/ f83 f28 1"/>
              <a:gd name="f103" fmla="*/ f84 f28 1"/>
              <a:gd name="f104" fmla="*/ f85 f28 1"/>
            </a:gdLst>
            <a:ahLst/>
            <a:cxnLst>
              <a:cxn ang="3cd4">
                <a:pos x="hc" y="t"/>
              </a:cxn>
              <a:cxn ang="0">
                <a:pos x="r" y="vc"/>
              </a:cxn>
              <a:cxn ang="cd4">
                <a:pos x="hc" y="b"/>
              </a:cxn>
              <a:cxn ang="cd2">
                <a:pos x="l" y="vc"/>
              </a:cxn>
              <a:cxn ang="f70">
                <a:pos x="f90" y="f91"/>
              </a:cxn>
              <a:cxn ang="f70">
                <a:pos x="f92" y="f91"/>
              </a:cxn>
              <a:cxn ang="f70">
                <a:pos x="f93" y="f94"/>
              </a:cxn>
              <a:cxn ang="f70">
                <a:pos x="f95" y="f96"/>
              </a:cxn>
              <a:cxn ang="f70">
                <a:pos x="f97" y="f98"/>
              </a:cxn>
              <a:cxn ang="f70">
                <a:pos x="f99" y="f100"/>
              </a:cxn>
              <a:cxn ang="f70">
                <a:pos x="f101" y="f100"/>
              </a:cxn>
              <a:cxn ang="f70">
                <a:pos x="f102" y="f98"/>
              </a:cxn>
              <a:cxn ang="f70">
                <a:pos x="f103" y="f96"/>
              </a:cxn>
              <a:cxn ang="f70">
                <a:pos x="f104" y="f94"/>
              </a:cxn>
            </a:cxnLst>
            <a:rect l="f86" t="f89" r="f87" b="f88"/>
            <a:pathLst>
              <a:path w="9963150" h="6858000">
                <a:moveTo>
                  <a:pt x="f8" y="f5"/>
                </a:moveTo>
                <a:lnTo>
                  <a:pt x="f9" y="f5"/>
                </a:lnTo>
                <a:lnTo>
                  <a:pt x="f10" y="f11"/>
                </a:lnTo>
                <a:cubicBezTo>
                  <a:pt x="f12" y="f13"/>
                  <a:pt x="f6" y="f14"/>
                  <a:pt x="f6" y="f15"/>
                </a:cubicBezTo>
                <a:cubicBezTo>
                  <a:pt x="f6" y="f16"/>
                  <a:pt x="f17" y="f18"/>
                  <a:pt x="f19" y="f20"/>
                </a:cubicBezTo>
                <a:lnTo>
                  <a:pt x="f21" y="f7"/>
                </a:lnTo>
                <a:lnTo>
                  <a:pt x="f22" y="f7"/>
                </a:lnTo>
                <a:lnTo>
                  <a:pt x="f23" y="f20"/>
                </a:lnTo>
                <a:cubicBezTo>
                  <a:pt x="f24" y="f18"/>
                  <a:pt x="f5" y="f16"/>
                  <a:pt x="f5" y="f15"/>
                </a:cubicBezTo>
                <a:cubicBezTo>
                  <a:pt x="f5" y="f14"/>
                  <a:pt x="f25" y="f13"/>
                  <a:pt x="f26" y="f11"/>
                </a:cubicBezTo>
                <a:close/>
              </a:path>
            </a:pathLst>
          </a:cu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5" name="Title 1">
            <a:extLst>
              <a:ext uri="{FF2B5EF4-FFF2-40B4-BE49-F238E27FC236}">
                <a16:creationId xmlns:a16="http://schemas.microsoft.com/office/drawing/2014/main" id="{45F41B31-2644-92E3-4E4E-CC41096B2E84}"/>
              </a:ext>
            </a:extLst>
          </p:cNvPr>
          <p:cNvSpPr txBox="1">
            <a:spLocks noGrp="1"/>
          </p:cNvSpPr>
          <p:nvPr>
            <p:ph type="ctrTitle"/>
          </p:nvPr>
        </p:nvSpPr>
        <p:spPr>
          <a:xfrm>
            <a:off x="1698808" y="2507074"/>
            <a:ext cx="8794379" cy="1494769"/>
          </a:xfrm>
        </p:spPr>
        <p:txBody>
          <a:bodyPr anchor="t"/>
          <a:lstStyle/>
          <a:p>
            <a:pPr lvl="0"/>
            <a:br>
              <a:rPr lang="en-GB" sz="1800"/>
            </a:br>
            <a:endParaRPr lang="en-GB" sz="1800"/>
          </a:p>
        </p:txBody>
      </p:sp>
      <p:sp>
        <p:nvSpPr>
          <p:cNvPr id="6" name="Rectangle 12">
            <a:extLst>
              <a:ext uri="{FF2B5EF4-FFF2-40B4-BE49-F238E27FC236}">
                <a16:creationId xmlns:a16="http://schemas.microsoft.com/office/drawing/2014/main" id="{29799C90-8816-3BE0-E0CA-A758FA1196FE}"/>
              </a:ext>
              <a:ext uri="{C183D7F6-B498-43B3-948B-1728B52AA6E4}">
                <adec:decorative xmlns:adec="http://schemas.microsoft.com/office/drawing/2017/decorative" val="1"/>
              </a:ext>
            </a:extLst>
          </p:cNvPr>
          <p:cNvSpPr>
            <a:spLocks noMove="1" noResize="1"/>
          </p:cNvSpPr>
          <p:nvPr/>
        </p:nvSpPr>
        <p:spPr>
          <a:xfrm>
            <a:off x="3718563" y="5524786"/>
            <a:ext cx="4754880" cy="27432"/>
          </a:xfrm>
          <a:prstGeom prst="rect">
            <a:avLst/>
          </a:prstGeom>
          <a:solidFill>
            <a:srgbClr val="E97132"/>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graphicFrame>
        <p:nvGraphicFramePr>
          <p:cNvPr id="7" name="Table 7">
            <a:extLst>
              <a:ext uri="{FF2B5EF4-FFF2-40B4-BE49-F238E27FC236}">
                <a16:creationId xmlns:a16="http://schemas.microsoft.com/office/drawing/2014/main" id="{D2E8E551-F854-2F32-7B36-7C2832848B88}"/>
              </a:ext>
            </a:extLst>
          </p:cNvPr>
          <p:cNvGraphicFramePr>
            <a:graphicFrameLocks noGrp="1"/>
          </p:cNvGraphicFramePr>
          <p:nvPr/>
        </p:nvGraphicFramePr>
        <p:xfrm>
          <a:off x="1974847" y="1818412"/>
          <a:ext cx="8127991" cy="3430911"/>
        </p:xfrm>
        <a:graphic>
          <a:graphicData uri="http://schemas.openxmlformats.org/drawingml/2006/table">
            <a:tbl>
              <a:tblPr firstRow="1" bandRow="1">
                <a:effectLst/>
                <a:tableStyleId>{5C22544A-7EE6-4342-B048-85BDC9FD1C3A}</a:tableStyleId>
              </a:tblPr>
              <a:tblGrid>
                <a:gridCol w="4063995">
                  <a:extLst>
                    <a:ext uri="{9D8B030D-6E8A-4147-A177-3AD203B41FA5}">
                      <a16:colId xmlns:a16="http://schemas.microsoft.com/office/drawing/2014/main" val="1977984746"/>
                    </a:ext>
                  </a:extLst>
                </a:gridCol>
                <a:gridCol w="4063995">
                  <a:extLst>
                    <a:ext uri="{9D8B030D-6E8A-4147-A177-3AD203B41FA5}">
                      <a16:colId xmlns:a16="http://schemas.microsoft.com/office/drawing/2014/main" val="4076959626"/>
                    </a:ext>
                  </a:extLst>
                </a:gridCol>
              </a:tblGrid>
              <a:tr h="565766">
                <a:tc>
                  <a:txBody>
                    <a:bodyPr/>
                    <a:lstStyle/>
                    <a:p>
                      <a:pPr lvl="0" algn="ctr"/>
                      <a:r>
                        <a:rPr lang="en-GB" sz="2000" b="1"/>
                        <a:t>Item</a:t>
                      </a:r>
                    </a:p>
                  </a:txBody>
                  <a:tcPr/>
                </a:tc>
                <a:tc>
                  <a:txBody>
                    <a:bodyPr/>
                    <a:lstStyle/>
                    <a:p>
                      <a:pPr lvl="0" algn="ctr"/>
                      <a:r>
                        <a:rPr lang="en-GB" sz="2000" b="1"/>
                        <a:t>Cost (£)</a:t>
                      </a:r>
                    </a:p>
                  </a:txBody>
                  <a:tcPr/>
                </a:tc>
                <a:extLst>
                  <a:ext uri="{0D108BD9-81ED-4DB2-BD59-A6C34878D82A}">
                    <a16:rowId xmlns:a16="http://schemas.microsoft.com/office/drawing/2014/main" val="3374391452"/>
                  </a:ext>
                </a:extLst>
              </a:tr>
              <a:tr h="448275">
                <a:tc>
                  <a:txBody>
                    <a:bodyPr/>
                    <a:lstStyle/>
                    <a:p>
                      <a:pPr lvl="0" algn="ctr"/>
                      <a:r>
                        <a:rPr lang="en-GB" b="1"/>
                        <a:t>Fresh produce(weekly replenishment)</a:t>
                      </a:r>
                    </a:p>
                  </a:txBody>
                  <a:tcPr/>
                </a:tc>
                <a:tc>
                  <a:txBody>
                    <a:bodyPr/>
                    <a:lstStyle/>
                    <a:p>
                      <a:pPr lvl="0" algn="ctr"/>
                      <a:r>
                        <a:rPr lang="en-GB" b="1"/>
                        <a:t>800</a:t>
                      </a:r>
                    </a:p>
                  </a:txBody>
                  <a:tcPr/>
                </a:tc>
                <a:extLst>
                  <a:ext uri="{0D108BD9-81ED-4DB2-BD59-A6C34878D82A}">
                    <a16:rowId xmlns:a16="http://schemas.microsoft.com/office/drawing/2014/main" val="2018604581"/>
                  </a:ext>
                </a:extLst>
              </a:tr>
              <a:tr h="370844">
                <a:tc>
                  <a:txBody>
                    <a:bodyPr/>
                    <a:lstStyle/>
                    <a:p>
                      <a:pPr lvl="0" algn="ctr"/>
                      <a:r>
                        <a:rPr lang="en-GB" b="1"/>
                        <a:t>Frozen goods restock</a:t>
                      </a:r>
                    </a:p>
                  </a:txBody>
                  <a:tcPr/>
                </a:tc>
                <a:tc>
                  <a:txBody>
                    <a:bodyPr/>
                    <a:lstStyle/>
                    <a:p>
                      <a:pPr lvl="0" algn="ctr"/>
                      <a:r>
                        <a:rPr lang="en-GB" b="1"/>
                        <a:t>400</a:t>
                      </a:r>
                    </a:p>
                  </a:txBody>
                  <a:tcPr/>
                </a:tc>
                <a:extLst>
                  <a:ext uri="{0D108BD9-81ED-4DB2-BD59-A6C34878D82A}">
                    <a16:rowId xmlns:a16="http://schemas.microsoft.com/office/drawing/2014/main" val="32855550"/>
                  </a:ext>
                </a:extLst>
              </a:tr>
              <a:tr h="370844">
                <a:tc>
                  <a:txBody>
                    <a:bodyPr/>
                    <a:lstStyle/>
                    <a:p>
                      <a:pPr lvl="0" algn="ctr"/>
                      <a:r>
                        <a:rPr lang="en-GB" b="1"/>
                        <a:t>Dry goods &amp; packaging</a:t>
                      </a:r>
                    </a:p>
                  </a:txBody>
                  <a:tcPr/>
                </a:tc>
                <a:tc>
                  <a:txBody>
                    <a:bodyPr/>
                    <a:lstStyle/>
                    <a:p>
                      <a:pPr lvl="0" algn="ctr"/>
                      <a:r>
                        <a:rPr lang="en-GB" b="1"/>
                        <a:t>300</a:t>
                      </a:r>
                    </a:p>
                  </a:txBody>
                  <a:tcPr/>
                </a:tc>
                <a:extLst>
                  <a:ext uri="{0D108BD9-81ED-4DB2-BD59-A6C34878D82A}">
                    <a16:rowId xmlns:a16="http://schemas.microsoft.com/office/drawing/2014/main" val="1818570671"/>
                  </a:ext>
                </a:extLst>
              </a:tr>
              <a:tr h="370844">
                <a:tc>
                  <a:txBody>
                    <a:bodyPr/>
                    <a:lstStyle/>
                    <a:p>
                      <a:pPr lvl="0" algn="ctr"/>
                      <a:r>
                        <a:rPr lang="en-GB" b="1"/>
                        <a:t>Condiments and snacks</a:t>
                      </a:r>
                    </a:p>
                  </a:txBody>
                  <a:tcPr/>
                </a:tc>
                <a:tc>
                  <a:txBody>
                    <a:bodyPr/>
                    <a:lstStyle/>
                    <a:p>
                      <a:pPr lvl="0" algn="ctr"/>
                      <a:r>
                        <a:rPr lang="en-GB" b="1"/>
                        <a:t>300</a:t>
                      </a:r>
                    </a:p>
                  </a:txBody>
                  <a:tcPr/>
                </a:tc>
                <a:extLst>
                  <a:ext uri="{0D108BD9-81ED-4DB2-BD59-A6C34878D82A}">
                    <a16:rowId xmlns:a16="http://schemas.microsoft.com/office/drawing/2014/main" val="100820717"/>
                  </a:ext>
                </a:extLst>
              </a:tr>
              <a:tr h="370844">
                <a:tc>
                  <a:txBody>
                    <a:bodyPr/>
                    <a:lstStyle/>
                    <a:p>
                      <a:pPr lvl="0" algn="ctr"/>
                      <a:r>
                        <a:rPr lang="en-GB" b="1"/>
                        <a:t>Halal meat replenishment</a:t>
                      </a:r>
                    </a:p>
                  </a:txBody>
                  <a:tcPr/>
                </a:tc>
                <a:tc>
                  <a:txBody>
                    <a:bodyPr/>
                    <a:lstStyle/>
                    <a:p>
                      <a:pPr lvl="0" algn="ctr"/>
                      <a:r>
                        <a:rPr lang="en-GB" b="1"/>
                        <a:t>500</a:t>
                      </a:r>
                    </a:p>
                  </a:txBody>
                  <a:tcPr/>
                </a:tc>
                <a:extLst>
                  <a:ext uri="{0D108BD9-81ED-4DB2-BD59-A6C34878D82A}">
                    <a16:rowId xmlns:a16="http://schemas.microsoft.com/office/drawing/2014/main" val="360367171"/>
                  </a:ext>
                </a:extLst>
              </a:tr>
              <a:tr h="370844">
                <a:tc>
                  <a:txBody>
                    <a:bodyPr/>
                    <a:lstStyle/>
                    <a:p>
                      <a:pPr lvl="0" algn="ctr"/>
                      <a:r>
                        <a:rPr lang="en-GB" b="1"/>
                        <a:t>Cleaning materials &amp; store supplies</a:t>
                      </a:r>
                    </a:p>
                  </a:txBody>
                  <a:tcPr/>
                </a:tc>
                <a:tc>
                  <a:txBody>
                    <a:bodyPr/>
                    <a:lstStyle/>
                    <a:p>
                      <a:pPr lvl="0" algn="ctr"/>
                      <a:r>
                        <a:rPr lang="en-GB" b="1"/>
                        <a:t>200</a:t>
                      </a:r>
                    </a:p>
                  </a:txBody>
                  <a:tcPr/>
                </a:tc>
                <a:extLst>
                  <a:ext uri="{0D108BD9-81ED-4DB2-BD59-A6C34878D82A}">
                    <a16:rowId xmlns:a16="http://schemas.microsoft.com/office/drawing/2014/main" val="2815997667"/>
                  </a:ext>
                </a:extLst>
              </a:tr>
              <a:tr h="370844">
                <a:tc>
                  <a:txBody>
                    <a:bodyPr/>
                    <a:lstStyle/>
                    <a:p>
                      <a:pPr lvl="0" algn="ctr"/>
                      <a:r>
                        <a:rPr lang="en-GB" b="1"/>
                        <a:t>Total Variable Costs</a:t>
                      </a:r>
                    </a:p>
                  </a:txBody>
                  <a:tcPr/>
                </a:tc>
                <a:tc>
                  <a:txBody>
                    <a:bodyPr/>
                    <a:lstStyle/>
                    <a:p>
                      <a:pPr lvl="0" algn="ctr"/>
                      <a:r>
                        <a:rPr lang="en-GB" b="1"/>
                        <a:t>2500</a:t>
                      </a:r>
                    </a:p>
                  </a:txBody>
                  <a:tcPr/>
                </a:tc>
                <a:extLst>
                  <a:ext uri="{0D108BD9-81ED-4DB2-BD59-A6C34878D82A}">
                    <a16:rowId xmlns:a16="http://schemas.microsoft.com/office/drawing/2014/main" val="2968125184"/>
                  </a:ext>
                </a:extLst>
              </a:tr>
            </a:tbl>
          </a:graphicData>
        </a:graphic>
      </p:graphicFrame>
      <p:sp>
        <p:nvSpPr>
          <p:cNvPr id="8" name="TextBox 4">
            <a:extLst>
              <a:ext uri="{FF2B5EF4-FFF2-40B4-BE49-F238E27FC236}">
                <a16:creationId xmlns:a16="http://schemas.microsoft.com/office/drawing/2014/main" id="{FD47C134-08FD-8297-BB53-BCEFE4BA23C5}"/>
              </a:ext>
            </a:extLst>
          </p:cNvPr>
          <p:cNvSpPr txBox="1"/>
          <p:nvPr/>
        </p:nvSpPr>
        <p:spPr>
          <a:xfrm>
            <a:off x="2718950" y="781583"/>
            <a:ext cx="6639787" cy="46166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0" cap="none" spc="0" baseline="0">
                <a:solidFill>
                  <a:srgbClr val="000000"/>
                </a:solidFill>
                <a:uFillTx/>
                <a:latin typeface="Arial" pitchFamily="34"/>
                <a:cs typeface="Arial" pitchFamily="34"/>
              </a:rPr>
              <a:t>Variable</a:t>
            </a:r>
            <a:r>
              <a:rPr lang="en-GB" sz="2400" b="1" i="0" u="none" strike="noStrike" kern="1200" cap="none" spc="0" baseline="0">
                <a:solidFill>
                  <a:srgbClr val="000000"/>
                </a:solidFill>
                <a:uFillTx/>
                <a:latin typeface="Arial" pitchFamily="34"/>
                <a:cs typeface="Arial" pitchFamily="34"/>
              </a:rPr>
              <a:t> Costs (Monthly) Estimated £ 2500 </a:t>
            </a:r>
          </a:p>
        </p:txBody>
      </p:sp>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7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name="Slide28">
    <p:bg>
      <p:bgPr>
        <a:solidFill>
          <a:srgbClr val="FFFFFF"/>
        </a:solidFill>
        <a:effectLst/>
      </p:bgPr>
    </p:bg>
    <p:spTree>
      <p:nvGrpSpPr>
        <p:cNvPr id="1" name=""/>
        <p:cNvGrpSpPr/>
        <p:nvPr/>
      </p:nvGrpSpPr>
      <p:grpSpPr>
        <a:xfrm>
          <a:off x="0" y="0"/>
          <a:ext cx="0" cy="0"/>
          <a:chOff x="0" y="0"/>
          <a:chExt cx="0" cy="0"/>
        </a:xfrm>
      </p:grpSpPr>
      <p:sp>
        <p:nvSpPr>
          <p:cNvPr id="2" name="Rectangle 219">
            <a:extLst>
              <a:ext uri="{FF2B5EF4-FFF2-40B4-BE49-F238E27FC236}">
                <a16:creationId xmlns:a16="http://schemas.microsoft.com/office/drawing/2014/main" id="{A3018189-3296-0E79-15C7-AC6D38CE5F26}"/>
              </a:ext>
              <a:ext uri="{C183D7F6-B498-43B3-948B-1728B52AA6E4}">
                <adec:decorative xmlns:adec="http://schemas.microsoft.com/office/drawing/2017/decorative" val="1"/>
              </a:ext>
            </a:extLst>
          </p:cNvPr>
          <p:cNvSpPr>
            <a:spLocks noMove="1" noResize="1"/>
          </p:cNvSpPr>
          <p:nvPr/>
        </p:nvSpPr>
        <p:spPr>
          <a:xfrm>
            <a:off x="0" y="0"/>
            <a:ext cx="12191996"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3" name="Freeform: Shape 8">
            <a:extLst>
              <a:ext uri="{FF2B5EF4-FFF2-40B4-BE49-F238E27FC236}">
                <a16:creationId xmlns:a16="http://schemas.microsoft.com/office/drawing/2014/main" id="{3961D0C4-92C3-0E77-DBC2-95D108E61214}"/>
              </a:ext>
              <a:ext uri="{C183D7F6-B498-43B3-948B-1728B52AA6E4}">
                <adec:decorative xmlns:adec="http://schemas.microsoft.com/office/drawing/2017/decorative" val="1"/>
              </a:ext>
            </a:extLst>
          </p:cNvPr>
          <p:cNvSpPr>
            <a:spLocks noMove="1" noResize="1"/>
          </p:cNvSpPr>
          <p:nvPr/>
        </p:nvSpPr>
        <p:spPr>
          <a:xfrm>
            <a:off x="1114425" y="0"/>
            <a:ext cx="9963146" cy="6858000"/>
          </a:xfrm>
          <a:custGeom>
            <a:avLst/>
            <a:gdLst>
              <a:gd name="f0" fmla="val 10800000"/>
              <a:gd name="f1" fmla="val 5400000"/>
              <a:gd name="f2" fmla="val 180"/>
              <a:gd name="f3" fmla="val w"/>
              <a:gd name="f4" fmla="val h"/>
              <a:gd name="f5" fmla="val 0"/>
              <a:gd name="f6" fmla="val 9963150"/>
              <a:gd name="f7" fmla="val 6858000"/>
              <a:gd name="f8" fmla="val 1595771"/>
              <a:gd name="f9" fmla="val 8367379"/>
              <a:gd name="f10" fmla="val 8504080"/>
              <a:gd name="f11" fmla="val 130333"/>
              <a:gd name="f12" fmla="val 9405568"/>
              <a:gd name="f13" fmla="val 1031820"/>
              <a:gd name="f14" fmla="val 2277214"/>
              <a:gd name="f15" fmla="val 3652838"/>
              <a:gd name="f16" fmla="val 4856509"/>
              <a:gd name="f17" fmla="val 9536251"/>
              <a:gd name="f18" fmla="val 5960473"/>
              <a:gd name="f19" fmla="val 8825600"/>
              <a:gd name="f20" fmla="val 6821583"/>
              <a:gd name="f21" fmla="val 8794055"/>
              <a:gd name="f22" fmla="val 1169096"/>
              <a:gd name="f23" fmla="val 1137550"/>
              <a:gd name="f24" fmla="val 426899"/>
              <a:gd name="f25" fmla="val 557582"/>
              <a:gd name="f26" fmla="val 1459070"/>
              <a:gd name="f27" fmla="+- 0 0 -90"/>
              <a:gd name="f28" fmla="*/ f3 1 9963150"/>
              <a:gd name="f29" fmla="*/ f4 1 6858000"/>
              <a:gd name="f30" fmla="+- f7 0 f5"/>
              <a:gd name="f31" fmla="+- f6 0 f5"/>
              <a:gd name="f32" fmla="*/ f27 f0 1"/>
              <a:gd name="f33" fmla="*/ f31 1 9963150"/>
              <a:gd name="f34" fmla="*/ f30 1 6858000"/>
              <a:gd name="f35" fmla="*/ 1595771 f31 1"/>
              <a:gd name="f36" fmla="*/ 0 f30 1"/>
              <a:gd name="f37" fmla="*/ 8367379 f31 1"/>
              <a:gd name="f38" fmla="*/ 8504080 f31 1"/>
              <a:gd name="f39" fmla="*/ 130333 f30 1"/>
              <a:gd name="f40" fmla="*/ 9963150 f31 1"/>
              <a:gd name="f41" fmla="*/ 3652838 f30 1"/>
              <a:gd name="f42" fmla="*/ 8825600 f31 1"/>
              <a:gd name="f43" fmla="*/ 6821583 f30 1"/>
              <a:gd name="f44" fmla="*/ 8794055 f31 1"/>
              <a:gd name="f45" fmla="*/ 6858000 f30 1"/>
              <a:gd name="f46" fmla="*/ 1169096 f31 1"/>
              <a:gd name="f47" fmla="*/ 1137550 f31 1"/>
              <a:gd name="f48" fmla="*/ 0 f31 1"/>
              <a:gd name="f49" fmla="*/ 1459070 f31 1"/>
              <a:gd name="f50" fmla="*/ f32 1 f2"/>
              <a:gd name="f51" fmla="*/ f35 1 9963150"/>
              <a:gd name="f52" fmla="*/ f36 1 6858000"/>
              <a:gd name="f53" fmla="*/ f37 1 9963150"/>
              <a:gd name="f54" fmla="*/ f38 1 9963150"/>
              <a:gd name="f55" fmla="*/ f39 1 6858000"/>
              <a:gd name="f56" fmla="*/ f40 1 9963150"/>
              <a:gd name="f57" fmla="*/ f41 1 6858000"/>
              <a:gd name="f58" fmla="*/ f42 1 9963150"/>
              <a:gd name="f59" fmla="*/ f43 1 6858000"/>
              <a:gd name="f60" fmla="*/ f44 1 9963150"/>
              <a:gd name="f61" fmla="*/ f45 1 6858000"/>
              <a:gd name="f62" fmla="*/ f46 1 9963150"/>
              <a:gd name="f63" fmla="*/ f47 1 9963150"/>
              <a:gd name="f64" fmla="*/ f48 1 9963150"/>
              <a:gd name="f65" fmla="*/ f49 1 9963150"/>
              <a:gd name="f66" fmla="*/ f5 1 f33"/>
              <a:gd name="f67" fmla="*/ f6 1 f33"/>
              <a:gd name="f68" fmla="*/ f5 1 f34"/>
              <a:gd name="f69" fmla="*/ f7 1 f34"/>
              <a:gd name="f70" fmla="+- f50 0 f1"/>
              <a:gd name="f71" fmla="*/ f51 1 f33"/>
              <a:gd name="f72" fmla="*/ f52 1 f34"/>
              <a:gd name="f73" fmla="*/ f53 1 f33"/>
              <a:gd name="f74" fmla="*/ f54 1 f33"/>
              <a:gd name="f75" fmla="*/ f55 1 f34"/>
              <a:gd name="f76" fmla="*/ f56 1 f33"/>
              <a:gd name="f77" fmla="*/ f57 1 f34"/>
              <a:gd name="f78" fmla="*/ f58 1 f33"/>
              <a:gd name="f79" fmla="*/ f59 1 f34"/>
              <a:gd name="f80" fmla="*/ f60 1 f33"/>
              <a:gd name="f81" fmla="*/ f61 1 f34"/>
              <a:gd name="f82" fmla="*/ f62 1 f33"/>
              <a:gd name="f83" fmla="*/ f63 1 f33"/>
              <a:gd name="f84" fmla="*/ f64 1 f33"/>
              <a:gd name="f85" fmla="*/ f65 1 f33"/>
              <a:gd name="f86" fmla="*/ f66 f28 1"/>
              <a:gd name="f87" fmla="*/ f67 f28 1"/>
              <a:gd name="f88" fmla="*/ f69 f29 1"/>
              <a:gd name="f89" fmla="*/ f68 f29 1"/>
              <a:gd name="f90" fmla="*/ f71 f28 1"/>
              <a:gd name="f91" fmla="*/ f72 f29 1"/>
              <a:gd name="f92" fmla="*/ f73 f28 1"/>
              <a:gd name="f93" fmla="*/ f74 f28 1"/>
              <a:gd name="f94" fmla="*/ f75 f29 1"/>
              <a:gd name="f95" fmla="*/ f76 f28 1"/>
              <a:gd name="f96" fmla="*/ f77 f29 1"/>
              <a:gd name="f97" fmla="*/ f78 f28 1"/>
              <a:gd name="f98" fmla="*/ f79 f29 1"/>
              <a:gd name="f99" fmla="*/ f80 f28 1"/>
              <a:gd name="f100" fmla="*/ f81 f29 1"/>
              <a:gd name="f101" fmla="*/ f82 f28 1"/>
              <a:gd name="f102" fmla="*/ f83 f28 1"/>
              <a:gd name="f103" fmla="*/ f84 f28 1"/>
              <a:gd name="f104" fmla="*/ f85 f28 1"/>
            </a:gdLst>
            <a:ahLst/>
            <a:cxnLst>
              <a:cxn ang="3cd4">
                <a:pos x="hc" y="t"/>
              </a:cxn>
              <a:cxn ang="0">
                <a:pos x="r" y="vc"/>
              </a:cxn>
              <a:cxn ang="cd4">
                <a:pos x="hc" y="b"/>
              </a:cxn>
              <a:cxn ang="cd2">
                <a:pos x="l" y="vc"/>
              </a:cxn>
              <a:cxn ang="f70">
                <a:pos x="f90" y="f91"/>
              </a:cxn>
              <a:cxn ang="f70">
                <a:pos x="f92" y="f91"/>
              </a:cxn>
              <a:cxn ang="f70">
                <a:pos x="f93" y="f94"/>
              </a:cxn>
              <a:cxn ang="f70">
                <a:pos x="f95" y="f96"/>
              </a:cxn>
              <a:cxn ang="f70">
                <a:pos x="f97" y="f98"/>
              </a:cxn>
              <a:cxn ang="f70">
                <a:pos x="f99" y="f100"/>
              </a:cxn>
              <a:cxn ang="f70">
                <a:pos x="f101" y="f100"/>
              </a:cxn>
              <a:cxn ang="f70">
                <a:pos x="f102" y="f98"/>
              </a:cxn>
              <a:cxn ang="f70">
                <a:pos x="f103" y="f96"/>
              </a:cxn>
              <a:cxn ang="f70">
                <a:pos x="f104" y="f94"/>
              </a:cxn>
            </a:cxnLst>
            <a:rect l="f86" t="f89" r="f87" b="f88"/>
            <a:pathLst>
              <a:path w="9963150" h="6858000">
                <a:moveTo>
                  <a:pt x="f8" y="f5"/>
                </a:moveTo>
                <a:lnTo>
                  <a:pt x="f9" y="f5"/>
                </a:lnTo>
                <a:lnTo>
                  <a:pt x="f10" y="f11"/>
                </a:lnTo>
                <a:cubicBezTo>
                  <a:pt x="f12" y="f13"/>
                  <a:pt x="f6" y="f14"/>
                  <a:pt x="f6" y="f15"/>
                </a:cubicBezTo>
                <a:cubicBezTo>
                  <a:pt x="f6" y="f16"/>
                  <a:pt x="f17" y="f18"/>
                  <a:pt x="f19" y="f20"/>
                </a:cubicBezTo>
                <a:lnTo>
                  <a:pt x="f21" y="f7"/>
                </a:lnTo>
                <a:lnTo>
                  <a:pt x="f22" y="f7"/>
                </a:lnTo>
                <a:lnTo>
                  <a:pt x="f23" y="f20"/>
                </a:lnTo>
                <a:cubicBezTo>
                  <a:pt x="f24" y="f18"/>
                  <a:pt x="f5" y="f16"/>
                  <a:pt x="f5" y="f15"/>
                </a:cubicBezTo>
                <a:cubicBezTo>
                  <a:pt x="f5" y="f14"/>
                  <a:pt x="f25" y="f13"/>
                  <a:pt x="f26" y="f11"/>
                </a:cubicBezTo>
                <a:close/>
              </a:path>
            </a:pathLst>
          </a:custGeom>
          <a:solidFill>
            <a:srgbClr val="FFFFFF"/>
          </a:solidFill>
          <a:ln w="9528" cap="flat">
            <a:solidFill>
              <a:srgbClr val="EFEFEF"/>
            </a:solidFill>
            <a:prstDash val="solid"/>
            <a:miter/>
          </a:ln>
          <a:effectLst>
            <a:outerShdw dir="16200000" algn="tl">
              <a:srgbClr val="D9D9D9">
                <a:alpha val="38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4" name="Freeform: Shape 10">
            <a:extLst>
              <a:ext uri="{FF2B5EF4-FFF2-40B4-BE49-F238E27FC236}">
                <a16:creationId xmlns:a16="http://schemas.microsoft.com/office/drawing/2014/main" id="{A3CE1859-080A-BD95-46F0-46121D8E0F1B}"/>
              </a:ext>
              <a:ext uri="{C183D7F6-B498-43B3-948B-1728B52AA6E4}">
                <adec:decorative xmlns:adec="http://schemas.microsoft.com/office/drawing/2017/decorative" val="1"/>
              </a:ext>
            </a:extLst>
          </p:cNvPr>
          <p:cNvSpPr>
            <a:spLocks noMove="1" noResize="1"/>
          </p:cNvSpPr>
          <p:nvPr/>
        </p:nvSpPr>
        <p:spPr>
          <a:xfrm>
            <a:off x="1121667" y="0"/>
            <a:ext cx="9948672" cy="6858000"/>
          </a:xfrm>
          <a:custGeom>
            <a:avLst/>
            <a:gdLst>
              <a:gd name="f0" fmla="val 10800000"/>
              <a:gd name="f1" fmla="val 5400000"/>
              <a:gd name="f2" fmla="val 180"/>
              <a:gd name="f3" fmla="val w"/>
              <a:gd name="f4" fmla="val h"/>
              <a:gd name="f5" fmla="val 0"/>
              <a:gd name="f6" fmla="val 9963150"/>
              <a:gd name="f7" fmla="val 6858000"/>
              <a:gd name="f8" fmla="val 1595771"/>
              <a:gd name="f9" fmla="val 8367379"/>
              <a:gd name="f10" fmla="val 8504080"/>
              <a:gd name="f11" fmla="val 130333"/>
              <a:gd name="f12" fmla="val 9405568"/>
              <a:gd name="f13" fmla="val 1031820"/>
              <a:gd name="f14" fmla="val 2277214"/>
              <a:gd name="f15" fmla="val 3652838"/>
              <a:gd name="f16" fmla="val 4856509"/>
              <a:gd name="f17" fmla="val 9536251"/>
              <a:gd name="f18" fmla="val 5960473"/>
              <a:gd name="f19" fmla="val 8825600"/>
              <a:gd name="f20" fmla="val 6821583"/>
              <a:gd name="f21" fmla="val 8794055"/>
              <a:gd name="f22" fmla="val 1169096"/>
              <a:gd name="f23" fmla="val 1137550"/>
              <a:gd name="f24" fmla="val 426899"/>
              <a:gd name="f25" fmla="val 557582"/>
              <a:gd name="f26" fmla="val 1459070"/>
              <a:gd name="f27" fmla="+- 0 0 -90"/>
              <a:gd name="f28" fmla="*/ f3 1 9963150"/>
              <a:gd name="f29" fmla="*/ f4 1 6858000"/>
              <a:gd name="f30" fmla="+- f7 0 f5"/>
              <a:gd name="f31" fmla="+- f6 0 f5"/>
              <a:gd name="f32" fmla="*/ f27 f0 1"/>
              <a:gd name="f33" fmla="*/ f31 1 9963150"/>
              <a:gd name="f34" fmla="*/ f30 1 6858000"/>
              <a:gd name="f35" fmla="*/ 1595771 f31 1"/>
              <a:gd name="f36" fmla="*/ 0 f30 1"/>
              <a:gd name="f37" fmla="*/ 8367379 f31 1"/>
              <a:gd name="f38" fmla="*/ 8504080 f31 1"/>
              <a:gd name="f39" fmla="*/ 130333 f30 1"/>
              <a:gd name="f40" fmla="*/ 9963150 f31 1"/>
              <a:gd name="f41" fmla="*/ 3652838 f30 1"/>
              <a:gd name="f42" fmla="*/ 8825600 f31 1"/>
              <a:gd name="f43" fmla="*/ 6821583 f30 1"/>
              <a:gd name="f44" fmla="*/ 8794055 f31 1"/>
              <a:gd name="f45" fmla="*/ 6858000 f30 1"/>
              <a:gd name="f46" fmla="*/ 1169096 f31 1"/>
              <a:gd name="f47" fmla="*/ 1137550 f31 1"/>
              <a:gd name="f48" fmla="*/ 0 f31 1"/>
              <a:gd name="f49" fmla="*/ 1459070 f31 1"/>
              <a:gd name="f50" fmla="*/ f32 1 f2"/>
              <a:gd name="f51" fmla="*/ f35 1 9963150"/>
              <a:gd name="f52" fmla="*/ f36 1 6858000"/>
              <a:gd name="f53" fmla="*/ f37 1 9963150"/>
              <a:gd name="f54" fmla="*/ f38 1 9963150"/>
              <a:gd name="f55" fmla="*/ f39 1 6858000"/>
              <a:gd name="f56" fmla="*/ f40 1 9963150"/>
              <a:gd name="f57" fmla="*/ f41 1 6858000"/>
              <a:gd name="f58" fmla="*/ f42 1 9963150"/>
              <a:gd name="f59" fmla="*/ f43 1 6858000"/>
              <a:gd name="f60" fmla="*/ f44 1 9963150"/>
              <a:gd name="f61" fmla="*/ f45 1 6858000"/>
              <a:gd name="f62" fmla="*/ f46 1 9963150"/>
              <a:gd name="f63" fmla="*/ f47 1 9963150"/>
              <a:gd name="f64" fmla="*/ f48 1 9963150"/>
              <a:gd name="f65" fmla="*/ f49 1 9963150"/>
              <a:gd name="f66" fmla="*/ f5 1 f33"/>
              <a:gd name="f67" fmla="*/ f6 1 f33"/>
              <a:gd name="f68" fmla="*/ f5 1 f34"/>
              <a:gd name="f69" fmla="*/ f7 1 f34"/>
              <a:gd name="f70" fmla="+- f50 0 f1"/>
              <a:gd name="f71" fmla="*/ f51 1 f33"/>
              <a:gd name="f72" fmla="*/ f52 1 f34"/>
              <a:gd name="f73" fmla="*/ f53 1 f33"/>
              <a:gd name="f74" fmla="*/ f54 1 f33"/>
              <a:gd name="f75" fmla="*/ f55 1 f34"/>
              <a:gd name="f76" fmla="*/ f56 1 f33"/>
              <a:gd name="f77" fmla="*/ f57 1 f34"/>
              <a:gd name="f78" fmla="*/ f58 1 f33"/>
              <a:gd name="f79" fmla="*/ f59 1 f34"/>
              <a:gd name="f80" fmla="*/ f60 1 f33"/>
              <a:gd name="f81" fmla="*/ f61 1 f34"/>
              <a:gd name="f82" fmla="*/ f62 1 f33"/>
              <a:gd name="f83" fmla="*/ f63 1 f33"/>
              <a:gd name="f84" fmla="*/ f64 1 f33"/>
              <a:gd name="f85" fmla="*/ f65 1 f33"/>
              <a:gd name="f86" fmla="*/ f66 f28 1"/>
              <a:gd name="f87" fmla="*/ f67 f28 1"/>
              <a:gd name="f88" fmla="*/ f69 f29 1"/>
              <a:gd name="f89" fmla="*/ f68 f29 1"/>
              <a:gd name="f90" fmla="*/ f71 f28 1"/>
              <a:gd name="f91" fmla="*/ f72 f29 1"/>
              <a:gd name="f92" fmla="*/ f73 f28 1"/>
              <a:gd name="f93" fmla="*/ f74 f28 1"/>
              <a:gd name="f94" fmla="*/ f75 f29 1"/>
              <a:gd name="f95" fmla="*/ f76 f28 1"/>
              <a:gd name="f96" fmla="*/ f77 f29 1"/>
              <a:gd name="f97" fmla="*/ f78 f28 1"/>
              <a:gd name="f98" fmla="*/ f79 f29 1"/>
              <a:gd name="f99" fmla="*/ f80 f28 1"/>
              <a:gd name="f100" fmla="*/ f81 f29 1"/>
              <a:gd name="f101" fmla="*/ f82 f28 1"/>
              <a:gd name="f102" fmla="*/ f83 f28 1"/>
              <a:gd name="f103" fmla="*/ f84 f28 1"/>
              <a:gd name="f104" fmla="*/ f85 f28 1"/>
            </a:gdLst>
            <a:ahLst/>
            <a:cxnLst>
              <a:cxn ang="3cd4">
                <a:pos x="hc" y="t"/>
              </a:cxn>
              <a:cxn ang="0">
                <a:pos x="r" y="vc"/>
              </a:cxn>
              <a:cxn ang="cd4">
                <a:pos x="hc" y="b"/>
              </a:cxn>
              <a:cxn ang="cd2">
                <a:pos x="l" y="vc"/>
              </a:cxn>
              <a:cxn ang="f70">
                <a:pos x="f90" y="f91"/>
              </a:cxn>
              <a:cxn ang="f70">
                <a:pos x="f92" y="f91"/>
              </a:cxn>
              <a:cxn ang="f70">
                <a:pos x="f93" y="f94"/>
              </a:cxn>
              <a:cxn ang="f70">
                <a:pos x="f95" y="f96"/>
              </a:cxn>
              <a:cxn ang="f70">
                <a:pos x="f97" y="f98"/>
              </a:cxn>
              <a:cxn ang="f70">
                <a:pos x="f99" y="f100"/>
              </a:cxn>
              <a:cxn ang="f70">
                <a:pos x="f101" y="f100"/>
              </a:cxn>
              <a:cxn ang="f70">
                <a:pos x="f102" y="f98"/>
              </a:cxn>
              <a:cxn ang="f70">
                <a:pos x="f103" y="f96"/>
              </a:cxn>
              <a:cxn ang="f70">
                <a:pos x="f104" y="f94"/>
              </a:cxn>
            </a:cxnLst>
            <a:rect l="f86" t="f89" r="f87" b="f88"/>
            <a:pathLst>
              <a:path w="9963150" h="6858000">
                <a:moveTo>
                  <a:pt x="f8" y="f5"/>
                </a:moveTo>
                <a:lnTo>
                  <a:pt x="f9" y="f5"/>
                </a:lnTo>
                <a:lnTo>
                  <a:pt x="f10" y="f11"/>
                </a:lnTo>
                <a:cubicBezTo>
                  <a:pt x="f12" y="f13"/>
                  <a:pt x="f6" y="f14"/>
                  <a:pt x="f6" y="f15"/>
                </a:cubicBezTo>
                <a:cubicBezTo>
                  <a:pt x="f6" y="f16"/>
                  <a:pt x="f17" y="f18"/>
                  <a:pt x="f19" y="f20"/>
                </a:cubicBezTo>
                <a:lnTo>
                  <a:pt x="f21" y="f7"/>
                </a:lnTo>
                <a:lnTo>
                  <a:pt x="f22" y="f7"/>
                </a:lnTo>
                <a:lnTo>
                  <a:pt x="f23" y="f20"/>
                </a:lnTo>
                <a:cubicBezTo>
                  <a:pt x="f24" y="f18"/>
                  <a:pt x="f5" y="f16"/>
                  <a:pt x="f5" y="f15"/>
                </a:cubicBezTo>
                <a:cubicBezTo>
                  <a:pt x="f5" y="f14"/>
                  <a:pt x="f25" y="f13"/>
                  <a:pt x="f26" y="f11"/>
                </a:cubicBezTo>
                <a:close/>
              </a:path>
            </a:pathLst>
          </a:cu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5" name="Title 1">
            <a:extLst>
              <a:ext uri="{FF2B5EF4-FFF2-40B4-BE49-F238E27FC236}">
                <a16:creationId xmlns:a16="http://schemas.microsoft.com/office/drawing/2014/main" id="{E037F847-F832-0DE3-35EF-C28889A0E1C6}"/>
              </a:ext>
            </a:extLst>
          </p:cNvPr>
          <p:cNvSpPr txBox="1">
            <a:spLocks noGrp="1"/>
          </p:cNvSpPr>
          <p:nvPr>
            <p:ph type="ctrTitle"/>
          </p:nvPr>
        </p:nvSpPr>
        <p:spPr>
          <a:xfrm>
            <a:off x="1698808" y="2507074"/>
            <a:ext cx="8794379" cy="1494769"/>
          </a:xfrm>
        </p:spPr>
        <p:txBody>
          <a:bodyPr anchor="t"/>
          <a:lstStyle/>
          <a:p>
            <a:pPr lvl="0"/>
            <a:br>
              <a:rPr lang="en-GB" sz="1800"/>
            </a:br>
            <a:endParaRPr lang="en-GB" sz="1800"/>
          </a:p>
        </p:txBody>
      </p:sp>
      <p:sp>
        <p:nvSpPr>
          <p:cNvPr id="6" name="Rectangle 12">
            <a:extLst>
              <a:ext uri="{FF2B5EF4-FFF2-40B4-BE49-F238E27FC236}">
                <a16:creationId xmlns:a16="http://schemas.microsoft.com/office/drawing/2014/main" id="{337CB2DA-D027-A29B-F27E-FAD579F37691}"/>
              </a:ext>
              <a:ext uri="{C183D7F6-B498-43B3-948B-1728B52AA6E4}">
                <adec:decorative xmlns:adec="http://schemas.microsoft.com/office/drawing/2017/decorative" val="1"/>
              </a:ext>
            </a:extLst>
          </p:cNvPr>
          <p:cNvSpPr>
            <a:spLocks noMove="1" noResize="1"/>
          </p:cNvSpPr>
          <p:nvPr/>
        </p:nvSpPr>
        <p:spPr>
          <a:xfrm>
            <a:off x="3718563" y="5524786"/>
            <a:ext cx="4754880" cy="27432"/>
          </a:xfrm>
          <a:prstGeom prst="rect">
            <a:avLst/>
          </a:prstGeom>
          <a:solidFill>
            <a:srgbClr val="E97132"/>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graphicFrame>
        <p:nvGraphicFramePr>
          <p:cNvPr id="7" name="Table 6">
            <a:extLst>
              <a:ext uri="{FF2B5EF4-FFF2-40B4-BE49-F238E27FC236}">
                <a16:creationId xmlns:a16="http://schemas.microsoft.com/office/drawing/2014/main" id="{E4CE61E9-DF9F-A122-9B50-2BB0C588436C}"/>
              </a:ext>
            </a:extLst>
          </p:cNvPr>
          <p:cNvGraphicFramePr>
            <a:graphicFrameLocks noGrp="1"/>
          </p:cNvGraphicFramePr>
          <p:nvPr/>
        </p:nvGraphicFramePr>
        <p:xfrm>
          <a:off x="1849584" y="1590223"/>
          <a:ext cx="8484159" cy="3677570"/>
        </p:xfrm>
        <a:graphic>
          <a:graphicData uri="http://schemas.openxmlformats.org/drawingml/2006/table">
            <a:tbl>
              <a:tblPr firstRow="1" bandRow="1">
                <a:effectLst/>
                <a:tableStyleId>{5C22544A-7EE6-4342-B048-85BDC9FD1C3A}</a:tableStyleId>
              </a:tblPr>
              <a:tblGrid>
                <a:gridCol w="1175324">
                  <a:extLst>
                    <a:ext uri="{9D8B030D-6E8A-4147-A177-3AD203B41FA5}">
                      <a16:colId xmlns:a16="http://schemas.microsoft.com/office/drawing/2014/main" val="786005758"/>
                    </a:ext>
                  </a:extLst>
                </a:gridCol>
                <a:gridCol w="1175324">
                  <a:extLst>
                    <a:ext uri="{9D8B030D-6E8A-4147-A177-3AD203B41FA5}">
                      <a16:colId xmlns:a16="http://schemas.microsoft.com/office/drawing/2014/main" val="2032221200"/>
                    </a:ext>
                  </a:extLst>
                </a:gridCol>
                <a:gridCol w="1175324">
                  <a:extLst>
                    <a:ext uri="{9D8B030D-6E8A-4147-A177-3AD203B41FA5}">
                      <a16:colId xmlns:a16="http://schemas.microsoft.com/office/drawing/2014/main" val="1242343224"/>
                    </a:ext>
                  </a:extLst>
                </a:gridCol>
                <a:gridCol w="1175324">
                  <a:extLst>
                    <a:ext uri="{9D8B030D-6E8A-4147-A177-3AD203B41FA5}">
                      <a16:colId xmlns:a16="http://schemas.microsoft.com/office/drawing/2014/main" val="3464986635"/>
                    </a:ext>
                  </a:extLst>
                </a:gridCol>
                <a:gridCol w="1175324">
                  <a:extLst>
                    <a:ext uri="{9D8B030D-6E8A-4147-A177-3AD203B41FA5}">
                      <a16:colId xmlns:a16="http://schemas.microsoft.com/office/drawing/2014/main" val="3767964684"/>
                    </a:ext>
                  </a:extLst>
                </a:gridCol>
                <a:gridCol w="1175324">
                  <a:extLst>
                    <a:ext uri="{9D8B030D-6E8A-4147-A177-3AD203B41FA5}">
                      <a16:colId xmlns:a16="http://schemas.microsoft.com/office/drawing/2014/main" val="2053925735"/>
                    </a:ext>
                  </a:extLst>
                </a:gridCol>
                <a:gridCol w="1432215">
                  <a:extLst>
                    <a:ext uri="{9D8B030D-6E8A-4147-A177-3AD203B41FA5}">
                      <a16:colId xmlns:a16="http://schemas.microsoft.com/office/drawing/2014/main" val="2947073778"/>
                    </a:ext>
                  </a:extLst>
                </a:gridCol>
              </a:tblGrid>
              <a:tr h="506248">
                <a:tc>
                  <a:txBody>
                    <a:bodyPr/>
                    <a:lstStyle/>
                    <a:p>
                      <a:pPr lvl="0"/>
                      <a:r>
                        <a:rPr lang="en-GB"/>
                        <a:t>Months</a:t>
                      </a:r>
                    </a:p>
                  </a:txBody>
                  <a:tcPr/>
                </a:tc>
                <a:tc>
                  <a:txBody>
                    <a:bodyPr/>
                    <a:lstStyle/>
                    <a:p>
                      <a:pPr lvl="0"/>
                      <a:r>
                        <a:rPr lang="en-GB"/>
                        <a:t>Startup Cost</a:t>
                      </a:r>
                    </a:p>
                  </a:txBody>
                  <a:tcPr/>
                </a:tc>
                <a:tc>
                  <a:txBody>
                    <a:bodyPr/>
                    <a:lstStyle/>
                    <a:p>
                      <a:pPr lvl="0"/>
                      <a:r>
                        <a:rPr lang="en-GB"/>
                        <a:t>Fixed Cost</a:t>
                      </a:r>
                    </a:p>
                  </a:txBody>
                  <a:tcPr/>
                </a:tc>
                <a:tc>
                  <a:txBody>
                    <a:bodyPr/>
                    <a:lstStyle/>
                    <a:p>
                      <a:pPr lvl="0"/>
                      <a:r>
                        <a:rPr lang="en-GB"/>
                        <a:t>Variable Cost</a:t>
                      </a:r>
                    </a:p>
                  </a:txBody>
                  <a:tcPr/>
                </a:tc>
                <a:tc>
                  <a:txBody>
                    <a:bodyPr/>
                    <a:lstStyle/>
                    <a:p>
                      <a:pPr lvl="0"/>
                      <a:r>
                        <a:rPr lang="en-GB"/>
                        <a:t>Total Cost</a:t>
                      </a:r>
                    </a:p>
                  </a:txBody>
                  <a:tcPr/>
                </a:tc>
                <a:tc>
                  <a:txBody>
                    <a:bodyPr/>
                    <a:lstStyle/>
                    <a:p>
                      <a:pPr lvl="0"/>
                      <a:r>
                        <a:rPr lang="en-GB"/>
                        <a:t>Revenue</a:t>
                      </a:r>
                    </a:p>
                  </a:txBody>
                  <a:tcPr/>
                </a:tc>
                <a:tc>
                  <a:txBody>
                    <a:bodyPr/>
                    <a:lstStyle/>
                    <a:p>
                      <a:pPr lvl="0"/>
                      <a:r>
                        <a:rPr lang="en-GB"/>
                        <a:t>Profit /</a:t>
                      </a:r>
                    </a:p>
                    <a:p>
                      <a:pPr lvl="0"/>
                      <a:r>
                        <a:rPr lang="en-GB"/>
                        <a:t>Loss</a:t>
                      </a:r>
                    </a:p>
                  </a:txBody>
                  <a:tcPr/>
                </a:tc>
                <a:extLst>
                  <a:ext uri="{0D108BD9-81ED-4DB2-BD59-A6C34878D82A}">
                    <a16:rowId xmlns:a16="http://schemas.microsoft.com/office/drawing/2014/main" val="801151270"/>
                  </a:ext>
                </a:extLst>
              </a:tr>
              <a:tr h="506248">
                <a:tc>
                  <a:txBody>
                    <a:bodyPr/>
                    <a:lstStyle/>
                    <a:p>
                      <a:pPr lvl="0"/>
                      <a:r>
                        <a:rPr lang="en-GB"/>
                        <a:t>January</a:t>
                      </a:r>
                    </a:p>
                  </a:txBody>
                  <a:tcPr/>
                </a:tc>
                <a:tc>
                  <a:txBody>
                    <a:bodyPr/>
                    <a:lstStyle/>
                    <a:p>
                      <a:pPr lvl="0"/>
                      <a:r>
                        <a:rPr lang="en-GB"/>
                        <a:t>£100,000</a:t>
                      </a:r>
                    </a:p>
                  </a:txBody>
                  <a:tcPr/>
                </a:tc>
                <a:tc>
                  <a:txBody>
                    <a:bodyPr/>
                    <a:lstStyle/>
                    <a:p>
                      <a:pPr lvl="0"/>
                      <a:r>
                        <a:rPr lang="en-GB"/>
                        <a:t>£14,000</a:t>
                      </a:r>
                    </a:p>
                  </a:txBody>
                  <a:tcPr/>
                </a:tc>
                <a:tc>
                  <a:txBody>
                    <a:bodyPr/>
                    <a:lstStyle/>
                    <a:p>
                      <a:pPr lvl="0"/>
                      <a:r>
                        <a:rPr lang="en-GB"/>
                        <a:t>£2,500</a:t>
                      </a:r>
                    </a:p>
                  </a:txBody>
                  <a:tcPr/>
                </a:tc>
                <a:tc>
                  <a:txBody>
                    <a:bodyPr/>
                    <a:lstStyle/>
                    <a:p>
                      <a:pPr lvl="0"/>
                      <a:r>
                        <a:rPr lang="en-GB"/>
                        <a:t>£116,500</a:t>
                      </a:r>
                    </a:p>
                  </a:txBody>
                  <a:tcPr/>
                </a:tc>
                <a:tc>
                  <a:txBody>
                    <a:bodyPr/>
                    <a:lstStyle/>
                    <a:p>
                      <a:pPr lvl="0"/>
                      <a:r>
                        <a:rPr lang="en-GB"/>
                        <a:t>£8,000</a:t>
                      </a:r>
                    </a:p>
                  </a:txBody>
                  <a:tcPr/>
                </a:tc>
                <a:tc>
                  <a:txBody>
                    <a:bodyPr/>
                    <a:lstStyle/>
                    <a:p>
                      <a:pPr lvl="0"/>
                      <a:r>
                        <a:rPr lang="en-GB"/>
                        <a:t>-£108,500</a:t>
                      </a:r>
                    </a:p>
                  </a:txBody>
                  <a:tcPr/>
                </a:tc>
                <a:extLst>
                  <a:ext uri="{0D108BD9-81ED-4DB2-BD59-A6C34878D82A}">
                    <a16:rowId xmlns:a16="http://schemas.microsoft.com/office/drawing/2014/main" val="3596002032"/>
                  </a:ext>
                </a:extLst>
              </a:tr>
              <a:tr h="506248">
                <a:tc>
                  <a:txBody>
                    <a:bodyPr/>
                    <a:lstStyle/>
                    <a:p>
                      <a:pPr lvl="0"/>
                      <a:r>
                        <a:rPr lang="en-GB"/>
                        <a:t>February</a:t>
                      </a:r>
                    </a:p>
                  </a:txBody>
                  <a:tcPr/>
                </a:tc>
                <a:tc>
                  <a:txBody>
                    <a:bodyPr/>
                    <a:lstStyle/>
                    <a:p>
                      <a:pPr lvl="0"/>
                      <a:r>
                        <a:rPr lang="en-GB"/>
                        <a:t>_</a:t>
                      </a:r>
                    </a:p>
                  </a:txBody>
                  <a:tcPr/>
                </a:tc>
                <a:tc>
                  <a:txBody>
                    <a:bodyPr/>
                    <a:lstStyle/>
                    <a:p>
                      <a:pPr lvl="0"/>
                      <a:r>
                        <a:rPr lang="en-GB"/>
                        <a:t>£14,000</a:t>
                      </a:r>
                    </a:p>
                  </a:txBody>
                  <a:tcPr/>
                </a:tc>
                <a:tc>
                  <a:txBody>
                    <a:bodyPr/>
                    <a:lstStyle/>
                    <a:p>
                      <a:pPr lvl="0"/>
                      <a:r>
                        <a:rPr lang="en-GB"/>
                        <a:t>£2,500</a:t>
                      </a:r>
                    </a:p>
                  </a:txBody>
                  <a:tcPr/>
                </a:tc>
                <a:tc>
                  <a:txBody>
                    <a:bodyPr/>
                    <a:lstStyle/>
                    <a:p>
                      <a:pPr lvl="0"/>
                      <a:r>
                        <a:rPr lang="en-GB"/>
                        <a:t>£16,500</a:t>
                      </a:r>
                    </a:p>
                  </a:txBody>
                  <a:tcPr/>
                </a:tc>
                <a:tc>
                  <a:txBody>
                    <a:bodyPr/>
                    <a:lstStyle/>
                    <a:p>
                      <a:pPr lvl="0"/>
                      <a:r>
                        <a:rPr lang="en-GB"/>
                        <a:t>£9,000</a:t>
                      </a:r>
                    </a:p>
                  </a:txBody>
                  <a:tcPr/>
                </a:tc>
                <a:tc>
                  <a:txBody>
                    <a:bodyPr/>
                    <a:lstStyle/>
                    <a:p>
                      <a:pPr lvl="0"/>
                      <a:r>
                        <a:rPr lang="en-GB"/>
                        <a:t>-£7,500</a:t>
                      </a:r>
                    </a:p>
                  </a:txBody>
                  <a:tcPr/>
                </a:tc>
                <a:extLst>
                  <a:ext uri="{0D108BD9-81ED-4DB2-BD59-A6C34878D82A}">
                    <a16:rowId xmlns:a16="http://schemas.microsoft.com/office/drawing/2014/main" val="2733098016"/>
                  </a:ext>
                </a:extLst>
              </a:tr>
              <a:tr h="506248">
                <a:tc>
                  <a:txBody>
                    <a:bodyPr/>
                    <a:lstStyle/>
                    <a:p>
                      <a:pPr lvl="0"/>
                      <a:r>
                        <a:rPr lang="en-GB"/>
                        <a:t>March</a:t>
                      </a:r>
                    </a:p>
                  </a:txBody>
                  <a:tcPr/>
                </a:tc>
                <a:tc>
                  <a:txBody>
                    <a:bodyPr/>
                    <a:lstStyle/>
                    <a:p>
                      <a:pPr lvl="0"/>
                      <a:r>
                        <a:rPr lang="en-GB"/>
                        <a:t>_</a:t>
                      </a:r>
                    </a:p>
                  </a:txBody>
                  <a:tcPr/>
                </a:tc>
                <a:tc>
                  <a:txBody>
                    <a:bodyPr/>
                    <a:lstStyle/>
                    <a:p>
                      <a:pPr lvl="0"/>
                      <a:r>
                        <a:rPr lang="en-GB"/>
                        <a:t>£14,000</a:t>
                      </a:r>
                    </a:p>
                  </a:txBody>
                  <a:tcPr/>
                </a:tc>
                <a:tc>
                  <a:txBody>
                    <a:bodyPr/>
                    <a:lstStyle/>
                    <a:p>
                      <a:pPr lvl="0"/>
                      <a:r>
                        <a:rPr lang="en-GB"/>
                        <a:t>£2,500</a:t>
                      </a:r>
                    </a:p>
                  </a:txBody>
                  <a:tcPr/>
                </a:tc>
                <a:tc>
                  <a:txBody>
                    <a:bodyPr/>
                    <a:lstStyle/>
                    <a:p>
                      <a:pPr lvl="0"/>
                      <a:r>
                        <a:rPr lang="en-GB"/>
                        <a:t>£16,500</a:t>
                      </a:r>
                    </a:p>
                  </a:txBody>
                  <a:tcPr/>
                </a:tc>
                <a:tc>
                  <a:txBody>
                    <a:bodyPr/>
                    <a:lstStyle/>
                    <a:p>
                      <a:pPr lvl="0"/>
                      <a:r>
                        <a:rPr lang="en-GB"/>
                        <a:t>£11,000</a:t>
                      </a:r>
                    </a:p>
                  </a:txBody>
                  <a:tcPr/>
                </a:tc>
                <a:tc>
                  <a:txBody>
                    <a:bodyPr/>
                    <a:lstStyle/>
                    <a:p>
                      <a:pPr lvl="0"/>
                      <a:r>
                        <a:rPr lang="en-GB"/>
                        <a:t>-£5,500</a:t>
                      </a:r>
                    </a:p>
                  </a:txBody>
                  <a:tcPr/>
                </a:tc>
                <a:extLst>
                  <a:ext uri="{0D108BD9-81ED-4DB2-BD59-A6C34878D82A}">
                    <a16:rowId xmlns:a16="http://schemas.microsoft.com/office/drawing/2014/main" val="1700964287"/>
                  </a:ext>
                </a:extLst>
              </a:tr>
              <a:tr h="506248">
                <a:tc>
                  <a:txBody>
                    <a:bodyPr/>
                    <a:lstStyle/>
                    <a:p>
                      <a:pPr lvl="0"/>
                      <a:r>
                        <a:rPr lang="en-GB"/>
                        <a:t>April</a:t>
                      </a:r>
                    </a:p>
                  </a:txBody>
                  <a:tcPr/>
                </a:tc>
                <a:tc>
                  <a:txBody>
                    <a:bodyPr/>
                    <a:lstStyle/>
                    <a:p>
                      <a:pPr lvl="0"/>
                      <a:r>
                        <a:rPr lang="en-GB"/>
                        <a:t>_</a:t>
                      </a:r>
                    </a:p>
                  </a:txBody>
                  <a:tcPr/>
                </a:tc>
                <a:tc>
                  <a:txBody>
                    <a:bodyPr/>
                    <a:lstStyle/>
                    <a:p>
                      <a:pPr lvl="0"/>
                      <a:r>
                        <a:rPr lang="en-GB"/>
                        <a:t>£14,000</a:t>
                      </a:r>
                    </a:p>
                  </a:txBody>
                  <a:tcPr/>
                </a:tc>
                <a:tc>
                  <a:txBody>
                    <a:bodyPr/>
                    <a:lstStyle/>
                    <a:p>
                      <a:pPr lvl="0"/>
                      <a:r>
                        <a:rPr lang="en-GB"/>
                        <a:t>£2,500</a:t>
                      </a:r>
                    </a:p>
                  </a:txBody>
                  <a:tcPr/>
                </a:tc>
                <a:tc>
                  <a:txBody>
                    <a:bodyPr/>
                    <a:lstStyle/>
                    <a:p>
                      <a:pPr lvl="0"/>
                      <a:r>
                        <a:rPr lang="en-GB"/>
                        <a:t>£16,500</a:t>
                      </a:r>
                    </a:p>
                  </a:txBody>
                  <a:tcPr/>
                </a:tc>
                <a:tc>
                  <a:txBody>
                    <a:bodyPr/>
                    <a:lstStyle/>
                    <a:p>
                      <a:pPr lvl="0"/>
                      <a:r>
                        <a:rPr lang="en-GB"/>
                        <a:t>£12,500</a:t>
                      </a:r>
                    </a:p>
                  </a:txBody>
                  <a:tcPr/>
                </a:tc>
                <a:tc>
                  <a:txBody>
                    <a:bodyPr/>
                    <a:lstStyle/>
                    <a:p>
                      <a:pPr lvl="0"/>
                      <a:r>
                        <a:rPr lang="en-GB"/>
                        <a:t>-£4,000</a:t>
                      </a:r>
                    </a:p>
                  </a:txBody>
                  <a:tcPr/>
                </a:tc>
                <a:extLst>
                  <a:ext uri="{0D108BD9-81ED-4DB2-BD59-A6C34878D82A}">
                    <a16:rowId xmlns:a16="http://schemas.microsoft.com/office/drawing/2014/main" val="2833772103"/>
                  </a:ext>
                </a:extLst>
              </a:tr>
              <a:tr h="506248">
                <a:tc>
                  <a:txBody>
                    <a:bodyPr/>
                    <a:lstStyle/>
                    <a:p>
                      <a:pPr lvl="0"/>
                      <a:r>
                        <a:rPr lang="en-GB"/>
                        <a:t>May</a:t>
                      </a:r>
                    </a:p>
                  </a:txBody>
                  <a:tcPr/>
                </a:tc>
                <a:tc>
                  <a:txBody>
                    <a:bodyPr/>
                    <a:lstStyle/>
                    <a:p>
                      <a:pPr lvl="0"/>
                      <a:r>
                        <a:rPr lang="en-GB"/>
                        <a:t>_</a:t>
                      </a:r>
                    </a:p>
                  </a:txBody>
                  <a:tcPr/>
                </a:tc>
                <a:tc>
                  <a:txBody>
                    <a:bodyPr/>
                    <a:lstStyle/>
                    <a:p>
                      <a:pPr lvl="0"/>
                      <a:r>
                        <a:rPr lang="en-GB"/>
                        <a:t>£14,000</a:t>
                      </a:r>
                    </a:p>
                  </a:txBody>
                  <a:tcPr/>
                </a:tc>
                <a:tc>
                  <a:txBody>
                    <a:bodyPr/>
                    <a:lstStyle/>
                    <a:p>
                      <a:pPr lvl="0"/>
                      <a:r>
                        <a:rPr lang="en-GB"/>
                        <a:t>£2,500</a:t>
                      </a:r>
                    </a:p>
                  </a:txBody>
                  <a:tcPr/>
                </a:tc>
                <a:tc>
                  <a:txBody>
                    <a:bodyPr/>
                    <a:lstStyle/>
                    <a:p>
                      <a:pPr lvl="0"/>
                      <a:r>
                        <a:rPr lang="en-GB"/>
                        <a:t>£16,500</a:t>
                      </a:r>
                    </a:p>
                  </a:txBody>
                  <a:tcPr/>
                </a:tc>
                <a:tc>
                  <a:txBody>
                    <a:bodyPr/>
                    <a:lstStyle/>
                    <a:p>
                      <a:pPr lvl="0"/>
                      <a:r>
                        <a:rPr lang="en-GB"/>
                        <a:t>£14,000</a:t>
                      </a:r>
                    </a:p>
                  </a:txBody>
                  <a:tcPr/>
                </a:tc>
                <a:tc>
                  <a:txBody>
                    <a:bodyPr/>
                    <a:lstStyle/>
                    <a:p>
                      <a:pPr lvl="0"/>
                      <a:r>
                        <a:rPr lang="en-GB"/>
                        <a:t>-£2,500</a:t>
                      </a:r>
                    </a:p>
                  </a:txBody>
                  <a:tcPr/>
                </a:tc>
                <a:extLst>
                  <a:ext uri="{0D108BD9-81ED-4DB2-BD59-A6C34878D82A}">
                    <a16:rowId xmlns:a16="http://schemas.microsoft.com/office/drawing/2014/main" val="1090871350"/>
                  </a:ext>
                </a:extLst>
              </a:tr>
              <a:tr h="506248">
                <a:tc>
                  <a:txBody>
                    <a:bodyPr/>
                    <a:lstStyle/>
                    <a:p>
                      <a:pPr lvl="0"/>
                      <a:r>
                        <a:rPr lang="en-GB"/>
                        <a:t>June</a:t>
                      </a:r>
                    </a:p>
                  </a:txBody>
                  <a:tcPr/>
                </a:tc>
                <a:tc>
                  <a:txBody>
                    <a:bodyPr/>
                    <a:lstStyle/>
                    <a:p>
                      <a:pPr lvl="0"/>
                      <a:r>
                        <a:rPr lang="en-GB"/>
                        <a:t>_</a:t>
                      </a:r>
                    </a:p>
                  </a:txBody>
                  <a:tcPr/>
                </a:tc>
                <a:tc>
                  <a:txBody>
                    <a:bodyPr/>
                    <a:lstStyle/>
                    <a:p>
                      <a:pPr lvl="0"/>
                      <a:r>
                        <a:rPr lang="en-GB"/>
                        <a:t>£14,000</a:t>
                      </a:r>
                    </a:p>
                  </a:txBody>
                  <a:tcPr/>
                </a:tc>
                <a:tc>
                  <a:txBody>
                    <a:bodyPr/>
                    <a:lstStyle/>
                    <a:p>
                      <a:pPr lvl="0"/>
                      <a:r>
                        <a:rPr lang="en-GB"/>
                        <a:t>£2,500</a:t>
                      </a:r>
                    </a:p>
                  </a:txBody>
                  <a:tcPr/>
                </a:tc>
                <a:tc>
                  <a:txBody>
                    <a:bodyPr/>
                    <a:lstStyle/>
                    <a:p>
                      <a:pPr lvl="0"/>
                      <a:r>
                        <a:rPr lang="en-GB"/>
                        <a:t>£16,500</a:t>
                      </a:r>
                    </a:p>
                  </a:txBody>
                  <a:tcPr/>
                </a:tc>
                <a:tc>
                  <a:txBody>
                    <a:bodyPr/>
                    <a:lstStyle/>
                    <a:p>
                      <a:pPr lvl="0"/>
                      <a:r>
                        <a:rPr lang="en-GB"/>
                        <a:t>£15,000</a:t>
                      </a:r>
                    </a:p>
                  </a:txBody>
                  <a:tcPr/>
                </a:tc>
                <a:tc>
                  <a:txBody>
                    <a:bodyPr/>
                    <a:lstStyle/>
                    <a:p>
                      <a:pPr lvl="0"/>
                      <a:r>
                        <a:rPr lang="en-GB"/>
                        <a:t>-£1,500</a:t>
                      </a:r>
                    </a:p>
                  </a:txBody>
                  <a:tcPr/>
                </a:tc>
                <a:extLst>
                  <a:ext uri="{0D108BD9-81ED-4DB2-BD59-A6C34878D82A}">
                    <a16:rowId xmlns:a16="http://schemas.microsoft.com/office/drawing/2014/main" val="639313756"/>
                  </a:ext>
                </a:extLst>
              </a:tr>
            </a:tbl>
          </a:graphicData>
        </a:graphic>
      </p:graphicFrame>
      <p:sp>
        <p:nvSpPr>
          <p:cNvPr id="8" name="TextBox 4">
            <a:extLst>
              <a:ext uri="{FF2B5EF4-FFF2-40B4-BE49-F238E27FC236}">
                <a16:creationId xmlns:a16="http://schemas.microsoft.com/office/drawing/2014/main" id="{6C180546-91E2-85BF-4F89-73D3782F2E1D}"/>
              </a:ext>
            </a:extLst>
          </p:cNvPr>
          <p:cNvSpPr txBox="1"/>
          <p:nvPr/>
        </p:nvSpPr>
        <p:spPr>
          <a:xfrm>
            <a:off x="3983181" y="615327"/>
            <a:ext cx="4216984" cy="46166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1200" cap="none" spc="0" baseline="0">
                <a:solidFill>
                  <a:srgbClr val="000000"/>
                </a:solidFill>
                <a:uFillTx/>
                <a:latin typeface="Arial" pitchFamily="34"/>
                <a:cs typeface="Arial" pitchFamily="34"/>
              </a:rPr>
              <a:t>6</a:t>
            </a:r>
            <a:r>
              <a:rPr lang="en-GB" sz="2400" b="1" i="0" u="none" strike="noStrike" kern="0" cap="none" spc="0" baseline="0">
                <a:solidFill>
                  <a:srgbClr val="000000"/>
                </a:solidFill>
                <a:uFillTx/>
                <a:latin typeface="Arial" pitchFamily="34"/>
                <a:cs typeface="Arial" pitchFamily="34"/>
              </a:rPr>
              <a:t>-Month Financial Forecast</a:t>
            </a:r>
            <a:r>
              <a:rPr lang="en-GB" sz="2400" b="1" i="0" u="none" strike="noStrike" kern="1200" cap="none" spc="0" baseline="0">
                <a:solidFill>
                  <a:srgbClr val="000000"/>
                </a:solidFill>
                <a:uFillTx/>
                <a:latin typeface="Arial" pitchFamily="34"/>
                <a:cs typeface="Arial" pitchFamily="34"/>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7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name="Slide31">
    <p:bg>
      <p:bgPr>
        <a:solidFill>
          <a:srgbClr val="FFFFFF"/>
        </a:solidFill>
        <a:effectLst/>
      </p:bgPr>
    </p:bg>
    <p:spTree>
      <p:nvGrpSpPr>
        <p:cNvPr id="1" name=""/>
        <p:cNvGrpSpPr/>
        <p:nvPr/>
      </p:nvGrpSpPr>
      <p:grpSpPr>
        <a:xfrm>
          <a:off x="0" y="0"/>
          <a:ext cx="0" cy="0"/>
          <a:chOff x="0" y="0"/>
          <a:chExt cx="0" cy="0"/>
        </a:xfrm>
      </p:grpSpPr>
      <p:sp>
        <p:nvSpPr>
          <p:cNvPr id="2" name="Rectangle 219">
            <a:extLst>
              <a:ext uri="{FF2B5EF4-FFF2-40B4-BE49-F238E27FC236}">
                <a16:creationId xmlns:a16="http://schemas.microsoft.com/office/drawing/2014/main" id="{799591C0-4258-5576-9463-A04C90D24A5F}"/>
              </a:ext>
              <a:ext uri="{C183D7F6-B498-43B3-948B-1728B52AA6E4}">
                <adec:decorative xmlns:adec="http://schemas.microsoft.com/office/drawing/2017/decorative" val="1"/>
              </a:ext>
            </a:extLst>
          </p:cNvPr>
          <p:cNvSpPr>
            <a:spLocks noMove="1" noResize="1"/>
          </p:cNvSpPr>
          <p:nvPr/>
        </p:nvSpPr>
        <p:spPr>
          <a:xfrm>
            <a:off x="0" y="0"/>
            <a:ext cx="12191996"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3" name="Freeform: Shape 8">
            <a:extLst>
              <a:ext uri="{FF2B5EF4-FFF2-40B4-BE49-F238E27FC236}">
                <a16:creationId xmlns:a16="http://schemas.microsoft.com/office/drawing/2014/main" id="{12C7153C-937B-B1BF-0FFA-E09AB34E38E8}"/>
              </a:ext>
              <a:ext uri="{C183D7F6-B498-43B3-948B-1728B52AA6E4}">
                <adec:decorative xmlns:adec="http://schemas.microsoft.com/office/drawing/2017/decorative" val="1"/>
              </a:ext>
            </a:extLst>
          </p:cNvPr>
          <p:cNvSpPr>
            <a:spLocks noMove="1" noResize="1"/>
          </p:cNvSpPr>
          <p:nvPr/>
        </p:nvSpPr>
        <p:spPr>
          <a:xfrm>
            <a:off x="1114425" y="0"/>
            <a:ext cx="9963146" cy="6858000"/>
          </a:xfrm>
          <a:custGeom>
            <a:avLst/>
            <a:gdLst>
              <a:gd name="f0" fmla="val 10800000"/>
              <a:gd name="f1" fmla="val 5400000"/>
              <a:gd name="f2" fmla="val 180"/>
              <a:gd name="f3" fmla="val w"/>
              <a:gd name="f4" fmla="val h"/>
              <a:gd name="f5" fmla="val 0"/>
              <a:gd name="f6" fmla="val 9963150"/>
              <a:gd name="f7" fmla="val 6858000"/>
              <a:gd name="f8" fmla="val 1595771"/>
              <a:gd name="f9" fmla="val 8367379"/>
              <a:gd name="f10" fmla="val 8504080"/>
              <a:gd name="f11" fmla="val 130333"/>
              <a:gd name="f12" fmla="val 9405568"/>
              <a:gd name="f13" fmla="val 1031820"/>
              <a:gd name="f14" fmla="val 2277214"/>
              <a:gd name="f15" fmla="val 3652838"/>
              <a:gd name="f16" fmla="val 4856509"/>
              <a:gd name="f17" fmla="val 9536251"/>
              <a:gd name="f18" fmla="val 5960473"/>
              <a:gd name="f19" fmla="val 8825600"/>
              <a:gd name="f20" fmla="val 6821583"/>
              <a:gd name="f21" fmla="val 8794055"/>
              <a:gd name="f22" fmla="val 1169096"/>
              <a:gd name="f23" fmla="val 1137550"/>
              <a:gd name="f24" fmla="val 426899"/>
              <a:gd name="f25" fmla="val 557582"/>
              <a:gd name="f26" fmla="val 1459070"/>
              <a:gd name="f27" fmla="+- 0 0 -90"/>
              <a:gd name="f28" fmla="*/ f3 1 9963150"/>
              <a:gd name="f29" fmla="*/ f4 1 6858000"/>
              <a:gd name="f30" fmla="+- f7 0 f5"/>
              <a:gd name="f31" fmla="+- f6 0 f5"/>
              <a:gd name="f32" fmla="*/ f27 f0 1"/>
              <a:gd name="f33" fmla="*/ f31 1 9963150"/>
              <a:gd name="f34" fmla="*/ f30 1 6858000"/>
              <a:gd name="f35" fmla="*/ 1595771 f31 1"/>
              <a:gd name="f36" fmla="*/ 0 f30 1"/>
              <a:gd name="f37" fmla="*/ 8367379 f31 1"/>
              <a:gd name="f38" fmla="*/ 8504080 f31 1"/>
              <a:gd name="f39" fmla="*/ 130333 f30 1"/>
              <a:gd name="f40" fmla="*/ 9963150 f31 1"/>
              <a:gd name="f41" fmla="*/ 3652838 f30 1"/>
              <a:gd name="f42" fmla="*/ 8825600 f31 1"/>
              <a:gd name="f43" fmla="*/ 6821583 f30 1"/>
              <a:gd name="f44" fmla="*/ 8794055 f31 1"/>
              <a:gd name="f45" fmla="*/ 6858000 f30 1"/>
              <a:gd name="f46" fmla="*/ 1169096 f31 1"/>
              <a:gd name="f47" fmla="*/ 1137550 f31 1"/>
              <a:gd name="f48" fmla="*/ 0 f31 1"/>
              <a:gd name="f49" fmla="*/ 1459070 f31 1"/>
              <a:gd name="f50" fmla="*/ f32 1 f2"/>
              <a:gd name="f51" fmla="*/ f35 1 9963150"/>
              <a:gd name="f52" fmla="*/ f36 1 6858000"/>
              <a:gd name="f53" fmla="*/ f37 1 9963150"/>
              <a:gd name="f54" fmla="*/ f38 1 9963150"/>
              <a:gd name="f55" fmla="*/ f39 1 6858000"/>
              <a:gd name="f56" fmla="*/ f40 1 9963150"/>
              <a:gd name="f57" fmla="*/ f41 1 6858000"/>
              <a:gd name="f58" fmla="*/ f42 1 9963150"/>
              <a:gd name="f59" fmla="*/ f43 1 6858000"/>
              <a:gd name="f60" fmla="*/ f44 1 9963150"/>
              <a:gd name="f61" fmla="*/ f45 1 6858000"/>
              <a:gd name="f62" fmla="*/ f46 1 9963150"/>
              <a:gd name="f63" fmla="*/ f47 1 9963150"/>
              <a:gd name="f64" fmla="*/ f48 1 9963150"/>
              <a:gd name="f65" fmla="*/ f49 1 9963150"/>
              <a:gd name="f66" fmla="*/ f5 1 f33"/>
              <a:gd name="f67" fmla="*/ f6 1 f33"/>
              <a:gd name="f68" fmla="*/ f5 1 f34"/>
              <a:gd name="f69" fmla="*/ f7 1 f34"/>
              <a:gd name="f70" fmla="+- f50 0 f1"/>
              <a:gd name="f71" fmla="*/ f51 1 f33"/>
              <a:gd name="f72" fmla="*/ f52 1 f34"/>
              <a:gd name="f73" fmla="*/ f53 1 f33"/>
              <a:gd name="f74" fmla="*/ f54 1 f33"/>
              <a:gd name="f75" fmla="*/ f55 1 f34"/>
              <a:gd name="f76" fmla="*/ f56 1 f33"/>
              <a:gd name="f77" fmla="*/ f57 1 f34"/>
              <a:gd name="f78" fmla="*/ f58 1 f33"/>
              <a:gd name="f79" fmla="*/ f59 1 f34"/>
              <a:gd name="f80" fmla="*/ f60 1 f33"/>
              <a:gd name="f81" fmla="*/ f61 1 f34"/>
              <a:gd name="f82" fmla="*/ f62 1 f33"/>
              <a:gd name="f83" fmla="*/ f63 1 f33"/>
              <a:gd name="f84" fmla="*/ f64 1 f33"/>
              <a:gd name="f85" fmla="*/ f65 1 f33"/>
              <a:gd name="f86" fmla="*/ f66 f28 1"/>
              <a:gd name="f87" fmla="*/ f67 f28 1"/>
              <a:gd name="f88" fmla="*/ f69 f29 1"/>
              <a:gd name="f89" fmla="*/ f68 f29 1"/>
              <a:gd name="f90" fmla="*/ f71 f28 1"/>
              <a:gd name="f91" fmla="*/ f72 f29 1"/>
              <a:gd name="f92" fmla="*/ f73 f28 1"/>
              <a:gd name="f93" fmla="*/ f74 f28 1"/>
              <a:gd name="f94" fmla="*/ f75 f29 1"/>
              <a:gd name="f95" fmla="*/ f76 f28 1"/>
              <a:gd name="f96" fmla="*/ f77 f29 1"/>
              <a:gd name="f97" fmla="*/ f78 f28 1"/>
              <a:gd name="f98" fmla="*/ f79 f29 1"/>
              <a:gd name="f99" fmla="*/ f80 f28 1"/>
              <a:gd name="f100" fmla="*/ f81 f29 1"/>
              <a:gd name="f101" fmla="*/ f82 f28 1"/>
              <a:gd name="f102" fmla="*/ f83 f28 1"/>
              <a:gd name="f103" fmla="*/ f84 f28 1"/>
              <a:gd name="f104" fmla="*/ f85 f28 1"/>
            </a:gdLst>
            <a:ahLst/>
            <a:cxnLst>
              <a:cxn ang="3cd4">
                <a:pos x="hc" y="t"/>
              </a:cxn>
              <a:cxn ang="0">
                <a:pos x="r" y="vc"/>
              </a:cxn>
              <a:cxn ang="cd4">
                <a:pos x="hc" y="b"/>
              </a:cxn>
              <a:cxn ang="cd2">
                <a:pos x="l" y="vc"/>
              </a:cxn>
              <a:cxn ang="f70">
                <a:pos x="f90" y="f91"/>
              </a:cxn>
              <a:cxn ang="f70">
                <a:pos x="f92" y="f91"/>
              </a:cxn>
              <a:cxn ang="f70">
                <a:pos x="f93" y="f94"/>
              </a:cxn>
              <a:cxn ang="f70">
                <a:pos x="f95" y="f96"/>
              </a:cxn>
              <a:cxn ang="f70">
                <a:pos x="f97" y="f98"/>
              </a:cxn>
              <a:cxn ang="f70">
                <a:pos x="f99" y="f100"/>
              </a:cxn>
              <a:cxn ang="f70">
                <a:pos x="f101" y="f100"/>
              </a:cxn>
              <a:cxn ang="f70">
                <a:pos x="f102" y="f98"/>
              </a:cxn>
              <a:cxn ang="f70">
                <a:pos x="f103" y="f96"/>
              </a:cxn>
              <a:cxn ang="f70">
                <a:pos x="f104" y="f94"/>
              </a:cxn>
            </a:cxnLst>
            <a:rect l="f86" t="f89" r="f87" b="f88"/>
            <a:pathLst>
              <a:path w="9963150" h="6858000">
                <a:moveTo>
                  <a:pt x="f8" y="f5"/>
                </a:moveTo>
                <a:lnTo>
                  <a:pt x="f9" y="f5"/>
                </a:lnTo>
                <a:lnTo>
                  <a:pt x="f10" y="f11"/>
                </a:lnTo>
                <a:cubicBezTo>
                  <a:pt x="f12" y="f13"/>
                  <a:pt x="f6" y="f14"/>
                  <a:pt x="f6" y="f15"/>
                </a:cubicBezTo>
                <a:cubicBezTo>
                  <a:pt x="f6" y="f16"/>
                  <a:pt x="f17" y="f18"/>
                  <a:pt x="f19" y="f20"/>
                </a:cubicBezTo>
                <a:lnTo>
                  <a:pt x="f21" y="f7"/>
                </a:lnTo>
                <a:lnTo>
                  <a:pt x="f22" y="f7"/>
                </a:lnTo>
                <a:lnTo>
                  <a:pt x="f23" y="f20"/>
                </a:lnTo>
                <a:cubicBezTo>
                  <a:pt x="f24" y="f18"/>
                  <a:pt x="f5" y="f16"/>
                  <a:pt x="f5" y="f15"/>
                </a:cubicBezTo>
                <a:cubicBezTo>
                  <a:pt x="f5" y="f14"/>
                  <a:pt x="f25" y="f13"/>
                  <a:pt x="f26" y="f11"/>
                </a:cubicBezTo>
                <a:close/>
              </a:path>
            </a:pathLst>
          </a:custGeom>
          <a:solidFill>
            <a:srgbClr val="FFFFFF"/>
          </a:solidFill>
          <a:ln w="9528" cap="flat">
            <a:solidFill>
              <a:srgbClr val="EFEFEF"/>
            </a:solidFill>
            <a:prstDash val="solid"/>
            <a:miter/>
          </a:ln>
          <a:effectLst>
            <a:outerShdw dir="16200000" algn="tl">
              <a:srgbClr val="D9D9D9">
                <a:alpha val="38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4" name="Freeform: Shape 10">
            <a:extLst>
              <a:ext uri="{FF2B5EF4-FFF2-40B4-BE49-F238E27FC236}">
                <a16:creationId xmlns:a16="http://schemas.microsoft.com/office/drawing/2014/main" id="{6FFF0B92-CF86-1DFF-BF8A-59F4123DC47E}"/>
              </a:ext>
              <a:ext uri="{C183D7F6-B498-43B3-948B-1728B52AA6E4}">
                <adec:decorative xmlns:adec="http://schemas.microsoft.com/office/drawing/2017/decorative" val="1"/>
              </a:ext>
            </a:extLst>
          </p:cNvPr>
          <p:cNvSpPr>
            <a:spLocks noMove="1" noResize="1"/>
          </p:cNvSpPr>
          <p:nvPr/>
        </p:nvSpPr>
        <p:spPr>
          <a:xfrm>
            <a:off x="1121667" y="0"/>
            <a:ext cx="9948672" cy="6858000"/>
          </a:xfrm>
          <a:custGeom>
            <a:avLst/>
            <a:gdLst>
              <a:gd name="f0" fmla="val 10800000"/>
              <a:gd name="f1" fmla="val 5400000"/>
              <a:gd name="f2" fmla="val 180"/>
              <a:gd name="f3" fmla="val w"/>
              <a:gd name="f4" fmla="val h"/>
              <a:gd name="f5" fmla="val 0"/>
              <a:gd name="f6" fmla="val 9963150"/>
              <a:gd name="f7" fmla="val 6858000"/>
              <a:gd name="f8" fmla="val 1595771"/>
              <a:gd name="f9" fmla="val 8367379"/>
              <a:gd name="f10" fmla="val 8504080"/>
              <a:gd name="f11" fmla="val 130333"/>
              <a:gd name="f12" fmla="val 9405568"/>
              <a:gd name="f13" fmla="val 1031820"/>
              <a:gd name="f14" fmla="val 2277214"/>
              <a:gd name="f15" fmla="val 3652838"/>
              <a:gd name="f16" fmla="val 4856509"/>
              <a:gd name="f17" fmla="val 9536251"/>
              <a:gd name="f18" fmla="val 5960473"/>
              <a:gd name="f19" fmla="val 8825600"/>
              <a:gd name="f20" fmla="val 6821583"/>
              <a:gd name="f21" fmla="val 8794055"/>
              <a:gd name="f22" fmla="val 1169096"/>
              <a:gd name="f23" fmla="val 1137550"/>
              <a:gd name="f24" fmla="val 426899"/>
              <a:gd name="f25" fmla="val 557582"/>
              <a:gd name="f26" fmla="val 1459070"/>
              <a:gd name="f27" fmla="+- 0 0 -90"/>
              <a:gd name="f28" fmla="*/ f3 1 9963150"/>
              <a:gd name="f29" fmla="*/ f4 1 6858000"/>
              <a:gd name="f30" fmla="+- f7 0 f5"/>
              <a:gd name="f31" fmla="+- f6 0 f5"/>
              <a:gd name="f32" fmla="*/ f27 f0 1"/>
              <a:gd name="f33" fmla="*/ f31 1 9963150"/>
              <a:gd name="f34" fmla="*/ f30 1 6858000"/>
              <a:gd name="f35" fmla="*/ 1595771 f31 1"/>
              <a:gd name="f36" fmla="*/ 0 f30 1"/>
              <a:gd name="f37" fmla="*/ 8367379 f31 1"/>
              <a:gd name="f38" fmla="*/ 8504080 f31 1"/>
              <a:gd name="f39" fmla="*/ 130333 f30 1"/>
              <a:gd name="f40" fmla="*/ 9963150 f31 1"/>
              <a:gd name="f41" fmla="*/ 3652838 f30 1"/>
              <a:gd name="f42" fmla="*/ 8825600 f31 1"/>
              <a:gd name="f43" fmla="*/ 6821583 f30 1"/>
              <a:gd name="f44" fmla="*/ 8794055 f31 1"/>
              <a:gd name="f45" fmla="*/ 6858000 f30 1"/>
              <a:gd name="f46" fmla="*/ 1169096 f31 1"/>
              <a:gd name="f47" fmla="*/ 1137550 f31 1"/>
              <a:gd name="f48" fmla="*/ 0 f31 1"/>
              <a:gd name="f49" fmla="*/ 1459070 f31 1"/>
              <a:gd name="f50" fmla="*/ f32 1 f2"/>
              <a:gd name="f51" fmla="*/ f35 1 9963150"/>
              <a:gd name="f52" fmla="*/ f36 1 6858000"/>
              <a:gd name="f53" fmla="*/ f37 1 9963150"/>
              <a:gd name="f54" fmla="*/ f38 1 9963150"/>
              <a:gd name="f55" fmla="*/ f39 1 6858000"/>
              <a:gd name="f56" fmla="*/ f40 1 9963150"/>
              <a:gd name="f57" fmla="*/ f41 1 6858000"/>
              <a:gd name="f58" fmla="*/ f42 1 9963150"/>
              <a:gd name="f59" fmla="*/ f43 1 6858000"/>
              <a:gd name="f60" fmla="*/ f44 1 9963150"/>
              <a:gd name="f61" fmla="*/ f45 1 6858000"/>
              <a:gd name="f62" fmla="*/ f46 1 9963150"/>
              <a:gd name="f63" fmla="*/ f47 1 9963150"/>
              <a:gd name="f64" fmla="*/ f48 1 9963150"/>
              <a:gd name="f65" fmla="*/ f49 1 9963150"/>
              <a:gd name="f66" fmla="*/ f5 1 f33"/>
              <a:gd name="f67" fmla="*/ f6 1 f33"/>
              <a:gd name="f68" fmla="*/ f5 1 f34"/>
              <a:gd name="f69" fmla="*/ f7 1 f34"/>
              <a:gd name="f70" fmla="+- f50 0 f1"/>
              <a:gd name="f71" fmla="*/ f51 1 f33"/>
              <a:gd name="f72" fmla="*/ f52 1 f34"/>
              <a:gd name="f73" fmla="*/ f53 1 f33"/>
              <a:gd name="f74" fmla="*/ f54 1 f33"/>
              <a:gd name="f75" fmla="*/ f55 1 f34"/>
              <a:gd name="f76" fmla="*/ f56 1 f33"/>
              <a:gd name="f77" fmla="*/ f57 1 f34"/>
              <a:gd name="f78" fmla="*/ f58 1 f33"/>
              <a:gd name="f79" fmla="*/ f59 1 f34"/>
              <a:gd name="f80" fmla="*/ f60 1 f33"/>
              <a:gd name="f81" fmla="*/ f61 1 f34"/>
              <a:gd name="f82" fmla="*/ f62 1 f33"/>
              <a:gd name="f83" fmla="*/ f63 1 f33"/>
              <a:gd name="f84" fmla="*/ f64 1 f33"/>
              <a:gd name="f85" fmla="*/ f65 1 f33"/>
              <a:gd name="f86" fmla="*/ f66 f28 1"/>
              <a:gd name="f87" fmla="*/ f67 f28 1"/>
              <a:gd name="f88" fmla="*/ f69 f29 1"/>
              <a:gd name="f89" fmla="*/ f68 f29 1"/>
              <a:gd name="f90" fmla="*/ f71 f28 1"/>
              <a:gd name="f91" fmla="*/ f72 f29 1"/>
              <a:gd name="f92" fmla="*/ f73 f28 1"/>
              <a:gd name="f93" fmla="*/ f74 f28 1"/>
              <a:gd name="f94" fmla="*/ f75 f29 1"/>
              <a:gd name="f95" fmla="*/ f76 f28 1"/>
              <a:gd name="f96" fmla="*/ f77 f29 1"/>
              <a:gd name="f97" fmla="*/ f78 f28 1"/>
              <a:gd name="f98" fmla="*/ f79 f29 1"/>
              <a:gd name="f99" fmla="*/ f80 f28 1"/>
              <a:gd name="f100" fmla="*/ f81 f29 1"/>
              <a:gd name="f101" fmla="*/ f82 f28 1"/>
              <a:gd name="f102" fmla="*/ f83 f28 1"/>
              <a:gd name="f103" fmla="*/ f84 f28 1"/>
              <a:gd name="f104" fmla="*/ f85 f28 1"/>
            </a:gdLst>
            <a:ahLst/>
            <a:cxnLst>
              <a:cxn ang="3cd4">
                <a:pos x="hc" y="t"/>
              </a:cxn>
              <a:cxn ang="0">
                <a:pos x="r" y="vc"/>
              </a:cxn>
              <a:cxn ang="cd4">
                <a:pos x="hc" y="b"/>
              </a:cxn>
              <a:cxn ang="cd2">
                <a:pos x="l" y="vc"/>
              </a:cxn>
              <a:cxn ang="f70">
                <a:pos x="f90" y="f91"/>
              </a:cxn>
              <a:cxn ang="f70">
                <a:pos x="f92" y="f91"/>
              </a:cxn>
              <a:cxn ang="f70">
                <a:pos x="f93" y="f94"/>
              </a:cxn>
              <a:cxn ang="f70">
                <a:pos x="f95" y="f96"/>
              </a:cxn>
              <a:cxn ang="f70">
                <a:pos x="f97" y="f98"/>
              </a:cxn>
              <a:cxn ang="f70">
                <a:pos x="f99" y="f100"/>
              </a:cxn>
              <a:cxn ang="f70">
                <a:pos x="f101" y="f100"/>
              </a:cxn>
              <a:cxn ang="f70">
                <a:pos x="f102" y="f98"/>
              </a:cxn>
              <a:cxn ang="f70">
                <a:pos x="f103" y="f96"/>
              </a:cxn>
              <a:cxn ang="f70">
                <a:pos x="f104" y="f94"/>
              </a:cxn>
            </a:cxnLst>
            <a:rect l="f86" t="f89" r="f87" b="f88"/>
            <a:pathLst>
              <a:path w="9963150" h="6858000">
                <a:moveTo>
                  <a:pt x="f8" y="f5"/>
                </a:moveTo>
                <a:lnTo>
                  <a:pt x="f9" y="f5"/>
                </a:lnTo>
                <a:lnTo>
                  <a:pt x="f10" y="f11"/>
                </a:lnTo>
                <a:cubicBezTo>
                  <a:pt x="f12" y="f13"/>
                  <a:pt x="f6" y="f14"/>
                  <a:pt x="f6" y="f15"/>
                </a:cubicBezTo>
                <a:cubicBezTo>
                  <a:pt x="f6" y="f16"/>
                  <a:pt x="f17" y="f18"/>
                  <a:pt x="f19" y="f20"/>
                </a:cubicBezTo>
                <a:lnTo>
                  <a:pt x="f21" y="f7"/>
                </a:lnTo>
                <a:lnTo>
                  <a:pt x="f22" y="f7"/>
                </a:lnTo>
                <a:lnTo>
                  <a:pt x="f23" y="f20"/>
                </a:lnTo>
                <a:cubicBezTo>
                  <a:pt x="f24" y="f18"/>
                  <a:pt x="f5" y="f16"/>
                  <a:pt x="f5" y="f15"/>
                </a:cubicBezTo>
                <a:cubicBezTo>
                  <a:pt x="f5" y="f14"/>
                  <a:pt x="f25" y="f13"/>
                  <a:pt x="f26" y="f11"/>
                </a:cubicBezTo>
                <a:close/>
              </a:path>
            </a:pathLst>
          </a:cu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5" name="Title 1">
            <a:extLst>
              <a:ext uri="{FF2B5EF4-FFF2-40B4-BE49-F238E27FC236}">
                <a16:creationId xmlns:a16="http://schemas.microsoft.com/office/drawing/2014/main" id="{EA1E65BD-44EE-9E82-5BDA-6FCCF7BE4134}"/>
              </a:ext>
            </a:extLst>
          </p:cNvPr>
          <p:cNvSpPr txBox="1">
            <a:spLocks noGrp="1"/>
          </p:cNvSpPr>
          <p:nvPr>
            <p:ph type="ctrTitle"/>
          </p:nvPr>
        </p:nvSpPr>
        <p:spPr>
          <a:xfrm>
            <a:off x="1698808" y="2507074"/>
            <a:ext cx="8794379" cy="1494769"/>
          </a:xfrm>
        </p:spPr>
        <p:txBody>
          <a:bodyPr anchor="t"/>
          <a:lstStyle/>
          <a:p>
            <a:pPr lvl="0"/>
            <a:br>
              <a:rPr lang="en-GB" sz="1800"/>
            </a:br>
            <a:endParaRPr lang="en-GB" sz="1800"/>
          </a:p>
        </p:txBody>
      </p:sp>
      <p:sp>
        <p:nvSpPr>
          <p:cNvPr id="6" name="Rectangle 12">
            <a:extLst>
              <a:ext uri="{FF2B5EF4-FFF2-40B4-BE49-F238E27FC236}">
                <a16:creationId xmlns:a16="http://schemas.microsoft.com/office/drawing/2014/main" id="{83CD3576-83F5-DEEE-1E28-F6EAE2ED21BE}"/>
              </a:ext>
              <a:ext uri="{C183D7F6-B498-43B3-948B-1728B52AA6E4}">
                <adec:decorative xmlns:adec="http://schemas.microsoft.com/office/drawing/2017/decorative" val="1"/>
              </a:ext>
            </a:extLst>
          </p:cNvPr>
          <p:cNvSpPr>
            <a:spLocks noMove="1" noResize="1"/>
          </p:cNvSpPr>
          <p:nvPr/>
        </p:nvSpPr>
        <p:spPr>
          <a:xfrm>
            <a:off x="3718563" y="5524786"/>
            <a:ext cx="4754880" cy="27432"/>
          </a:xfrm>
          <a:prstGeom prst="rect">
            <a:avLst/>
          </a:prstGeom>
          <a:solidFill>
            <a:srgbClr val="E97132"/>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7" name="TextBox 7">
            <a:extLst>
              <a:ext uri="{FF2B5EF4-FFF2-40B4-BE49-F238E27FC236}">
                <a16:creationId xmlns:a16="http://schemas.microsoft.com/office/drawing/2014/main" id="{91BA221F-4F03-E8EB-2232-762F5DAD0648}"/>
              </a:ext>
            </a:extLst>
          </p:cNvPr>
          <p:cNvSpPr txBox="1"/>
          <p:nvPr/>
        </p:nvSpPr>
        <p:spPr>
          <a:xfrm>
            <a:off x="3267937" y="1729176"/>
            <a:ext cx="8265965" cy="3693316"/>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rial" pitchFamily="34"/>
                <a:cs typeface="Arial" pitchFamily="34"/>
              </a:rPr>
              <a:t>► £14,000 ÷ £3 = 4,667 items per month</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rial" pitchFamily="34"/>
              <a:cs typeface="Arial" pitchFamily="34"/>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rial" pitchFamily="34"/>
                <a:cs typeface="Arial" pitchFamily="34"/>
              </a:rPr>
              <a:t>► Break-even customers per day:</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rial" pitchFamily="34"/>
              <a:cs typeface="Arial" pitchFamily="34"/>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rial" pitchFamily="34"/>
                <a:cs typeface="Arial" pitchFamily="34"/>
              </a:rPr>
              <a:t>4,667 ÷ 30 ≈ 156 customers per day</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rial" pitchFamily="34"/>
              <a:cs typeface="Arial" pitchFamily="34"/>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rial" pitchFamily="34"/>
                <a:cs typeface="Arial" pitchFamily="34"/>
              </a:rPr>
              <a:t>► At break-even level:</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rial" pitchFamily="34"/>
              <a:cs typeface="Arial" pitchFamily="34"/>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rial" pitchFamily="34"/>
                <a:cs typeface="Arial" pitchFamily="34"/>
              </a:rPr>
              <a:t>Each customer must buy at least 1 item on average</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rial" pitchFamily="34"/>
              <a:cs typeface="Arial" pitchFamily="34"/>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rial" pitchFamily="34"/>
                <a:cs typeface="Arial" pitchFamily="34"/>
              </a:rPr>
              <a:t>► Profit appears in June:</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rial" pitchFamily="34"/>
              <a:cs typeface="Arial" pitchFamily="34"/>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rial" pitchFamily="34"/>
                <a:cs typeface="Arial" pitchFamily="34"/>
              </a:rPr>
              <a:t>June profit = £500, which begins to reduce previous losses</a:t>
            </a:r>
          </a:p>
        </p:txBody>
      </p:sp>
      <p:sp>
        <p:nvSpPr>
          <p:cNvPr id="8" name="TextBox 4">
            <a:extLst>
              <a:ext uri="{FF2B5EF4-FFF2-40B4-BE49-F238E27FC236}">
                <a16:creationId xmlns:a16="http://schemas.microsoft.com/office/drawing/2014/main" id="{A6F21ED2-7827-B6E8-24FD-75C20CE3CF0C}"/>
              </a:ext>
            </a:extLst>
          </p:cNvPr>
          <p:cNvSpPr txBox="1"/>
          <p:nvPr/>
        </p:nvSpPr>
        <p:spPr>
          <a:xfrm>
            <a:off x="2836715" y="615327"/>
            <a:ext cx="5363449" cy="46166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0" cap="none" spc="0" baseline="0">
                <a:solidFill>
                  <a:srgbClr val="000000"/>
                </a:solidFill>
                <a:uFillTx/>
                <a:latin typeface="Arial" pitchFamily="34"/>
                <a:cs typeface="Arial" pitchFamily="34"/>
              </a:rPr>
              <a:t>Break-Even Customers Per Month</a:t>
            </a:r>
            <a:r>
              <a:rPr lang="en-GB" sz="2400" b="1" i="0" u="none" strike="noStrike" kern="1200" cap="none" spc="0" baseline="0">
                <a:solidFill>
                  <a:srgbClr val="000000"/>
                </a:solidFill>
                <a:uFillTx/>
                <a:latin typeface="Arial" pitchFamily="34"/>
                <a:cs typeface="Arial" pitchFamily="34"/>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7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name="Slide36">
    <p:bg>
      <p:bgPr>
        <a:solidFill>
          <a:srgbClr val="FFFFFF"/>
        </a:solidFill>
        <a:effectLst/>
      </p:bgPr>
    </p:bg>
    <p:spTree>
      <p:nvGrpSpPr>
        <p:cNvPr id="1" name=""/>
        <p:cNvGrpSpPr/>
        <p:nvPr/>
      </p:nvGrpSpPr>
      <p:grpSpPr>
        <a:xfrm>
          <a:off x="0" y="0"/>
          <a:ext cx="0" cy="0"/>
          <a:chOff x="0" y="0"/>
          <a:chExt cx="0" cy="0"/>
        </a:xfrm>
      </p:grpSpPr>
      <p:sp>
        <p:nvSpPr>
          <p:cNvPr id="2" name="Rectangle 219">
            <a:extLst>
              <a:ext uri="{FF2B5EF4-FFF2-40B4-BE49-F238E27FC236}">
                <a16:creationId xmlns:a16="http://schemas.microsoft.com/office/drawing/2014/main" id="{B6988D4C-A2B9-09BE-0909-9A0C3C8A98B5}"/>
              </a:ext>
              <a:ext uri="{C183D7F6-B498-43B3-948B-1728B52AA6E4}">
                <adec:decorative xmlns:adec="http://schemas.microsoft.com/office/drawing/2017/decorative" val="1"/>
              </a:ext>
            </a:extLst>
          </p:cNvPr>
          <p:cNvSpPr>
            <a:spLocks noMove="1" noResize="1"/>
          </p:cNvSpPr>
          <p:nvPr/>
        </p:nvSpPr>
        <p:spPr>
          <a:xfrm>
            <a:off x="0" y="0"/>
            <a:ext cx="12191996"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3" name="Freeform: Shape 8">
            <a:extLst>
              <a:ext uri="{FF2B5EF4-FFF2-40B4-BE49-F238E27FC236}">
                <a16:creationId xmlns:a16="http://schemas.microsoft.com/office/drawing/2014/main" id="{8774A9FC-9EFE-D6F8-F479-967D2B673729}"/>
              </a:ext>
              <a:ext uri="{C183D7F6-B498-43B3-948B-1728B52AA6E4}">
                <adec:decorative xmlns:adec="http://schemas.microsoft.com/office/drawing/2017/decorative" val="1"/>
              </a:ext>
            </a:extLst>
          </p:cNvPr>
          <p:cNvSpPr>
            <a:spLocks noMove="1" noResize="1"/>
          </p:cNvSpPr>
          <p:nvPr/>
        </p:nvSpPr>
        <p:spPr>
          <a:xfrm>
            <a:off x="1114425" y="0"/>
            <a:ext cx="9963146" cy="6858000"/>
          </a:xfrm>
          <a:custGeom>
            <a:avLst/>
            <a:gdLst>
              <a:gd name="f0" fmla="val 10800000"/>
              <a:gd name="f1" fmla="val 5400000"/>
              <a:gd name="f2" fmla="val 180"/>
              <a:gd name="f3" fmla="val w"/>
              <a:gd name="f4" fmla="val h"/>
              <a:gd name="f5" fmla="val 0"/>
              <a:gd name="f6" fmla="val 9963150"/>
              <a:gd name="f7" fmla="val 6858000"/>
              <a:gd name="f8" fmla="val 1595771"/>
              <a:gd name="f9" fmla="val 8367379"/>
              <a:gd name="f10" fmla="val 8504080"/>
              <a:gd name="f11" fmla="val 130333"/>
              <a:gd name="f12" fmla="val 9405568"/>
              <a:gd name="f13" fmla="val 1031820"/>
              <a:gd name="f14" fmla="val 2277214"/>
              <a:gd name="f15" fmla="val 3652838"/>
              <a:gd name="f16" fmla="val 4856509"/>
              <a:gd name="f17" fmla="val 9536251"/>
              <a:gd name="f18" fmla="val 5960473"/>
              <a:gd name="f19" fmla="val 8825600"/>
              <a:gd name="f20" fmla="val 6821583"/>
              <a:gd name="f21" fmla="val 8794055"/>
              <a:gd name="f22" fmla="val 1169096"/>
              <a:gd name="f23" fmla="val 1137550"/>
              <a:gd name="f24" fmla="val 426899"/>
              <a:gd name="f25" fmla="val 557582"/>
              <a:gd name="f26" fmla="val 1459070"/>
              <a:gd name="f27" fmla="+- 0 0 -90"/>
              <a:gd name="f28" fmla="*/ f3 1 9963150"/>
              <a:gd name="f29" fmla="*/ f4 1 6858000"/>
              <a:gd name="f30" fmla="+- f7 0 f5"/>
              <a:gd name="f31" fmla="+- f6 0 f5"/>
              <a:gd name="f32" fmla="*/ f27 f0 1"/>
              <a:gd name="f33" fmla="*/ f31 1 9963150"/>
              <a:gd name="f34" fmla="*/ f30 1 6858000"/>
              <a:gd name="f35" fmla="*/ 1595771 f31 1"/>
              <a:gd name="f36" fmla="*/ 0 f30 1"/>
              <a:gd name="f37" fmla="*/ 8367379 f31 1"/>
              <a:gd name="f38" fmla="*/ 8504080 f31 1"/>
              <a:gd name="f39" fmla="*/ 130333 f30 1"/>
              <a:gd name="f40" fmla="*/ 9963150 f31 1"/>
              <a:gd name="f41" fmla="*/ 3652838 f30 1"/>
              <a:gd name="f42" fmla="*/ 8825600 f31 1"/>
              <a:gd name="f43" fmla="*/ 6821583 f30 1"/>
              <a:gd name="f44" fmla="*/ 8794055 f31 1"/>
              <a:gd name="f45" fmla="*/ 6858000 f30 1"/>
              <a:gd name="f46" fmla="*/ 1169096 f31 1"/>
              <a:gd name="f47" fmla="*/ 1137550 f31 1"/>
              <a:gd name="f48" fmla="*/ 0 f31 1"/>
              <a:gd name="f49" fmla="*/ 1459070 f31 1"/>
              <a:gd name="f50" fmla="*/ f32 1 f2"/>
              <a:gd name="f51" fmla="*/ f35 1 9963150"/>
              <a:gd name="f52" fmla="*/ f36 1 6858000"/>
              <a:gd name="f53" fmla="*/ f37 1 9963150"/>
              <a:gd name="f54" fmla="*/ f38 1 9963150"/>
              <a:gd name="f55" fmla="*/ f39 1 6858000"/>
              <a:gd name="f56" fmla="*/ f40 1 9963150"/>
              <a:gd name="f57" fmla="*/ f41 1 6858000"/>
              <a:gd name="f58" fmla="*/ f42 1 9963150"/>
              <a:gd name="f59" fmla="*/ f43 1 6858000"/>
              <a:gd name="f60" fmla="*/ f44 1 9963150"/>
              <a:gd name="f61" fmla="*/ f45 1 6858000"/>
              <a:gd name="f62" fmla="*/ f46 1 9963150"/>
              <a:gd name="f63" fmla="*/ f47 1 9963150"/>
              <a:gd name="f64" fmla="*/ f48 1 9963150"/>
              <a:gd name="f65" fmla="*/ f49 1 9963150"/>
              <a:gd name="f66" fmla="*/ f5 1 f33"/>
              <a:gd name="f67" fmla="*/ f6 1 f33"/>
              <a:gd name="f68" fmla="*/ f5 1 f34"/>
              <a:gd name="f69" fmla="*/ f7 1 f34"/>
              <a:gd name="f70" fmla="+- f50 0 f1"/>
              <a:gd name="f71" fmla="*/ f51 1 f33"/>
              <a:gd name="f72" fmla="*/ f52 1 f34"/>
              <a:gd name="f73" fmla="*/ f53 1 f33"/>
              <a:gd name="f74" fmla="*/ f54 1 f33"/>
              <a:gd name="f75" fmla="*/ f55 1 f34"/>
              <a:gd name="f76" fmla="*/ f56 1 f33"/>
              <a:gd name="f77" fmla="*/ f57 1 f34"/>
              <a:gd name="f78" fmla="*/ f58 1 f33"/>
              <a:gd name="f79" fmla="*/ f59 1 f34"/>
              <a:gd name="f80" fmla="*/ f60 1 f33"/>
              <a:gd name="f81" fmla="*/ f61 1 f34"/>
              <a:gd name="f82" fmla="*/ f62 1 f33"/>
              <a:gd name="f83" fmla="*/ f63 1 f33"/>
              <a:gd name="f84" fmla="*/ f64 1 f33"/>
              <a:gd name="f85" fmla="*/ f65 1 f33"/>
              <a:gd name="f86" fmla="*/ f66 f28 1"/>
              <a:gd name="f87" fmla="*/ f67 f28 1"/>
              <a:gd name="f88" fmla="*/ f69 f29 1"/>
              <a:gd name="f89" fmla="*/ f68 f29 1"/>
              <a:gd name="f90" fmla="*/ f71 f28 1"/>
              <a:gd name="f91" fmla="*/ f72 f29 1"/>
              <a:gd name="f92" fmla="*/ f73 f28 1"/>
              <a:gd name="f93" fmla="*/ f74 f28 1"/>
              <a:gd name="f94" fmla="*/ f75 f29 1"/>
              <a:gd name="f95" fmla="*/ f76 f28 1"/>
              <a:gd name="f96" fmla="*/ f77 f29 1"/>
              <a:gd name="f97" fmla="*/ f78 f28 1"/>
              <a:gd name="f98" fmla="*/ f79 f29 1"/>
              <a:gd name="f99" fmla="*/ f80 f28 1"/>
              <a:gd name="f100" fmla="*/ f81 f29 1"/>
              <a:gd name="f101" fmla="*/ f82 f28 1"/>
              <a:gd name="f102" fmla="*/ f83 f28 1"/>
              <a:gd name="f103" fmla="*/ f84 f28 1"/>
              <a:gd name="f104" fmla="*/ f85 f28 1"/>
            </a:gdLst>
            <a:ahLst/>
            <a:cxnLst>
              <a:cxn ang="3cd4">
                <a:pos x="hc" y="t"/>
              </a:cxn>
              <a:cxn ang="0">
                <a:pos x="r" y="vc"/>
              </a:cxn>
              <a:cxn ang="cd4">
                <a:pos x="hc" y="b"/>
              </a:cxn>
              <a:cxn ang="cd2">
                <a:pos x="l" y="vc"/>
              </a:cxn>
              <a:cxn ang="f70">
                <a:pos x="f90" y="f91"/>
              </a:cxn>
              <a:cxn ang="f70">
                <a:pos x="f92" y="f91"/>
              </a:cxn>
              <a:cxn ang="f70">
                <a:pos x="f93" y="f94"/>
              </a:cxn>
              <a:cxn ang="f70">
                <a:pos x="f95" y="f96"/>
              </a:cxn>
              <a:cxn ang="f70">
                <a:pos x="f97" y="f98"/>
              </a:cxn>
              <a:cxn ang="f70">
                <a:pos x="f99" y="f100"/>
              </a:cxn>
              <a:cxn ang="f70">
                <a:pos x="f101" y="f100"/>
              </a:cxn>
              <a:cxn ang="f70">
                <a:pos x="f102" y="f98"/>
              </a:cxn>
              <a:cxn ang="f70">
                <a:pos x="f103" y="f96"/>
              </a:cxn>
              <a:cxn ang="f70">
                <a:pos x="f104" y="f94"/>
              </a:cxn>
            </a:cxnLst>
            <a:rect l="f86" t="f89" r="f87" b="f88"/>
            <a:pathLst>
              <a:path w="9963150" h="6858000">
                <a:moveTo>
                  <a:pt x="f8" y="f5"/>
                </a:moveTo>
                <a:lnTo>
                  <a:pt x="f9" y="f5"/>
                </a:lnTo>
                <a:lnTo>
                  <a:pt x="f10" y="f11"/>
                </a:lnTo>
                <a:cubicBezTo>
                  <a:pt x="f12" y="f13"/>
                  <a:pt x="f6" y="f14"/>
                  <a:pt x="f6" y="f15"/>
                </a:cubicBezTo>
                <a:cubicBezTo>
                  <a:pt x="f6" y="f16"/>
                  <a:pt x="f17" y="f18"/>
                  <a:pt x="f19" y="f20"/>
                </a:cubicBezTo>
                <a:lnTo>
                  <a:pt x="f21" y="f7"/>
                </a:lnTo>
                <a:lnTo>
                  <a:pt x="f22" y="f7"/>
                </a:lnTo>
                <a:lnTo>
                  <a:pt x="f23" y="f20"/>
                </a:lnTo>
                <a:cubicBezTo>
                  <a:pt x="f24" y="f18"/>
                  <a:pt x="f5" y="f16"/>
                  <a:pt x="f5" y="f15"/>
                </a:cubicBezTo>
                <a:cubicBezTo>
                  <a:pt x="f5" y="f14"/>
                  <a:pt x="f25" y="f13"/>
                  <a:pt x="f26" y="f11"/>
                </a:cubicBezTo>
                <a:close/>
              </a:path>
            </a:pathLst>
          </a:custGeom>
          <a:solidFill>
            <a:srgbClr val="FFFFFF"/>
          </a:solidFill>
          <a:ln w="9528" cap="flat">
            <a:solidFill>
              <a:srgbClr val="EFEFEF"/>
            </a:solidFill>
            <a:prstDash val="solid"/>
            <a:miter/>
          </a:ln>
          <a:effectLst>
            <a:outerShdw dir="16200000" algn="tl">
              <a:srgbClr val="D9D9D9">
                <a:alpha val="38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4" name="Freeform: Shape 10">
            <a:extLst>
              <a:ext uri="{FF2B5EF4-FFF2-40B4-BE49-F238E27FC236}">
                <a16:creationId xmlns:a16="http://schemas.microsoft.com/office/drawing/2014/main" id="{8E37ED70-8B4B-E7CE-722F-E0823EC87708}"/>
              </a:ext>
              <a:ext uri="{C183D7F6-B498-43B3-948B-1728B52AA6E4}">
                <adec:decorative xmlns:adec="http://schemas.microsoft.com/office/drawing/2017/decorative" val="1"/>
              </a:ext>
            </a:extLst>
          </p:cNvPr>
          <p:cNvSpPr>
            <a:spLocks noMove="1" noResize="1"/>
          </p:cNvSpPr>
          <p:nvPr/>
        </p:nvSpPr>
        <p:spPr>
          <a:xfrm>
            <a:off x="1121667" y="0"/>
            <a:ext cx="9948672" cy="6858000"/>
          </a:xfrm>
          <a:custGeom>
            <a:avLst/>
            <a:gdLst>
              <a:gd name="f0" fmla="val 10800000"/>
              <a:gd name="f1" fmla="val 5400000"/>
              <a:gd name="f2" fmla="val 180"/>
              <a:gd name="f3" fmla="val w"/>
              <a:gd name="f4" fmla="val h"/>
              <a:gd name="f5" fmla="val 0"/>
              <a:gd name="f6" fmla="val 9963150"/>
              <a:gd name="f7" fmla="val 6858000"/>
              <a:gd name="f8" fmla="val 1595771"/>
              <a:gd name="f9" fmla="val 8367379"/>
              <a:gd name="f10" fmla="val 8504080"/>
              <a:gd name="f11" fmla="val 130333"/>
              <a:gd name="f12" fmla="val 9405568"/>
              <a:gd name="f13" fmla="val 1031820"/>
              <a:gd name="f14" fmla="val 2277214"/>
              <a:gd name="f15" fmla="val 3652838"/>
              <a:gd name="f16" fmla="val 4856509"/>
              <a:gd name="f17" fmla="val 9536251"/>
              <a:gd name="f18" fmla="val 5960473"/>
              <a:gd name="f19" fmla="val 8825600"/>
              <a:gd name="f20" fmla="val 6821583"/>
              <a:gd name="f21" fmla="val 8794055"/>
              <a:gd name="f22" fmla="val 1169096"/>
              <a:gd name="f23" fmla="val 1137550"/>
              <a:gd name="f24" fmla="val 426899"/>
              <a:gd name="f25" fmla="val 557582"/>
              <a:gd name="f26" fmla="val 1459070"/>
              <a:gd name="f27" fmla="+- 0 0 -90"/>
              <a:gd name="f28" fmla="*/ f3 1 9963150"/>
              <a:gd name="f29" fmla="*/ f4 1 6858000"/>
              <a:gd name="f30" fmla="+- f7 0 f5"/>
              <a:gd name="f31" fmla="+- f6 0 f5"/>
              <a:gd name="f32" fmla="*/ f27 f0 1"/>
              <a:gd name="f33" fmla="*/ f31 1 9963150"/>
              <a:gd name="f34" fmla="*/ f30 1 6858000"/>
              <a:gd name="f35" fmla="*/ 1595771 f31 1"/>
              <a:gd name="f36" fmla="*/ 0 f30 1"/>
              <a:gd name="f37" fmla="*/ 8367379 f31 1"/>
              <a:gd name="f38" fmla="*/ 8504080 f31 1"/>
              <a:gd name="f39" fmla="*/ 130333 f30 1"/>
              <a:gd name="f40" fmla="*/ 9963150 f31 1"/>
              <a:gd name="f41" fmla="*/ 3652838 f30 1"/>
              <a:gd name="f42" fmla="*/ 8825600 f31 1"/>
              <a:gd name="f43" fmla="*/ 6821583 f30 1"/>
              <a:gd name="f44" fmla="*/ 8794055 f31 1"/>
              <a:gd name="f45" fmla="*/ 6858000 f30 1"/>
              <a:gd name="f46" fmla="*/ 1169096 f31 1"/>
              <a:gd name="f47" fmla="*/ 1137550 f31 1"/>
              <a:gd name="f48" fmla="*/ 0 f31 1"/>
              <a:gd name="f49" fmla="*/ 1459070 f31 1"/>
              <a:gd name="f50" fmla="*/ f32 1 f2"/>
              <a:gd name="f51" fmla="*/ f35 1 9963150"/>
              <a:gd name="f52" fmla="*/ f36 1 6858000"/>
              <a:gd name="f53" fmla="*/ f37 1 9963150"/>
              <a:gd name="f54" fmla="*/ f38 1 9963150"/>
              <a:gd name="f55" fmla="*/ f39 1 6858000"/>
              <a:gd name="f56" fmla="*/ f40 1 9963150"/>
              <a:gd name="f57" fmla="*/ f41 1 6858000"/>
              <a:gd name="f58" fmla="*/ f42 1 9963150"/>
              <a:gd name="f59" fmla="*/ f43 1 6858000"/>
              <a:gd name="f60" fmla="*/ f44 1 9963150"/>
              <a:gd name="f61" fmla="*/ f45 1 6858000"/>
              <a:gd name="f62" fmla="*/ f46 1 9963150"/>
              <a:gd name="f63" fmla="*/ f47 1 9963150"/>
              <a:gd name="f64" fmla="*/ f48 1 9963150"/>
              <a:gd name="f65" fmla="*/ f49 1 9963150"/>
              <a:gd name="f66" fmla="*/ f5 1 f33"/>
              <a:gd name="f67" fmla="*/ f6 1 f33"/>
              <a:gd name="f68" fmla="*/ f5 1 f34"/>
              <a:gd name="f69" fmla="*/ f7 1 f34"/>
              <a:gd name="f70" fmla="+- f50 0 f1"/>
              <a:gd name="f71" fmla="*/ f51 1 f33"/>
              <a:gd name="f72" fmla="*/ f52 1 f34"/>
              <a:gd name="f73" fmla="*/ f53 1 f33"/>
              <a:gd name="f74" fmla="*/ f54 1 f33"/>
              <a:gd name="f75" fmla="*/ f55 1 f34"/>
              <a:gd name="f76" fmla="*/ f56 1 f33"/>
              <a:gd name="f77" fmla="*/ f57 1 f34"/>
              <a:gd name="f78" fmla="*/ f58 1 f33"/>
              <a:gd name="f79" fmla="*/ f59 1 f34"/>
              <a:gd name="f80" fmla="*/ f60 1 f33"/>
              <a:gd name="f81" fmla="*/ f61 1 f34"/>
              <a:gd name="f82" fmla="*/ f62 1 f33"/>
              <a:gd name="f83" fmla="*/ f63 1 f33"/>
              <a:gd name="f84" fmla="*/ f64 1 f33"/>
              <a:gd name="f85" fmla="*/ f65 1 f33"/>
              <a:gd name="f86" fmla="*/ f66 f28 1"/>
              <a:gd name="f87" fmla="*/ f67 f28 1"/>
              <a:gd name="f88" fmla="*/ f69 f29 1"/>
              <a:gd name="f89" fmla="*/ f68 f29 1"/>
              <a:gd name="f90" fmla="*/ f71 f28 1"/>
              <a:gd name="f91" fmla="*/ f72 f29 1"/>
              <a:gd name="f92" fmla="*/ f73 f28 1"/>
              <a:gd name="f93" fmla="*/ f74 f28 1"/>
              <a:gd name="f94" fmla="*/ f75 f29 1"/>
              <a:gd name="f95" fmla="*/ f76 f28 1"/>
              <a:gd name="f96" fmla="*/ f77 f29 1"/>
              <a:gd name="f97" fmla="*/ f78 f28 1"/>
              <a:gd name="f98" fmla="*/ f79 f29 1"/>
              <a:gd name="f99" fmla="*/ f80 f28 1"/>
              <a:gd name="f100" fmla="*/ f81 f29 1"/>
              <a:gd name="f101" fmla="*/ f82 f28 1"/>
              <a:gd name="f102" fmla="*/ f83 f28 1"/>
              <a:gd name="f103" fmla="*/ f84 f28 1"/>
              <a:gd name="f104" fmla="*/ f85 f28 1"/>
            </a:gdLst>
            <a:ahLst/>
            <a:cxnLst>
              <a:cxn ang="3cd4">
                <a:pos x="hc" y="t"/>
              </a:cxn>
              <a:cxn ang="0">
                <a:pos x="r" y="vc"/>
              </a:cxn>
              <a:cxn ang="cd4">
                <a:pos x="hc" y="b"/>
              </a:cxn>
              <a:cxn ang="cd2">
                <a:pos x="l" y="vc"/>
              </a:cxn>
              <a:cxn ang="f70">
                <a:pos x="f90" y="f91"/>
              </a:cxn>
              <a:cxn ang="f70">
                <a:pos x="f92" y="f91"/>
              </a:cxn>
              <a:cxn ang="f70">
                <a:pos x="f93" y="f94"/>
              </a:cxn>
              <a:cxn ang="f70">
                <a:pos x="f95" y="f96"/>
              </a:cxn>
              <a:cxn ang="f70">
                <a:pos x="f97" y="f98"/>
              </a:cxn>
              <a:cxn ang="f70">
                <a:pos x="f99" y="f100"/>
              </a:cxn>
              <a:cxn ang="f70">
                <a:pos x="f101" y="f100"/>
              </a:cxn>
              <a:cxn ang="f70">
                <a:pos x="f102" y="f98"/>
              </a:cxn>
              <a:cxn ang="f70">
                <a:pos x="f103" y="f96"/>
              </a:cxn>
              <a:cxn ang="f70">
                <a:pos x="f104" y="f94"/>
              </a:cxn>
            </a:cxnLst>
            <a:rect l="f86" t="f89" r="f87" b="f88"/>
            <a:pathLst>
              <a:path w="9963150" h="6858000">
                <a:moveTo>
                  <a:pt x="f8" y="f5"/>
                </a:moveTo>
                <a:lnTo>
                  <a:pt x="f9" y="f5"/>
                </a:lnTo>
                <a:lnTo>
                  <a:pt x="f10" y="f11"/>
                </a:lnTo>
                <a:cubicBezTo>
                  <a:pt x="f12" y="f13"/>
                  <a:pt x="f6" y="f14"/>
                  <a:pt x="f6" y="f15"/>
                </a:cubicBezTo>
                <a:cubicBezTo>
                  <a:pt x="f6" y="f16"/>
                  <a:pt x="f17" y="f18"/>
                  <a:pt x="f19" y="f20"/>
                </a:cubicBezTo>
                <a:lnTo>
                  <a:pt x="f21" y="f7"/>
                </a:lnTo>
                <a:lnTo>
                  <a:pt x="f22" y="f7"/>
                </a:lnTo>
                <a:lnTo>
                  <a:pt x="f23" y="f20"/>
                </a:lnTo>
                <a:cubicBezTo>
                  <a:pt x="f24" y="f18"/>
                  <a:pt x="f5" y="f16"/>
                  <a:pt x="f5" y="f15"/>
                </a:cubicBezTo>
                <a:cubicBezTo>
                  <a:pt x="f5" y="f14"/>
                  <a:pt x="f25" y="f13"/>
                  <a:pt x="f26" y="f11"/>
                </a:cubicBezTo>
                <a:close/>
              </a:path>
            </a:pathLst>
          </a:cu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5" name="Title 1">
            <a:extLst>
              <a:ext uri="{FF2B5EF4-FFF2-40B4-BE49-F238E27FC236}">
                <a16:creationId xmlns:a16="http://schemas.microsoft.com/office/drawing/2014/main" id="{B704B5C3-1E41-040C-E54D-B83556851EC5}"/>
              </a:ext>
            </a:extLst>
          </p:cNvPr>
          <p:cNvSpPr txBox="1">
            <a:spLocks noGrp="1"/>
          </p:cNvSpPr>
          <p:nvPr>
            <p:ph type="ctrTitle"/>
          </p:nvPr>
        </p:nvSpPr>
        <p:spPr>
          <a:xfrm>
            <a:off x="1698808" y="1232775"/>
            <a:ext cx="8794379" cy="3978261"/>
          </a:xfrm>
        </p:spPr>
        <p:txBody>
          <a:bodyPr anchor="t"/>
          <a:lstStyle/>
          <a:p>
            <a:pPr lvl="0" algn="l"/>
            <a:br>
              <a:rPr lang="en-GB" sz="1800">
                <a:latin typeface="Arial" pitchFamily="34"/>
                <a:cs typeface="Arial" pitchFamily="34"/>
              </a:rPr>
            </a:br>
            <a:r>
              <a:rPr lang="en-GB" sz="1800">
                <a:latin typeface="Arial" pitchFamily="34"/>
                <a:cs typeface="Arial" pitchFamily="34"/>
              </a:rPr>
              <a:t>Finchley Oriental Market is a strong business idea that meets the growing demand for authentic Asian groceries in Finchley Central. With a great location, a wide product range and competitive pricing, the store is well positioned to attract local families, students and multicultural communities.</a:t>
            </a:r>
            <a:br>
              <a:rPr lang="en-GB" sz="1800">
                <a:latin typeface="Arial" pitchFamily="34"/>
                <a:cs typeface="Arial" pitchFamily="34"/>
              </a:rPr>
            </a:br>
            <a:r>
              <a:rPr lang="en-GB" sz="1800">
                <a:latin typeface="Arial" pitchFamily="34"/>
                <a:cs typeface="Arial" pitchFamily="34"/>
              </a:rPr>
              <a:t>The start-up cost of £100,000 gives the business a solid foundation, and monthly expenses are clearly managed. Although the first months show losses, revenue grows steadily, and the financial forecast shows the business moving closer to profitability. The break-even point of around 4,667 items per month is achievable with consistent customer footfall.</a:t>
            </a:r>
            <a:br>
              <a:rPr lang="en-GB" sz="1800">
                <a:latin typeface="Arial" pitchFamily="34"/>
                <a:cs typeface="Arial" pitchFamily="34"/>
              </a:rPr>
            </a:br>
            <a:r>
              <a:rPr lang="en-GB" sz="1800">
                <a:latin typeface="Arial" pitchFamily="34"/>
                <a:cs typeface="Arial" pitchFamily="34"/>
              </a:rPr>
              <a:t>Overall, Finchley Oriental Market has strong long-term potential. With effective marketing, community engagement and a clear financial plan, the business is well placed to grow, succeed and become a trusted part of the Finchley Central community</a:t>
            </a:r>
            <a:r>
              <a:rPr lang="en-GB" sz="1800"/>
              <a:t>.</a:t>
            </a:r>
            <a:br>
              <a:rPr lang="en-GB" sz="1800"/>
            </a:br>
            <a:endParaRPr lang="en-GB" sz="1800"/>
          </a:p>
        </p:txBody>
      </p:sp>
      <p:sp>
        <p:nvSpPr>
          <p:cNvPr id="6" name="Rectangle 12">
            <a:extLst>
              <a:ext uri="{FF2B5EF4-FFF2-40B4-BE49-F238E27FC236}">
                <a16:creationId xmlns:a16="http://schemas.microsoft.com/office/drawing/2014/main" id="{7AC9F637-AB37-785D-7170-FF120D15F552}"/>
              </a:ext>
              <a:ext uri="{C183D7F6-B498-43B3-948B-1728B52AA6E4}">
                <adec:decorative xmlns:adec="http://schemas.microsoft.com/office/drawing/2017/decorative" val="1"/>
              </a:ext>
            </a:extLst>
          </p:cNvPr>
          <p:cNvSpPr>
            <a:spLocks noMove="1" noResize="1"/>
          </p:cNvSpPr>
          <p:nvPr/>
        </p:nvSpPr>
        <p:spPr>
          <a:xfrm>
            <a:off x="3718563" y="5524786"/>
            <a:ext cx="4754880" cy="27432"/>
          </a:xfrm>
          <a:prstGeom prst="rect">
            <a:avLst/>
          </a:prstGeom>
          <a:solidFill>
            <a:srgbClr val="E97132"/>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7" name="TextBox 4">
            <a:extLst>
              <a:ext uri="{FF2B5EF4-FFF2-40B4-BE49-F238E27FC236}">
                <a16:creationId xmlns:a16="http://schemas.microsoft.com/office/drawing/2014/main" id="{9240FE5E-5EC7-63F4-F8A1-020F4AE69A19}"/>
              </a:ext>
            </a:extLst>
          </p:cNvPr>
          <p:cNvSpPr txBox="1"/>
          <p:nvPr/>
        </p:nvSpPr>
        <p:spPr>
          <a:xfrm>
            <a:off x="5108862" y="573758"/>
            <a:ext cx="1974271" cy="46166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1200" cap="none" spc="0" baseline="0">
                <a:solidFill>
                  <a:srgbClr val="000000"/>
                </a:solidFill>
                <a:uFillTx/>
                <a:latin typeface="Arial" pitchFamily="34"/>
                <a:cs typeface="Arial" pitchFamily="34"/>
              </a:rPr>
              <a:t>Conclusion </a:t>
            </a:r>
          </a:p>
        </p:txBody>
      </p:sp>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7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name="Slide29">
    <p:bg>
      <p:bgPr>
        <a:solidFill>
          <a:srgbClr val="FFFFFF"/>
        </a:solidFill>
        <a:effectLst/>
      </p:bgPr>
    </p:bg>
    <p:spTree>
      <p:nvGrpSpPr>
        <p:cNvPr id="1" name=""/>
        <p:cNvGrpSpPr/>
        <p:nvPr/>
      </p:nvGrpSpPr>
      <p:grpSpPr>
        <a:xfrm>
          <a:off x="0" y="0"/>
          <a:ext cx="0" cy="0"/>
          <a:chOff x="0" y="0"/>
          <a:chExt cx="0" cy="0"/>
        </a:xfrm>
      </p:grpSpPr>
      <p:sp>
        <p:nvSpPr>
          <p:cNvPr id="2" name="Rectangle 219">
            <a:extLst>
              <a:ext uri="{FF2B5EF4-FFF2-40B4-BE49-F238E27FC236}">
                <a16:creationId xmlns:a16="http://schemas.microsoft.com/office/drawing/2014/main" id="{1676BDB2-BC8A-7267-BC09-289E5E10716F}"/>
              </a:ext>
              <a:ext uri="{C183D7F6-B498-43B3-948B-1728B52AA6E4}">
                <adec:decorative xmlns:adec="http://schemas.microsoft.com/office/drawing/2017/decorative" val="1"/>
              </a:ext>
            </a:extLst>
          </p:cNvPr>
          <p:cNvSpPr>
            <a:spLocks noMove="1" noResize="1"/>
          </p:cNvSpPr>
          <p:nvPr/>
        </p:nvSpPr>
        <p:spPr>
          <a:xfrm>
            <a:off x="0" y="0"/>
            <a:ext cx="12191996"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3" name="Freeform: Shape 8">
            <a:extLst>
              <a:ext uri="{FF2B5EF4-FFF2-40B4-BE49-F238E27FC236}">
                <a16:creationId xmlns:a16="http://schemas.microsoft.com/office/drawing/2014/main" id="{08B292A1-7F6E-EF5C-1AD7-293382A1E47C}"/>
              </a:ext>
              <a:ext uri="{C183D7F6-B498-43B3-948B-1728B52AA6E4}">
                <adec:decorative xmlns:adec="http://schemas.microsoft.com/office/drawing/2017/decorative" val="1"/>
              </a:ext>
            </a:extLst>
          </p:cNvPr>
          <p:cNvSpPr>
            <a:spLocks noMove="1" noResize="1"/>
          </p:cNvSpPr>
          <p:nvPr/>
        </p:nvSpPr>
        <p:spPr>
          <a:xfrm>
            <a:off x="1114425" y="0"/>
            <a:ext cx="9963146" cy="6858000"/>
          </a:xfrm>
          <a:custGeom>
            <a:avLst/>
            <a:gdLst>
              <a:gd name="f0" fmla="val 10800000"/>
              <a:gd name="f1" fmla="val 5400000"/>
              <a:gd name="f2" fmla="val 180"/>
              <a:gd name="f3" fmla="val w"/>
              <a:gd name="f4" fmla="val h"/>
              <a:gd name="f5" fmla="val 0"/>
              <a:gd name="f6" fmla="val 9963150"/>
              <a:gd name="f7" fmla="val 6858000"/>
              <a:gd name="f8" fmla="val 1595771"/>
              <a:gd name="f9" fmla="val 8367379"/>
              <a:gd name="f10" fmla="val 8504080"/>
              <a:gd name="f11" fmla="val 130333"/>
              <a:gd name="f12" fmla="val 9405568"/>
              <a:gd name="f13" fmla="val 1031820"/>
              <a:gd name="f14" fmla="val 2277214"/>
              <a:gd name="f15" fmla="val 3652838"/>
              <a:gd name="f16" fmla="val 4856509"/>
              <a:gd name="f17" fmla="val 9536251"/>
              <a:gd name="f18" fmla="val 5960473"/>
              <a:gd name="f19" fmla="val 8825600"/>
              <a:gd name="f20" fmla="val 6821583"/>
              <a:gd name="f21" fmla="val 8794055"/>
              <a:gd name="f22" fmla="val 1169096"/>
              <a:gd name="f23" fmla="val 1137550"/>
              <a:gd name="f24" fmla="val 426899"/>
              <a:gd name="f25" fmla="val 557582"/>
              <a:gd name="f26" fmla="val 1459070"/>
              <a:gd name="f27" fmla="+- 0 0 -90"/>
              <a:gd name="f28" fmla="*/ f3 1 9963150"/>
              <a:gd name="f29" fmla="*/ f4 1 6858000"/>
              <a:gd name="f30" fmla="+- f7 0 f5"/>
              <a:gd name="f31" fmla="+- f6 0 f5"/>
              <a:gd name="f32" fmla="*/ f27 f0 1"/>
              <a:gd name="f33" fmla="*/ f31 1 9963150"/>
              <a:gd name="f34" fmla="*/ f30 1 6858000"/>
              <a:gd name="f35" fmla="*/ 1595771 f31 1"/>
              <a:gd name="f36" fmla="*/ 0 f30 1"/>
              <a:gd name="f37" fmla="*/ 8367379 f31 1"/>
              <a:gd name="f38" fmla="*/ 8504080 f31 1"/>
              <a:gd name="f39" fmla="*/ 130333 f30 1"/>
              <a:gd name="f40" fmla="*/ 9963150 f31 1"/>
              <a:gd name="f41" fmla="*/ 3652838 f30 1"/>
              <a:gd name="f42" fmla="*/ 8825600 f31 1"/>
              <a:gd name="f43" fmla="*/ 6821583 f30 1"/>
              <a:gd name="f44" fmla="*/ 8794055 f31 1"/>
              <a:gd name="f45" fmla="*/ 6858000 f30 1"/>
              <a:gd name="f46" fmla="*/ 1169096 f31 1"/>
              <a:gd name="f47" fmla="*/ 1137550 f31 1"/>
              <a:gd name="f48" fmla="*/ 0 f31 1"/>
              <a:gd name="f49" fmla="*/ 1459070 f31 1"/>
              <a:gd name="f50" fmla="*/ f32 1 f2"/>
              <a:gd name="f51" fmla="*/ f35 1 9963150"/>
              <a:gd name="f52" fmla="*/ f36 1 6858000"/>
              <a:gd name="f53" fmla="*/ f37 1 9963150"/>
              <a:gd name="f54" fmla="*/ f38 1 9963150"/>
              <a:gd name="f55" fmla="*/ f39 1 6858000"/>
              <a:gd name="f56" fmla="*/ f40 1 9963150"/>
              <a:gd name="f57" fmla="*/ f41 1 6858000"/>
              <a:gd name="f58" fmla="*/ f42 1 9963150"/>
              <a:gd name="f59" fmla="*/ f43 1 6858000"/>
              <a:gd name="f60" fmla="*/ f44 1 9963150"/>
              <a:gd name="f61" fmla="*/ f45 1 6858000"/>
              <a:gd name="f62" fmla="*/ f46 1 9963150"/>
              <a:gd name="f63" fmla="*/ f47 1 9963150"/>
              <a:gd name="f64" fmla="*/ f48 1 9963150"/>
              <a:gd name="f65" fmla="*/ f49 1 9963150"/>
              <a:gd name="f66" fmla="*/ f5 1 f33"/>
              <a:gd name="f67" fmla="*/ f6 1 f33"/>
              <a:gd name="f68" fmla="*/ f5 1 f34"/>
              <a:gd name="f69" fmla="*/ f7 1 f34"/>
              <a:gd name="f70" fmla="+- f50 0 f1"/>
              <a:gd name="f71" fmla="*/ f51 1 f33"/>
              <a:gd name="f72" fmla="*/ f52 1 f34"/>
              <a:gd name="f73" fmla="*/ f53 1 f33"/>
              <a:gd name="f74" fmla="*/ f54 1 f33"/>
              <a:gd name="f75" fmla="*/ f55 1 f34"/>
              <a:gd name="f76" fmla="*/ f56 1 f33"/>
              <a:gd name="f77" fmla="*/ f57 1 f34"/>
              <a:gd name="f78" fmla="*/ f58 1 f33"/>
              <a:gd name="f79" fmla="*/ f59 1 f34"/>
              <a:gd name="f80" fmla="*/ f60 1 f33"/>
              <a:gd name="f81" fmla="*/ f61 1 f34"/>
              <a:gd name="f82" fmla="*/ f62 1 f33"/>
              <a:gd name="f83" fmla="*/ f63 1 f33"/>
              <a:gd name="f84" fmla="*/ f64 1 f33"/>
              <a:gd name="f85" fmla="*/ f65 1 f33"/>
              <a:gd name="f86" fmla="*/ f66 f28 1"/>
              <a:gd name="f87" fmla="*/ f67 f28 1"/>
              <a:gd name="f88" fmla="*/ f69 f29 1"/>
              <a:gd name="f89" fmla="*/ f68 f29 1"/>
              <a:gd name="f90" fmla="*/ f71 f28 1"/>
              <a:gd name="f91" fmla="*/ f72 f29 1"/>
              <a:gd name="f92" fmla="*/ f73 f28 1"/>
              <a:gd name="f93" fmla="*/ f74 f28 1"/>
              <a:gd name="f94" fmla="*/ f75 f29 1"/>
              <a:gd name="f95" fmla="*/ f76 f28 1"/>
              <a:gd name="f96" fmla="*/ f77 f29 1"/>
              <a:gd name="f97" fmla="*/ f78 f28 1"/>
              <a:gd name="f98" fmla="*/ f79 f29 1"/>
              <a:gd name="f99" fmla="*/ f80 f28 1"/>
              <a:gd name="f100" fmla="*/ f81 f29 1"/>
              <a:gd name="f101" fmla="*/ f82 f28 1"/>
              <a:gd name="f102" fmla="*/ f83 f28 1"/>
              <a:gd name="f103" fmla="*/ f84 f28 1"/>
              <a:gd name="f104" fmla="*/ f85 f28 1"/>
            </a:gdLst>
            <a:ahLst/>
            <a:cxnLst>
              <a:cxn ang="3cd4">
                <a:pos x="hc" y="t"/>
              </a:cxn>
              <a:cxn ang="0">
                <a:pos x="r" y="vc"/>
              </a:cxn>
              <a:cxn ang="cd4">
                <a:pos x="hc" y="b"/>
              </a:cxn>
              <a:cxn ang="cd2">
                <a:pos x="l" y="vc"/>
              </a:cxn>
              <a:cxn ang="f70">
                <a:pos x="f90" y="f91"/>
              </a:cxn>
              <a:cxn ang="f70">
                <a:pos x="f92" y="f91"/>
              </a:cxn>
              <a:cxn ang="f70">
                <a:pos x="f93" y="f94"/>
              </a:cxn>
              <a:cxn ang="f70">
                <a:pos x="f95" y="f96"/>
              </a:cxn>
              <a:cxn ang="f70">
                <a:pos x="f97" y="f98"/>
              </a:cxn>
              <a:cxn ang="f70">
                <a:pos x="f99" y="f100"/>
              </a:cxn>
              <a:cxn ang="f70">
                <a:pos x="f101" y="f100"/>
              </a:cxn>
              <a:cxn ang="f70">
                <a:pos x="f102" y="f98"/>
              </a:cxn>
              <a:cxn ang="f70">
                <a:pos x="f103" y="f96"/>
              </a:cxn>
              <a:cxn ang="f70">
                <a:pos x="f104" y="f94"/>
              </a:cxn>
            </a:cxnLst>
            <a:rect l="f86" t="f89" r="f87" b="f88"/>
            <a:pathLst>
              <a:path w="9963150" h="6858000">
                <a:moveTo>
                  <a:pt x="f8" y="f5"/>
                </a:moveTo>
                <a:lnTo>
                  <a:pt x="f9" y="f5"/>
                </a:lnTo>
                <a:lnTo>
                  <a:pt x="f10" y="f11"/>
                </a:lnTo>
                <a:cubicBezTo>
                  <a:pt x="f12" y="f13"/>
                  <a:pt x="f6" y="f14"/>
                  <a:pt x="f6" y="f15"/>
                </a:cubicBezTo>
                <a:cubicBezTo>
                  <a:pt x="f6" y="f16"/>
                  <a:pt x="f17" y="f18"/>
                  <a:pt x="f19" y="f20"/>
                </a:cubicBezTo>
                <a:lnTo>
                  <a:pt x="f21" y="f7"/>
                </a:lnTo>
                <a:lnTo>
                  <a:pt x="f22" y="f7"/>
                </a:lnTo>
                <a:lnTo>
                  <a:pt x="f23" y="f20"/>
                </a:lnTo>
                <a:cubicBezTo>
                  <a:pt x="f24" y="f18"/>
                  <a:pt x="f5" y="f16"/>
                  <a:pt x="f5" y="f15"/>
                </a:cubicBezTo>
                <a:cubicBezTo>
                  <a:pt x="f5" y="f14"/>
                  <a:pt x="f25" y="f13"/>
                  <a:pt x="f26" y="f11"/>
                </a:cubicBezTo>
                <a:close/>
              </a:path>
            </a:pathLst>
          </a:custGeom>
          <a:solidFill>
            <a:srgbClr val="FFFFFF"/>
          </a:solidFill>
          <a:ln w="9528" cap="flat">
            <a:solidFill>
              <a:srgbClr val="EFEFEF"/>
            </a:solidFill>
            <a:prstDash val="solid"/>
            <a:miter/>
          </a:ln>
          <a:effectLst>
            <a:outerShdw dir="16200000" algn="tl">
              <a:srgbClr val="D9D9D9">
                <a:alpha val="38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4" name="Freeform: Shape 10">
            <a:extLst>
              <a:ext uri="{FF2B5EF4-FFF2-40B4-BE49-F238E27FC236}">
                <a16:creationId xmlns:a16="http://schemas.microsoft.com/office/drawing/2014/main" id="{FE52AC20-9C6F-7A07-6118-2B586DDAF64C}"/>
              </a:ext>
              <a:ext uri="{C183D7F6-B498-43B3-948B-1728B52AA6E4}">
                <adec:decorative xmlns:adec="http://schemas.microsoft.com/office/drawing/2017/decorative" val="1"/>
              </a:ext>
            </a:extLst>
          </p:cNvPr>
          <p:cNvSpPr>
            <a:spLocks noMove="1" noResize="1"/>
          </p:cNvSpPr>
          <p:nvPr/>
        </p:nvSpPr>
        <p:spPr>
          <a:xfrm>
            <a:off x="1121667" y="0"/>
            <a:ext cx="9948672" cy="6858000"/>
          </a:xfrm>
          <a:custGeom>
            <a:avLst/>
            <a:gdLst>
              <a:gd name="f0" fmla="val 10800000"/>
              <a:gd name="f1" fmla="val 5400000"/>
              <a:gd name="f2" fmla="val 180"/>
              <a:gd name="f3" fmla="val w"/>
              <a:gd name="f4" fmla="val h"/>
              <a:gd name="f5" fmla="val 0"/>
              <a:gd name="f6" fmla="val 9963150"/>
              <a:gd name="f7" fmla="val 6858000"/>
              <a:gd name="f8" fmla="val 1595771"/>
              <a:gd name="f9" fmla="val 8367379"/>
              <a:gd name="f10" fmla="val 8504080"/>
              <a:gd name="f11" fmla="val 130333"/>
              <a:gd name="f12" fmla="val 9405568"/>
              <a:gd name="f13" fmla="val 1031820"/>
              <a:gd name="f14" fmla="val 2277214"/>
              <a:gd name="f15" fmla="val 3652838"/>
              <a:gd name="f16" fmla="val 4856509"/>
              <a:gd name="f17" fmla="val 9536251"/>
              <a:gd name="f18" fmla="val 5960473"/>
              <a:gd name="f19" fmla="val 8825600"/>
              <a:gd name="f20" fmla="val 6821583"/>
              <a:gd name="f21" fmla="val 8794055"/>
              <a:gd name="f22" fmla="val 1169096"/>
              <a:gd name="f23" fmla="val 1137550"/>
              <a:gd name="f24" fmla="val 426899"/>
              <a:gd name="f25" fmla="val 557582"/>
              <a:gd name="f26" fmla="val 1459070"/>
              <a:gd name="f27" fmla="+- 0 0 -90"/>
              <a:gd name="f28" fmla="*/ f3 1 9963150"/>
              <a:gd name="f29" fmla="*/ f4 1 6858000"/>
              <a:gd name="f30" fmla="+- f7 0 f5"/>
              <a:gd name="f31" fmla="+- f6 0 f5"/>
              <a:gd name="f32" fmla="*/ f27 f0 1"/>
              <a:gd name="f33" fmla="*/ f31 1 9963150"/>
              <a:gd name="f34" fmla="*/ f30 1 6858000"/>
              <a:gd name="f35" fmla="*/ 1595771 f31 1"/>
              <a:gd name="f36" fmla="*/ 0 f30 1"/>
              <a:gd name="f37" fmla="*/ 8367379 f31 1"/>
              <a:gd name="f38" fmla="*/ 8504080 f31 1"/>
              <a:gd name="f39" fmla="*/ 130333 f30 1"/>
              <a:gd name="f40" fmla="*/ 9963150 f31 1"/>
              <a:gd name="f41" fmla="*/ 3652838 f30 1"/>
              <a:gd name="f42" fmla="*/ 8825600 f31 1"/>
              <a:gd name="f43" fmla="*/ 6821583 f30 1"/>
              <a:gd name="f44" fmla="*/ 8794055 f31 1"/>
              <a:gd name="f45" fmla="*/ 6858000 f30 1"/>
              <a:gd name="f46" fmla="*/ 1169096 f31 1"/>
              <a:gd name="f47" fmla="*/ 1137550 f31 1"/>
              <a:gd name="f48" fmla="*/ 0 f31 1"/>
              <a:gd name="f49" fmla="*/ 1459070 f31 1"/>
              <a:gd name="f50" fmla="*/ f32 1 f2"/>
              <a:gd name="f51" fmla="*/ f35 1 9963150"/>
              <a:gd name="f52" fmla="*/ f36 1 6858000"/>
              <a:gd name="f53" fmla="*/ f37 1 9963150"/>
              <a:gd name="f54" fmla="*/ f38 1 9963150"/>
              <a:gd name="f55" fmla="*/ f39 1 6858000"/>
              <a:gd name="f56" fmla="*/ f40 1 9963150"/>
              <a:gd name="f57" fmla="*/ f41 1 6858000"/>
              <a:gd name="f58" fmla="*/ f42 1 9963150"/>
              <a:gd name="f59" fmla="*/ f43 1 6858000"/>
              <a:gd name="f60" fmla="*/ f44 1 9963150"/>
              <a:gd name="f61" fmla="*/ f45 1 6858000"/>
              <a:gd name="f62" fmla="*/ f46 1 9963150"/>
              <a:gd name="f63" fmla="*/ f47 1 9963150"/>
              <a:gd name="f64" fmla="*/ f48 1 9963150"/>
              <a:gd name="f65" fmla="*/ f49 1 9963150"/>
              <a:gd name="f66" fmla="*/ f5 1 f33"/>
              <a:gd name="f67" fmla="*/ f6 1 f33"/>
              <a:gd name="f68" fmla="*/ f5 1 f34"/>
              <a:gd name="f69" fmla="*/ f7 1 f34"/>
              <a:gd name="f70" fmla="+- f50 0 f1"/>
              <a:gd name="f71" fmla="*/ f51 1 f33"/>
              <a:gd name="f72" fmla="*/ f52 1 f34"/>
              <a:gd name="f73" fmla="*/ f53 1 f33"/>
              <a:gd name="f74" fmla="*/ f54 1 f33"/>
              <a:gd name="f75" fmla="*/ f55 1 f34"/>
              <a:gd name="f76" fmla="*/ f56 1 f33"/>
              <a:gd name="f77" fmla="*/ f57 1 f34"/>
              <a:gd name="f78" fmla="*/ f58 1 f33"/>
              <a:gd name="f79" fmla="*/ f59 1 f34"/>
              <a:gd name="f80" fmla="*/ f60 1 f33"/>
              <a:gd name="f81" fmla="*/ f61 1 f34"/>
              <a:gd name="f82" fmla="*/ f62 1 f33"/>
              <a:gd name="f83" fmla="*/ f63 1 f33"/>
              <a:gd name="f84" fmla="*/ f64 1 f33"/>
              <a:gd name="f85" fmla="*/ f65 1 f33"/>
              <a:gd name="f86" fmla="*/ f66 f28 1"/>
              <a:gd name="f87" fmla="*/ f67 f28 1"/>
              <a:gd name="f88" fmla="*/ f69 f29 1"/>
              <a:gd name="f89" fmla="*/ f68 f29 1"/>
              <a:gd name="f90" fmla="*/ f71 f28 1"/>
              <a:gd name="f91" fmla="*/ f72 f29 1"/>
              <a:gd name="f92" fmla="*/ f73 f28 1"/>
              <a:gd name="f93" fmla="*/ f74 f28 1"/>
              <a:gd name="f94" fmla="*/ f75 f29 1"/>
              <a:gd name="f95" fmla="*/ f76 f28 1"/>
              <a:gd name="f96" fmla="*/ f77 f29 1"/>
              <a:gd name="f97" fmla="*/ f78 f28 1"/>
              <a:gd name="f98" fmla="*/ f79 f29 1"/>
              <a:gd name="f99" fmla="*/ f80 f28 1"/>
              <a:gd name="f100" fmla="*/ f81 f29 1"/>
              <a:gd name="f101" fmla="*/ f82 f28 1"/>
              <a:gd name="f102" fmla="*/ f83 f28 1"/>
              <a:gd name="f103" fmla="*/ f84 f28 1"/>
              <a:gd name="f104" fmla="*/ f85 f28 1"/>
            </a:gdLst>
            <a:ahLst/>
            <a:cxnLst>
              <a:cxn ang="3cd4">
                <a:pos x="hc" y="t"/>
              </a:cxn>
              <a:cxn ang="0">
                <a:pos x="r" y="vc"/>
              </a:cxn>
              <a:cxn ang="cd4">
                <a:pos x="hc" y="b"/>
              </a:cxn>
              <a:cxn ang="cd2">
                <a:pos x="l" y="vc"/>
              </a:cxn>
              <a:cxn ang="f70">
                <a:pos x="f90" y="f91"/>
              </a:cxn>
              <a:cxn ang="f70">
                <a:pos x="f92" y="f91"/>
              </a:cxn>
              <a:cxn ang="f70">
                <a:pos x="f93" y="f94"/>
              </a:cxn>
              <a:cxn ang="f70">
                <a:pos x="f95" y="f96"/>
              </a:cxn>
              <a:cxn ang="f70">
                <a:pos x="f97" y="f98"/>
              </a:cxn>
              <a:cxn ang="f70">
                <a:pos x="f99" y="f100"/>
              </a:cxn>
              <a:cxn ang="f70">
                <a:pos x="f101" y="f100"/>
              </a:cxn>
              <a:cxn ang="f70">
                <a:pos x="f102" y="f98"/>
              </a:cxn>
              <a:cxn ang="f70">
                <a:pos x="f103" y="f96"/>
              </a:cxn>
              <a:cxn ang="f70">
                <a:pos x="f104" y="f94"/>
              </a:cxn>
            </a:cxnLst>
            <a:rect l="f86" t="f89" r="f87" b="f88"/>
            <a:pathLst>
              <a:path w="9963150" h="6858000">
                <a:moveTo>
                  <a:pt x="f8" y="f5"/>
                </a:moveTo>
                <a:lnTo>
                  <a:pt x="f9" y="f5"/>
                </a:lnTo>
                <a:lnTo>
                  <a:pt x="f10" y="f11"/>
                </a:lnTo>
                <a:cubicBezTo>
                  <a:pt x="f12" y="f13"/>
                  <a:pt x="f6" y="f14"/>
                  <a:pt x="f6" y="f15"/>
                </a:cubicBezTo>
                <a:cubicBezTo>
                  <a:pt x="f6" y="f16"/>
                  <a:pt x="f17" y="f18"/>
                  <a:pt x="f19" y="f20"/>
                </a:cubicBezTo>
                <a:lnTo>
                  <a:pt x="f21" y="f7"/>
                </a:lnTo>
                <a:lnTo>
                  <a:pt x="f22" y="f7"/>
                </a:lnTo>
                <a:lnTo>
                  <a:pt x="f23" y="f20"/>
                </a:lnTo>
                <a:cubicBezTo>
                  <a:pt x="f24" y="f18"/>
                  <a:pt x="f5" y="f16"/>
                  <a:pt x="f5" y="f15"/>
                </a:cubicBezTo>
                <a:cubicBezTo>
                  <a:pt x="f5" y="f14"/>
                  <a:pt x="f25" y="f13"/>
                  <a:pt x="f26" y="f11"/>
                </a:cubicBezTo>
                <a:close/>
              </a:path>
            </a:pathLst>
          </a:cu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0" cap="none" spc="0" baseline="0">
                <a:solidFill>
                  <a:srgbClr val="FFFFFF"/>
                </a:solidFill>
                <a:uFillTx/>
                <a:latin typeface="Calibri"/>
              </a:rPr>
              <a:t>Finchley Oriental Market is a and a clear financial plan, the business is well placed to grow, succeed and become a trusted part of the Finchley Central community.</a:t>
            </a:r>
            <a:endParaRPr lang="en-US" sz="1800" b="0" i="0" u="none" strike="noStrike" kern="1200" cap="none" spc="0" baseline="0">
              <a:solidFill>
                <a:srgbClr val="FFFFFF"/>
              </a:solidFill>
              <a:uFillTx/>
              <a:latin typeface="Calibri"/>
            </a:endParaRPr>
          </a:p>
        </p:txBody>
      </p:sp>
      <p:sp>
        <p:nvSpPr>
          <p:cNvPr id="5" name="Title 1">
            <a:extLst>
              <a:ext uri="{FF2B5EF4-FFF2-40B4-BE49-F238E27FC236}">
                <a16:creationId xmlns:a16="http://schemas.microsoft.com/office/drawing/2014/main" id="{6688D127-3EC4-6417-124B-48B10FD5B8C0}"/>
              </a:ext>
            </a:extLst>
          </p:cNvPr>
          <p:cNvSpPr txBox="1">
            <a:spLocks noGrp="1"/>
          </p:cNvSpPr>
          <p:nvPr>
            <p:ph type="ctrTitle"/>
          </p:nvPr>
        </p:nvSpPr>
        <p:spPr>
          <a:xfrm>
            <a:off x="1698808" y="1631371"/>
            <a:ext cx="8794379" cy="3413409"/>
          </a:xfrm>
        </p:spPr>
        <p:txBody>
          <a:bodyPr anchor="t"/>
          <a:lstStyle/>
          <a:p>
            <a:pPr lvl="0" algn="l"/>
            <a:r>
              <a:rPr lang="en-GB" sz="1600"/>
              <a:t>Brown, T. (2022) </a:t>
            </a:r>
            <a:r>
              <a:rPr lang="en-GB" sz="1600" i="1"/>
              <a:t>Digital Innovation in Retail Operations</a:t>
            </a:r>
            <a:r>
              <a:rPr lang="en-GB" sz="1600"/>
              <a:t>. London: Retail Technology Press.</a:t>
            </a:r>
            <a:br>
              <a:rPr lang="en-GB" sz="1600"/>
            </a:br>
            <a:br>
              <a:rPr lang="en-GB" sz="1600"/>
            </a:br>
            <a:r>
              <a:rPr lang="en-GB" sz="1600"/>
              <a:t>DEFRA (2023) </a:t>
            </a:r>
            <a:r>
              <a:rPr lang="en-GB" sz="1600" i="1"/>
              <a:t>Environmental Sustainability Guidance for Retail Businesses</a:t>
            </a:r>
            <a:r>
              <a:rPr lang="en-GB" sz="1600"/>
              <a:t>. UK Government.</a:t>
            </a:r>
            <a:br>
              <a:rPr lang="en-GB" sz="1600"/>
            </a:br>
            <a:br>
              <a:rPr lang="en-GB" sz="1600"/>
            </a:br>
            <a:r>
              <a:rPr lang="en-GB" sz="1600"/>
              <a:t>FSA (2022) </a:t>
            </a:r>
            <a:r>
              <a:rPr lang="en-GB" sz="1600" i="1"/>
              <a:t>Food Safety and Hygiene Regulations for Retailers</a:t>
            </a:r>
            <a:r>
              <a:rPr lang="en-GB" sz="1600"/>
              <a:t>. Food Standards Agency.</a:t>
            </a:r>
            <a:br>
              <a:rPr lang="en-GB" sz="1600"/>
            </a:br>
            <a:br>
              <a:rPr lang="en-GB" sz="1600"/>
            </a:br>
            <a:r>
              <a:rPr lang="en-GB" sz="1600"/>
              <a:t>Khan, A. (2021) </a:t>
            </a:r>
            <a:r>
              <a:rPr lang="en-GB" sz="1600" i="1"/>
              <a:t>‘Trends in International Food Consumption in the UK</a:t>
            </a:r>
            <a:r>
              <a:rPr lang="en-GB" sz="1600"/>
              <a:t>’, Journal of Consumer Culture, 18(2), pp. 145-158.</a:t>
            </a:r>
            <a:br>
              <a:rPr lang="en-GB" sz="1600"/>
            </a:br>
            <a:br>
              <a:rPr lang="en-GB" sz="1600"/>
            </a:br>
            <a:r>
              <a:rPr lang="en-GB" sz="1600"/>
              <a:t>ONS (2023</a:t>
            </a:r>
            <a:r>
              <a:rPr lang="en-GB" sz="1600" i="1"/>
              <a:t>) UK Inflation and Consumer Spending Report</a:t>
            </a:r>
            <a:r>
              <a:rPr lang="en-GB" sz="1600"/>
              <a:t>. Office for National Statistics.</a:t>
            </a:r>
            <a:br>
              <a:rPr lang="en-GB" sz="1600"/>
            </a:br>
            <a:br>
              <a:rPr lang="en-GB" sz="1600"/>
            </a:br>
            <a:r>
              <a:rPr lang="en-GB" sz="1600"/>
              <a:t>Smith, J. (2022</a:t>
            </a:r>
            <a:r>
              <a:rPr lang="en-GB" sz="1600" i="1"/>
              <a:t>) ‘Impact of UK Import Regulations on Retail Food Supply</a:t>
            </a:r>
            <a:r>
              <a:rPr lang="en-GB" sz="1600"/>
              <a:t>’, British Retail Review, 12(4), pp. 210-225.</a:t>
            </a:r>
            <a:br>
              <a:rPr lang="en-GB" sz="1600"/>
            </a:br>
            <a:endParaRPr lang="en-GB" sz="1600"/>
          </a:p>
        </p:txBody>
      </p:sp>
      <p:sp>
        <p:nvSpPr>
          <p:cNvPr id="6" name="Rectangle 12">
            <a:extLst>
              <a:ext uri="{FF2B5EF4-FFF2-40B4-BE49-F238E27FC236}">
                <a16:creationId xmlns:a16="http://schemas.microsoft.com/office/drawing/2014/main" id="{D9207CE4-9ACE-E296-1C26-8BAD69615055}"/>
              </a:ext>
              <a:ext uri="{C183D7F6-B498-43B3-948B-1728B52AA6E4}">
                <adec:decorative xmlns:adec="http://schemas.microsoft.com/office/drawing/2017/decorative" val="1"/>
              </a:ext>
            </a:extLst>
          </p:cNvPr>
          <p:cNvSpPr>
            <a:spLocks noMove="1" noResize="1"/>
          </p:cNvSpPr>
          <p:nvPr/>
        </p:nvSpPr>
        <p:spPr>
          <a:xfrm>
            <a:off x="3718563" y="5524786"/>
            <a:ext cx="4754880" cy="27432"/>
          </a:xfrm>
          <a:prstGeom prst="rect">
            <a:avLst/>
          </a:prstGeom>
          <a:solidFill>
            <a:srgbClr val="E97132"/>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7" name="TextBox 4">
            <a:extLst>
              <a:ext uri="{FF2B5EF4-FFF2-40B4-BE49-F238E27FC236}">
                <a16:creationId xmlns:a16="http://schemas.microsoft.com/office/drawing/2014/main" id="{C955298B-B371-1104-E1CF-5A5C7330776D}"/>
              </a:ext>
            </a:extLst>
          </p:cNvPr>
          <p:cNvSpPr txBox="1"/>
          <p:nvPr/>
        </p:nvSpPr>
        <p:spPr>
          <a:xfrm>
            <a:off x="4494065" y="689704"/>
            <a:ext cx="2495543" cy="46166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0" cap="none" spc="0" baseline="0">
                <a:solidFill>
                  <a:srgbClr val="000000"/>
                </a:solidFill>
                <a:uFillTx/>
                <a:latin typeface="Arial" pitchFamily="34"/>
                <a:cs typeface="Arial" pitchFamily="34"/>
              </a:rPr>
              <a:t>Reference </a:t>
            </a:r>
            <a:r>
              <a:rPr lang="en-GB" sz="2400" b="1" i="0" u="none" strike="noStrike" kern="1200" cap="none" spc="0" baseline="0">
                <a:solidFill>
                  <a:srgbClr val="000000"/>
                </a:solidFill>
                <a:uFillTx/>
                <a:latin typeface="Arial" pitchFamily="34"/>
                <a:cs typeface="Arial" pitchFamily="34"/>
              </a:rPr>
              <a:t> List</a:t>
            </a:r>
          </a:p>
        </p:txBody>
      </p:sp>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7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name="Slide37">
    <p:bg>
      <p:bgPr>
        <a:solidFill>
          <a:srgbClr val="FFFFFF"/>
        </a:solidFill>
        <a:effectLst/>
      </p:bgPr>
    </p:bg>
    <p:spTree>
      <p:nvGrpSpPr>
        <p:cNvPr id="1" name=""/>
        <p:cNvGrpSpPr/>
        <p:nvPr/>
      </p:nvGrpSpPr>
      <p:grpSpPr>
        <a:xfrm>
          <a:off x="0" y="0"/>
          <a:ext cx="0" cy="0"/>
          <a:chOff x="0" y="0"/>
          <a:chExt cx="0" cy="0"/>
        </a:xfrm>
      </p:grpSpPr>
      <p:sp>
        <p:nvSpPr>
          <p:cNvPr id="2" name="Rectangle 219">
            <a:extLst>
              <a:ext uri="{FF2B5EF4-FFF2-40B4-BE49-F238E27FC236}">
                <a16:creationId xmlns:a16="http://schemas.microsoft.com/office/drawing/2014/main" id="{56585B9B-9B0D-CDDA-4A30-E85BC8213469}"/>
              </a:ext>
              <a:ext uri="{C183D7F6-B498-43B3-948B-1728B52AA6E4}">
                <adec:decorative xmlns:adec="http://schemas.microsoft.com/office/drawing/2017/decorative" val="1"/>
              </a:ext>
            </a:extLst>
          </p:cNvPr>
          <p:cNvSpPr>
            <a:spLocks noMove="1" noResize="1"/>
          </p:cNvSpPr>
          <p:nvPr/>
        </p:nvSpPr>
        <p:spPr>
          <a:xfrm>
            <a:off x="0" y="0"/>
            <a:ext cx="12191996"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3" name="Freeform: Shape 8">
            <a:extLst>
              <a:ext uri="{FF2B5EF4-FFF2-40B4-BE49-F238E27FC236}">
                <a16:creationId xmlns:a16="http://schemas.microsoft.com/office/drawing/2014/main" id="{547E23CB-2F30-1AC3-18FB-13F153B06A12}"/>
              </a:ext>
              <a:ext uri="{C183D7F6-B498-43B3-948B-1728B52AA6E4}">
                <adec:decorative xmlns:adec="http://schemas.microsoft.com/office/drawing/2017/decorative" val="1"/>
              </a:ext>
            </a:extLst>
          </p:cNvPr>
          <p:cNvSpPr>
            <a:spLocks noMove="1" noResize="1"/>
          </p:cNvSpPr>
          <p:nvPr/>
        </p:nvSpPr>
        <p:spPr>
          <a:xfrm>
            <a:off x="1114425" y="0"/>
            <a:ext cx="9963146" cy="6858000"/>
          </a:xfrm>
          <a:custGeom>
            <a:avLst/>
            <a:gdLst>
              <a:gd name="f0" fmla="val 10800000"/>
              <a:gd name="f1" fmla="val 5400000"/>
              <a:gd name="f2" fmla="val 180"/>
              <a:gd name="f3" fmla="val w"/>
              <a:gd name="f4" fmla="val h"/>
              <a:gd name="f5" fmla="val 0"/>
              <a:gd name="f6" fmla="val 9963150"/>
              <a:gd name="f7" fmla="val 6858000"/>
              <a:gd name="f8" fmla="val 1595771"/>
              <a:gd name="f9" fmla="val 8367379"/>
              <a:gd name="f10" fmla="val 8504080"/>
              <a:gd name="f11" fmla="val 130333"/>
              <a:gd name="f12" fmla="val 9405568"/>
              <a:gd name="f13" fmla="val 1031820"/>
              <a:gd name="f14" fmla="val 2277214"/>
              <a:gd name="f15" fmla="val 3652838"/>
              <a:gd name="f16" fmla="val 4856509"/>
              <a:gd name="f17" fmla="val 9536251"/>
              <a:gd name="f18" fmla="val 5960473"/>
              <a:gd name="f19" fmla="val 8825600"/>
              <a:gd name="f20" fmla="val 6821583"/>
              <a:gd name="f21" fmla="val 8794055"/>
              <a:gd name="f22" fmla="val 1169096"/>
              <a:gd name="f23" fmla="val 1137550"/>
              <a:gd name="f24" fmla="val 426899"/>
              <a:gd name="f25" fmla="val 557582"/>
              <a:gd name="f26" fmla="val 1459070"/>
              <a:gd name="f27" fmla="+- 0 0 -90"/>
              <a:gd name="f28" fmla="*/ f3 1 9963150"/>
              <a:gd name="f29" fmla="*/ f4 1 6858000"/>
              <a:gd name="f30" fmla="+- f7 0 f5"/>
              <a:gd name="f31" fmla="+- f6 0 f5"/>
              <a:gd name="f32" fmla="*/ f27 f0 1"/>
              <a:gd name="f33" fmla="*/ f31 1 9963150"/>
              <a:gd name="f34" fmla="*/ f30 1 6858000"/>
              <a:gd name="f35" fmla="*/ 1595771 f31 1"/>
              <a:gd name="f36" fmla="*/ 0 f30 1"/>
              <a:gd name="f37" fmla="*/ 8367379 f31 1"/>
              <a:gd name="f38" fmla="*/ 8504080 f31 1"/>
              <a:gd name="f39" fmla="*/ 130333 f30 1"/>
              <a:gd name="f40" fmla="*/ 9963150 f31 1"/>
              <a:gd name="f41" fmla="*/ 3652838 f30 1"/>
              <a:gd name="f42" fmla="*/ 8825600 f31 1"/>
              <a:gd name="f43" fmla="*/ 6821583 f30 1"/>
              <a:gd name="f44" fmla="*/ 8794055 f31 1"/>
              <a:gd name="f45" fmla="*/ 6858000 f30 1"/>
              <a:gd name="f46" fmla="*/ 1169096 f31 1"/>
              <a:gd name="f47" fmla="*/ 1137550 f31 1"/>
              <a:gd name="f48" fmla="*/ 0 f31 1"/>
              <a:gd name="f49" fmla="*/ 1459070 f31 1"/>
              <a:gd name="f50" fmla="*/ f32 1 f2"/>
              <a:gd name="f51" fmla="*/ f35 1 9963150"/>
              <a:gd name="f52" fmla="*/ f36 1 6858000"/>
              <a:gd name="f53" fmla="*/ f37 1 9963150"/>
              <a:gd name="f54" fmla="*/ f38 1 9963150"/>
              <a:gd name="f55" fmla="*/ f39 1 6858000"/>
              <a:gd name="f56" fmla="*/ f40 1 9963150"/>
              <a:gd name="f57" fmla="*/ f41 1 6858000"/>
              <a:gd name="f58" fmla="*/ f42 1 9963150"/>
              <a:gd name="f59" fmla="*/ f43 1 6858000"/>
              <a:gd name="f60" fmla="*/ f44 1 9963150"/>
              <a:gd name="f61" fmla="*/ f45 1 6858000"/>
              <a:gd name="f62" fmla="*/ f46 1 9963150"/>
              <a:gd name="f63" fmla="*/ f47 1 9963150"/>
              <a:gd name="f64" fmla="*/ f48 1 9963150"/>
              <a:gd name="f65" fmla="*/ f49 1 9963150"/>
              <a:gd name="f66" fmla="*/ f5 1 f33"/>
              <a:gd name="f67" fmla="*/ f6 1 f33"/>
              <a:gd name="f68" fmla="*/ f5 1 f34"/>
              <a:gd name="f69" fmla="*/ f7 1 f34"/>
              <a:gd name="f70" fmla="+- f50 0 f1"/>
              <a:gd name="f71" fmla="*/ f51 1 f33"/>
              <a:gd name="f72" fmla="*/ f52 1 f34"/>
              <a:gd name="f73" fmla="*/ f53 1 f33"/>
              <a:gd name="f74" fmla="*/ f54 1 f33"/>
              <a:gd name="f75" fmla="*/ f55 1 f34"/>
              <a:gd name="f76" fmla="*/ f56 1 f33"/>
              <a:gd name="f77" fmla="*/ f57 1 f34"/>
              <a:gd name="f78" fmla="*/ f58 1 f33"/>
              <a:gd name="f79" fmla="*/ f59 1 f34"/>
              <a:gd name="f80" fmla="*/ f60 1 f33"/>
              <a:gd name="f81" fmla="*/ f61 1 f34"/>
              <a:gd name="f82" fmla="*/ f62 1 f33"/>
              <a:gd name="f83" fmla="*/ f63 1 f33"/>
              <a:gd name="f84" fmla="*/ f64 1 f33"/>
              <a:gd name="f85" fmla="*/ f65 1 f33"/>
              <a:gd name="f86" fmla="*/ f66 f28 1"/>
              <a:gd name="f87" fmla="*/ f67 f28 1"/>
              <a:gd name="f88" fmla="*/ f69 f29 1"/>
              <a:gd name="f89" fmla="*/ f68 f29 1"/>
              <a:gd name="f90" fmla="*/ f71 f28 1"/>
              <a:gd name="f91" fmla="*/ f72 f29 1"/>
              <a:gd name="f92" fmla="*/ f73 f28 1"/>
              <a:gd name="f93" fmla="*/ f74 f28 1"/>
              <a:gd name="f94" fmla="*/ f75 f29 1"/>
              <a:gd name="f95" fmla="*/ f76 f28 1"/>
              <a:gd name="f96" fmla="*/ f77 f29 1"/>
              <a:gd name="f97" fmla="*/ f78 f28 1"/>
              <a:gd name="f98" fmla="*/ f79 f29 1"/>
              <a:gd name="f99" fmla="*/ f80 f28 1"/>
              <a:gd name="f100" fmla="*/ f81 f29 1"/>
              <a:gd name="f101" fmla="*/ f82 f28 1"/>
              <a:gd name="f102" fmla="*/ f83 f28 1"/>
              <a:gd name="f103" fmla="*/ f84 f28 1"/>
              <a:gd name="f104" fmla="*/ f85 f28 1"/>
            </a:gdLst>
            <a:ahLst/>
            <a:cxnLst>
              <a:cxn ang="3cd4">
                <a:pos x="hc" y="t"/>
              </a:cxn>
              <a:cxn ang="0">
                <a:pos x="r" y="vc"/>
              </a:cxn>
              <a:cxn ang="cd4">
                <a:pos x="hc" y="b"/>
              </a:cxn>
              <a:cxn ang="cd2">
                <a:pos x="l" y="vc"/>
              </a:cxn>
              <a:cxn ang="f70">
                <a:pos x="f90" y="f91"/>
              </a:cxn>
              <a:cxn ang="f70">
                <a:pos x="f92" y="f91"/>
              </a:cxn>
              <a:cxn ang="f70">
                <a:pos x="f93" y="f94"/>
              </a:cxn>
              <a:cxn ang="f70">
                <a:pos x="f95" y="f96"/>
              </a:cxn>
              <a:cxn ang="f70">
                <a:pos x="f97" y="f98"/>
              </a:cxn>
              <a:cxn ang="f70">
                <a:pos x="f99" y="f100"/>
              </a:cxn>
              <a:cxn ang="f70">
                <a:pos x="f101" y="f100"/>
              </a:cxn>
              <a:cxn ang="f70">
                <a:pos x="f102" y="f98"/>
              </a:cxn>
              <a:cxn ang="f70">
                <a:pos x="f103" y="f96"/>
              </a:cxn>
              <a:cxn ang="f70">
                <a:pos x="f104" y="f94"/>
              </a:cxn>
            </a:cxnLst>
            <a:rect l="f86" t="f89" r="f87" b="f88"/>
            <a:pathLst>
              <a:path w="9963150" h="6858000">
                <a:moveTo>
                  <a:pt x="f8" y="f5"/>
                </a:moveTo>
                <a:lnTo>
                  <a:pt x="f9" y="f5"/>
                </a:lnTo>
                <a:lnTo>
                  <a:pt x="f10" y="f11"/>
                </a:lnTo>
                <a:cubicBezTo>
                  <a:pt x="f12" y="f13"/>
                  <a:pt x="f6" y="f14"/>
                  <a:pt x="f6" y="f15"/>
                </a:cubicBezTo>
                <a:cubicBezTo>
                  <a:pt x="f6" y="f16"/>
                  <a:pt x="f17" y="f18"/>
                  <a:pt x="f19" y="f20"/>
                </a:cubicBezTo>
                <a:lnTo>
                  <a:pt x="f21" y="f7"/>
                </a:lnTo>
                <a:lnTo>
                  <a:pt x="f22" y="f7"/>
                </a:lnTo>
                <a:lnTo>
                  <a:pt x="f23" y="f20"/>
                </a:lnTo>
                <a:cubicBezTo>
                  <a:pt x="f24" y="f18"/>
                  <a:pt x="f5" y="f16"/>
                  <a:pt x="f5" y="f15"/>
                </a:cubicBezTo>
                <a:cubicBezTo>
                  <a:pt x="f5" y="f14"/>
                  <a:pt x="f25" y="f13"/>
                  <a:pt x="f26" y="f11"/>
                </a:cubicBezTo>
                <a:close/>
              </a:path>
            </a:pathLst>
          </a:custGeom>
          <a:solidFill>
            <a:srgbClr val="FFFFFF"/>
          </a:solidFill>
          <a:ln w="9528" cap="flat">
            <a:solidFill>
              <a:srgbClr val="EFEFEF"/>
            </a:solidFill>
            <a:prstDash val="solid"/>
            <a:miter/>
          </a:ln>
          <a:effectLst>
            <a:outerShdw dir="16200000" algn="tl">
              <a:srgbClr val="D9D9D9">
                <a:alpha val="38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4" name="Freeform: Shape 10">
            <a:extLst>
              <a:ext uri="{FF2B5EF4-FFF2-40B4-BE49-F238E27FC236}">
                <a16:creationId xmlns:a16="http://schemas.microsoft.com/office/drawing/2014/main" id="{ED573053-1D56-CBA6-87BC-7264D44EA108}"/>
              </a:ext>
              <a:ext uri="{C183D7F6-B498-43B3-948B-1728B52AA6E4}">
                <adec:decorative xmlns:adec="http://schemas.microsoft.com/office/drawing/2017/decorative" val="1"/>
              </a:ext>
            </a:extLst>
          </p:cNvPr>
          <p:cNvSpPr>
            <a:spLocks noMove="1" noResize="1"/>
          </p:cNvSpPr>
          <p:nvPr/>
        </p:nvSpPr>
        <p:spPr>
          <a:xfrm>
            <a:off x="1121667" y="0"/>
            <a:ext cx="9948672" cy="6858000"/>
          </a:xfrm>
          <a:custGeom>
            <a:avLst/>
            <a:gdLst>
              <a:gd name="f0" fmla="val 10800000"/>
              <a:gd name="f1" fmla="val 5400000"/>
              <a:gd name="f2" fmla="val 180"/>
              <a:gd name="f3" fmla="val w"/>
              <a:gd name="f4" fmla="val h"/>
              <a:gd name="f5" fmla="val 0"/>
              <a:gd name="f6" fmla="val 9963150"/>
              <a:gd name="f7" fmla="val 6858000"/>
              <a:gd name="f8" fmla="val 1595771"/>
              <a:gd name="f9" fmla="val 8367379"/>
              <a:gd name="f10" fmla="val 8504080"/>
              <a:gd name="f11" fmla="val 130333"/>
              <a:gd name="f12" fmla="val 9405568"/>
              <a:gd name="f13" fmla="val 1031820"/>
              <a:gd name="f14" fmla="val 2277214"/>
              <a:gd name="f15" fmla="val 3652838"/>
              <a:gd name="f16" fmla="val 4856509"/>
              <a:gd name="f17" fmla="val 9536251"/>
              <a:gd name="f18" fmla="val 5960473"/>
              <a:gd name="f19" fmla="val 8825600"/>
              <a:gd name="f20" fmla="val 6821583"/>
              <a:gd name="f21" fmla="val 8794055"/>
              <a:gd name="f22" fmla="val 1169096"/>
              <a:gd name="f23" fmla="val 1137550"/>
              <a:gd name="f24" fmla="val 426899"/>
              <a:gd name="f25" fmla="val 557582"/>
              <a:gd name="f26" fmla="val 1459070"/>
              <a:gd name="f27" fmla="+- 0 0 -90"/>
              <a:gd name="f28" fmla="*/ f3 1 9963150"/>
              <a:gd name="f29" fmla="*/ f4 1 6858000"/>
              <a:gd name="f30" fmla="+- f7 0 f5"/>
              <a:gd name="f31" fmla="+- f6 0 f5"/>
              <a:gd name="f32" fmla="*/ f27 f0 1"/>
              <a:gd name="f33" fmla="*/ f31 1 9963150"/>
              <a:gd name="f34" fmla="*/ f30 1 6858000"/>
              <a:gd name="f35" fmla="*/ 1595771 f31 1"/>
              <a:gd name="f36" fmla="*/ 0 f30 1"/>
              <a:gd name="f37" fmla="*/ 8367379 f31 1"/>
              <a:gd name="f38" fmla="*/ 8504080 f31 1"/>
              <a:gd name="f39" fmla="*/ 130333 f30 1"/>
              <a:gd name="f40" fmla="*/ 9963150 f31 1"/>
              <a:gd name="f41" fmla="*/ 3652838 f30 1"/>
              <a:gd name="f42" fmla="*/ 8825600 f31 1"/>
              <a:gd name="f43" fmla="*/ 6821583 f30 1"/>
              <a:gd name="f44" fmla="*/ 8794055 f31 1"/>
              <a:gd name="f45" fmla="*/ 6858000 f30 1"/>
              <a:gd name="f46" fmla="*/ 1169096 f31 1"/>
              <a:gd name="f47" fmla="*/ 1137550 f31 1"/>
              <a:gd name="f48" fmla="*/ 0 f31 1"/>
              <a:gd name="f49" fmla="*/ 1459070 f31 1"/>
              <a:gd name="f50" fmla="*/ f32 1 f2"/>
              <a:gd name="f51" fmla="*/ f35 1 9963150"/>
              <a:gd name="f52" fmla="*/ f36 1 6858000"/>
              <a:gd name="f53" fmla="*/ f37 1 9963150"/>
              <a:gd name="f54" fmla="*/ f38 1 9963150"/>
              <a:gd name="f55" fmla="*/ f39 1 6858000"/>
              <a:gd name="f56" fmla="*/ f40 1 9963150"/>
              <a:gd name="f57" fmla="*/ f41 1 6858000"/>
              <a:gd name="f58" fmla="*/ f42 1 9963150"/>
              <a:gd name="f59" fmla="*/ f43 1 6858000"/>
              <a:gd name="f60" fmla="*/ f44 1 9963150"/>
              <a:gd name="f61" fmla="*/ f45 1 6858000"/>
              <a:gd name="f62" fmla="*/ f46 1 9963150"/>
              <a:gd name="f63" fmla="*/ f47 1 9963150"/>
              <a:gd name="f64" fmla="*/ f48 1 9963150"/>
              <a:gd name="f65" fmla="*/ f49 1 9963150"/>
              <a:gd name="f66" fmla="*/ f5 1 f33"/>
              <a:gd name="f67" fmla="*/ f6 1 f33"/>
              <a:gd name="f68" fmla="*/ f5 1 f34"/>
              <a:gd name="f69" fmla="*/ f7 1 f34"/>
              <a:gd name="f70" fmla="+- f50 0 f1"/>
              <a:gd name="f71" fmla="*/ f51 1 f33"/>
              <a:gd name="f72" fmla="*/ f52 1 f34"/>
              <a:gd name="f73" fmla="*/ f53 1 f33"/>
              <a:gd name="f74" fmla="*/ f54 1 f33"/>
              <a:gd name="f75" fmla="*/ f55 1 f34"/>
              <a:gd name="f76" fmla="*/ f56 1 f33"/>
              <a:gd name="f77" fmla="*/ f57 1 f34"/>
              <a:gd name="f78" fmla="*/ f58 1 f33"/>
              <a:gd name="f79" fmla="*/ f59 1 f34"/>
              <a:gd name="f80" fmla="*/ f60 1 f33"/>
              <a:gd name="f81" fmla="*/ f61 1 f34"/>
              <a:gd name="f82" fmla="*/ f62 1 f33"/>
              <a:gd name="f83" fmla="*/ f63 1 f33"/>
              <a:gd name="f84" fmla="*/ f64 1 f33"/>
              <a:gd name="f85" fmla="*/ f65 1 f33"/>
              <a:gd name="f86" fmla="*/ f66 f28 1"/>
              <a:gd name="f87" fmla="*/ f67 f28 1"/>
              <a:gd name="f88" fmla="*/ f69 f29 1"/>
              <a:gd name="f89" fmla="*/ f68 f29 1"/>
              <a:gd name="f90" fmla="*/ f71 f28 1"/>
              <a:gd name="f91" fmla="*/ f72 f29 1"/>
              <a:gd name="f92" fmla="*/ f73 f28 1"/>
              <a:gd name="f93" fmla="*/ f74 f28 1"/>
              <a:gd name="f94" fmla="*/ f75 f29 1"/>
              <a:gd name="f95" fmla="*/ f76 f28 1"/>
              <a:gd name="f96" fmla="*/ f77 f29 1"/>
              <a:gd name="f97" fmla="*/ f78 f28 1"/>
              <a:gd name="f98" fmla="*/ f79 f29 1"/>
              <a:gd name="f99" fmla="*/ f80 f28 1"/>
              <a:gd name="f100" fmla="*/ f81 f29 1"/>
              <a:gd name="f101" fmla="*/ f82 f28 1"/>
              <a:gd name="f102" fmla="*/ f83 f28 1"/>
              <a:gd name="f103" fmla="*/ f84 f28 1"/>
              <a:gd name="f104" fmla="*/ f85 f28 1"/>
            </a:gdLst>
            <a:ahLst/>
            <a:cxnLst>
              <a:cxn ang="3cd4">
                <a:pos x="hc" y="t"/>
              </a:cxn>
              <a:cxn ang="0">
                <a:pos x="r" y="vc"/>
              </a:cxn>
              <a:cxn ang="cd4">
                <a:pos x="hc" y="b"/>
              </a:cxn>
              <a:cxn ang="cd2">
                <a:pos x="l" y="vc"/>
              </a:cxn>
              <a:cxn ang="f70">
                <a:pos x="f90" y="f91"/>
              </a:cxn>
              <a:cxn ang="f70">
                <a:pos x="f92" y="f91"/>
              </a:cxn>
              <a:cxn ang="f70">
                <a:pos x="f93" y="f94"/>
              </a:cxn>
              <a:cxn ang="f70">
                <a:pos x="f95" y="f96"/>
              </a:cxn>
              <a:cxn ang="f70">
                <a:pos x="f97" y="f98"/>
              </a:cxn>
              <a:cxn ang="f70">
                <a:pos x="f99" y="f100"/>
              </a:cxn>
              <a:cxn ang="f70">
                <a:pos x="f101" y="f100"/>
              </a:cxn>
              <a:cxn ang="f70">
                <a:pos x="f102" y="f98"/>
              </a:cxn>
              <a:cxn ang="f70">
                <a:pos x="f103" y="f96"/>
              </a:cxn>
              <a:cxn ang="f70">
                <a:pos x="f104" y="f94"/>
              </a:cxn>
            </a:cxnLst>
            <a:rect l="f86" t="f89" r="f87" b="f88"/>
            <a:pathLst>
              <a:path w="9963150" h="6858000">
                <a:moveTo>
                  <a:pt x="f8" y="f5"/>
                </a:moveTo>
                <a:lnTo>
                  <a:pt x="f9" y="f5"/>
                </a:lnTo>
                <a:lnTo>
                  <a:pt x="f10" y="f11"/>
                </a:lnTo>
                <a:cubicBezTo>
                  <a:pt x="f12" y="f13"/>
                  <a:pt x="f6" y="f14"/>
                  <a:pt x="f6" y="f15"/>
                </a:cubicBezTo>
                <a:cubicBezTo>
                  <a:pt x="f6" y="f16"/>
                  <a:pt x="f17" y="f18"/>
                  <a:pt x="f19" y="f20"/>
                </a:cubicBezTo>
                <a:lnTo>
                  <a:pt x="f21" y="f7"/>
                </a:lnTo>
                <a:lnTo>
                  <a:pt x="f22" y="f7"/>
                </a:lnTo>
                <a:lnTo>
                  <a:pt x="f23" y="f20"/>
                </a:lnTo>
                <a:cubicBezTo>
                  <a:pt x="f24" y="f18"/>
                  <a:pt x="f5" y="f16"/>
                  <a:pt x="f5" y="f15"/>
                </a:cubicBezTo>
                <a:cubicBezTo>
                  <a:pt x="f5" y="f14"/>
                  <a:pt x="f25" y="f13"/>
                  <a:pt x="f26" y="f11"/>
                </a:cubicBezTo>
                <a:close/>
              </a:path>
            </a:pathLst>
          </a:cu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5" name="Title 1">
            <a:extLst>
              <a:ext uri="{FF2B5EF4-FFF2-40B4-BE49-F238E27FC236}">
                <a16:creationId xmlns:a16="http://schemas.microsoft.com/office/drawing/2014/main" id="{3E677C04-134D-BEEA-B888-5FA78ED36BB8}"/>
              </a:ext>
            </a:extLst>
          </p:cNvPr>
          <p:cNvSpPr txBox="1">
            <a:spLocks noGrp="1"/>
          </p:cNvSpPr>
          <p:nvPr>
            <p:ph type="ctrTitle"/>
          </p:nvPr>
        </p:nvSpPr>
        <p:spPr>
          <a:xfrm>
            <a:off x="1698808" y="2507074"/>
            <a:ext cx="8794379" cy="1494769"/>
          </a:xfrm>
        </p:spPr>
        <p:txBody>
          <a:bodyPr anchor="t"/>
          <a:lstStyle/>
          <a:p>
            <a:pPr lvl="0"/>
            <a:br>
              <a:rPr lang="en-GB" sz="1800"/>
            </a:br>
            <a:endParaRPr lang="en-GB" sz="1800"/>
          </a:p>
        </p:txBody>
      </p:sp>
      <p:sp>
        <p:nvSpPr>
          <p:cNvPr id="6" name="Rectangle 12">
            <a:extLst>
              <a:ext uri="{FF2B5EF4-FFF2-40B4-BE49-F238E27FC236}">
                <a16:creationId xmlns:a16="http://schemas.microsoft.com/office/drawing/2014/main" id="{4D7D7D86-9CE4-C8A0-60D4-CB71DA64243D}"/>
              </a:ext>
              <a:ext uri="{C183D7F6-B498-43B3-948B-1728B52AA6E4}">
                <adec:decorative xmlns:adec="http://schemas.microsoft.com/office/drawing/2017/decorative" val="1"/>
              </a:ext>
            </a:extLst>
          </p:cNvPr>
          <p:cNvSpPr>
            <a:spLocks noMove="1" noResize="1"/>
          </p:cNvSpPr>
          <p:nvPr/>
        </p:nvSpPr>
        <p:spPr>
          <a:xfrm>
            <a:off x="3718563" y="5524786"/>
            <a:ext cx="4754880" cy="27432"/>
          </a:xfrm>
          <a:prstGeom prst="rect">
            <a:avLst/>
          </a:prstGeom>
          <a:solidFill>
            <a:srgbClr val="E97132"/>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7" name="Picture 9">
            <a:extLst>
              <a:ext uri="{FF2B5EF4-FFF2-40B4-BE49-F238E27FC236}">
                <a16:creationId xmlns:a16="http://schemas.microsoft.com/office/drawing/2014/main" id="{8E501E54-6DA7-2EF3-3AFB-E74FBF6DD399}"/>
              </a:ext>
            </a:extLst>
          </p:cNvPr>
          <p:cNvPicPr>
            <a:picLocks noChangeAspect="1"/>
          </p:cNvPicPr>
          <p:nvPr/>
        </p:nvPicPr>
        <p:blipFill>
          <a:blip r:embed="rId2"/>
          <a:stretch>
            <a:fillRect/>
          </a:stretch>
        </p:blipFill>
        <p:spPr>
          <a:xfrm>
            <a:off x="3906481" y="2889540"/>
            <a:ext cx="4379025" cy="2503343"/>
          </a:xfrm>
          <a:prstGeom prst="rect">
            <a:avLst/>
          </a:prstGeom>
          <a:noFill/>
          <a:ln cap="flat">
            <a:noFill/>
          </a:ln>
        </p:spPr>
      </p:pic>
      <p:sp>
        <p:nvSpPr>
          <p:cNvPr id="8" name="TextBox 10">
            <a:extLst>
              <a:ext uri="{FF2B5EF4-FFF2-40B4-BE49-F238E27FC236}">
                <a16:creationId xmlns:a16="http://schemas.microsoft.com/office/drawing/2014/main" id="{53505570-FFFA-14B1-E47B-07FA6601E153}"/>
              </a:ext>
            </a:extLst>
          </p:cNvPr>
          <p:cNvSpPr txBox="1"/>
          <p:nvPr/>
        </p:nvSpPr>
        <p:spPr>
          <a:xfrm>
            <a:off x="4685952" y="1712570"/>
            <a:ext cx="3169566" cy="923333"/>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5400" b="1" i="0" u="none" strike="noStrike" kern="1200" cap="none" spc="0" baseline="0">
                <a:solidFill>
                  <a:srgbClr val="000000"/>
                </a:solidFill>
                <a:uFillTx/>
                <a:latin typeface="Angsana New" pitchFamily="18"/>
                <a:cs typeface="Angsana New" pitchFamily="18"/>
              </a:rPr>
              <a:t>Any Question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7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9C4DBF88080B948BDB8376217054C6E" ma:contentTypeVersion="6" ma:contentTypeDescription="Create a new document." ma:contentTypeScope="" ma:versionID="d39904fa3f7ae61fbde0d7fd8d732c08">
  <xsd:schema xmlns:xsd="http://www.w3.org/2001/XMLSchema" xmlns:xs="http://www.w3.org/2001/XMLSchema" xmlns:p="http://schemas.microsoft.com/office/2006/metadata/properties" xmlns:ns3="dd86abe3-ec21-467e-8687-9d211c569818" targetNamespace="http://schemas.microsoft.com/office/2006/metadata/properties" ma:root="true" ma:fieldsID="deb10219337e8f681c8b9fab8f6fc32b" ns3:_="">
    <xsd:import namespace="dd86abe3-ec21-467e-8687-9d211c569818"/>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ObjectDetectorVersion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d86abe3-ec21-467e-8687-9d211c569818"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_activity" ma:index="13"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dd86abe3-ec21-467e-8687-9d211c569818" xsi:nil="true"/>
  </documentManagement>
</p:properties>
</file>

<file path=customXml/itemProps1.xml><?xml version="1.0" encoding="utf-8"?>
<ds:datastoreItem xmlns:ds="http://schemas.openxmlformats.org/officeDocument/2006/customXml" ds:itemID="{03BC85F0-8FDE-4C82-B2A2-73B54E86696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d86abe3-ec21-467e-8687-9d211c56981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7DC2F81-E9C1-4D9D-88FD-8092FC351220}">
  <ds:schemaRefs>
    <ds:schemaRef ds:uri="http://schemas.microsoft.com/sharepoint/v3/contenttype/forms"/>
  </ds:schemaRefs>
</ds:datastoreItem>
</file>

<file path=customXml/itemProps3.xml><?xml version="1.0" encoding="utf-8"?>
<ds:datastoreItem xmlns:ds="http://schemas.openxmlformats.org/officeDocument/2006/customXml" ds:itemID="{55567898-1717-41D0-8BF1-EA558789D4C0}">
  <ds:schemaRefs>
    <ds:schemaRef ds:uri="http://purl.org/dc/elements/1.1/"/>
    <ds:schemaRef ds:uri="http://schemas.microsoft.com/office/2006/metadata/properties"/>
    <ds:schemaRef ds:uri="http://purl.org/dc/dcmitype/"/>
    <ds:schemaRef ds:uri="http://schemas.openxmlformats.org/package/2006/metadata/core-properties"/>
    <ds:schemaRef ds:uri="http://www.w3.org/XML/1998/namespace"/>
    <ds:schemaRef ds:uri="http://purl.org/dc/terms/"/>
    <ds:schemaRef ds:uri="http://schemas.microsoft.com/office/2006/documentManagement/types"/>
    <ds:schemaRef ds:uri="http://schemas.microsoft.com/office/infopath/2007/PartnerControls"/>
    <ds:schemaRef ds:uri="dd86abe3-ec21-467e-8687-9d211c569818"/>
  </ds:schemaRefs>
</ds:datastoreItem>
</file>

<file path=docProps/app.xml><?xml version="1.0" encoding="utf-8"?>
<Properties xmlns="http://schemas.openxmlformats.org/officeDocument/2006/extended-properties" xmlns:vt="http://schemas.openxmlformats.org/officeDocument/2006/docPropsVTypes">
  <TotalTime>0</TotalTime>
  <Words>2015</Words>
  <Application>Microsoft Office PowerPoint</Application>
  <PresentationFormat>Widescreen</PresentationFormat>
  <Paragraphs>310</Paragraphs>
  <Slides>25</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25</vt:i4>
      </vt:variant>
    </vt:vector>
  </HeadingPairs>
  <TitlesOfParts>
    <vt:vector size="33" baseType="lpstr">
      <vt:lpstr>Amasis MT Pro Medium</vt:lpstr>
      <vt:lpstr>Angsana New</vt:lpstr>
      <vt:lpstr>Aptos</vt:lpstr>
      <vt:lpstr>Aptos Display</vt:lpstr>
      <vt:lpstr>Arial</vt:lpstr>
      <vt:lpstr>Calibri</vt:lpstr>
      <vt:lpstr>Wingdings</vt:lpstr>
      <vt:lpstr>Office Theme</vt:lpstr>
      <vt:lpstr>Student Name               Regina Abdoli  Student ID No               2428653  Modul Name                 Enterprise and Entrepreneurship  Modul Code                   (LCLM4006)  Lecturer                         Mohammad Rahman </vt:lpstr>
      <vt:lpstr>3. Introduction 4. Business idea description 5. Products offering 6. How It Meets A Market Need 7. Management Structure 8. Organisations Chart Of Finchley Oriental Market 9. SPECIFY THE LEGAL STRUCTURE 10. PESTEL Analysis Political Factors 11. PESTEL Analysis Economic Factors 12. PESTEL Analysis Social Factors 13. PESTEL Analysis Technological Factors 14. PESTEL Analysis Environmental Factors 15. PESTEL Analysis Legal Factors 16. Marketing strategy 4PS 17. FUNDING REQUIREMENTS AND ALLOCATION 18. Start-Up Cost Breakdown 19. Fixed Costs (Monthly) £ 14,000  20. Variable Costs (Monthly) Estimated £ 2500  21. 6-Month Financial Forecast  22. Break-Even Customers Per Month  23. Conclusion 24. Reference List              </vt:lpstr>
      <vt:lpstr>   The business I have developed is called Finchley Oriental Market, a proposed medium-sized Asian supermarket that will open in Finchley Central, North London. The purpose of this presentation is to give an overview of the business concept, explain the environment in which it will operate, outline the marketing strategies that will be used to attract customers, and present the funding requirements and initial costs of the start up.  My aim today is to clearly demonstrate the opportunity behind Finchley Oriental Market and to explain why this business is suitable for the local multicultural community, as well as financially viable in the current UK retail environment.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Finchley Oriental Market is a strong business idea that meets the growing demand for authentic Asian groceries in Finchley Central. With a great location, a wide product range and competitive pricing, the store is well positioned to attract local families, students and multicultural communities. The start-up cost of £100,000 gives the business a solid foundation, and monthly expenses are clearly managed. Although the first months show losses, revenue grows steadily, and the financial forecast shows the business moving closer to profitability. The break-even point of around 4,667 items per month is achievable with consistent customer footfall. Overall, Finchley Oriental Market has strong long-term potential. With effective marketing, community engagement and a clear financial plan, the business is well placed to grow, succeed and become a trusted part of the Finchley Central community. </vt:lpstr>
      <vt:lpstr>Brown, T. (2022) Digital Innovation in Retail Operations. London: Retail Technology Press.  DEFRA (2023) Environmental Sustainability Guidance for Retail Businesses. UK Government.  FSA (2022) Food Safety and Hygiene Regulations for Retailers. Food Standards Agency.  Khan, A. (2021) ‘Trends in International Food Consumption in the UK’, Journal of Consumer Culture, 18(2), pp. 145-158.  ONS (2023) UK Inflation and Consumer Spending Report. Office for National Statistics.  Smith, J. (2022) ‘Impact of UK Import Regulations on Retail Food Supply’, British Retail Review, 12(4), pp. 210-225. </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Regina Abdoli (2428653)</dc:creator>
  <cp:lastModifiedBy>Regina Abdoli (2428653)</cp:lastModifiedBy>
  <cp:revision>49</cp:revision>
  <cp:lastPrinted>2025-12-08T07:53:05Z</cp:lastPrinted>
  <dcterms:created xsi:type="dcterms:W3CDTF">2025-12-06T21:37:44Z</dcterms:created>
  <dcterms:modified xsi:type="dcterms:W3CDTF">2025-12-08T08:49:39Z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0x01010059C4DBF88080B948BDB8376217054C6E</vt:lpwstr>
  </property>
</Properties>
</file>