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71" r:id="rId2"/>
    <p:sldId id="272" r:id="rId3"/>
    <p:sldId id="261" r:id="rId4"/>
    <p:sldId id="273" r:id="rId5"/>
    <p:sldId id="258" r:id="rId6"/>
    <p:sldId id="259" r:id="rId7"/>
    <p:sldId id="262" r:id="rId8"/>
    <p:sldId id="264" r:id="rId9"/>
    <p:sldId id="269" r:id="rId10"/>
    <p:sldId id="274" r:id="rId11"/>
    <p:sldId id="270" r:id="rId12"/>
    <p:sldId id="267" r:id="rId13"/>
    <p:sldId id="268" r:id="rId14"/>
    <p:sldId id="275"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99617C37-D61A-49C2-8CCD-E9568A10697C}" type="datetimeFigureOut">
              <a:rPr lang="en-GB" smtClean="0"/>
              <a:t>19/02/2023</a:t>
            </a:fld>
            <a:endParaRPr lang="en-GB" dirty="0"/>
          </a:p>
        </p:txBody>
      </p:sp>
      <p:sp>
        <p:nvSpPr>
          <p:cNvPr id="5" name="Footer Placeholder 4"/>
          <p:cNvSpPr>
            <a:spLocks noGrp="1"/>
          </p:cNvSpPr>
          <p:nvPr>
            <p:ph type="ftr" sz="quarter" idx="11"/>
          </p:nvPr>
        </p:nvSpPr>
        <p:spPr>
          <a:xfrm>
            <a:off x="2692397" y="5037663"/>
            <a:ext cx="5214635" cy="279400"/>
          </a:xfrm>
        </p:spPr>
        <p:txBody>
          <a:bodyPr/>
          <a:lstStyle/>
          <a:p>
            <a:endParaRPr lang="en-GB" dirty="0"/>
          </a:p>
        </p:txBody>
      </p:sp>
      <p:sp>
        <p:nvSpPr>
          <p:cNvPr id="6" name="Slide Number Placeholder 5"/>
          <p:cNvSpPr>
            <a:spLocks noGrp="1"/>
          </p:cNvSpPr>
          <p:nvPr>
            <p:ph type="sldNum" sz="quarter" idx="12"/>
          </p:nvPr>
        </p:nvSpPr>
        <p:spPr>
          <a:xfrm>
            <a:off x="8956900" y="5037663"/>
            <a:ext cx="551167" cy="279400"/>
          </a:xfrm>
        </p:spPr>
        <p:txBody>
          <a:bodyPr/>
          <a:lstStyle/>
          <a:p>
            <a:fld id="{AF817577-887B-45ED-B23B-670E6B0AD5FC}" type="slidenum">
              <a:rPr lang="en-GB" smtClean="0"/>
              <a:t>‹#›</a:t>
            </a:fld>
            <a:endParaRPr lang="en-GB"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680441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617C37-D61A-49C2-8CCD-E9568A10697C}" type="datetimeFigureOut">
              <a:rPr lang="en-GB" smtClean="0"/>
              <a:t>19/02/2023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817577-887B-45ED-B23B-670E6B0AD5FC}" type="slidenum">
              <a:rPr lang="en-GB" smtClean="0"/>
              <a:t>‹#›</a:t>
            </a:fld>
            <a:endParaRPr lang="en-GB" dirty="0"/>
          </a:p>
        </p:txBody>
      </p:sp>
    </p:spTree>
    <p:extLst>
      <p:ext uri="{BB962C8B-B14F-4D97-AF65-F5344CB8AC3E}">
        <p14:creationId xmlns:p14="http://schemas.microsoft.com/office/powerpoint/2010/main" val="19385721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617C37-D61A-49C2-8CCD-E9568A10697C}" type="datetimeFigureOut">
              <a:rPr lang="en-GB" smtClean="0"/>
              <a:t>19/02/2023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817577-887B-45ED-B23B-670E6B0AD5FC}" type="slidenum">
              <a:rPr lang="en-GB" smtClean="0"/>
              <a:t>‹#›</a:t>
            </a:fld>
            <a:endParaRPr lang="en-GB"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961236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9617C37-D61A-49C2-8CCD-E9568A10697C}" type="datetimeFigureOut">
              <a:rPr lang="en-GB" smtClean="0"/>
              <a:t>19/02/2023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F817577-887B-45ED-B23B-670E6B0AD5FC}" type="slidenum">
              <a:rPr lang="en-GB" smtClean="0"/>
              <a:t>‹#›</a:t>
            </a:fld>
            <a:endParaRPr lang="en-GB" dirty="0"/>
          </a:p>
        </p:txBody>
      </p:sp>
    </p:spTree>
    <p:extLst>
      <p:ext uri="{BB962C8B-B14F-4D97-AF65-F5344CB8AC3E}">
        <p14:creationId xmlns:p14="http://schemas.microsoft.com/office/powerpoint/2010/main" val="2934787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9617C37-D61A-49C2-8CCD-E9568A10697C}" type="datetimeFigureOut">
              <a:rPr lang="en-GB" smtClean="0"/>
              <a:t>19/02/2023</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AF817577-887B-45ED-B23B-670E6B0AD5FC}" type="slidenum">
              <a:rPr lang="en-GB" smtClean="0"/>
              <a:t>‹#›</a:t>
            </a:fld>
            <a:endParaRPr lang="en-GB"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33655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9617C37-D61A-49C2-8CCD-E9568A10697C}" type="datetimeFigureOut">
              <a:rPr lang="en-GB" smtClean="0"/>
              <a:t>19/02/2023</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AF817577-887B-45ED-B23B-670E6B0AD5FC}" type="slidenum">
              <a:rPr lang="en-GB" smtClean="0"/>
              <a:t>‹#›</a:t>
            </a:fld>
            <a:endParaRPr lang="en-GB"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086057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9617C37-D61A-49C2-8CCD-E9568A10697C}" type="datetimeFigureOut">
              <a:rPr lang="en-GB" smtClean="0"/>
              <a:t>19/02/2023</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AF817577-887B-45ED-B23B-670E6B0AD5FC}" type="slidenum">
              <a:rPr lang="en-GB" smtClean="0"/>
              <a:t>‹#›</a:t>
            </a:fld>
            <a:endParaRPr lang="en-GB" dirty="0"/>
          </a:p>
        </p:txBody>
      </p:sp>
    </p:spTree>
    <p:extLst>
      <p:ext uri="{BB962C8B-B14F-4D97-AF65-F5344CB8AC3E}">
        <p14:creationId xmlns:p14="http://schemas.microsoft.com/office/powerpoint/2010/main" val="650008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9617C37-D61A-49C2-8CCD-E9568A10697C}" type="datetimeFigureOut">
              <a:rPr lang="en-GB" smtClean="0"/>
              <a:t>19/02/2023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F817577-887B-45ED-B23B-670E6B0AD5FC}" type="slidenum">
              <a:rPr lang="en-GB" smtClean="0"/>
              <a:t>‹#›</a:t>
            </a:fld>
            <a:endParaRPr lang="en-GB"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08583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9617C37-D61A-49C2-8CCD-E9568A10697C}" type="datetimeFigureOut">
              <a:rPr lang="en-GB" smtClean="0"/>
              <a:t>19/02/2023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F817577-887B-45ED-B23B-670E6B0AD5FC}" type="slidenum">
              <a:rPr lang="en-GB" smtClean="0"/>
              <a:t>‹#›</a:t>
            </a:fld>
            <a:endParaRPr lang="en-GB" dirty="0"/>
          </a:p>
        </p:txBody>
      </p:sp>
    </p:spTree>
    <p:extLst>
      <p:ext uri="{BB962C8B-B14F-4D97-AF65-F5344CB8AC3E}">
        <p14:creationId xmlns:p14="http://schemas.microsoft.com/office/powerpoint/2010/main" val="13395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9617C37-D61A-49C2-8CCD-E9568A10697C}" type="datetimeFigureOut">
              <a:rPr lang="en-GB" smtClean="0"/>
              <a:t>19/02/2023</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F817577-887B-45ED-B23B-670E6B0AD5FC}" type="slidenum">
              <a:rPr lang="en-GB" smtClean="0"/>
              <a:t>‹#›</a:t>
            </a:fld>
            <a:endParaRPr lang="en-GB" dirty="0"/>
          </a:p>
        </p:txBody>
      </p:sp>
    </p:spTree>
    <p:extLst>
      <p:ext uri="{BB962C8B-B14F-4D97-AF65-F5344CB8AC3E}">
        <p14:creationId xmlns:p14="http://schemas.microsoft.com/office/powerpoint/2010/main" val="3592530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617C37-D61A-49C2-8CCD-E9568A10697C}" type="datetimeFigureOut">
              <a:rPr lang="en-GB" smtClean="0"/>
              <a:t>19/02/2023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817577-887B-45ED-B23B-670E6B0AD5FC}" type="slidenum">
              <a:rPr lang="en-GB" smtClean="0"/>
              <a:t>‹#›</a:t>
            </a:fld>
            <a:endParaRPr lang="en-GB"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298863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617C37-D61A-49C2-8CCD-E9568A10697C}" type="datetimeFigureOut">
              <a:rPr lang="en-GB" smtClean="0"/>
              <a:t>19/02/2023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817577-887B-45ED-B23B-670E6B0AD5FC}" type="slidenum">
              <a:rPr lang="en-GB" smtClean="0"/>
              <a:t>‹#›</a:t>
            </a:fld>
            <a:endParaRPr lang="en-GB"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448505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617C37-D61A-49C2-8CCD-E9568A10697C}" type="datetimeFigureOut">
              <a:rPr lang="en-GB" smtClean="0"/>
              <a:t>19/02/2023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817577-887B-45ED-B23B-670E6B0AD5FC}" type="slidenum">
              <a:rPr lang="en-GB" smtClean="0"/>
              <a:t>‹#›</a:t>
            </a:fld>
            <a:endParaRPr lang="en-GB" dirty="0"/>
          </a:p>
        </p:txBody>
      </p:sp>
    </p:spTree>
    <p:extLst>
      <p:ext uri="{BB962C8B-B14F-4D97-AF65-F5344CB8AC3E}">
        <p14:creationId xmlns:p14="http://schemas.microsoft.com/office/powerpoint/2010/main" val="29338911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617C37-D61A-49C2-8CCD-E9568A10697C}" type="datetimeFigureOut">
              <a:rPr lang="en-GB" smtClean="0"/>
              <a:t>19/02/2023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817577-887B-45ED-B23B-670E6B0AD5FC}" type="slidenum">
              <a:rPr lang="en-GB" smtClean="0"/>
              <a:t>‹#›</a:t>
            </a:fld>
            <a:endParaRPr lang="en-GB"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976749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9617C37-D61A-49C2-8CCD-E9568A10697C}" type="datetimeFigureOut">
              <a:rPr lang="en-GB" smtClean="0"/>
              <a:t>19/02/2023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817577-887B-45ED-B23B-670E6B0AD5FC}" type="slidenum">
              <a:rPr lang="en-GB" smtClean="0"/>
              <a:t>‹#›</a:t>
            </a:fld>
            <a:endParaRPr lang="en-GB"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545884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617C37-D61A-49C2-8CCD-E9568A10697C}" type="datetimeFigureOut">
              <a:rPr lang="en-GB" smtClean="0"/>
              <a:t>19/02/2023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817577-887B-45ED-B23B-670E6B0AD5FC}" type="slidenum">
              <a:rPr lang="en-GB" smtClean="0"/>
              <a:t>‹#›</a:t>
            </a:fld>
            <a:endParaRPr lang="en-GB"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824904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617C37-D61A-49C2-8CCD-E9568A10697C}" type="datetimeFigureOut">
              <a:rPr lang="en-GB" smtClean="0"/>
              <a:t>19/02/2023</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F817577-887B-45ED-B23B-670E6B0AD5FC}" type="slidenum">
              <a:rPr lang="en-GB" smtClean="0"/>
              <a:t>‹#›</a:t>
            </a:fld>
            <a:endParaRPr lang="en-GB"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095948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9617C37-D61A-49C2-8CCD-E9568A10697C}" type="datetimeFigureOut">
              <a:rPr lang="en-GB" smtClean="0"/>
              <a:t>19/02/2023</a:t>
            </a:fld>
            <a:endParaRPr lang="en-GB"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F817577-887B-45ED-B23B-670E6B0AD5FC}" type="slidenum">
              <a:rPr lang="en-GB" smtClean="0"/>
              <a:t>‹#›</a:t>
            </a:fld>
            <a:endParaRPr lang="en-GB" dirty="0"/>
          </a:p>
        </p:txBody>
      </p:sp>
    </p:spTree>
    <p:extLst>
      <p:ext uri="{BB962C8B-B14F-4D97-AF65-F5344CB8AC3E}">
        <p14:creationId xmlns:p14="http://schemas.microsoft.com/office/powerpoint/2010/main" val="2263818925"/>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58CDF8B-1A1D-7679-5E4E-C55D63523593}"/>
              </a:ext>
            </a:extLst>
          </p:cNvPr>
          <p:cNvSpPr txBox="1"/>
          <p:nvPr/>
        </p:nvSpPr>
        <p:spPr>
          <a:xfrm>
            <a:off x="2510564" y="1585679"/>
            <a:ext cx="7543802" cy="3785652"/>
          </a:xfrm>
          <a:prstGeom prst="rect">
            <a:avLst/>
          </a:prstGeom>
          <a:noFill/>
        </p:spPr>
        <p:txBody>
          <a:bodyPr wrap="square">
            <a:spAutoFit/>
          </a:bodyPr>
          <a:lstStyle/>
          <a:p>
            <a:r>
              <a:rPr lang="en-GB" sz="6000" b="1" i="1" dirty="0"/>
              <a:t>Emergent Leadership Skills…</a:t>
            </a:r>
          </a:p>
          <a:p>
            <a:endParaRPr lang="en-GB" sz="6000" b="1" i="1" dirty="0"/>
          </a:p>
          <a:p>
            <a:r>
              <a:rPr lang="en-GB" sz="6000" b="1" i="1" dirty="0"/>
              <a:t>By Eltaf Mockbil </a:t>
            </a:r>
            <a:endParaRPr lang="en-GB" sz="6000" dirty="0"/>
          </a:p>
        </p:txBody>
      </p:sp>
      <p:sp>
        <p:nvSpPr>
          <p:cNvPr id="6" name="TextBox 5">
            <a:extLst>
              <a:ext uri="{FF2B5EF4-FFF2-40B4-BE49-F238E27FC236}">
                <a16:creationId xmlns:a16="http://schemas.microsoft.com/office/drawing/2014/main" id="{AA75AF1F-04CD-65F0-4A10-E719EC5A113B}"/>
              </a:ext>
            </a:extLst>
          </p:cNvPr>
          <p:cNvSpPr txBox="1"/>
          <p:nvPr/>
        </p:nvSpPr>
        <p:spPr>
          <a:xfrm flipH="1">
            <a:off x="8937792" y="532433"/>
            <a:ext cx="2698413" cy="923330"/>
          </a:xfrm>
          <a:prstGeom prst="rect">
            <a:avLst/>
          </a:prstGeom>
          <a:noFill/>
        </p:spPr>
        <p:txBody>
          <a:bodyPr wrap="square" rtlCol="0">
            <a:spAutoFit/>
          </a:bodyPr>
          <a:lstStyle/>
          <a:p>
            <a:r>
              <a:rPr lang="en-GB" dirty="0"/>
              <a:t>Lecturer: Rebecca Stewart</a:t>
            </a:r>
          </a:p>
          <a:p>
            <a:r>
              <a:rPr lang="en-GB" dirty="0"/>
              <a:t>Module Code: Bmsw6101</a:t>
            </a:r>
          </a:p>
          <a:p>
            <a:r>
              <a:rPr lang="en-GB" dirty="0"/>
              <a:t>Student Number:1913491</a:t>
            </a:r>
          </a:p>
        </p:txBody>
      </p:sp>
    </p:spTree>
    <p:extLst>
      <p:ext uri="{BB962C8B-B14F-4D97-AF65-F5344CB8AC3E}">
        <p14:creationId xmlns:p14="http://schemas.microsoft.com/office/powerpoint/2010/main" val="27010324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F386A-6B26-FA9D-A4E1-92F3BA2C2F1B}"/>
              </a:ext>
            </a:extLst>
          </p:cNvPr>
          <p:cNvSpPr>
            <a:spLocks noGrp="1"/>
          </p:cNvSpPr>
          <p:nvPr>
            <p:ph type="ctrTitle"/>
          </p:nvPr>
        </p:nvSpPr>
        <p:spPr>
          <a:xfrm>
            <a:off x="1752600" y="180975"/>
            <a:ext cx="9144000" cy="1004888"/>
          </a:xfrm>
        </p:spPr>
        <p:txBody>
          <a:bodyPr/>
          <a:lstStyle/>
          <a:p>
            <a:r>
              <a:rPr lang="en-GB" b="1" i="1" dirty="0"/>
              <a:t>Emergent leadership skills </a:t>
            </a:r>
          </a:p>
        </p:txBody>
      </p:sp>
      <p:sp>
        <p:nvSpPr>
          <p:cNvPr id="3" name="Subtitle 2">
            <a:extLst>
              <a:ext uri="{FF2B5EF4-FFF2-40B4-BE49-F238E27FC236}">
                <a16:creationId xmlns:a16="http://schemas.microsoft.com/office/drawing/2014/main" id="{7DBFD50E-24B1-F56B-5736-D62F7A50BF87}"/>
              </a:ext>
            </a:extLst>
          </p:cNvPr>
          <p:cNvSpPr>
            <a:spLocks noGrp="1"/>
          </p:cNvSpPr>
          <p:nvPr>
            <p:ph type="subTitle" idx="1"/>
          </p:nvPr>
        </p:nvSpPr>
        <p:spPr>
          <a:xfrm>
            <a:off x="966106" y="1581927"/>
            <a:ext cx="10072007" cy="4609323"/>
          </a:xfrm>
        </p:spPr>
        <p:txBody>
          <a:bodyPr>
            <a:noAutofit/>
          </a:bodyPr>
          <a:lstStyle/>
          <a:p>
            <a:pPr marL="342900" indent="-342900">
              <a:buFont typeface="Arial" panose="020B0604020202020204" pitchFamily="34" charset="0"/>
              <a:buChar char="•"/>
            </a:pPr>
            <a:r>
              <a:rPr lang="en-GB" sz="3200" dirty="0"/>
              <a:t>Introduction </a:t>
            </a:r>
          </a:p>
          <a:p>
            <a:pPr marL="342900" indent="-342900">
              <a:buFont typeface="Arial" panose="020B0604020202020204" pitchFamily="34" charset="0"/>
              <a:buChar char="•"/>
            </a:pPr>
            <a:r>
              <a:rPr lang="en-GB" sz="3200" dirty="0"/>
              <a:t>Leadership Styles</a:t>
            </a:r>
          </a:p>
          <a:p>
            <a:pPr marL="342900" indent="-342900">
              <a:buFont typeface="Arial" panose="020B0604020202020204" pitchFamily="34" charset="0"/>
              <a:buChar char="•"/>
            </a:pPr>
            <a:r>
              <a:rPr lang="en-GB" sz="3200" dirty="0"/>
              <a:t>Importance of leadership skills</a:t>
            </a:r>
          </a:p>
          <a:p>
            <a:pPr marL="342900" indent="-342900">
              <a:buFont typeface="Arial" panose="020B0604020202020204" pitchFamily="34" charset="0"/>
              <a:buChar char="•"/>
            </a:pPr>
            <a:r>
              <a:rPr lang="en-GB" sz="3200" dirty="0"/>
              <a:t>Different types of leadership styles </a:t>
            </a:r>
          </a:p>
          <a:p>
            <a:pPr marL="342900" indent="-342900">
              <a:buFont typeface="Arial" panose="020B0604020202020204" pitchFamily="34" charset="0"/>
              <a:buChar char="•"/>
            </a:pPr>
            <a:r>
              <a:rPr lang="en-GB" sz="3200" dirty="0"/>
              <a:t>Reflection </a:t>
            </a:r>
          </a:p>
          <a:p>
            <a:pPr marL="342900" indent="-342900">
              <a:buFont typeface="Arial" panose="020B0604020202020204" pitchFamily="34" charset="0"/>
              <a:buChar char="•"/>
            </a:pPr>
            <a:r>
              <a:rPr lang="en-GB" sz="3200" dirty="0"/>
              <a:t>Conclusion </a:t>
            </a:r>
          </a:p>
          <a:p>
            <a:r>
              <a:rPr lang="en-GB" sz="3200" dirty="0"/>
              <a:t>*References* </a:t>
            </a:r>
          </a:p>
        </p:txBody>
      </p:sp>
    </p:spTree>
    <p:extLst>
      <p:ext uri="{BB962C8B-B14F-4D97-AF65-F5344CB8AC3E}">
        <p14:creationId xmlns:p14="http://schemas.microsoft.com/office/powerpoint/2010/main" val="19412559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588E7A-5DB7-FD12-72C5-4878CE15D967}"/>
              </a:ext>
            </a:extLst>
          </p:cNvPr>
          <p:cNvSpPr>
            <a:spLocks noGrp="1"/>
          </p:cNvSpPr>
          <p:nvPr>
            <p:ph type="title"/>
          </p:nvPr>
        </p:nvSpPr>
        <p:spPr/>
        <p:txBody>
          <a:bodyPr vert="horz" lIns="91440" tIns="45720" rIns="91440" bIns="45720" rtlCol="0" anchor="ctr">
            <a:normAutofit/>
          </a:bodyPr>
          <a:lstStyle/>
          <a:p>
            <a:r>
              <a:rPr lang="en-US" sz="6600" dirty="0">
                <a:solidFill>
                  <a:srgbClr val="262626"/>
                </a:solidFill>
                <a:latin typeface="Arial" panose="020B0604020202020204" pitchFamily="34" charset="0"/>
                <a:cs typeface="Arial" panose="020B0604020202020204" pitchFamily="34" charset="0"/>
              </a:rPr>
              <a:t>Introduction…</a:t>
            </a:r>
          </a:p>
        </p:txBody>
      </p:sp>
      <p:sp>
        <p:nvSpPr>
          <p:cNvPr id="4" name="TextBox 3">
            <a:extLst>
              <a:ext uri="{FF2B5EF4-FFF2-40B4-BE49-F238E27FC236}">
                <a16:creationId xmlns:a16="http://schemas.microsoft.com/office/drawing/2014/main" id="{1D7A5F51-56F7-A88D-F4FD-A2AD892611DB}"/>
              </a:ext>
            </a:extLst>
          </p:cNvPr>
          <p:cNvSpPr txBox="1"/>
          <p:nvPr/>
        </p:nvSpPr>
        <p:spPr>
          <a:xfrm>
            <a:off x="802433" y="2556932"/>
            <a:ext cx="7165909" cy="3601272"/>
          </a:xfrm>
          <a:prstGeom prst="rect">
            <a:avLst/>
          </a:prstGeom>
        </p:spPr>
        <p:txBody>
          <a:bodyPr vert="horz" lIns="91440" tIns="45720" rIns="91440" bIns="45720" rtlCol="0" anchor="t">
            <a:normAutofit/>
          </a:bodyPr>
          <a:lstStyle/>
          <a:p>
            <a:pPr>
              <a:spcBef>
                <a:spcPct val="20000"/>
              </a:spcBef>
              <a:spcAft>
                <a:spcPts val="600"/>
              </a:spcAft>
              <a:buClr>
                <a:schemeClr val="accent1"/>
              </a:buClr>
              <a:buSzPct val="115000"/>
            </a:pPr>
            <a:r>
              <a:rPr lang="en-US" sz="2000" dirty="0">
                <a:solidFill>
                  <a:srgbClr val="262626"/>
                </a:solidFill>
                <a:latin typeface="Arial" panose="020B0604020202020204" pitchFamily="34" charset="0"/>
                <a:cs typeface="Arial" panose="020B0604020202020204" pitchFamily="34" charset="0"/>
              </a:rPr>
              <a:t>Leadership is a continuous method of altering </a:t>
            </a:r>
            <a:r>
              <a:rPr lang="en-GB" sz="2000" dirty="0">
                <a:solidFill>
                  <a:srgbClr val="262626"/>
                </a:solidFill>
                <a:latin typeface="Arial" panose="020B0604020202020204" pitchFamily="34" charset="0"/>
                <a:cs typeface="Arial" panose="020B0604020202020204" pitchFamily="34" charset="0"/>
              </a:rPr>
              <a:t>behaviour</a:t>
            </a:r>
            <a:r>
              <a:rPr lang="en-US" sz="2000" dirty="0">
                <a:solidFill>
                  <a:srgbClr val="262626"/>
                </a:solidFill>
                <a:latin typeface="Arial" panose="020B0604020202020204" pitchFamily="34" charset="0"/>
                <a:cs typeface="Arial" panose="020B0604020202020204" pitchFamily="34" charset="0"/>
              </a:rPr>
              <a:t>. It can be viewed from a leader's connection with his followers. To produce the desired outcomes, the leader employs a specific leadership style to influence the </a:t>
            </a:r>
            <a:r>
              <a:rPr lang="en-GB" sz="2000" dirty="0">
                <a:solidFill>
                  <a:srgbClr val="262626"/>
                </a:solidFill>
                <a:latin typeface="Arial" panose="020B0604020202020204" pitchFamily="34" charset="0"/>
                <a:cs typeface="Arial" panose="020B0604020202020204" pitchFamily="34" charset="0"/>
              </a:rPr>
              <a:t>behaviour</a:t>
            </a:r>
            <a:r>
              <a:rPr lang="en-US" sz="2000" dirty="0">
                <a:solidFill>
                  <a:srgbClr val="262626"/>
                </a:solidFill>
                <a:latin typeface="Arial" panose="020B0604020202020204" pitchFamily="34" charset="0"/>
                <a:cs typeface="Arial" panose="020B0604020202020204" pitchFamily="34" charset="0"/>
              </a:rPr>
              <a:t> of individuals or groups around him. The methods, characteristics, and conducts </a:t>
            </a:r>
            <a:r>
              <a:rPr lang="en-GB" sz="2000" dirty="0">
                <a:solidFill>
                  <a:srgbClr val="262626"/>
                </a:solidFill>
                <a:latin typeface="Arial" panose="020B0604020202020204" pitchFamily="34" charset="0"/>
                <a:cs typeface="Arial" panose="020B0604020202020204" pitchFamily="34" charset="0"/>
              </a:rPr>
              <a:t>a leader uses to direct and motivates their teams are </a:t>
            </a:r>
            <a:r>
              <a:rPr lang="en-US" sz="2000" dirty="0">
                <a:solidFill>
                  <a:srgbClr val="262626"/>
                </a:solidFill>
                <a:latin typeface="Arial" panose="020B0604020202020204" pitchFamily="34" charset="0"/>
                <a:cs typeface="Arial" panose="020B0604020202020204" pitchFamily="34" charset="0"/>
              </a:rPr>
              <a:t>their leadership style. Their leadership style also influences how leaders build strategy, create an action plan, and react to changes while maintaining stakeholders' expectations and their group's well-being.</a:t>
            </a:r>
          </a:p>
        </p:txBody>
      </p:sp>
      <p:pic>
        <p:nvPicPr>
          <p:cNvPr id="2050" name="Picture 2" descr="Leadership Illustrations and Clipart. 282,689 Leadership royalty free  illustrations, drawings and graphics available to search from thousands of  vector EPS clip art providers.">
            <a:extLst>
              <a:ext uri="{FF2B5EF4-FFF2-40B4-BE49-F238E27FC236}">
                <a16:creationId xmlns:a16="http://schemas.microsoft.com/office/drawing/2014/main" id="{E5217D83-DAD4-ABAD-8E57-AF866CB513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6250" y="2676525"/>
            <a:ext cx="3107407" cy="2419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74214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24328D-B97F-EA11-84A1-DA5C35E10D8B}"/>
              </a:ext>
            </a:extLst>
          </p:cNvPr>
          <p:cNvSpPr>
            <a:spLocks noGrp="1"/>
          </p:cNvSpPr>
          <p:nvPr>
            <p:ph type="title"/>
          </p:nvPr>
        </p:nvSpPr>
        <p:spPr/>
        <p:txBody>
          <a:bodyPr/>
          <a:lstStyle/>
          <a:p>
            <a:r>
              <a:rPr lang="en-GB" dirty="0"/>
              <a:t>Leadership Styles… </a:t>
            </a:r>
          </a:p>
        </p:txBody>
      </p:sp>
      <p:sp>
        <p:nvSpPr>
          <p:cNvPr id="6" name="TextBox 5">
            <a:extLst>
              <a:ext uri="{FF2B5EF4-FFF2-40B4-BE49-F238E27FC236}">
                <a16:creationId xmlns:a16="http://schemas.microsoft.com/office/drawing/2014/main" id="{5005750B-EE20-E869-54D7-F7387EA3994B}"/>
              </a:ext>
            </a:extLst>
          </p:cNvPr>
          <p:cNvSpPr txBox="1"/>
          <p:nvPr/>
        </p:nvSpPr>
        <p:spPr>
          <a:xfrm>
            <a:off x="1602531" y="3006714"/>
            <a:ext cx="9444914" cy="2086725"/>
          </a:xfrm>
          <a:prstGeom prst="rect">
            <a:avLst/>
          </a:prstGeom>
          <a:noFill/>
        </p:spPr>
        <p:txBody>
          <a:bodyPr wrap="square">
            <a:spAutoFit/>
          </a:bodyPr>
          <a:lstStyle/>
          <a:p>
            <a:pPr>
              <a:lnSpc>
                <a:spcPct val="90000"/>
              </a:lnSpc>
            </a:pPr>
            <a:r>
              <a:rPr lang="en-GB" sz="1800" dirty="0">
                <a:latin typeface="Arial" panose="020B0604020202020204" pitchFamily="34" charset="0"/>
                <a:cs typeface="Arial" panose="020B0604020202020204" pitchFamily="34" charset="0"/>
              </a:rPr>
              <a:t>There are numerous leadership styles from which to pick. Authoritarian (autocratic), participative (democratic), delegating (laissez-faire), transformational, transactional, and situational are some of the most widely addressed. Power structures and social change can be inspired by great leaders. They can also inspire others to succeed, develop, and innovate. Researchers have produced numerous theories and models that allow us to better identify and comprehend these distinct leadership styles; nevertheless, we will only focus on three primary forms in this talk. Autocratic, authoritarian, democratic, and laissez-faire.</a:t>
            </a:r>
          </a:p>
        </p:txBody>
      </p:sp>
      <p:pic>
        <p:nvPicPr>
          <p:cNvPr id="1026" name="Picture 2" descr="Image result for leadership">
            <a:extLst>
              <a:ext uri="{FF2B5EF4-FFF2-40B4-BE49-F238E27FC236}">
                <a16:creationId xmlns:a16="http://schemas.microsoft.com/office/drawing/2014/main" id="{BF058987-7ACB-E05B-6128-5B01BA60A7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1000" y="676275"/>
            <a:ext cx="2311399" cy="160972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Image result for leadership">
            <a:extLst>
              <a:ext uri="{FF2B5EF4-FFF2-40B4-BE49-F238E27FC236}">
                <a16:creationId xmlns:a16="http://schemas.microsoft.com/office/drawing/2014/main" id="{77BE0717-4AA6-74B3-F75A-5006EE102B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1850" y="676275"/>
            <a:ext cx="2311399" cy="16097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67588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5D2C7C-6136-8BFF-FF5A-FD13279CB339}"/>
              </a:ext>
            </a:extLst>
          </p:cNvPr>
          <p:cNvSpPr>
            <a:spLocks noGrp="1"/>
          </p:cNvSpPr>
          <p:nvPr>
            <p:ph type="title"/>
          </p:nvPr>
        </p:nvSpPr>
        <p:spPr>
          <a:xfrm>
            <a:off x="485777" y="1056776"/>
            <a:ext cx="9601196" cy="1303867"/>
          </a:xfrm>
        </p:spPr>
        <p:txBody>
          <a:bodyPr/>
          <a:lstStyle/>
          <a:p>
            <a:r>
              <a:rPr lang="en-GB" dirty="0">
                <a:latin typeface="Arial" panose="020B0604020202020204" pitchFamily="34" charset="0"/>
                <a:cs typeface="Arial" panose="020B0604020202020204" pitchFamily="34" charset="0"/>
              </a:rPr>
              <a:t>Importance of leadership styles...</a:t>
            </a:r>
          </a:p>
        </p:txBody>
      </p:sp>
      <p:sp>
        <p:nvSpPr>
          <p:cNvPr id="8" name="TextBox 7">
            <a:extLst>
              <a:ext uri="{FF2B5EF4-FFF2-40B4-BE49-F238E27FC236}">
                <a16:creationId xmlns:a16="http://schemas.microsoft.com/office/drawing/2014/main" id="{8409A3C6-727A-438D-F9EE-8675DA5703D9}"/>
              </a:ext>
            </a:extLst>
          </p:cNvPr>
          <p:cNvSpPr txBox="1"/>
          <p:nvPr/>
        </p:nvSpPr>
        <p:spPr>
          <a:xfrm>
            <a:off x="1052028" y="2756538"/>
            <a:ext cx="9930103" cy="2677656"/>
          </a:xfrm>
          <a:prstGeom prst="rect">
            <a:avLst/>
          </a:prstGeom>
          <a:noFill/>
        </p:spPr>
        <p:txBody>
          <a:bodyPr wrap="square">
            <a:spAutoFit/>
          </a:bodyPr>
          <a:lstStyle/>
          <a:p>
            <a:r>
              <a:rPr lang="en-GB" sz="2400" dirty="0">
                <a:latin typeface="Arial" panose="020B0604020202020204" pitchFamily="34" charset="0"/>
                <a:cs typeface="Arial" panose="020B0604020202020204" pitchFamily="34" charset="0"/>
              </a:rPr>
              <a:t>There are numerous reasons why leadership style matters and has a direct impact on your organization's bottom line. When it comes to leadership, the strategy you adopt is essential. Knowing your personality and learning how to adjust to changing situations will put you ahead of the competition. This will increase employee engagement and loyalty, improve communication and teamwork, and present you as a great manager and value to the organisation.</a:t>
            </a:r>
          </a:p>
        </p:txBody>
      </p:sp>
      <p:pic>
        <p:nvPicPr>
          <p:cNvPr id="3074" name="Picture 2" descr="29,206 Leadership Clipart Illustrations &amp; Clip Art - iStock | School clipart">
            <a:extLst>
              <a:ext uri="{FF2B5EF4-FFF2-40B4-BE49-F238E27FC236}">
                <a16:creationId xmlns:a16="http://schemas.microsoft.com/office/drawing/2014/main" id="{860ADD6C-5CFD-81D3-3E71-2C489F65F7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85176" y="628650"/>
            <a:ext cx="1782924" cy="17829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46890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EC6F3A-6041-F442-7BB2-89D2114104F8}"/>
              </a:ext>
            </a:extLst>
          </p:cNvPr>
          <p:cNvSpPr>
            <a:spLocks noGrp="1"/>
          </p:cNvSpPr>
          <p:nvPr>
            <p:ph type="title"/>
          </p:nvPr>
        </p:nvSpPr>
        <p:spPr>
          <a:xfrm>
            <a:off x="704849" y="1757933"/>
            <a:ext cx="8103829" cy="613403"/>
          </a:xfrm>
        </p:spPr>
        <p:txBody>
          <a:bodyPr>
            <a:normAutofit fontScale="90000"/>
          </a:bodyPr>
          <a:lstStyle/>
          <a:p>
            <a:r>
              <a:rPr lang="en-GB" dirty="0">
                <a:latin typeface="Arial" panose="020B0604020202020204" pitchFamily="34" charset="0"/>
                <a:cs typeface="Arial" panose="020B0604020202020204" pitchFamily="34" charset="0"/>
              </a:rPr>
              <a:t>Different types of leadership…</a:t>
            </a: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2407502A-06FE-7F33-61B2-554436AF5443}"/>
              </a:ext>
            </a:extLst>
          </p:cNvPr>
          <p:cNvSpPr txBox="1"/>
          <p:nvPr/>
        </p:nvSpPr>
        <p:spPr>
          <a:xfrm>
            <a:off x="1166327" y="2839255"/>
            <a:ext cx="9993085" cy="2554545"/>
          </a:xfrm>
          <a:prstGeom prst="rect">
            <a:avLst/>
          </a:prstGeom>
          <a:noFill/>
        </p:spPr>
        <p:txBody>
          <a:bodyPr wrap="square">
            <a:spAutoFit/>
          </a:bodyPr>
          <a:lstStyle/>
          <a:p>
            <a:pPr fontAlgn="base"/>
            <a:r>
              <a:rPr lang="en-GB" sz="2000" dirty="0">
                <a:effectLst/>
                <a:latin typeface="Arial" panose="020B0604020202020204" pitchFamily="34" charset="0"/>
                <a:ea typeface="Times New Roman" panose="02020603050405020304" pitchFamily="18" charset="0"/>
                <a:cs typeface="Arial" panose="020B0604020202020204" pitchFamily="34" charset="0"/>
              </a:rPr>
              <a:t>In 1939, a research team led by Kurt Lewin set out to find diverse leadership styles. While subsequent research has revealed more distinct types of leadership, this early study was critical in distinguishing three main leadership styles. Students were separated into three groups in Lewin's study, each directed by an authoritarian, democratic, or laissez-faire leader. The students were then led in an arts and crafts project while researchers monitored their behaviour in response to the various leadership styles. The study discovered that democratic leadership successfully motivated most successful in motivating people to perform well.</a:t>
            </a:r>
          </a:p>
        </p:txBody>
      </p:sp>
      <p:pic>
        <p:nvPicPr>
          <p:cNvPr id="5124" name="Picture 4" descr="Lewin's Leadership Styles Framework | Download Scientific Diagram">
            <a:extLst>
              <a:ext uri="{FF2B5EF4-FFF2-40B4-BE49-F238E27FC236}">
                <a16:creationId xmlns:a16="http://schemas.microsoft.com/office/drawing/2014/main" id="{DBFE10CD-F441-7ADE-E3D8-584F7D5520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45623" y="830424"/>
            <a:ext cx="3333357" cy="1498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42713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7ABC8A0-A8BE-3A34-66B1-39BBD08EA618}"/>
              </a:ext>
            </a:extLst>
          </p:cNvPr>
          <p:cNvSpPr txBox="1"/>
          <p:nvPr/>
        </p:nvSpPr>
        <p:spPr>
          <a:xfrm>
            <a:off x="1225421" y="998891"/>
            <a:ext cx="9999306" cy="4524315"/>
          </a:xfrm>
          <a:prstGeom prst="rect">
            <a:avLst/>
          </a:prstGeom>
          <a:noFill/>
        </p:spPr>
        <p:txBody>
          <a:bodyPr wrap="square">
            <a:spAutoFit/>
          </a:bodyPr>
          <a:lstStyle/>
          <a:p>
            <a:pPr fontAlgn="base"/>
            <a:r>
              <a:rPr lang="en-GB" dirty="0">
                <a:effectLst/>
                <a:latin typeface="Arial" panose="020B0604020202020204" pitchFamily="34" charset="0"/>
                <a:ea typeface="Times New Roman" panose="02020603050405020304" pitchFamily="18" charset="0"/>
                <a:cs typeface="Arial" panose="020B0604020202020204" pitchFamily="34" charset="0"/>
              </a:rPr>
              <a:t>Authoritarian Command (Autocratic) Authoritarian leaders, also known as autocratic leaders, define what must be done, when it must be done, and how it must be done. This leadership style emphasises both the leader's command and the followers' control. There is also a significant schism between the leader and the staff. Authoritarian leaders make decisions with little or no input from others. Researchers discovered that decision-making under authoritarian leadership was less innovative.</a:t>
            </a:r>
          </a:p>
          <a:p>
            <a:pPr fontAlgn="base"/>
            <a:endParaRPr lang="en-GB" dirty="0">
              <a:latin typeface="Arial" panose="020B0604020202020204" pitchFamily="34" charset="0"/>
              <a:ea typeface="Times New Roman" panose="02020603050405020304" pitchFamily="18" charset="0"/>
              <a:cs typeface="Arial" panose="020B0604020202020204" pitchFamily="34" charset="0"/>
            </a:endParaRPr>
          </a:p>
          <a:p>
            <a:pPr fontAlgn="base"/>
            <a:endParaRPr lang="en-GB" dirty="0">
              <a:effectLst/>
              <a:latin typeface="Arial" panose="020B0604020202020204" pitchFamily="34" charset="0"/>
              <a:ea typeface="Times New Roman" panose="02020603050405020304" pitchFamily="18" charset="0"/>
              <a:cs typeface="Arial" panose="020B0604020202020204" pitchFamily="34" charset="0"/>
            </a:endParaRPr>
          </a:p>
          <a:p>
            <a:pPr fontAlgn="base"/>
            <a:endParaRPr lang="en-GB" dirty="0">
              <a:latin typeface="Arial" panose="020B0604020202020204" pitchFamily="34" charset="0"/>
              <a:ea typeface="Times New Roman" panose="02020603050405020304" pitchFamily="18" charset="0"/>
              <a:cs typeface="Arial" panose="020B0604020202020204" pitchFamily="34" charset="0"/>
            </a:endParaRPr>
          </a:p>
          <a:p>
            <a:pPr fontAlgn="base"/>
            <a:r>
              <a:rPr lang="en-GB" dirty="0">
                <a:effectLst/>
                <a:latin typeface="Arial" panose="020B0604020202020204" pitchFamily="34" charset="0"/>
                <a:ea typeface="Times New Roman" panose="02020603050405020304" pitchFamily="18" charset="0"/>
                <a:cs typeface="Arial" panose="020B0604020202020204" pitchFamily="34" charset="0"/>
              </a:rPr>
              <a:t>Leadership Through Participation (Democratic)According to Lewin's research, the most effective leadership style is participative leadership, often known as democratic leadership. Democratic leaders direct group members while simultaneously participating in the group and allowing other members to contribute. Democratic leaders encourage group members to participate while retaining final decision-making authority. Because they are participating in the process, members of the group are more driven and innovative. Democratic leaders make followers feel significant members of the team, which increases devotion to the group's goals.</a:t>
            </a:r>
          </a:p>
        </p:txBody>
      </p:sp>
    </p:spTree>
    <p:extLst>
      <p:ext uri="{BB962C8B-B14F-4D97-AF65-F5344CB8AC3E}">
        <p14:creationId xmlns:p14="http://schemas.microsoft.com/office/powerpoint/2010/main" val="12518089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978561A-4A29-DDD7-662B-007C9EBDB2FD}"/>
              </a:ext>
            </a:extLst>
          </p:cNvPr>
          <p:cNvSpPr txBox="1"/>
          <p:nvPr/>
        </p:nvSpPr>
        <p:spPr>
          <a:xfrm>
            <a:off x="839755" y="3114761"/>
            <a:ext cx="10049069" cy="3170099"/>
          </a:xfrm>
          <a:prstGeom prst="rect">
            <a:avLst/>
          </a:prstGeom>
          <a:noFill/>
        </p:spPr>
        <p:txBody>
          <a:bodyPr wrap="square">
            <a:spAutoFit/>
          </a:bodyPr>
          <a:lstStyle/>
          <a:p>
            <a:pPr fontAlgn="base"/>
            <a:r>
              <a:rPr lang="en-GB" sz="2000" dirty="0">
                <a:effectLst/>
                <a:latin typeface="Arial" panose="020B0604020202020204" pitchFamily="34" charset="0"/>
                <a:ea typeface="Times New Roman" panose="02020603050405020304" pitchFamily="18" charset="0"/>
                <a:cs typeface="Arial" panose="020B0604020202020204" pitchFamily="34" charset="0"/>
              </a:rPr>
              <a:t>Delegation of Power (Laissez-Faire) Children subjected to delegated leadership, often known as laissez-faire leadership, were the least productive of the three groups, according to Lewin. The children in this group were also more demanding of the leader, showed little teamwork, and couldn't work alone. Delegative leaders give group members little or no guidance and delegate decision-making to them. While this strategy might be advantageous when dealing with highly skilled experts, it typically results in poorly defined duties and a lack of drive. Lewin noted that laissez-faire leadership resulted in disordered organisations whose members blamed each other for mistakes, failed to accept personal responsibility, made less progress, and did less work.</a:t>
            </a:r>
          </a:p>
        </p:txBody>
      </p:sp>
      <p:pic>
        <p:nvPicPr>
          <p:cNvPr id="2" name="Picture 1" descr="What Is Your Leadership Style? | Boost Your Leadership Skills : Boost ...">
            <a:extLst>
              <a:ext uri="{FF2B5EF4-FFF2-40B4-BE49-F238E27FC236}">
                <a16:creationId xmlns:a16="http://schemas.microsoft.com/office/drawing/2014/main" id="{505D11FE-5242-91AD-F3E5-6FBFBE6D7A1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725747" y="787744"/>
            <a:ext cx="3412863" cy="2110977"/>
          </a:xfrm>
          <a:prstGeom prst="rect">
            <a:avLst/>
          </a:prstGeom>
          <a:noFill/>
          <a:ln w="57150" cmpd="thickThin">
            <a:solidFill>
              <a:srgbClr val="7F7F7F"/>
            </a:solidFill>
            <a:miter lim="800000"/>
          </a:ln>
          <a:extLst>
            <a:ext uri="{909E8E84-426E-40DD-AFC4-6F175D3DCCD1}">
              <a14:hiddenFill xmlns:a14="http://schemas.microsoft.com/office/drawing/2010/main">
                <a:solidFill>
                  <a:srgbClr val="FFFFFF"/>
                </a:solidFill>
              </a14:hiddenFill>
            </a:ext>
          </a:extLst>
        </p:spPr>
      </p:pic>
      <p:pic>
        <p:nvPicPr>
          <p:cNvPr id="6146" name="Picture 2" descr="Lewin's 3 Leadership Styles – Atlas of Public Management">
            <a:extLst>
              <a:ext uri="{FF2B5EF4-FFF2-40B4-BE49-F238E27FC236}">
                <a16:creationId xmlns:a16="http://schemas.microsoft.com/office/drawing/2014/main" id="{DC38E9B0-A82B-20A3-BB71-B9B6D9DC52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2963" y="666299"/>
            <a:ext cx="2926074" cy="235386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What Is Your Leadership Style? | Boost Your Leadership Skills : Boost ...">
            <a:extLst>
              <a:ext uri="{FF2B5EF4-FFF2-40B4-BE49-F238E27FC236}">
                <a16:creationId xmlns:a16="http://schemas.microsoft.com/office/drawing/2014/main" id="{72CF839B-7E87-CC16-0D51-92BB2E27676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9755" y="787744"/>
            <a:ext cx="3412863" cy="2110977"/>
          </a:xfrm>
          <a:prstGeom prst="rect">
            <a:avLst/>
          </a:prstGeom>
          <a:noFill/>
          <a:ln w="57150" cmpd="thickThin">
            <a:solidFill>
              <a:srgbClr val="7F7F7F"/>
            </a:solidFill>
            <a:miter lim="800000"/>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09060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C08A22E-F820-51A8-8B13-1425F4E74BA4}"/>
              </a:ext>
            </a:extLst>
          </p:cNvPr>
          <p:cNvSpPr txBox="1"/>
          <p:nvPr/>
        </p:nvSpPr>
        <p:spPr>
          <a:xfrm>
            <a:off x="1028311" y="2746806"/>
            <a:ext cx="10396634" cy="2554545"/>
          </a:xfrm>
          <a:prstGeom prst="rect">
            <a:avLst/>
          </a:prstGeom>
          <a:noFill/>
        </p:spPr>
        <p:txBody>
          <a:bodyPr wrap="square">
            <a:spAutoFit/>
          </a:bodyPr>
          <a:lstStyle/>
          <a:p>
            <a:r>
              <a:rPr lang="en-GB" sz="2000" i="1" dirty="0">
                <a:latin typeface="Arial" panose="020B0604020202020204" pitchFamily="34" charset="0"/>
                <a:cs typeface="Arial" panose="020B0604020202020204" pitchFamily="34" charset="0"/>
              </a:rPr>
              <a:t>After thinking about the lecture, I realised that I identified as a </a:t>
            </a:r>
            <a:r>
              <a:rPr lang="en-GB" sz="2000" i="1" dirty="0">
                <a:highlight>
                  <a:srgbClr val="FFFF00"/>
                </a:highlight>
                <a:latin typeface="Arial" panose="020B0604020202020204" pitchFamily="34" charset="0"/>
                <a:cs typeface="Arial" panose="020B0604020202020204" pitchFamily="34" charset="0"/>
              </a:rPr>
              <a:t>Democratic leader</a:t>
            </a:r>
            <a:r>
              <a:rPr lang="en-GB" sz="2000" i="1" dirty="0">
                <a:latin typeface="Arial" panose="020B0604020202020204" pitchFamily="34" charset="0"/>
                <a:cs typeface="Arial" panose="020B0604020202020204" pitchFamily="34" charset="0"/>
              </a:rPr>
              <a:t>. I arrived at this conclusion because I prefer a participative management style with Democratic leadership. While managing a group of employees, I advocate collaboration between management and workers because I believe there are multiple benefits to incorporating everyone in workplace decisions. I am a firm believer that decision-making impacts everyone, and that involving employees in decision-making can result in a more positive work environment if everyone feels participated. Democratic leadership, like all leadership styles, has benefits and drawbacks.</a:t>
            </a:r>
          </a:p>
        </p:txBody>
      </p:sp>
      <p:sp>
        <p:nvSpPr>
          <p:cNvPr id="5" name="TextBox 4">
            <a:extLst>
              <a:ext uri="{FF2B5EF4-FFF2-40B4-BE49-F238E27FC236}">
                <a16:creationId xmlns:a16="http://schemas.microsoft.com/office/drawing/2014/main" id="{55B72871-BB8E-282C-F1E0-EA734A047A99}"/>
              </a:ext>
            </a:extLst>
          </p:cNvPr>
          <p:cNvSpPr txBox="1"/>
          <p:nvPr/>
        </p:nvSpPr>
        <p:spPr>
          <a:xfrm>
            <a:off x="1028311" y="951723"/>
            <a:ext cx="3711272" cy="830997"/>
          </a:xfrm>
          <a:prstGeom prst="rect">
            <a:avLst/>
          </a:prstGeom>
          <a:noFill/>
        </p:spPr>
        <p:txBody>
          <a:bodyPr wrap="none" rtlCol="0">
            <a:spAutoFit/>
          </a:bodyPr>
          <a:lstStyle/>
          <a:p>
            <a:r>
              <a:rPr lang="en-GB" sz="4800" dirty="0">
                <a:latin typeface="Arial" panose="020B0604020202020204" pitchFamily="34" charset="0"/>
                <a:cs typeface="Arial" panose="020B0604020202020204" pitchFamily="34" charset="0"/>
              </a:rPr>
              <a:t>Reflection… </a:t>
            </a:r>
          </a:p>
        </p:txBody>
      </p:sp>
      <p:pic>
        <p:nvPicPr>
          <p:cNvPr id="1026" name="Picture 2" descr="self reflection reflection clipart - Clip Art Library">
            <a:extLst>
              <a:ext uri="{FF2B5EF4-FFF2-40B4-BE49-F238E27FC236}">
                <a16:creationId xmlns:a16="http://schemas.microsoft.com/office/drawing/2014/main" id="{29FB4FC7-C53B-77EC-F350-8161973DDC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08942" y="713208"/>
            <a:ext cx="2428875" cy="1885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81205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0E74E21-3AAC-29E9-FE06-EC8495FCCF4A}"/>
              </a:ext>
            </a:extLst>
          </p:cNvPr>
          <p:cNvSpPr txBox="1"/>
          <p:nvPr/>
        </p:nvSpPr>
        <p:spPr>
          <a:xfrm>
            <a:off x="1027340" y="828675"/>
            <a:ext cx="5690701" cy="5632311"/>
          </a:xfrm>
          <a:prstGeom prst="rect">
            <a:avLst/>
          </a:prstGeom>
          <a:noFill/>
        </p:spPr>
        <p:txBody>
          <a:bodyPr wrap="square">
            <a:spAutoFit/>
          </a:bodyPr>
          <a:lstStyle/>
          <a:p>
            <a:r>
              <a:rPr lang="en-GB" dirty="0">
                <a:latin typeface="Arial" panose="020B0604020202020204" pitchFamily="34" charset="0"/>
                <a:cs typeface="Arial" panose="020B0604020202020204" pitchFamily="34" charset="0"/>
              </a:rPr>
              <a:t>This form of leadership greatly motivates employees who feel empowered, allowing the individual to become better equipped for promotion, and I have discovered that being involved in decision-making encourages the employee to be more accepting of change in the environment. There are always drawbacks where there are advantages. For example, this model requires significantly more time and a strong leader to lead talks and manage personnel.</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One of the most difficult challenges of democratic leadership is that leadership must come from the bottom. If the group's decision conflicts with  management's decision, those individuals must be willing to accept the outcome. If they overturn the group's choice, the group will likely conclude that management is simply pretending to practise democratic leadership, and the organisation will suffer as a result.</a:t>
            </a:r>
          </a:p>
          <a:p>
            <a:endParaRPr lang="en-GB" dirty="0">
              <a:latin typeface="Arial" panose="020B0604020202020204" pitchFamily="34" charset="0"/>
              <a:cs typeface="Arial" panose="020B0604020202020204" pitchFamily="34" charset="0"/>
            </a:endParaRPr>
          </a:p>
        </p:txBody>
      </p:sp>
      <p:pic>
        <p:nvPicPr>
          <p:cNvPr id="8194" name="Picture 2" descr="What is Leadership? Definition, Meaning &amp; Importance | Emeritus India">
            <a:extLst>
              <a:ext uri="{FF2B5EF4-FFF2-40B4-BE49-F238E27FC236}">
                <a16:creationId xmlns:a16="http://schemas.microsoft.com/office/drawing/2014/main" id="{915C9708-11B7-23A3-0143-BAC49FC933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86775" y="828675"/>
            <a:ext cx="2932073" cy="1647825"/>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Democratic Leadership PowerPoint Template - PPT Slides">
            <a:extLst>
              <a:ext uri="{FF2B5EF4-FFF2-40B4-BE49-F238E27FC236}">
                <a16:creationId xmlns:a16="http://schemas.microsoft.com/office/drawing/2014/main" id="{B4F12BC2-6B87-4B93-F35E-BF86830929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07196" y="2914650"/>
            <a:ext cx="4311651" cy="3233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5186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97D3237-F09C-80EC-1294-39525D527601}"/>
              </a:ext>
            </a:extLst>
          </p:cNvPr>
          <p:cNvSpPr txBox="1"/>
          <p:nvPr/>
        </p:nvSpPr>
        <p:spPr>
          <a:xfrm>
            <a:off x="819345" y="1688247"/>
            <a:ext cx="6676830" cy="4401205"/>
          </a:xfrm>
          <a:prstGeom prst="rect">
            <a:avLst/>
          </a:prstGeom>
          <a:noFill/>
        </p:spPr>
        <p:txBody>
          <a:bodyPr wrap="square">
            <a:spAutoFit/>
          </a:bodyPr>
          <a:lstStyle/>
          <a:p>
            <a:r>
              <a:rPr lang="en-GB" sz="2000" i="1" dirty="0">
                <a:latin typeface="Arial" panose="020B0604020202020204" pitchFamily="34" charset="0"/>
                <a:cs typeface="Arial" panose="020B0604020202020204" pitchFamily="34" charset="0"/>
              </a:rPr>
              <a:t>Leadership is defined as the process of guiding, teaching, motivating, and directing the activities of others in order to achieve a goal. Leadership frequently involves stepping into a position due to great abilities and skills and can be formal or informal within the business. It can be shown that numerous leadership styles exist, most of which are based on the premise that there are unique behaviours that have evolved into leadership styles. Each style has an unique purpose and goal, and its effectiveness varies depending on the situation, characteristics of the leader, and followers in which they operate. Based on the studies, each leadership style has advantages and disadvantages and can be used successfully depending on the situation.</a:t>
            </a:r>
          </a:p>
        </p:txBody>
      </p:sp>
      <p:sp>
        <p:nvSpPr>
          <p:cNvPr id="7" name="TextBox 6">
            <a:extLst>
              <a:ext uri="{FF2B5EF4-FFF2-40B4-BE49-F238E27FC236}">
                <a16:creationId xmlns:a16="http://schemas.microsoft.com/office/drawing/2014/main" id="{B114EB26-6580-D1CF-940A-66B111CD7314}"/>
              </a:ext>
            </a:extLst>
          </p:cNvPr>
          <p:cNvSpPr txBox="1"/>
          <p:nvPr/>
        </p:nvSpPr>
        <p:spPr>
          <a:xfrm>
            <a:off x="905070" y="720024"/>
            <a:ext cx="7014290" cy="830997"/>
          </a:xfrm>
          <a:prstGeom prst="rect">
            <a:avLst/>
          </a:prstGeom>
          <a:noFill/>
        </p:spPr>
        <p:txBody>
          <a:bodyPr wrap="square">
            <a:spAutoFit/>
          </a:bodyPr>
          <a:lstStyle/>
          <a:p>
            <a:r>
              <a:rPr lang="en-GB" sz="4800" dirty="0">
                <a:latin typeface="Arial" panose="020B0604020202020204" pitchFamily="34" charset="0"/>
                <a:cs typeface="Arial" panose="020B0604020202020204" pitchFamily="34" charset="0"/>
              </a:rPr>
              <a:t>In conclusion… </a:t>
            </a:r>
          </a:p>
        </p:txBody>
      </p:sp>
      <p:pic>
        <p:nvPicPr>
          <p:cNvPr id="7170" name="Picture 2" descr="The 8 Rules of Service Leadership - Salesforce EU Blog - Salesforce EMEA  Blog">
            <a:extLst>
              <a:ext uri="{FF2B5EF4-FFF2-40B4-BE49-F238E27FC236}">
                <a16:creationId xmlns:a16="http://schemas.microsoft.com/office/drawing/2014/main" id="{CE161979-F79A-CEE1-2CB0-71E12DA337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4275" y="857249"/>
            <a:ext cx="3914774" cy="4924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2164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75E87F4-A2F5-99CB-5A0E-B450B2549368}"/>
              </a:ext>
            </a:extLst>
          </p:cNvPr>
          <p:cNvSpPr/>
          <p:nvPr/>
        </p:nvSpPr>
        <p:spPr>
          <a:xfrm>
            <a:off x="1505940" y="2321004"/>
            <a:ext cx="8732262" cy="2215991"/>
          </a:xfrm>
          <a:prstGeom prst="rect">
            <a:avLst/>
          </a:prstGeom>
          <a:noFill/>
        </p:spPr>
        <p:txBody>
          <a:bodyPr wrap="none" lIns="91440" tIns="45720" rIns="91440" bIns="45720">
            <a:spAutoFit/>
          </a:bodyPr>
          <a:lstStyle/>
          <a:p>
            <a:pPr algn="ctr"/>
            <a:r>
              <a:rPr lang="en-US" sz="138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Thank you </a:t>
            </a:r>
          </a:p>
        </p:txBody>
      </p:sp>
    </p:spTree>
    <p:extLst>
      <p:ext uri="{BB962C8B-B14F-4D97-AF65-F5344CB8AC3E}">
        <p14:creationId xmlns:p14="http://schemas.microsoft.com/office/powerpoint/2010/main" val="39561087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C92FCD-4196-78C9-D470-5FEE49FF9BC5}"/>
              </a:ext>
            </a:extLst>
          </p:cNvPr>
          <p:cNvSpPr txBox="1"/>
          <p:nvPr/>
        </p:nvSpPr>
        <p:spPr>
          <a:xfrm flipH="1">
            <a:off x="683893" y="695325"/>
            <a:ext cx="10634139" cy="5355312"/>
          </a:xfrm>
          <a:prstGeom prst="rect">
            <a:avLst/>
          </a:prstGeom>
          <a:noFill/>
        </p:spPr>
        <p:txBody>
          <a:bodyPr wrap="square" rtlCol="0">
            <a:spAutoFit/>
          </a:bodyPr>
          <a:lstStyle/>
          <a:p>
            <a:r>
              <a:rPr lang="en-GB" dirty="0"/>
              <a:t>References</a:t>
            </a:r>
          </a:p>
          <a:p>
            <a:endParaRPr lang="en-GB" dirty="0"/>
          </a:p>
          <a:p>
            <a:r>
              <a:rPr lang="en-GB" b="0" i="0" dirty="0">
                <a:solidFill>
                  <a:srgbClr val="222222"/>
                </a:solidFill>
                <a:effectLst/>
                <a:latin typeface="Arial" panose="020B0604020202020204" pitchFamily="34" charset="0"/>
              </a:rPr>
              <a:t>Hunt, J.G.J., 2004. What is leadership?.</a:t>
            </a:r>
          </a:p>
          <a:p>
            <a:endParaRPr lang="en-GB" dirty="0">
              <a:solidFill>
                <a:srgbClr val="222222"/>
              </a:solidFill>
              <a:latin typeface="Arial" panose="020B0604020202020204" pitchFamily="34" charset="0"/>
            </a:endParaRPr>
          </a:p>
          <a:p>
            <a:r>
              <a:rPr lang="en-GB" b="0" i="0" dirty="0">
                <a:solidFill>
                  <a:srgbClr val="222222"/>
                </a:solidFill>
                <a:effectLst/>
                <a:latin typeface="Arial" panose="020B0604020202020204" pitchFamily="34" charset="0"/>
              </a:rPr>
              <a:t>Bolden, R., 2004. </a:t>
            </a:r>
            <a:r>
              <a:rPr lang="en-GB" b="0" i="1" dirty="0">
                <a:solidFill>
                  <a:srgbClr val="222222"/>
                </a:solidFill>
                <a:effectLst/>
                <a:latin typeface="Arial" panose="020B0604020202020204" pitchFamily="34" charset="0"/>
              </a:rPr>
              <a:t>What is leadership?</a:t>
            </a:r>
            <a:r>
              <a:rPr lang="en-GB" b="0" i="0" dirty="0">
                <a:solidFill>
                  <a:srgbClr val="222222"/>
                </a:solidFill>
                <a:effectLst/>
                <a:latin typeface="Arial" panose="020B0604020202020204" pitchFamily="34" charset="0"/>
              </a:rPr>
              <a:t>. Centre for Leadership Studies, University of Exeter.</a:t>
            </a:r>
          </a:p>
          <a:p>
            <a:endParaRPr lang="en-GB" dirty="0">
              <a:solidFill>
                <a:srgbClr val="222222"/>
              </a:solidFill>
              <a:latin typeface="Arial" panose="020B0604020202020204" pitchFamily="34" charset="0"/>
            </a:endParaRPr>
          </a:p>
          <a:p>
            <a:r>
              <a:rPr lang="en-GB" b="0" i="0" dirty="0">
                <a:solidFill>
                  <a:srgbClr val="222222"/>
                </a:solidFill>
                <a:effectLst/>
                <a:latin typeface="Arial" panose="020B0604020202020204" pitchFamily="34" charset="0"/>
              </a:rPr>
              <a:t>Iqbal, N., Anwar, S. and Haider, N., 2015. Effect of leadership style on employee performance. </a:t>
            </a:r>
            <a:r>
              <a:rPr lang="en-GB" b="0" i="1" dirty="0">
                <a:solidFill>
                  <a:srgbClr val="222222"/>
                </a:solidFill>
                <a:effectLst/>
                <a:latin typeface="Arial" panose="020B0604020202020204" pitchFamily="34" charset="0"/>
              </a:rPr>
              <a:t>Arabian journal of business and management review</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5</a:t>
            </a:r>
            <a:r>
              <a:rPr lang="en-GB" b="0" i="0" dirty="0">
                <a:solidFill>
                  <a:srgbClr val="222222"/>
                </a:solidFill>
                <a:effectLst/>
                <a:latin typeface="Arial" panose="020B0604020202020204" pitchFamily="34" charset="0"/>
              </a:rPr>
              <a:t>(5), pp.1-6.</a:t>
            </a:r>
          </a:p>
          <a:p>
            <a:endParaRPr lang="en-GB" dirty="0">
              <a:solidFill>
                <a:srgbClr val="222222"/>
              </a:solidFill>
              <a:latin typeface="Arial" panose="020B0604020202020204" pitchFamily="34" charset="0"/>
            </a:endParaRPr>
          </a:p>
          <a:p>
            <a:r>
              <a:rPr lang="en-GB" b="0" i="0" dirty="0">
                <a:solidFill>
                  <a:srgbClr val="222222"/>
                </a:solidFill>
                <a:effectLst/>
                <a:latin typeface="Arial" panose="020B0604020202020204" pitchFamily="34" charset="0"/>
              </a:rPr>
              <a:t>Gandolfi, F. and Stone, S., 2018. Leadership, leadership styles, and servant leadership. </a:t>
            </a:r>
            <a:r>
              <a:rPr lang="en-GB" b="0" i="1" dirty="0">
                <a:solidFill>
                  <a:srgbClr val="222222"/>
                </a:solidFill>
                <a:effectLst/>
                <a:latin typeface="Arial" panose="020B0604020202020204" pitchFamily="34" charset="0"/>
              </a:rPr>
              <a:t>Journal of Management Research</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18</a:t>
            </a:r>
            <a:r>
              <a:rPr lang="en-GB" b="0" i="0" dirty="0">
                <a:solidFill>
                  <a:srgbClr val="222222"/>
                </a:solidFill>
                <a:effectLst/>
                <a:latin typeface="Arial" panose="020B0604020202020204" pitchFamily="34" charset="0"/>
              </a:rPr>
              <a:t>(4), pp.261-269.</a:t>
            </a:r>
          </a:p>
          <a:p>
            <a:endParaRPr lang="en-GB" dirty="0">
              <a:solidFill>
                <a:srgbClr val="222222"/>
              </a:solidFill>
              <a:latin typeface="Arial" panose="020B0604020202020204" pitchFamily="34" charset="0"/>
            </a:endParaRPr>
          </a:p>
          <a:p>
            <a:r>
              <a:rPr lang="en-GB" b="0" i="0" dirty="0">
                <a:solidFill>
                  <a:srgbClr val="222222"/>
                </a:solidFill>
                <a:effectLst/>
                <a:latin typeface="Arial" panose="020B0604020202020204" pitchFamily="34" charset="0"/>
              </a:rPr>
              <a:t>Gandolfi, F. and Stone, S., 2017. The emergence of leadership styles: A clarified categorization. </a:t>
            </a:r>
            <a:r>
              <a:rPr lang="en-GB" b="0" i="1" dirty="0">
                <a:solidFill>
                  <a:srgbClr val="222222"/>
                </a:solidFill>
                <a:effectLst/>
                <a:latin typeface="Arial" panose="020B0604020202020204" pitchFamily="34" charset="0"/>
              </a:rPr>
              <a:t>Revista De Management Comparat International</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18</a:t>
            </a:r>
            <a:r>
              <a:rPr lang="en-GB" b="0" i="0" dirty="0">
                <a:solidFill>
                  <a:srgbClr val="222222"/>
                </a:solidFill>
                <a:effectLst/>
                <a:latin typeface="Arial" panose="020B0604020202020204" pitchFamily="34" charset="0"/>
              </a:rPr>
              <a:t>(1), p.18.</a:t>
            </a:r>
          </a:p>
          <a:p>
            <a:endParaRPr lang="en-GB" dirty="0">
              <a:solidFill>
                <a:srgbClr val="222222"/>
              </a:solidFill>
              <a:latin typeface="Arial" panose="020B0604020202020204" pitchFamily="34" charset="0"/>
            </a:endParaRPr>
          </a:p>
          <a:p>
            <a:r>
              <a:rPr lang="en-GB" b="0" i="0" dirty="0">
                <a:solidFill>
                  <a:srgbClr val="222222"/>
                </a:solidFill>
                <a:effectLst/>
                <a:latin typeface="Arial" panose="020B0604020202020204" pitchFamily="34" charset="0"/>
              </a:rPr>
              <a:t>Khan, M.S., Khan, I., Qureshi, Q.A., Ismail, H.M., Rauf, H., Latif, A. and Tahir, M., 2015. The styles of leadership: A critical review. </a:t>
            </a:r>
            <a:r>
              <a:rPr lang="en-GB" b="0" i="1" dirty="0">
                <a:solidFill>
                  <a:srgbClr val="222222"/>
                </a:solidFill>
                <a:effectLst/>
                <a:latin typeface="Arial" panose="020B0604020202020204" pitchFamily="34" charset="0"/>
              </a:rPr>
              <a:t>Public Policy and Administration Research</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5</a:t>
            </a:r>
            <a:r>
              <a:rPr lang="en-GB" b="0" i="0" dirty="0">
                <a:solidFill>
                  <a:srgbClr val="222222"/>
                </a:solidFill>
                <a:effectLst/>
                <a:latin typeface="Arial" panose="020B0604020202020204" pitchFamily="34" charset="0"/>
              </a:rPr>
              <a:t>(3), pp.87-92.</a:t>
            </a:r>
          </a:p>
          <a:p>
            <a:endParaRPr lang="en-GB" dirty="0">
              <a:solidFill>
                <a:srgbClr val="222222"/>
              </a:solidFill>
              <a:latin typeface="Arial" panose="020B0604020202020204" pitchFamily="34" charset="0"/>
            </a:endParaRPr>
          </a:p>
          <a:p>
            <a:r>
              <a:rPr lang="en-GB" b="0" i="0" dirty="0">
                <a:solidFill>
                  <a:srgbClr val="222222"/>
                </a:solidFill>
                <a:effectLst/>
                <a:latin typeface="Arial" panose="020B0604020202020204" pitchFamily="34" charset="0"/>
              </a:rPr>
              <a:t>Wheeler, L., 2008. Kurt Lewin. </a:t>
            </a:r>
            <a:r>
              <a:rPr lang="en-GB" b="0" i="1" dirty="0">
                <a:solidFill>
                  <a:srgbClr val="222222"/>
                </a:solidFill>
                <a:effectLst/>
                <a:latin typeface="Arial" panose="020B0604020202020204" pitchFamily="34" charset="0"/>
              </a:rPr>
              <a:t>Social and personality psychology compass</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2</a:t>
            </a:r>
            <a:r>
              <a:rPr lang="en-GB" b="0" i="0" dirty="0">
                <a:solidFill>
                  <a:srgbClr val="222222"/>
                </a:solidFill>
                <a:effectLst/>
                <a:latin typeface="Arial" panose="020B0604020202020204" pitchFamily="34" charset="0"/>
              </a:rPr>
              <a:t>(4), pp.1638-1650.</a:t>
            </a:r>
            <a:endParaRPr lang="en-GB" dirty="0"/>
          </a:p>
        </p:txBody>
      </p:sp>
    </p:spTree>
    <p:extLst>
      <p:ext uri="{BB962C8B-B14F-4D97-AF65-F5344CB8AC3E}">
        <p14:creationId xmlns:p14="http://schemas.microsoft.com/office/powerpoint/2010/main" val="19784784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12DEEA6-1856-6194-10A8-9757CE991E9B}"/>
              </a:ext>
            </a:extLst>
          </p:cNvPr>
          <p:cNvSpPr txBox="1"/>
          <p:nvPr/>
        </p:nvSpPr>
        <p:spPr>
          <a:xfrm>
            <a:off x="781438" y="832084"/>
            <a:ext cx="10751199" cy="3139321"/>
          </a:xfrm>
          <a:prstGeom prst="rect">
            <a:avLst/>
          </a:prstGeom>
          <a:noFill/>
        </p:spPr>
        <p:txBody>
          <a:bodyPr wrap="square">
            <a:spAutoFit/>
          </a:bodyPr>
          <a:lstStyle/>
          <a:p>
            <a:r>
              <a:rPr lang="en-GB" b="0" i="0" dirty="0">
                <a:solidFill>
                  <a:srgbClr val="222222"/>
                </a:solidFill>
                <a:effectLst/>
                <a:latin typeface="Arial" panose="020B0604020202020204" pitchFamily="34" charset="0"/>
              </a:rPr>
              <a:t>Bhatti, N., Maitlo, G.M., Shaikh, N., Hashmi, M.A. and Shaikh, F.M., 2012. The impact of autocratic and democratic leadership style on job satisfaction. </a:t>
            </a:r>
            <a:r>
              <a:rPr lang="en-GB" b="0" i="1" dirty="0">
                <a:solidFill>
                  <a:srgbClr val="222222"/>
                </a:solidFill>
                <a:effectLst/>
                <a:latin typeface="Arial" panose="020B0604020202020204" pitchFamily="34" charset="0"/>
              </a:rPr>
              <a:t>International business research</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5</a:t>
            </a:r>
            <a:r>
              <a:rPr lang="en-GB" b="0" i="0" dirty="0">
                <a:solidFill>
                  <a:srgbClr val="222222"/>
                </a:solidFill>
                <a:effectLst/>
                <a:latin typeface="Arial" panose="020B0604020202020204" pitchFamily="34" charset="0"/>
              </a:rPr>
              <a:t>(2), p.192.</a:t>
            </a:r>
          </a:p>
          <a:p>
            <a:endParaRPr lang="en-GB" dirty="0">
              <a:solidFill>
                <a:srgbClr val="222222"/>
              </a:solidFill>
              <a:latin typeface="Arial" panose="020B0604020202020204" pitchFamily="34" charset="0"/>
            </a:endParaRPr>
          </a:p>
          <a:p>
            <a:endParaRPr lang="en-GB" dirty="0">
              <a:solidFill>
                <a:srgbClr val="222222"/>
              </a:solidFill>
              <a:latin typeface="Arial" panose="020B0604020202020204" pitchFamily="34" charset="0"/>
            </a:endParaRPr>
          </a:p>
          <a:p>
            <a:r>
              <a:rPr lang="en-GB" b="0" i="0" dirty="0">
                <a:solidFill>
                  <a:srgbClr val="222222"/>
                </a:solidFill>
                <a:effectLst/>
                <a:latin typeface="Arial" panose="020B0604020202020204" pitchFamily="34" charset="0"/>
              </a:rPr>
              <a:t>Goldman, E., 1998. The Significance of Leadership Style. </a:t>
            </a:r>
            <a:r>
              <a:rPr lang="en-GB" b="0" i="1" dirty="0">
                <a:solidFill>
                  <a:srgbClr val="222222"/>
                </a:solidFill>
                <a:effectLst/>
                <a:latin typeface="Arial" panose="020B0604020202020204" pitchFamily="34" charset="0"/>
              </a:rPr>
              <a:t>Educational leadership</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55</a:t>
            </a:r>
            <a:r>
              <a:rPr lang="en-GB" b="0" i="0" dirty="0">
                <a:solidFill>
                  <a:srgbClr val="222222"/>
                </a:solidFill>
                <a:effectLst/>
                <a:latin typeface="Arial" panose="020B0604020202020204" pitchFamily="34" charset="0"/>
              </a:rPr>
              <a:t>(7), pp.20-22.</a:t>
            </a:r>
          </a:p>
          <a:p>
            <a:endParaRPr lang="en-GB" dirty="0">
              <a:solidFill>
                <a:srgbClr val="222222"/>
              </a:solidFill>
              <a:latin typeface="Arial" panose="020B0604020202020204" pitchFamily="34" charset="0"/>
            </a:endParaRPr>
          </a:p>
          <a:p>
            <a:endParaRPr lang="en-GB" dirty="0">
              <a:solidFill>
                <a:srgbClr val="222222"/>
              </a:solidFill>
              <a:latin typeface="Arial" panose="020B0604020202020204" pitchFamily="34" charset="0"/>
            </a:endParaRPr>
          </a:p>
          <a:p>
            <a:r>
              <a:rPr lang="en-GB" b="0" i="0" dirty="0">
                <a:solidFill>
                  <a:srgbClr val="222222"/>
                </a:solidFill>
                <a:effectLst/>
                <a:latin typeface="Arial" panose="020B0604020202020204" pitchFamily="34" charset="0"/>
              </a:rPr>
              <a:t>Iqbal, N., Anwar, S. and Haider, N., 2015. Effect of leadership style on employee performance. </a:t>
            </a:r>
            <a:r>
              <a:rPr lang="en-GB" b="0" i="1" dirty="0">
                <a:solidFill>
                  <a:srgbClr val="222222"/>
                </a:solidFill>
                <a:effectLst/>
                <a:latin typeface="Arial" panose="020B0604020202020204" pitchFamily="34" charset="0"/>
              </a:rPr>
              <a:t>Arabian journal of business and management review</a:t>
            </a:r>
            <a:r>
              <a:rPr lang="en-GB" b="0" i="0" dirty="0">
                <a:solidFill>
                  <a:srgbClr val="222222"/>
                </a:solidFill>
                <a:effectLst/>
                <a:latin typeface="Arial" panose="020B0604020202020204" pitchFamily="34" charset="0"/>
              </a:rPr>
              <a:t>, </a:t>
            </a:r>
            <a:r>
              <a:rPr lang="en-GB" b="0" i="1" dirty="0">
                <a:solidFill>
                  <a:srgbClr val="222222"/>
                </a:solidFill>
                <a:effectLst/>
                <a:latin typeface="Arial" panose="020B0604020202020204" pitchFamily="34" charset="0"/>
              </a:rPr>
              <a:t>5</a:t>
            </a:r>
            <a:r>
              <a:rPr lang="en-GB" b="0" i="0" dirty="0">
                <a:solidFill>
                  <a:srgbClr val="222222"/>
                </a:solidFill>
                <a:effectLst/>
                <a:latin typeface="Arial" panose="020B0604020202020204" pitchFamily="34" charset="0"/>
              </a:rPr>
              <a:t>(5), pp.1-6.</a:t>
            </a:r>
          </a:p>
          <a:p>
            <a:endParaRPr lang="en-GB" dirty="0">
              <a:solidFill>
                <a:srgbClr val="222222"/>
              </a:solidFill>
              <a:latin typeface="Arial" panose="020B0604020202020204" pitchFamily="34" charset="0"/>
            </a:endParaRPr>
          </a:p>
          <a:p>
            <a:endParaRPr lang="en-GB" dirty="0"/>
          </a:p>
        </p:txBody>
      </p:sp>
    </p:spTree>
    <p:extLst>
      <p:ext uri="{BB962C8B-B14F-4D97-AF65-F5344CB8AC3E}">
        <p14:creationId xmlns:p14="http://schemas.microsoft.com/office/powerpoint/2010/main" val="263751349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17</TotalTime>
  <Words>1441</Words>
  <Application>Microsoft Office PowerPoint</Application>
  <PresentationFormat>Widescreen</PresentationFormat>
  <Paragraphs>58</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Garamond</vt:lpstr>
      <vt:lpstr>Organic</vt:lpstr>
      <vt:lpstr>PowerPoint Presentation</vt:lpstr>
      <vt:lpstr>Emergent leadership skills </vt:lpstr>
      <vt:lpstr>Introduction…</vt:lpstr>
      <vt:lpstr>Leadership Styles… </vt:lpstr>
      <vt:lpstr>Importance of leadership styles...</vt:lpstr>
      <vt:lpstr>Different types of leadership…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Eltaf Mockbil (1913491)</dc:creator>
  <cp:lastModifiedBy>Eltaf Mockbil (1913491)</cp:lastModifiedBy>
  <cp:revision>2</cp:revision>
  <dcterms:created xsi:type="dcterms:W3CDTF">2023-02-19T21:07:47Z</dcterms:created>
  <dcterms:modified xsi:type="dcterms:W3CDTF">2023-02-19T21:25:10Z</dcterms:modified>
</cp:coreProperties>
</file>