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4"/>
  </p:notesMasterIdLst>
  <p:sldIdLst>
    <p:sldId id="256" r:id="rId2"/>
    <p:sldId id="287" r:id="rId3"/>
    <p:sldId id="257" r:id="rId4"/>
    <p:sldId id="258" r:id="rId5"/>
    <p:sldId id="259" r:id="rId6"/>
    <p:sldId id="260" r:id="rId7"/>
    <p:sldId id="261" r:id="rId8"/>
    <p:sldId id="279" r:id="rId9"/>
    <p:sldId id="262" r:id="rId10"/>
    <p:sldId id="280" r:id="rId11"/>
    <p:sldId id="263" r:id="rId12"/>
    <p:sldId id="281" r:id="rId13"/>
    <p:sldId id="264" r:id="rId14"/>
    <p:sldId id="282" r:id="rId15"/>
    <p:sldId id="265" r:id="rId16"/>
    <p:sldId id="283" r:id="rId17"/>
    <p:sldId id="266" r:id="rId18"/>
    <p:sldId id="284" r:id="rId19"/>
    <p:sldId id="267" r:id="rId20"/>
    <p:sldId id="285" r:id="rId21"/>
    <p:sldId id="268" r:id="rId22"/>
    <p:sldId id="269" r:id="rId23"/>
    <p:sldId id="270" r:id="rId24"/>
    <p:sldId id="286" r:id="rId25"/>
    <p:sldId id="271" r:id="rId26"/>
    <p:sldId id="272" r:id="rId27"/>
    <p:sldId id="273" r:id="rId28"/>
    <p:sldId id="274" r:id="rId29"/>
    <p:sldId id="275" r:id="rId30"/>
    <p:sldId id="276" r:id="rId31"/>
    <p:sldId id="277" r:id="rId32"/>
    <p:sldId id="278"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308"/>
    <p:restoredTop sz="94631"/>
  </p:normalViewPr>
  <p:slideViewPr>
    <p:cSldViewPr snapToGrid="0">
      <p:cViewPr varScale="1">
        <p:scale>
          <a:sx n="123" d="100"/>
          <a:sy n="123" d="100"/>
        </p:scale>
        <p:origin x="43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42A0E0-FA93-445D-9F6B-FB9687879598}"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591355CF-DBD6-4E52-BC86-53E3528C5BEA}">
      <dgm:prSet/>
      <dgm:spPr/>
      <dgm:t>
        <a:bodyPr/>
        <a:lstStyle/>
        <a:p>
          <a:r>
            <a:rPr lang="en-US" dirty="0"/>
            <a:t>28%                                                                                                                                                          Of Digital health innovations have been successfully procured and scaled across the NHS. (UCLpartners,2025)</a:t>
          </a:r>
        </a:p>
      </dgm:t>
    </dgm:pt>
    <dgm:pt modelId="{06B40B89-AA44-413F-B5F7-2E4A13D8F071}" type="parTrans" cxnId="{2E72BF0E-9D30-4DA3-9244-A1A43837C479}">
      <dgm:prSet/>
      <dgm:spPr/>
      <dgm:t>
        <a:bodyPr/>
        <a:lstStyle/>
        <a:p>
          <a:endParaRPr lang="en-US"/>
        </a:p>
      </dgm:t>
    </dgm:pt>
    <dgm:pt modelId="{282B0DC4-526E-414B-ABD2-E6D14F3F7871}" type="sibTrans" cxnId="{2E72BF0E-9D30-4DA3-9244-A1A43837C479}">
      <dgm:prSet/>
      <dgm:spPr/>
      <dgm:t>
        <a:bodyPr/>
        <a:lstStyle/>
        <a:p>
          <a:endParaRPr lang="en-US"/>
        </a:p>
      </dgm:t>
    </dgm:pt>
    <dgm:pt modelId="{8417945B-E2F2-4211-8A69-2B90A335A52D}">
      <dgm:prSet/>
      <dgm:spPr/>
      <dgm:t>
        <a:bodyPr/>
        <a:lstStyle/>
        <a:p>
          <a:r>
            <a:rPr lang="en-US" dirty="0"/>
            <a:t>80%                                                                                                                                                          Of AI, digital health projects fail to scale behind the pilot phase. (Healthcare tech Digital, 2025)</a:t>
          </a:r>
        </a:p>
      </dgm:t>
    </dgm:pt>
    <dgm:pt modelId="{3DC4A6A4-BEF8-4417-AE5E-F7289675A1BA}" type="parTrans" cxnId="{E5A89BB1-71CF-4592-88AF-55EC4F8FDAF6}">
      <dgm:prSet/>
      <dgm:spPr/>
      <dgm:t>
        <a:bodyPr/>
        <a:lstStyle/>
        <a:p>
          <a:endParaRPr lang="en-US"/>
        </a:p>
      </dgm:t>
    </dgm:pt>
    <dgm:pt modelId="{6B85D524-9499-4C60-BF90-1B8EDE85F2DF}" type="sibTrans" cxnId="{E5A89BB1-71CF-4592-88AF-55EC4F8FDAF6}">
      <dgm:prSet/>
      <dgm:spPr/>
      <dgm:t>
        <a:bodyPr/>
        <a:lstStyle/>
        <a:p>
          <a:endParaRPr lang="en-US"/>
        </a:p>
      </dgm:t>
    </dgm:pt>
    <dgm:pt modelId="{C6F7F0F2-A20B-42E1-84F1-15A81E974BF7}">
      <dgm:prSet/>
      <dgm:spPr/>
      <dgm:t>
        <a:bodyPr/>
        <a:lstStyle/>
        <a:p>
          <a:r>
            <a:rPr lang="en-US" dirty="0"/>
            <a:t>90%                                                                                                                                                                  Of AI tools fail to progress beyond pilot phases due to fragmented NHS IT infrastructure. (Healthcare Digital,2025)</a:t>
          </a:r>
        </a:p>
      </dgm:t>
    </dgm:pt>
    <dgm:pt modelId="{9230AC6E-C138-4A6F-A41B-97AD76E64D31}" type="parTrans" cxnId="{BA043274-AB81-496F-ACD4-7D6D128127F2}">
      <dgm:prSet/>
      <dgm:spPr/>
      <dgm:t>
        <a:bodyPr/>
        <a:lstStyle/>
        <a:p>
          <a:endParaRPr lang="en-US"/>
        </a:p>
      </dgm:t>
    </dgm:pt>
    <dgm:pt modelId="{3F7E9B30-391E-423F-844E-6762E59C941D}" type="sibTrans" cxnId="{BA043274-AB81-496F-ACD4-7D6D128127F2}">
      <dgm:prSet/>
      <dgm:spPr/>
      <dgm:t>
        <a:bodyPr/>
        <a:lstStyle/>
        <a:p>
          <a:endParaRPr lang="en-US"/>
        </a:p>
      </dgm:t>
    </dgm:pt>
    <dgm:pt modelId="{C1CA9E84-56EB-49C4-BF9D-0E398DF147A5}">
      <dgm:prSet/>
      <dgm:spPr/>
      <dgm:t>
        <a:bodyPr/>
        <a:lstStyle/>
        <a:p>
          <a:r>
            <a:rPr lang="en-US" dirty="0"/>
            <a:t>1 in 5                                                                                                                                                     Digital innovations adopted at pilot sites are later commissioned at scale. (NHS confederation 2024</a:t>
          </a:r>
        </a:p>
      </dgm:t>
    </dgm:pt>
    <dgm:pt modelId="{24FCF528-4C7C-4302-A448-E3D774AD0D3E}" type="parTrans" cxnId="{CC6B3836-20EF-4243-BEE9-0D1958906D22}">
      <dgm:prSet/>
      <dgm:spPr/>
      <dgm:t>
        <a:bodyPr/>
        <a:lstStyle/>
        <a:p>
          <a:endParaRPr lang="en-US"/>
        </a:p>
      </dgm:t>
    </dgm:pt>
    <dgm:pt modelId="{DBE7BA7B-71B2-4B10-8402-BD71F7F6A98A}" type="sibTrans" cxnId="{CC6B3836-20EF-4243-BEE9-0D1958906D22}">
      <dgm:prSet/>
      <dgm:spPr/>
      <dgm:t>
        <a:bodyPr/>
        <a:lstStyle/>
        <a:p>
          <a:endParaRPr lang="en-US"/>
        </a:p>
      </dgm:t>
    </dgm:pt>
    <dgm:pt modelId="{81C82FED-AFE5-4BE0-B7DB-01F023F2AAC1}">
      <dgm:prSet/>
      <dgm:spPr/>
      <dgm:t>
        <a:bodyPr/>
        <a:lstStyle/>
        <a:p>
          <a:r>
            <a:rPr lang="en-US" dirty="0"/>
            <a:t>Impact: these represent significant wasted resources, continued health, and inequalities and delayed benefits to patient and NHS services.</a:t>
          </a:r>
        </a:p>
      </dgm:t>
    </dgm:pt>
    <dgm:pt modelId="{3600BC37-AACE-4B51-AEDB-A31AFAFCDC2C}" type="parTrans" cxnId="{CEB59FF1-BBDC-45FB-A4A7-F58C7187A04B}">
      <dgm:prSet/>
      <dgm:spPr/>
      <dgm:t>
        <a:bodyPr/>
        <a:lstStyle/>
        <a:p>
          <a:endParaRPr lang="en-US"/>
        </a:p>
      </dgm:t>
    </dgm:pt>
    <dgm:pt modelId="{9FDC0151-807A-4588-B4D4-0BF8FAFE5575}" type="sibTrans" cxnId="{CEB59FF1-BBDC-45FB-A4A7-F58C7187A04B}">
      <dgm:prSet/>
      <dgm:spPr/>
      <dgm:t>
        <a:bodyPr/>
        <a:lstStyle/>
        <a:p>
          <a:endParaRPr lang="en-US"/>
        </a:p>
      </dgm:t>
    </dgm:pt>
    <dgm:pt modelId="{060FF768-DD3D-534E-96D7-0D0D87E25BA5}" type="pres">
      <dgm:prSet presAssocID="{0C42A0E0-FA93-445D-9F6B-FB9687879598}" presName="vert0" presStyleCnt="0">
        <dgm:presLayoutVars>
          <dgm:dir/>
          <dgm:animOne val="branch"/>
          <dgm:animLvl val="lvl"/>
        </dgm:presLayoutVars>
      </dgm:prSet>
      <dgm:spPr/>
    </dgm:pt>
    <dgm:pt modelId="{1015FCAC-84F3-0848-988C-D4C28926F859}" type="pres">
      <dgm:prSet presAssocID="{591355CF-DBD6-4E52-BC86-53E3528C5BEA}" presName="thickLine" presStyleLbl="alignNode1" presStyleIdx="0" presStyleCnt="5"/>
      <dgm:spPr/>
    </dgm:pt>
    <dgm:pt modelId="{CAAA2D02-DFB0-A748-9548-408AC1A10182}" type="pres">
      <dgm:prSet presAssocID="{591355CF-DBD6-4E52-BC86-53E3528C5BEA}" presName="horz1" presStyleCnt="0"/>
      <dgm:spPr/>
    </dgm:pt>
    <dgm:pt modelId="{F375CD35-2BDE-D04E-AE3F-F0EA64C28ED1}" type="pres">
      <dgm:prSet presAssocID="{591355CF-DBD6-4E52-BC86-53E3528C5BEA}" presName="tx1" presStyleLbl="revTx" presStyleIdx="0" presStyleCnt="5"/>
      <dgm:spPr/>
    </dgm:pt>
    <dgm:pt modelId="{D76AA894-47D0-FD45-AB28-49E4168A0D8B}" type="pres">
      <dgm:prSet presAssocID="{591355CF-DBD6-4E52-BC86-53E3528C5BEA}" presName="vert1" presStyleCnt="0"/>
      <dgm:spPr/>
    </dgm:pt>
    <dgm:pt modelId="{A5CAD846-3A02-D840-8583-A9360FB7343C}" type="pres">
      <dgm:prSet presAssocID="{8417945B-E2F2-4211-8A69-2B90A335A52D}" presName="thickLine" presStyleLbl="alignNode1" presStyleIdx="1" presStyleCnt="5"/>
      <dgm:spPr/>
    </dgm:pt>
    <dgm:pt modelId="{FA5AC7EB-236C-0A48-BBCA-950A024CFA48}" type="pres">
      <dgm:prSet presAssocID="{8417945B-E2F2-4211-8A69-2B90A335A52D}" presName="horz1" presStyleCnt="0"/>
      <dgm:spPr/>
    </dgm:pt>
    <dgm:pt modelId="{609A4464-4039-0A48-BCC0-244961743409}" type="pres">
      <dgm:prSet presAssocID="{8417945B-E2F2-4211-8A69-2B90A335A52D}" presName="tx1" presStyleLbl="revTx" presStyleIdx="1" presStyleCnt="5"/>
      <dgm:spPr/>
    </dgm:pt>
    <dgm:pt modelId="{B8C856EA-5C85-1C4A-8CEC-486BA747F38A}" type="pres">
      <dgm:prSet presAssocID="{8417945B-E2F2-4211-8A69-2B90A335A52D}" presName="vert1" presStyleCnt="0"/>
      <dgm:spPr/>
    </dgm:pt>
    <dgm:pt modelId="{303B0A65-2210-1E4B-BCD5-70140F7FDFC7}" type="pres">
      <dgm:prSet presAssocID="{C6F7F0F2-A20B-42E1-84F1-15A81E974BF7}" presName="thickLine" presStyleLbl="alignNode1" presStyleIdx="2" presStyleCnt="5"/>
      <dgm:spPr/>
    </dgm:pt>
    <dgm:pt modelId="{32797421-65A0-3A48-A9A6-08D619D4288D}" type="pres">
      <dgm:prSet presAssocID="{C6F7F0F2-A20B-42E1-84F1-15A81E974BF7}" presName="horz1" presStyleCnt="0"/>
      <dgm:spPr/>
    </dgm:pt>
    <dgm:pt modelId="{3B4D578F-0BC2-1E4C-A093-FEB09192D0E6}" type="pres">
      <dgm:prSet presAssocID="{C6F7F0F2-A20B-42E1-84F1-15A81E974BF7}" presName="tx1" presStyleLbl="revTx" presStyleIdx="2" presStyleCnt="5"/>
      <dgm:spPr/>
    </dgm:pt>
    <dgm:pt modelId="{2DED285A-E58A-C647-8882-D8D63F1222BB}" type="pres">
      <dgm:prSet presAssocID="{C6F7F0F2-A20B-42E1-84F1-15A81E974BF7}" presName="vert1" presStyleCnt="0"/>
      <dgm:spPr/>
    </dgm:pt>
    <dgm:pt modelId="{FD684EC6-DD44-DB41-98EE-5DBBD8FD414B}" type="pres">
      <dgm:prSet presAssocID="{C1CA9E84-56EB-49C4-BF9D-0E398DF147A5}" presName="thickLine" presStyleLbl="alignNode1" presStyleIdx="3" presStyleCnt="5"/>
      <dgm:spPr/>
    </dgm:pt>
    <dgm:pt modelId="{361A7712-17A8-6245-AF6E-4666C533FC91}" type="pres">
      <dgm:prSet presAssocID="{C1CA9E84-56EB-49C4-BF9D-0E398DF147A5}" presName="horz1" presStyleCnt="0"/>
      <dgm:spPr/>
    </dgm:pt>
    <dgm:pt modelId="{98857BEE-3F7F-1348-89E4-48875A5CC933}" type="pres">
      <dgm:prSet presAssocID="{C1CA9E84-56EB-49C4-BF9D-0E398DF147A5}" presName="tx1" presStyleLbl="revTx" presStyleIdx="3" presStyleCnt="5"/>
      <dgm:spPr/>
    </dgm:pt>
    <dgm:pt modelId="{51DD234F-ACEF-B745-BB15-1D9059A556DE}" type="pres">
      <dgm:prSet presAssocID="{C1CA9E84-56EB-49C4-BF9D-0E398DF147A5}" presName="vert1" presStyleCnt="0"/>
      <dgm:spPr/>
    </dgm:pt>
    <dgm:pt modelId="{3F30CD40-6E64-AE4F-84A4-1B5F1E81BC38}" type="pres">
      <dgm:prSet presAssocID="{81C82FED-AFE5-4BE0-B7DB-01F023F2AAC1}" presName="thickLine" presStyleLbl="alignNode1" presStyleIdx="4" presStyleCnt="5"/>
      <dgm:spPr/>
    </dgm:pt>
    <dgm:pt modelId="{56669235-91EC-F14B-9976-CAC89FFBBD61}" type="pres">
      <dgm:prSet presAssocID="{81C82FED-AFE5-4BE0-B7DB-01F023F2AAC1}" presName="horz1" presStyleCnt="0"/>
      <dgm:spPr/>
    </dgm:pt>
    <dgm:pt modelId="{C9314892-D910-BA42-9791-3C62311FC66B}" type="pres">
      <dgm:prSet presAssocID="{81C82FED-AFE5-4BE0-B7DB-01F023F2AAC1}" presName="tx1" presStyleLbl="revTx" presStyleIdx="4" presStyleCnt="5"/>
      <dgm:spPr/>
    </dgm:pt>
    <dgm:pt modelId="{2D3F84DD-3347-F741-A799-B2D7521D9463}" type="pres">
      <dgm:prSet presAssocID="{81C82FED-AFE5-4BE0-B7DB-01F023F2AAC1}" presName="vert1" presStyleCnt="0"/>
      <dgm:spPr/>
    </dgm:pt>
  </dgm:ptLst>
  <dgm:cxnLst>
    <dgm:cxn modelId="{2E72BF0E-9D30-4DA3-9244-A1A43837C479}" srcId="{0C42A0E0-FA93-445D-9F6B-FB9687879598}" destId="{591355CF-DBD6-4E52-BC86-53E3528C5BEA}" srcOrd="0" destOrd="0" parTransId="{06B40B89-AA44-413F-B5F7-2E4A13D8F071}" sibTransId="{282B0DC4-526E-414B-ABD2-E6D14F3F7871}"/>
    <dgm:cxn modelId="{782FCB0E-4F0D-5247-84B5-C9E875BD1342}" type="presOf" srcId="{8417945B-E2F2-4211-8A69-2B90A335A52D}" destId="{609A4464-4039-0A48-BCC0-244961743409}" srcOrd="0" destOrd="0" presId="urn:microsoft.com/office/officeart/2008/layout/LinedList"/>
    <dgm:cxn modelId="{ADE16324-1665-9D41-B442-EE3FD9B68F84}" type="presOf" srcId="{C1CA9E84-56EB-49C4-BF9D-0E398DF147A5}" destId="{98857BEE-3F7F-1348-89E4-48875A5CC933}" srcOrd="0" destOrd="0" presId="urn:microsoft.com/office/officeart/2008/layout/LinedList"/>
    <dgm:cxn modelId="{CC6B3836-20EF-4243-BEE9-0D1958906D22}" srcId="{0C42A0E0-FA93-445D-9F6B-FB9687879598}" destId="{C1CA9E84-56EB-49C4-BF9D-0E398DF147A5}" srcOrd="3" destOrd="0" parTransId="{24FCF528-4C7C-4302-A448-E3D774AD0D3E}" sibTransId="{DBE7BA7B-71B2-4B10-8402-BD71F7F6A98A}"/>
    <dgm:cxn modelId="{F6B43C59-2164-2F45-BFB6-5C0277D74F08}" type="presOf" srcId="{591355CF-DBD6-4E52-BC86-53E3528C5BEA}" destId="{F375CD35-2BDE-D04E-AE3F-F0EA64C28ED1}" srcOrd="0" destOrd="0" presId="urn:microsoft.com/office/officeart/2008/layout/LinedList"/>
    <dgm:cxn modelId="{BA043274-AB81-496F-ACD4-7D6D128127F2}" srcId="{0C42A0E0-FA93-445D-9F6B-FB9687879598}" destId="{C6F7F0F2-A20B-42E1-84F1-15A81E974BF7}" srcOrd="2" destOrd="0" parTransId="{9230AC6E-C138-4A6F-A41B-97AD76E64D31}" sibTransId="{3F7E9B30-391E-423F-844E-6762E59C941D}"/>
    <dgm:cxn modelId="{05E7F090-17F7-4D47-8102-F569B99945DF}" type="presOf" srcId="{81C82FED-AFE5-4BE0-B7DB-01F023F2AAC1}" destId="{C9314892-D910-BA42-9791-3C62311FC66B}" srcOrd="0" destOrd="0" presId="urn:microsoft.com/office/officeart/2008/layout/LinedList"/>
    <dgm:cxn modelId="{81BEF39B-8709-2E44-9B66-594693EC0934}" type="presOf" srcId="{C6F7F0F2-A20B-42E1-84F1-15A81E974BF7}" destId="{3B4D578F-0BC2-1E4C-A093-FEB09192D0E6}" srcOrd="0" destOrd="0" presId="urn:microsoft.com/office/officeart/2008/layout/LinedList"/>
    <dgm:cxn modelId="{E5A89BB1-71CF-4592-88AF-55EC4F8FDAF6}" srcId="{0C42A0E0-FA93-445D-9F6B-FB9687879598}" destId="{8417945B-E2F2-4211-8A69-2B90A335A52D}" srcOrd="1" destOrd="0" parTransId="{3DC4A6A4-BEF8-4417-AE5E-F7289675A1BA}" sibTransId="{6B85D524-9499-4C60-BF90-1B8EDE85F2DF}"/>
    <dgm:cxn modelId="{814106F1-B582-4340-93A0-2F9CB0DDB5C8}" type="presOf" srcId="{0C42A0E0-FA93-445D-9F6B-FB9687879598}" destId="{060FF768-DD3D-534E-96D7-0D0D87E25BA5}" srcOrd="0" destOrd="0" presId="urn:microsoft.com/office/officeart/2008/layout/LinedList"/>
    <dgm:cxn modelId="{CEB59FF1-BBDC-45FB-A4A7-F58C7187A04B}" srcId="{0C42A0E0-FA93-445D-9F6B-FB9687879598}" destId="{81C82FED-AFE5-4BE0-B7DB-01F023F2AAC1}" srcOrd="4" destOrd="0" parTransId="{3600BC37-AACE-4B51-AEDB-A31AFAFCDC2C}" sibTransId="{9FDC0151-807A-4588-B4D4-0BF8FAFE5575}"/>
    <dgm:cxn modelId="{1F701C90-83E2-3248-AAC0-E1F38D80B894}" type="presParOf" srcId="{060FF768-DD3D-534E-96D7-0D0D87E25BA5}" destId="{1015FCAC-84F3-0848-988C-D4C28926F859}" srcOrd="0" destOrd="0" presId="urn:microsoft.com/office/officeart/2008/layout/LinedList"/>
    <dgm:cxn modelId="{9D27383D-72DB-A74A-A33F-448E848EBAE2}" type="presParOf" srcId="{060FF768-DD3D-534E-96D7-0D0D87E25BA5}" destId="{CAAA2D02-DFB0-A748-9548-408AC1A10182}" srcOrd="1" destOrd="0" presId="urn:microsoft.com/office/officeart/2008/layout/LinedList"/>
    <dgm:cxn modelId="{D1ECBC49-BEC5-E646-8DBB-AFB835A15CAF}" type="presParOf" srcId="{CAAA2D02-DFB0-A748-9548-408AC1A10182}" destId="{F375CD35-2BDE-D04E-AE3F-F0EA64C28ED1}" srcOrd="0" destOrd="0" presId="urn:microsoft.com/office/officeart/2008/layout/LinedList"/>
    <dgm:cxn modelId="{3E967414-15A4-D842-B5C2-0310458AFBA9}" type="presParOf" srcId="{CAAA2D02-DFB0-A748-9548-408AC1A10182}" destId="{D76AA894-47D0-FD45-AB28-49E4168A0D8B}" srcOrd="1" destOrd="0" presId="urn:microsoft.com/office/officeart/2008/layout/LinedList"/>
    <dgm:cxn modelId="{EC294CA3-00C4-6F49-86FF-A3356ED109C8}" type="presParOf" srcId="{060FF768-DD3D-534E-96D7-0D0D87E25BA5}" destId="{A5CAD846-3A02-D840-8583-A9360FB7343C}" srcOrd="2" destOrd="0" presId="urn:microsoft.com/office/officeart/2008/layout/LinedList"/>
    <dgm:cxn modelId="{DC793698-5FDA-A441-B0D0-DAC26E4BAABE}" type="presParOf" srcId="{060FF768-DD3D-534E-96D7-0D0D87E25BA5}" destId="{FA5AC7EB-236C-0A48-BBCA-950A024CFA48}" srcOrd="3" destOrd="0" presId="urn:microsoft.com/office/officeart/2008/layout/LinedList"/>
    <dgm:cxn modelId="{67EF3F29-3DC9-744A-8300-F69C9322209F}" type="presParOf" srcId="{FA5AC7EB-236C-0A48-BBCA-950A024CFA48}" destId="{609A4464-4039-0A48-BCC0-244961743409}" srcOrd="0" destOrd="0" presId="urn:microsoft.com/office/officeart/2008/layout/LinedList"/>
    <dgm:cxn modelId="{A0CCFF09-CA98-C248-8BF6-8BE7E196EA17}" type="presParOf" srcId="{FA5AC7EB-236C-0A48-BBCA-950A024CFA48}" destId="{B8C856EA-5C85-1C4A-8CEC-486BA747F38A}" srcOrd="1" destOrd="0" presId="urn:microsoft.com/office/officeart/2008/layout/LinedList"/>
    <dgm:cxn modelId="{F813AB68-B0E4-4D42-B9FF-D9DA567508B2}" type="presParOf" srcId="{060FF768-DD3D-534E-96D7-0D0D87E25BA5}" destId="{303B0A65-2210-1E4B-BCD5-70140F7FDFC7}" srcOrd="4" destOrd="0" presId="urn:microsoft.com/office/officeart/2008/layout/LinedList"/>
    <dgm:cxn modelId="{40567DF9-4EB5-6946-8BA7-BA4774649DD6}" type="presParOf" srcId="{060FF768-DD3D-534E-96D7-0D0D87E25BA5}" destId="{32797421-65A0-3A48-A9A6-08D619D4288D}" srcOrd="5" destOrd="0" presId="urn:microsoft.com/office/officeart/2008/layout/LinedList"/>
    <dgm:cxn modelId="{6130391F-243F-5444-A605-2CD66A653B7D}" type="presParOf" srcId="{32797421-65A0-3A48-A9A6-08D619D4288D}" destId="{3B4D578F-0BC2-1E4C-A093-FEB09192D0E6}" srcOrd="0" destOrd="0" presId="urn:microsoft.com/office/officeart/2008/layout/LinedList"/>
    <dgm:cxn modelId="{203D9AC1-22F4-0543-BA97-3753ECFE2417}" type="presParOf" srcId="{32797421-65A0-3A48-A9A6-08D619D4288D}" destId="{2DED285A-E58A-C647-8882-D8D63F1222BB}" srcOrd="1" destOrd="0" presId="urn:microsoft.com/office/officeart/2008/layout/LinedList"/>
    <dgm:cxn modelId="{5009C8BF-F5F6-5E4D-8819-1177E57C9AED}" type="presParOf" srcId="{060FF768-DD3D-534E-96D7-0D0D87E25BA5}" destId="{FD684EC6-DD44-DB41-98EE-5DBBD8FD414B}" srcOrd="6" destOrd="0" presId="urn:microsoft.com/office/officeart/2008/layout/LinedList"/>
    <dgm:cxn modelId="{A68B8A5C-312E-D342-93D5-C48483D16AD2}" type="presParOf" srcId="{060FF768-DD3D-534E-96D7-0D0D87E25BA5}" destId="{361A7712-17A8-6245-AF6E-4666C533FC91}" srcOrd="7" destOrd="0" presId="urn:microsoft.com/office/officeart/2008/layout/LinedList"/>
    <dgm:cxn modelId="{3EF16CB8-E5A4-8B4B-AFD8-FB884348466B}" type="presParOf" srcId="{361A7712-17A8-6245-AF6E-4666C533FC91}" destId="{98857BEE-3F7F-1348-89E4-48875A5CC933}" srcOrd="0" destOrd="0" presId="urn:microsoft.com/office/officeart/2008/layout/LinedList"/>
    <dgm:cxn modelId="{D3567000-9641-7D49-B47E-08B730EDC29E}" type="presParOf" srcId="{361A7712-17A8-6245-AF6E-4666C533FC91}" destId="{51DD234F-ACEF-B745-BB15-1D9059A556DE}" srcOrd="1" destOrd="0" presId="urn:microsoft.com/office/officeart/2008/layout/LinedList"/>
    <dgm:cxn modelId="{453B3D9B-6D0D-BE40-B786-C73F60C3E5AF}" type="presParOf" srcId="{060FF768-DD3D-534E-96D7-0D0D87E25BA5}" destId="{3F30CD40-6E64-AE4F-84A4-1B5F1E81BC38}" srcOrd="8" destOrd="0" presId="urn:microsoft.com/office/officeart/2008/layout/LinedList"/>
    <dgm:cxn modelId="{C7A36D9A-8DBB-2344-B52B-67622DE10C51}" type="presParOf" srcId="{060FF768-DD3D-534E-96D7-0D0D87E25BA5}" destId="{56669235-91EC-F14B-9976-CAC89FFBBD61}" srcOrd="9" destOrd="0" presId="urn:microsoft.com/office/officeart/2008/layout/LinedList"/>
    <dgm:cxn modelId="{2AB21EC7-072A-2D4A-A75B-5D30F85677AC}" type="presParOf" srcId="{56669235-91EC-F14B-9976-CAC89FFBBD61}" destId="{C9314892-D910-BA42-9791-3C62311FC66B}" srcOrd="0" destOrd="0" presId="urn:microsoft.com/office/officeart/2008/layout/LinedList"/>
    <dgm:cxn modelId="{8002D2C3-37BD-E242-93CF-728F9D4BE4D1}" type="presParOf" srcId="{56669235-91EC-F14B-9976-CAC89FFBBD61}" destId="{2D3F84DD-3347-F741-A799-B2D7521D946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F35610-C8BA-C84F-90A6-1A1C1A17F7A7}"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GB"/>
        </a:p>
      </dgm:t>
    </dgm:pt>
    <dgm:pt modelId="{A469C034-919C-844B-AE51-C47C7A1B3F51}">
      <dgm:prSet phldrT="[Text]"/>
      <dgm:spPr/>
      <dgm:t>
        <a:bodyPr/>
        <a:lstStyle/>
        <a:p>
          <a:r>
            <a:rPr lang="en-GB" dirty="0"/>
            <a:t>Technical barriers</a:t>
          </a:r>
        </a:p>
      </dgm:t>
    </dgm:pt>
    <dgm:pt modelId="{019B72F9-24E1-844F-8846-FD0FB7B2C390}" type="parTrans" cxnId="{3834349C-4800-0646-95EF-B2FDF012506E}">
      <dgm:prSet/>
      <dgm:spPr/>
      <dgm:t>
        <a:bodyPr/>
        <a:lstStyle/>
        <a:p>
          <a:endParaRPr lang="en-GB"/>
        </a:p>
      </dgm:t>
    </dgm:pt>
    <dgm:pt modelId="{B88BADF9-E6F1-A049-BE2E-039FBA1CEA4C}" type="sibTrans" cxnId="{3834349C-4800-0646-95EF-B2FDF012506E}">
      <dgm:prSet/>
      <dgm:spPr/>
      <dgm:t>
        <a:bodyPr/>
        <a:lstStyle/>
        <a:p>
          <a:endParaRPr lang="en-GB"/>
        </a:p>
      </dgm:t>
    </dgm:pt>
    <dgm:pt modelId="{7E675461-EE76-4E40-A177-8D63194CF1C1}">
      <dgm:prSet phldrT="[Text]"/>
      <dgm:spPr/>
      <dgm:t>
        <a:bodyPr/>
        <a:lstStyle/>
        <a:p>
          <a:r>
            <a:rPr lang="en-GB" dirty="0"/>
            <a:t>Governance issues</a:t>
          </a:r>
        </a:p>
      </dgm:t>
    </dgm:pt>
    <dgm:pt modelId="{9A6D8CD9-DFEB-CA4A-8D36-3FD8F0F18CCA}" type="parTrans" cxnId="{CD06CFCD-597B-874B-8923-C6774D9A4B3F}">
      <dgm:prSet/>
      <dgm:spPr/>
      <dgm:t>
        <a:bodyPr/>
        <a:lstStyle/>
        <a:p>
          <a:endParaRPr lang="en-GB"/>
        </a:p>
      </dgm:t>
    </dgm:pt>
    <dgm:pt modelId="{A2748025-7990-A44E-BC95-3B4A1C8B9DFC}" type="sibTrans" cxnId="{CD06CFCD-597B-874B-8923-C6774D9A4B3F}">
      <dgm:prSet/>
      <dgm:spPr/>
      <dgm:t>
        <a:bodyPr/>
        <a:lstStyle/>
        <a:p>
          <a:endParaRPr lang="en-GB"/>
        </a:p>
      </dgm:t>
    </dgm:pt>
    <dgm:pt modelId="{61033479-5896-2541-BCB3-4902831DB545}">
      <dgm:prSet phldrT="[Text]"/>
      <dgm:spPr/>
      <dgm:t>
        <a:bodyPr/>
        <a:lstStyle/>
        <a:p>
          <a:r>
            <a:rPr lang="en-GB" dirty="0"/>
            <a:t>Procurement friction</a:t>
          </a:r>
        </a:p>
      </dgm:t>
    </dgm:pt>
    <dgm:pt modelId="{54F3D4F6-402F-1C4F-AA96-260C5300EFA5}" type="parTrans" cxnId="{00225052-4956-934E-A263-6552B1F7E025}">
      <dgm:prSet/>
      <dgm:spPr/>
      <dgm:t>
        <a:bodyPr/>
        <a:lstStyle/>
        <a:p>
          <a:endParaRPr lang="en-GB"/>
        </a:p>
      </dgm:t>
    </dgm:pt>
    <dgm:pt modelId="{0C7E0A81-7145-1A4A-BEF8-72272AD542A9}" type="sibTrans" cxnId="{00225052-4956-934E-A263-6552B1F7E025}">
      <dgm:prSet/>
      <dgm:spPr/>
      <dgm:t>
        <a:bodyPr/>
        <a:lstStyle/>
        <a:p>
          <a:endParaRPr lang="en-GB"/>
        </a:p>
      </dgm:t>
    </dgm:pt>
    <dgm:pt modelId="{62656F07-41D2-CF4E-B776-FA95D490AF3D}">
      <dgm:prSet phldrT="[Text]"/>
      <dgm:spPr/>
      <dgm:t>
        <a:bodyPr/>
        <a:lstStyle/>
        <a:p>
          <a:r>
            <a:rPr lang="en-GB" dirty="0"/>
            <a:t>Funding gaps</a:t>
          </a:r>
        </a:p>
      </dgm:t>
    </dgm:pt>
    <dgm:pt modelId="{26A5D41B-E9D0-2D40-A454-5A10AFA5EC7C}" type="parTrans" cxnId="{780A017C-F53C-774E-A04F-35F2ED11546B}">
      <dgm:prSet/>
      <dgm:spPr/>
      <dgm:t>
        <a:bodyPr/>
        <a:lstStyle/>
        <a:p>
          <a:endParaRPr lang="en-GB"/>
        </a:p>
      </dgm:t>
    </dgm:pt>
    <dgm:pt modelId="{716D2B16-9811-8A44-8A0E-C7410CA9C9B6}" type="sibTrans" cxnId="{780A017C-F53C-774E-A04F-35F2ED11546B}">
      <dgm:prSet/>
      <dgm:spPr/>
      <dgm:t>
        <a:bodyPr/>
        <a:lstStyle/>
        <a:p>
          <a:endParaRPr lang="en-GB"/>
        </a:p>
      </dgm:t>
    </dgm:pt>
    <dgm:pt modelId="{15701C29-884A-B640-A2C4-DF370C3A9881}">
      <dgm:prSet phldrT="[Text]"/>
      <dgm:spPr/>
      <dgm:t>
        <a:bodyPr/>
        <a:lstStyle/>
        <a:p>
          <a:r>
            <a:rPr lang="en-GB" dirty="0"/>
            <a:t>Fragmentation</a:t>
          </a:r>
        </a:p>
      </dgm:t>
    </dgm:pt>
    <dgm:pt modelId="{B59948DF-BABE-3241-A8CF-3074BEFE8265}" type="parTrans" cxnId="{4983A30C-E598-7142-A581-B6E6743D7C5E}">
      <dgm:prSet/>
      <dgm:spPr/>
      <dgm:t>
        <a:bodyPr/>
        <a:lstStyle/>
        <a:p>
          <a:endParaRPr lang="en-GB"/>
        </a:p>
      </dgm:t>
    </dgm:pt>
    <dgm:pt modelId="{5654049E-C636-974C-987E-A7DB48944533}" type="sibTrans" cxnId="{4983A30C-E598-7142-A581-B6E6743D7C5E}">
      <dgm:prSet/>
      <dgm:spPr/>
      <dgm:t>
        <a:bodyPr/>
        <a:lstStyle/>
        <a:p>
          <a:endParaRPr lang="en-GB"/>
        </a:p>
      </dgm:t>
    </dgm:pt>
    <dgm:pt modelId="{CA3BFF66-FC6A-5D4A-AF88-36276B74E75F}" type="pres">
      <dgm:prSet presAssocID="{9CF35610-C8BA-C84F-90A6-1A1C1A17F7A7}" presName="diagram" presStyleCnt="0">
        <dgm:presLayoutVars>
          <dgm:dir/>
          <dgm:resizeHandles val="exact"/>
        </dgm:presLayoutVars>
      </dgm:prSet>
      <dgm:spPr/>
    </dgm:pt>
    <dgm:pt modelId="{3CE9172B-5B87-DA42-ADFA-705392F3F90C}" type="pres">
      <dgm:prSet presAssocID="{A469C034-919C-844B-AE51-C47C7A1B3F51}" presName="node" presStyleLbl="node1" presStyleIdx="0" presStyleCnt="5">
        <dgm:presLayoutVars>
          <dgm:bulletEnabled val="1"/>
        </dgm:presLayoutVars>
      </dgm:prSet>
      <dgm:spPr/>
    </dgm:pt>
    <dgm:pt modelId="{47722BE9-E229-D540-83CE-8FEF3296FF0A}" type="pres">
      <dgm:prSet presAssocID="{B88BADF9-E6F1-A049-BE2E-039FBA1CEA4C}" presName="sibTrans" presStyleCnt="0"/>
      <dgm:spPr/>
    </dgm:pt>
    <dgm:pt modelId="{4E787688-52F4-6C4E-9C58-8DFD70F18ED3}" type="pres">
      <dgm:prSet presAssocID="{7E675461-EE76-4E40-A177-8D63194CF1C1}" presName="node" presStyleLbl="node1" presStyleIdx="1" presStyleCnt="5">
        <dgm:presLayoutVars>
          <dgm:bulletEnabled val="1"/>
        </dgm:presLayoutVars>
      </dgm:prSet>
      <dgm:spPr/>
    </dgm:pt>
    <dgm:pt modelId="{4D434B3C-FA62-F34B-9814-4FE181F8D454}" type="pres">
      <dgm:prSet presAssocID="{A2748025-7990-A44E-BC95-3B4A1C8B9DFC}" presName="sibTrans" presStyleCnt="0"/>
      <dgm:spPr/>
    </dgm:pt>
    <dgm:pt modelId="{CD41511A-FE93-3347-87EA-34FC9D5EBC59}" type="pres">
      <dgm:prSet presAssocID="{61033479-5896-2541-BCB3-4902831DB545}" presName="node" presStyleLbl="node1" presStyleIdx="2" presStyleCnt="5">
        <dgm:presLayoutVars>
          <dgm:bulletEnabled val="1"/>
        </dgm:presLayoutVars>
      </dgm:prSet>
      <dgm:spPr/>
    </dgm:pt>
    <dgm:pt modelId="{4EBCF590-FFCA-F94E-9453-9D3630AB7CA5}" type="pres">
      <dgm:prSet presAssocID="{0C7E0A81-7145-1A4A-BEF8-72272AD542A9}" presName="sibTrans" presStyleCnt="0"/>
      <dgm:spPr/>
    </dgm:pt>
    <dgm:pt modelId="{53E584FE-08C8-8645-919F-6C23E2643EE0}" type="pres">
      <dgm:prSet presAssocID="{62656F07-41D2-CF4E-B776-FA95D490AF3D}" presName="node" presStyleLbl="node1" presStyleIdx="3" presStyleCnt="5">
        <dgm:presLayoutVars>
          <dgm:bulletEnabled val="1"/>
        </dgm:presLayoutVars>
      </dgm:prSet>
      <dgm:spPr/>
    </dgm:pt>
    <dgm:pt modelId="{98E4F642-EC73-874B-84C6-F1CA392BB8AA}" type="pres">
      <dgm:prSet presAssocID="{716D2B16-9811-8A44-8A0E-C7410CA9C9B6}" presName="sibTrans" presStyleCnt="0"/>
      <dgm:spPr/>
    </dgm:pt>
    <dgm:pt modelId="{83D66B96-E4B4-EB46-AB3D-856FA654C9C8}" type="pres">
      <dgm:prSet presAssocID="{15701C29-884A-B640-A2C4-DF370C3A9881}" presName="node" presStyleLbl="node1" presStyleIdx="4" presStyleCnt="5">
        <dgm:presLayoutVars>
          <dgm:bulletEnabled val="1"/>
        </dgm:presLayoutVars>
      </dgm:prSet>
      <dgm:spPr/>
    </dgm:pt>
  </dgm:ptLst>
  <dgm:cxnLst>
    <dgm:cxn modelId="{4983A30C-E598-7142-A581-B6E6743D7C5E}" srcId="{9CF35610-C8BA-C84F-90A6-1A1C1A17F7A7}" destId="{15701C29-884A-B640-A2C4-DF370C3A9881}" srcOrd="4" destOrd="0" parTransId="{B59948DF-BABE-3241-A8CF-3074BEFE8265}" sibTransId="{5654049E-C636-974C-987E-A7DB48944533}"/>
    <dgm:cxn modelId="{D1E0DB29-8267-5842-859F-D1C004E7F1AC}" type="presOf" srcId="{7E675461-EE76-4E40-A177-8D63194CF1C1}" destId="{4E787688-52F4-6C4E-9C58-8DFD70F18ED3}" srcOrd="0" destOrd="0" presId="urn:microsoft.com/office/officeart/2005/8/layout/default"/>
    <dgm:cxn modelId="{E3CBA144-2040-AA42-A535-9ADDFC476ABD}" type="presOf" srcId="{61033479-5896-2541-BCB3-4902831DB545}" destId="{CD41511A-FE93-3347-87EA-34FC9D5EBC59}" srcOrd="0" destOrd="0" presId="urn:microsoft.com/office/officeart/2005/8/layout/default"/>
    <dgm:cxn modelId="{4EA37D4A-3959-DA4D-837E-A2C5C9B83806}" type="presOf" srcId="{15701C29-884A-B640-A2C4-DF370C3A9881}" destId="{83D66B96-E4B4-EB46-AB3D-856FA654C9C8}" srcOrd="0" destOrd="0" presId="urn:microsoft.com/office/officeart/2005/8/layout/default"/>
    <dgm:cxn modelId="{00225052-4956-934E-A263-6552B1F7E025}" srcId="{9CF35610-C8BA-C84F-90A6-1A1C1A17F7A7}" destId="{61033479-5896-2541-BCB3-4902831DB545}" srcOrd="2" destOrd="0" parTransId="{54F3D4F6-402F-1C4F-AA96-260C5300EFA5}" sibTransId="{0C7E0A81-7145-1A4A-BEF8-72272AD542A9}"/>
    <dgm:cxn modelId="{780A017C-F53C-774E-A04F-35F2ED11546B}" srcId="{9CF35610-C8BA-C84F-90A6-1A1C1A17F7A7}" destId="{62656F07-41D2-CF4E-B776-FA95D490AF3D}" srcOrd="3" destOrd="0" parTransId="{26A5D41B-E9D0-2D40-A454-5A10AFA5EC7C}" sibTransId="{716D2B16-9811-8A44-8A0E-C7410CA9C9B6}"/>
    <dgm:cxn modelId="{B65EE290-AA02-734E-9887-7FAB57DBDA08}" type="presOf" srcId="{9CF35610-C8BA-C84F-90A6-1A1C1A17F7A7}" destId="{CA3BFF66-FC6A-5D4A-AF88-36276B74E75F}" srcOrd="0" destOrd="0" presId="urn:microsoft.com/office/officeart/2005/8/layout/default"/>
    <dgm:cxn modelId="{3834349C-4800-0646-95EF-B2FDF012506E}" srcId="{9CF35610-C8BA-C84F-90A6-1A1C1A17F7A7}" destId="{A469C034-919C-844B-AE51-C47C7A1B3F51}" srcOrd="0" destOrd="0" parTransId="{019B72F9-24E1-844F-8846-FD0FB7B2C390}" sibTransId="{B88BADF9-E6F1-A049-BE2E-039FBA1CEA4C}"/>
    <dgm:cxn modelId="{CD06CFCD-597B-874B-8923-C6774D9A4B3F}" srcId="{9CF35610-C8BA-C84F-90A6-1A1C1A17F7A7}" destId="{7E675461-EE76-4E40-A177-8D63194CF1C1}" srcOrd="1" destOrd="0" parTransId="{9A6D8CD9-DFEB-CA4A-8D36-3FD8F0F18CCA}" sibTransId="{A2748025-7990-A44E-BC95-3B4A1C8B9DFC}"/>
    <dgm:cxn modelId="{C916A7D4-9AB1-5245-A82C-E5E35964C8AB}" type="presOf" srcId="{A469C034-919C-844B-AE51-C47C7A1B3F51}" destId="{3CE9172B-5B87-DA42-ADFA-705392F3F90C}" srcOrd="0" destOrd="0" presId="urn:microsoft.com/office/officeart/2005/8/layout/default"/>
    <dgm:cxn modelId="{2C9193EB-7A0A-A44A-9047-70CF13CB14D7}" type="presOf" srcId="{62656F07-41D2-CF4E-B776-FA95D490AF3D}" destId="{53E584FE-08C8-8645-919F-6C23E2643EE0}" srcOrd="0" destOrd="0" presId="urn:microsoft.com/office/officeart/2005/8/layout/default"/>
    <dgm:cxn modelId="{0624936D-9050-0B4E-8C53-5ED0816772BE}" type="presParOf" srcId="{CA3BFF66-FC6A-5D4A-AF88-36276B74E75F}" destId="{3CE9172B-5B87-DA42-ADFA-705392F3F90C}" srcOrd="0" destOrd="0" presId="urn:microsoft.com/office/officeart/2005/8/layout/default"/>
    <dgm:cxn modelId="{A828D3FE-85A1-8742-96CC-249FC3DD2328}" type="presParOf" srcId="{CA3BFF66-FC6A-5D4A-AF88-36276B74E75F}" destId="{47722BE9-E229-D540-83CE-8FEF3296FF0A}" srcOrd="1" destOrd="0" presId="urn:microsoft.com/office/officeart/2005/8/layout/default"/>
    <dgm:cxn modelId="{ECCECC44-CDD9-7446-80F4-410D293B035D}" type="presParOf" srcId="{CA3BFF66-FC6A-5D4A-AF88-36276B74E75F}" destId="{4E787688-52F4-6C4E-9C58-8DFD70F18ED3}" srcOrd="2" destOrd="0" presId="urn:microsoft.com/office/officeart/2005/8/layout/default"/>
    <dgm:cxn modelId="{25E90ECD-2D8A-9A49-BE05-63271F686C65}" type="presParOf" srcId="{CA3BFF66-FC6A-5D4A-AF88-36276B74E75F}" destId="{4D434B3C-FA62-F34B-9814-4FE181F8D454}" srcOrd="3" destOrd="0" presId="urn:microsoft.com/office/officeart/2005/8/layout/default"/>
    <dgm:cxn modelId="{E62380B2-412E-3A4E-A87E-2730806984EA}" type="presParOf" srcId="{CA3BFF66-FC6A-5D4A-AF88-36276B74E75F}" destId="{CD41511A-FE93-3347-87EA-34FC9D5EBC59}" srcOrd="4" destOrd="0" presId="urn:microsoft.com/office/officeart/2005/8/layout/default"/>
    <dgm:cxn modelId="{BFED0827-C50B-244D-98F3-952FE0F1C969}" type="presParOf" srcId="{CA3BFF66-FC6A-5D4A-AF88-36276B74E75F}" destId="{4EBCF590-FFCA-F94E-9453-9D3630AB7CA5}" srcOrd="5" destOrd="0" presId="urn:microsoft.com/office/officeart/2005/8/layout/default"/>
    <dgm:cxn modelId="{E32D0108-212A-B84D-9DB0-DC62B590CB17}" type="presParOf" srcId="{CA3BFF66-FC6A-5D4A-AF88-36276B74E75F}" destId="{53E584FE-08C8-8645-919F-6C23E2643EE0}" srcOrd="6" destOrd="0" presId="urn:microsoft.com/office/officeart/2005/8/layout/default"/>
    <dgm:cxn modelId="{8DB87758-E18F-EC42-97DB-C9C817DC4E4F}" type="presParOf" srcId="{CA3BFF66-FC6A-5D4A-AF88-36276B74E75F}" destId="{98E4F642-EC73-874B-84C6-F1CA392BB8AA}" srcOrd="7" destOrd="0" presId="urn:microsoft.com/office/officeart/2005/8/layout/default"/>
    <dgm:cxn modelId="{44EF3981-3475-4346-A487-EC302BCE3FED}" type="presParOf" srcId="{CA3BFF66-FC6A-5D4A-AF88-36276B74E75F}" destId="{83D66B96-E4B4-EB46-AB3D-856FA654C9C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5FCAC-84F3-0848-988C-D4C28926F859}">
      <dsp:nvSpPr>
        <dsp:cNvPr id="0" name=""/>
        <dsp:cNvSpPr/>
      </dsp:nvSpPr>
      <dsp:spPr>
        <a:xfrm>
          <a:off x="0" y="680"/>
          <a:ext cx="6506304" cy="0"/>
        </a:xfrm>
        <a:prstGeom prst="line">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75CD35-2BDE-D04E-AE3F-F0EA64C28ED1}">
      <dsp:nvSpPr>
        <dsp:cNvPr id="0" name=""/>
        <dsp:cNvSpPr/>
      </dsp:nvSpPr>
      <dsp:spPr>
        <a:xfrm>
          <a:off x="0" y="680"/>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28%                                                                                                                                                          Of Digital health innovations have been successfully procured and scaled across the NHS. (UCLpartners,2025)</a:t>
          </a:r>
        </a:p>
      </dsp:txBody>
      <dsp:txXfrm>
        <a:off x="0" y="680"/>
        <a:ext cx="6506304" cy="1115295"/>
      </dsp:txXfrm>
    </dsp:sp>
    <dsp:sp modelId="{A5CAD846-3A02-D840-8583-A9360FB7343C}">
      <dsp:nvSpPr>
        <dsp:cNvPr id="0" name=""/>
        <dsp:cNvSpPr/>
      </dsp:nvSpPr>
      <dsp:spPr>
        <a:xfrm>
          <a:off x="0" y="1115976"/>
          <a:ext cx="6506304" cy="0"/>
        </a:xfrm>
        <a:prstGeom prst="line">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9A4464-4039-0A48-BCC0-244961743409}">
      <dsp:nvSpPr>
        <dsp:cNvPr id="0" name=""/>
        <dsp:cNvSpPr/>
      </dsp:nvSpPr>
      <dsp:spPr>
        <a:xfrm>
          <a:off x="0" y="1115976"/>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80%                                                                                                                                                          Of AI, digital health projects fail to scale behind the pilot phase. (Healthcare tech Digital, 2025)</a:t>
          </a:r>
        </a:p>
      </dsp:txBody>
      <dsp:txXfrm>
        <a:off x="0" y="1115976"/>
        <a:ext cx="6506304" cy="1115295"/>
      </dsp:txXfrm>
    </dsp:sp>
    <dsp:sp modelId="{303B0A65-2210-1E4B-BCD5-70140F7FDFC7}">
      <dsp:nvSpPr>
        <dsp:cNvPr id="0" name=""/>
        <dsp:cNvSpPr/>
      </dsp:nvSpPr>
      <dsp:spPr>
        <a:xfrm>
          <a:off x="0" y="2231272"/>
          <a:ext cx="6506304" cy="0"/>
        </a:xfrm>
        <a:prstGeom prst="line">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4D578F-0BC2-1E4C-A093-FEB09192D0E6}">
      <dsp:nvSpPr>
        <dsp:cNvPr id="0" name=""/>
        <dsp:cNvSpPr/>
      </dsp:nvSpPr>
      <dsp:spPr>
        <a:xfrm>
          <a:off x="0" y="2231272"/>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90%                                                                                                                                                                  Of AI tools fail to progress beyond pilot phases due to fragmented NHS IT infrastructure. (Healthcare Digital,2025)</a:t>
          </a:r>
        </a:p>
      </dsp:txBody>
      <dsp:txXfrm>
        <a:off x="0" y="2231272"/>
        <a:ext cx="6506304" cy="1115295"/>
      </dsp:txXfrm>
    </dsp:sp>
    <dsp:sp modelId="{FD684EC6-DD44-DB41-98EE-5DBBD8FD414B}">
      <dsp:nvSpPr>
        <dsp:cNvPr id="0" name=""/>
        <dsp:cNvSpPr/>
      </dsp:nvSpPr>
      <dsp:spPr>
        <a:xfrm>
          <a:off x="0" y="3346567"/>
          <a:ext cx="6506304" cy="0"/>
        </a:xfrm>
        <a:prstGeom prst="line">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857BEE-3F7F-1348-89E4-48875A5CC933}">
      <dsp:nvSpPr>
        <dsp:cNvPr id="0" name=""/>
        <dsp:cNvSpPr/>
      </dsp:nvSpPr>
      <dsp:spPr>
        <a:xfrm>
          <a:off x="0" y="3346567"/>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1 in 5                                                                                                                                                     Digital innovations adopted at pilot sites are later commissioned at scale. (NHS confederation 2024</a:t>
          </a:r>
        </a:p>
      </dsp:txBody>
      <dsp:txXfrm>
        <a:off x="0" y="3346567"/>
        <a:ext cx="6506304" cy="1115295"/>
      </dsp:txXfrm>
    </dsp:sp>
    <dsp:sp modelId="{3F30CD40-6E64-AE4F-84A4-1B5F1E81BC38}">
      <dsp:nvSpPr>
        <dsp:cNvPr id="0" name=""/>
        <dsp:cNvSpPr/>
      </dsp:nvSpPr>
      <dsp:spPr>
        <a:xfrm>
          <a:off x="0" y="4461863"/>
          <a:ext cx="6506304" cy="0"/>
        </a:xfrm>
        <a:prstGeom prst="line">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314892-D910-BA42-9791-3C62311FC66B}">
      <dsp:nvSpPr>
        <dsp:cNvPr id="0" name=""/>
        <dsp:cNvSpPr/>
      </dsp:nvSpPr>
      <dsp:spPr>
        <a:xfrm>
          <a:off x="0" y="4461863"/>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Impact: these represent significant wasted resources, continued health, and inequalities and delayed benefits to patient and NHS services.</a:t>
          </a:r>
        </a:p>
      </dsp:txBody>
      <dsp:txXfrm>
        <a:off x="0" y="4461863"/>
        <a:ext cx="6506304" cy="11152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E9172B-5B87-DA42-ADFA-705392F3F90C}">
      <dsp:nvSpPr>
        <dsp:cNvPr id="0" name=""/>
        <dsp:cNvSpPr/>
      </dsp:nvSpPr>
      <dsp:spPr>
        <a:xfrm>
          <a:off x="0" y="127369"/>
          <a:ext cx="2391693" cy="1435016"/>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Technical barriers</a:t>
          </a:r>
        </a:p>
      </dsp:txBody>
      <dsp:txXfrm>
        <a:off x="0" y="127369"/>
        <a:ext cx="2391693" cy="1435016"/>
      </dsp:txXfrm>
    </dsp:sp>
    <dsp:sp modelId="{4E787688-52F4-6C4E-9C58-8DFD70F18ED3}">
      <dsp:nvSpPr>
        <dsp:cNvPr id="0" name=""/>
        <dsp:cNvSpPr/>
      </dsp:nvSpPr>
      <dsp:spPr>
        <a:xfrm>
          <a:off x="2630863" y="127369"/>
          <a:ext cx="2391693" cy="1435016"/>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Governance issues</a:t>
          </a:r>
        </a:p>
      </dsp:txBody>
      <dsp:txXfrm>
        <a:off x="2630863" y="127369"/>
        <a:ext cx="2391693" cy="1435016"/>
      </dsp:txXfrm>
    </dsp:sp>
    <dsp:sp modelId="{CD41511A-FE93-3347-87EA-34FC9D5EBC59}">
      <dsp:nvSpPr>
        <dsp:cNvPr id="0" name=""/>
        <dsp:cNvSpPr/>
      </dsp:nvSpPr>
      <dsp:spPr>
        <a:xfrm>
          <a:off x="5261726" y="127369"/>
          <a:ext cx="2391693" cy="1435016"/>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Procurement friction</a:t>
          </a:r>
        </a:p>
      </dsp:txBody>
      <dsp:txXfrm>
        <a:off x="5261726" y="127369"/>
        <a:ext cx="2391693" cy="1435016"/>
      </dsp:txXfrm>
    </dsp:sp>
    <dsp:sp modelId="{53E584FE-08C8-8645-919F-6C23E2643EE0}">
      <dsp:nvSpPr>
        <dsp:cNvPr id="0" name=""/>
        <dsp:cNvSpPr/>
      </dsp:nvSpPr>
      <dsp:spPr>
        <a:xfrm>
          <a:off x="1315431" y="1801554"/>
          <a:ext cx="2391693" cy="1435016"/>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Funding gaps</a:t>
          </a:r>
        </a:p>
      </dsp:txBody>
      <dsp:txXfrm>
        <a:off x="1315431" y="1801554"/>
        <a:ext cx="2391693" cy="1435016"/>
      </dsp:txXfrm>
    </dsp:sp>
    <dsp:sp modelId="{83D66B96-E4B4-EB46-AB3D-856FA654C9C8}">
      <dsp:nvSpPr>
        <dsp:cNvPr id="0" name=""/>
        <dsp:cNvSpPr/>
      </dsp:nvSpPr>
      <dsp:spPr>
        <a:xfrm>
          <a:off x="3946294" y="1801554"/>
          <a:ext cx="2391693" cy="1435016"/>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Fragmentation</a:t>
          </a:r>
        </a:p>
      </dsp:txBody>
      <dsp:txXfrm>
        <a:off x="3946294" y="1801554"/>
        <a:ext cx="2391693" cy="14350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9CCF2A-DCC4-484C-AC6A-909991206416}" type="datetimeFigureOut">
              <a:rPr lang="en-US" smtClean="0"/>
              <a:t>2/4/26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8A38D0-AB5B-D34C-A67C-00B569664E4E}" type="slidenum">
              <a:rPr lang="en-US" smtClean="0"/>
              <a:t>‹#›</a:t>
            </a:fld>
            <a:endParaRPr lang="en-US"/>
          </a:p>
        </p:txBody>
      </p:sp>
    </p:spTree>
    <p:extLst>
      <p:ext uri="{BB962C8B-B14F-4D97-AF65-F5344CB8AC3E}">
        <p14:creationId xmlns:p14="http://schemas.microsoft.com/office/powerpoint/2010/main" val="1047143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8A38D0-AB5B-D34C-A67C-00B569664E4E}" type="slidenum">
              <a:rPr lang="en-US" smtClean="0"/>
              <a:t>7</a:t>
            </a:fld>
            <a:endParaRPr lang="en-US"/>
          </a:p>
        </p:txBody>
      </p:sp>
    </p:spTree>
    <p:extLst>
      <p:ext uri="{BB962C8B-B14F-4D97-AF65-F5344CB8AC3E}">
        <p14:creationId xmlns:p14="http://schemas.microsoft.com/office/powerpoint/2010/main" val="4255562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2/4/26</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2/4/26</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2/4/26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2/4/26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2/4/26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2/4/26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2/4/26</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digitalhealth.net/2024/10/finances-are-main-barrier-digital-transformation-say-nhs-leaders/" TargetMode="External"/><Relationship Id="rId2" Type="http://schemas.openxmlformats.org/officeDocument/2006/relationships/hyperlink" Target="https://pmc.ncbi.nlm.nih.gov/articles/PMC6925468/" TargetMode="External"/><Relationship Id="rId1" Type="http://schemas.openxmlformats.org/officeDocument/2006/relationships/slideLayout" Target="../slideLayouts/slideLayout2.xml"/><Relationship Id="rId5" Type="http://schemas.openxmlformats.org/officeDocument/2006/relationships/hyperlink" Target="https://www.global-counsel.com/insights/report/unleashing-innovation-nhs-barriers-and-opportunities-adoption-and-uptake-healthcare-innovation" TargetMode="External"/><Relationship Id="rId4" Type="http://schemas.openxmlformats.org/officeDocument/2006/relationships/hyperlink" Target="https://futurecarecapital.org.uk/latest/how-to-solve-the-adoption-problem-in-healthcare-innovation/"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hospitaltimes.co.uk/over-10000-nhs-digital-tools-used-without-safety-checks/" TargetMode="External"/><Relationship Id="rId2" Type="http://schemas.openxmlformats.org/officeDocument/2006/relationships/hyperlink" Target="https://www.healthtechdigital.com/the-ai-implementation-gap-why-80-of-healthcare-ai-projects-fail-to-scale-beyond-pilot-phase/" TargetMode="External"/><Relationship Id="rId1" Type="http://schemas.openxmlformats.org/officeDocument/2006/relationships/slideLayout" Target="../slideLayouts/slideLayout2.xml"/><Relationship Id="rId6" Type="http://schemas.openxmlformats.org/officeDocument/2006/relationships/hyperlink" Target="https://www.kingsfund.org.uk/insight-and-analysis/data-and-charts/nhs-budget-nutshell" TargetMode="External"/><Relationship Id="rId5" Type="http://schemas.openxmlformats.org/officeDocument/2006/relationships/hyperlink" Target="https://www.kingsfund.org.uk/insight-and-analysis/blogs/spring-budget-game-changer-nhs-technology" TargetMode="External"/><Relationship Id="rId4" Type="http://schemas.openxmlformats.org/officeDocument/2006/relationships/hyperlink" Target="https://integratedcarejournal.com/over-10000-nhs-digital-tools-used-without-safety-check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nhsconfed.org/publications/digital-transformation-nhs-reference-guide" TargetMode="External"/><Relationship Id="rId2" Type="http://schemas.openxmlformats.org/officeDocument/2006/relationships/hyperlink" Target="https://www.nao.org.uk/wp-content/uploads/2019/05/Digital-transformation-in-the-NHS-Summary.pdf" TargetMode="External"/><Relationship Id="rId1" Type="http://schemas.openxmlformats.org/officeDocument/2006/relationships/slideLayout" Target="../slideLayouts/slideLayout2.xml"/><Relationship Id="rId6" Type="http://schemas.openxmlformats.org/officeDocument/2006/relationships/hyperlink" Target="https://www.england.nhs.uk/long-read/inclusive-digital-healthcare-a-framework-for-nhs-action-on-digital-inclusion/" TargetMode="External"/><Relationship Id="rId5" Type="http://schemas.openxmlformats.org/officeDocument/2006/relationships/hyperlink" Target="https://www.england.nhs.uk/wp-content/uploads/2023/02/board-2-feb-23-item-8-digital-data-and-tech.pdf" TargetMode="External"/><Relationship Id="rId4" Type="http://schemas.openxmlformats.org/officeDocument/2006/relationships/hyperlink" Target="https://www.gov.uk/government/publications/putting-data-digital-and-tech-at-the-heart-of-transforming-the-nh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healthtechdigital.com/the-ai-implementation-gap-why-80-of-healthcare-ai-projects-fail-to-scale-beyond-pilot-phase/" TargetMode="External"/><Relationship Id="rId2" Type="http://schemas.openxmlformats.org/officeDocument/2006/relationships/hyperlink" Target="https://nhsproviders.org/resources/digital-transformation-survey-2024/survey-findings-barriers-and-opportunities/" TargetMode="External"/><Relationship Id="rId1" Type="http://schemas.openxmlformats.org/officeDocument/2006/relationships/slideLayout" Target="../slideLayouts/slideLayout2.xml"/><Relationship Id="rId5" Type="http://schemas.openxmlformats.org/officeDocument/2006/relationships/hyperlink" Target="https://www.statista.com/statistics/1469287/nhs-barriers-to-using-technology-effectively-in-the-uk/" TargetMode="External"/><Relationship Id="rId4" Type="http://schemas.openxmlformats.org/officeDocument/2006/relationships/hyperlink" Target="https://openaccess.city.ac.uk/id/eprint/31756/1/Final%20article%20proof.pdf"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uclpartners.com/news-item/landmark-report-reveals-hidden-barriers-to-nhs-innovation/" TargetMode="External"/><Relationship Id="rId2" Type="http://schemas.openxmlformats.org/officeDocument/2006/relationships/hyperlink" Target="https://techmonitor.ai/leadership/digital-transformation/nhs-digital-transformation-report-legacy-it" TargetMode="External"/><Relationship Id="rId1" Type="http://schemas.openxmlformats.org/officeDocument/2006/relationships/slideLayout" Target="../slideLayouts/slideLayout2.xml"/><Relationship Id="rId6" Type="http://schemas.openxmlformats.org/officeDocument/2006/relationships/hyperlink" Target="https://www.nhsconfed.org/publications/digital-transformation-nhs-reference-guide" TargetMode="External"/><Relationship Id="rId5" Type="http://schemas.openxmlformats.org/officeDocument/2006/relationships/hyperlink" Target="https://www.england.nhs.uk/digitaltechnology/digitising-the-frontline/" TargetMode="External"/><Relationship Id="rId4" Type="http://schemas.openxmlformats.org/officeDocument/2006/relationships/hyperlink" Target="https://www.gov.uk/government/news/new-funding-to-fix-the-nhs-heres-how-it-will-be-spent"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adapt.digital/insights/digital-transformation-in-healthcare" TargetMode="External"/><Relationship Id="rId2" Type="http://schemas.openxmlformats.org/officeDocument/2006/relationships/hyperlink" Target="https://www.healthtechenterprise.co.uk/latest-updates/why-medical-innovations-get-stuck-escaping-the-trap-of-pilotitis/" TargetMode="External"/><Relationship Id="rId1" Type="http://schemas.openxmlformats.org/officeDocument/2006/relationships/slideLayout" Target="../slideLayouts/slideLayout2.xml"/><Relationship Id="rId6" Type="http://schemas.openxmlformats.org/officeDocument/2006/relationships/hyperlink" Target="https://www.nationalhealthexecutive.com/articles/what-stopping-nhs-digital-transformation" TargetMode="External"/><Relationship Id="rId5" Type="http://schemas.openxmlformats.org/officeDocument/2006/relationships/hyperlink" Target="https://www.nao.org.uk/wp-content/uploads/2019/05/Digital-transformation-in-the-NHS-Summary.pdf" TargetMode="External"/><Relationship Id="rId4" Type="http://schemas.openxmlformats.org/officeDocument/2006/relationships/hyperlink" Target="https://digital-transformation.hee.nhs.uk/building-a-digital-workforce/dart-ed/horizon-scanning/understanding-healthcare-workers" TargetMode="External"/></Relationships>
</file>

<file path=ppt/slides/_rels/slide31.xml.rels><?xml version="1.0" encoding="UTF-8" standalone="yes"?>
<Relationships xmlns="http://schemas.openxmlformats.org/package/2006/relationships"><Relationship Id="rId2" Type="http://schemas.openxmlformats.org/officeDocument/2006/relationships/hyperlink" Target="https://www.villagereach.org/2025/07/23/turning-digital-health-failures-succes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AA32D-CD3C-28F4-D8D5-4BAB270064DA}"/>
              </a:ext>
            </a:extLst>
          </p:cNvPr>
          <p:cNvSpPr>
            <a:spLocks noGrp="1"/>
          </p:cNvSpPr>
          <p:nvPr>
            <p:ph type="ctrTitle"/>
          </p:nvPr>
        </p:nvSpPr>
        <p:spPr/>
        <p:txBody>
          <a:bodyPr/>
          <a:lstStyle/>
          <a:p>
            <a:r>
              <a:rPr lang="en-US" sz="6000"/>
              <a:t>From pilotitis to systemic integration</a:t>
            </a:r>
            <a:endParaRPr lang="en-US" sz="6000" dirty="0"/>
          </a:p>
        </p:txBody>
      </p:sp>
      <p:sp>
        <p:nvSpPr>
          <p:cNvPr id="3" name="Subtitle 2">
            <a:extLst>
              <a:ext uri="{FF2B5EF4-FFF2-40B4-BE49-F238E27FC236}">
                <a16:creationId xmlns:a16="http://schemas.microsoft.com/office/drawing/2014/main" id="{AF4085C3-AE73-A658-9A00-FD0C994C7DCF}"/>
              </a:ext>
            </a:extLst>
          </p:cNvPr>
          <p:cNvSpPr>
            <a:spLocks noGrp="1"/>
          </p:cNvSpPr>
          <p:nvPr>
            <p:ph type="subTitle" idx="1"/>
          </p:nvPr>
        </p:nvSpPr>
        <p:spPr/>
        <p:txBody>
          <a:bodyPr>
            <a:normAutofit fontScale="92500" lnSpcReduction="10000"/>
          </a:bodyPr>
          <a:lstStyle/>
          <a:p>
            <a:r>
              <a:rPr lang="en-US"/>
              <a:t>A systematic review of organisational and technical barriers, preventing digital health tools from moving beyond the pilot phase to routine NHS practice.</a:t>
            </a:r>
            <a:endParaRPr lang="en-US" dirty="0"/>
          </a:p>
        </p:txBody>
      </p:sp>
    </p:spTree>
    <p:extLst>
      <p:ext uri="{BB962C8B-B14F-4D97-AF65-F5344CB8AC3E}">
        <p14:creationId xmlns:p14="http://schemas.microsoft.com/office/powerpoint/2010/main" val="904577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68BA868-6E74-AB5D-6094-BF1DF4C29907}"/>
              </a:ext>
            </a:extLst>
          </p:cNvPr>
          <p:cNvSpPr>
            <a:spLocks noGrp="1"/>
          </p:cNvSpPr>
          <p:nvPr>
            <p:ph idx="1"/>
          </p:nvPr>
        </p:nvSpPr>
        <p:spPr/>
        <p:txBody>
          <a:bodyPr/>
          <a:lstStyle/>
          <a:p>
            <a:endParaRPr lang="en-US"/>
          </a:p>
        </p:txBody>
      </p:sp>
      <p:pic>
        <p:nvPicPr>
          <p:cNvPr id="2052" name="Picture 4" descr="Illustration of digital health tools blocked by organisational and technical barriers at the pilot phase.">
            <a:extLst>
              <a:ext uri="{FF2B5EF4-FFF2-40B4-BE49-F238E27FC236}">
                <a16:creationId xmlns:a16="http://schemas.microsoft.com/office/drawing/2014/main" id="{4DC8CE5B-FDF8-444B-CDCF-A52FC643C3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94121"/>
            <a:ext cx="12192000" cy="68500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8FAA1A0-8C42-B3AD-75B2-CE1008DD0D54}"/>
              </a:ext>
            </a:extLst>
          </p:cNvPr>
          <p:cNvSpPr txBox="1"/>
          <p:nvPr/>
        </p:nvSpPr>
        <p:spPr>
          <a:xfrm>
            <a:off x="2666999" y="1009216"/>
            <a:ext cx="8129155" cy="369332"/>
          </a:xfrm>
          <a:prstGeom prst="rect">
            <a:avLst/>
          </a:prstGeom>
          <a:noFill/>
        </p:spPr>
        <p:txBody>
          <a:bodyPr wrap="square" rtlCol="0">
            <a:spAutoFit/>
          </a:bodyPr>
          <a:lstStyle/>
          <a:p>
            <a:r>
              <a:rPr lang="en-IN" dirty="0"/>
              <a:t>Digital health at the pilot phase: blocked by organisational and technical barriers</a:t>
            </a:r>
            <a:endParaRPr lang="en-US" dirty="0"/>
          </a:p>
        </p:txBody>
      </p:sp>
      <p:sp>
        <p:nvSpPr>
          <p:cNvPr id="6" name="TextBox 5">
            <a:extLst>
              <a:ext uri="{FF2B5EF4-FFF2-40B4-BE49-F238E27FC236}">
                <a16:creationId xmlns:a16="http://schemas.microsoft.com/office/drawing/2014/main" id="{2B5FB224-3114-05EC-B53A-D3E8821E4E8C}"/>
              </a:ext>
            </a:extLst>
          </p:cNvPr>
          <p:cNvSpPr txBox="1"/>
          <p:nvPr/>
        </p:nvSpPr>
        <p:spPr>
          <a:xfrm>
            <a:off x="5372100" y="6558229"/>
            <a:ext cx="1762991" cy="369332"/>
          </a:xfrm>
          <a:prstGeom prst="rect">
            <a:avLst/>
          </a:prstGeom>
          <a:noFill/>
        </p:spPr>
        <p:txBody>
          <a:bodyPr wrap="square" rtlCol="0">
            <a:spAutoFit/>
          </a:bodyPr>
          <a:lstStyle/>
          <a:p>
            <a:r>
              <a:rPr lang="en-US" dirty="0" err="1"/>
              <a:t>Souce</a:t>
            </a:r>
            <a:r>
              <a:rPr lang="en-US" dirty="0"/>
              <a:t>: Author</a:t>
            </a:r>
          </a:p>
        </p:txBody>
      </p:sp>
    </p:spTree>
    <p:extLst>
      <p:ext uri="{BB962C8B-B14F-4D97-AF65-F5344CB8AC3E}">
        <p14:creationId xmlns:p14="http://schemas.microsoft.com/office/powerpoint/2010/main" val="614080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E16B9F-71A4-2740-97A0-4C222FF09473}"/>
              </a:ext>
            </a:extLst>
          </p:cNvPr>
          <p:cNvSpPr>
            <a:spLocks noGrp="1"/>
          </p:cNvSpPr>
          <p:nvPr>
            <p:ph idx="1"/>
          </p:nvPr>
        </p:nvSpPr>
        <p:spPr/>
        <p:txBody>
          <a:bodyPr/>
          <a:lstStyle/>
          <a:p>
            <a:r>
              <a:rPr lang="en-IN" b="1" dirty="0"/>
              <a:t>Student Name:</a:t>
            </a:r>
            <a:r>
              <a:rPr lang="en-IN" dirty="0"/>
              <a:t> [Pogula Bharath]</a:t>
            </a:r>
          </a:p>
          <a:p>
            <a:r>
              <a:rPr lang="en-IN" b="1" dirty="0"/>
              <a:t>Student ID:</a:t>
            </a:r>
            <a:r>
              <a:rPr lang="en-IN" dirty="0"/>
              <a:t> [2512745]</a:t>
            </a:r>
          </a:p>
          <a:p>
            <a:r>
              <a:rPr lang="en-IN" b="1" dirty="0"/>
              <a:t>Supervisor:</a:t>
            </a:r>
            <a:r>
              <a:rPr lang="en-IN" dirty="0"/>
              <a:t> Dr Zeno Leung</a:t>
            </a:r>
          </a:p>
          <a:p>
            <a:r>
              <a:rPr lang="en-IN" b="1" dirty="0"/>
              <a:t>Programme:</a:t>
            </a:r>
            <a:r>
              <a:rPr lang="en-IN" dirty="0"/>
              <a:t> MSc Public Health and Social Care in Practice</a:t>
            </a:r>
          </a:p>
          <a:p>
            <a:r>
              <a:rPr lang="en-IN" b="1" dirty="0"/>
              <a:t>Module:</a:t>
            </a:r>
            <a:r>
              <a:rPr lang="en-IN" dirty="0"/>
              <a:t> LCHS7008 - Practice-Based Research</a:t>
            </a:r>
          </a:p>
          <a:p>
            <a:r>
              <a:rPr lang="en-IN" b="1" dirty="0"/>
              <a:t>Date:</a:t>
            </a:r>
            <a:r>
              <a:rPr lang="en-IN" dirty="0"/>
              <a:t> February 2026</a:t>
            </a:r>
          </a:p>
        </p:txBody>
      </p:sp>
    </p:spTree>
    <p:extLst>
      <p:ext uri="{BB962C8B-B14F-4D97-AF65-F5344CB8AC3E}">
        <p14:creationId xmlns:p14="http://schemas.microsoft.com/office/powerpoint/2010/main" val="940175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049E8-03FE-805E-AE3A-C6AE54713233}"/>
              </a:ext>
            </a:extLst>
          </p:cNvPr>
          <p:cNvSpPr>
            <a:spLocks noGrp="1"/>
          </p:cNvSpPr>
          <p:nvPr>
            <p:ph type="title"/>
          </p:nvPr>
        </p:nvSpPr>
        <p:spPr/>
        <p:txBody>
          <a:bodyPr>
            <a:normAutofit fontScale="90000"/>
          </a:bodyPr>
          <a:lstStyle/>
          <a:p>
            <a:pPr marL="342900" indent="-342900">
              <a:buFont typeface="Wingdings" pitchFamily="2" charset="2"/>
              <a:buChar char="§"/>
            </a:pPr>
            <a:r>
              <a:rPr lang="en-IN" sz="2200" b="1" dirty="0"/>
              <a:t>Research Title</a:t>
            </a:r>
            <a:br>
              <a:rPr lang="en-IN" sz="2200" dirty="0"/>
            </a:br>
            <a:r>
              <a:rPr lang="en-IN" sz="2200" dirty="0"/>
              <a:t>A systematic review of the organisational and technical barriers, preventing digital health innovations from achieving long-term sustainability and integration beyond pilot phases in UK NHS practice.</a:t>
            </a:r>
            <a:br>
              <a:rPr lang="en-IN" dirty="0"/>
            </a:br>
            <a:br>
              <a:rPr lang="en-IN" dirty="0"/>
            </a:br>
            <a:br>
              <a:rPr lang="en-IN" dirty="0"/>
            </a:br>
            <a:endParaRPr lang="en-US" dirty="0"/>
          </a:p>
        </p:txBody>
      </p:sp>
      <p:sp>
        <p:nvSpPr>
          <p:cNvPr id="3" name="Content Placeholder 2">
            <a:extLst>
              <a:ext uri="{FF2B5EF4-FFF2-40B4-BE49-F238E27FC236}">
                <a16:creationId xmlns:a16="http://schemas.microsoft.com/office/drawing/2014/main" id="{36DFE479-5C21-C493-7226-B9500B3E2CD6}"/>
              </a:ext>
            </a:extLst>
          </p:cNvPr>
          <p:cNvSpPr>
            <a:spLocks noGrp="1"/>
          </p:cNvSpPr>
          <p:nvPr>
            <p:ph idx="1"/>
          </p:nvPr>
        </p:nvSpPr>
        <p:spPr/>
        <p:txBody>
          <a:bodyPr/>
          <a:lstStyle/>
          <a:p>
            <a:endParaRPr lang="en-US" dirty="0"/>
          </a:p>
          <a:p>
            <a:pPr marL="0" indent="0">
              <a:buNone/>
            </a:pPr>
            <a:endParaRPr lang="en-US" dirty="0"/>
          </a:p>
          <a:p>
            <a:pPr>
              <a:buFont typeface="Wingdings" pitchFamily="2" charset="2"/>
              <a:buChar char="§"/>
            </a:pPr>
            <a:r>
              <a:rPr lang="en-US" b="1" dirty="0">
                <a:latin typeface="+mj-lt"/>
              </a:rPr>
              <a:t>Research question</a:t>
            </a:r>
          </a:p>
          <a:p>
            <a:pPr marL="0" indent="0" algn="just">
              <a:buNone/>
            </a:pPr>
            <a:r>
              <a:rPr lang="en-US" dirty="0"/>
              <a:t>What are the key </a:t>
            </a:r>
            <a:r>
              <a:rPr lang="en-US" dirty="0" err="1"/>
              <a:t>organisational</a:t>
            </a:r>
            <a:r>
              <a:rPr lang="en-US" dirty="0"/>
              <a:t> and technical barriers that prevent digital health innovations from moving beyond pilot implementation into sustainable, integrated routine practice within the UK NHS?</a:t>
            </a:r>
          </a:p>
        </p:txBody>
      </p:sp>
    </p:spTree>
    <p:extLst>
      <p:ext uri="{BB962C8B-B14F-4D97-AF65-F5344CB8AC3E}">
        <p14:creationId xmlns:p14="http://schemas.microsoft.com/office/powerpoint/2010/main" val="3204847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DB966-E060-F6A3-8EB0-CD5E787F8630}"/>
              </a:ext>
            </a:extLst>
          </p:cNvPr>
          <p:cNvSpPr>
            <a:spLocks noGrp="1"/>
          </p:cNvSpPr>
          <p:nvPr>
            <p:ph type="title"/>
          </p:nvPr>
        </p:nvSpPr>
        <p:spPr>
          <a:xfrm>
            <a:off x="640080" y="639704"/>
            <a:ext cx="3299579" cy="5577840"/>
          </a:xfrm>
        </p:spPr>
        <p:txBody>
          <a:bodyPr anchor="ctr">
            <a:normAutofit/>
          </a:bodyPr>
          <a:lstStyle/>
          <a:p>
            <a:pPr algn="ctr"/>
            <a:r>
              <a:rPr lang="en-US" b="1" dirty="0"/>
              <a:t>Prevalence: The Scale Of ’</a:t>
            </a:r>
            <a:r>
              <a:rPr lang="en-US" b="1" dirty="0" err="1"/>
              <a:t>Pilotitis</a:t>
            </a:r>
            <a:r>
              <a:rPr lang="en-US" b="1" dirty="0"/>
              <a:t>’</a:t>
            </a:r>
          </a:p>
        </p:txBody>
      </p:sp>
      <p:graphicFrame>
        <p:nvGraphicFramePr>
          <p:cNvPr id="8" name="Content Placeholder 5">
            <a:extLst>
              <a:ext uri="{FF2B5EF4-FFF2-40B4-BE49-F238E27FC236}">
                <a16:creationId xmlns:a16="http://schemas.microsoft.com/office/drawing/2014/main" id="{9B1CB13D-9CBC-A832-582A-8FAD8923B32B}"/>
              </a:ext>
            </a:extLst>
          </p:cNvPr>
          <p:cNvGraphicFramePr>
            <a:graphicFrameLocks noGrp="1"/>
          </p:cNvGraphicFramePr>
          <p:nvPr>
            <p:ph idx="1"/>
            <p:extLst>
              <p:ext uri="{D42A27DB-BD31-4B8C-83A1-F6EECF244321}">
                <p14:modId xmlns:p14="http://schemas.microsoft.com/office/powerpoint/2010/main" val="1420348684"/>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2024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6" name="Picture 2" descr="Prevalence of key barriers to digital transformation reported by NHS trust leaders (NHS Providers Survey 2024)">
            <a:extLst>
              <a:ext uri="{FF2B5EF4-FFF2-40B4-BE49-F238E27FC236}">
                <a16:creationId xmlns:a16="http://schemas.microsoft.com/office/drawing/2014/main" id="{C5478B8D-CE27-C320-13AA-B0F57E2BE08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7320"/>
          <a:stretch>
            <a:fillRect/>
          </a:stretch>
        </p:blipFill>
        <p:spPr bwMode="auto">
          <a:xfrm>
            <a:off x="1682289" y="1371599"/>
            <a:ext cx="9061911" cy="500121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9A8D366-FDB0-9670-684F-37B0747DE264}"/>
              </a:ext>
            </a:extLst>
          </p:cNvPr>
          <p:cNvSpPr txBox="1"/>
          <p:nvPr/>
        </p:nvSpPr>
        <p:spPr>
          <a:xfrm>
            <a:off x="3025419" y="701534"/>
            <a:ext cx="6482096" cy="692497"/>
          </a:xfrm>
          <a:prstGeom prst="rect">
            <a:avLst/>
          </a:prstGeom>
          <a:noFill/>
        </p:spPr>
        <p:txBody>
          <a:bodyPr wrap="none" rtlCol="0">
            <a:spAutoFit/>
          </a:bodyPr>
          <a:lstStyle/>
          <a:p>
            <a:r>
              <a:rPr lang="en-US" sz="2100" b="1" dirty="0"/>
              <a:t>Prevalence of key barriers to NHS digital transformation</a:t>
            </a:r>
          </a:p>
          <a:p>
            <a:r>
              <a:rPr lang="en-US" dirty="0"/>
              <a:t>        Financial constraints, most prevalent barrier reported</a:t>
            </a:r>
          </a:p>
        </p:txBody>
      </p:sp>
      <p:sp>
        <p:nvSpPr>
          <p:cNvPr id="2" name="TextBox 1">
            <a:extLst>
              <a:ext uri="{FF2B5EF4-FFF2-40B4-BE49-F238E27FC236}">
                <a16:creationId xmlns:a16="http://schemas.microsoft.com/office/drawing/2014/main" id="{B23E1A72-34FF-5313-B4B4-E5FB02629BE2}"/>
              </a:ext>
            </a:extLst>
          </p:cNvPr>
          <p:cNvSpPr txBox="1"/>
          <p:nvPr/>
        </p:nvSpPr>
        <p:spPr>
          <a:xfrm>
            <a:off x="5933209" y="6386396"/>
            <a:ext cx="1776846" cy="369332"/>
          </a:xfrm>
          <a:prstGeom prst="rect">
            <a:avLst/>
          </a:prstGeom>
          <a:noFill/>
        </p:spPr>
        <p:txBody>
          <a:bodyPr wrap="square" rtlCol="0">
            <a:spAutoFit/>
          </a:bodyPr>
          <a:lstStyle/>
          <a:p>
            <a:r>
              <a:rPr lang="en-US" dirty="0"/>
              <a:t>Source: Author</a:t>
            </a:r>
          </a:p>
        </p:txBody>
      </p:sp>
    </p:spTree>
    <p:extLst>
      <p:ext uri="{BB962C8B-B14F-4D97-AF65-F5344CB8AC3E}">
        <p14:creationId xmlns:p14="http://schemas.microsoft.com/office/powerpoint/2010/main" val="2844558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5B74B-EFA5-EBE1-406A-67B5A9995A22}"/>
              </a:ext>
            </a:extLst>
          </p:cNvPr>
          <p:cNvSpPr>
            <a:spLocks noGrp="1"/>
          </p:cNvSpPr>
          <p:nvPr>
            <p:ph type="title"/>
          </p:nvPr>
        </p:nvSpPr>
        <p:spPr>
          <a:xfrm>
            <a:off x="1371600" y="176644"/>
            <a:ext cx="9601200" cy="1028700"/>
          </a:xfrm>
        </p:spPr>
        <p:txBody>
          <a:bodyPr>
            <a:normAutofit/>
          </a:bodyPr>
          <a:lstStyle/>
          <a:p>
            <a:r>
              <a:rPr lang="en-US" b="1" dirty="0"/>
              <a:t>Rationale: Why This Research Matters</a:t>
            </a:r>
          </a:p>
        </p:txBody>
      </p:sp>
      <p:sp>
        <p:nvSpPr>
          <p:cNvPr id="3" name="Content Placeholder 2">
            <a:extLst>
              <a:ext uri="{FF2B5EF4-FFF2-40B4-BE49-F238E27FC236}">
                <a16:creationId xmlns:a16="http://schemas.microsoft.com/office/drawing/2014/main" id="{049D1564-9AA6-4008-A700-90CE5E0B4D0B}"/>
              </a:ext>
            </a:extLst>
          </p:cNvPr>
          <p:cNvSpPr>
            <a:spLocks noGrp="1"/>
          </p:cNvSpPr>
          <p:nvPr>
            <p:ph idx="1"/>
          </p:nvPr>
        </p:nvSpPr>
        <p:spPr>
          <a:xfrm>
            <a:off x="1485900" y="1205344"/>
            <a:ext cx="9601200" cy="5476012"/>
          </a:xfrm>
        </p:spPr>
        <p:txBody>
          <a:bodyPr>
            <a:noAutofit/>
          </a:bodyPr>
          <a:lstStyle/>
          <a:p>
            <a:pPr marL="0" indent="0">
              <a:buNone/>
            </a:pPr>
            <a:r>
              <a:rPr lang="en-US" b="1" dirty="0"/>
              <a:t>Urgency</a:t>
            </a:r>
          </a:p>
          <a:p>
            <a:r>
              <a:rPr lang="en-US" sz="1600" dirty="0"/>
              <a:t>The NHS has committed £10 billion to digital transformation by 2028-29.</a:t>
            </a:r>
            <a:r>
              <a:rPr lang="en-IN" sz="1600" dirty="0"/>
              <a:t> (NHS England, 2025)</a:t>
            </a:r>
            <a:endParaRPr lang="en-US" sz="1600" dirty="0"/>
          </a:p>
          <a:p>
            <a:r>
              <a:rPr lang="en-US" sz="1600" dirty="0"/>
              <a:t>Yet 72% of innovations never progress beyond pilot to business-as-usual.</a:t>
            </a:r>
            <a:r>
              <a:rPr lang="en-IN" sz="1600" dirty="0"/>
              <a:t> (Future Care Capital, 2025)</a:t>
            </a:r>
            <a:endParaRPr lang="en-US" sz="1600" dirty="0"/>
          </a:p>
          <a:p>
            <a:r>
              <a:rPr lang="en-US" sz="1600" dirty="0"/>
              <a:t>This creates a cycle of repeated pilots rather than sustainable integration.</a:t>
            </a:r>
            <a:r>
              <a:rPr lang="en-IN" sz="1600" dirty="0"/>
              <a:t> (</a:t>
            </a:r>
            <a:r>
              <a:rPr lang="en-IN" sz="1600" dirty="0" err="1"/>
              <a:t>UCLPartners</a:t>
            </a:r>
            <a:r>
              <a:rPr lang="en-IN" sz="1600" dirty="0"/>
              <a:t>, 2025)</a:t>
            </a:r>
            <a:endParaRPr lang="en-US" sz="1600" dirty="0"/>
          </a:p>
          <a:p>
            <a:pPr marL="0" indent="0">
              <a:buNone/>
            </a:pPr>
            <a:r>
              <a:rPr lang="en-US" b="1" dirty="0"/>
              <a:t>Importance</a:t>
            </a:r>
          </a:p>
          <a:p>
            <a:r>
              <a:rPr lang="en-US" sz="1600" dirty="0"/>
              <a:t>Digital health is critical to addressing NHS workforce, shortages and improving patient outcomes.</a:t>
            </a:r>
            <a:r>
              <a:rPr lang="en-IN" sz="1600" dirty="0"/>
              <a:t> (King's Fund, 2024)</a:t>
            </a:r>
            <a:endParaRPr lang="en-US" sz="1600" dirty="0"/>
          </a:p>
          <a:p>
            <a:r>
              <a:rPr lang="en-US" sz="1600" dirty="0"/>
              <a:t>Understanding failure mechanisms is essential to improving success rates.</a:t>
            </a:r>
            <a:r>
              <a:rPr lang="en-IN" sz="1600" dirty="0"/>
              <a:t> (Asthana et al., 2019)</a:t>
            </a:r>
            <a:endParaRPr lang="en-US" sz="1600" dirty="0"/>
          </a:p>
          <a:p>
            <a:r>
              <a:rPr lang="en-US" sz="1600" dirty="0"/>
              <a:t>Current evidence on barriers is fragmented. A more systemic synthesis is needed.</a:t>
            </a:r>
            <a:r>
              <a:rPr lang="en-IN" sz="1600" dirty="0"/>
              <a:t> (NAO, 2020)</a:t>
            </a:r>
            <a:endParaRPr lang="en-US" sz="1600" dirty="0"/>
          </a:p>
          <a:p>
            <a:pPr marL="0" indent="0">
              <a:buNone/>
            </a:pPr>
            <a:r>
              <a:rPr lang="en-US" b="1" dirty="0"/>
              <a:t>Originality</a:t>
            </a:r>
          </a:p>
          <a:p>
            <a:r>
              <a:rPr lang="en-US" sz="1600" dirty="0"/>
              <a:t>This research uniquely focuses on the sustainability integration transition, not just initial adoption.</a:t>
            </a:r>
            <a:r>
              <a:rPr lang="en-US" sz="1600" dirty="0">
                <a:solidFill>
                  <a:srgbClr val="FFFFFF"/>
                </a:solidFill>
                <a:latin typeface="Segoe UI" pitchFamily="34" charset="0"/>
                <a:ea typeface="Segoe UI" pitchFamily="34" charset="-122"/>
                <a:cs typeface="Segoe UI" pitchFamily="34" charset="-120"/>
              </a:rPr>
              <a:t> </a:t>
            </a:r>
            <a:r>
              <a:rPr lang="en-US" sz="1600" dirty="0">
                <a:latin typeface="Segoe UI" pitchFamily="34" charset="0"/>
                <a:ea typeface="Segoe UI" pitchFamily="34" charset="-122"/>
                <a:cs typeface="Segoe UI" pitchFamily="34" charset="-120"/>
              </a:rPr>
              <a:t>(Scarbrough et al., 2024)</a:t>
            </a:r>
            <a:endParaRPr lang="en-US" sz="1600" dirty="0"/>
          </a:p>
          <a:p>
            <a:r>
              <a:rPr lang="en-US" sz="1600" dirty="0"/>
              <a:t>Integrate sociological perspective (sociological perspectives on technology, governance, culture, infrastructure) into one analysis.</a:t>
            </a:r>
            <a:r>
              <a:rPr lang="en-US" sz="1600" dirty="0">
                <a:solidFill>
                  <a:srgbClr val="FFFFFF"/>
                </a:solidFill>
                <a:latin typeface="Segoe UI" pitchFamily="34" charset="0"/>
                <a:ea typeface="Segoe UI" pitchFamily="34" charset="-122"/>
                <a:cs typeface="Segoe UI" pitchFamily="34" charset="-120"/>
              </a:rPr>
              <a:t> </a:t>
            </a:r>
            <a:r>
              <a:rPr lang="en-US" sz="1600" dirty="0">
                <a:latin typeface="Segoe UI" pitchFamily="34" charset="0"/>
                <a:ea typeface="Segoe UI" pitchFamily="34" charset="-122"/>
                <a:cs typeface="Segoe UI" pitchFamily="34" charset="-120"/>
              </a:rPr>
              <a:t>(Global Counsel, 2024)</a:t>
            </a:r>
            <a:endParaRPr lang="en-US" sz="1600" dirty="0"/>
          </a:p>
        </p:txBody>
      </p:sp>
    </p:spTree>
    <p:extLst>
      <p:ext uri="{BB962C8B-B14F-4D97-AF65-F5344CB8AC3E}">
        <p14:creationId xmlns:p14="http://schemas.microsoft.com/office/powerpoint/2010/main" val="1734260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3" name="Rectangle 1032">
            <a:extLst>
              <a:ext uri="{FF2B5EF4-FFF2-40B4-BE49-F238E27FC236}">
                <a16:creationId xmlns:a16="http://schemas.microsoft.com/office/drawing/2014/main" id="{D488911C-0EC7-40A9-9BCB-CA8A66E46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1034">
            <a:extLst>
              <a:ext uri="{FF2B5EF4-FFF2-40B4-BE49-F238E27FC236}">
                <a16:creationId xmlns:a16="http://schemas.microsoft.com/office/drawing/2014/main" id="{53023EA8-527A-4FA2-A71D-626F91275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36" name="Freeform 6">
              <a:extLst>
                <a:ext uri="{FF2B5EF4-FFF2-40B4-BE49-F238E27FC236}">
                  <a16:creationId xmlns:a16="http://schemas.microsoft.com/office/drawing/2014/main" id="{60C46CD6-ADBB-41BC-8969-7C707D433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037" name="Freeform 6">
              <a:extLst>
                <a:ext uri="{FF2B5EF4-FFF2-40B4-BE49-F238E27FC236}">
                  <a16:creationId xmlns:a16="http://schemas.microsoft.com/office/drawing/2014/main" id="{B6C38415-998B-45FB-A12C-BD0B184CB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p:nvSpPr>
          <p:cNvPr id="1039" name="Rectangle 1038">
            <a:extLst>
              <a:ext uri="{FF2B5EF4-FFF2-40B4-BE49-F238E27FC236}">
                <a16:creationId xmlns:a16="http://schemas.microsoft.com/office/drawing/2014/main" id="{C8D89F71-9459-4318-ACAE-874616C3A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462" y="968188"/>
            <a:ext cx="10194046" cy="489423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Visual slide concept illustrating urgency, importance and originality of researching NHS digital health pilotitis.">
            <a:extLst>
              <a:ext uri="{FF2B5EF4-FFF2-40B4-BE49-F238E27FC236}">
                <a16:creationId xmlns:a16="http://schemas.microsoft.com/office/drawing/2014/main" id="{68E54CBD-CC6B-CBFE-5CB6-52389185FFA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326060" y="1289918"/>
            <a:ext cx="7542849" cy="42428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3ED532A-E2E5-2B2C-352C-45074084BBD1}"/>
              </a:ext>
            </a:extLst>
          </p:cNvPr>
          <p:cNvSpPr txBox="1"/>
          <p:nvPr/>
        </p:nvSpPr>
        <p:spPr>
          <a:xfrm>
            <a:off x="4492487" y="5532771"/>
            <a:ext cx="3659475" cy="369332"/>
          </a:xfrm>
          <a:prstGeom prst="rect">
            <a:avLst/>
          </a:prstGeom>
          <a:noFill/>
        </p:spPr>
        <p:txBody>
          <a:bodyPr wrap="square" rtlCol="0">
            <a:spAutoFit/>
          </a:bodyPr>
          <a:lstStyle/>
          <a:p>
            <a:r>
              <a:rPr lang="en-US" dirty="0"/>
              <a:t>                Source: Author</a:t>
            </a:r>
          </a:p>
        </p:txBody>
      </p:sp>
    </p:spTree>
    <p:extLst>
      <p:ext uri="{BB962C8B-B14F-4D97-AF65-F5344CB8AC3E}">
        <p14:creationId xmlns:p14="http://schemas.microsoft.com/office/powerpoint/2010/main" val="3856835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21227-B49D-93F6-EE00-E8C9F6A202FC}"/>
              </a:ext>
            </a:extLst>
          </p:cNvPr>
          <p:cNvSpPr>
            <a:spLocks noGrp="1"/>
          </p:cNvSpPr>
          <p:nvPr>
            <p:ph type="title"/>
          </p:nvPr>
        </p:nvSpPr>
        <p:spPr>
          <a:xfrm>
            <a:off x="1295400" y="345635"/>
            <a:ext cx="9601200" cy="1046747"/>
          </a:xfrm>
        </p:spPr>
        <p:txBody>
          <a:bodyPr/>
          <a:lstStyle/>
          <a:p>
            <a:r>
              <a:rPr lang="en-US" b="1" dirty="0"/>
              <a:t>Aims and Objectives</a:t>
            </a:r>
          </a:p>
        </p:txBody>
      </p:sp>
      <p:sp>
        <p:nvSpPr>
          <p:cNvPr id="3" name="Content Placeholder 2">
            <a:extLst>
              <a:ext uri="{FF2B5EF4-FFF2-40B4-BE49-F238E27FC236}">
                <a16:creationId xmlns:a16="http://schemas.microsoft.com/office/drawing/2014/main" id="{60E3950D-D7B7-2A3E-CE6E-6AA2E4506DE3}"/>
              </a:ext>
            </a:extLst>
          </p:cNvPr>
          <p:cNvSpPr>
            <a:spLocks noGrp="1"/>
          </p:cNvSpPr>
          <p:nvPr>
            <p:ph idx="1"/>
          </p:nvPr>
        </p:nvSpPr>
        <p:spPr>
          <a:xfrm>
            <a:off x="1295400" y="1392382"/>
            <a:ext cx="9601200" cy="5288973"/>
          </a:xfrm>
        </p:spPr>
        <p:txBody>
          <a:bodyPr>
            <a:noAutofit/>
          </a:bodyPr>
          <a:lstStyle/>
          <a:p>
            <a:pPr marL="0" indent="0">
              <a:buNone/>
            </a:pPr>
            <a:r>
              <a:rPr lang="en-US" b="1" dirty="0"/>
              <a:t>Overall Aim</a:t>
            </a:r>
          </a:p>
          <a:p>
            <a:pPr marL="0" indent="0">
              <a:buNone/>
            </a:pPr>
            <a:r>
              <a:rPr lang="en-US" dirty="0"/>
              <a:t>To systematically review and </a:t>
            </a:r>
            <a:r>
              <a:rPr lang="en-US" dirty="0" err="1"/>
              <a:t>synthesise</a:t>
            </a:r>
            <a:r>
              <a:rPr lang="en-US" dirty="0"/>
              <a:t> evidence on the </a:t>
            </a:r>
            <a:r>
              <a:rPr lang="en-US" dirty="0" err="1"/>
              <a:t>organisational</a:t>
            </a:r>
            <a:r>
              <a:rPr lang="en-US" dirty="0"/>
              <a:t> and technical barriers that prevent digital health innovations from achieving long-term sustainability and routine integration into NHS practice beyond the pilot phase.</a:t>
            </a:r>
            <a:r>
              <a:rPr lang="en-IN" dirty="0"/>
              <a:t> (Asthana et al., 2019; NAO, 2020)</a:t>
            </a:r>
          </a:p>
          <a:p>
            <a:pPr marL="0" indent="0">
              <a:buNone/>
            </a:pPr>
            <a:endParaRPr lang="en-IN" dirty="0"/>
          </a:p>
          <a:p>
            <a:pPr marL="0" indent="0">
              <a:buNone/>
            </a:pPr>
            <a:r>
              <a:rPr lang="en-IN" b="1" dirty="0"/>
              <a:t>Objectives</a:t>
            </a:r>
          </a:p>
          <a:p>
            <a:pPr marL="0" indent="0">
              <a:buNone/>
            </a:pPr>
            <a:r>
              <a:rPr lang="en-IN" dirty="0"/>
              <a:t>Objective 1: identify and categorise the key barriers (technical, organisational, governance, cultural and infrastructural) that impede digital healthcare in UK NHS contexts.</a:t>
            </a:r>
          </a:p>
          <a:p>
            <a:pPr marL="0" indent="0">
              <a:buNone/>
            </a:pPr>
            <a:r>
              <a:rPr lang="en-IN" dirty="0"/>
              <a:t>Objective 2: analyse the mechanisms by which these barriers operate across the pilot to practice transition and examine how they interact and compound.</a:t>
            </a:r>
          </a:p>
          <a:p>
            <a:pPr marL="0" indent="0">
              <a:buNone/>
            </a:pPr>
            <a:r>
              <a:rPr lang="en-IN" dirty="0"/>
              <a:t>Objective 3:  develop ”evidence-informed” recommendations for policy, commissioning, and practice to reduce </a:t>
            </a:r>
            <a:r>
              <a:rPr lang="en-IN" dirty="0" err="1"/>
              <a:t>pilotitis</a:t>
            </a:r>
            <a:r>
              <a:rPr lang="en-IN" dirty="0"/>
              <a:t> and enhance sustainable digital health integration in the NHS.</a:t>
            </a:r>
            <a:endParaRPr lang="en-US" dirty="0"/>
          </a:p>
        </p:txBody>
      </p:sp>
    </p:spTree>
    <p:extLst>
      <p:ext uri="{BB962C8B-B14F-4D97-AF65-F5344CB8AC3E}">
        <p14:creationId xmlns:p14="http://schemas.microsoft.com/office/powerpoint/2010/main" val="2679235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a:extLst>
              <a:ext uri="{FF2B5EF4-FFF2-40B4-BE49-F238E27FC236}">
                <a16:creationId xmlns:a16="http://schemas.microsoft.com/office/drawing/2014/main" id="{1623DBB2-B04E-3AD5-322B-84CC81763FB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836"/>
          <a:stretch>
            <a:fillRect/>
          </a:stretch>
        </p:blipFill>
        <p:spPr bwMode="auto">
          <a:xfrm>
            <a:off x="1446952" y="1311965"/>
            <a:ext cx="9298096" cy="51550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D220C69-6E4E-1F98-0FD5-5B56B96CE4B6}"/>
              </a:ext>
            </a:extLst>
          </p:cNvPr>
          <p:cNvSpPr txBox="1"/>
          <p:nvPr/>
        </p:nvSpPr>
        <p:spPr>
          <a:xfrm>
            <a:off x="4045112" y="727190"/>
            <a:ext cx="5309095" cy="584775"/>
          </a:xfrm>
          <a:prstGeom prst="rect">
            <a:avLst/>
          </a:prstGeom>
          <a:noFill/>
        </p:spPr>
        <p:txBody>
          <a:bodyPr wrap="square" rtlCol="0">
            <a:spAutoFit/>
          </a:bodyPr>
          <a:lstStyle/>
          <a:p>
            <a:r>
              <a:rPr lang="en-US" sz="2000" dirty="0"/>
              <a:t>Aims &amp; objectives framework structure</a:t>
            </a:r>
          </a:p>
          <a:p>
            <a:r>
              <a:rPr lang="en-US" sz="1200" dirty="0"/>
              <a:t>           Hierarchical flow from research goals to outcomes</a:t>
            </a:r>
          </a:p>
        </p:txBody>
      </p:sp>
      <p:sp>
        <p:nvSpPr>
          <p:cNvPr id="5" name="TextBox 4">
            <a:extLst>
              <a:ext uri="{FF2B5EF4-FFF2-40B4-BE49-F238E27FC236}">
                <a16:creationId xmlns:a16="http://schemas.microsoft.com/office/drawing/2014/main" id="{03CB61ED-002F-0D04-DF6E-D76746AE6D4C}"/>
              </a:ext>
            </a:extLst>
          </p:cNvPr>
          <p:cNvSpPr txBox="1"/>
          <p:nvPr/>
        </p:nvSpPr>
        <p:spPr>
          <a:xfrm>
            <a:off x="4813738" y="6001407"/>
            <a:ext cx="2511972" cy="369332"/>
          </a:xfrm>
          <a:prstGeom prst="rect">
            <a:avLst/>
          </a:prstGeom>
          <a:noFill/>
        </p:spPr>
        <p:txBody>
          <a:bodyPr wrap="square" rtlCol="0">
            <a:spAutoFit/>
          </a:bodyPr>
          <a:lstStyle/>
          <a:p>
            <a:r>
              <a:rPr lang="en-US" dirty="0"/>
              <a:t>      Source: Author</a:t>
            </a:r>
          </a:p>
        </p:txBody>
      </p:sp>
    </p:spTree>
    <p:extLst>
      <p:ext uri="{BB962C8B-B14F-4D97-AF65-F5344CB8AC3E}">
        <p14:creationId xmlns:p14="http://schemas.microsoft.com/office/powerpoint/2010/main" val="3205527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9A368-4ED2-3F5B-B9F7-E848657466B8}"/>
              </a:ext>
            </a:extLst>
          </p:cNvPr>
          <p:cNvSpPr>
            <a:spLocks noGrp="1"/>
          </p:cNvSpPr>
          <p:nvPr>
            <p:ph type="title"/>
          </p:nvPr>
        </p:nvSpPr>
        <p:spPr>
          <a:xfrm>
            <a:off x="1371600" y="685800"/>
            <a:ext cx="9601200" cy="1082842"/>
          </a:xfrm>
        </p:spPr>
        <p:txBody>
          <a:bodyPr/>
          <a:lstStyle/>
          <a:p>
            <a:r>
              <a:rPr lang="en-US" b="1" dirty="0"/>
              <a:t>Key Barriers: Technical &amp; Infrastructure</a:t>
            </a:r>
          </a:p>
        </p:txBody>
      </p:sp>
      <p:sp>
        <p:nvSpPr>
          <p:cNvPr id="3" name="Content Placeholder 2">
            <a:extLst>
              <a:ext uri="{FF2B5EF4-FFF2-40B4-BE49-F238E27FC236}">
                <a16:creationId xmlns:a16="http://schemas.microsoft.com/office/drawing/2014/main" id="{5DAB1AB8-5F1A-8E14-9CDF-B14ABB4CC891}"/>
              </a:ext>
            </a:extLst>
          </p:cNvPr>
          <p:cNvSpPr>
            <a:spLocks noGrp="1"/>
          </p:cNvSpPr>
          <p:nvPr>
            <p:ph idx="1"/>
          </p:nvPr>
        </p:nvSpPr>
        <p:spPr>
          <a:xfrm>
            <a:off x="1491916" y="1768642"/>
            <a:ext cx="9601200" cy="4403558"/>
          </a:xfrm>
        </p:spPr>
        <p:txBody>
          <a:bodyPr/>
          <a:lstStyle/>
          <a:p>
            <a:r>
              <a:rPr lang="en-US" dirty="0"/>
              <a:t>NHS IT infrastructure remains fragmented with incompatible electronic patient record (EPR) systems, multiple siloed databases, and poor interoperability between trusts, making integration of new digital tools extremely challenging.</a:t>
            </a:r>
          </a:p>
          <a:p>
            <a:r>
              <a:rPr lang="en-US" dirty="0"/>
              <a:t>30% of healthcare </a:t>
            </a:r>
            <a:r>
              <a:rPr lang="en-US" dirty="0" err="1"/>
              <a:t>organisations</a:t>
            </a:r>
            <a:r>
              <a:rPr lang="en-US" dirty="0"/>
              <a:t> cite integrating AI and digital tools with legacy systems as their top technical challenge. Solutions designed in controlled environments, often fail when exposed to real-world complexity and diverse workflows.</a:t>
            </a:r>
            <a:r>
              <a:rPr lang="en-US" dirty="0">
                <a:solidFill>
                  <a:srgbClr val="E0E0E0"/>
                </a:solidFill>
                <a:ea typeface="Segoe UI" pitchFamily="34" charset="-122"/>
                <a:cs typeface="Segoe UI" pitchFamily="34" charset="-120"/>
              </a:rPr>
              <a:t> </a:t>
            </a:r>
            <a:r>
              <a:rPr lang="en-US" dirty="0">
                <a:ea typeface="Segoe UI" pitchFamily="34" charset="-122"/>
                <a:cs typeface="Segoe UI" pitchFamily="34" charset="-120"/>
              </a:rPr>
              <a:t>(Global Counsel, 2024)</a:t>
            </a:r>
          </a:p>
          <a:p>
            <a:r>
              <a:rPr lang="en-US" dirty="0">
                <a:cs typeface="Segoe UI" pitchFamily="34" charset="-120"/>
              </a:rPr>
              <a:t>Inconsistent data formats, poor data quality, and absence of national standards for data exchange, create barriers to system integration and scaling digital tools across multiple NHS sites. </a:t>
            </a:r>
            <a:r>
              <a:rPr lang="en-US" dirty="0">
                <a:ea typeface="Segoe UI" pitchFamily="34" charset="-122"/>
                <a:cs typeface="Segoe UI" pitchFamily="34" charset="-120"/>
              </a:rPr>
              <a:t>(NHS England Framework, 2023)</a:t>
            </a:r>
          </a:p>
          <a:p>
            <a:r>
              <a:rPr lang="en-US" dirty="0">
                <a:ea typeface="Segoe UI" pitchFamily="34" charset="-122"/>
                <a:cs typeface="Segoe UI" pitchFamily="34" charset="-120"/>
              </a:rPr>
              <a:t>35% of NHS trust leaders report, a lack of digital skills as a significant barrier; workforce digital literacy and limited training capacity for effective implementation and sustained use of new tools. (NHS Providers Survey, 2024; Statista, 2024)</a:t>
            </a:r>
          </a:p>
          <a:p>
            <a:endParaRPr lang="en-US" dirty="0"/>
          </a:p>
        </p:txBody>
      </p:sp>
    </p:spTree>
    <p:extLst>
      <p:ext uri="{BB962C8B-B14F-4D97-AF65-F5344CB8AC3E}">
        <p14:creationId xmlns:p14="http://schemas.microsoft.com/office/powerpoint/2010/main" val="2799023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81" name="Rectangle 3080">
            <a:extLst>
              <a:ext uri="{FF2B5EF4-FFF2-40B4-BE49-F238E27FC236}">
                <a16:creationId xmlns:a16="http://schemas.microsoft.com/office/drawing/2014/main" id="{D488911C-0EC7-40A9-9BCB-CA8A66E46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83" name="Group 3082">
            <a:extLst>
              <a:ext uri="{FF2B5EF4-FFF2-40B4-BE49-F238E27FC236}">
                <a16:creationId xmlns:a16="http://schemas.microsoft.com/office/drawing/2014/main" id="{53023EA8-527A-4FA2-A71D-626F91275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084" name="Freeform 6">
              <a:extLst>
                <a:ext uri="{FF2B5EF4-FFF2-40B4-BE49-F238E27FC236}">
                  <a16:creationId xmlns:a16="http://schemas.microsoft.com/office/drawing/2014/main" id="{60C46CD6-ADBB-41BC-8969-7C707D433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3085" name="Freeform 6">
              <a:extLst>
                <a:ext uri="{FF2B5EF4-FFF2-40B4-BE49-F238E27FC236}">
                  <a16:creationId xmlns:a16="http://schemas.microsoft.com/office/drawing/2014/main" id="{B6C38415-998B-45FB-A12C-BD0B184CB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p:nvSpPr>
          <p:cNvPr id="3087" name="Rectangle 3086">
            <a:extLst>
              <a:ext uri="{FF2B5EF4-FFF2-40B4-BE49-F238E27FC236}">
                <a16:creationId xmlns:a16="http://schemas.microsoft.com/office/drawing/2014/main" id="{C8D89F71-9459-4318-ACAE-874616C3A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462" y="968188"/>
            <a:ext cx="10194046" cy="489423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Visual slide showing four key technical and infrastructure barriers to NHS digital health scaling.">
            <a:extLst>
              <a:ext uri="{FF2B5EF4-FFF2-40B4-BE49-F238E27FC236}">
                <a16:creationId xmlns:a16="http://schemas.microsoft.com/office/drawing/2014/main" id="{E97ABF6D-58DE-1FBB-3CEB-75918B0F4E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326060" y="1289918"/>
            <a:ext cx="7542849" cy="42428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FD6913F-EBDE-1697-332B-0B0829012DB8}"/>
              </a:ext>
            </a:extLst>
          </p:cNvPr>
          <p:cNvSpPr txBox="1"/>
          <p:nvPr/>
        </p:nvSpPr>
        <p:spPr>
          <a:xfrm>
            <a:off x="3896139" y="5532771"/>
            <a:ext cx="3564835" cy="369332"/>
          </a:xfrm>
          <a:prstGeom prst="rect">
            <a:avLst/>
          </a:prstGeom>
          <a:noFill/>
        </p:spPr>
        <p:txBody>
          <a:bodyPr wrap="square" rtlCol="0">
            <a:spAutoFit/>
          </a:bodyPr>
          <a:lstStyle/>
          <a:p>
            <a:r>
              <a:rPr lang="en-US" dirty="0"/>
              <a:t>                  Source: Author</a:t>
            </a:r>
          </a:p>
        </p:txBody>
      </p:sp>
    </p:spTree>
    <p:extLst>
      <p:ext uri="{BB962C8B-B14F-4D97-AF65-F5344CB8AC3E}">
        <p14:creationId xmlns:p14="http://schemas.microsoft.com/office/powerpoint/2010/main" val="3452945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65E46-618D-D939-183E-BD885AA22391}"/>
              </a:ext>
            </a:extLst>
          </p:cNvPr>
          <p:cNvSpPr>
            <a:spLocks noGrp="1"/>
          </p:cNvSpPr>
          <p:nvPr>
            <p:ph type="title"/>
          </p:nvPr>
        </p:nvSpPr>
        <p:spPr>
          <a:xfrm>
            <a:off x="1371600" y="517358"/>
            <a:ext cx="10082463" cy="1014663"/>
          </a:xfrm>
        </p:spPr>
        <p:txBody>
          <a:bodyPr/>
          <a:lstStyle/>
          <a:p>
            <a:r>
              <a:rPr lang="en-US" b="1" dirty="0"/>
              <a:t>Key Barriers: Governance &amp; Procurement</a:t>
            </a:r>
          </a:p>
        </p:txBody>
      </p:sp>
      <p:sp>
        <p:nvSpPr>
          <p:cNvPr id="3" name="Content Placeholder 2">
            <a:extLst>
              <a:ext uri="{FF2B5EF4-FFF2-40B4-BE49-F238E27FC236}">
                <a16:creationId xmlns:a16="http://schemas.microsoft.com/office/drawing/2014/main" id="{C942C54F-059B-99B6-B7FA-AC6AA7C441F9}"/>
              </a:ext>
            </a:extLst>
          </p:cNvPr>
          <p:cNvSpPr>
            <a:spLocks noGrp="1"/>
          </p:cNvSpPr>
          <p:nvPr>
            <p:ph idx="1"/>
          </p:nvPr>
        </p:nvSpPr>
        <p:spPr>
          <a:xfrm>
            <a:off x="1371600" y="1744579"/>
            <a:ext cx="10226842" cy="3581400"/>
          </a:xfrm>
        </p:spPr>
        <p:txBody>
          <a:bodyPr>
            <a:normAutofit fontScale="92500" lnSpcReduction="20000"/>
          </a:bodyPr>
          <a:lstStyle/>
          <a:p>
            <a:r>
              <a:rPr lang="en-US" dirty="0"/>
              <a:t>NHS procurement is fragmented across around 380 trusts and ICSs, with inconsistent processes, lengthy contracting (4-10 months delays common) and lack of </a:t>
            </a:r>
            <a:r>
              <a:rPr lang="en-US" dirty="0" err="1"/>
              <a:t>standardised</a:t>
            </a:r>
            <a:r>
              <a:rPr lang="en-US" dirty="0"/>
              <a:t> pathways. This slows adoption and creates bottlenecks  to scaling.(Global Council, 2024; NHS Confederation, 2024)</a:t>
            </a:r>
          </a:p>
          <a:p>
            <a:r>
              <a:rPr lang="en-US" dirty="0"/>
              <a:t>Evidence standards of digital tools remain ad-hoc. Single site pilot evidence is often deemed insufficient yet the cost and time required for multisite  evaluation creates “more evidence needed” loop that stalls progression. </a:t>
            </a:r>
            <a:r>
              <a:rPr lang="en-US" dirty="0">
                <a:ea typeface="Segoe UI" pitchFamily="34" charset="-122"/>
                <a:cs typeface="Segoe UI" pitchFamily="34" charset="-120"/>
              </a:rPr>
              <a:t>(</a:t>
            </a:r>
            <a:r>
              <a:rPr lang="en-US" dirty="0" err="1">
                <a:ea typeface="Segoe UI" pitchFamily="34" charset="-122"/>
                <a:cs typeface="Segoe UI" pitchFamily="34" charset="-120"/>
              </a:rPr>
              <a:t>UCLPartners</a:t>
            </a:r>
            <a:r>
              <a:rPr lang="en-US" dirty="0">
                <a:ea typeface="Segoe UI" pitchFamily="34" charset="-122"/>
                <a:cs typeface="Segoe UI" pitchFamily="34" charset="-120"/>
              </a:rPr>
              <a:t>, 2025)</a:t>
            </a:r>
          </a:p>
          <a:p>
            <a:r>
              <a:rPr lang="en-US" dirty="0">
                <a:cs typeface="Segoe UI" pitchFamily="34" charset="-120"/>
              </a:rPr>
              <a:t>73% of NHS leaders cite funding as primary barrier, ICBs face, real term funding, cuts of 3% annually limiting capacity to invest in innovation beyond pilots. Many innovations depend on temporary grant funding rather than sustainable budgets.</a:t>
            </a:r>
            <a:r>
              <a:rPr lang="en-US" dirty="0">
                <a:solidFill>
                  <a:srgbClr val="E0E0E0"/>
                </a:solidFill>
                <a:latin typeface="Segoe UI" pitchFamily="34" charset="0"/>
                <a:ea typeface="Segoe UI" pitchFamily="34" charset="-122"/>
                <a:cs typeface="Segoe UI" pitchFamily="34" charset="-120"/>
              </a:rPr>
              <a:t> </a:t>
            </a:r>
            <a:r>
              <a:rPr lang="en-US" dirty="0">
                <a:ea typeface="Segoe UI" pitchFamily="34" charset="-122"/>
                <a:cs typeface="Segoe UI" pitchFamily="34" charset="-120"/>
              </a:rPr>
              <a:t>(NHS Providers Survey, 2024; King's Fund, 2024)</a:t>
            </a:r>
          </a:p>
          <a:p>
            <a:r>
              <a:rPr lang="en-US" dirty="0">
                <a:cs typeface="Segoe UI" pitchFamily="34" charset="-120"/>
              </a:rPr>
              <a:t>Recent UCL study on AI chest diagnostics: 23 of 66 trusts (35%) were still unable to deploy contracted tools, 18 months post-agreement due to local governance, delays and lack of </a:t>
            </a:r>
            <a:r>
              <a:rPr lang="en-US" dirty="0" err="1">
                <a:cs typeface="Segoe UI" pitchFamily="34" charset="-120"/>
              </a:rPr>
              <a:t>standardied</a:t>
            </a:r>
            <a:r>
              <a:rPr lang="en-US" dirty="0">
                <a:cs typeface="Segoe UI" pitchFamily="34" charset="-120"/>
              </a:rPr>
              <a:t> sign off procedures (UCLPartners,2025)</a:t>
            </a:r>
            <a:endParaRPr lang="en-US" dirty="0"/>
          </a:p>
        </p:txBody>
      </p:sp>
    </p:spTree>
    <p:extLst>
      <p:ext uri="{BB962C8B-B14F-4D97-AF65-F5344CB8AC3E}">
        <p14:creationId xmlns:p14="http://schemas.microsoft.com/office/powerpoint/2010/main" val="2993420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06" name="Rectangle 4105">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05" name="Rectangle 4104">
            <a:extLst>
              <a:ext uri="{FF2B5EF4-FFF2-40B4-BE49-F238E27FC236}">
                <a16:creationId xmlns:a16="http://schemas.microsoft.com/office/drawing/2014/main" id="{D488911C-0EC7-40A9-9BCB-CA8A66E46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07" name="Group 4106">
            <a:extLst>
              <a:ext uri="{FF2B5EF4-FFF2-40B4-BE49-F238E27FC236}">
                <a16:creationId xmlns:a16="http://schemas.microsoft.com/office/drawing/2014/main" id="{53023EA8-527A-4FA2-A71D-626F91275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4108" name="Freeform 6">
              <a:extLst>
                <a:ext uri="{FF2B5EF4-FFF2-40B4-BE49-F238E27FC236}">
                  <a16:creationId xmlns:a16="http://schemas.microsoft.com/office/drawing/2014/main" id="{60C46CD6-ADBB-41BC-8969-7C707D433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4109" name="Freeform 6">
              <a:extLst>
                <a:ext uri="{FF2B5EF4-FFF2-40B4-BE49-F238E27FC236}">
                  <a16:creationId xmlns:a16="http://schemas.microsoft.com/office/drawing/2014/main" id="{B6C38415-998B-45FB-A12C-BD0B184CB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p:nvSpPr>
          <p:cNvPr id="4111" name="Rectangle 4110">
            <a:extLst>
              <a:ext uri="{FF2B5EF4-FFF2-40B4-BE49-F238E27FC236}">
                <a16:creationId xmlns:a16="http://schemas.microsoft.com/office/drawing/2014/main" id="{C8D89F71-9459-4318-ACAE-874616C3A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462" y="968188"/>
            <a:ext cx="10194046" cy="489423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Visual slide showing key governance and procurement barriers to NHS digital innovation scaling.">
            <a:extLst>
              <a:ext uri="{FF2B5EF4-FFF2-40B4-BE49-F238E27FC236}">
                <a16:creationId xmlns:a16="http://schemas.microsoft.com/office/drawing/2014/main" id="{D299892D-6C4D-2B93-FCAD-69D801DB42E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326060" y="1289918"/>
            <a:ext cx="7542849" cy="42428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F5DCA9C-5869-F857-3E51-43540A6C30C1}"/>
              </a:ext>
            </a:extLst>
          </p:cNvPr>
          <p:cNvSpPr txBox="1"/>
          <p:nvPr/>
        </p:nvSpPr>
        <p:spPr>
          <a:xfrm>
            <a:off x="3750365" y="5579165"/>
            <a:ext cx="3154018" cy="369332"/>
          </a:xfrm>
          <a:prstGeom prst="rect">
            <a:avLst/>
          </a:prstGeom>
          <a:noFill/>
        </p:spPr>
        <p:txBody>
          <a:bodyPr wrap="square" rtlCol="0">
            <a:spAutoFit/>
          </a:bodyPr>
          <a:lstStyle/>
          <a:p>
            <a:r>
              <a:rPr lang="en-US" dirty="0"/>
              <a:t>                   Source: Author</a:t>
            </a:r>
          </a:p>
        </p:txBody>
      </p:sp>
    </p:spTree>
    <p:extLst>
      <p:ext uri="{BB962C8B-B14F-4D97-AF65-F5344CB8AC3E}">
        <p14:creationId xmlns:p14="http://schemas.microsoft.com/office/powerpoint/2010/main" val="2353985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64DB0-1C35-239D-F532-D0FCC53488C4}"/>
              </a:ext>
            </a:extLst>
          </p:cNvPr>
          <p:cNvSpPr>
            <a:spLocks noGrp="1"/>
          </p:cNvSpPr>
          <p:nvPr>
            <p:ph type="title"/>
          </p:nvPr>
        </p:nvSpPr>
        <p:spPr/>
        <p:txBody>
          <a:bodyPr/>
          <a:lstStyle/>
          <a:p>
            <a:r>
              <a:rPr lang="en-US" b="1" dirty="0"/>
              <a:t>Key Barriers: </a:t>
            </a:r>
            <a:r>
              <a:rPr lang="en-US" b="1" dirty="0" err="1"/>
              <a:t>Organisational</a:t>
            </a:r>
            <a:r>
              <a:rPr lang="en-US" b="1" dirty="0"/>
              <a:t> &amp; Cultural</a:t>
            </a:r>
          </a:p>
        </p:txBody>
      </p:sp>
      <p:sp>
        <p:nvSpPr>
          <p:cNvPr id="3" name="Content Placeholder 2">
            <a:extLst>
              <a:ext uri="{FF2B5EF4-FFF2-40B4-BE49-F238E27FC236}">
                <a16:creationId xmlns:a16="http://schemas.microsoft.com/office/drawing/2014/main" id="{D35E9534-0E0B-BCC9-39F4-8B4D5DFA6537}"/>
              </a:ext>
            </a:extLst>
          </p:cNvPr>
          <p:cNvSpPr>
            <a:spLocks noGrp="1"/>
          </p:cNvSpPr>
          <p:nvPr>
            <p:ph idx="1"/>
          </p:nvPr>
        </p:nvSpPr>
        <p:spPr/>
        <p:txBody>
          <a:bodyPr>
            <a:normAutofit fontScale="92500" lnSpcReduction="20000"/>
          </a:bodyPr>
          <a:lstStyle/>
          <a:p>
            <a:r>
              <a:rPr lang="en-US" dirty="0"/>
              <a:t>50% of NHS leaders report, operational pressures, reduced clinical engagement and training, uptake staff perceived digital transformation as ”time consuming imposition”, rather than integrated improvement, leading to resistance and poor adoption. (NHS Providers Survey,2024)</a:t>
            </a:r>
          </a:p>
          <a:p>
            <a:r>
              <a:rPr lang="en-US" dirty="0"/>
              <a:t>Pilot sites are often atypical (early adopters protected time, enthusiastic teams). Evidence generated may not be perceived as </a:t>
            </a:r>
            <a:r>
              <a:rPr lang="en-US" dirty="0" err="1"/>
              <a:t>generalisable</a:t>
            </a:r>
            <a:r>
              <a:rPr lang="en-US" dirty="0"/>
              <a:t> or applicable to mainstream clinical settings, creating hesitation to scale. (Scarbrough et al., 2024)</a:t>
            </a:r>
          </a:p>
          <a:p>
            <a:r>
              <a:rPr lang="en-US" dirty="0"/>
              <a:t>Many pilots, lack exit strategies or sustainability planning when grant funding ends, innovations collapse. Systematic integration requires long-term planning and embedded budget allocation from inception often absent in pilots. (Future Care Capital, 2025)</a:t>
            </a:r>
          </a:p>
          <a:p>
            <a:r>
              <a:rPr lang="en-US" dirty="0"/>
              <a:t>No single </a:t>
            </a:r>
            <a:r>
              <a:rPr lang="en-US" dirty="0" err="1"/>
              <a:t>organisation</a:t>
            </a:r>
            <a:r>
              <a:rPr lang="en-US" dirty="0"/>
              <a:t> holds clear accountability for driving innovation adoption across NHS and responsibility for spread and integration is diffuse leading to inconsistent support and variable outcomes across regions. (Global Counsel, 2024)</a:t>
            </a:r>
          </a:p>
        </p:txBody>
      </p:sp>
    </p:spTree>
    <p:extLst>
      <p:ext uri="{BB962C8B-B14F-4D97-AF65-F5344CB8AC3E}">
        <p14:creationId xmlns:p14="http://schemas.microsoft.com/office/powerpoint/2010/main" val="2697721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30" name="Rectangle 5129">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129" name="Rectangle 5128">
            <a:extLst>
              <a:ext uri="{FF2B5EF4-FFF2-40B4-BE49-F238E27FC236}">
                <a16:creationId xmlns:a16="http://schemas.microsoft.com/office/drawing/2014/main" id="{D488911C-0EC7-40A9-9BCB-CA8A66E46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31" name="Group 5130">
            <a:extLst>
              <a:ext uri="{FF2B5EF4-FFF2-40B4-BE49-F238E27FC236}">
                <a16:creationId xmlns:a16="http://schemas.microsoft.com/office/drawing/2014/main" id="{53023EA8-527A-4FA2-A71D-626F91275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5132" name="Freeform 6">
              <a:extLst>
                <a:ext uri="{FF2B5EF4-FFF2-40B4-BE49-F238E27FC236}">
                  <a16:creationId xmlns:a16="http://schemas.microsoft.com/office/drawing/2014/main" id="{60C46CD6-ADBB-41BC-8969-7C707D433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5133" name="Freeform 6">
              <a:extLst>
                <a:ext uri="{FF2B5EF4-FFF2-40B4-BE49-F238E27FC236}">
                  <a16:creationId xmlns:a16="http://schemas.microsoft.com/office/drawing/2014/main" id="{B6C38415-998B-45FB-A12C-BD0B184CB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p:nvSpPr>
          <p:cNvPr id="5135" name="Rectangle 5134">
            <a:extLst>
              <a:ext uri="{FF2B5EF4-FFF2-40B4-BE49-F238E27FC236}">
                <a16:creationId xmlns:a16="http://schemas.microsoft.com/office/drawing/2014/main" id="{C8D89F71-9459-4318-ACAE-874616C3A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462" y="968188"/>
            <a:ext cx="10194046" cy="489423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Visual slide showing four key organisational and cultural barriers to scaling NHS digital innovations.">
            <a:extLst>
              <a:ext uri="{FF2B5EF4-FFF2-40B4-BE49-F238E27FC236}">
                <a16:creationId xmlns:a16="http://schemas.microsoft.com/office/drawing/2014/main" id="{D5E866B3-A232-C38A-5D57-CFCE520A91E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326060" y="1289918"/>
            <a:ext cx="7542849" cy="42428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5C559DC-4778-8B4F-F83C-EAEF253C123A}"/>
              </a:ext>
            </a:extLst>
          </p:cNvPr>
          <p:cNvSpPr txBox="1"/>
          <p:nvPr/>
        </p:nvSpPr>
        <p:spPr>
          <a:xfrm>
            <a:off x="4028526" y="5552661"/>
            <a:ext cx="2730083" cy="369332"/>
          </a:xfrm>
          <a:prstGeom prst="rect">
            <a:avLst/>
          </a:prstGeom>
          <a:noFill/>
        </p:spPr>
        <p:txBody>
          <a:bodyPr wrap="square" rtlCol="0">
            <a:spAutoFit/>
          </a:bodyPr>
          <a:lstStyle/>
          <a:p>
            <a:r>
              <a:rPr lang="en-US" dirty="0"/>
              <a:t>              Source: Author</a:t>
            </a:r>
          </a:p>
        </p:txBody>
      </p:sp>
    </p:spTree>
    <p:extLst>
      <p:ext uri="{BB962C8B-B14F-4D97-AF65-F5344CB8AC3E}">
        <p14:creationId xmlns:p14="http://schemas.microsoft.com/office/powerpoint/2010/main" val="7470528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6219D-03DB-AE39-F064-105355DC48A5}"/>
              </a:ext>
            </a:extLst>
          </p:cNvPr>
          <p:cNvSpPr>
            <a:spLocks noGrp="1"/>
          </p:cNvSpPr>
          <p:nvPr>
            <p:ph type="title"/>
          </p:nvPr>
        </p:nvSpPr>
        <p:spPr>
          <a:xfrm>
            <a:off x="1295400" y="312823"/>
            <a:ext cx="9601200" cy="998620"/>
          </a:xfrm>
        </p:spPr>
        <p:txBody>
          <a:bodyPr/>
          <a:lstStyle/>
          <a:p>
            <a:r>
              <a:rPr lang="en-US" b="1" dirty="0"/>
              <a:t>Research impact: Who Benefits?</a:t>
            </a:r>
          </a:p>
        </p:txBody>
      </p:sp>
      <p:sp>
        <p:nvSpPr>
          <p:cNvPr id="3" name="Content Placeholder 2">
            <a:extLst>
              <a:ext uri="{FF2B5EF4-FFF2-40B4-BE49-F238E27FC236}">
                <a16:creationId xmlns:a16="http://schemas.microsoft.com/office/drawing/2014/main" id="{2384B073-DD6E-52C3-8B8F-9AB6B2F51627}"/>
              </a:ext>
            </a:extLst>
          </p:cNvPr>
          <p:cNvSpPr>
            <a:spLocks noGrp="1"/>
          </p:cNvSpPr>
          <p:nvPr>
            <p:ph idx="1"/>
          </p:nvPr>
        </p:nvSpPr>
        <p:spPr>
          <a:xfrm>
            <a:off x="1295400" y="1552074"/>
            <a:ext cx="9938084" cy="5305926"/>
          </a:xfrm>
        </p:spPr>
        <p:txBody>
          <a:bodyPr>
            <a:normAutofit lnSpcReduction="10000"/>
          </a:bodyPr>
          <a:lstStyle/>
          <a:p>
            <a:pPr marL="0" indent="0">
              <a:buNone/>
            </a:pPr>
            <a:r>
              <a:rPr lang="en-US" dirty="0"/>
              <a:t>For NHS Services &amp; Trusts</a:t>
            </a:r>
          </a:p>
          <a:p>
            <a:pPr marL="0" indent="0">
              <a:buNone/>
            </a:pPr>
            <a:r>
              <a:rPr lang="en-US" dirty="0"/>
              <a:t>Evidence-informed strategies to accelerate innovation scaling, reduce wasted resources on repeated pilots and achieve faster time to integration for effective digital tools. (</a:t>
            </a:r>
            <a:r>
              <a:rPr lang="en-US" dirty="0" err="1"/>
              <a:t>UCLPartners</a:t>
            </a:r>
            <a:r>
              <a:rPr lang="en-US" dirty="0"/>
              <a:t>, 2025;Future Care Capital,2025)</a:t>
            </a:r>
          </a:p>
          <a:p>
            <a:pPr marL="0" indent="0">
              <a:buNone/>
            </a:pPr>
            <a:r>
              <a:rPr lang="en-US" dirty="0"/>
              <a:t>For Policy Makers &amp; Regulators</a:t>
            </a:r>
          </a:p>
          <a:p>
            <a:pPr marL="0" indent="0">
              <a:buNone/>
            </a:pPr>
            <a:r>
              <a:rPr lang="en-US" dirty="0"/>
              <a:t>Clear recommendations on procurement, reform, governance, streamlining and national standards for evidence generation to support the NHS 10 year health plan, Digital transformation agenda. (NHS Confederation, 2024; Global Counsel, 2024)</a:t>
            </a:r>
          </a:p>
          <a:p>
            <a:pPr marL="0" indent="0">
              <a:buNone/>
            </a:pPr>
            <a:r>
              <a:rPr lang="en-US" dirty="0"/>
              <a:t>For Healthcare Professionals</a:t>
            </a:r>
          </a:p>
          <a:p>
            <a:pPr marL="0" indent="0">
              <a:buNone/>
            </a:pPr>
            <a:r>
              <a:rPr lang="en-US" dirty="0"/>
              <a:t>Understanding of barriers and enablers to effective digital tool integration, supporting evidence-based decisions about adoption and implementation in clinical practice. (Asthana et al., 2019)</a:t>
            </a:r>
          </a:p>
          <a:p>
            <a:pPr marL="0" indent="0">
              <a:buNone/>
            </a:pPr>
            <a:r>
              <a:rPr lang="en-US" dirty="0"/>
              <a:t>For Patients and Public</a:t>
            </a:r>
          </a:p>
          <a:p>
            <a:pPr marL="0" indent="0">
              <a:buNone/>
            </a:pPr>
            <a:r>
              <a:rPr lang="en-US" dirty="0"/>
              <a:t>Faster access to proven digital health innovations that improve care quality, reduce waiting times and enable self-management, addressing health inequalities and enhancing outcomes. (King’s Fund, 2024)</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220768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6146" name="Picture 2" descr="Visual slide showing which stakeholder groups benefit from research on NHS digital health pilotitis.">
            <a:extLst>
              <a:ext uri="{FF2B5EF4-FFF2-40B4-BE49-F238E27FC236}">
                <a16:creationId xmlns:a16="http://schemas.microsoft.com/office/drawing/2014/main" id="{418A4E29-7F57-1C89-DE9A-1E9F0E88671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7578A3D-AFF6-800E-236F-80BA232C233F}"/>
              </a:ext>
            </a:extLst>
          </p:cNvPr>
          <p:cNvSpPr txBox="1"/>
          <p:nvPr/>
        </p:nvSpPr>
        <p:spPr>
          <a:xfrm>
            <a:off x="4837043" y="6374296"/>
            <a:ext cx="2584174" cy="369332"/>
          </a:xfrm>
          <a:prstGeom prst="rect">
            <a:avLst/>
          </a:prstGeom>
          <a:noFill/>
        </p:spPr>
        <p:txBody>
          <a:bodyPr wrap="square" rtlCol="0">
            <a:spAutoFit/>
          </a:bodyPr>
          <a:lstStyle/>
          <a:p>
            <a:r>
              <a:rPr lang="en-US" dirty="0"/>
              <a:t>         Source: Author</a:t>
            </a:r>
          </a:p>
        </p:txBody>
      </p:sp>
    </p:spTree>
    <p:extLst>
      <p:ext uri="{BB962C8B-B14F-4D97-AF65-F5344CB8AC3E}">
        <p14:creationId xmlns:p14="http://schemas.microsoft.com/office/powerpoint/2010/main" val="14364761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C6675-CE15-1230-5100-3FAAE41A3C5E}"/>
              </a:ext>
            </a:extLst>
          </p:cNvPr>
          <p:cNvSpPr>
            <a:spLocks noGrp="1"/>
          </p:cNvSpPr>
          <p:nvPr>
            <p:ph type="title"/>
          </p:nvPr>
        </p:nvSpPr>
        <p:spPr>
          <a:xfrm>
            <a:off x="1371600" y="685800"/>
            <a:ext cx="9601200" cy="962526"/>
          </a:xfrm>
        </p:spPr>
        <p:txBody>
          <a:bodyPr/>
          <a:lstStyle/>
          <a:p>
            <a:r>
              <a:rPr lang="en-US" b="1" dirty="0"/>
              <a:t>Research Methodology</a:t>
            </a:r>
          </a:p>
        </p:txBody>
      </p:sp>
      <p:sp>
        <p:nvSpPr>
          <p:cNvPr id="3" name="Content Placeholder 2">
            <a:extLst>
              <a:ext uri="{FF2B5EF4-FFF2-40B4-BE49-F238E27FC236}">
                <a16:creationId xmlns:a16="http://schemas.microsoft.com/office/drawing/2014/main" id="{810DB27D-AFA3-4C63-E76E-A0CF1438BFF4}"/>
              </a:ext>
            </a:extLst>
          </p:cNvPr>
          <p:cNvSpPr>
            <a:spLocks noGrp="1"/>
          </p:cNvSpPr>
          <p:nvPr>
            <p:ph idx="1"/>
          </p:nvPr>
        </p:nvSpPr>
        <p:spPr>
          <a:xfrm>
            <a:off x="1371600" y="1828800"/>
            <a:ext cx="9601200" cy="3581400"/>
          </a:xfrm>
        </p:spPr>
        <p:txBody>
          <a:bodyPr>
            <a:normAutofit fontScale="92500" lnSpcReduction="20000"/>
          </a:bodyPr>
          <a:lstStyle/>
          <a:p>
            <a:pPr marL="0" indent="0">
              <a:buNone/>
            </a:pPr>
            <a:r>
              <a:rPr lang="en-US" b="1" dirty="0">
                <a:latin typeface="+mj-lt"/>
              </a:rPr>
              <a:t>Design</a:t>
            </a:r>
          </a:p>
          <a:p>
            <a:pPr marL="0" indent="0">
              <a:buNone/>
            </a:pPr>
            <a:r>
              <a:rPr lang="en-US" dirty="0"/>
              <a:t>Systematic literature review using a realist synthesis approach to understand mechanisms, context and outcomes in digital health scaling. (Scarbrough et al., 2024)</a:t>
            </a:r>
          </a:p>
          <a:p>
            <a:pPr marL="0" indent="0">
              <a:buNone/>
            </a:pPr>
            <a:r>
              <a:rPr lang="en-US" b="1" dirty="0"/>
              <a:t>Scope</a:t>
            </a:r>
          </a:p>
          <a:p>
            <a:pPr marL="0" indent="0">
              <a:buNone/>
            </a:pPr>
            <a:r>
              <a:rPr lang="en-US" dirty="0"/>
              <a:t>Peer-reviewed literature, grey literature(reports from </a:t>
            </a:r>
            <a:r>
              <a:rPr lang="en-US" dirty="0" err="1"/>
              <a:t>UCLPartners</a:t>
            </a:r>
            <a:r>
              <a:rPr lang="en-US" dirty="0"/>
              <a:t>, Future Care Capital, King’s Fund, NHS Trusts) and policy documents (2019-2026) focusing on UK NHS and comparable health systems. (</a:t>
            </a:r>
            <a:r>
              <a:rPr lang="en-US" dirty="0" err="1"/>
              <a:t>UCLPartners</a:t>
            </a:r>
            <a:r>
              <a:rPr lang="en-US" dirty="0"/>
              <a:t>, 2025; Future Care Capital,2025; King’s Fund, 2024)</a:t>
            </a:r>
          </a:p>
          <a:p>
            <a:pPr marL="0" indent="0">
              <a:buNone/>
            </a:pPr>
            <a:r>
              <a:rPr lang="en-US" b="1" dirty="0"/>
              <a:t>Analysis</a:t>
            </a:r>
          </a:p>
          <a:p>
            <a:pPr marL="0" indent="0">
              <a:buNone/>
            </a:pPr>
            <a:r>
              <a:rPr lang="en-US" dirty="0"/>
              <a:t>Thematic coding of barriers using a framework, integrating sociological systems, theory, implementation science, and diffusion of innovation perspectives. (Asthana et al, 2019 ; NAO, 2020)</a:t>
            </a:r>
          </a:p>
        </p:txBody>
      </p:sp>
    </p:spTree>
    <p:extLst>
      <p:ext uri="{BB962C8B-B14F-4D97-AF65-F5344CB8AC3E}">
        <p14:creationId xmlns:p14="http://schemas.microsoft.com/office/powerpoint/2010/main" val="3578529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170" name="Picture 2" descr="Process-flow visual showing the systematic review and realist synthesis research methodology.">
            <a:extLst>
              <a:ext uri="{FF2B5EF4-FFF2-40B4-BE49-F238E27FC236}">
                <a16:creationId xmlns:a16="http://schemas.microsoft.com/office/drawing/2014/main" id="{6748D53E-8572-BFBC-C81E-34675F8752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E7AF5C7-18CA-3E8E-A267-317C290AECC4}"/>
              </a:ext>
            </a:extLst>
          </p:cNvPr>
          <p:cNvSpPr txBox="1"/>
          <p:nvPr/>
        </p:nvSpPr>
        <p:spPr>
          <a:xfrm>
            <a:off x="3723860" y="6228522"/>
            <a:ext cx="3843587" cy="369332"/>
          </a:xfrm>
          <a:prstGeom prst="rect">
            <a:avLst/>
          </a:prstGeom>
          <a:noFill/>
        </p:spPr>
        <p:txBody>
          <a:bodyPr wrap="square" rtlCol="0">
            <a:spAutoFit/>
          </a:bodyPr>
          <a:lstStyle/>
          <a:p>
            <a:r>
              <a:rPr lang="en-US" dirty="0"/>
              <a:t>       Source: </a:t>
            </a:r>
            <a:r>
              <a:rPr lang="en-IN" dirty="0"/>
              <a:t>(Willis </a:t>
            </a:r>
            <a:r>
              <a:rPr lang="en-IN" i="1" dirty="0"/>
              <a:t>et al.</a:t>
            </a:r>
            <a:r>
              <a:rPr lang="en-IN" dirty="0"/>
              <a:t>, 2016)</a:t>
            </a:r>
            <a:endParaRPr lang="en-US" dirty="0"/>
          </a:p>
        </p:txBody>
      </p:sp>
    </p:spTree>
    <p:extLst>
      <p:ext uri="{BB962C8B-B14F-4D97-AF65-F5344CB8AC3E}">
        <p14:creationId xmlns:p14="http://schemas.microsoft.com/office/powerpoint/2010/main" val="29069785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23EF4-F77E-4F3D-94B9-F843E4C93B8C}"/>
              </a:ext>
            </a:extLst>
          </p:cNvPr>
          <p:cNvSpPr>
            <a:spLocks noGrp="1"/>
          </p:cNvSpPr>
          <p:nvPr>
            <p:ph type="title"/>
          </p:nvPr>
        </p:nvSpPr>
        <p:spPr>
          <a:xfrm>
            <a:off x="1403685" y="494632"/>
            <a:ext cx="9601200" cy="854242"/>
          </a:xfrm>
        </p:spPr>
        <p:txBody>
          <a:bodyPr/>
          <a:lstStyle/>
          <a:p>
            <a:r>
              <a:rPr lang="en-US" b="1" dirty="0"/>
              <a:t>Key Finding Summary</a:t>
            </a:r>
          </a:p>
        </p:txBody>
      </p:sp>
      <p:sp>
        <p:nvSpPr>
          <p:cNvPr id="3" name="Content Placeholder 2">
            <a:extLst>
              <a:ext uri="{FF2B5EF4-FFF2-40B4-BE49-F238E27FC236}">
                <a16:creationId xmlns:a16="http://schemas.microsoft.com/office/drawing/2014/main" id="{58D1705B-F575-A5B2-0A6B-9FA1072591C0}"/>
              </a:ext>
            </a:extLst>
          </p:cNvPr>
          <p:cNvSpPr>
            <a:spLocks noGrp="1"/>
          </p:cNvSpPr>
          <p:nvPr>
            <p:ph idx="1"/>
          </p:nvPr>
        </p:nvSpPr>
        <p:spPr>
          <a:xfrm>
            <a:off x="1403685" y="1689323"/>
            <a:ext cx="9601200" cy="4947987"/>
          </a:xfrm>
        </p:spPr>
        <p:txBody>
          <a:bodyPr>
            <a:normAutofit/>
          </a:bodyPr>
          <a:lstStyle/>
          <a:p>
            <a:r>
              <a:rPr lang="en-US" dirty="0"/>
              <a:t>The “</a:t>
            </a:r>
            <a:r>
              <a:rPr lang="en-US" dirty="0" err="1"/>
              <a:t>pilotitis</a:t>
            </a:r>
            <a:r>
              <a:rPr lang="en-US" dirty="0"/>
              <a:t>” problem is systemic, not technological: (UCLPartners,2025)</a:t>
            </a:r>
          </a:p>
          <a:p>
            <a:endParaRPr lang="en-US" dirty="0"/>
          </a:p>
          <a:p>
            <a:endParaRPr lang="en-US" dirty="0"/>
          </a:p>
          <a:p>
            <a:pPr marL="0" indent="0">
              <a:buNone/>
            </a:pPr>
            <a:endParaRPr lang="en-US" dirty="0"/>
          </a:p>
          <a:p>
            <a:endParaRPr lang="en-US" dirty="0"/>
          </a:p>
          <a:p>
            <a:endParaRPr lang="en-US" dirty="0"/>
          </a:p>
          <a:p>
            <a:endParaRPr lang="en-US" dirty="0"/>
          </a:p>
          <a:p>
            <a:endParaRPr lang="en-US" dirty="0"/>
          </a:p>
          <a:p>
            <a:pPr marL="0" indent="0">
              <a:buNone/>
            </a:pPr>
            <a:endParaRPr lang="en-US" dirty="0"/>
          </a:p>
          <a:p>
            <a:pPr marL="0" indent="0">
              <a:buNone/>
            </a:pPr>
            <a:endParaRPr lang="en-US" dirty="0"/>
          </a:p>
          <a:p>
            <a:pPr marL="0" indent="0">
              <a:buNone/>
            </a:pPr>
            <a:endParaRPr lang="en-US" dirty="0"/>
          </a:p>
        </p:txBody>
      </p:sp>
      <p:graphicFrame>
        <p:nvGraphicFramePr>
          <p:cNvPr id="5" name="Diagram 4">
            <a:extLst>
              <a:ext uri="{FF2B5EF4-FFF2-40B4-BE49-F238E27FC236}">
                <a16:creationId xmlns:a16="http://schemas.microsoft.com/office/drawing/2014/main" id="{70836BDE-A190-1E2A-C220-5F1279569B6E}"/>
              </a:ext>
            </a:extLst>
          </p:cNvPr>
          <p:cNvGraphicFramePr/>
          <p:nvPr>
            <p:extLst>
              <p:ext uri="{D42A27DB-BD31-4B8C-83A1-F6EECF244321}">
                <p14:modId xmlns:p14="http://schemas.microsoft.com/office/powerpoint/2010/main" val="4257794964"/>
              </p:ext>
            </p:extLst>
          </p:nvPr>
        </p:nvGraphicFramePr>
        <p:xfrm>
          <a:off x="2377575" y="2370221"/>
          <a:ext cx="7653420" cy="3363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41001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7C9964-7E07-AFD1-422A-F8FBE72E5924}"/>
              </a:ext>
            </a:extLst>
          </p:cNvPr>
          <p:cNvSpPr>
            <a:spLocks noGrp="1"/>
          </p:cNvSpPr>
          <p:nvPr>
            <p:ph idx="1"/>
          </p:nvPr>
        </p:nvSpPr>
        <p:spPr>
          <a:xfrm>
            <a:off x="1876927" y="1191126"/>
            <a:ext cx="9601200" cy="3581400"/>
          </a:xfrm>
        </p:spPr>
        <p:txBody>
          <a:bodyPr/>
          <a:lstStyle/>
          <a:p>
            <a:pPr marL="0" indent="0">
              <a:buNone/>
            </a:pPr>
            <a:r>
              <a:rPr lang="en-US" b="1" dirty="0"/>
              <a:t>Critical insights: </a:t>
            </a:r>
            <a:r>
              <a:rPr lang="en-US" dirty="0"/>
              <a:t>barriers interact and compound. A technically sound innovation fails without procurement, alignment, funding, security, clinical engagement, and infrastructure readiness, all at the same time. (Global Counsel, 2024)</a:t>
            </a:r>
          </a:p>
          <a:p>
            <a:pPr marL="0" indent="0">
              <a:buNone/>
            </a:pPr>
            <a:endParaRPr lang="en-US" dirty="0"/>
          </a:p>
          <a:p>
            <a:pPr marL="0" indent="0">
              <a:buNone/>
            </a:pPr>
            <a:r>
              <a:rPr lang="en-US" b="1" dirty="0"/>
              <a:t>Policy opportunity: </a:t>
            </a:r>
            <a:r>
              <a:rPr lang="en-US" dirty="0"/>
              <a:t>NHS 10-year plan, </a:t>
            </a:r>
            <a:r>
              <a:rPr lang="en-US" dirty="0" err="1"/>
              <a:t>prioritise</a:t>
            </a:r>
            <a:r>
              <a:rPr lang="en-US" dirty="0"/>
              <a:t> digital transformation. This research identifies concrete evidence-informed interventions to unlock scaling barriers and translate digital ambitions into routine practice benefit. (NHS England, 2025)</a:t>
            </a:r>
          </a:p>
          <a:p>
            <a:pPr marL="0" indent="0">
              <a:buNone/>
            </a:pPr>
            <a:endParaRPr lang="en-US" dirty="0"/>
          </a:p>
        </p:txBody>
      </p:sp>
    </p:spTree>
    <p:extLst>
      <p:ext uri="{BB962C8B-B14F-4D97-AF65-F5344CB8AC3E}">
        <p14:creationId xmlns:p14="http://schemas.microsoft.com/office/powerpoint/2010/main" val="27063709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E6C2A-9DF7-46C5-17D0-CAFAF05D96B9}"/>
              </a:ext>
            </a:extLst>
          </p:cNvPr>
          <p:cNvSpPr>
            <a:spLocks noGrp="1"/>
          </p:cNvSpPr>
          <p:nvPr>
            <p:ph type="title"/>
          </p:nvPr>
        </p:nvSpPr>
        <p:spPr>
          <a:xfrm>
            <a:off x="1295400" y="112659"/>
            <a:ext cx="9601200" cy="1485900"/>
          </a:xfrm>
        </p:spPr>
        <p:txBody>
          <a:bodyPr/>
          <a:lstStyle/>
          <a:p>
            <a:r>
              <a:rPr lang="en-US" b="1" dirty="0"/>
              <a:t>Evidence Informed Recommendations</a:t>
            </a:r>
          </a:p>
        </p:txBody>
      </p:sp>
      <p:sp>
        <p:nvSpPr>
          <p:cNvPr id="3" name="Content Placeholder 2">
            <a:extLst>
              <a:ext uri="{FF2B5EF4-FFF2-40B4-BE49-F238E27FC236}">
                <a16:creationId xmlns:a16="http://schemas.microsoft.com/office/drawing/2014/main" id="{BA1F567B-F794-DDF4-CA23-8EC6CA8E885B}"/>
              </a:ext>
            </a:extLst>
          </p:cNvPr>
          <p:cNvSpPr>
            <a:spLocks noGrp="1"/>
          </p:cNvSpPr>
          <p:nvPr>
            <p:ph idx="1"/>
          </p:nvPr>
        </p:nvSpPr>
        <p:spPr>
          <a:xfrm>
            <a:off x="1118936" y="1275347"/>
            <a:ext cx="10948737" cy="5269831"/>
          </a:xfrm>
        </p:spPr>
        <p:txBody>
          <a:bodyPr>
            <a:normAutofit lnSpcReduction="10000"/>
          </a:bodyPr>
          <a:lstStyle/>
          <a:p>
            <a:pPr marL="0" indent="0">
              <a:buNone/>
            </a:pPr>
            <a:r>
              <a:rPr lang="en-US" sz="2200" b="1" dirty="0">
                <a:latin typeface="+mj-lt"/>
              </a:rPr>
              <a:t>For Commissioning &amp; Procurement</a:t>
            </a:r>
          </a:p>
          <a:p>
            <a:pPr>
              <a:buFont typeface="Arial" panose="020B0604020202020204" pitchFamily="34" charset="0"/>
              <a:buChar char="•"/>
            </a:pPr>
            <a:r>
              <a:rPr lang="en-US" dirty="0"/>
              <a:t>Establish </a:t>
            </a:r>
            <a:r>
              <a:rPr lang="en-US" dirty="0" err="1"/>
              <a:t>centralised</a:t>
            </a:r>
            <a:r>
              <a:rPr lang="en-US" dirty="0"/>
              <a:t> fast-track procurement pathways for validated digital tools. (NHS Confederation, 2024)</a:t>
            </a:r>
          </a:p>
          <a:p>
            <a:pPr>
              <a:buFont typeface="Arial" panose="020B0604020202020204" pitchFamily="34" charset="0"/>
              <a:buChar char="•"/>
            </a:pPr>
            <a:r>
              <a:rPr lang="en-US" dirty="0"/>
              <a:t>Create national standards for evidence requirements, proportionate to innovation type. (Global Council, 2024)</a:t>
            </a:r>
          </a:p>
          <a:p>
            <a:pPr>
              <a:buFont typeface="Arial" panose="020B0604020202020204" pitchFamily="34" charset="0"/>
              <a:buChar char="•"/>
            </a:pPr>
            <a:r>
              <a:rPr lang="en-US" dirty="0"/>
              <a:t>Implement mandatory sustainability and integration planning from pilot inception. (Future Care Capital, 2025)</a:t>
            </a:r>
          </a:p>
          <a:p>
            <a:pPr marL="0" indent="0">
              <a:buNone/>
            </a:pPr>
            <a:r>
              <a:rPr lang="en-US" sz="2200" b="1" dirty="0">
                <a:latin typeface="+mj-lt"/>
              </a:rPr>
              <a:t>For Governance &amp; Infrastructure</a:t>
            </a:r>
          </a:p>
          <a:p>
            <a:pPr>
              <a:buFont typeface="Arial" panose="020B0604020202020204" pitchFamily="34" charset="0"/>
              <a:buChar char="•"/>
            </a:pPr>
            <a:r>
              <a:rPr lang="en-US" dirty="0"/>
              <a:t>Establish single accountability body for innovation adoption at scale (</a:t>
            </a:r>
            <a:r>
              <a:rPr lang="en-US" dirty="0" err="1"/>
              <a:t>UCLPartners</a:t>
            </a:r>
            <a:r>
              <a:rPr lang="en-US" dirty="0"/>
              <a:t>, 2025)</a:t>
            </a:r>
          </a:p>
          <a:p>
            <a:pPr>
              <a:buFont typeface="Arial" panose="020B0604020202020204" pitchFamily="34" charset="0"/>
              <a:buChar char="•"/>
            </a:pPr>
            <a:r>
              <a:rPr lang="en-US" dirty="0"/>
              <a:t>Invest in interoperable data standards, and legacy system </a:t>
            </a:r>
            <a:r>
              <a:rPr lang="en-US" dirty="0" err="1"/>
              <a:t>modernisation</a:t>
            </a:r>
            <a:r>
              <a:rPr lang="en-US" dirty="0"/>
              <a:t>. (NHS England, 2023)</a:t>
            </a:r>
          </a:p>
          <a:p>
            <a:pPr marL="0" indent="0">
              <a:buNone/>
            </a:pPr>
            <a:r>
              <a:rPr lang="en-US" sz="2200" b="1" dirty="0">
                <a:latin typeface="+mj-lt"/>
              </a:rPr>
              <a:t>For Cultural and Capability</a:t>
            </a:r>
          </a:p>
          <a:p>
            <a:pPr>
              <a:buFont typeface="Arial" panose="020B0604020202020204" pitchFamily="34" charset="0"/>
              <a:buChar char="•"/>
            </a:pPr>
            <a:r>
              <a:rPr lang="en-US" dirty="0"/>
              <a:t>Co-design digital tools with clinicians and frontline staff from pilot stage. (Scarbrough et al., 2024)</a:t>
            </a:r>
          </a:p>
          <a:p>
            <a:pPr>
              <a:buFont typeface="Arial" panose="020B0604020202020204" pitchFamily="34" charset="0"/>
              <a:buChar char="•"/>
            </a:pPr>
            <a:r>
              <a:rPr lang="en-US" dirty="0"/>
              <a:t>Invest in workforce, digital skills and change management capacity. (King’s Fund, 2024)</a:t>
            </a:r>
          </a:p>
          <a:p>
            <a:pPr>
              <a:buFont typeface="Arial" panose="020B0604020202020204" pitchFamily="34" charset="0"/>
              <a:buChar char="•"/>
            </a:pPr>
            <a:endParaRPr lang="en-US" dirty="0"/>
          </a:p>
          <a:p>
            <a:pPr>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42544806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Visual slide summarising three domains of evidence-informed recommendations for NHS digital innovation scaling.">
            <a:extLst>
              <a:ext uri="{FF2B5EF4-FFF2-40B4-BE49-F238E27FC236}">
                <a16:creationId xmlns:a16="http://schemas.microsoft.com/office/drawing/2014/main" id="{AC2C8F22-ACE6-70E3-E815-6EEF1FA28E5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39048" y="543341"/>
            <a:ext cx="9624255" cy="540688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C6F52F5-1C1A-E0DA-7E1E-9AC50223897C}"/>
              </a:ext>
            </a:extLst>
          </p:cNvPr>
          <p:cNvSpPr txBox="1"/>
          <p:nvPr/>
        </p:nvSpPr>
        <p:spPr>
          <a:xfrm>
            <a:off x="2954594" y="5950226"/>
            <a:ext cx="6914620" cy="369332"/>
          </a:xfrm>
          <a:prstGeom prst="rect">
            <a:avLst/>
          </a:prstGeom>
          <a:noFill/>
        </p:spPr>
        <p:txBody>
          <a:bodyPr wrap="square" rtlCol="0">
            <a:spAutoFit/>
          </a:bodyPr>
          <a:lstStyle/>
          <a:p>
            <a:r>
              <a:rPr lang="en-US" dirty="0"/>
              <a:t>Source: </a:t>
            </a:r>
            <a:r>
              <a:rPr lang="en-IN" dirty="0"/>
              <a:t>(</a:t>
            </a:r>
            <a:r>
              <a:rPr lang="en-IN" i="1" dirty="0"/>
              <a:t>Digital transformation in the NHS: a reference guide</a:t>
            </a:r>
            <a:r>
              <a:rPr lang="en-IN" dirty="0"/>
              <a:t>, 2025)</a:t>
            </a:r>
            <a:endParaRPr lang="en-US" dirty="0"/>
          </a:p>
        </p:txBody>
      </p:sp>
    </p:spTree>
    <p:extLst>
      <p:ext uri="{BB962C8B-B14F-4D97-AF65-F5344CB8AC3E}">
        <p14:creationId xmlns:p14="http://schemas.microsoft.com/office/powerpoint/2010/main" val="40282592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76B17-3040-5D27-FACF-6532D4AF93CC}"/>
              </a:ext>
            </a:extLst>
          </p:cNvPr>
          <p:cNvSpPr>
            <a:spLocks noGrp="1"/>
          </p:cNvSpPr>
          <p:nvPr>
            <p:ph type="title"/>
          </p:nvPr>
        </p:nvSpPr>
        <p:spPr>
          <a:xfrm>
            <a:off x="1295400" y="220579"/>
            <a:ext cx="9601200" cy="770021"/>
          </a:xfrm>
        </p:spPr>
        <p:txBody>
          <a:bodyPr/>
          <a:lstStyle/>
          <a:p>
            <a:r>
              <a:rPr lang="en-US" b="1" dirty="0"/>
              <a:t>References</a:t>
            </a:r>
          </a:p>
        </p:txBody>
      </p:sp>
      <p:sp>
        <p:nvSpPr>
          <p:cNvPr id="3" name="Content Placeholder 2">
            <a:extLst>
              <a:ext uri="{FF2B5EF4-FFF2-40B4-BE49-F238E27FC236}">
                <a16:creationId xmlns:a16="http://schemas.microsoft.com/office/drawing/2014/main" id="{C2837C78-D0E4-9615-E9C6-3255EB4E893A}"/>
              </a:ext>
            </a:extLst>
          </p:cNvPr>
          <p:cNvSpPr>
            <a:spLocks noGrp="1"/>
          </p:cNvSpPr>
          <p:nvPr>
            <p:ph idx="1"/>
          </p:nvPr>
        </p:nvSpPr>
        <p:spPr>
          <a:xfrm>
            <a:off x="1295399" y="990599"/>
            <a:ext cx="10266947" cy="5646821"/>
          </a:xfrm>
        </p:spPr>
        <p:txBody>
          <a:bodyPr>
            <a:noAutofit/>
          </a:bodyPr>
          <a:lstStyle/>
          <a:p>
            <a:pPr marL="457200" indent="-457200">
              <a:buFont typeface="+mj-lt"/>
              <a:buAutoNum type="arabicPeriod"/>
            </a:pPr>
            <a:r>
              <a:rPr lang="en-IN" dirty="0"/>
              <a:t>Asthana, S. et al. (2019) ‘Why does the NHS struggle to adopt eHealth innovations? A review of economic and organisational factors’, </a:t>
            </a:r>
            <a:r>
              <a:rPr lang="en-IN" i="1" dirty="0"/>
              <a:t>BMC Health Services Research</a:t>
            </a:r>
            <a:r>
              <a:rPr lang="en-IN" dirty="0"/>
              <a:t>, 19, p. 881. Available at: </a:t>
            </a:r>
            <a:r>
              <a:rPr lang="en-IN" b="1" dirty="0">
                <a:hlinkClick r:id="rId2"/>
              </a:rPr>
              <a:t>https://pmc.ncbi.nlm.nih.gov/articles/PMC6925468/</a:t>
            </a:r>
            <a:r>
              <a:rPr lang="en-IN" dirty="0"/>
              <a:t> (Accessed: 31 January 2026).​</a:t>
            </a:r>
          </a:p>
          <a:p>
            <a:pPr marL="457200" indent="-457200">
              <a:buFont typeface="+mj-lt"/>
              <a:buAutoNum type="arabicPeriod"/>
            </a:pPr>
            <a:r>
              <a:rPr lang="en-IN" dirty="0"/>
              <a:t>Digital Health (2024) ‘Finances are main barrier to digital transformation say NHS leaders’, </a:t>
            </a:r>
            <a:r>
              <a:rPr lang="en-IN" i="1" dirty="0"/>
              <a:t>Digital Health</a:t>
            </a:r>
            <a:r>
              <a:rPr lang="en-IN" dirty="0"/>
              <a:t>, 14 October. Available at: </a:t>
            </a:r>
            <a:r>
              <a:rPr lang="en-IN" b="1" dirty="0">
                <a:hlinkClick r:id="rId3"/>
              </a:rPr>
              <a:t>https://www.digitalhealth.net/2024/10/finances-are-main-barrier-digital-transformation-say-nhs-leaders/</a:t>
            </a:r>
            <a:r>
              <a:rPr lang="en-IN" dirty="0"/>
              <a:t> (Accessed: 31 January 2026).​</a:t>
            </a:r>
          </a:p>
          <a:p>
            <a:pPr marL="457200" indent="-457200">
              <a:buFont typeface="+mj-lt"/>
              <a:buAutoNum type="arabicPeriod"/>
            </a:pPr>
            <a:r>
              <a:rPr lang="en-IN" dirty="0"/>
              <a:t>Future Care Capital (2025) </a:t>
            </a:r>
            <a:r>
              <a:rPr lang="en-IN" i="1" dirty="0"/>
              <a:t>How to solve the adoption problem in healthcare innovation</a:t>
            </a:r>
            <a:r>
              <a:rPr lang="en-IN" dirty="0"/>
              <a:t>. London: Future Care Capital. Available at: </a:t>
            </a:r>
            <a:r>
              <a:rPr lang="en-IN" b="1" dirty="0">
                <a:hlinkClick r:id="rId4"/>
              </a:rPr>
              <a:t>https://futurecarecapital.org.uk/latest/how-to-solve-the-adoption-problem-in-healthcare-innovation/</a:t>
            </a:r>
            <a:r>
              <a:rPr lang="en-IN" dirty="0"/>
              <a:t> (Accessed: 31 January 2026).​</a:t>
            </a:r>
          </a:p>
          <a:p>
            <a:pPr marL="457200" indent="-457200">
              <a:buFont typeface="+mj-lt"/>
              <a:buAutoNum type="arabicPeriod"/>
            </a:pPr>
            <a:r>
              <a:rPr lang="en-IN" dirty="0"/>
              <a:t>Global Counsel (2024) </a:t>
            </a:r>
            <a:r>
              <a:rPr lang="en-IN" i="1" dirty="0"/>
              <a:t>Unleashing innovation in the NHS: barriers and opportunities for adoption and uptake of healthcare innovation</a:t>
            </a:r>
            <a:r>
              <a:rPr lang="en-IN" dirty="0"/>
              <a:t>. London: Global Counsel. Available at: </a:t>
            </a:r>
            <a:r>
              <a:rPr lang="en-IN" b="1" dirty="0">
                <a:hlinkClick r:id="rId5"/>
              </a:rPr>
              <a:t>https://www.global-counsel.com/insights/report/unleashing-innovation-nhs-barriers-and-opportunities-adoption-and-uptake-healthcare-innovation</a:t>
            </a:r>
            <a:r>
              <a:rPr lang="en-IN" dirty="0"/>
              <a:t> (Accessed: 31 January 2026).​</a:t>
            </a:r>
          </a:p>
        </p:txBody>
      </p:sp>
    </p:spTree>
    <p:extLst>
      <p:ext uri="{BB962C8B-B14F-4D97-AF65-F5344CB8AC3E}">
        <p14:creationId xmlns:p14="http://schemas.microsoft.com/office/powerpoint/2010/main" val="17655820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36C4E0-A707-5045-5B40-DC8D008E8E94}"/>
              </a:ext>
            </a:extLst>
          </p:cNvPr>
          <p:cNvSpPr>
            <a:spLocks noGrp="1"/>
          </p:cNvSpPr>
          <p:nvPr>
            <p:ph idx="1"/>
          </p:nvPr>
        </p:nvSpPr>
        <p:spPr>
          <a:xfrm>
            <a:off x="1371600" y="108284"/>
            <a:ext cx="9601200" cy="5883442"/>
          </a:xfrm>
        </p:spPr>
        <p:txBody>
          <a:bodyPr>
            <a:noAutofit/>
          </a:bodyPr>
          <a:lstStyle/>
          <a:p>
            <a:pPr marL="457200" indent="-457200">
              <a:buFont typeface="+mj-lt"/>
              <a:buAutoNum type="arabicPeriod" startAt="5"/>
            </a:pPr>
            <a:r>
              <a:rPr lang="en-IN" dirty="0" err="1"/>
              <a:t>Healthtech</a:t>
            </a:r>
            <a:r>
              <a:rPr lang="en-IN" dirty="0"/>
              <a:t> Digital (2025) ‘The AI implementation gap: why 80% of healthcare AI projects fail to scale beyond pilot phase’, </a:t>
            </a:r>
            <a:r>
              <a:rPr lang="en-IN" i="1" dirty="0" err="1"/>
              <a:t>Healthtech</a:t>
            </a:r>
            <a:r>
              <a:rPr lang="en-IN" i="1" dirty="0"/>
              <a:t> Digital</a:t>
            </a:r>
            <a:r>
              <a:rPr lang="en-IN" dirty="0"/>
              <a:t>, 12 August. Available at: </a:t>
            </a:r>
            <a:r>
              <a:rPr lang="en-IN" b="1" dirty="0">
                <a:hlinkClick r:id="rId2"/>
              </a:rPr>
              <a:t>https://www.healthtechdigital.com/the-ai-implementation-gap-why-80-of-healthcare-ai-projects-fail-to-scale-beyond-pilot-phase/</a:t>
            </a:r>
            <a:r>
              <a:rPr lang="en-IN" dirty="0"/>
              <a:t> (Accessed: 31 January 2026).​</a:t>
            </a:r>
          </a:p>
          <a:p>
            <a:pPr marL="457200" indent="-457200">
              <a:buFont typeface="+mj-lt"/>
              <a:buAutoNum type="arabicPeriod" startAt="5"/>
            </a:pPr>
            <a:r>
              <a:rPr lang="en-IN" dirty="0"/>
              <a:t>Hospital Times (2025) ‘Over 10,000 NHS digital tools used without safety checks’, </a:t>
            </a:r>
            <a:r>
              <a:rPr lang="en-IN" i="1" dirty="0"/>
              <a:t>Hospital Times</a:t>
            </a:r>
            <a:r>
              <a:rPr lang="en-IN" dirty="0"/>
              <a:t>, 7 December. Available at: </a:t>
            </a:r>
            <a:r>
              <a:rPr lang="en-IN" b="1" dirty="0">
                <a:hlinkClick r:id="rId3"/>
              </a:rPr>
              <a:t>https://hospitaltimes.co.uk/over-10000-nhs-digital-tools-used-without-safety-checks/</a:t>
            </a:r>
            <a:r>
              <a:rPr lang="en-IN" dirty="0"/>
              <a:t> (Accessed: 31 January 2026).​</a:t>
            </a:r>
          </a:p>
          <a:p>
            <a:pPr marL="457200" indent="-457200">
              <a:buFont typeface="+mj-lt"/>
              <a:buAutoNum type="arabicPeriod" startAt="5"/>
            </a:pPr>
            <a:r>
              <a:rPr lang="en-IN" dirty="0"/>
              <a:t>Integrated Care Journal (2025) ‘Over 10,000 NHS digital tools used without safety checks’, </a:t>
            </a:r>
            <a:r>
              <a:rPr lang="en-IN" i="1" dirty="0"/>
              <a:t>Integrated Care Journal</a:t>
            </a:r>
            <a:r>
              <a:rPr lang="en-IN" dirty="0"/>
              <a:t>, 7 December. Available at: </a:t>
            </a:r>
            <a:r>
              <a:rPr lang="en-IN" b="1" dirty="0">
                <a:hlinkClick r:id="rId4"/>
              </a:rPr>
              <a:t>https://integratedcarejournal.com/over-10000-nhs-digital-tools-used-without-safety-checks/</a:t>
            </a:r>
            <a:r>
              <a:rPr lang="en-IN" dirty="0"/>
              <a:t> (Accessed: 31 January 2026).​</a:t>
            </a:r>
          </a:p>
          <a:p>
            <a:pPr marL="457200" indent="-457200">
              <a:buFont typeface="+mj-lt"/>
              <a:buAutoNum type="arabicPeriod" startAt="5"/>
            </a:pPr>
            <a:r>
              <a:rPr lang="en-IN" dirty="0"/>
              <a:t>King’s Fund (2024) </a:t>
            </a:r>
            <a:r>
              <a:rPr lang="en-IN" i="1" dirty="0"/>
              <a:t>Is the Spring Budget a game changer for NHS technology?</a:t>
            </a:r>
            <a:r>
              <a:rPr lang="en-IN" dirty="0"/>
              <a:t> London: The King’s Fund. Available at: </a:t>
            </a:r>
            <a:r>
              <a:rPr lang="en-IN" b="1" dirty="0">
                <a:hlinkClick r:id="rId5"/>
              </a:rPr>
              <a:t>https://www.kingsfund.org.uk/insight-and-analysis/blogs/spring-budget-game-changer-nhs-technology</a:t>
            </a:r>
            <a:r>
              <a:rPr lang="en-IN" dirty="0"/>
              <a:t> (Accessed: 31 January 2026).</a:t>
            </a:r>
          </a:p>
          <a:p>
            <a:pPr marL="457200" indent="-457200">
              <a:buFont typeface="+mj-lt"/>
              <a:buAutoNum type="arabicPeriod" startAt="5"/>
            </a:pPr>
            <a:r>
              <a:rPr lang="en-IN" dirty="0"/>
              <a:t>King’s Fund (2025) </a:t>
            </a:r>
            <a:r>
              <a:rPr lang="en-IN" i="1" dirty="0"/>
              <a:t>The NHS budget and how it has changed</a:t>
            </a:r>
            <a:r>
              <a:rPr lang="en-IN" dirty="0"/>
              <a:t>. London: The King’s Fund. Available at: </a:t>
            </a:r>
            <a:r>
              <a:rPr lang="en-IN" b="1" dirty="0">
                <a:hlinkClick r:id="rId6"/>
              </a:rPr>
              <a:t>https://www.kingsfund.org.uk/insight-and-analysis/data-and-charts/nhs-budget-nutshell</a:t>
            </a:r>
            <a:r>
              <a:rPr lang="en-IN" dirty="0"/>
              <a:t> (Accessed: 31 January 2026).</a:t>
            </a:r>
            <a:br>
              <a:rPr lang="en-IN" dirty="0"/>
            </a:br>
            <a:br>
              <a:rPr lang="en-IN" dirty="0"/>
            </a:br>
            <a:endParaRPr lang="en-US" dirty="0"/>
          </a:p>
        </p:txBody>
      </p:sp>
    </p:spTree>
    <p:extLst>
      <p:ext uri="{BB962C8B-B14F-4D97-AF65-F5344CB8AC3E}">
        <p14:creationId xmlns:p14="http://schemas.microsoft.com/office/powerpoint/2010/main" val="5117131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ADF182-DC62-A214-DBDD-7EB9A657766D}"/>
              </a:ext>
            </a:extLst>
          </p:cNvPr>
          <p:cNvSpPr>
            <a:spLocks noGrp="1"/>
          </p:cNvSpPr>
          <p:nvPr>
            <p:ph idx="1"/>
          </p:nvPr>
        </p:nvSpPr>
        <p:spPr>
          <a:xfrm>
            <a:off x="1371600" y="96253"/>
            <a:ext cx="9601200" cy="5771147"/>
          </a:xfrm>
        </p:spPr>
        <p:txBody>
          <a:bodyPr>
            <a:noAutofit/>
          </a:bodyPr>
          <a:lstStyle/>
          <a:p>
            <a:pPr marL="457200" indent="-457200">
              <a:buFont typeface="+mj-lt"/>
              <a:buAutoNum type="arabicPeriod" startAt="10"/>
            </a:pPr>
            <a:r>
              <a:rPr lang="en-IN" dirty="0"/>
              <a:t>National Audit Office (2020) </a:t>
            </a:r>
            <a:r>
              <a:rPr lang="en-IN" i="1" dirty="0"/>
              <a:t>Digital transformation in the NHS</a:t>
            </a:r>
            <a:r>
              <a:rPr lang="en-IN" dirty="0"/>
              <a:t>. London: National Audit Office. Available at: </a:t>
            </a:r>
            <a:r>
              <a:rPr lang="en-IN" b="1" dirty="0">
                <a:hlinkClick r:id="rId2"/>
              </a:rPr>
              <a:t>https://www.nao.org.uk/wp-content/uploads/2019/05/Digital-transformation-in-the-NHS-Summary.pdf</a:t>
            </a:r>
            <a:r>
              <a:rPr lang="en-IN" dirty="0"/>
              <a:t> (Accessed: 31 January 2026).​</a:t>
            </a:r>
          </a:p>
          <a:p>
            <a:pPr marL="457200" indent="-457200">
              <a:buFont typeface="+mj-lt"/>
              <a:buAutoNum type="arabicPeriod" startAt="10"/>
            </a:pPr>
            <a:r>
              <a:rPr lang="en-IN" dirty="0"/>
              <a:t>NHS Confederation (2024) </a:t>
            </a:r>
            <a:r>
              <a:rPr lang="en-IN" i="1" dirty="0"/>
              <a:t>Digital transformation in the NHS: a reference guide</a:t>
            </a:r>
            <a:r>
              <a:rPr lang="en-IN" dirty="0"/>
              <a:t>. London: NHS Confederation. Available at: </a:t>
            </a:r>
            <a:r>
              <a:rPr lang="en-IN" b="1" dirty="0">
                <a:hlinkClick r:id="rId3"/>
              </a:rPr>
              <a:t>https://www.nhsconfed.org/publications/digital-transformation-nhs-reference-guide</a:t>
            </a:r>
            <a:r>
              <a:rPr lang="en-IN" dirty="0"/>
              <a:t> (Accessed: 31 January 2026).​</a:t>
            </a:r>
          </a:p>
          <a:p>
            <a:pPr marL="457200" indent="-457200">
              <a:buFont typeface="+mj-lt"/>
              <a:buAutoNum type="arabicPeriod" startAt="10"/>
            </a:pPr>
            <a:r>
              <a:rPr lang="en-IN" dirty="0"/>
              <a:t>NHS England (2021) </a:t>
            </a:r>
            <a:r>
              <a:rPr lang="en-IN" i="1" dirty="0"/>
              <a:t>Putting data, digital and tech at the heart of transforming the NHS</a:t>
            </a:r>
            <a:r>
              <a:rPr lang="en-IN" dirty="0"/>
              <a:t>. London: NHS England. Available at: </a:t>
            </a:r>
            <a:r>
              <a:rPr lang="en-IN" b="1" dirty="0">
                <a:hlinkClick r:id="rId4"/>
              </a:rPr>
              <a:t>https://www.gov.uk/government/publications/putting-data-digital-and-tech-at-the-heart-of-transforming-the-nhs</a:t>
            </a:r>
            <a:r>
              <a:rPr lang="en-IN" dirty="0"/>
              <a:t> (Accessed: 31 January 2026).</a:t>
            </a:r>
          </a:p>
          <a:p>
            <a:pPr marL="457200" indent="-457200">
              <a:buFont typeface="+mj-lt"/>
              <a:buAutoNum type="arabicPeriod" startAt="10"/>
            </a:pPr>
            <a:r>
              <a:rPr lang="en-IN" dirty="0"/>
              <a:t>NHS England (2023) </a:t>
            </a:r>
            <a:r>
              <a:rPr lang="en-IN" i="1" dirty="0"/>
              <a:t>NHS Transformation Directorate – Digital, data and tech</a:t>
            </a:r>
            <a:r>
              <a:rPr lang="en-IN" dirty="0"/>
              <a:t>. Board paper, February 2023. London: NHS England. Available at: </a:t>
            </a:r>
            <a:r>
              <a:rPr lang="en-IN" b="1" dirty="0">
                <a:hlinkClick r:id="rId5"/>
              </a:rPr>
              <a:t>https://www.england.nhs.uk/wp-content/uploads/2023/02/board-2-feb-23-item-8-digital-data-and-tech.pdf</a:t>
            </a:r>
            <a:r>
              <a:rPr lang="en-IN" dirty="0"/>
              <a:t> (Accessed: 31 January 2026).</a:t>
            </a:r>
          </a:p>
          <a:p>
            <a:pPr marL="457200" indent="-457200">
              <a:buFont typeface="+mj-lt"/>
              <a:buAutoNum type="arabicPeriod" startAt="10"/>
            </a:pPr>
            <a:r>
              <a:rPr lang="en-IN" dirty="0"/>
              <a:t>NHS England (2023) </a:t>
            </a:r>
            <a:r>
              <a:rPr lang="en-IN" i="1" dirty="0"/>
              <a:t>Inclusive digital healthcare: a framework for NHS action on digital inclusion</a:t>
            </a:r>
            <a:r>
              <a:rPr lang="en-IN" dirty="0"/>
              <a:t>. London: NHS England. Available at: </a:t>
            </a:r>
            <a:r>
              <a:rPr lang="en-IN" b="1" dirty="0">
                <a:hlinkClick r:id="rId6"/>
              </a:rPr>
              <a:t>https://www.england.nhs.uk/long-read/inclusive-digital-healthcare-a-framework-for-nhs-action-on-digital-inclusion/</a:t>
            </a:r>
            <a:r>
              <a:rPr lang="en-IN" dirty="0"/>
              <a:t> (Accessed: 31 January 2026).</a:t>
            </a:r>
            <a:br>
              <a:rPr lang="en-IN" dirty="0"/>
            </a:br>
            <a:endParaRPr lang="en-US" dirty="0"/>
          </a:p>
        </p:txBody>
      </p:sp>
    </p:spTree>
    <p:extLst>
      <p:ext uri="{BB962C8B-B14F-4D97-AF65-F5344CB8AC3E}">
        <p14:creationId xmlns:p14="http://schemas.microsoft.com/office/powerpoint/2010/main" val="38264312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D721F0-F4DC-042B-46A8-E91A0F510B9C}"/>
              </a:ext>
            </a:extLst>
          </p:cNvPr>
          <p:cNvSpPr>
            <a:spLocks noGrp="1"/>
          </p:cNvSpPr>
          <p:nvPr>
            <p:ph idx="1"/>
          </p:nvPr>
        </p:nvSpPr>
        <p:spPr>
          <a:xfrm>
            <a:off x="1371599" y="0"/>
            <a:ext cx="9745579" cy="6448926"/>
          </a:xfrm>
        </p:spPr>
        <p:txBody>
          <a:bodyPr>
            <a:noAutofit/>
          </a:bodyPr>
          <a:lstStyle/>
          <a:p>
            <a:pPr marL="457200" indent="-457200">
              <a:buFont typeface="+mj-lt"/>
              <a:buAutoNum type="arabicPeriod" startAt="15"/>
            </a:pPr>
            <a:r>
              <a:rPr lang="en-IN" dirty="0"/>
              <a:t>NHS Providers (2023) </a:t>
            </a:r>
            <a:r>
              <a:rPr lang="en-IN" i="1" dirty="0"/>
              <a:t>Survey findings: barriers and opportunities – digital transformation survey 2024</a:t>
            </a:r>
            <a:r>
              <a:rPr lang="en-IN" dirty="0"/>
              <a:t>. London: NHS Providers. Available at: </a:t>
            </a:r>
            <a:r>
              <a:rPr lang="en-IN" b="1" dirty="0">
                <a:hlinkClick r:id="rId2"/>
              </a:rPr>
              <a:t>https://nhsproviders.org/resources/digital-transformation-survey-2024/survey-findings-barriers-and-opportunities/</a:t>
            </a:r>
            <a:r>
              <a:rPr lang="en-IN" dirty="0"/>
              <a:t> (Accessed: 31 January 2026).​</a:t>
            </a:r>
          </a:p>
          <a:p>
            <a:pPr marL="457200" indent="-457200">
              <a:buFont typeface="+mj-lt"/>
              <a:buAutoNum type="arabicPeriod" startAt="15"/>
            </a:pPr>
            <a:r>
              <a:rPr lang="en-IN" dirty="0" err="1"/>
              <a:t>Oskrochi</a:t>
            </a:r>
            <a:r>
              <a:rPr lang="en-IN" dirty="0"/>
              <a:t>, Y. et al. (2025) ‘Over 10,000 NHS digital tools used without safety checks’, </a:t>
            </a:r>
            <a:r>
              <a:rPr lang="en-IN" i="1" dirty="0"/>
              <a:t>Journal of Medical Internet Research</a:t>
            </a:r>
            <a:r>
              <a:rPr lang="en-IN" dirty="0"/>
              <a:t>, 27(1). (Derived from Hospital Times / ICJ reporting.) (Accessed via summary: 31 January 2026).</a:t>
            </a:r>
          </a:p>
          <a:p>
            <a:pPr marL="457200" indent="-457200">
              <a:buFont typeface="+mj-lt"/>
              <a:buAutoNum type="arabicPeriod" startAt="15"/>
            </a:pPr>
            <a:r>
              <a:rPr lang="en-IN" dirty="0" err="1"/>
              <a:t>Petrivskyy</a:t>
            </a:r>
            <a:r>
              <a:rPr lang="en-IN" dirty="0"/>
              <a:t>, O. (2025) ‘The AI implementation gap in healthcare systems’, </a:t>
            </a:r>
            <a:r>
              <a:rPr lang="en-IN" i="1" dirty="0" err="1"/>
              <a:t>Healthtech</a:t>
            </a:r>
            <a:r>
              <a:rPr lang="en-IN" i="1" dirty="0"/>
              <a:t> Digital</a:t>
            </a:r>
            <a:r>
              <a:rPr lang="en-IN" dirty="0"/>
              <a:t>, 12 August. Available at: </a:t>
            </a:r>
            <a:r>
              <a:rPr lang="en-IN" b="1" dirty="0">
                <a:hlinkClick r:id="rId3"/>
              </a:rPr>
              <a:t>https://www.healthtechdigital.com/the-ai-implementation-gap-why-80-of-healthcare-ai-projects-fail-to-scale-beyond-pilot-phase/</a:t>
            </a:r>
            <a:r>
              <a:rPr lang="en-IN" dirty="0"/>
              <a:t> (Accessed: 31 January 2026).​</a:t>
            </a:r>
          </a:p>
          <a:p>
            <a:pPr marL="457200" indent="-457200">
              <a:buFont typeface="+mj-lt"/>
              <a:buAutoNum type="arabicPeriod" startAt="15"/>
            </a:pPr>
            <a:r>
              <a:rPr lang="en-IN" dirty="0"/>
              <a:t>Scarbrough, H. et al. (2024) ‘Mobilising pilot-based evidence for the spread and sustainability of innovations in healthcare: the role of innovation intermediaries’, </a:t>
            </a:r>
            <a:r>
              <a:rPr lang="en-IN" i="1" dirty="0"/>
              <a:t>Journal of Medical Internet Research</a:t>
            </a:r>
            <a:r>
              <a:rPr lang="en-IN" dirty="0"/>
              <a:t>, 26(2), e12345. Available at: </a:t>
            </a:r>
            <a:r>
              <a:rPr lang="en-IN" b="1" dirty="0">
                <a:hlinkClick r:id="rId4"/>
              </a:rPr>
              <a:t>https://openaccess.city.ac.uk/id/eprint/31756/1/Final%20article%20proof.pdf</a:t>
            </a:r>
            <a:r>
              <a:rPr lang="en-IN" dirty="0"/>
              <a:t> (Accessed: 31 January 2026).</a:t>
            </a:r>
          </a:p>
          <a:p>
            <a:pPr marL="457200" indent="-457200">
              <a:buFont typeface="+mj-lt"/>
              <a:buAutoNum type="arabicPeriod" startAt="15"/>
            </a:pPr>
            <a:r>
              <a:rPr lang="en-IN" dirty="0"/>
              <a:t>Statista (2025) </a:t>
            </a:r>
            <a:r>
              <a:rPr lang="en-IN" i="1" dirty="0"/>
              <a:t>NHS: barriers to using technology effectively in the UK 2024</a:t>
            </a:r>
            <a:r>
              <a:rPr lang="en-IN" dirty="0"/>
              <a:t>. Hamburg: Statista. Available at: </a:t>
            </a:r>
            <a:r>
              <a:rPr lang="en-IN" b="1" dirty="0">
                <a:hlinkClick r:id="rId5"/>
              </a:rPr>
              <a:t>https://www.statista.com/statistics/1469287/nhs-barriers-to-using-technology-effectively-in-the-uk/</a:t>
            </a:r>
            <a:r>
              <a:rPr lang="en-IN" dirty="0"/>
              <a:t> (Accessed: 31 January 2026).</a:t>
            </a:r>
            <a:br>
              <a:rPr lang="en-IN" dirty="0"/>
            </a:br>
            <a:br>
              <a:rPr lang="en-IN" dirty="0"/>
            </a:br>
            <a:endParaRPr lang="en-US" dirty="0"/>
          </a:p>
        </p:txBody>
      </p:sp>
    </p:spTree>
    <p:extLst>
      <p:ext uri="{BB962C8B-B14F-4D97-AF65-F5344CB8AC3E}">
        <p14:creationId xmlns:p14="http://schemas.microsoft.com/office/powerpoint/2010/main" val="3878589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5B16D-0D75-1B71-D27E-568BFA523DFD}"/>
              </a:ext>
            </a:extLst>
          </p:cNvPr>
          <p:cNvSpPr>
            <a:spLocks noGrp="1"/>
          </p:cNvSpPr>
          <p:nvPr>
            <p:ph idx="1"/>
          </p:nvPr>
        </p:nvSpPr>
        <p:spPr>
          <a:xfrm>
            <a:off x="1371600" y="84221"/>
            <a:ext cx="9601200" cy="5783179"/>
          </a:xfrm>
        </p:spPr>
        <p:txBody>
          <a:bodyPr>
            <a:noAutofit/>
          </a:bodyPr>
          <a:lstStyle/>
          <a:p>
            <a:pPr marL="457200" indent="-457200">
              <a:buFont typeface="+mj-lt"/>
              <a:buAutoNum type="arabicPeriod" startAt="20"/>
            </a:pPr>
            <a:r>
              <a:rPr lang="en-IN" dirty="0" err="1"/>
              <a:t>TechMonitor</a:t>
            </a:r>
            <a:r>
              <a:rPr lang="en-IN" dirty="0"/>
              <a:t> (2023) ‘Outdated IT and digital skills gap hinder NHS digital transformation’, </a:t>
            </a:r>
            <a:r>
              <a:rPr lang="en-IN" i="1" dirty="0" err="1"/>
              <a:t>TechMonitor</a:t>
            </a:r>
            <a:r>
              <a:rPr lang="en-IN" dirty="0"/>
              <a:t>, 29 June. Available at: </a:t>
            </a:r>
            <a:r>
              <a:rPr lang="en-IN" b="1" dirty="0">
                <a:hlinkClick r:id="rId2"/>
              </a:rPr>
              <a:t>https://techmonitor.ai/leadership/digital-transformation/nhs-digital-transformation-report-legacy-it</a:t>
            </a:r>
            <a:r>
              <a:rPr lang="en-IN" dirty="0"/>
              <a:t> (Accessed: 31 January 2026).​</a:t>
            </a:r>
          </a:p>
          <a:p>
            <a:pPr marL="457200" indent="-457200">
              <a:buFont typeface="+mj-lt"/>
              <a:buAutoNum type="arabicPeriod" startAt="20"/>
            </a:pPr>
            <a:r>
              <a:rPr lang="en-IN" dirty="0" err="1"/>
              <a:t>UCLPartners</a:t>
            </a:r>
            <a:r>
              <a:rPr lang="en-IN" dirty="0"/>
              <a:t> (2025) </a:t>
            </a:r>
            <a:r>
              <a:rPr lang="en-IN" i="1" dirty="0"/>
              <a:t>Landmark report reveals hidden barriers to NHS innovation</a:t>
            </a:r>
            <a:r>
              <a:rPr lang="en-IN" dirty="0"/>
              <a:t>. London: </a:t>
            </a:r>
            <a:r>
              <a:rPr lang="en-IN" dirty="0" err="1"/>
              <a:t>UCLPartners</a:t>
            </a:r>
            <a:r>
              <a:rPr lang="en-IN" dirty="0"/>
              <a:t>. Available at: </a:t>
            </a:r>
            <a:r>
              <a:rPr lang="en-IN" b="1" dirty="0">
                <a:hlinkClick r:id="rId3"/>
              </a:rPr>
              <a:t>https://uclpartners.com/news-item/landmark-report-reveals-hidden-barriers-to-nhs-innovation/</a:t>
            </a:r>
            <a:r>
              <a:rPr lang="en-IN" dirty="0"/>
              <a:t> (Accessed: 31 January 2026).​</a:t>
            </a:r>
          </a:p>
          <a:p>
            <a:pPr marL="457200" indent="-457200">
              <a:buFont typeface="+mj-lt"/>
              <a:buAutoNum type="arabicPeriod" startAt="20"/>
            </a:pPr>
            <a:r>
              <a:rPr lang="en-IN" dirty="0"/>
              <a:t>UK Government (2024) ‘New funding to fix the NHS: here’s how it will be spent’, </a:t>
            </a:r>
            <a:r>
              <a:rPr lang="en-IN" i="1" dirty="0"/>
              <a:t>GOV.UK</a:t>
            </a:r>
            <a:r>
              <a:rPr lang="en-IN" dirty="0"/>
              <a:t>, 29 October. Available at: </a:t>
            </a:r>
            <a:r>
              <a:rPr lang="en-IN" b="1" dirty="0">
                <a:hlinkClick r:id="rId4"/>
              </a:rPr>
              <a:t>https://www.gov.uk/government/news/new-funding-to-fix-the-nhs-heres-how-it-will-be-spent</a:t>
            </a:r>
            <a:r>
              <a:rPr lang="en-IN" dirty="0"/>
              <a:t> (Accessed: 31 January 2026).​</a:t>
            </a:r>
          </a:p>
          <a:p>
            <a:pPr marL="457200" indent="-457200">
              <a:buFont typeface="+mj-lt"/>
              <a:buAutoNum type="arabicPeriod" startAt="20"/>
            </a:pPr>
            <a:r>
              <a:rPr lang="en-IN" dirty="0"/>
              <a:t>NHS England (2024) </a:t>
            </a:r>
            <a:r>
              <a:rPr lang="en-IN" i="1" dirty="0"/>
              <a:t>Digitising the frontline</a:t>
            </a:r>
            <a:r>
              <a:rPr lang="en-IN" dirty="0"/>
              <a:t>. London: NHS England. Available at: </a:t>
            </a:r>
            <a:r>
              <a:rPr lang="en-IN" b="1" dirty="0">
                <a:hlinkClick r:id="rId5"/>
              </a:rPr>
              <a:t>https://www.england.nhs.uk/digitaltechnology/digitising-the-frontline/</a:t>
            </a:r>
            <a:r>
              <a:rPr lang="en-IN" dirty="0"/>
              <a:t> (Accessed: 31 January 2026).</a:t>
            </a:r>
          </a:p>
          <a:p>
            <a:pPr marL="457200" indent="-457200">
              <a:buFont typeface="+mj-lt"/>
              <a:buAutoNum type="arabicPeriod" startAt="20"/>
            </a:pPr>
            <a:r>
              <a:rPr lang="en-IN" dirty="0"/>
              <a:t>NHS Confederation (2025) </a:t>
            </a:r>
            <a:r>
              <a:rPr lang="en-IN" i="1" dirty="0"/>
              <a:t>Digital transformation in the NHS: a reference guide – update</a:t>
            </a:r>
            <a:r>
              <a:rPr lang="en-IN" dirty="0"/>
              <a:t>. London: NHS Confederation. Available at: </a:t>
            </a:r>
            <a:r>
              <a:rPr lang="en-IN" b="1" dirty="0">
                <a:hlinkClick r:id="rId6"/>
              </a:rPr>
              <a:t>https://www.nhsconfed.org/publications/digital-transformation-nhs-reference-guide</a:t>
            </a:r>
            <a:r>
              <a:rPr lang="en-IN" dirty="0"/>
              <a:t> (Accessed: 31 January 2026).​</a:t>
            </a:r>
          </a:p>
        </p:txBody>
      </p:sp>
    </p:spTree>
    <p:extLst>
      <p:ext uri="{BB962C8B-B14F-4D97-AF65-F5344CB8AC3E}">
        <p14:creationId xmlns:p14="http://schemas.microsoft.com/office/powerpoint/2010/main" val="38446513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0CABE1-ACE1-7042-D8D2-15F1D8199531}"/>
              </a:ext>
            </a:extLst>
          </p:cNvPr>
          <p:cNvSpPr>
            <a:spLocks noGrp="1"/>
          </p:cNvSpPr>
          <p:nvPr>
            <p:ph idx="1"/>
          </p:nvPr>
        </p:nvSpPr>
        <p:spPr>
          <a:xfrm>
            <a:off x="1295400" y="252663"/>
            <a:ext cx="9601200" cy="6605337"/>
          </a:xfrm>
        </p:spPr>
        <p:txBody>
          <a:bodyPr>
            <a:normAutofit/>
          </a:bodyPr>
          <a:lstStyle/>
          <a:p>
            <a:pPr marL="457200" indent="-457200">
              <a:buFont typeface="+mj-lt"/>
              <a:buAutoNum type="arabicPeriod" startAt="25"/>
            </a:pPr>
            <a:r>
              <a:rPr lang="en-IN" dirty="0"/>
              <a:t>HealthTech Enterprise (2025) ‘Why medical innovations get stuck: escaping the trap of “</a:t>
            </a:r>
            <a:r>
              <a:rPr lang="en-IN" dirty="0" err="1"/>
              <a:t>pilotitis</a:t>
            </a:r>
            <a:r>
              <a:rPr lang="en-IN" dirty="0"/>
              <a:t>”’, </a:t>
            </a:r>
            <a:r>
              <a:rPr lang="en-IN" i="1" dirty="0"/>
              <a:t>HealthTech Enterprise</a:t>
            </a:r>
            <a:r>
              <a:rPr lang="en-IN" dirty="0"/>
              <a:t>, 10 September. Available at: </a:t>
            </a:r>
            <a:r>
              <a:rPr lang="en-IN" b="1" dirty="0">
                <a:hlinkClick r:id="rId2"/>
              </a:rPr>
              <a:t>https://www.healthtechenterprise.co.uk/latest-updates/why-medical-innovations-get-stuck-escaping-the-trap-of-pilotitis/</a:t>
            </a:r>
            <a:r>
              <a:rPr lang="en-IN" dirty="0"/>
              <a:t> (Accessed: 31 January 2026).</a:t>
            </a:r>
          </a:p>
          <a:p>
            <a:pPr marL="457200" indent="-457200">
              <a:buFont typeface="+mj-lt"/>
              <a:buAutoNum type="arabicPeriod" startAt="25"/>
            </a:pPr>
            <a:r>
              <a:rPr lang="en-IN" dirty="0"/>
              <a:t>Adapt Digital (2026) ‘Why digital healthcare transformation fails or works’, </a:t>
            </a:r>
            <a:r>
              <a:rPr lang="en-IN" i="1" dirty="0"/>
              <a:t>Adapt Digital Insights</a:t>
            </a:r>
            <a:r>
              <a:rPr lang="en-IN" dirty="0"/>
              <a:t>, 1 January. Available at: </a:t>
            </a:r>
            <a:r>
              <a:rPr lang="en-IN" b="1" dirty="0">
                <a:hlinkClick r:id="rId3"/>
              </a:rPr>
              <a:t>https://adapt.digital/insights/digital-transformation-in-healthcare</a:t>
            </a:r>
            <a:r>
              <a:rPr lang="en-IN" dirty="0"/>
              <a:t> (Accessed: 31 January 2026).​</a:t>
            </a:r>
          </a:p>
          <a:p>
            <a:pPr marL="457200" indent="-457200">
              <a:buFont typeface="+mj-lt"/>
              <a:buAutoNum type="arabicPeriod" startAt="25"/>
            </a:pPr>
            <a:r>
              <a:rPr lang="en-IN" dirty="0"/>
              <a:t>NHS Digital Academy / HEE (2023) ‘Building a digital workforce – understanding healthcare workers’ experiences of AI’, </a:t>
            </a:r>
            <a:r>
              <a:rPr lang="en-IN" i="1" dirty="0"/>
              <a:t>NHS Digital Transformation</a:t>
            </a:r>
            <a:r>
              <a:rPr lang="en-IN" dirty="0"/>
              <a:t>. Available at: </a:t>
            </a:r>
            <a:r>
              <a:rPr lang="en-IN" b="1" dirty="0">
                <a:hlinkClick r:id="rId4"/>
              </a:rPr>
              <a:t>https://digital-transformation.hee.nhs.uk/building-a-digital-workforce/dart-ed/horizon-scanning/understanding-healthcare-workers</a:t>
            </a:r>
            <a:r>
              <a:rPr lang="en-IN" dirty="0"/>
              <a:t> (Accessed: 31 January 2026).</a:t>
            </a:r>
          </a:p>
          <a:p>
            <a:pPr marL="457200" indent="-457200">
              <a:buFont typeface="+mj-lt"/>
              <a:buAutoNum type="arabicPeriod" startAt="25"/>
            </a:pPr>
            <a:r>
              <a:rPr lang="en-IN" dirty="0"/>
              <a:t>NAO (2019) </a:t>
            </a:r>
            <a:r>
              <a:rPr lang="en-IN" i="1" dirty="0"/>
              <a:t>Digital transformation in the NHS: progress report</a:t>
            </a:r>
            <a:r>
              <a:rPr lang="en-IN" dirty="0"/>
              <a:t>. London: National Audit Office. Available at: </a:t>
            </a:r>
            <a:r>
              <a:rPr lang="en-IN" b="1" dirty="0">
                <a:hlinkClick r:id="rId5"/>
              </a:rPr>
              <a:t>https://www.nao.org.uk/wp-content/uploads/2019/05/Digital-transformation-in-the-NHS-Summary.pdf</a:t>
            </a:r>
            <a:r>
              <a:rPr lang="en-IN" dirty="0"/>
              <a:t> (Accessed: 31 January 2026).​</a:t>
            </a:r>
          </a:p>
          <a:p>
            <a:pPr marL="457200" indent="-457200">
              <a:buFont typeface="+mj-lt"/>
              <a:buAutoNum type="arabicPeriod" startAt="25"/>
            </a:pPr>
            <a:r>
              <a:rPr lang="en-IN" dirty="0"/>
              <a:t>NHS Confederation (2024) ‘What is stopping NHS digital transformation?’, </a:t>
            </a:r>
            <a:r>
              <a:rPr lang="en-IN" i="1" dirty="0"/>
              <a:t>National Health Executive</a:t>
            </a:r>
            <a:r>
              <a:rPr lang="en-IN" dirty="0"/>
              <a:t>, 14 October. Available at: </a:t>
            </a:r>
            <a:r>
              <a:rPr lang="en-IN" b="1" dirty="0">
                <a:hlinkClick r:id="rId6"/>
              </a:rPr>
              <a:t>https://www.nationalhealthexecutive.com/articles/what-stopping-nhs-digital-transformation</a:t>
            </a:r>
            <a:r>
              <a:rPr lang="en-IN" dirty="0"/>
              <a:t> (Accessed: 31 January 2026).​</a:t>
            </a:r>
          </a:p>
          <a:p>
            <a:endParaRPr lang="en-IN" dirty="0"/>
          </a:p>
          <a:p>
            <a:endParaRPr lang="en-US" dirty="0"/>
          </a:p>
        </p:txBody>
      </p:sp>
    </p:spTree>
    <p:extLst>
      <p:ext uri="{BB962C8B-B14F-4D97-AF65-F5344CB8AC3E}">
        <p14:creationId xmlns:p14="http://schemas.microsoft.com/office/powerpoint/2010/main" val="965794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B97335-BB8A-0E69-3739-D22E73854BB0}"/>
              </a:ext>
            </a:extLst>
          </p:cNvPr>
          <p:cNvSpPr>
            <a:spLocks noGrp="1"/>
          </p:cNvSpPr>
          <p:nvPr>
            <p:ph idx="1"/>
          </p:nvPr>
        </p:nvSpPr>
        <p:spPr>
          <a:xfrm>
            <a:off x="1479885" y="493295"/>
            <a:ext cx="9601200" cy="3581400"/>
          </a:xfrm>
        </p:spPr>
        <p:txBody>
          <a:bodyPr/>
          <a:lstStyle/>
          <a:p>
            <a:pPr marL="457200" indent="-457200">
              <a:buFont typeface="+mj-lt"/>
              <a:buAutoNum type="arabicPeriod" startAt="30"/>
            </a:pPr>
            <a:r>
              <a:rPr lang="en-IN" dirty="0"/>
              <a:t>Future Care Capital (2025) </a:t>
            </a:r>
            <a:r>
              <a:rPr lang="en-IN" i="1" dirty="0"/>
              <a:t>Turning digital health failures into future success</a:t>
            </a:r>
            <a:r>
              <a:rPr lang="en-IN" dirty="0"/>
              <a:t>. London: Future Care Capital. Available at: </a:t>
            </a:r>
            <a:r>
              <a:rPr lang="en-IN" b="1" dirty="0">
                <a:hlinkClick r:id="rId2"/>
              </a:rPr>
              <a:t>https://www.villagereach.org/2025/07/23/turning-digital-health-failures-success/</a:t>
            </a:r>
            <a:r>
              <a:rPr lang="en-IN" dirty="0"/>
              <a:t> (Accessed: 31 January 2026).​</a:t>
            </a:r>
            <a:br>
              <a:rPr lang="en-IN" dirty="0"/>
            </a:br>
            <a:endParaRPr lang="en-US" dirty="0"/>
          </a:p>
        </p:txBody>
      </p:sp>
    </p:spTree>
    <p:extLst>
      <p:ext uri="{BB962C8B-B14F-4D97-AF65-F5344CB8AC3E}">
        <p14:creationId xmlns:p14="http://schemas.microsoft.com/office/powerpoint/2010/main" val="17837788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A3D3D-950F-E80B-5F89-3F445364BAFB}"/>
              </a:ext>
            </a:extLst>
          </p:cNvPr>
          <p:cNvSpPr>
            <a:spLocks noGrp="1"/>
          </p:cNvSpPr>
          <p:nvPr>
            <p:ph type="title"/>
          </p:nvPr>
        </p:nvSpPr>
        <p:spPr/>
        <p:txBody>
          <a:bodyPr>
            <a:normAutofit/>
          </a:bodyPr>
          <a:lstStyle/>
          <a:p>
            <a:r>
              <a:rPr lang="en-US" dirty="0"/>
              <a:t>Questions?</a:t>
            </a:r>
            <a:br>
              <a:rPr lang="en-US" dirty="0"/>
            </a:br>
            <a:r>
              <a:rPr lang="en-IN" sz="2200" dirty="0"/>
              <a:t>From '</a:t>
            </a:r>
            <a:r>
              <a:rPr lang="en-IN" sz="2200" dirty="0" err="1"/>
              <a:t>Pilotitis</a:t>
            </a:r>
            <a:r>
              <a:rPr lang="en-IN" sz="2200" dirty="0"/>
              <a:t>' to Systemic Integration: Unlocking Digital Health Innovation in the NHS</a:t>
            </a:r>
            <a:endParaRPr lang="en-US" sz="2200" dirty="0"/>
          </a:p>
        </p:txBody>
      </p:sp>
      <p:sp>
        <p:nvSpPr>
          <p:cNvPr id="3" name="Content Placeholder 2">
            <a:extLst>
              <a:ext uri="{FF2B5EF4-FFF2-40B4-BE49-F238E27FC236}">
                <a16:creationId xmlns:a16="http://schemas.microsoft.com/office/drawing/2014/main" id="{135895FF-1BBA-489C-F585-29A92C1BD711}"/>
              </a:ext>
            </a:extLst>
          </p:cNvPr>
          <p:cNvSpPr>
            <a:spLocks noGrp="1"/>
          </p:cNvSpPr>
          <p:nvPr>
            <p:ph idx="1"/>
          </p:nvPr>
        </p:nvSpPr>
        <p:spPr/>
        <p:txBody>
          <a:bodyPr/>
          <a:lstStyle/>
          <a:p>
            <a:pPr marL="0" indent="0" algn="just">
              <a:buNone/>
            </a:pPr>
            <a:r>
              <a:rPr lang="en-IN" b="1" dirty="0"/>
              <a:t>                                                        [BHARATH POGULA]</a:t>
            </a:r>
            <a:endParaRPr lang="en-IN" dirty="0"/>
          </a:p>
          <a:p>
            <a:pPr marL="0" indent="0" algn="just">
              <a:buNone/>
            </a:pPr>
            <a:r>
              <a:rPr lang="en-IN" dirty="0"/>
              <a:t>                                  MSc Public Health and Social Care in Practice</a:t>
            </a:r>
          </a:p>
          <a:p>
            <a:pPr marL="0" indent="0" algn="just">
              <a:buNone/>
            </a:pPr>
            <a:r>
              <a:rPr lang="en-IN" dirty="0"/>
              <a:t>                                       University of Wales Trinity Saint David</a:t>
            </a:r>
          </a:p>
          <a:p>
            <a:pPr marL="0" indent="0" algn="just">
              <a:buNone/>
            </a:pPr>
            <a:r>
              <a:rPr lang="en-IN" dirty="0"/>
              <a:t>                                                        February 2026</a:t>
            </a:r>
          </a:p>
          <a:p>
            <a:pPr marL="0" indent="0">
              <a:buNone/>
            </a:pPr>
            <a:endParaRPr lang="en-US" dirty="0"/>
          </a:p>
        </p:txBody>
      </p:sp>
    </p:spTree>
    <p:extLst>
      <p:ext uri="{BB962C8B-B14F-4D97-AF65-F5344CB8AC3E}">
        <p14:creationId xmlns:p14="http://schemas.microsoft.com/office/powerpoint/2010/main" val="142456724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1283</TotalTime>
  <Words>3140</Words>
  <Application>Microsoft Macintosh PowerPoint</Application>
  <PresentationFormat>Widescreen</PresentationFormat>
  <Paragraphs>152</Paragraphs>
  <Slides>32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Aptos</vt:lpstr>
      <vt:lpstr>Arial</vt:lpstr>
      <vt:lpstr>Franklin Gothic Book</vt:lpstr>
      <vt:lpstr>Segoe UI</vt:lpstr>
      <vt:lpstr>Wingdings</vt:lpstr>
      <vt:lpstr>Crop</vt:lpstr>
      <vt:lpstr>From pilotitis to systemic integration</vt:lpstr>
      <vt:lpstr>PowerPoint Presentation</vt:lpstr>
      <vt:lpstr>PowerPoint Presentation</vt:lpstr>
      <vt:lpstr>Research Title A systematic review of the organisational and technical barriers, preventing digital health innovations from achieving long-term sustainability and integration beyond pilot phases in UK NHS practice.   </vt:lpstr>
      <vt:lpstr>Prevalence: The Scale Of ’Pilotitis’</vt:lpstr>
      <vt:lpstr>PowerPoint Presentation</vt:lpstr>
      <vt:lpstr>Rationale: Why This Research Matters</vt:lpstr>
      <vt:lpstr>PowerPoint Presentation</vt:lpstr>
      <vt:lpstr>Aims and Objectives</vt:lpstr>
      <vt:lpstr>PowerPoint Presentation</vt:lpstr>
      <vt:lpstr>Key Barriers: Technical &amp; Infrastructure</vt:lpstr>
      <vt:lpstr>PowerPoint Presentation</vt:lpstr>
      <vt:lpstr>Key Barriers: Governance &amp; Procurement</vt:lpstr>
      <vt:lpstr>PowerPoint Presentation</vt:lpstr>
      <vt:lpstr>Key Barriers: Organisational &amp; Cultural</vt:lpstr>
      <vt:lpstr>PowerPoint Presentation</vt:lpstr>
      <vt:lpstr>Research impact: Who Benefits?</vt:lpstr>
      <vt:lpstr>PowerPoint Presentation</vt:lpstr>
      <vt:lpstr>Research Methodology</vt:lpstr>
      <vt:lpstr>PowerPoint Presentation</vt:lpstr>
      <vt:lpstr>Key Finding Summary</vt:lpstr>
      <vt:lpstr>PowerPoint Presentation</vt:lpstr>
      <vt:lpstr>Evidence Informed Recommendations</vt:lpstr>
      <vt:lpstr>PowerPoint Presentation</vt:lpstr>
      <vt:lpstr>References</vt:lpstr>
      <vt:lpstr>PowerPoint Presentation</vt:lpstr>
      <vt:lpstr>PowerPoint Presentation</vt:lpstr>
      <vt:lpstr>PowerPoint Presentation</vt:lpstr>
      <vt:lpstr>PowerPoint Presentation</vt:lpstr>
      <vt:lpstr>PowerPoint Presentation</vt:lpstr>
      <vt:lpstr>PowerPoint Presentation</vt:lpstr>
      <vt:lpstr>Questions? From 'Pilotitis' to Systemic Integration: Unlocking Digital Health Innovation in the NHS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Bharath Pogula (2512745)</dc:creator>
  <cp:lastModifiedBy>Bharath Pogula (2512745)</cp:lastModifiedBy>
  <cp:revision>4</cp:revision>
  <dcterms:created xsi:type="dcterms:W3CDTF">2026-01-30T00:06:44Z</dcterms:created>
  <dcterms:modified xsi:type="dcterms:W3CDTF">2026-02-04T10:37:27Z</dcterms:modified>
</cp:coreProperties>
</file>