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80" d="100"/>
          <a:sy n="80" d="100"/>
        </p:scale>
        <p:origin x="-84" y="-7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8C5326-21F5-478B-9D94-05B3BAA1B0B3}" type="datetimeFigureOut">
              <a:rPr lang="en-GB" smtClean="0"/>
              <a:t>30/06/2017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BBBFEF-3DDD-4E02-A076-A76A607D2FA1}" type="slidenum">
              <a:rPr lang="en-GB" smtClean="0"/>
              <a:t>‹#›</a:t>
            </a:fld>
            <a:endParaRPr lang="en-GB"/>
          </a:p>
        </p:txBody>
      </p:sp>
    </p:spTree>
    <p:extLst>
      <p:ext uri="{BB962C8B-B14F-4D97-AF65-F5344CB8AC3E}">
        <p14:creationId xmlns:p14="http://schemas.microsoft.com/office/powerpoint/2010/main" val="3490919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ma14="http://schemas.microsoft.com/office/mac/drawingml/2011/main" xmlns="" val="1"/>
            </a:ext>
          </a:extLst>
        </p:spPr>
      </p:sp>
      <p:sp>
        <p:nvSpPr>
          <p:cNvPr id="68611" name="Notes Placeholder 2"/>
          <p:cNvSpPr>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atin typeface="Calibri" charset="0"/>
              </a:rPr>
              <a:t>DEFINE IT CLASS?</a:t>
            </a:r>
          </a:p>
          <a:p>
            <a:pPr>
              <a:spcBef>
                <a:spcPct val="0"/>
              </a:spcBef>
            </a:pPr>
            <a:endParaRPr lang="en-GB">
              <a:latin typeface="Calibri" charset="0"/>
            </a:endParaRPr>
          </a:p>
          <a:p>
            <a:pPr>
              <a:spcBef>
                <a:spcPct val="0"/>
              </a:spcBef>
            </a:pPr>
            <a:r>
              <a:rPr lang="en-GB">
                <a:latin typeface="Calibri" charset="0"/>
              </a:rPr>
              <a:t>Let me disabuse you of something at the outset reflection is not sitting on the edge of a beach &amp; dreaming.</a:t>
            </a:r>
          </a:p>
          <a:p>
            <a:pPr>
              <a:spcBef>
                <a:spcPct val="0"/>
              </a:spcBef>
            </a:pPr>
            <a:r>
              <a:rPr lang="en-GB">
                <a:latin typeface="Calibri" charset="0"/>
              </a:rPr>
              <a:t>M&amp;S Galaxy milk chocolate</a:t>
            </a:r>
          </a:p>
          <a:p>
            <a:pPr>
              <a:spcBef>
                <a:spcPct val="0"/>
              </a:spcBef>
            </a:pPr>
            <a:r>
              <a:rPr lang="en-GB">
                <a:latin typeface="Calibri" charset="0"/>
              </a:rPr>
              <a:t>Impacts upon every aspect of modern working</a:t>
            </a:r>
          </a:p>
          <a:p>
            <a:pPr>
              <a:spcBef>
                <a:spcPct val="0"/>
              </a:spcBef>
            </a:pPr>
            <a:r>
              <a:rPr lang="en-GB">
                <a:latin typeface="Calibri" charset="0"/>
              </a:rPr>
              <a:t>Engages with our need to make sense of the world in which we work</a:t>
            </a:r>
          </a:p>
          <a:p>
            <a:pPr>
              <a:spcBef>
                <a:spcPct val="0"/>
              </a:spcBef>
            </a:pPr>
            <a:endParaRPr lang="en-GB">
              <a:latin typeface="Calibri" charset="0"/>
            </a:endParaRPr>
          </a:p>
          <a:p>
            <a:pPr>
              <a:spcBef>
                <a:spcPct val="0"/>
              </a:spcBef>
            </a:pPr>
            <a:r>
              <a:rPr lang="en-GB">
                <a:latin typeface="Calibri" charset="0"/>
              </a:rPr>
              <a:t>Engages with the two uppermost needs in Maslow’s</a:t>
            </a:r>
          </a:p>
          <a:p>
            <a:pPr>
              <a:spcBef>
                <a:spcPct val="0"/>
              </a:spcBef>
            </a:pPr>
            <a:r>
              <a:rPr lang="en-GB">
                <a:latin typeface="Calibri" charset="0"/>
              </a:rPr>
              <a:t>As such it impacts on most aspects of our professional and organisational lives</a:t>
            </a:r>
          </a:p>
          <a:p>
            <a:pPr>
              <a:spcBef>
                <a:spcPct val="0"/>
              </a:spcBef>
            </a:pPr>
            <a:r>
              <a:rPr lang="en-GB">
                <a:latin typeface="Calibri" charset="0"/>
              </a:rPr>
              <a:t>Widely used in professions – so much so that some practitioners abuse it (junior doctor – the dark side) me included – BUT it gives us an insight into our organisations as well as us personally</a:t>
            </a:r>
          </a:p>
          <a:p>
            <a:pPr>
              <a:spcBef>
                <a:spcPct val="0"/>
              </a:spcBef>
            </a:pPr>
            <a:r>
              <a:rPr lang="en-GB">
                <a:latin typeface="Calibri" charset="0"/>
              </a:rPr>
              <a:t>My purpose is to introduce the concept of critical thinking &amp; to outline some of the available tools to enable you to include original and critical thinking into your course work. So, the key prefix for us at the outset is…</a:t>
            </a:r>
          </a:p>
        </p:txBody>
      </p:sp>
      <p:sp>
        <p:nvSpPr>
          <p:cNvPr id="4" name="Slide Number Placeholder 3"/>
          <p:cNvSpPr txBox="1"/>
          <p:nvPr/>
        </p:nvSpPr>
        <p:spPr>
          <a:xfrm>
            <a:off x="3885453" y="8684826"/>
            <a:ext cx="2970946" cy="457711"/>
          </a:xfrm>
          <a:prstGeom prst="rect">
            <a:avLst/>
          </a:prstGeom>
          <a:noFill/>
          <a:ln>
            <a:noFill/>
          </a:ln>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B0522ED1-FFE3-B242-826F-EB87905DBEAB}" type="slidenum">
              <a:rPr lang="en-US" sz="1200">
                <a:solidFill>
                  <a:srgbClr val="000000"/>
                </a:solidFill>
                <a:ea typeface="Arial Unicode MS" charset="0"/>
                <a:cs typeface="Tahoma" charset="0"/>
              </a:rPr>
              <a:pPr algn="r" defTabSz="914400"/>
              <a:t>2</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155430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3F1748E6-C174-43BA-A481-3F696D59C025}" type="slidenum">
              <a:rPr lang="en-GB" sz="1100">
                <a:latin typeface="Times New Roman" pitchFamily="18" charset="0"/>
              </a:rPr>
              <a:pPr algn="r" eaLnBrk="0" hangingPunct="0">
                <a:defRPr/>
              </a:pPr>
              <a:t>3</a:t>
            </a:fld>
            <a:endParaRPr lang="en-GB" sz="1100" dirty="0">
              <a:latin typeface="Times New Roman" pitchFamily="18" charset="0"/>
            </a:endParaRPr>
          </a:p>
        </p:txBody>
      </p:sp>
    </p:spTree>
    <p:extLst>
      <p:ext uri="{BB962C8B-B14F-4D97-AF65-F5344CB8AC3E}">
        <p14:creationId xmlns:p14="http://schemas.microsoft.com/office/powerpoint/2010/main" val="4213303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4</a:t>
            </a:fld>
            <a:endParaRPr lang="en-GB" sz="1100" dirty="0">
              <a:latin typeface="Times New Roman" pitchFamily="18" charset="0"/>
            </a:endParaRPr>
          </a:p>
        </p:txBody>
      </p:sp>
    </p:spTree>
    <p:extLst>
      <p:ext uri="{BB962C8B-B14F-4D97-AF65-F5344CB8AC3E}">
        <p14:creationId xmlns:p14="http://schemas.microsoft.com/office/powerpoint/2010/main" val="4102546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5</a:t>
            </a:fld>
            <a:endParaRPr lang="en-GB" sz="1100" dirty="0">
              <a:latin typeface="Times New Roman" pitchFamily="18" charset="0"/>
            </a:endParaRPr>
          </a:p>
        </p:txBody>
      </p:sp>
    </p:spTree>
    <p:extLst>
      <p:ext uri="{BB962C8B-B14F-4D97-AF65-F5344CB8AC3E}">
        <p14:creationId xmlns:p14="http://schemas.microsoft.com/office/powerpoint/2010/main" val="3548004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ma14="http://schemas.microsoft.com/office/mac/drawingml/2011/main" xmlns="" val="1"/>
            </a:ext>
          </a:extLst>
        </p:spPr>
      </p:sp>
      <p:sp>
        <p:nvSpPr>
          <p:cNvPr id="3" name="Notes Placeholder 2"/>
          <p:cNvSpPr txBox="1">
            <a:spLocks noGrp="1"/>
          </p:cNvSpPr>
          <p:nvPr>
            <p:ph type="body" sz="quarter" idx="1"/>
          </p:nvPr>
        </p:nvSpPr>
        <p:spPr/>
        <p:txBody>
          <a:bodyPr wrap="square" numCol="1" anchor="t" anchorCtr="0" compatLnSpc="1">
            <a:prstTxWarp prst="textNoShape">
              <a:avLst/>
            </a:prstTxWarp>
          </a:bodyPr>
          <a:lstStyle/>
          <a:p>
            <a:pPr>
              <a:spcBef>
                <a:spcPct val="0"/>
              </a:spcBef>
            </a:pPr>
            <a:r>
              <a:rPr lang="en-GB" dirty="0">
                <a:latin typeface="Calibri" charset="0"/>
              </a:rPr>
              <a:t>R</a:t>
            </a:r>
          </a:p>
          <a:p>
            <a:pPr hangingPunct="0">
              <a:spcBef>
                <a:spcPct val="0"/>
              </a:spcBef>
              <a:spcAft>
                <a:spcPts val="1413"/>
              </a:spcAft>
            </a:pPr>
            <a:r>
              <a:rPr lang="en-GB" sz="1000" dirty="0">
                <a:latin typeface="Arial" charset="0"/>
              </a:rPr>
              <a:t>Dewey – past experience and relevant knowledge are applied to resolve uncertain situations</a:t>
            </a:r>
          </a:p>
          <a:p>
            <a:pPr hangingPunct="0">
              <a:spcBef>
                <a:spcPct val="0"/>
              </a:spcBef>
              <a:spcAft>
                <a:spcPts val="1413"/>
              </a:spcAft>
            </a:pPr>
            <a:r>
              <a:rPr lang="en-GB" sz="1000" dirty="0">
                <a:latin typeface="Arial" charset="0"/>
              </a:rPr>
              <a:t>Kolb - 												</a:t>
            </a:r>
          </a:p>
          <a:p>
            <a:pPr hangingPunct="0">
              <a:spcBef>
                <a:spcPct val="0"/>
              </a:spcBef>
              <a:spcAft>
                <a:spcPts val="1413"/>
              </a:spcAft>
            </a:pPr>
            <a:r>
              <a:rPr lang="en-GB" sz="1000" dirty="0" err="1">
                <a:latin typeface="Arial" charset="0"/>
              </a:rPr>
              <a:t>Boud</a:t>
            </a:r>
            <a:r>
              <a:rPr lang="en-GB" sz="1000" dirty="0">
                <a:latin typeface="Arial" charset="0"/>
              </a:rPr>
              <a:t>        - Attending to feelings</a:t>
            </a:r>
          </a:p>
          <a:p>
            <a:pPr hangingPunct="0">
              <a:spcBef>
                <a:spcPct val="0"/>
              </a:spcBef>
              <a:spcAft>
                <a:spcPts val="1413"/>
              </a:spcAft>
            </a:pPr>
            <a:r>
              <a:rPr lang="en-GB" sz="1000" dirty="0" err="1">
                <a:latin typeface="Arial" charset="0"/>
              </a:rPr>
              <a:t>Schon</a:t>
            </a:r>
            <a:r>
              <a:rPr lang="en-GB" sz="1000" dirty="0">
                <a:latin typeface="Arial" charset="0"/>
              </a:rPr>
              <a:t>      - Reflection in action and reflection on action</a:t>
            </a:r>
          </a:p>
          <a:p>
            <a:pPr hangingPunct="0">
              <a:spcBef>
                <a:spcPct val="0"/>
              </a:spcBef>
              <a:spcAft>
                <a:spcPts val="1413"/>
              </a:spcAft>
            </a:pPr>
            <a:r>
              <a:rPr lang="en-GB" sz="1000" dirty="0">
                <a:latin typeface="Arial" charset="0"/>
              </a:rPr>
              <a:t>Reynolds -	</a:t>
            </a:r>
            <a:r>
              <a:rPr lang="en-GB" sz="1000" dirty="0" err="1">
                <a:latin typeface="Arial" charset="0"/>
              </a:rPr>
              <a:t>Woerkom</a:t>
            </a:r>
            <a:r>
              <a:rPr lang="en-GB" sz="1000" dirty="0">
                <a:latin typeface="Arial" charset="0"/>
              </a:rPr>
              <a:t> -											</a:t>
            </a:r>
          </a:p>
          <a:p>
            <a:pPr hangingPunct="0">
              <a:spcBef>
                <a:spcPct val="0"/>
              </a:spcBef>
              <a:spcAft>
                <a:spcPts val="1413"/>
              </a:spcAft>
            </a:pPr>
            <a:r>
              <a:rPr lang="en-GB" sz="1000" dirty="0" err="1" smtClean="0">
                <a:latin typeface="Arial" charset="0"/>
              </a:rPr>
              <a:t>Mezirow</a:t>
            </a:r>
            <a:r>
              <a:rPr lang="en-GB" sz="1000" dirty="0" smtClean="0">
                <a:latin typeface="Arial" charset="0"/>
              </a:rPr>
              <a:t>   </a:t>
            </a:r>
            <a:r>
              <a:rPr lang="en-GB" sz="1000" dirty="0">
                <a:latin typeface="Arial" charset="0"/>
              </a:rPr>
              <a:t>- A</a:t>
            </a:r>
            <a:r>
              <a:rPr lang="en-GB" sz="2400" dirty="0">
                <a:latin typeface="Arial" charset="0"/>
              </a:rPr>
              <a:t> co</a:t>
            </a:r>
            <a:r>
              <a:rPr lang="en-GB" sz="1000" dirty="0">
                <a:latin typeface="Arial" charset="0"/>
              </a:rPr>
              <a:t>mmitment to questioning the taken for granted assumptions</a:t>
            </a:r>
          </a:p>
        </p:txBody>
      </p:sp>
      <p:sp>
        <p:nvSpPr>
          <p:cNvPr id="4" name="Slide Number Placeholder 3"/>
          <p:cNvSpPr txBox="1"/>
          <p:nvPr/>
        </p:nvSpPr>
        <p:spPr>
          <a:xfrm>
            <a:off x="3885453" y="8684826"/>
            <a:ext cx="2970946" cy="457711"/>
          </a:xfrm>
          <a:prstGeom prst="rect">
            <a:avLst/>
          </a:prstGeom>
          <a:noFill/>
          <a:ln>
            <a:noFill/>
          </a:ln>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E8A35AC8-3DAB-F142-9370-84318E906859}" type="slidenum">
              <a:rPr lang="en-US" sz="1200">
                <a:solidFill>
                  <a:srgbClr val="000000"/>
                </a:solidFill>
                <a:ea typeface="Arial Unicode MS" charset="0"/>
                <a:cs typeface="Tahoma" charset="0"/>
              </a:rPr>
              <a:pPr algn="r" defTabSz="914400"/>
              <a:t>6</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2836037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7</a:t>
            </a:fld>
            <a:endParaRPr lang="en-GB" sz="1100" dirty="0">
              <a:latin typeface="Times New Roman" pitchFamily="18" charset="0"/>
            </a:endParaRPr>
          </a:p>
        </p:txBody>
      </p:sp>
    </p:spTree>
    <p:extLst>
      <p:ext uri="{BB962C8B-B14F-4D97-AF65-F5344CB8AC3E}">
        <p14:creationId xmlns:p14="http://schemas.microsoft.com/office/powerpoint/2010/main" val="1778844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8</a:t>
            </a:fld>
            <a:endParaRPr lang="en-GB" sz="1100" dirty="0">
              <a:latin typeface="Times New Roman" pitchFamily="18" charset="0"/>
            </a:endParaRPr>
          </a:p>
        </p:txBody>
      </p:sp>
    </p:spTree>
    <p:extLst>
      <p:ext uri="{BB962C8B-B14F-4D97-AF65-F5344CB8AC3E}">
        <p14:creationId xmlns:p14="http://schemas.microsoft.com/office/powerpoint/2010/main" val="1791870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9</a:t>
            </a:fld>
            <a:endParaRPr lang="en-GB" sz="1100" dirty="0">
              <a:latin typeface="Times New Roman" pitchFamily="18" charset="0"/>
            </a:endParaRPr>
          </a:p>
        </p:txBody>
      </p:sp>
    </p:spTree>
    <p:extLst>
      <p:ext uri="{BB962C8B-B14F-4D97-AF65-F5344CB8AC3E}">
        <p14:creationId xmlns:p14="http://schemas.microsoft.com/office/powerpoint/2010/main" val="1518532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10</a:t>
            </a:fld>
            <a:endParaRPr lang="en-GB" sz="1100" dirty="0">
              <a:latin typeface="Times New Roman" pitchFamily="18" charset="0"/>
            </a:endParaRPr>
          </a:p>
        </p:txBody>
      </p:sp>
    </p:spTree>
    <p:extLst>
      <p:ext uri="{BB962C8B-B14F-4D97-AF65-F5344CB8AC3E}">
        <p14:creationId xmlns:p14="http://schemas.microsoft.com/office/powerpoint/2010/main" val="2410801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p:spPr>
        <p:txBody>
          <a:bodyPr/>
          <a:lstStyle/>
          <a:p>
            <a:endParaRPr lang="en-GB" dirty="0" smtClean="0"/>
          </a:p>
        </p:txBody>
      </p:sp>
      <p:sp>
        <p:nvSpPr>
          <p:cNvPr id="4" name="Slide Number Placeholder 3"/>
          <p:cNvSpPr txBox="1">
            <a:spLocks noGrp="1"/>
          </p:cNvSpPr>
          <p:nvPr/>
        </p:nvSpPr>
        <p:spPr bwMode="auto">
          <a:xfrm>
            <a:off x="3885778" y="8686129"/>
            <a:ext cx="2972223" cy="457873"/>
          </a:xfrm>
          <a:prstGeom prst="rect">
            <a:avLst/>
          </a:prstGeom>
          <a:noFill/>
          <a:ln>
            <a:miter lim="800000"/>
            <a:headEnd/>
            <a:tailEnd/>
          </a:ln>
        </p:spPr>
        <p:txBody>
          <a:bodyPr lIns="91421" tIns="45710" rIns="91421" bIns="45710" anchor="b"/>
          <a:lstStyle/>
          <a:p>
            <a:pPr algn="r" eaLnBrk="0" hangingPunct="0">
              <a:defRPr/>
            </a:pPr>
            <a:fld id="{573CB699-CBBF-447A-A093-9ABA7F12397B}" type="slidenum">
              <a:rPr lang="en-GB" sz="1100">
                <a:latin typeface="Times New Roman" pitchFamily="18" charset="0"/>
              </a:rPr>
              <a:pPr algn="r" eaLnBrk="0" hangingPunct="0">
                <a:defRPr/>
              </a:pPr>
              <a:t>11</a:t>
            </a:fld>
            <a:endParaRPr lang="en-GB" sz="1100" dirty="0">
              <a:latin typeface="Times New Roman" pitchFamily="18" charset="0"/>
            </a:endParaRPr>
          </a:p>
        </p:txBody>
      </p:sp>
    </p:spTree>
    <p:extLst>
      <p:ext uri="{BB962C8B-B14F-4D97-AF65-F5344CB8AC3E}">
        <p14:creationId xmlns:p14="http://schemas.microsoft.com/office/powerpoint/2010/main" val="19477315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ma14="http://schemas.microsoft.com/office/mac/drawingml/2011/main" xmlns="" val="1"/>
            </a:ext>
          </a:extLst>
        </p:spPr>
      </p:sp>
      <p:sp>
        <p:nvSpPr>
          <p:cNvPr id="91139" name="Notes Placeholder 2"/>
          <p:cNvSpPr>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215900" indent="-215900" hangingPunct="0">
              <a:spcBef>
                <a:spcPct val="0"/>
              </a:spcBef>
            </a:pPr>
            <a:r>
              <a:rPr lang="en-GB" sz="2000">
                <a:latin typeface="Arial" charset="0"/>
              </a:rPr>
              <a:t>All models share similar elements – eg Kolb – Lewin cycle in which we have four steps</a:t>
            </a:r>
          </a:p>
          <a:p>
            <a:pPr marL="215900" indent="-215900" hangingPunct="0">
              <a:spcBef>
                <a:spcPct val="0"/>
              </a:spcBef>
            </a:pPr>
            <a:r>
              <a:rPr lang="en-GB" sz="2000">
                <a:latin typeface="Arial" charset="0"/>
              </a:rPr>
              <a:t>CONCRETE EXPERIENCE / REFLECTIVE OBSERVATION / ABSTRACT CONCEPTUALISING / ACTIVE EXPERIMENTATION</a:t>
            </a:r>
          </a:p>
          <a:p>
            <a:pPr marL="215900" indent="-215900" hangingPunct="0">
              <a:spcBef>
                <a:spcPct val="0"/>
              </a:spcBef>
            </a:pPr>
            <a:endParaRPr lang="en-GB" sz="2000">
              <a:latin typeface="Arial" charset="0"/>
            </a:endParaRPr>
          </a:p>
          <a:p>
            <a:pPr marL="215900" indent="-215900" hangingPunct="0">
              <a:spcBef>
                <a:spcPct val="0"/>
              </a:spcBef>
            </a:pPr>
            <a:r>
              <a:rPr lang="en-GB" sz="2000">
                <a:latin typeface="Arial" charset="0"/>
              </a:rPr>
              <a:t>Much of the literature on reflection refers to situations that learners had issues with, what Dewey called ‘ a state of perplexity, hesitation, doubt ‘</a:t>
            </a:r>
          </a:p>
          <a:p>
            <a:pPr marL="215900" indent="-215900" hangingPunct="0">
              <a:spcBef>
                <a:spcPct val="0"/>
              </a:spcBef>
            </a:pPr>
            <a:r>
              <a:rPr lang="en-GB" sz="2000">
                <a:latin typeface="Arial" charset="0"/>
              </a:rPr>
              <a:t>What I have referred to in the past as ‘crucible moments’.</a:t>
            </a:r>
          </a:p>
          <a:p>
            <a:pPr marL="215900" indent="-215900" hangingPunct="0">
              <a:spcBef>
                <a:spcPct val="0"/>
              </a:spcBef>
            </a:pPr>
            <a:endParaRPr lang="en-GB" sz="2000">
              <a:latin typeface="Arial" charset="0"/>
            </a:endParaRPr>
          </a:p>
          <a:p>
            <a:pPr marL="215900" indent="-215900" hangingPunct="0">
              <a:spcBef>
                <a:spcPct val="0"/>
              </a:spcBef>
            </a:pPr>
            <a:r>
              <a:rPr lang="en-GB" sz="2000">
                <a:latin typeface="Arial" charset="0"/>
              </a:rPr>
              <a:t>So we move on to critical reflection:</a:t>
            </a:r>
          </a:p>
          <a:p>
            <a:pPr marL="215900" indent="-215900" hangingPunct="0">
              <a:spcBef>
                <a:spcPct val="0"/>
              </a:spcBef>
            </a:pPr>
            <a:r>
              <a:rPr lang="en-GB" sz="2000">
                <a:latin typeface="Arial" charset="0"/>
              </a:rPr>
              <a:t>EXAMPLE BAGLAN:</a:t>
            </a:r>
          </a:p>
          <a:p>
            <a:pPr marL="215900" indent="-215900" hangingPunct="0">
              <a:spcBef>
                <a:spcPct val="0"/>
              </a:spcBef>
            </a:pPr>
            <a:r>
              <a:rPr lang="en-GB" sz="2000">
                <a:latin typeface="Arial" charset="0"/>
              </a:rPr>
              <a:t>Class to consider inspector’s perspective, sergeant’s perspective, constables’ perspective, family’s perspective.</a:t>
            </a:r>
          </a:p>
        </p:txBody>
      </p:sp>
    </p:spTree>
    <p:extLst>
      <p:ext uri="{BB962C8B-B14F-4D97-AF65-F5344CB8AC3E}">
        <p14:creationId xmlns:p14="http://schemas.microsoft.com/office/powerpoint/2010/main" val="4156173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13</a:t>
            </a:fld>
            <a:endParaRPr lang="en-GB"/>
          </a:p>
        </p:txBody>
      </p:sp>
    </p:spTree>
    <p:extLst>
      <p:ext uri="{BB962C8B-B14F-4D97-AF65-F5344CB8AC3E}">
        <p14:creationId xmlns:p14="http://schemas.microsoft.com/office/powerpoint/2010/main" val="4193211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14</a:t>
            </a:fld>
            <a:endParaRPr lang="en-GB"/>
          </a:p>
        </p:txBody>
      </p:sp>
    </p:spTree>
    <p:extLst>
      <p:ext uri="{BB962C8B-B14F-4D97-AF65-F5344CB8AC3E}">
        <p14:creationId xmlns:p14="http://schemas.microsoft.com/office/powerpoint/2010/main" val="17347383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15</a:t>
            </a:fld>
            <a:endParaRPr lang="en-GB"/>
          </a:p>
        </p:txBody>
      </p:sp>
    </p:spTree>
    <p:extLst>
      <p:ext uri="{BB962C8B-B14F-4D97-AF65-F5344CB8AC3E}">
        <p14:creationId xmlns:p14="http://schemas.microsoft.com/office/powerpoint/2010/main" val="3356001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16</a:t>
            </a:fld>
            <a:endParaRPr lang="en-GB"/>
          </a:p>
        </p:txBody>
      </p:sp>
    </p:spTree>
    <p:extLst>
      <p:ext uri="{BB962C8B-B14F-4D97-AF65-F5344CB8AC3E}">
        <p14:creationId xmlns:p14="http://schemas.microsoft.com/office/powerpoint/2010/main" val="992368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ma14="http://schemas.microsoft.com/office/mac/drawingml/2011/main" xmlns="" val="1"/>
            </a:ext>
          </a:extLst>
        </p:spPr>
      </p:sp>
      <p:sp>
        <p:nvSpPr>
          <p:cNvPr id="84995" name="Notes Placeholder 2"/>
          <p:cNvSpPr>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lIns="0" tIns="0" rIns="0" bIns="0" numCol="1" anchor="t" anchorCtr="0" compatLnSpc="1">
            <a:prstTxWarp prst="textNoShape">
              <a:avLst/>
            </a:prstTxWarp>
          </a:bodyPr>
          <a:lstStyle/>
          <a:p>
            <a:pPr>
              <a:spcBef>
                <a:spcPct val="0"/>
              </a:spcBef>
            </a:pPr>
            <a:endParaRPr lang="en-GB">
              <a:latin typeface="Calibri" charset="0"/>
            </a:endParaRPr>
          </a:p>
        </p:txBody>
      </p:sp>
    </p:spTree>
    <p:extLst>
      <p:ext uri="{BB962C8B-B14F-4D97-AF65-F5344CB8AC3E}">
        <p14:creationId xmlns:p14="http://schemas.microsoft.com/office/powerpoint/2010/main" val="1855351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solidFill>
            <a:srgbClr val="4F81BD"/>
          </a:solidFill>
          <a:ln w="25557">
            <a:solidFill>
              <a:srgbClr val="385D8A"/>
            </a:solidFill>
            <a:miter lim="800000"/>
            <a:headEnd/>
            <a:tailEnd/>
          </a:ln>
          <a:extLst>
            <a:ext uri="{FAA26D3D-D897-4be2-8F04-BA451C77F1D7}">
              <ma14:placeholderFlag xmlns:ma14="http://schemas.microsoft.com/office/mac/drawingml/2011/main" xmlns="" val="1"/>
            </a:ext>
          </a:extLst>
        </p:spPr>
      </p:sp>
      <p:sp>
        <p:nvSpPr>
          <p:cNvPr id="94211" name="Notes Placeholder 2"/>
          <p:cNvSpPr>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numCol="1" anchor="t" anchorCtr="0" compatLnSpc="1">
            <a:prstTxWarp prst="textNoShape">
              <a:avLst/>
            </a:prstTxWarp>
          </a:bodyPr>
          <a:lstStyle/>
          <a:p>
            <a:pPr marL="215900" indent="-215900" hangingPunct="0">
              <a:spcBef>
                <a:spcPct val="0"/>
              </a:spcBef>
            </a:pPr>
            <a:r>
              <a:rPr lang="en-GB" sz="2000">
                <a:latin typeface="Arial" charset="0"/>
              </a:rPr>
              <a:t>As a student you need to know something about us when planning your writing – here’s a summary</a:t>
            </a:r>
          </a:p>
        </p:txBody>
      </p:sp>
    </p:spTree>
    <p:extLst>
      <p:ext uri="{BB962C8B-B14F-4D97-AF65-F5344CB8AC3E}">
        <p14:creationId xmlns:p14="http://schemas.microsoft.com/office/powerpoint/2010/main" val="1343499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69635" name="Notes Placeholder 2"/>
          <p:cNvSpPr>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atin typeface="Calibri" charset="0"/>
              </a:rPr>
              <a:t>How can I focus on what needs to be done amidst all this complexity?</a:t>
            </a:r>
            <a:endParaRPr lang="en-US">
              <a:latin typeface="Calibri" charset="0"/>
            </a:endParaRPr>
          </a:p>
        </p:txBody>
      </p:sp>
      <p:sp>
        <p:nvSpPr>
          <p:cNvPr id="69636" name="Slide Number Placeholder 3"/>
          <p:cNvSpPr txBox="1">
            <a:spLocks noChangeArrowheads="1"/>
          </p:cNvSpPr>
          <p:nvPr/>
        </p:nvSpPr>
        <p:spPr bwMode="auto">
          <a:xfrm>
            <a:off x="3885453" y="8684826"/>
            <a:ext cx="2970946" cy="457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914400"/>
            <a:fld id="{BB3A2477-DB08-1745-8B13-B4CB3F325BAE}" type="slidenum">
              <a:rPr lang="en-US" sz="1200">
                <a:solidFill>
                  <a:srgbClr val="000000"/>
                </a:solidFill>
                <a:ea typeface="Arial Unicode MS" charset="0"/>
                <a:cs typeface="Tahoma" charset="0"/>
              </a:rPr>
              <a:pPr algn="r" defTabSz="914400"/>
              <a:t>22</a:t>
            </a:fld>
            <a:endParaRPr lang="en-US" sz="1200">
              <a:solidFill>
                <a:srgbClr val="000000"/>
              </a:solidFill>
              <a:ea typeface="Arial Unicode MS" charset="0"/>
              <a:cs typeface="Tahoma" charset="0"/>
            </a:endParaRPr>
          </a:p>
        </p:txBody>
      </p:sp>
    </p:spTree>
    <p:extLst>
      <p:ext uri="{BB962C8B-B14F-4D97-AF65-F5344CB8AC3E}">
        <p14:creationId xmlns:p14="http://schemas.microsoft.com/office/powerpoint/2010/main" val="4194934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03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283761E-3D55-8848-BF79-0109FBDB2B1A}" type="slidenum">
              <a:rPr lang="en-GB"/>
              <a:pPr/>
              <a:t>24</a:t>
            </a:fld>
            <a:endParaRPr lang="en-GB"/>
          </a:p>
        </p:txBody>
      </p:sp>
    </p:spTree>
    <p:extLst>
      <p:ext uri="{BB962C8B-B14F-4D97-AF65-F5344CB8AC3E}">
        <p14:creationId xmlns:p14="http://schemas.microsoft.com/office/powerpoint/2010/main" val="3605555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003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03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5283761E-3D55-8848-BF79-0109FBDB2B1A}" type="slidenum">
              <a:rPr lang="en-GB"/>
              <a:pPr/>
              <a:t>25</a:t>
            </a:fld>
            <a:endParaRPr lang="en-GB"/>
          </a:p>
        </p:txBody>
      </p:sp>
    </p:spTree>
    <p:extLst>
      <p:ext uri="{BB962C8B-B14F-4D97-AF65-F5344CB8AC3E}">
        <p14:creationId xmlns:p14="http://schemas.microsoft.com/office/powerpoint/2010/main" val="19046118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01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GB">
              <a:latin typeface="Calibri" charset="0"/>
            </a:endParaRPr>
          </a:p>
        </p:txBody>
      </p:sp>
      <p:sp>
        <p:nvSpPr>
          <p:cNvPr id="101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930D3E6C-6390-2244-B1B5-545172EC6EFF}" type="slidenum">
              <a:rPr lang="en-GB"/>
              <a:pPr/>
              <a:t>26</a:t>
            </a:fld>
            <a:endParaRPr lang="en-GB"/>
          </a:p>
        </p:txBody>
      </p:sp>
    </p:spTree>
    <p:extLst>
      <p:ext uri="{BB962C8B-B14F-4D97-AF65-F5344CB8AC3E}">
        <p14:creationId xmlns:p14="http://schemas.microsoft.com/office/powerpoint/2010/main" val="39774322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summary</a:t>
            </a:r>
          </a:p>
          <a:p>
            <a:r>
              <a:rPr lang="en-GB" dirty="0" smtClean="0"/>
              <a:t>1. Reflection is an exploration</a:t>
            </a:r>
            <a:r>
              <a:rPr lang="en-GB" baseline="0" dirty="0" smtClean="0"/>
              <a:t> and an explanation of events – not just a description</a:t>
            </a:r>
          </a:p>
          <a:p>
            <a:r>
              <a:rPr lang="en-GB" baseline="0" dirty="0" smtClean="0"/>
              <a:t>2. Reflective writing often involves ‘revealing’ anxieties, errors and weaknesses, as well as strengths and successes. This is fine as long as you show some understanding of possible causes, and explain how you plan to improve.</a:t>
            </a:r>
          </a:p>
          <a:p>
            <a:r>
              <a:rPr lang="en-GB" baseline="0" dirty="0" smtClean="0"/>
              <a:t>3. When reflecting on an event or an idea - select just the most significant parts. If you try to tell ‘the whole story’ you will use exceed your number of words allocation.</a:t>
            </a:r>
            <a:endParaRPr lang="en-GB" dirty="0"/>
          </a:p>
        </p:txBody>
      </p:sp>
      <p:sp>
        <p:nvSpPr>
          <p:cNvPr id="4" name="Slide Number Placeholder 3"/>
          <p:cNvSpPr>
            <a:spLocks noGrp="1"/>
          </p:cNvSpPr>
          <p:nvPr>
            <p:ph type="sldNum" sz="quarter" idx="10"/>
          </p:nvPr>
        </p:nvSpPr>
        <p:spPr/>
        <p:txBody>
          <a:bodyPr/>
          <a:lstStyle/>
          <a:p>
            <a:pPr>
              <a:defRPr/>
            </a:pPr>
            <a:fld id="{CC7B5B12-428D-4545-BFEF-F9CCE46CF3C1}" type="slidenum">
              <a:rPr lang="en-GB" smtClean="0"/>
              <a:pPr>
                <a:defRPr/>
              </a:pPr>
              <a:t>27</a:t>
            </a:fld>
            <a:endParaRPr lang="en-GB"/>
          </a:p>
        </p:txBody>
      </p:sp>
    </p:spTree>
    <p:extLst>
      <p:ext uri="{BB962C8B-B14F-4D97-AF65-F5344CB8AC3E}">
        <p14:creationId xmlns:p14="http://schemas.microsoft.com/office/powerpoint/2010/main" val="1798622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30/06/2017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95637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30/06/2017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4103991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B70A10-C2AB-45B8-B67E-8F5553F76E8B}" type="datetimeFigureOut">
              <a:rPr lang="en-GB" smtClean="0"/>
              <a:t>30/06/2017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370495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B70A10-C2AB-45B8-B67E-8F5553F76E8B}" type="datetimeFigureOut">
              <a:rPr lang="en-GB" smtClean="0"/>
              <a:t>30/06/2017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630766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B70A10-C2AB-45B8-B67E-8F5553F76E8B}" type="datetimeFigureOut">
              <a:rPr lang="en-GB" smtClean="0"/>
              <a:t>30/06/2017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643235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B70A10-C2AB-45B8-B67E-8F5553F76E8B}" type="datetimeFigureOut">
              <a:rPr lang="en-GB" smtClean="0"/>
              <a:t>30/06/2017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458914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70A10-C2AB-45B8-B67E-8F5553F76E8B}" type="datetimeFigureOut">
              <a:rPr lang="en-GB" smtClean="0"/>
              <a:t>30/06/2017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4199964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B70A10-C2AB-45B8-B67E-8F5553F76E8B}" type="datetimeFigureOut">
              <a:rPr lang="en-GB" smtClean="0"/>
              <a:t>30/06/2017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1475332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B70A10-C2AB-45B8-B67E-8F5553F76E8B}" type="datetimeFigureOut">
              <a:rPr lang="en-GB" smtClean="0"/>
              <a:t>30/06/2017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495942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30/06/2017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102071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B70A10-C2AB-45B8-B67E-8F5553F76E8B}" type="datetimeFigureOut">
              <a:rPr lang="en-GB" smtClean="0"/>
              <a:t>30/06/2017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276FF-8604-47DB-875B-48AE5F99E337}" type="slidenum">
              <a:rPr lang="en-GB" smtClean="0"/>
              <a:t>‹#›</a:t>
            </a:fld>
            <a:endParaRPr lang="en-GB"/>
          </a:p>
        </p:txBody>
      </p:sp>
    </p:spTree>
    <p:extLst>
      <p:ext uri="{BB962C8B-B14F-4D97-AF65-F5344CB8AC3E}">
        <p14:creationId xmlns:p14="http://schemas.microsoft.com/office/powerpoint/2010/main" val="28180353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type="title" idx="4294967295"/>
          </p:nvPr>
        </p:nvSpPr>
        <p:spPr>
          <a:xfrm>
            <a:off x="609600" y="1600201"/>
            <a:ext cx="10972800" cy="4525923"/>
          </a:xfrm>
        </p:spPr>
        <p:txBody>
          <a:bodyPr anchor="t"/>
          <a:lstStyle>
            <a:lvl1pPr marL="343082" indent="-343082" algn="l">
              <a:spcBef>
                <a:spcPts val="800"/>
              </a:spcBef>
              <a:buSzPct val="100000"/>
              <a:buFont typeface="Arial" pitchFamily="34"/>
              <a:buChar char="•"/>
              <a:defRPr sz="3200"/>
            </a:lvl1pPr>
          </a:lstStyle>
          <a:p>
            <a:pPr lvl="0"/>
            <a:r>
              <a:rPr lang="en-US"/>
              <a:t>Click to edit Master text styles</a:t>
            </a:r>
            <a:br>
              <a:rPr lang="en-US"/>
            </a:br>
            <a:r>
              <a:rPr lang="en-US"/>
              <a:t>Second level</a:t>
            </a:r>
            <a:br>
              <a:rPr lang="en-US"/>
            </a:br>
            <a:r>
              <a:rPr lang="en-US"/>
              <a:t>Third level</a:t>
            </a:r>
            <a:br>
              <a:rPr lang="en-US"/>
            </a:br>
            <a:r>
              <a:rPr lang="en-US"/>
              <a:t>Fourth level</a:t>
            </a:r>
            <a:br>
              <a:rPr lang="en-US"/>
            </a:br>
            <a:r>
              <a:rPr lang="en-US"/>
              <a:t>Fifth level</a:t>
            </a:r>
          </a:p>
        </p:txBody>
      </p:sp>
      <p:sp>
        <p:nvSpPr>
          <p:cNvPr id="7" name="Content Placeholder 6"/>
          <p:cNvSpPr txBox="1">
            <a:spLocks noGrp="1"/>
          </p:cNvSpPr>
          <p:nvPr>
            <p:ph type="title" idx="4294967295"/>
          </p:nvPr>
        </p:nvSpPr>
        <p:spPr>
          <a:xfrm>
            <a:off x="609601" y="1604516"/>
            <a:ext cx="10972324" cy="4525923"/>
          </a:xfrm>
        </p:spPr>
        <p:txBody>
          <a:bodyPr lIns="0" tIns="0" rIns="0" bIns="0" anchor="t"/>
          <a:lstStyle>
            <a:lvl1pPr hangingPunct="0">
              <a:buNone/>
              <a:defRPr lang="en-GB">
                <a:latin typeface="Arial" pitchFamily="18"/>
              </a:defRPr>
            </a:lvl1pPr>
          </a:lstStyle>
          <a:p>
            <a:pPr lvl="0"/>
            <a:endParaRPr lang="en-GB"/>
          </a:p>
        </p:txBody>
      </p:sp>
      <p:sp>
        <p:nvSpPr>
          <p:cNvPr id="8" name="Content Placeholder 7"/>
          <p:cNvSpPr txBox="1">
            <a:spLocks noGrp="1"/>
          </p:cNvSpPr>
          <p:nvPr>
            <p:ph idx="1"/>
          </p:nvPr>
        </p:nvSpPr>
        <p:spPr>
          <a:xfrm>
            <a:off x="609601" y="1604516"/>
            <a:ext cx="10972324" cy="4525923"/>
          </a:xfrm>
        </p:spPr>
        <p:txBody>
          <a:bodyPr lIns="0" tIns="0" rIns="0" bIns="0"/>
          <a:lstStyle>
            <a:lvl1pPr hangingPunct="0">
              <a:defRPr lang="en-GB"/>
            </a:lvl1pPr>
          </a:lstStyle>
          <a:p>
            <a:pPr lvl="0"/>
            <a:endParaRPr lang="en-GB"/>
          </a:p>
        </p:txBody>
      </p:sp>
      <p:sp>
        <p:nvSpPr>
          <p:cNvPr id="6" name="Date Placeholder 3"/>
          <p:cNvSpPr txBox="1">
            <a:spLocks noGrp="1"/>
          </p:cNvSpPr>
          <p:nvPr>
            <p:ph type="dt" sz="half" idx="10"/>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1964841B-8B32-1C4A-809E-2FC9213349F7}" type="datetime1">
              <a:rPr lang="en-US"/>
              <a:pPr/>
              <a:t>6/30/2017</a:t>
            </a:fld>
            <a:endParaRPr lang="en-US"/>
          </a:p>
        </p:txBody>
      </p:sp>
      <p:sp>
        <p:nvSpPr>
          <p:cNvPr id="9" name="Footer Placeholder 4"/>
          <p:cNvSpPr txBox="1">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10" name="Slide Number Placeholder 5"/>
          <p:cNvSpPr txBox="1">
            <a:spLocks noGrp="1"/>
          </p:cNvSpPr>
          <p:nvPr>
            <p:ph type="sldNum" sz="quarter" idx="12"/>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981F4191-EE72-F34E-9B95-C1CDBCF05930}" type="slidenum">
              <a:rPr lang="en-US"/>
              <a:pPr/>
              <a:t>‹#›</a:t>
            </a:fld>
            <a:endParaRPr lang="en-US"/>
          </a:p>
        </p:txBody>
      </p:sp>
    </p:spTree>
    <p:extLst>
      <p:ext uri="{BB962C8B-B14F-4D97-AF65-F5344CB8AC3E}">
        <p14:creationId xmlns:p14="http://schemas.microsoft.com/office/powerpoint/2010/main" val="1998372"/>
      </p:ext>
    </p:extLst>
  </p:cSld>
  <p:clrMapOvr>
    <a:masterClrMapping/>
  </p:clrMapOvr>
  <p:transition spd="slow"/>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6" name="Text Placeholder 5"/>
          <p:cNvSpPr txBox="1">
            <a:spLocks noGrp="1"/>
          </p:cNvSpPr>
          <p:nvPr>
            <p:ph type="body" idx="4294967295"/>
          </p:nvPr>
        </p:nvSpPr>
        <p:spPr>
          <a:xfrm>
            <a:off x="609601" y="1604516"/>
            <a:ext cx="10972324" cy="4525923"/>
          </a:xfrm>
        </p:spPr>
        <p:txBody>
          <a:bodyPr lIns="0" tIns="0" rIns="0" bIns="0"/>
          <a:lstStyle>
            <a:lvl1pPr hangingPunct="0">
              <a:buNone/>
              <a:defRPr lang="en-GB"/>
            </a:lvl1pPr>
          </a:lstStyle>
          <a:p>
            <a:pPr lvl="0"/>
            <a:endParaRPr lang="en-GB"/>
          </a:p>
        </p:txBody>
      </p:sp>
      <p:sp>
        <p:nvSpPr>
          <p:cNvPr id="4" name="Date Placeholder 2"/>
          <p:cNvSpPr txBox="1">
            <a:spLocks noGrp="1"/>
          </p:cNvSpPr>
          <p:nvPr>
            <p:ph type="dt" sz="half" idx="10"/>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EE448057-6188-BA46-9255-6F4E487E94B4}" type="datetime1">
              <a:rPr lang="en-US"/>
              <a:pPr/>
              <a:t>6/30/2017</a:t>
            </a:fld>
            <a:endParaRPr lang="en-US"/>
          </a:p>
        </p:txBody>
      </p:sp>
      <p:sp>
        <p:nvSpPr>
          <p:cNvPr id="5" name="Footer Placeholder 3"/>
          <p:cNvSpPr txBox="1">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4"/>
          <p:cNvSpPr txBox="1">
            <a:spLocks noGrp="1"/>
          </p:cNvSpPr>
          <p:nvPr>
            <p:ph type="sldNum" sz="quarter" idx="12"/>
          </p:nvPr>
        </p:nvSpPr>
        <p:spPr/>
        <p:txBody>
          <a:bodyPr/>
          <a:lstStyle>
            <a:lvl1pPr>
              <a:defRPr>
                <a:solidFill>
                  <a:srgbClr val="898989"/>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fld id="{28CB0C08-E5FF-7C4F-9E0C-4473506E0981}" type="slidenum">
              <a:rPr lang="en-US"/>
              <a:pPr/>
              <a:t>‹#›</a:t>
            </a:fld>
            <a:endParaRPr lang="en-US"/>
          </a:p>
        </p:txBody>
      </p:sp>
    </p:spTree>
    <p:extLst>
      <p:ext uri="{BB962C8B-B14F-4D97-AF65-F5344CB8AC3E}">
        <p14:creationId xmlns:p14="http://schemas.microsoft.com/office/powerpoint/2010/main" val="3643559720"/>
      </p:ext>
    </p:extLst>
  </p:cSld>
  <p:clrMapOvr>
    <a:masterClrMapping/>
  </p:clrMapOvr>
  <p:transition spd="slow"/>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B70A10-C2AB-45B8-B67E-8F5553F76E8B}" type="datetimeFigureOut">
              <a:rPr lang="en-GB" smtClean="0"/>
              <a:t>30/06/2017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276FF-8604-47DB-875B-48AE5F99E337}" type="slidenum">
              <a:rPr lang="en-GB" smtClean="0"/>
              <a:t>‹#›</a:t>
            </a:fld>
            <a:endParaRPr lang="en-GB"/>
          </a:p>
        </p:txBody>
      </p:sp>
    </p:spTree>
    <p:extLst>
      <p:ext uri="{BB962C8B-B14F-4D97-AF65-F5344CB8AC3E}">
        <p14:creationId xmlns:p14="http://schemas.microsoft.com/office/powerpoint/2010/main" val="2880236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76846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981200" y="274639"/>
            <a:ext cx="8229600" cy="850106"/>
          </a:xfrm>
        </p:spPr>
        <p:txBody>
          <a:bodyPr>
            <a:normAutofit/>
          </a:bodyPr>
          <a:lstStyle/>
          <a:p>
            <a:r>
              <a:rPr lang="en-GB" sz="4000" dirty="0">
                <a:latin typeface="Calibri" charset="0"/>
              </a:rPr>
              <a:t>An Introduction to Critical Reflection…</a:t>
            </a:r>
          </a:p>
        </p:txBody>
      </p:sp>
      <p:pic>
        <p:nvPicPr>
          <p:cNvPr id="9219"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991544" y="1124745"/>
            <a:ext cx="8280400" cy="4525963"/>
          </a:xfrm>
        </p:spPr>
      </p:pic>
    </p:spTree>
    <p:extLst>
      <p:ext uri="{BB962C8B-B14F-4D97-AF65-F5344CB8AC3E}">
        <p14:creationId xmlns:p14="http://schemas.microsoft.com/office/powerpoint/2010/main" val="422896518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8436" name="Text Box 5"/>
          <p:cNvSpPr txBox="1">
            <a:spLocks noChangeArrowheads="1"/>
          </p:cNvSpPr>
          <p:nvPr/>
        </p:nvSpPr>
        <p:spPr bwMode="auto">
          <a:xfrm>
            <a:off x="2279577" y="927101"/>
            <a:ext cx="8137599" cy="4524315"/>
          </a:xfrm>
          <a:prstGeom prst="rect">
            <a:avLst/>
          </a:prstGeom>
          <a:noFill/>
          <a:ln w="9525">
            <a:noFill/>
            <a:miter lim="800000"/>
            <a:headEnd/>
            <a:tailEnd/>
          </a:ln>
        </p:spPr>
        <p:txBody>
          <a:bodyPr wrap="square">
            <a:spAutoFit/>
          </a:bodyPr>
          <a:lstStyle/>
          <a:p>
            <a:pPr eaLnBrk="0" hangingPunct="0"/>
            <a:r>
              <a:rPr lang="en-GB" sz="3200" b="1" i="1" dirty="0">
                <a:solidFill>
                  <a:schemeClr val="tx2"/>
                </a:solidFill>
              </a:rPr>
              <a:t>Aim:</a:t>
            </a:r>
          </a:p>
          <a:p>
            <a:pPr eaLnBrk="0" hangingPunct="0"/>
            <a:endParaRPr lang="en-GB" sz="2800" b="1" i="1" dirty="0">
              <a:solidFill>
                <a:schemeClr val="tx2"/>
              </a:solidFill>
            </a:endParaRPr>
          </a:p>
          <a:p>
            <a:pPr eaLnBrk="0" hangingPunct="0">
              <a:buFontTx/>
              <a:buChar char="•"/>
            </a:pPr>
            <a:r>
              <a:rPr lang="en-GB" sz="2800" i="1" dirty="0">
                <a:solidFill>
                  <a:schemeClr val="tx2"/>
                </a:solidFill>
              </a:rPr>
              <a:t>Discuss the concept of reflection as a learning strategy</a:t>
            </a:r>
          </a:p>
          <a:p>
            <a:pPr eaLnBrk="0" hangingPunct="0">
              <a:buFontTx/>
              <a:buChar char="•"/>
            </a:pPr>
            <a:endParaRPr lang="en-GB" sz="2800" i="1" dirty="0">
              <a:solidFill>
                <a:schemeClr val="tx2"/>
              </a:solidFill>
            </a:endParaRPr>
          </a:p>
          <a:p>
            <a:pPr eaLnBrk="0" hangingPunct="0"/>
            <a:r>
              <a:rPr lang="en-GB" sz="2800" b="1" i="1" dirty="0">
                <a:solidFill>
                  <a:schemeClr val="tx2"/>
                </a:solidFill>
              </a:rPr>
              <a:t>Objectives</a:t>
            </a:r>
            <a:r>
              <a:rPr lang="en-GB" sz="3200" b="1" i="1" dirty="0">
                <a:solidFill>
                  <a:schemeClr val="tx2"/>
                </a:solidFill>
              </a:rPr>
              <a:t>:</a:t>
            </a:r>
          </a:p>
          <a:p>
            <a:pPr eaLnBrk="0" hangingPunct="0">
              <a:buFontTx/>
              <a:buChar char="•"/>
            </a:pPr>
            <a:r>
              <a:rPr lang="en-GB" sz="2800" i="1" dirty="0">
                <a:solidFill>
                  <a:schemeClr val="tx2"/>
                </a:solidFill>
              </a:rPr>
              <a:t>Discuss:</a:t>
            </a:r>
          </a:p>
          <a:p>
            <a:pPr lvl="1" eaLnBrk="0" hangingPunct="0"/>
            <a:r>
              <a:rPr lang="en-GB" sz="2800" i="1" dirty="0">
                <a:solidFill>
                  <a:schemeClr val="tx2"/>
                </a:solidFill>
              </a:rPr>
              <a:t>The concept and purposes of reflection;</a:t>
            </a:r>
          </a:p>
          <a:p>
            <a:pPr lvl="1" eaLnBrk="0" hangingPunct="0"/>
            <a:r>
              <a:rPr lang="en-GB" sz="2800" i="1" dirty="0">
                <a:solidFill>
                  <a:schemeClr val="tx2"/>
                </a:solidFill>
              </a:rPr>
              <a:t>Models of reflection;</a:t>
            </a:r>
          </a:p>
          <a:p>
            <a:pPr lvl="1" eaLnBrk="0" hangingPunct="0"/>
            <a:r>
              <a:rPr lang="en-GB" sz="2800" i="1" dirty="0">
                <a:solidFill>
                  <a:schemeClr val="tx2"/>
                </a:solidFill>
              </a:rPr>
              <a:t>Levels of reflection.</a:t>
            </a:r>
          </a:p>
        </p:txBody>
      </p:sp>
    </p:spTree>
    <p:extLst>
      <p:ext uri="{BB962C8B-B14F-4D97-AF65-F5344CB8AC3E}">
        <p14:creationId xmlns:p14="http://schemas.microsoft.com/office/powerpoint/2010/main" val="5678401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pic>
        <p:nvPicPr>
          <p:cNvPr id="5123" name="Picture 3" descr="C:\Users\Toshiba\AppData\Local\Microsoft\Windows\Temporary Internet Files\Content.IE5\9NJJ4P7H\MP9004309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62733" y="3140969"/>
            <a:ext cx="4809733" cy="3528390"/>
          </a:xfrm>
          <a:prstGeom prst="rect">
            <a:avLst/>
          </a:prstGeom>
          <a:noFill/>
          <a:extLst>
            <a:ext uri="{909E8E84-426E-40DD-AFC4-6F175D3DCCD1}">
              <a14:hiddenFill xmlns:a14="http://schemas.microsoft.com/office/drawing/2010/main">
                <a:solidFill>
                  <a:srgbClr val="FFFFFF"/>
                </a:solidFill>
              </a14:hiddenFill>
            </a:ext>
          </a:extLst>
        </p:spPr>
      </p:pic>
      <p:sp>
        <p:nvSpPr>
          <p:cNvPr id="19460" name="Text Box 5"/>
          <p:cNvSpPr txBox="1">
            <a:spLocks noChangeArrowheads="1"/>
          </p:cNvSpPr>
          <p:nvPr/>
        </p:nvSpPr>
        <p:spPr bwMode="auto">
          <a:xfrm>
            <a:off x="2063553" y="927101"/>
            <a:ext cx="8208912" cy="363176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Q – </a:t>
            </a:r>
            <a:r>
              <a:rPr lang="en-GB" sz="2800" i="1" dirty="0">
                <a:solidFill>
                  <a:schemeClr val="tx2"/>
                </a:solidFill>
              </a:rPr>
              <a:t>What is self-reflection?</a:t>
            </a:r>
          </a:p>
          <a:p>
            <a:pPr eaLnBrk="0" hangingPunct="0"/>
            <a:r>
              <a:rPr lang="en-GB" sz="2800" b="1" i="1" dirty="0">
                <a:solidFill>
                  <a:schemeClr val="tx2"/>
                </a:solidFill>
              </a:rPr>
              <a:t>A – </a:t>
            </a:r>
            <a:r>
              <a:rPr lang="en-GB" sz="2800" i="1" dirty="0">
                <a:solidFill>
                  <a:schemeClr val="tx2"/>
                </a:solidFill>
              </a:rPr>
              <a:t>Self reflection involves reviewing teaching and learning.</a:t>
            </a:r>
          </a:p>
          <a:p>
            <a:pPr eaLnBrk="0" hangingPunct="0"/>
            <a:endParaRPr lang="en-GB" sz="2000" i="1" dirty="0">
              <a:solidFill>
                <a:schemeClr val="tx2"/>
              </a:solidFill>
            </a:endParaRPr>
          </a:p>
          <a:p>
            <a:pPr eaLnBrk="0" hangingPunct="0">
              <a:lnSpc>
                <a:spcPct val="150000"/>
              </a:lnSpc>
            </a:pPr>
            <a:r>
              <a:rPr lang="en-GB" sz="2800" i="1" dirty="0">
                <a:solidFill>
                  <a:schemeClr val="tx2"/>
                </a:solidFill>
              </a:rPr>
              <a:t>‘Looking at ourselves and our work with a critical eye and responding to what we see in a positive and professional way.’ (</a:t>
            </a:r>
            <a:r>
              <a:rPr lang="en-GB" sz="2800" i="1" dirty="0" err="1">
                <a:solidFill>
                  <a:schemeClr val="tx2"/>
                </a:solidFill>
              </a:rPr>
              <a:t>Tolley</a:t>
            </a:r>
            <a:r>
              <a:rPr lang="en-GB" sz="2800" i="1" dirty="0">
                <a:solidFill>
                  <a:schemeClr val="tx2"/>
                </a:solidFill>
              </a:rPr>
              <a:t> et.al.1996)</a:t>
            </a:r>
            <a:endParaRPr lang="en-GB" sz="2400" i="1" dirty="0">
              <a:solidFill>
                <a:schemeClr val="tx2"/>
              </a:solidFill>
            </a:endParaRPr>
          </a:p>
        </p:txBody>
      </p:sp>
    </p:spTree>
    <p:extLst>
      <p:ext uri="{BB962C8B-B14F-4D97-AF65-F5344CB8AC3E}">
        <p14:creationId xmlns:p14="http://schemas.microsoft.com/office/powerpoint/2010/main" val="28930052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09480"/>
            <a:ext cx="8208912" cy="483209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Q – </a:t>
            </a:r>
            <a:r>
              <a:rPr lang="en-GB" sz="2800" i="1" dirty="0">
                <a:solidFill>
                  <a:schemeClr val="tx2"/>
                </a:solidFill>
              </a:rPr>
              <a:t>What is reflective writing?</a:t>
            </a:r>
          </a:p>
          <a:p>
            <a:pPr eaLnBrk="0" hangingPunct="0"/>
            <a:r>
              <a:rPr lang="en-GB" sz="2800" i="1" dirty="0">
                <a:solidFill>
                  <a:schemeClr val="tx2"/>
                </a:solidFill>
              </a:rPr>
              <a:t>Reflective writing is evidence of reflective thinking. It may involve:</a:t>
            </a:r>
          </a:p>
          <a:p>
            <a:pPr marL="514350" indent="-514350" eaLnBrk="0" hangingPunct="0">
              <a:buAutoNum type="alphaLcPeriod"/>
            </a:pPr>
            <a:r>
              <a:rPr lang="en-GB" sz="2800" i="1" dirty="0">
                <a:solidFill>
                  <a:schemeClr val="tx2"/>
                </a:solidFill>
              </a:rPr>
              <a:t>Looking back at something (often an event but it could also be an idea or object.</a:t>
            </a:r>
          </a:p>
          <a:p>
            <a:pPr marL="514350" indent="-514350" eaLnBrk="0" hangingPunct="0">
              <a:buAutoNum type="alphaLcPeriod"/>
            </a:pPr>
            <a:r>
              <a:rPr lang="en-GB" sz="2800" i="1" dirty="0">
                <a:solidFill>
                  <a:schemeClr val="tx2"/>
                </a:solidFill>
              </a:rPr>
              <a:t>Analysing the event or ides (thinking in depth from different perspectives, and trying to explain, often with reference to a model or theory)</a:t>
            </a:r>
          </a:p>
          <a:p>
            <a:pPr marL="514350" indent="-514350" eaLnBrk="0" hangingPunct="0">
              <a:buAutoNum type="alphaLcPeriod"/>
            </a:pPr>
            <a:r>
              <a:rPr lang="en-GB" sz="2800" i="1" dirty="0">
                <a:solidFill>
                  <a:schemeClr val="tx2"/>
                </a:solidFill>
              </a:rPr>
              <a:t>Thinking carefully about what the event or ides means for you and your ongoing progress as a learner and/or practising professional. </a:t>
            </a:r>
          </a:p>
        </p:txBody>
      </p:sp>
    </p:spTree>
    <p:extLst>
      <p:ext uri="{BB962C8B-B14F-4D97-AF65-F5344CB8AC3E}">
        <p14:creationId xmlns:p14="http://schemas.microsoft.com/office/powerpoint/2010/main" val="36107636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dirty="0">
                <a:latin typeface="Calibri" charset="0"/>
              </a:rPr>
              <a:t>Some </a:t>
            </a:r>
            <a:r>
              <a:rPr lang="en-GB" dirty="0" smtClean="0">
                <a:latin typeface="Calibri" charset="0"/>
              </a:rPr>
              <a:t>theorists.</a:t>
            </a:r>
            <a:r>
              <a:rPr lang="en-GB" dirty="0">
                <a:latin typeface="Calibri" charset="0"/>
              </a:rPr>
              <a:t>..</a:t>
            </a:r>
          </a:p>
        </p:txBody>
      </p:sp>
      <p:sp>
        <p:nvSpPr>
          <p:cNvPr id="3" name="Content Placeholder 3"/>
          <p:cNvSpPr txBox="1">
            <a:spLocks noGrp="1"/>
          </p:cNvSpPr>
          <p:nvPr>
            <p:ph idx="1"/>
          </p:nvPr>
        </p:nvSpPr>
        <p:spPr>
          <a:xfrm>
            <a:off x="2063750" y="1619251"/>
            <a:ext cx="8147050" cy="4511675"/>
          </a:xfrm>
        </p:spPr>
        <p:txBody>
          <a:bodyPr rtlCol="0">
            <a:normAutofit/>
          </a:bodyPr>
          <a:lstStyle/>
          <a:p>
            <a:pPr>
              <a:buFont typeface="Arial"/>
              <a:buChar char="•"/>
              <a:defRPr/>
            </a:pPr>
            <a:r>
              <a:rPr lang="en-GB" sz="2400" dirty="0"/>
              <a:t>Gibbs</a:t>
            </a:r>
          </a:p>
          <a:p>
            <a:pPr>
              <a:buFont typeface="Arial"/>
              <a:buChar char="•"/>
              <a:defRPr/>
            </a:pPr>
            <a:r>
              <a:rPr sz="2400" dirty="0"/>
              <a:t>Dewey</a:t>
            </a:r>
          </a:p>
          <a:p>
            <a:pPr>
              <a:buFont typeface="Arial"/>
              <a:buChar char="•"/>
              <a:defRPr/>
            </a:pPr>
            <a:r>
              <a:rPr sz="2400" dirty="0"/>
              <a:t>Kolb</a:t>
            </a:r>
          </a:p>
          <a:p>
            <a:pPr>
              <a:buFont typeface="Arial"/>
              <a:buChar char="•"/>
              <a:defRPr/>
            </a:pPr>
            <a:r>
              <a:rPr sz="2400" dirty="0"/>
              <a:t>Boud</a:t>
            </a:r>
          </a:p>
          <a:p>
            <a:pPr>
              <a:buFont typeface="Arial"/>
              <a:buChar char="•"/>
              <a:defRPr/>
            </a:pPr>
            <a:r>
              <a:rPr sz="2400" dirty="0"/>
              <a:t>Schon</a:t>
            </a:r>
          </a:p>
          <a:p>
            <a:pPr>
              <a:buFont typeface="Arial"/>
              <a:buChar char="•"/>
              <a:defRPr/>
            </a:pPr>
            <a:r>
              <a:rPr sz="2400" dirty="0"/>
              <a:t>Reynolds</a:t>
            </a:r>
          </a:p>
          <a:p>
            <a:pPr>
              <a:buFont typeface="Arial"/>
              <a:buChar char="•"/>
              <a:defRPr/>
            </a:pPr>
            <a:r>
              <a:rPr sz="2400" dirty="0"/>
              <a:t>Mezirow</a:t>
            </a:r>
          </a:p>
          <a:p>
            <a:pPr>
              <a:buFont typeface="Arial"/>
              <a:buChar char="•"/>
              <a:defRPr/>
            </a:pPr>
            <a:r>
              <a:rPr sz="2400" dirty="0"/>
              <a:t>Woerkom			</a:t>
            </a:r>
          </a:p>
          <a:p>
            <a:pPr marL="107999" indent="0">
              <a:buNone/>
              <a:defRPr/>
            </a:pPr>
            <a:r>
              <a:rPr sz="2400" dirty="0"/>
              <a:t>				 											  </a:t>
            </a:r>
          </a:p>
        </p:txBody>
      </p:sp>
    </p:spTree>
    <p:extLst>
      <p:ext uri="{BB962C8B-B14F-4D97-AF65-F5344CB8AC3E}">
        <p14:creationId xmlns:p14="http://schemas.microsoft.com/office/powerpoint/2010/main" val="1731691905"/>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48680"/>
            <a:ext cx="8208912" cy="4801314"/>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800" b="1" i="1" dirty="0">
              <a:solidFill>
                <a:schemeClr val="tx2"/>
              </a:solidFill>
            </a:endParaRPr>
          </a:p>
          <a:p>
            <a:pPr eaLnBrk="0" hangingPunct="0"/>
            <a:endParaRPr lang="en-GB" sz="2800" b="1" i="1" dirty="0">
              <a:solidFill>
                <a:schemeClr val="tx2"/>
              </a:solidFill>
            </a:endParaRPr>
          </a:p>
          <a:p>
            <a:pPr eaLnBrk="0" hangingPunct="0"/>
            <a:r>
              <a:rPr lang="en-GB" sz="2800" b="1" dirty="0">
                <a:solidFill>
                  <a:schemeClr val="tx2"/>
                </a:solidFill>
              </a:rPr>
              <a:t>Dewey </a:t>
            </a:r>
            <a:r>
              <a:rPr lang="en-GB" sz="2800" b="1" i="1" dirty="0">
                <a:solidFill>
                  <a:schemeClr val="tx2"/>
                </a:solidFill>
              </a:rPr>
              <a:t>(1933) </a:t>
            </a:r>
          </a:p>
          <a:p>
            <a:pPr eaLnBrk="0" hangingPunct="0"/>
            <a:endParaRPr lang="en-GB" sz="2800" b="1" i="1" dirty="0">
              <a:solidFill>
                <a:schemeClr val="tx2"/>
              </a:solidFill>
            </a:endParaRPr>
          </a:p>
          <a:p>
            <a:pPr eaLnBrk="0" hangingPunct="0"/>
            <a:r>
              <a:rPr lang="en-GB" sz="2800" i="1" dirty="0">
                <a:solidFill>
                  <a:schemeClr val="tx2"/>
                </a:solidFill>
              </a:rPr>
              <a:t>An active persistent and careful consideration of any belief or supposed form of knowledge in the light of the grounds that support it and the further conclusion to which it tends.</a:t>
            </a:r>
          </a:p>
          <a:p>
            <a:pPr eaLnBrk="0" hangingPunct="0">
              <a:lnSpc>
                <a:spcPct val="150000"/>
              </a:lnSpc>
            </a:pPr>
            <a:endParaRPr lang="en-GB" sz="1200" i="1" dirty="0">
              <a:solidFill>
                <a:schemeClr val="tx2"/>
              </a:solidFill>
            </a:endParaRPr>
          </a:p>
          <a:p>
            <a:pPr eaLnBrk="0" hangingPunct="0">
              <a:lnSpc>
                <a:spcPct val="150000"/>
              </a:lnSpc>
            </a:pPr>
            <a:r>
              <a:rPr lang="en-GB" sz="2400" dirty="0">
                <a:solidFill>
                  <a:schemeClr val="tx2"/>
                </a:solidFill>
              </a:rPr>
              <a:t>Dewey, J., </a:t>
            </a:r>
            <a:r>
              <a:rPr lang="en-GB" sz="2400" i="1" dirty="0">
                <a:solidFill>
                  <a:schemeClr val="tx2"/>
                </a:solidFill>
              </a:rPr>
              <a:t>How we think, </a:t>
            </a:r>
            <a:r>
              <a:rPr lang="en-GB" sz="2400" dirty="0">
                <a:solidFill>
                  <a:schemeClr val="tx2"/>
                </a:solidFill>
              </a:rPr>
              <a:t>Chicago 9:Henrey </a:t>
            </a:r>
            <a:r>
              <a:rPr lang="en-GB" sz="2400" dirty="0" err="1">
                <a:solidFill>
                  <a:schemeClr val="tx2"/>
                </a:solidFill>
              </a:rPr>
              <a:t>Regney</a:t>
            </a:r>
            <a:r>
              <a:rPr lang="en-GB" sz="2400" dirty="0">
                <a:solidFill>
                  <a:schemeClr val="tx2"/>
                </a:solidFill>
              </a:rPr>
              <a:t>, 1933.</a:t>
            </a:r>
          </a:p>
        </p:txBody>
      </p:sp>
      <p:pic>
        <p:nvPicPr>
          <p:cNvPr id="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738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51578"/>
            <a:ext cx="8208912" cy="4401205"/>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800" b="1" i="1" dirty="0">
              <a:solidFill>
                <a:schemeClr val="tx2"/>
              </a:solidFill>
            </a:endParaRPr>
          </a:p>
          <a:p>
            <a:pPr eaLnBrk="0" hangingPunct="0"/>
            <a:endParaRPr lang="en-GB" sz="2800" b="1" i="1" dirty="0">
              <a:solidFill>
                <a:schemeClr val="tx2"/>
              </a:solidFill>
            </a:endParaRPr>
          </a:p>
          <a:p>
            <a:pPr eaLnBrk="0" hangingPunct="0"/>
            <a:endParaRPr lang="en-GB" sz="2000" b="1" i="1" dirty="0">
              <a:solidFill>
                <a:schemeClr val="tx2"/>
              </a:solidFill>
            </a:endParaRPr>
          </a:p>
          <a:p>
            <a:pPr eaLnBrk="0" hangingPunct="0"/>
            <a:r>
              <a:rPr lang="en-GB" sz="2400" b="1" i="1" dirty="0" err="1">
                <a:solidFill>
                  <a:schemeClr val="tx2"/>
                </a:solidFill>
              </a:rPr>
              <a:t>Boud</a:t>
            </a:r>
            <a:r>
              <a:rPr lang="en-GB" sz="2400" b="1" i="1" dirty="0">
                <a:solidFill>
                  <a:schemeClr val="tx2"/>
                </a:solidFill>
              </a:rPr>
              <a:t> et al (1985) take a different perspective and define it as:</a:t>
            </a:r>
          </a:p>
          <a:p>
            <a:pPr eaLnBrk="0" hangingPunct="0"/>
            <a:endParaRPr lang="en-GB" sz="1600" b="1" i="1" dirty="0">
              <a:solidFill>
                <a:schemeClr val="tx2"/>
              </a:solidFill>
            </a:endParaRPr>
          </a:p>
          <a:p>
            <a:pPr eaLnBrk="0" hangingPunct="0"/>
            <a:r>
              <a:rPr lang="en-GB" sz="2400" i="1" dirty="0">
                <a:solidFill>
                  <a:schemeClr val="tx2"/>
                </a:solidFill>
              </a:rPr>
              <a:t>A generic term for those intellectual and effective activities in which individuals engage to explore their experiences in order to lead a new understanding and appreciation. </a:t>
            </a:r>
          </a:p>
          <a:p>
            <a:pPr eaLnBrk="0" hangingPunct="0"/>
            <a:endParaRPr lang="en-GB" sz="2400" i="1" dirty="0">
              <a:solidFill>
                <a:schemeClr val="tx2"/>
              </a:solidFill>
            </a:endParaRPr>
          </a:p>
          <a:p>
            <a:pPr eaLnBrk="0" hangingPunct="0"/>
            <a:r>
              <a:rPr lang="en-GB" sz="2000" dirty="0" err="1">
                <a:solidFill>
                  <a:schemeClr val="tx2"/>
                </a:solidFill>
              </a:rPr>
              <a:t>Boud</a:t>
            </a:r>
            <a:r>
              <a:rPr lang="en-GB" sz="2000" dirty="0">
                <a:solidFill>
                  <a:schemeClr val="tx2"/>
                </a:solidFill>
              </a:rPr>
              <a:t> D., </a:t>
            </a:r>
            <a:r>
              <a:rPr lang="en-GB" sz="2000" dirty="0" err="1">
                <a:solidFill>
                  <a:schemeClr val="tx2"/>
                </a:solidFill>
              </a:rPr>
              <a:t>Keough</a:t>
            </a:r>
            <a:r>
              <a:rPr lang="en-GB" sz="2000" dirty="0">
                <a:solidFill>
                  <a:schemeClr val="tx2"/>
                </a:solidFill>
              </a:rPr>
              <a:t>, R., </a:t>
            </a:r>
            <a:r>
              <a:rPr lang="en-GB" sz="2000" i="1" dirty="0">
                <a:solidFill>
                  <a:schemeClr val="tx2"/>
                </a:solidFill>
              </a:rPr>
              <a:t>Reflection: Turning Experience into Learning, London: </a:t>
            </a:r>
            <a:r>
              <a:rPr lang="en-GB" sz="2000" i="1" dirty="0" err="1">
                <a:solidFill>
                  <a:schemeClr val="tx2"/>
                </a:solidFill>
              </a:rPr>
              <a:t>Kogan</a:t>
            </a:r>
            <a:r>
              <a:rPr lang="en-GB" sz="2000" i="1" dirty="0">
                <a:solidFill>
                  <a:schemeClr val="tx2"/>
                </a:solidFill>
              </a:rPr>
              <a:t> Page, 1985.</a:t>
            </a:r>
            <a:endParaRPr lang="en-GB" sz="2000" dirty="0">
              <a:solidFill>
                <a:schemeClr val="tx2"/>
              </a:solidFill>
            </a:endParaRP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6784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4" y="429628"/>
            <a:ext cx="8235201" cy="495520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000" b="1" i="1" dirty="0">
              <a:solidFill>
                <a:schemeClr val="tx2"/>
              </a:solidFill>
            </a:endParaRPr>
          </a:p>
          <a:p>
            <a:pPr eaLnBrk="0" hangingPunct="0"/>
            <a:endParaRPr lang="en-GB" sz="2000" b="1" i="1" dirty="0">
              <a:solidFill>
                <a:schemeClr val="tx2"/>
              </a:solidFill>
            </a:endParaRPr>
          </a:p>
          <a:p>
            <a:pPr eaLnBrk="0" hangingPunct="0"/>
            <a:endParaRPr lang="en-GB" sz="2000" b="1" i="1" dirty="0">
              <a:solidFill>
                <a:schemeClr val="tx2"/>
              </a:solidFill>
            </a:endParaRPr>
          </a:p>
          <a:p>
            <a:pPr eaLnBrk="0" hangingPunct="0"/>
            <a:endParaRPr lang="en-GB" sz="2000" b="1" i="1" dirty="0">
              <a:solidFill>
                <a:schemeClr val="tx2"/>
              </a:solidFill>
            </a:endParaRPr>
          </a:p>
          <a:p>
            <a:pPr eaLnBrk="0" hangingPunct="0"/>
            <a:r>
              <a:rPr lang="en-GB" sz="2400" b="1" dirty="0" err="1">
                <a:solidFill>
                  <a:schemeClr val="tx2"/>
                </a:solidFill>
              </a:rPr>
              <a:t>Sch</a:t>
            </a:r>
            <a:r>
              <a:rPr lang="en-GB" sz="2400" b="1" dirty="0" err="1">
                <a:solidFill>
                  <a:schemeClr val="tx2"/>
                </a:solidFill>
                <a:latin typeface="Arial"/>
                <a:cs typeface="Arial"/>
              </a:rPr>
              <a:t>ön</a:t>
            </a:r>
            <a:r>
              <a:rPr lang="en-GB" sz="2400" b="1" dirty="0">
                <a:solidFill>
                  <a:schemeClr val="tx2"/>
                </a:solidFill>
                <a:latin typeface="Arial"/>
                <a:cs typeface="Arial"/>
              </a:rPr>
              <a:t> (</a:t>
            </a:r>
            <a:r>
              <a:rPr lang="en-GB" sz="2400" b="1" dirty="0">
                <a:solidFill>
                  <a:schemeClr val="tx2"/>
                </a:solidFill>
              </a:rPr>
              <a:t>1987) </a:t>
            </a:r>
            <a:r>
              <a:rPr lang="en-GB" sz="2400" dirty="0">
                <a:solidFill>
                  <a:schemeClr val="tx2"/>
                </a:solidFill>
              </a:rPr>
              <a:t>in his work identifies two types of reflection, these are reflection-in-action (thinking on your feet) and reflection-on-action (retrospective thinking). He suggests that reflection is used by practitioners when they encounter situations that are unique, and when individuals may not be able to apply theories or techniques previously learnt through formal education.</a:t>
            </a:r>
          </a:p>
          <a:p>
            <a:pPr eaLnBrk="0" hangingPunct="0"/>
            <a:endParaRPr lang="en-GB" sz="2400" dirty="0">
              <a:solidFill>
                <a:schemeClr val="tx2"/>
              </a:solidFill>
            </a:endParaRPr>
          </a:p>
          <a:p>
            <a:pPr eaLnBrk="0" hangingPunct="0"/>
            <a:r>
              <a:rPr lang="en-GB" sz="2000" dirty="0" err="1">
                <a:solidFill>
                  <a:schemeClr val="tx2"/>
                </a:solidFill>
              </a:rPr>
              <a:t>Sch</a:t>
            </a:r>
            <a:r>
              <a:rPr lang="en-GB" sz="2000" dirty="0" err="1">
                <a:solidFill>
                  <a:schemeClr val="tx2"/>
                </a:solidFill>
                <a:latin typeface="Arial"/>
                <a:cs typeface="Arial"/>
              </a:rPr>
              <a:t>ön</a:t>
            </a:r>
            <a:r>
              <a:rPr lang="en-GB" sz="2000" dirty="0">
                <a:solidFill>
                  <a:schemeClr val="tx2"/>
                </a:solidFill>
                <a:latin typeface="Arial"/>
                <a:cs typeface="Arial"/>
              </a:rPr>
              <a:t>, D., </a:t>
            </a:r>
            <a:r>
              <a:rPr lang="en-GB" sz="2000" i="1" dirty="0">
                <a:solidFill>
                  <a:schemeClr val="tx2"/>
                </a:solidFill>
              </a:rPr>
              <a:t>Educating the reflective Practitioner, </a:t>
            </a:r>
            <a:r>
              <a:rPr lang="en-GB" sz="2000" dirty="0">
                <a:solidFill>
                  <a:schemeClr val="tx2"/>
                </a:solidFill>
              </a:rPr>
              <a:t>San Francisco: </a:t>
            </a:r>
            <a:r>
              <a:rPr lang="en-GB" sz="2000" dirty="0" err="1">
                <a:solidFill>
                  <a:schemeClr val="tx2"/>
                </a:solidFill>
              </a:rPr>
              <a:t>Josey</a:t>
            </a:r>
            <a:r>
              <a:rPr lang="en-GB" sz="2000" dirty="0">
                <a:solidFill>
                  <a:schemeClr val="tx2"/>
                </a:solidFill>
              </a:rPr>
              <a:t> Bass, 1987.</a:t>
            </a: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7" y="116633"/>
            <a:ext cx="1529523" cy="191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1476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63553" y="548681"/>
            <a:ext cx="8208912" cy="507831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Definitions</a:t>
            </a:r>
          </a:p>
          <a:p>
            <a:pPr eaLnBrk="0" hangingPunct="0"/>
            <a:endParaRPr lang="en-GB" sz="2800" b="1" i="1" dirty="0">
              <a:solidFill>
                <a:schemeClr val="tx2"/>
              </a:solidFill>
            </a:endParaRPr>
          </a:p>
          <a:p>
            <a:pPr eaLnBrk="0" hangingPunct="0"/>
            <a:endParaRPr lang="en-GB" sz="2800" b="1" i="1" dirty="0">
              <a:solidFill>
                <a:schemeClr val="tx2"/>
              </a:solidFill>
            </a:endParaRPr>
          </a:p>
          <a:p>
            <a:pPr eaLnBrk="0" hangingPunct="0"/>
            <a:endParaRPr lang="en-GB" sz="2000" b="1" i="1" dirty="0">
              <a:solidFill>
                <a:schemeClr val="tx2"/>
              </a:solidFill>
            </a:endParaRPr>
          </a:p>
          <a:p>
            <a:pPr eaLnBrk="0" hangingPunct="0"/>
            <a:r>
              <a:rPr lang="en-GB" sz="2400" b="1" dirty="0">
                <a:solidFill>
                  <a:schemeClr val="tx2"/>
                </a:solidFill>
              </a:rPr>
              <a:t>Reid (1993) </a:t>
            </a:r>
            <a:r>
              <a:rPr lang="en-GB" sz="2400" dirty="0">
                <a:solidFill>
                  <a:schemeClr val="tx2"/>
                </a:solidFill>
              </a:rPr>
              <a:t>in her definition also noted reflection as an active process rather than passive thinking. She states: ‘Reflection is a process of reviewing an experience of practice in order to describe, analyse, evaluate and so inform learning about practice’.</a:t>
            </a:r>
            <a:endParaRPr lang="en-GB" sz="1600" dirty="0">
              <a:solidFill>
                <a:schemeClr val="tx2"/>
              </a:solidFill>
            </a:endParaRPr>
          </a:p>
          <a:p>
            <a:pPr eaLnBrk="0" hangingPunct="0"/>
            <a:endParaRPr lang="en-GB" sz="2800" i="1" dirty="0">
              <a:solidFill>
                <a:schemeClr val="tx2"/>
              </a:solidFill>
            </a:endParaRPr>
          </a:p>
          <a:p>
            <a:pPr eaLnBrk="0" hangingPunct="0"/>
            <a:r>
              <a:rPr lang="en-GB" sz="2400" dirty="0">
                <a:solidFill>
                  <a:schemeClr val="tx2"/>
                </a:solidFill>
              </a:rPr>
              <a:t>Reid, B., “But we’re doing it already” Exploring a response to the concept of reflective practice in order to improve its facilitation. Nurse Ed Today 13:305-309, 1993.</a:t>
            </a: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1413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2895600" y="0"/>
            <a:ext cx="3276600" cy="457200"/>
          </a:xfrm>
          <a:prstGeom prst="rect">
            <a:avLst/>
          </a:prstGeom>
          <a:noFill/>
          <a:ln w="9525">
            <a:noFill/>
            <a:miter lim="800000"/>
            <a:headEnd/>
            <a:tailEnd/>
          </a:ln>
        </p:spPr>
        <p:txBody>
          <a:bodyPr>
            <a:spAutoFit/>
          </a:bodyPr>
          <a:lstStyle/>
          <a:p>
            <a:pPr eaLnBrk="0" hangingPunct="0">
              <a:spcBef>
                <a:spcPct val="50000"/>
              </a:spcBef>
            </a:pPr>
            <a:endParaRPr lang="cy-GB" sz="2400">
              <a:latin typeface="Times New Roman" pitchFamily="18" charset="0"/>
            </a:endParaRPr>
          </a:p>
        </p:txBody>
      </p:sp>
      <p:sp>
        <p:nvSpPr>
          <p:cNvPr id="19460" name="Text Box 5"/>
          <p:cNvSpPr txBox="1">
            <a:spLocks noChangeArrowheads="1"/>
          </p:cNvSpPr>
          <p:nvPr/>
        </p:nvSpPr>
        <p:spPr bwMode="auto">
          <a:xfrm>
            <a:off x="2043689" y="457201"/>
            <a:ext cx="8208912" cy="6001643"/>
          </a:xfrm>
          <a:prstGeom prst="rect">
            <a:avLst/>
          </a:prstGeom>
          <a:noFill/>
          <a:ln w="9525">
            <a:noFill/>
            <a:miter lim="800000"/>
            <a:headEnd/>
            <a:tailEnd/>
          </a:ln>
        </p:spPr>
        <p:txBody>
          <a:bodyPr wrap="square">
            <a:spAutoFit/>
          </a:bodyPr>
          <a:lstStyle/>
          <a:p>
            <a:pPr eaLnBrk="0" hangingPunct="0"/>
            <a:r>
              <a:rPr lang="en-GB" sz="2800" b="1" i="1" dirty="0">
                <a:solidFill>
                  <a:schemeClr val="tx2"/>
                </a:solidFill>
              </a:rPr>
              <a:t>Models of Reflection</a:t>
            </a:r>
          </a:p>
          <a:p>
            <a:pPr eaLnBrk="0" hangingPunct="0"/>
            <a:endParaRPr lang="en-GB" sz="1600" b="1" i="1" dirty="0">
              <a:solidFill>
                <a:schemeClr val="tx2"/>
              </a:solidFill>
            </a:endParaRPr>
          </a:p>
          <a:p>
            <a:pPr eaLnBrk="0" hangingPunct="0"/>
            <a:r>
              <a:rPr lang="en-GB" sz="2400" b="1" i="1" dirty="0">
                <a:solidFill>
                  <a:schemeClr val="tx2"/>
                </a:solidFill>
              </a:rPr>
              <a:t>Peters (1991) </a:t>
            </a:r>
            <a:r>
              <a:rPr lang="en-GB" sz="2400" dirty="0">
                <a:solidFill>
                  <a:schemeClr val="tx2"/>
                </a:solidFill>
              </a:rPr>
              <a:t>describes a four-step </a:t>
            </a:r>
          </a:p>
          <a:p>
            <a:pPr eaLnBrk="0" hangingPunct="0"/>
            <a:r>
              <a:rPr lang="en-GB" sz="2400" dirty="0">
                <a:solidFill>
                  <a:schemeClr val="tx2"/>
                </a:solidFill>
              </a:rPr>
              <a:t>protocol called “DATA” </a:t>
            </a:r>
          </a:p>
          <a:p>
            <a:pPr eaLnBrk="0" hangingPunct="0"/>
            <a:r>
              <a:rPr lang="en-GB" sz="2400" dirty="0">
                <a:solidFill>
                  <a:schemeClr val="tx2"/>
                </a:solidFill>
              </a:rPr>
              <a:t>(Describe, Analyse, Theorise, Act)</a:t>
            </a:r>
          </a:p>
          <a:p>
            <a:pPr eaLnBrk="0" hangingPunct="0"/>
            <a:endParaRPr lang="en-GB" sz="2000" b="1" i="1" dirty="0">
              <a:solidFill>
                <a:schemeClr val="tx2"/>
              </a:solidFill>
            </a:endParaRPr>
          </a:p>
          <a:p>
            <a:pPr marL="342900" indent="-342900" eaLnBrk="0" hangingPunct="0">
              <a:buFont typeface="Arial" panose="020B0604020202020204" pitchFamily="34" charset="0"/>
              <a:buChar char="•"/>
            </a:pPr>
            <a:r>
              <a:rPr lang="en-GB" sz="2400" dirty="0">
                <a:solidFill>
                  <a:schemeClr val="tx2"/>
                </a:solidFill>
              </a:rPr>
              <a:t>Describe – the basic elements of the problem, task or situation;</a:t>
            </a:r>
          </a:p>
          <a:p>
            <a:pPr marL="342900" indent="-342900" eaLnBrk="0" hangingPunct="0">
              <a:buFont typeface="Arial" panose="020B0604020202020204" pitchFamily="34" charset="0"/>
              <a:buChar char="•"/>
            </a:pPr>
            <a:r>
              <a:rPr lang="en-GB" sz="2400" dirty="0">
                <a:solidFill>
                  <a:schemeClr val="tx2"/>
                </a:solidFill>
              </a:rPr>
              <a:t>Analyse – identify assumption, beliefs, rules, motives and any other factors underlying the current approach;</a:t>
            </a:r>
          </a:p>
          <a:p>
            <a:pPr marL="342900" indent="-342900" eaLnBrk="0" hangingPunct="0">
              <a:buFont typeface="Arial" panose="020B0604020202020204" pitchFamily="34" charset="0"/>
              <a:buChar char="•"/>
            </a:pPr>
            <a:r>
              <a:rPr lang="en-GB" sz="2400" dirty="0">
                <a:solidFill>
                  <a:schemeClr val="tx2"/>
                </a:solidFill>
              </a:rPr>
              <a:t>Theorize – what alternatives are possible? Comparative merits and drawbacks?</a:t>
            </a:r>
          </a:p>
          <a:p>
            <a:pPr marL="342900" indent="-342900" eaLnBrk="0" hangingPunct="0">
              <a:buFont typeface="Arial" panose="020B0604020202020204" pitchFamily="34" charset="0"/>
              <a:buChar char="•"/>
            </a:pPr>
            <a:r>
              <a:rPr lang="en-GB" sz="2400" dirty="0">
                <a:solidFill>
                  <a:schemeClr val="tx2"/>
                </a:solidFill>
              </a:rPr>
              <a:t>Act – try out a new approach, evaluate the results.</a:t>
            </a:r>
          </a:p>
          <a:p>
            <a:pPr eaLnBrk="0" hangingPunct="0"/>
            <a:endParaRPr lang="en-GB" sz="1100" dirty="0">
              <a:solidFill>
                <a:schemeClr val="tx2"/>
              </a:solidFill>
            </a:endParaRPr>
          </a:p>
          <a:p>
            <a:pPr eaLnBrk="0" hangingPunct="0"/>
            <a:r>
              <a:rPr lang="en-GB" sz="2000" dirty="0">
                <a:solidFill>
                  <a:schemeClr val="tx2"/>
                </a:solidFill>
              </a:rPr>
              <a:t>Peters, J., “Strategies for Reflective Practice.” In </a:t>
            </a:r>
            <a:r>
              <a:rPr lang="en-GB" sz="2000" i="1" dirty="0">
                <a:solidFill>
                  <a:schemeClr val="tx2"/>
                </a:solidFill>
              </a:rPr>
              <a:t>Professional Development for Educators of Adult and Continuing Education</a:t>
            </a:r>
            <a:r>
              <a:rPr lang="en-GB" sz="2000" dirty="0">
                <a:solidFill>
                  <a:schemeClr val="tx2"/>
                </a:solidFill>
              </a:rPr>
              <a:t>. No.51, edited by R. Brockett. San Francisco: </a:t>
            </a:r>
            <a:r>
              <a:rPr lang="en-GB" sz="2000" dirty="0" err="1">
                <a:solidFill>
                  <a:schemeClr val="tx2"/>
                </a:solidFill>
              </a:rPr>
              <a:t>Jossey</a:t>
            </a:r>
            <a:r>
              <a:rPr lang="en-GB" sz="2000" dirty="0">
                <a:solidFill>
                  <a:schemeClr val="tx2"/>
                </a:solidFill>
              </a:rPr>
              <a:t>-Bass, Fall 1991.</a:t>
            </a:r>
          </a:p>
        </p:txBody>
      </p:sp>
      <p:pic>
        <p:nvPicPr>
          <p:cNvPr id="6146" name="Picture 2" descr="C:\Users\Toshiba\AppData\Local\Microsoft\Windows\Temporary Internet Files\Content.IE5\9NJJ4P7H\MP90039958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2756" y="116633"/>
            <a:ext cx="1529522" cy="19123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023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992313" y="333375"/>
            <a:ext cx="8229600" cy="1143000"/>
          </a:xfrm>
        </p:spPr>
        <p:txBody>
          <a:bodyPr/>
          <a:lstStyle/>
          <a:p>
            <a:r>
              <a:rPr lang="en-GB">
                <a:latin typeface="Calibri" charset="0"/>
              </a:rPr>
              <a:t>Gibbs’ Model of Reflection (1988)</a:t>
            </a:r>
          </a:p>
        </p:txBody>
      </p:sp>
      <p:sp>
        <p:nvSpPr>
          <p:cNvPr id="3" name="TextBox 2"/>
          <p:cNvSpPr txBox="1"/>
          <p:nvPr/>
        </p:nvSpPr>
        <p:spPr>
          <a:xfrm>
            <a:off x="4440239" y="1700214"/>
            <a:ext cx="2232025" cy="650875"/>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Description</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happened?)</a:t>
            </a:r>
          </a:p>
        </p:txBody>
      </p:sp>
      <p:sp>
        <p:nvSpPr>
          <p:cNvPr id="4" name="TextBox 3"/>
          <p:cNvSpPr txBox="1"/>
          <p:nvPr/>
        </p:nvSpPr>
        <p:spPr>
          <a:xfrm>
            <a:off x="7448551" y="2347914"/>
            <a:ext cx="2232025" cy="937757"/>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Feelings</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were you thinking &amp; feeling)</a:t>
            </a:r>
          </a:p>
        </p:txBody>
      </p:sp>
      <p:sp>
        <p:nvSpPr>
          <p:cNvPr id="5" name="TextBox 4"/>
          <p:cNvSpPr txBox="1"/>
          <p:nvPr/>
        </p:nvSpPr>
        <p:spPr>
          <a:xfrm>
            <a:off x="7464426" y="3692525"/>
            <a:ext cx="2232025" cy="1208088"/>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Evaluation</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was good &amp; bad about the experience?)</a:t>
            </a:r>
          </a:p>
        </p:txBody>
      </p:sp>
      <p:sp>
        <p:nvSpPr>
          <p:cNvPr id="6" name="TextBox 5"/>
          <p:cNvSpPr txBox="1"/>
          <p:nvPr/>
        </p:nvSpPr>
        <p:spPr>
          <a:xfrm>
            <a:off x="4584701" y="5035550"/>
            <a:ext cx="2232025" cy="1208088"/>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Analysis</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sense can you make of what happened?)</a:t>
            </a:r>
          </a:p>
        </p:txBody>
      </p:sp>
      <p:sp>
        <p:nvSpPr>
          <p:cNvPr id="7" name="TextBox 6"/>
          <p:cNvSpPr txBox="1"/>
          <p:nvPr/>
        </p:nvSpPr>
        <p:spPr>
          <a:xfrm>
            <a:off x="1847851" y="3735389"/>
            <a:ext cx="2232025" cy="937757"/>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Conclusions</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else could you have done?)</a:t>
            </a:r>
          </a:p>
        </p:txBody>
      </p:sp>
      <p:sp>
        <p:nvSpPr>
          <p:cNvPr id="8" name="TextBox 7"/>
          <p:cNvSpPr txBox="1"/>
          <p:nvPr/>
        </p:nvSpPr>
        <p:spPr>
          <a:xfrm>
            <a:off x="1847851" y="2509839"/>
            <a:ext cx="2232025" cy="937757"/>
          </a:xfrm>
          <a:prstGeom prst="rect">
            <a:avLst/>
          </a:prstGeom>
          <a:noFill/>
          <a:ln>
            <a:noFill/>
          </a:ln>
        </p:spPr>
        <p:txBody>
          <a:bodyPr compatLnSpc="0">
            <a:spAutoFit/>
          </a:bodyPr>
          <a:lstStyle/>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Action Plan</a:t>
            </a:r>
          </a:p>
          <a:p>
            <a:pPr>
              <a:defRPr sz="1800" b="0" i="0" u="none" strike="noStrike" kern="0" cap="none" spc="0" baseline="0">
                <a:solidFill>
                  <a:srgbClr val="000000"/>
                </a:solidFill>
                <a:uFillTx/>
              </a:defRPr>
            </a:pPr>
            <a:r>
              <a:rPr lang="en-GB">
                <a:solidFill>
                  <a:srgbClr val="000000"/>
                </a:solidFill>
                <a:latin typeface="Calibri" pitchFamily="18"/>
                <a:ea typeface="Arial Unicode MS" pitchFamily="2"/>
                <a:cs typeface="Tahoma" pitchFamily="2"/>
              </a:rPr>
              <a:t>(What will happen next time?)</a:t>
            </a:r>
          </a:p>
        </p:txBody>
      </p:sp>
      <p:sp>
        <p:nvSpPr>
          <p:cNvPr id="9" name="Oval 8"/>
          <p:cNvSpPr/>
          <p:nvPr/>
        </p:nvSpPr>
        <p:spPr>
          <a:xfrm>
            <a:off x="3935413" y="2509838"/>
            <a:ext cx="3384550" cy="2525712"/>
          </a:xfrm>
          <a:custGeom>
            <a:avLst/>
            <a:gdLst>
              <a:gd name="f0" fmla="val 21600000"/>
              <a:gd name="f1" fmla="val 10800000"/>
              <a:gd name="f2" fmla="val 5400000"/>
              <a:gd name="f3" fmla="val 180"/>
              <a:gd name="f4" fmla="val w"/>
              <a:gd name="f5" fmla="val h"/>
              <a:gd name="f6" fmla="val ss"/>
              <a:gd name="f7" fmla="val 0"/>
              <a:gd name="f8" fmla="*/ 5419351 1 1725033"/>
              <a:gd name="f9" fmla="+- 0 0 0"/>
              <a:gd name="f10" fmla="abs f4"/>
              <a:gd name="f11" fmla="abs f5"/>
              <a:gd name="f12" fmla="abs f6"/>
              <a:gd name="f13" fmla="+- 2700000 f2 0"/>
              <a:gd name="f14" fmla="*/ f9 f1 1"/>
              <a:gd name="f15" fmla="?: f10 f4 1"/>
              <a:gd name="f16" fmla="?: f11 f5 1"/>
              <a:gd name="f17" fmla="?: f12 f6 1"/>
              <a:gd name="f18" fmla="+- f13 0 f2"/>
              <a:gd name="f19" fmla="*/ f14 1 f3"/>
              <a:gd name="f20" fmla="*/ f15 1 21600"/>
              <a:gd name="f21" fmla="*/ f16 1 21600"/>
              <a:gd name="f22" fmla="*/ 21600 f15 1"/>
              <a:gd name="f23" fmla="*/ 21600 f16 1"/>
              <a:gd name="f24" fmla="+- f18 f2 0"/>
              <a:gd name="f25" fmla="+- f19 0 f2"/>
              <a:gd name="f26" fmla="min f21 f20"/>
              <a:gd name="f27" fmla="*/ f22 1 f17"/>
              <a:gd name="f28" fmla="*/ f23 1 f17"/>
              <a:gd name="f29" fmla="*/ f24 f8 1"/>
              <a:gd name="f30" fmla="val f27"/>
              <a:gd name="f31" fmla="val f28"/>
              <a:gd name="f32" fmla="*/ f29 1 f1"/>
              <a:gd name="f33" fmla="*/ f7 f26 1"/>
              <a:gd name="f34" fmla="+- f31 0 f7"/>
              <a:gd name="f35" fmla="+- f30 0 f7"/>
              <a:gd name="f36" fmla="+- 0 0 f32"/>
              <a:gd name="f37" fmla="*/ f34 1 2"/>
              <a:gd name="f38" fmla="*/ f35 1 2"/>
              <a:gd name="f39" fmla="+- 0 0 f36"/>
              <a:gd name="f40" fmla="+- f7 f37 0"/>
              <a:gd name="f41" fmla="+- f7 f38 0"/>
              <a:gd name="f42" fmla="*/ f39 f1 1"/>
              <a:gd name="f43" fmla="*/ f38 f26 1"/>
              <a:gd name="f44" fmla="*/ f37 f26 1"/>
              <a:gd name="f45" fmla="*/ f42 1 f8"/>
              <a:gd name="f46" fmla="*/ f40 f26 1"/>
              <a:gd name="f47" fmla="+- f45 0 f2"/>
              <a:gd name="f48" fmla="cos 1 f47"/>
              <a:gd name="f49" fmla="sin 1 f47"/>
              <a:gd name="f50" fmla="+- 0 0 f48"/>
              <a:gd name="f51" fmla="+- 0 0 f49"/>
              <a:gd name="f52" fmla="+- 0 0 f50"/>
              <a:gd name="f53" fmla="+- 0 0 f51"/>
              <a:gd name="f54" fmla="val f52"/>
              <a:gd name="f55" fmla="val f53"/>
              <a:gd name="f56" fmla="*/ f54 f38 1"/>
              <a:gd name="f57" fmla="*/ f55 f37 1"/>
              <a:gd name="f58" fmla="+- f41 0 f56"/>
              <a:gd name="f59" fmla="+- f41 f56 0"/>
              <a:gd name="f60" fmla="+- f40 0 f57"/>
              <a:gd name="f61" fmla="+- f40 f57 0"/>
              <a:gd name="f62" fmla="*/ f58 f26 1"/>
              <a:gd name="f63" fmla="*/ f60 f26 1"/>
              <a:gd name="f64" fmla="*/ f59 f26 1"/>
              <a:gd name="f65" fmla="*/ f61 f26 1"/>
            </a:gdLst>
            <a:ahLst/>
            <a:cxnLst>
              <a:cxn ang="3cd4">
                <a:pos x="hc" y="t"/>
              </a:cxn>
              <a:cxn ang="0">
                <a:pos x="r" y="vc"/>
              </a:cxn>
              <a:cxn ang="cd4">
                <a:pos x="hc" y="b"/>
              </a:cxn>
              <a:cxn ang="cd2">
                <a:pos x="l" y="vc"/>
              </a:cxn>
              <a:cxn ang="f25">
                <a:pos x="f62" y="f63"/>
              </a:cxn>
              <a:cxn ang="f25">
                <a:pos x="f62" y="f65"/>
              </a:cxn>
              <a:cxn ang="f25">
                <a:pos x="f64" y="f65"/>
              </a:cxn>
              <a:cxn ang="f25">
                <a:pos x="f64" y="f63"/>
              </a:cxn>
            </a:cxnLst>
            <a:rect l="f62" t="f63" r="f64" b="f65"/>
            <a:pathLst>
              <a:path>
                <a:moveTo>
                  <a:pt x="f33" y="f46"/>
                </a:moveTo>
                <a:arcTo wR="f43" hR="f44" stAng="f1" swAng="f0"/>
                <a:close/>
              </a:path>
            </a:pathLst>
          </a:custGeom>
          <a:noFill/>
          <a:ln w="25557">
            <a:solidFill>
              <a:srgbClr val="385D8A"/>
            </a:solidFill>
            <a:prstDash val="solid"/>
          </a:ln>
        </p:spPr>
        <p:txBody>
          <a:bodyPr anchor="ctr" anchorCtr="1" compatLnSpc="0"/>
          <a:lstStyle/>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
        <p:nvSpPr>
          <p:cNvPr id="10" name="Isosceles Triangle 9"/>
          <p:cNvSpPr/>
          <p:nvPr/>
        </p:nvSpPr>
        <p:spPr>
          <a:xfrm rot="7430999">
            <a:off x="6444457" y="2469357"/>
            <a:ext cx="487362" cy="669925"/>
          </a:xfrm>
          <a:custGeom>
            <a:avLst/>
            <a:gdLst>
              <a:gd name="f0" fmla="val 10800000"/>
              <a:gd name="f1" fmla="val 5400000"/>
              <a:gd name="f2" fmla="val 180"/>
              <a:gd name="f3" fmla="val w"/>
              <a:gd name="f4" fmla="val h"/>
              <a:gd name="f5" fmla="val ss"/>
              <a:gd name="f6" fmla="val 0"/>
              <a:gd name="f7" fmla="val 50000"/>
              <a:gd name="f8" fmla="+- 0 0 0"/>
              <a:gd name="f9" fmla="abs f3"/>
              <a:gd name="f10" fmla="abs f4"/>
              <a:gd name="f11" fmla="abs f5"/>
              <a:gd name="f12" fmla="*/ f8 f0 1"/>
              <a:gd name="f13" fmla="?: f9 f3 1"/>
              <a:gd name="f14" fmla="?: f10 f4 1"/>
              <a:gd name="f15" fmla="?: f11 f5 1"/>
              <a:gd name="f16" fmla="*/ f12 1 f2"/>
              <a:gd name="f17" fmla="*/ f13 1 21600"/>
              <a:gd name="f18" fmla="*/ f14 1 21600"/>
              <a:gd name="f19" fmla="*/ 21600 f13 1"/>
              <a:gd name="f20" fmla="*/ 21600 f14 1"/>
              <a:gd name="f21" fmla="+- f16 0 f1"/>
              <a:gd name="f22" fmla="min f18 f17"/>
              <a:gd name="f23" fmla="*/ f19 1 f15"/>
              <a:gd name="f24" fmla="*/ f20 1 f15"/>
              <a:gd name="f25" fmla="val f23"/>
              <a:gd name="f26" fmla="val f24"/>
              <a:gd name="f27" fmla="*/ f6 f22 1"/>
              <a:gd name="f28" fmla="+- f26 0 f6"/>
              <a:gd name="f29" fmla="+- f25 0 f6"/>
              <a:gd name="f30" fmla="*/ f26 f22 1"/>
              <a:gd name="f31" fmla="*/ f25 f22 1"/>
              <a:gd name="f32" fmla="*/ f28 1 2"/>
              <a:gd name="f33" fmla="*/ f29 1 2"/>
              <a:gd name="f34" fmla="*/ f29 f7 1"/>
              <a:gd name="f35" fmla="+- f6 f32 0"/>
              <a:gd name="f36" fmla="*/ f34 1 200000"/>
              <a:gd name="f37" fmla="*/ f34 1 100000"/>
              <a:gd name="f38" fmla="+- f36 f33 0"/>
              <a:gd name="f39" fmla="*/ f36 f22 1"/>
              <a:gd name="f40" fmla="*/ f35 f22 1"/>
              <a:gd name="f41" fmla="*/ f37 f22 1"/>
              <a:gd name="f42" fmla="*/ f38 f22 1"/>
            </a:gdLst>
            <a:ahLst/>
            <a:cxnLst>
              <a:cxn ang="3cd4">
                <a:pos x="hc" y="t"/>
              </a:cxn>
              <a:cxn ang="0">
                <a:pos x="r" y="vc"/>
              </a:cxn>
              <a:cxn ang="cd4">
                <a:pos x="hc" y="b"/>
              </a:cxn>
              <a:cxn ang="cd2">
                <a:pos x="l" y="vc"/>
              </a:cxn>
              <a:cxn ang="f21">
                <a:pos x="f41" y="f27"/>
              </a:cxn>
              <a:cxn ang="f21">
                <a:pos x="f39" y="f40"/>
              </a:cxn>
              <a:cxn ang="f21">
                <a:pos x="f27" y="f30"/>
              </a:cxn>
              <a:cxn ang="f21">
                <a:pos x="f41" y="f30"/>
              </a:cxn>
              <a:cxn ang="f21">
                <a:pos x="f31" y="f30"/>
              </a:cxn>
              <a:cxn ang="f21">
                <a:pos x="f42" y="f40"/>
              </a:cxn>
            </a:cxnLst>
            <a:rect l="f39" t="f40" r="f42" b="f30"/>
            <a:pathLst>
              <a:path>
                <a:moveTo>
                  <a:pt x="f27" y="f30"/>
                </a:moveTo>
                <a:lnTo>
                  <a:pt x="f41" y="f27"/>
                </a:lnTo>
                <a:lnTo>
                  <a:pt x="f31" y="f30"/>
                </a:lnTo>
                <a:close/>
              </a:path>
            </a:pathLst>
          </a:custGeom>
          <a:solidFill>
            <a:srgbClr val="FFC000"/>
          </a:solidFill>
          <a:ln w="25557">
            <a:solidFill>
              <a:srgbClr val="385D8A"/>
            </a:solidFill>
            <a:prstDash val="solid"/>
          </a:ln>
        </p:spPr>
        <p:txBody>
          <a:bodyPr anchor="ctr" anchorCtr="1" compatLnSpc="0"/>
          <a:lstStyle/>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
        <p:nvSpPr>
          <p:cNvPr id="11" name="Isosceles Triangle 10"/>
          <p:cNvSpPr/>
          <p:nvPr/>
        </p:nvSpPr>
        <p:spPr>
          <a:xfrm rot="19320206">
            <a:off x="4098925" y="4213226"/>
            <a:ext cx="522288" cy="709613"/>
          </a:xfrm>
          <a:custGeom>
            <a:avLst/>
            <a:gdLst>
              <a:gd name="f0" fmla="val 10800000"/>
              <a:gd name="f1" fmla="val 5400000"/>
              <a:gd name="f2" fmla="val 180"/>
              <a:gd name="f3" fmla="val w"/>
              <a:gd name="f4" fmla="val h"/>
              <a:gd name="f5" fmla="val ss"/>
              <a:gd name="f6" fmla="val 0"/>
              <a:gd name="f7" fmla="val 46690"/>
              <a:gd name="f8" fmla="+- 0 0 0"/>
              <a:gd name="f9" fmla="abs f3"/>
              <a:gd name="f10" fmla="abs f4"/>
              <a:gd name="f11" fmla="abs f5"/>
              <a:gd name="f12" fmla="*/ f8 f0 1"/>
              <a:gd name="f13" fmla="?: f9 f3 1"/>
              <a:gd name="f14" fmla="?: f10 f4 1"/>
              <a:gd name="f15" fmla="?: f11 f5 1"/>
              <a:gd name="f16" fmla="*/ f12 1 f2"/>
              <a:gd name="f17" fmla="*/ f13 1 21600"/>
              <a:gd name="f18" fmla="*/ f14 1 21600"/>
              <a:gd name="f19" fmla="*/ 21600 f13 1"/>
              <a:gd name="f20" fmla="*/ 21600 f14 1"/>
              <a:gd name="f21" fmla="+- f16 0 f1"/>
              <a:gd name="f22" fmla="min f18 f17"/>
              <a:gd name="f23" fmla="*/ f19 1 f15"/>
              <a:gd name="f24" fmla="*/ f20 1 f15"/>
              <a:gd name="f25" fmla="val f23"/>
              <a:gd name="f26" fmla="val f24"/>
              <a:gd name="f27" fmla="*/ f6 f22 1"/>
              <a:gd name="f28" fmla="+- f26 0 f6"/>
              <a:gd name="f29" fmla="+- f25 0 f6"/>
              <a:gd name="f30" fmla="*/ f26 f22 1"/>
              <a:gd name="f31" fmla="*/ f25 f22 1"/>
              <a:gd name="f32" fmla="*/ f28 1 2"/>
              <a:gd name="f33" fmla="*/ f29 1 2"/>
              <a:gd name="f34" fmla="*/ f29 f7 1"/>
              <a:gd name="f35" fmla="+- f6 f32 0"/>
              <a:gd name="f36" fmla="*/ f34 1 200000"/>
              <a:gd name="f37" fmla="*/ f34 1 100000"/>
              <a:gd name="f38" fmla="+- f36 f33 0"/>
              <a:gd name="f39" fmla="*/ f36 f22 1"/>
              <a:gd name="f40" fmla="*/ f35 f22 1"/>
              <a:gd name="f41" fmla="*/ f37 f22 1"/>
              <a:gd name="f42" fmla="*/ f38 f22 1"/>
            </a:gdLst>
            <a:ahLst/>
            <a:cxnLst>
              <a:cxn ang="3cd4">
                <a:pos x="hc" y="t"/>
              </a:cxn>
              <a:cxn ang="0">
                <a:pos x="r" y="vc"/>
              </a:cxn>
              <a:cxn ang="cd4">
                <a:pos x="hc" y="b"/>
              </a:cxn>
              <a:cxn ang="cd2">
                <a:pos x="l" y="vc"/>
              </a:cxn>
              <a:cxn ang="f21">
                <a:pos x="f41" y="f27"/>
              </a:cxn>
              <a:cxn ang="f21">
                <a:pos x="f39" y="f40"/>
              </a:cxn>
              <a:cxn ang="f21">
                <a:pos x="f27" y="f30"/>
              </a:cxn>
              <a:cxn ang="f21">
                <a:pos x="f41" y="f30"/>
              </a:cxn>
              <a:cxn ang="f21">
                <a:pos x="f31" y="f30"/>
              </a:cxn>
              <a:cxn ang="f21">
                <a:pos x="f42" y="f40"/>
              </a:cxn>
            </a:cxnLst>
            <a:rect l="f39" t="f40" r="f42" b="f30"/>
            <a:pathLst>
              <a:path>
                <a:moveTo>
                  <a:pt x="f27" y="f30"/>
                </a:moveTo>
                <a:lnTo>
                  <a:pt x="f41" y="f27"/>
                </a:lnTo>
                <a:lnTo>
                  <a:pt x="f31" y="f30"/>
                </a:lnTo>
                <a:close/>
              </a:path>
            </a:pathLst>
          </a:custGeom>
          <a:solidFill>
            <a:srgbClr val="FFC000"/>
          </a:solidFill>
          <a:ln w="25557">
            <a:solidFill>
              <a:srgbClr val="385D8A"/>
            </a:solidFill>
            <a:prstDash val="solid"/>
          </a:ln>
        </p:spPr>
        <p:txBody>
          <a:bodyPr anchor="ctr" anchorCtr="1" compatLnSpc="0"/>
          <a:lstStyle/>
          <a:p>
            <a:pPr hangingPunct="0">
              <a:defRPr sz="1800" b="0" i="0" u="none" strike="noStrike" kern="0" cap="none" spc="0" baseline="0">
                <a:solidFill>
                  <a:srgbClr val="000000"/>
                </a:solidFill>
                <a:uFillTx/>
              </a:defRPr>
            </a:pPr>
            <a:endParaRPr lang="en-GB" sz="2400">
              <a:solidFill>
                <a:srgbClr val="000000"/>
              </a:solidFill>
              <a:latin typeface="Times New Roman" pitchFamily="18"/>
              <a:ea typeface="Arial Unicode MS" pitchFamily="2"/>
              <a:cs typeface="Tahoma" pitchFamily="2"/>
            </a:endParaRPr>
          </a:p>
        </p:txBody>
      </p:sp>
    </p:spTree>
    <p:extLst>
      <p:ext uri="{BB962C8B-B14F-4D97-AF65-F5344CB8AC3E}">
        <p14:creationId xmlns:p14="http://schemas.microsoft.com/office/powerpoint/2010/main" val="2041869080"/>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3" name="Rectangle 6"/>
          <p:cNvSpPr>
            <a:spLocks noGrp="1" noChangeArrowheads="1"/>
          </p:cNvSpPr>
          <p:nvPr>
            <p:ph type="body" sz="half" idx="4294967295"/>
          </p:nvPr>
        </p:nvSpPr>
        <p:spPr>
          <a:xfrm>
            <a:off x="1991544" y="548681"/>
            <a:ext cx="7985894" cy="4851995"/>
          </a:xfrm>
        </p:spPr>
        <p:txBody>
          <a:bodyPr/>
          <a:lstStyle/>
          <a:p>
            <a:pPr>
              <a:spcBef>
                <a:spcPct val="0"/>
              </a:spcBef>
              <a:buFontTx/>
              <a:buNone/>
            </a:pPr>
            <a:r>
              <a:rPr lang="en-GB" b="1" dirty="0" smtClean="0">
                <a:latin typeface="Arial" charset="0"/>
              </a:rPr>
              <a:t>Kolb’s Learning Cycle (1984)</a:t>
            </a:r>
          </a:p>
          <a:p>
            <a:pPr>
              <a:spcBef>
                <a:spcPct val="0"/>
              </a:spcBef>
              <a:buFontTx/>
              <a:buNone/>
            </a:pPr>
            <a:endParaRPr lang="en-GB" dirty="0" smtClean="0">
              <a:latin typeface="Arial" charset="0"/>
            </a:endParaRPr>
          </a:p>
          <a:p>
            <a:pPr>
              <a:spcBef>
                <a:spcPct val="0"/>
              </a:spcBef>
              <a:buFontTx/>
              <a:buNone/>
            </a:pPr>
            <a:endParaRPr lang="en-GB" dirty="0">
              <a:latin typeface="Arial"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3672" y="1132626"/>
            <a:ext cx="6192688" cy="47446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467950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83" name="Rectangle 6"/>
          <p:cNvSpPr>
            <a:spLocks noGrp="1" noChangeArrowheads="1"/>
          </p:cNvSpPr>
          <p:nvPr>
            <p:ph type="body" sz="half" idx="4294967295"/>
          </p:nvPr>
        </p:nvSpPr>
        <p:spPr>
          <a:xfrm>
            <a:off x="1991544" y="548681"/>
            <a:ext cx="7985894" cy="4851995"/>
          </a:xfrm>
        </p:spPr>
        <p:txBody>
          <a:bodyPr>
            <a:normAutofit/>
          </a:bodyPr>
          <a:lstStyle/>
          <a:p>
            <a:pPr>
              <a:spcBef>
                <a:spcPct val="0"/>
              </a:spcBef>
              <a:buFontTx/>
              <a:buNone/>
            </a:pPr>
            <a:r>
              <a:rPr lang="en-GB" b="1" dirty="0" smtClean="0">
                <a:latin typeface="Arial" charset="0"/>
              </a:rPr>
              <a:t>The What? Model of Structured Reflection</a:t>
            </a:r>
          </a:p>
          <a:p>
            <a:pPr>
              <a:spcBef>
                <a:spcPct val="0"/>
              </a:spcBef>
              <a:buFontTx/>
              <a:buNone/>
            </a:pPr>
            <a:endParaRPr lang="en-GB" dirty="0" smtClean="0">
              <a:latin typeface="Arial" charset="0"/>
            </a:endParaRPr>
          </a:p>
          <a:p>
            <a:pPr>
              <a:spcBef>
                <a:spcPct val="0"/>
              </a:spcBef>
              <a:buFontTx/>
              <a:buNone/>
            </a:pPr>
            <a:r>
              <a:rPr lang="en-GB" dirty="0">
                <a:latin typeface="Arial" charset="0"/>
              </a:rPr>
              <a:t>The model (Driscoll 1994, 2000), contains three elements of reflection:</a:t>
            </a:r>
          </a:p>
          <a:p>
            <a:pPr>
              <a:spcBef>
                <a:spcPct val="0"/>
              </a:spcBef>
              <a:buFontTx/>
              <a:buNone/>
            </a:pPr>
            <a:endParaRPr lang="en-GB" dirty="0">
              <a:latin typeface="Arial" charset="0"/>
            </a:endParaRPr>
          </a:p>
          <a:p>
            <a:pPr marL="514350" indent="-514350">
              <a:spcBef>
                <a:spcPct val="0"/>
              </a:spcBef>
              <a:buFont typeface="+mj-lt"/>
              <a:buAutoNum type="arabicPeriod"/>
            </a:pPr>
            <a:r>
              <a:rPr lang="en-GB" dirty="0">
                <a:latin typeface="Arial" charset="0"/>
              </a:rPr>
              <a:t>What? A description of the event</a:t>
            </a:r>
          </a:p>
          <a:p>
            <a:pPr marL="514350" indent="-514350">
              <a:spcBef>
                <a:spcPct val="0"/>
              </a:spcBef>
              <a:buFont typeface="+mj-lt"/>
              <a:buAutoNum type="arabicPeriod"/>
            </a:pPr>
            <a:r>
              <a:rPr lang="en-GB" dirty="0">
                <a:latin typeface="Arial" charset="0"/>
              </a:rPr>
              <a:t>So What? An analysis of the event</a:t>
            </a:r>
          </a:p>
          <a:p>
            <a:pPr marL="514350" indent="-514350">
              <a:spcBef>
                <a:spcPct val="0"/>
              </a:spcBef>
              <a:buFont typeface="+mj-lt"/>
              <a:buAutoNum type="arabicPeriod"/>
            </a:pPr>
            <a:r>
              <a:rPr lang="en-GB" dirty="0">
                <a:latin typeface="Arial" charset="0"/>
              </a:rPr>
              <a:t>Now What? Proposed actions following the event</a:t>
            </a:r>
          </a:p>
          <a:p>
            <a:pPr>
              <a:spcBef>
                <a:spcPct val="0"/>
              </a:spcBef>
              <a:buFontTx/>
              <a:buNone/>
            </a:pPr>
            <a:endParaRPr lang="en-GB" dirty="0">
              <a:latin typeface="Arial" charset="0"/>
            </a:endParaRPr>
          </a:p>
          <a:p>
            <a:pPr>
              <a:spcBef>
                <a:spcPct val="0"/>
              </a:spcBef>
              <a:buFontTx/>
              <a:buNone/>
            </a:pPr>
            <a:r>
              <a:rPr lang="en-GB" dirty="0">
                <a:latin typeface="Arial" charset="0"/>
              </a:rPr>
              <a:t>Driscoll, J., </a:t>
            </a:r>
            <a:r>
              <a:rPr lang="en-GB" i="1" dirty="0">
                <a:latin typeface="Arial" charset="0"/>
              </a:rPr>
              <a:t>Practising clinical supervision</a:t>
            </a:r>
            <a:r>
              <a:rPr lang="en-GB" dirty="0">
                <a:latin typeface="Arial" charset="0"/>
              </a:rPr>
              <a:t>. Edinburgh: </a:t>
            </a:r>
            <a:r>
              <a:rPr lang="en-GB" dirty="0" err="1">
                <a:latin typeface="Arial" charset="0"/>
              </a:rPr>
              <a:t>Balliere</a:t>
            </a:r>
            <a:r>
              <a:rPr lang="en-GB" dirty="0">
                <a:latin typeface="Arial" charset="0"/>
              </a:rPr>
              <a:t> </a:t>
            </a:r>
            <a:r>
              <a:rPr lang="en-GB" dirty="0" err="1">
                <a:latin typeface="Arial" charset="0"/>
              </a:rPr>
              <a:t>Tindall</a:t>
            </a:r>
            <a:r>
              <a:rPr lang="en-GB" dirty="0">
                <a:latin typeface="Arial" charset="0"/>
              </a:rPr>
              <a:t>, 2000.</a:t>
            </a:r>
          </a:p>
        </p:txBody>
      </p:sp>
    </p:spTree>
    <p:extLst>
      <p:ext uri="{BB962C8B-B14F-4D97-AF65-F5344CB8AC3E}">
        <p14:creationId xmlns:p14="http://schemas.microsoft.com/office/powerpoint/2010/main" val="2363898954"/>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0" y="5589240"/>
            <a:ext cx="9144000" cy="126876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0" name="Rectangle 7"/>
          <p:cNvSpPr>
            <a:spLocks noChangeArrowheads="1"/>
          </p:cNvSpPr>
          <p:nvPr/>
        </p:nvSpPr>
        <p:spPr bwMode="auto">
          <a:xfrm>
            <a:off x="1524001" y="2787134"/>
            <a:ext cx="184731" cy="369332"/>
          </a:xfrm>
          <a:prstGeom prst="rect">
            <a:avLst/>
          </a:prstGeom>
          <a:noFill/>
          <a:ln w="9525">
            <a:noFill/>
            <a:miter lim="800000"/>
            <a:headEnd/>
            <a:tailEnd/>
          </a:ln>
        </p:spPr>
        <p:txBody>
          <a:bodyPr wrap="none" anchor="ctr">
            <a:spAutoFit/>
          </a:bodyPr>
          <a:lstStyle/>
          <a:p>
            <a:endParaRPr lang="en-US"/>
          </a:p>
        </p:txBody>
      </p:sp>
      <p:pic>
        <p:nvPicPr>
          <p:cNvPr id="1044" name="Picture 20" descr="http://www.nottingham.ac.uk/nmp/sonet/rlos/placs/critical_reflection/images/driscoll_diagra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6914" y="476672"/>
            <a:ext cx="8459892" cy="5677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6309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7"/>
          <p:cNvSpPr>
            <a:spLocks noChangeArrowheads="1"/>
          </p:cNvSpPr>
          <p:nvPr/>
        </p:nvSpPr>
        <p:spPr bwMode="auto">
          <a:xfrm>
            <a:off x="1524001" y="2849047"/>
            <a:ext cx="184731" cy="369332"/>
          </a:xfrm>
          <a:prstGeom prst="rect">
            <a:avLst/>
          </a:prstGeom>
          <a:noFill/>
          <a:ln w="9525">
            <a:noFill/>
            <a:miter lim="800000"/>
            <a:headEnd/>
            <a:tailEnd/>
          </a:ln>
        </p:spPr>
        <p:txBody>
          <a:bodyPr wrap="none" anchor="ctr">
            <a:spAutoFit/>
          </a:bodyPr>
          <a:lstStyle/>
          <a:p>
            <a:endParaRPr lang="en-US"/>
          </a:p>
        </p:txBody>
      </p:sp>
      <p:sp>
        <p:nvSpPr>
          <p:cNvPr id="2" name="TextBox 1"/>
          <p:cNvSpPr txBox="1"/>
          <p:nvPr/>
        </p:nvSpPr>
        <p:spPr>
          <a:xfrm>
            <a:off x="2063552" y="476673"/>
            <a:ext cx="8280920" cy="4955203"/>
          </a:xfrm>
          <a:prstGeom prst="rect">
            <a:avLst/>
          </a:prstGeom>
          <a:noFill/>
        </p:spPr>
        <p:txBody>
          <a:bodyPr wrap="square" rtlCol="0">
            <a:spAutoFit/>
          </a:bodyPr>
          <a:lstStyle/>
          <a:p>
            <a:r>
              <a:rPr lang="en-GB" sz="3200" dirty="0"/>
              <a:t>Levels of Reflection:</a:t>
            </a:r>
          </a:p>
          <a:p>
            <a:endParaRPr lang="en-GB" sz="3200" dirty="0"/>
          </a:p>
          <a:p>
            <a:pPr marL="514350" indent="-514350">
              <a:buFont typeface="Arial" panose="020B0604020202020204" pitchFamily="34" charset="0"/>
              <a:buChar char="•"/>
            </a:pPr>
            <a:r>
              <a:rPr lang="en-GB" sz="2800" dirty="0"/>
              <a:t>Descriptive</a:t>
            </a:r>
          </a:p>
          <a:p>
            <a:endParaRPr lang="en-GB" sz="2800" dirty="0"/>
          </a:p>
          <a:p>
            <a:pPr marL="514350" indent="-514350">
              <a:buFont typeface="Arial" panose="020B0604020202020204" pitchFamily="34" charset="0"/>
              <a:buChar char="•"/>
            </a:pPr>
            <a:r>
              <a:rPr lang="en-GB" sz="2800" dirty="0"/>
              <a:t>Descriptive with some reflection/evaluation</a:t>
            </a:r>
          </a:p>
          <a:p>
            <a:endParaRPr lang="en-GB" sz="2800" dirty="0"/>
          </a:p>
          <a:p>
            <a:pPr marL="514350" indent="-514350">
              <a:buFont typeface="Arial" panose="020B0604020202020204" pitchFamily="34" charset="0"/>
              <a:buChar char="•"/>
            </a:pPr>
            <a:r>
              <a:rPr lang="en-GB" sz="2800" dirty="0"/>
              <a:t>Catalogue reflection with some practical evidence/examples</a:t>
            </a:r>
          </a:p>
          <a:p>
            <a:endParaRPr lang="en-GB" sz="2800" dirty="0"/>
          </a:p>
          <a:p>
            <a:pPr marL="514350" indent="-514350">
              <a:buFont typeface="Arial" panose="020B0604020202020204" pitchFamily="34" charset="0"/>
              <a:buChar char="•"/>
            </a:pPr>
            <a:r>
              <a:rPr lang="en-GB" sz="2800" dirty="0"/>
              <a:t>Critical reflection with recommendations and practical and literary evidence</a:t>
            </a:r>
          </a:p>
        </p:txBody>
      </p:sp>
    </p:spTree>
    <p:extLst>
      <p:ext uri="{BB962C8B-B14F-4D97-AF65-F5344CB8AC3E}">
        <p14:creationId xmlns:p14="http://schemas.microsoft.com/office/powerpoint/2010/main" val="29701627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a:latin typeface="Calibri" charset="0"/>
              </a:rPr>
              <a:t>Focus on Learning </a:t>
            </a:r>
            <a:endParaRPr lang="en-US">
              <a:latin typeface="Calibri" charset="0"/>
            </a:endParaRPr>
          </a:p>
        </p:txBody>
      </p:sp>
      <p:sp>
        <p:nvSpPr>
          <p:cNvPr id="11267" name="Content Placeholder 2"/>
          <p:cNvSpPr>
            <a:spLocks noGrp="1"/>
          </p:cNvSpPr>
          <p:nvPr>
            <p:ph idx="1"/>
          </p:nvPr>
        </p:nvSpPr>
        <p:spPr>
          <a:xfrm>
            <a:off x="1847528" y="1340769"/>
            <a:ext cx="8640960" cy="4176465"/>
          </a:xfrm>
        </p:spPr>
        <p:txBody>
          <a:bodyPr/>
          <a:lstStyle/>
          <a:p>
            <a:pPr>
              <a:lnSpc>
                <a:spcPct val="90000"/>
              </a:lnSpc>
            </a:pPr>
            <a:r>
              <a:rPr lang="en-GB" sz="2700" dirty="0">
                <a:solidFill>
                  <a:srgbClr val="FF0000"/>
                </a:solidFill>
                <a:latin typeface="Calibri" charset="0"/>
              </a:rPr>
              <a:t>S</a:t>
            </a:r>
            <a:r>
              <a:rPr lang="en-GB" sz="2700" dirty="0">
                <a:latin typeface="Calibri" charset="0"/>
              </a:rPr>
              <a:t>	Set learning objectives – what would you like 	to get out of this?</a:t>
            </a:r>
          </a:p>
          <a:p>
            <a:pPr>
              <a:lnSpc>
                <a:spcPct val="90000"/>
              </a:lnSpc>
            </a:pPr>
            <a:r>
              <a:rPr lang="en-GB" sz="2700" dirty="0">
                <a:solidFill>
                  <a:srgbClr val="FF0000"/>
                </a:solidFill>
                <a:latin typeface="Calibri" charset="0"/>
              </a:rPr>
              <a:t>H</a:t>
            </a:r>
            <a:r>
              <a:rPr lang="en-GB" sz="2700" dirty="0">
                <a:latin typeface="Calibri" charset="0"/>
              </a:rPr>
              <a:t>	How did it go? What went well and why?</a:t>
            </a:r>
          </a:p>
          <a:p>
            <a:pPr>
              <a:lnSpc>
                <a:spcPct val="90000"/>
              </a:lnSpc>
            </a:pPr>
            <a:r>
              <a:rPr lang="en-GB" sz="2700" dirty="0">
                <a:solidFill>
                  <a:srgbClr val="FF0000"/>
                </a:solidFill>
                <a:latin typeface="Calibri" charset="0"/>
              </a:rPr>
              <a:t>A</a:t>
            </a:r>
            <a:r>
              <a:rPr lang="en-GB" sz="2700" dirty="0">
                <a:latin typeface="Calibri" charset="0"/>
              </a:rPr>
              <a:t>	Address concerns what went wrong &amp; why?</a:t>
            </a:r>
          </a:p>
          <a:p>
            <a:pPr>
              <a:lnSpc>
                <a:spcPct val="90000"/>
              </a:lnSpc>
            </a:pPr>
            <a:r>
              <a:rPr lang="en-GB" sz="2700" dirty="0">
                <a:solidFill>
                  <a:srgbClr val="FF0000"/>
                </a:solidFill>
                <a:latin typeface="Calibri" charset="0"/>
              </a:rPr>
              <a:t>R</a:t>
            </a:r>
            <a:r>
              <a:rPr lang="en-GB" sz="2700" dirty="0">
                <a:latin typeface="Calibri" charset="0"/>
              </a:rPr>
              <a:t>	Review learning points – was S achieved above?</a:t>
            </a:r>
          </a:p>
          <a:p>
            <a:pPr>
              <a:lnSpc>
                <a:spcPct val="90000"/>
              </a:lnSpc>
            </a:pPr>
            <a:r>
              <a:rPr lang="en-GB" sz="2700" dirty="0">
                <a:solidFill>
                  <a:srgbClr val="FF0000"/>
                </a:solidFill>
                <a:latin typeface="Calibri" charset="0"/>
              </a:rPr>
              <a:t>P</a:t>
            </a:r>
            <a:r>
              <a:rPr lang="en-GB" sz="2700" dirty="0">
                <a:latin typeface="Calibri" charset="0"/>
              </a:rPr>
              <a:t>	Plan ahead – how can we improve in future?</a:t>
            </a:r>
          </a:p>
          <a:p>
            <a:pPr lvl="1">
              <a:lnSpc>
                <a:spcPct val="90000"/>
              </a:lnSpc>
            </a:pPr>
            <a:endParaRPr lang="en-GB" sz="1000" dirty="0">
              <a:latin typeface="Calibri" charset="0"/>
            </a:endParaRPr>
          </a:p>
          <a:p>
            <a:pPr lvl="1">
              <a:lnSpc>
                <a:spcPct val="90000"/>
              </a:lnSpc>
            </a:pPr>
            <a:endParaRPr lang="en-GB" sz="1000" dirty="0">
              <a:latin typeface="Calibri" charset="0"/>
            </a:endParaRPr>
          </a:p>
          <a:p>
            <a:pPr lvl="1" algn="r">
              <a:lnSpc>
                <a:spcPct val="90000"/>
              </a:lnSpc>
            </a:pPr>
            <a:r>
              <a:rPr lang="en-GB" sz="1000" dirty="0">
                <a:latin typeface="Calibri" charset="0"/>
              </a:rPr>
              <a:t>From Imperial London deanery – </a:t>
            </a:r>
            <a:r>
              <a:rPr lang="en-GB" sz="800" dirty="0">
                <a:latin typeface="Calibri" charset="0"/>
              </a:rPr>
              <a:t>review in a medical setting saved to diamond stick</a:t>
            </a:r>
            <a:endParaRPr lang="en-US" sz="800" dirty="0">
              <a:latin typeface="Calibri" charset="0"/>
            </a:endParaRPr>
          </a:p>
        </p:txBody>
      </p:sp>
    </p:spTree>
    <p:extLst>
      <p:ext uri="{BB962C8B-B14F-4D97-AF65-F5344CB8AC3E}">
        <p14:creationId xmlns:p14="http://schemas.microsoft.com/office/powerpoint/2010/main" val="1806003719"/>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GB">
                <a:latin typeface="Calibri" charset="0"/>
              </a:rPr>
              <a:t>Critical (Reflective) Writing</a:t>
            </a:r>
          </a:p>
        </p:txBody>
      </p:sp>
      <p:sp>
        <p:nvSpPr>
          <p:cNvPr id="29699" name="Content Placeholder 2"/>
          <p:cNvSpPr>
            <a:spLocks noGrp="1"/>
          </p:cNvSpPr>
          <p:nvPr>
            <p:ph idx="1"/>
          </p:nvPr>
        </p:nvSpPr>
        <p:spPr>
          <a:xfrm>
            <a:off x="1919536" y="1619250"/>
            <a:ext cx="8424614" cy="3969990"/>
          </a:xfrm>
        </p:spPr>
        <p:txBody>
          <a:bodyPr vert="horz" lIns="91440" tIns="45720" rIns="91440" bIns="45720" rtlCol="0">
            <a:normAutofit/>
          </a:bodyPr>
          <a:lstStyle/>
          <a:p>
            <a:pPr hangingPunct="1">
              <a:spcBef>
                <a:spcPts val="800"/>
              </a:spcBef>
            </a:pPr>
            <a:r>
              <a:rPr dirty="0">
                <a:latin typeface="Calibri" charset="0"/>
              </a:rPr>
              <a:t>What argument am I making?</a:t>
            </a:r>
          </a:p>
          <a:p>
            <a:pPr hangingPunct="1">
              <a:spcBef>
                <a:spcPts val="800"/>
              </a:spcBef>
            </a:pPr>
            <a:r>
              <a:rPr dirty="0">
                <a:latin typeface="Calibri" charset="0"/>
              </a:rPr>
              <a:t>Are my claims supported by evidence?</a:t>
            </a:r>
          </a:p>
          <a:p>
            <a:pPr hangingPunct="1">
              <a:spcBef>
                <a:spcPts val="800"/>
              </a:spcBef>
            </a:pPr>
            <a:r>
              <a:rPr dirty="0">
                <a:latin typeface="Calibri" charset="0"/>
              </a:rPr>
              <a:t>How credible and appropriate is my evidence?</a:t>
            </a:r>
          </a:p>
          <a:p>
            <a:pPr hangingPunct="1">
              <a:spcBef>
                <a:spcPts val="800"/>
              </a:spcBef>
            </a:pPr>
            <a:r>
              <a:rPr dirty="0">
                <a:latin typeface="Calibri" charset="0"/>
              </a:rPr>
              <a:t>Are my conclusions logical and reasonable?</a:t>
            </a:r>
          </a:p>
          <a:p>
            <a:pPr hangingPunct="1">
              <a:spcBef>
                <a:spcPts val="800"/>
              </a:spcBef>
            </a:pPr>
            <a:r>
              <a:rPr dirty="0">
                <a:latin typeface="Calibri" charset="0"/>
              </a:rPr>
              <a:t>Have I clarified expressions, claims and meanings of key terms and concepts?</a:t>
            </a:r>
          </a:p>
          <a:p>
            <a:pPr hangingPunct="1">
              <a:spcBef>
                <a:spcPts val="800"/>
              </a:spcBef>
            </a:pPr>
            <a:r>
              <a:rPr dirty="0">
                <a:latin typeface="Calibri" charset="0"/>
              </a:rPr>
              <a:t>Have I considered alternative arguments?</a:t>
            </a:r>
          </a:p>
          <a:p>
            <a:pPr hangingPunct="1">
              <a:spcBef>
                <a:spcPts val="800"/>
              </a:spcBef>
            </a:pPr>
            <a:endParaRPr lang="en-US" dirty="0">
              <a:latin typeface="Calibri" charset="0"/>
            </a:endParaRPr>
          </a:p>
        </p:txBody>
      </p:sp>
    </p:spTree>
    <p:extLst>
      <p:ext uri="{BB962C8B-B14F-4D97-AF65-F5344CB8AC3E}">
        <p14:creationId xmlns:p14="http://schemas.microsoft.com/office/powerpoint/2010/main" val="768187745"/>
      </p:ext>
    </p:extLst>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sz="3600">
                <a:latin typeface="Calibri" charset="0"/>
              </a:rPr>
              <a:t>Characteristics of critical reflection</a:t>
            </a:r>
            <a:endParaRPr lang="en-US" sz="3600">
              <a:latin typeface="Calibri" charset="0"/>
            </a:endParaRPr>
          </a:p>
        </p:txBody>
      </p:sp>
      <p:sp>
        <p:nvSpPr>
          <p:cNvPr id="38915" name="Text Placeholder 2"/>
          <p:cNvSpPr>
            <a:spLocks noGrp="1"/>
          </p:cNvSpPr>
          <p:nvPr>
            <p:ph type="body" idx="4294967295"/>
          </p:nvPr>
        </p:nvSpPr>
        <p:spPr>
          <a:xfrm>
            <a:off x="1847528" y="1196752"/>
            <a:ext cx="8640960" cy="4525962"/>
          </a:xfrm>
        </p:spPr>
        <p:txBody>
          <a:bodyPr/>
          <a:lstStyle/>
          <a:p>
            <a:r>
              <a:rPr lang="en-GB" sz="2000" b="1" i="1" dirty="0">
                <a:latin typeface="Calibri" charset="0"/>
              </a:rPr>
              <a:t>Selection:</a:t>
            </a:r>
            <a:r>
              <a:rPr lang="en-GB" sz="2000" dirty="0">
                <a:latin typeface="Calibri" charset="0"/>
              </a:rPr>
              <a:t>			of an appropriate experience etc.</a:t>
            </a:r>
          </a:p>
          <a:p>
            <a:r>
              <a:rPr lang="en-GB" sz="2000" b="1" i="1" dirty="0">
                <a:latin typeface="Calibri" charset="0"/>
              </a:rPr>
              <a:t>Changing perspective:		</a:t>
            </a:r>
            <a:r>
              <a:rPr lang="en-GB" sz="2000" dirty="0">
                <a:latin typeface="Calibri" charset="0"/>
              </a:rPr>
              <a:t>analysed from a different point of view or 					level of detail</a:t>
            </a:r>
          </a:p>
          <a:p>
            <a:r>
              <a:rPr lang="en-GB" sz="2000" b="1" i="1" dirty="0">
                <a:latin typeface="Calibri" charset="0"/>
              </a:rPr>
              <a:t>Returning to experience: 	</a:t>
            </a:r>
            <a:r>
              <a:rPr lang="en-GB" sz="2000" dirty="0">
                <a:latin typeface="Calibri" charset="0"/>
              </a:rPr>
              <a:t>as best fits the issue</a:t>
            </a:r>
          </a:p>
          <a:p>
            <a:r>
              <a:rPr lang="en-GB" sz="2000" b="1" i="1" dirty="0">
                <a:latin typeface="Calibri" charset="0"/>
              </a:rPr>
              <a:t>Analysis of own role:</a:t>
            </a:r>
            <a:r>
              <a:rPr lang="en-GB" sz="2000" dirty="0">
                <a:latin typeface="Calibri" charset="0"/>
              </a:rPr>
              <a:t>		look at reasons for and consequences of your 				actions</a:t>
            </a:r>
          </a:p>
          <a:p>
            <a:r>
              <a:rPr lang="en-GB" sz="2000" b="1" i="1" dirty="0">
                <a:latin typeface="Calibri" charset="0"/>
              </a:rPr>
              <a:t>Drawing on received wisdom</a:t>
            </a:r>
            <a:r>
              <a:rPr lang="en-GB" sz="2000" dirty="0">
                <a:latin typeface="Calibri" charset="0"/>
              </a:rPr>
              <a:t>: 	make use of theory, research, best practice</a:t>
            </a:r>
          </a:p>
          <a:p>
            <a:r>
              <a:rPr lang="en-GB" sz="2000" b="1" i="1" dirty="0">
                <a:latin typeface="Calibri" charset="0"/>
              </a:rPr>
              <a:t>Deepening your understanding</a:t>
            </a:r>
            <a:r>
              <a:rPr lang="en-GB" sz="2000" dirty="0">
                <a:latin typeface="Calibri" charset="0"/>
              </a:rPr>
              <a:t>: look actively for meaning by recognising what 				is significant</a:t>
            </a:r>
          </a:p>
          <a:p>
            <a:r>
              <a:rPr lang="en-GB" sz="2000" b="1" i="1" dirty="0">
                <a:latin typeface="Calibri" charset="0"/>
              </a:rPr>
              <a:t>Using insight to effect change</a:t>
            </a:r>
            <a:r>
              <a:rPr lang="en-GB" sz="2000" dirty="0">
                <a:latin typeface="Calibri" charset="0"/>
              </a:rPr>
              <a:t>: 	ideally to the benefit of others and yourself</a:t>
            </a:r>
            <a:endParaRPr lang="en-US" sz="2000" dirty="0">
              <a:latin typeface="Calibri" charset="0"/>
            </a:endParaRPr>
          </a:p>
        </p:txBody>
      </p:sp>
    </p:spTree>
    <p:extLst>
      <p:ext uri="{BB962C8B-B14F-4D97-AF65-F5344CB8AC3E}">
        <p14:creationId xmlns:p14="http://schemas.microsoft.com/office/powerpoint/2010/main" val="582196583"/>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a:latin typeface="Calibri" charset="0"/>
              </a:rPr>
              <a:t>Reflecting on non routine actions</a:t>
            </a:r>
            <a:endParaRPr lang="en-US">
              <a:latin typeface="Calibri" charset="0"/>
            </a:endParaRPr>
          </a:p>
        </p:txBody>
      </p:sp>
      <p:sp>
        <p:nvSpPr>
          <p:cNvPr id="3" name="Text Placeholder 2"/>
          <p:cNvSpPr txBox="1">
            <a:spLocks noGrp="1"/>
          </p:cNvSpPr>
          <p:nvPr>
            <p:ph type="body" idx="4294967295"/>
          </p:nvPr>
        </p:nvSpPr>
        <p:spPr>
          <a:xfrm>
            <a:off x="1847528" y="1268761"/>
            <a:ext cx="8640960" cy="4392488"/>
          </a:xfrm>
        </p:spPr>
        <p:txBody>
          <a:bodyPr>
            <a:normAutofit lnSpcReduction="10000"/>
          </a:bodyPr>
          <a:lstStyle/>
          <a:p>
            <a:pPr marL="450850">
              <a:buFont typeface="Calibri" charset="0"/>
              <a:buAutoNum type="arabicPeriod"/>
            </a:pPr>
            <a:r>
              <a:rPr lang="en-GB" sz="2200" dirty="0">
                <a:latin typeface="Calibri" charset="0"/>
              </a:rPr>
              <a:t>What is the usual course of action in these circumstances?</a:t>
            </a:r>
          </a:p>
          <a:p>
            <a:pPr marL="450850">
              <a:buFont typeface="Calibri" charset="0"/>
              <a:buAutoNum type="arabicPeriod"/>
            </a:pPr>
            <a:r>
              <a:rPr lang="en-GB" sz="2200" dirty="0">
                <a:latin typeface="Calibri" charset="0"/>
              </a:rPr>
              <a:t>What is the rationale for doing things that way?</a:t>
            </a:r>
          </a:p>
          <a:p>
            <a:pPr marL="450850">
              <a:buFont typeface="Calibri" charset="0"/>
              <a:buAutoNum type="arabicPeriod"/>
            </a:pPr>
            <a:r>
              <a:rPr lang="en-GB" sz="2200" dirty="0">
                <a:latin typeface="Calibri" charset="0"/>
              </a:rPr>
              <a:t>What was different on this occasion such that these guidelines were inappropriate?</a:t>
            </a:r>
          </a:p>
          <a:p>
            <a:pPr marL="450850">
              <a:buFont typeface="Calibri" charset="0"/>
              <a:buAutoNum type="arabicPeriod"/>
            </a:pPr>
            <a:r>
              <a:rPr lang="en-GB" sz="2200" dirty="0">
                <a:latin typeface="Calibri" charset="0"/>
              </a:rPr>
              <a:t>What might have been the impact of such a change?</a:t>
            </a:r>
          </a:p>
          <a:p>
            <a:pPr marL="450850">
              <a:buFont typeface="Calibri" charset="0"/>
              <a:buAutoNum type="arabicPeriod"/>
            </a:pPr>
            <a:r>
              <a:rPr lang="en-GB" sz="2200" dirty="0">
                <a:latin typeface="Calibri" charset="0"/>
              </a:rPr>
              <a:t>Which aspects could/should still have been followed?</a:t>
            </a:r>
          </a:p>
          <a:p>
            <a:pPr marL="450850">
              <a:buFont typeface="Calibri" charset="0"/>
              <a:buAutoNum type="arabicPeriod"/>
            </a:pPr>
            <a:r>
              <a:rPr lang="en-GB" sz="2200" dirty="0">
                <a:latin typeface="Calibri" charset="0"/>
              </a:rPr>
              <a:t>Why was it essential to do so?</a:t>
            </a:r>
          </a:p>
          <a:p>
            <a:pPr marL="450850">
              <a:buFont typeface="Calibri" charset="0"/>
              <a:buAutoNum type="arabicPeriod"/>
            </a:pPr>
            <a:r>
              <a:rPr lang="en-GB" sz="2200" dirty="0">
                <a:latin typeface="Calibri" charset="0"/>
              </a:rPr>
              <a:t>Which aspects could be over-ruled or adapted?</a:t>
            </a:r>
          </a:p>
          <a:p>
            <a:pPr marL="450850">
              <a:buFont typeface="Calibri" charset="0"/>
              <a:buAutoNum type="arabicPeriod"/>
            </a:pPr>
            <a:r>
              <a:rPr lang="en-GB" sz="2200" dirty="0">
                <a:latin typeface="Calibri" charset="0"/>
              </a:rPr>
              <a:t>What could have happened – what were the risks &amp; to whom?</a:t>
            </a:r>
          </a:p>
          <a:p>
            <a:pPr marL="450850">
              <a:buFont typeface="Calibri" charset="0"/>
              <a:buAutoNum type="arabicPeriod"/>
            </a:pPr>
            <a:r>
              <a:rPr lang="en-GB" sz="2200" dirty="0">
                <a:latin typeface="Calibri" charset="0"/>
              </a:rPr>
              <a:t>What were the immediate effects &amp; consequences?</a:t>
            </a:r>
          </a:p>
          <a:p>
            <a:pPr marL="450850">
              <a:buFont typeface="Calibri" charset="0"/>
              <a:buAutoNum type="arabicPeriod"/>
            </a:pPr>
            <a:r>
              <a:rPr lang="en-GB" sz="2200" dirty="0">
                <a:latin typeface="Calibri" charset="0"/>
              </a:rPr>
              <a:t>What if anything would you do differently next time?</a:t>
            </a:r>
          </a:p>
          <a:p>
            <a:pPr marL="450850"/>
            <a:endParaRPr lang="en-US" sz="1800" dirty="0">
              <a:latin typeface="Calibri" charset="0"/>
            </a:endParaRPr>
          </a:p>
        </p:txBody>
      </p:sp>
    </p:spTree>
    <p:extLst>
      <p:ext uri="{BB962C8B-B14F-4D97-AF65-F5344CB8AC3E}">
        <p14:creationId xmlns:p14="http://schemas.microsoft.com/office/powerpoint/2010/main" val="1423229479"/>
      </p:ext>
    </p:ext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normAutofit/>
          </a:bodyPr>
          <a:lstStyle/>
          <a:p>
            <a:r>
              <a:rPr lang="en-GB" dirty="0" smtClean="0">
                <a:latin typeface="Calibri" charset="0"/>
              </a:rPr>
              <a:t>Knowing </a:t>
            </a:r>
            <a:r>
              <a:rPr lang="en-GB" dirty="0">
                <a:latin typeface="Calibri" charset="0"/>
              </a:rPr>
              <a:t>your </a:t>
            </a:r>
            <a:r>
              <a:rPr lang="en-GB" dirty="0" smtClean="0">
                <a:latin typeface="Calibri" charset="0"/>
              </a:rPr>
              <a:t>Audience </a:t>
            </a:r>
            <a:br>
              <a:rPr lang="en-GB" dirty="0" smtClean="0">
                <a:latin typeface="Calibri" charset="0"/>
              </a:rPr>
            </a:br>
            <a:r>
              <a:rPr lang="en-GB" sz="2700" dirty="0">
                <a:latin typeface="Calibri" charset="0"/>
              </a:rPr>
              <a:t>(1</a:t>
            </a:r>
            <a:r>
              <a:rPr lang="en-GB" sz="2700" baseline="30000" dirty="0">
                <a:latin typeface="Calibri" charset="0"/>
              </a:rPr>
              <a:t>st</a:t>
            </a:r>
            <a:r>
              <a:rPr lang="en-GB" sz="2700" dirty="0">
                <a:latin typeface="Calibri" charset="0"/>
              </a:rPr>
              <a:t> and 2</a:t>
            </a:r>
            <a:r>
              <a:rPr lang="en-GB" sz="2700" baseline="30000" dirty="0">
                <a:latin typeface="Calibri" charset="0"/>
              </a:rPr>
              <a:t>nd</a:t>
            </a:r>
            <a:r>
              <a:rPr lang="en-GB" sz="2700" dirty="0">
                <a:latin typeface="Calibri" charset="0"/>
              </a:rPr>
              <a:t> Markers /External Examiner)</a:t>
            </a:r>
            <a:endParaRPr lang="en-GB" dirty="0">
              <a:latin typeface="Calibri" charset="0"/>
            </a:endParaRPr>
          </a:p>
        </p:txBody>
      </p:sp>
      <p:sp>
        <p:nvSpPr>
          <p:cNvPr id="45059" name="Content Placeholder 2"/>
          <p:cNvSpPr>
            <a:spLocks noGrp="1"/>
          </p:cNvSpPr>
          <p:nvPr>
            <p:ph idx="1"/>
          </p:nvPr>
        </p:nvSpPr>
        <p:spPr>
          <a:xfrm>
            <a:off x="1981200" y="1340769"/>
            <a:ext cx="8229600" cy="4525963"/>
          </a:xfrm>
        </p:spPr>
        <p:txBody>
          <a:bodyPr vert="horz" lIns="91440" tIns="45720" rIns="91440" bIns="45720" rtlCol="0">
            <a:normAutofit/>
          </a:bodyPr>
          <a:lstStyle/>
          <a:p>
            <a:pPr hangingPunct="1">
              <a:spcBef>
                <a:spcPts val="800"/>
              </a:spcBef>
            </a:pPr>
            <a:r>
              <a:rPr sz="2400" dirty="0">
                <a:latin typeface="Calibri" charset="0"/>
              </a:rPr>
              <a:t>Attitudes – fair (concerned only with the argument)</a:t>
            </a:r>
          </a:p>
          <a:p>
            <a:pPr hangingPunct="1">
              <a:spcBef>
                <a:spcPts val="800"/>
              </a:spcBef>
            </a:pPr>
            <a:r>
              <a:rPr sz="2400" dirty="0">
                <a:latin typeface="Calibri" charset="0"/>
              </a:rPr>
              <a:t>Sceptical but empathetic</a:t>
            </a:r>
          </a:p>
          <a:p>
            <a:pPr hangingPunct="1">
              <a:spcBef>
                <a:spcPts val="800"/>
              </a:spcBef>
            </a:pPr>
            <a:r>
              <a:rPr sz="2400" dirty="0">
                <a:latin typeface="Calibri" charset="0"/>
              </a:rPr>
              <a:t>Knowledge of the field – variable, that’s why they …</a:t>
            </a:r>
          </a:p>
          <a:p>
            <a:pPr hangingPunct="1">
              <a:spcBef>
                <a:spcPts val="800"/>
              </a:spcBef>
            </a:pPr>
            <a:r>
              <a:rPr sz="2400" dirty="0">
                <a:latin typeface="Calibri" charset="0"/>
              </a:rPr>
              <a:t>Like - logic, referencing, evidence that you’ve met the criteria</a:t>
            </a:r>
          </a:p>
          <a:p>
            <a:pPr hangingPunct="1">
              <a:spcBef>
                <a:spcPts val="800"/>
              </a:spcBef>
            </a:pPr>
            <a:r>
              <a:rPr sz="2400" dirty="0">
                <a:latin typeface="Calibri" charset="0"/>
              </a:rPr>
              <a:t>Signposting – the bits fit together</a:t>
            </a:r>
          </a:p>
          <a:p>
            <a:pPr hangingPunct="1">
              <a:spcBef>
                <a:spcPts val="800"/>
              </a:spcBef>
            </a:pPr>
            <a:r>
              <a:rPr sz="2400" dirty="0">
                <a:latin typeface="Calibri" charset="0"/>
              </a:rPr>
              <a:t>Pet hates – waffle, insufficient justifications, avoidable errors, generalisations, plagiarism</a:t>
            </a:r>
          </a:p>
          <a:p>
            <a:pPr hangingPunct="1">
              <a:spcBef>
                <a:spcPts val="800"/>
              </a:spcBef>
            </a:pPr>
            <a:r>
              <a:rPr sz="2400" dirty="0">
                <a:latin typeface="Calibri" charset="0"/>
              </a:rPr>
              <a:t>A belief that – everything should be relevant, conclusions must be warranted</a:t>
            </a:r>
          </a:p>
          <a:p>
            <a:pPr hangingPunct="1">
              <a:spcBef>
                <a:spcPts val="800"/>
              </a:spcBef>
            </a:pPr>
            <a:endParaRPr lang="en-US" sz="3600" dirty="0">
              <a:latin typeface="Calibri" charset="0"/>
            </a:endParaRPr>
          </a:p>
        </p:txBody>
      </p:sp>
    </p:spTree>
    <p:extLst>
      <p:ext uri="{BB962C8B-B14F-4D97-AF65-F5344CB8AC3E}">
        <p14:creationId xmlns:p14="http://schemas.microsoft.com/office/powerpoint/2010/main" val="1597214049"/>
      </p:ext>
    </p:extLst>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1703512" y="44624"/>
            <a:ext cx="8568952" cy="634082"/>
          </a:xfrm>
        </p:spPr>
        <p:txBody>
          <a:bodyPr rtlCol="0">
            <a:normAutofit fontScale="90000"/>
          </a:bodyPr>
          <a:lstStyle/>
          <a:p>
            <a:pPr>
              <a:defRPr/>
            </a:pPr>
            <a:r>
              <a:rPr lang="en-GB" sz="3600" dirty="0"/>
              <a:t>Richard </a:t>
            </a:r>
            <a:r>
              <a:rPr lang="en-GB" sz="3600" dirty="0" err="1"/>
              <a:t>Boyatzis</a:t>
            </a:r>
            <a:r>
              <a:rPr lang="en-GB" sz="3600" dirty="0"/>
              <a:t> Theory of Self Directed Learning </a:t>
            </a:r>
            <a:endParaRPr lang="en-US" sz="3600" dirty="0"/>
          </a:p>
        </p:txBody>
      </p:sp>
      <p:sp>
        <p:nvSpPr>
          <p:cNvPr id="10244" name="Rounded Rectangle 3"/>
          <p:cNvSpPr>
            <a:spLocks/>
          </p:cNvSpPr>
          <p:nvPr/>
        </p:nvSpPr>
        <p:spPr bwMode="auto">
          <a:xfrm>
            <a:off x="4419600" y="836712"/>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endParaRPr lang="en-US" sz="1400" i="1" dirty="0">
              <a:solidFill>
                <a:srgbClr val="FFFFFF"/>
              </a:solidFill>
            </a:endParaRPr>
          </a:p>
        </p:txBody>
      </p:sp>
      <p:sp>
        <p:nvSpPr>
          <p:cNvPr id="10245" name="Rounded Rectangle 5"/>
          <p:cNvSpPr>
            <a:spLocks/>
          </p:cNvSpPr>
          <p:nvPr/>
        </p:nvSpPr>
        <p:spPr bwMode="auto">
          <a:xfrm>
            <a:off x="4419600" y="1991047"/>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a:endParaRPr lang="en-US" sz="1400" i="1" dirty="0">
              <a:solidFill>
                <a:srgbClr val="FFFFFF"/>
              </a:solidFill>
            </a:endParaRPr>
          </a:p>
        </p:txBody>
      </p:sp>
      <p:sp>
        <p:nvSpPr>
          <p:cNvPr id="10246" name="Rounded Rectangle 6"/>
          <p:cNvSpPr>
            <a:spLocks/>
          </p:cNvSpPr>
          <p:nvPr/>
        </p:nvSpPr>
        <p:spPr bwMode="auto">
          <a:xfrm>
            <a:off x="1703512" y="1991047"/>
            <a:ext cx="2578224"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lIns="36000" rIns="36000" anchor="ctr" anchorCtr="1"/>
          <a:lstStyle/>
          <a:p>
            <a:endParaRPr lang="en-GB" sz="1400" dirty="0">
              <a:solidFill>
                <a:srgbClr val="FFFFFF"/>
              </a:solidFill>
            </a:endParaRPr>
          </a:p>
        </p:txBody>
      </p:sp>
      <p:sp>
        <p:nvSpPr>
          <p:cNvPr id="10247" name="Rounded Rectangle 7"/>
          <p:cNvSpPr>
            <a:spLocks/>
          </p:cNvSpPr>
          <p:nvPr/>
        </p:nvSpPr>
        <p:spPr bwMode="auto">
          <a:xfrm>
            <a:off x="6888088" y="2002160"/>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a:endParaRPr lang="en-US" sz="1400" i="1" dirty="0">
              <a:solidFill>
                <a:srgbClr val="FFFFFF"/>
              </a:solidFill>
            </a:endParaRPr>
          </a:p>
        </p:txBody>
      </p:sp>
      <p:sp>
        <p:nvSpPr>
          <p:cNvPr id="10248" name="Rounded Rectangle 8"/>
          <p:cNvSpPr>
            <a:spLocks/>
          </p:cNvSpPr>
          <p:nvPr/>
        </p:nvSpPr>
        <p:spPr bwMode="auto">
          <a:xfrm>
            <a:off x="8040216" y="3140968"/>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92D050"/>
          </a:solidFill>
          <a:ln w="25402">
            <a:solidFill>
              <a:srgbClr val="385D8A"/>
            </a:solidFill>
            <a:miter lim="800000"/>
            <a:headEnd/>
            <a:tailEnd/>
          </a:ln>
        </p:spPr>
        <p:txBody>
          <a:bodyPr anchor="ctr" anchorCtr="1"/>
          <a:lstStyle/>
          <a:p>
            <a:pPr algn="ctr"/>
            <a:endParaRPr lang="en-US" i="1" dirty="0">
              <a:solidFill>
                <a:srgbClr val="FFFFFF"/>
              </a:solidFill>
            </a:endParaRPr>
          </a:p>
        </p:txBody>
      </p:sp>
      <p:sp>
        <p:nvSpPr>
          <p:cNvPr id="10249" name="Rounded Rectangle 9"/>
          <p:cNvSpPr>
            <a:spLocks/>
          </p:cNvSpPr>
          <p:nvPr/>
        </p:nvSpPr>
        <p:spPr bwMode="auto">
          <a:xfrm>
            <a:off x="8065045" y="4136281"/>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92D050"/>
          </a:solidFill>
          <a:ln w="25402">
            <a:solidFill>
              <a:srgbClr val="385D8A"/>
            </a:solidFill>
            <a:miter lim="800000"/>
            <a:headEnd/>
            <a:tailEnd/>
          </a:ln>
        </p:spPr>
        <p:txBody>
          <a:bodyPr anchor="ctr" anchorCtr="1"/>
          <a:lstStyle/>
          <a:p>
            <a:pPr algn="ctr"/>
            <a:endParaRPr lang="en-US" i="1" dirty="0">
              <a:solidFill>
                <a:srgbClr val="FFFFFF"/>
              </a:solidFill>
            </a:endParaRPr>
          </a:p>
        </p:txBody>
      </p:sp>
      <p:sp>
        <p:nvSpPr>
          <p:cNvPr id="10250" name="Rounded Rectangle 10"/>
          <p:cNvSpPr>
            <a:spLocks/>
          </p:cNvSpPr>
          <p:nvPr/>
        </p:nvSpPr>
        <p:spPr bwMode="auto">
          <a:xfrm>
            <a:off x="4453880" y="3140968"/>
            <a:ext cx="2362200" cy="1066800"/>
          </a:xfrm>
          <a:custGeom>
            <a:avLst/>
            <a:gdLst>
              <a:gd name="T0" fmla="*/ 1181098 w 2362196"/>
              <a:gd name="T1" fmla="*/ 0 h 1066803"/>
              <a:gd name="T2" fmla="*/ 2362196 w 2362196"/>
              <a:gd name="T3" fmla="*/ 533402 h 1066803"/>
              <a:gd name="T4" fmla="*/ 1181098 w 2362196"/>
              <a:gd name="T5" fmla="*/ 1066803 h 1066803"/>
              <a:gd name="T6" fmla="*/ 0 w 2362196"/>
              <a:gd name="T7" fmla="*/ 533402 h 1066803"/>
              <a:gd name="T8" fmla="*/ 17694720 60000 65536"/>
              <a:gd name="T9" fmla="*/ 0 60000 65536"/>
              <a:gd name="T10" fmla="*/ 5898240 60000 65536"/>
              <a:gd name="T11" fmla="*/ 11796480 60000 65536"/>
              <a:gd name="T12" fmla="*/ 52078 w 2362196"/>
              <a:gd name="T13" fmla="*/ 52078 h 1066803"/>
              <a:gd name="T14" fmla="*/ 2310118 w 2362196"/>
              <a:gd name="T15" fmla="*/ 1014725 h 1066803"/>
            </a:gdLst>
            <a:ahLst/>
            <a:cxnLst>
              <a:cxn ang="T8">
                <a:pos x="T0" y="T1"/>
              </a:cxn>
              <a:cxn ang="T9">
                <a:pos x="T2" y="T3"/>
              </a:cxn>
              <a:cxn ang="T10">
                <a:pos x="T4" y="T5"/>
              </a:cxn>
              <a:cxn ang="T11">
                <a:pos x="T6" y="T7"/>
              </a:cxn>
            </a:cxnLst>
            <a:rect l="T12" t="T13" r="T14" b="T15"/>
            <a:pathLst>
              <a:path w="2362196" h="1066803">
                <a:moveTo>
                  <a:pt x="177801" y="0"/>
                </a:moveTo>
                <a:lnTo>
                  <a:pt x="177801" y="-1"/>
                </a:lnTo>
                <a:cubicBezTo>
                  <a:pt x="79604" y="-1"/>
                  <a:pt x="-1" y="79604"/>
                  <a:pt x="-1" y="177800"/>
                </a:cubicBezTo>
                <a:lnTo>
                  <a:pt x="0" y="889003"/>
                </a:lnTo>
                <a:lnTo>
                  <a:pt x="-1" y="889002"/>
                </a:lnTo>
                <a:cubicBezTo>
                  <a:pt x="-1" y="987199"/>
                  <a:pt x="79604" y="1066804"/>
                  <a:pt x="177800" y="1066804"/>
                </a:cubicBezTo>
                <a:lnTo>
                  <a:pt x="2184396" y="1066803"/>
                </a:lnTo>
                <a:lnTo>
                  <a:pt x="2184396" y="1066802"/>
                </a:lnTo>
                <a:cubicBezTo>
                  <a:pt x="2282592" y="1066802"/>
                  <a:pt x="2362197" y="987198"/>
                  <a:pt x="2362197" y="889002"/>
                </a:cubicBezTo>
                <a:lnTo>
                  <a:pt x="2362196" y="177801"/>
                </a:lnTo>
                <a:cubicBezTo>
                  <a:pt x="2362196" y="79604"/>
                  <a:pt x="2282591" y="0"/>
                  <a:pt x="2184395" y="0"/>
                </a:cubicBezTo>
                <a:lnTo>
                  <a:pt x="177801" y="0"/>
                </a:lnTo>
                <a:close/>
              </a:path>
            </a:pathLst>
          </a:custGeom>
          <a:solidFill>
            <a:srgbClr val="4F81BD"/>
          </a:solidFill>
          <a:ln w="25402">
            <a:solidFill>
              <a:srgbClr val="385D8A"/>
            </a:solidFill>
            <a:miter lim="800000"/>
            <a:headEnd/>
            <a:tailEnd/>
          </a:ln>
        </p:spPr>
        <p:txBody>
          <a:bodyPr anchor="ctr" anchorCtr="1"/>
          <a:lstStyle/>
          <a:p>
            <a:pPr algn="ctr"/>
            <a:r>
              <a:rPr lang="en-GB" sz="1600" dirty="0">
                <a:solidFill>
                  <a:srgbClr val="FFFFFF"/>
                </a:solidFill>
              </a:rPr>
              <a:t>3. My Learning Agenda</a:t>
            </a:r>
          </a:p>
          <a:p>
            <a:pPr algn="ctr"/>
            <a:r>
              <a:rPr lang="en-GB" sz="1400" i="1" dirty="0">
                <a:solidFill>
                  <a:srgbClr val="FFFFFF"/>
                </a:solidFill>
              </a:rPr>
              <a:t>Building on my strengths &amp; reducing my gaps</a:t>
            </a:r>
            <a:endParaRPr lang="en-US" sz="1400" i="1" dirty="0">
              <a:solidFill>
                <a:srgbClr val="FFFFFF"/>
              </a:solidFill>
            </a:endParaRPr>
          </a:p>
        </p:txBody>
      </p:sp>
      <p:sp>
        <p:nvSpPr>
          <p:cNvPr id="5" name="TextBox 4"/>
          <p:cNvSpPr txBox="1"/>
          <p:nvPr/>
        </p:nvSpPr>
        <p:spPr>
          <a:xfrm>
            <a:off x="4511824" y="980728"/>
            <a:ext cx="2160110" cy="861774"/>
          </a:xfrm>
          <a:prstGeom prst="rect">
            <a:avLst/>
          </a:prstGeom>
          <a:noFill/>
        </p:spPr>
        <p:txBody>
          <a:bodyPr wrap="square" rtlCol="0">
            <a:spAutoFit/>
          </a:bodyPr>
          <a:lstStyle/>
          <a:p>
            <a:pPr algn="ctr"/>
            <a:r>
              <a:rPr lang="en-GB" sz="1600" dirty="0">
                <a:solidFill>
                  <a:srgbClr val="FFFFFF"/>
                </a:solidFill>
              </a:rPr>
              <a:t>1. My Ideal Self</a:t>
            </a:r>
          </a:p>
          <a:p>
            <a:pPr algn="ctr"/>
            <a:r>
              <a:rPr lang="en-GB" sz="1600" i="1" dirty="0">
                <a:solidFill>
                  <a:srgbClr val="FFFFFF"/>
                </a:solidFill>
              </a:rPr>
              <a:t>Who do I want to be?</a:t>
            </a:r>
          </a:p>
          <a:p>
            <a:pPr algn="ctr"/>
            <a:endParaRPr lang="en-US" sz="1600" dirty="0"/>
          </a:p>
        </p:txBody>
      </p:sp>
      <p:sp>
        <p:nvSpPr>
          <p:cNvPr id="6" name="TextBox 5"/>
          <p:cNvSpPr txBox="1"/>
          <p:nvPr/>
        </p:nvSpPr>
        <p:spPr>
          <a:xfrm>
            <a:off x="1833464" y="2038648"/>
            <a:ext cx="2360838" cy="830997"/>
          </a:xfrm>
          <a:prstGeom prst="rect">
            <a:avLst/>
          </a:prstGeom>
          <a:noFill/>
        </p:spPr>
        <p:txBody>
          <a:bodyPr wrap="square" rtlCol="0">
            <a:spAutoFit/>
          </a:bodyPr>
          <a:lstStyle/>
          <a:p>
            <a:pPr algn="ctr"/>
            <a:r>
              <a:rPr lang="en-GB" sz="1600" dirty="0">
                <a:solidFill>
                  <a:srgbClr val="FFFFFF"/>
                </a:solidFill>
              </a:rPr>
              <a:t>4. Experimenting</a:t>
            </a:r>
          </a:p>
          <a:p>
            <a:pPr algn="ctr"/>
            <a:r>
              <a:rPr lang="en-GB" sz="1600" i="1" dirty="0">
                <a:solidFill>
                  <a:srgbClr val="FFFFFF"/>
                </a:solidFill>
              </a:rPr>
              <a:t>New behaviours &amp; thoughts</a:t>
            </a:r>
            <a:endParaRPr lang="en-US" sz="1600" dirty="0">
              <a:solidFill>
                <a:srgbClr val="FFFFFF"/>
              </a:solidFill>
            </a:endParaRPr>
          </a:p>
        </p:txBody>
      </p:sp>
      <p:sp>
        <p:nvSpPr>
          <p:cNvPr id="7" name="TextBox 6"/>
          <p:cNvSpPr txBox="1"/>
          <p:nvPr/>
        </p:nvSpPr>
        <p:spPr>
          <a:xfrm>
            <a:off x="4367808" y="2182663"/>
            <a:ext cx="2520280" cy="584776"/>
          </a:xfrm>
          <a:prstGeom prst="rect">
            <a:avLst/>
          </a:prstGeom>
          <a:noFill/>
        </p:spPr>
        <p:txBody>
          <a:bodyPr wrap="square" rtlCol="0">
            <a:spAutoFit/>
          </a:bodyPr>
          <a:lstStyle/>
          <a:p>
            <a:pPr algn="ctr"/>
            <a:r>
              <a:rPr lang="en-GB" sz="1600" dirty="0">
                <a:solidFill>
                  <a:srgbClr val="FFFFFF"/>
                </a:solidFill>
              </a:rPr>
              <a:t>5. Trusting relationships</a:t>
            </a:r>
          </a:p>
          <a:p>
            <a:pPr algn="ctr"/>
            <a:r>
              <a:rPr lang="en-GB" sz="1600" i="1" dirty="0">
                <a:solidFill>
                  <a:srgbClr val="FFFFFF"/>
                </a:solidFill>
              </a:rPr>
              <a:t>Building networks</a:t>
            </a:r>
            <a:endParaRPr lang="en-GB" sz="1600" dirty="0">
              <a:solidFill>
                <a:srgbClr val="FFFFFF"/>
              </a:solidFill>
            </a:endParaRPr>
          </a:p>
        </p:txBody>
      </p:sp>
      <p:sp>
        <p:nvSpPr>
          <p:cNvPr id="8" name="TextBox 7"/>
          <p:cNvSpPr txBox="1"/>
          <p:nvPr/>
        </p:nvSpPr>
        <p:spPr>
          <a:xfrm>
            <a:off x="7032104" y="2182663"/>
            <a:ext cx="2160240" cy="584776"/>
          </a:xfrm>
          <a:prstGeom prst="rect">
            <a:avLst/>
          </a:prstGeom>
          <a:noFill/>
        </p:spPr>
        <p:txBody>
          <a:bodyPr wrap="square" rtlCol="0">
            <a:spAutoFit/>
          </a:bodyPr>
          <a:lstStyle/>
          <a:p>
            <a:pPr algn="ctr"/>
            <a:r>
              <a:rPr lang="en-GB" sz="1600" dirty="0">
                <a:solidFill>
                  <a:srgbClr val="FFFFFF"/>
                </a:solidFill>
              </a:rPr>
              <a:t>2. My Real Self</a:t>
            </a:r>
          </a:p>
          <a:p>
            <a:pPr algn="ctr"/>
            <a:r>
              <a:rPr lang="en-GB" sz="1600" i="1" dirty="0">
                <a:solidFill>
                  <a:srgbClr val="FFFFFF"/>
                </a:solidFill>
              </a:rPr>
              <a:t>Who am I?</a:t>
            </a:r>
            <a:endParaRPr lang="en-GB" sz="1600" dirty="0">
              <a:solidFill>
                <a:srgbClr val="FFFFFF"/>
              </a:solidFill>
            </a:endParaRPr>
          </a:p>
        </p:txBody>
      </p:sp>
      <p:sp>
        <p:nvSpPr>
          <p:cNvPr id="9" name="TextBox 8"/>
          <p:cNvSpPr txBox="1"/>
          <p:nvPr/>
        </p:nvSpPr>
        <p:spPr>
          <a:xfrm>
            <a:off x="8194998" y="3212977"/>
            <a:ext cx="2081959" cy="830997"/>
          </a:xfrm>
          <a:prstGeom prst="rect">
            <a:avLst/>
          </a:prstGeom>
          <a:noFill/>
        </p:spPr>
        <p:txBody>
          <a:bodyPr wrap="square" rtlCol="0">
            <a:spAutoFit/>
          </a:bodyPr>
          <a:lstStyle/>
          <a:p>
            <a:pPr algn="ctr"/>
            <a:r>
              <a:rPr lang="en-GB" sz="1600" i="1" dirty="0">
                <a:solidFill>
                  <a:srgbClr val="FFFFFF"/>
                </a:solidFill>
              </a:rPr>
              <a:t>My Strengths</a:t>
            </a:r>
            <a:endParaRPr lang="en-GB" sz="1600" dirty="0">
              <a:solidFill>
                <a:srgbClr val="FFFFFF"/>
              </a:solidFill>
            </a:endParaRPr>
          </a:p>
          <a:p>
            <a:pPr algn="ctr"/>
            <a:r>
              <a:rPr lang="en-GB" sz="1600" i="1" dirty="0">
                <a:solidFill>
                  <a:srgbClr val="FFFFFF"/>
                </a:solidFill>
              </a:rPr>
              <a:t>Where my ideal &amp; real selves overlap</a:t>
            </a:r>
            <a:endParaRPr lang="en-GB" sz="1600" dirty="0">
              <a:solidFill>
                <a:srgbClr val="FFFFFF"/>
              </a:solidFill>
            </a:endParaRPr>
          </a:p>
        </p:txBody>
      </p:sp>
      <p:sp>
        <p:nvSpPr>
          <p:cNvPr id="10" name="TextBox 9"/>
          <p:cNvSpPr txBox="1"/>
          <p:nvPr/>
        </p:nvSpPr>
        <p:spPr>
          <a:xfrm>
            <a:off x="8256240" y="4293097"/>
            <a:ext cx="2088232" cy="830997"/>
          </a:xfrm>
          <a:prstGeom prst="rect">
            <a:avLst/>
          </a:prstGeom>
          <a:noFill/>
        </p:spPr>
        <p:txBody>
          <a:bodyPr wrap="square" rtlCol="0">
            <a:spAutoFit/>
          </a:bodyPr>
          <a:lstStyle/>
          <a:p>
            <a:pPr algn="ctr"/>
            <a:r>
              <a:rPr lang="en-GB" sz="1600" i="1" dirty="0">
                <a:solidFill>
                  <a:srgbClr val="FFFFFF"/>
                </a:solidFill>
              </a:rPr>
              <a:t>My Gaps</a:t>
            </a:r>
            <a:endParaRPr lang="en-GB" sz="1600" dirty="0">
              <a:solidFill>
                <a:srgbClr val="FFFFFF"/>
              </a:solidFill>
            </a:endParaRPr>
          </a:p>
          <a:p>
            <a:pPr algn="ctr"/>
            <a:r>
              <a:rPr lang="en-GB" sz="1600" i="1" dirty="0">
                <a:solidFill>
                  <a:srgbClr val="FFFFFF"/>
                </a:solidFill>
              </a:rPr>
              <a:t>Where my real and ideal selves differ</a:t>
            </a:r>
            <a:endParaRPr lang="en-GB" sz="1600" dirty="0">
              <a:solidFill>
                <a:srgbClr val="FFFFFF"/>
              </a:solidFill>
            </a:endParaRPr>
          </a:p>
        </p:txBody>
      </p:sp>
    </p:spTree>
    <p:extLst>
      <p:ext uri="{BB962C8B-B14F-4D97-AF65-F5344CB8AC3E}">
        <p14:creationId xmlns:p14="http://schemas.microsoft.com/office/powerpoint/2010/main" val="206579726"/>
      </p:ext>
    </p:extLst>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981200" y="-39688"/>
            <a:ext cx="8229600" cy="1143001"/>
          </a:xfrm>
        </p:spPr>
        <p:txBody>
          <a:bodyPr/>
          <a:lstStyle/>
          <a:p>
            <a:r>
              <a:rPr lang="en-GB">
                <a:latin typeface="Calibri" charset="0"/>
              </a:rPr>
              <a:t>Structure / questions for the essay</a:t>
            </a:r>
            <a:endParaRPr lang="en-US">
              <a:latin typeface="Calibri" charset="0"/>
            </a:endParaRPr>
          </a:p>
        </p:txBody>
      </p:sp>
      <p:sp>
        <p:nvSpPr>
          <p:cNvPr id="22531" name="Rectangle 3"/>
          <p:cNvSpPr>
            <a:spLocks noGrp="1" noChangeArrowheads="1"/>
          </p:cNvSpPr>
          <p:nvPr>
            <p:ph type="body" idx="1"/>
          </p:nvPr>
        </p:nvSpPr>
        <p:spPr>
          <a:xfrm>
            <a:off x="1703512" y="908720"/>
            <a:ext cx="8712968" cy="4768626"/>
          </a:xfrm>
        </p:spPr>
        <p:txBody>
          <a:bodyPr rtlCol="0">
            <a:normAutofit/>
          </a:bodyPr>
          <a:lstStyle/>
          <a:p>
            <a:pPr marL="0" indent="0">
              <a:buNone/>
              <a:defRPr/>
            </a:pPr>
            <a:r>
              <a:rPr lang="en-GB" sz="1900" b="1" dirty="0"/>
              <a:t>Introduction </a:t>
            </a:r>
            <a:endParaRPr lang="en-GB" sz="1900" dirty="0"/>
          </a:p>
          <a:p>
            <a:pPr>
              <a:lnSpc>
                <a:spcPct val="120000"/>
              </a:lnSpc>
              <a:buFont typeface="Arial"/>
              <a:buChar char="•"/>
              <a:defRPr/>
            </a:pPr>
            <a:r>
              <a:rPr lang="en-GB" sz="2200" dirty="0"/>
              <a:t>Using the Learning Plan module as the platform for the qualification in Professional Practice, I intend to use this Reflective Review to explore…. </a:t>
            </a:r>
            <a:endParaRPr lang="en-GB" sz="1900" dirty="0"/>
          </a:p>
          <a:p>
            <a:pPr lvl="1">
              <a:buFont typeface="Arial"/>
              <a:buChar char="–"/>
              <a:defRPr/>
            </a:pPr>
            <a:r>
              <a:rPr lang="en-GB" sz="2000" dirty="0"/>
              <a:t>What am I aiming to achieve from completing the Professional Practice qualification?  (</a:t>
            </a:r>
            <a:r>
              <a:rPr lang="en-GB" sz="2000" dirty="0">
                <a:solidFill>
                  <a:srgbClr val="0070C0"/>
                </a:solidFill>
              </a:rPr>
              <a:t>My motivation</a:t>
            </a:r>
            <a:r>
              <a:rPr lang="en-GB" sz="2000" dirty="0"/>
              <a:t>) </a:t>
            </a:r>
          </a:p>
          <a:p>
            <a:pPr lvl="1">
              <a:buFont typeface="Arial"/>
              <a:buChar char="–"/>
              <a:defRPr/>
            </a:pPr>
            <a:r>
              <a:rPr lang="en-GB" sz="2000" dirty="0"/>
              <a:t>How have I arrived at this point in my own personal development? (</a:t>
            </a:r>
            <a:r>
              <a:rPr lang="en-GB" sz="2000" dirty="0">
                <a:solidFill>
                  <a:srgbClr val="0070C0"/>
                </a:solidFill>
              </a:rPr>
              <a:t>My journey so far</a:t>
            </a:r>
            <a:r>
              <a:rPr lang="en-GB" sz="2000" dirty="0"/>
              <a:t>) 	</a:t>
            </a:r>
          </a:p>
          <a:p>
            <a:pPr lvl="1">
              <a:buFont typeface="Arial"/>
              <a:buChar char="–"/>
              <a:defRPr/>
            </a:pPr>
            <a:r>
              <a:rPr lang="en-GB" sz="2000" dirty="0"/>
              <a:t>Where am I coming from in terms of my own personal type and preferences? (</a:t>
            </a:r>
            <a:r>
              <a:rPr lang="en-GB" sz="2000" dirty="0">
                <a:solidFill>
                  <a:srgbClr val="0070C0"/>
                </a:solidFill>
              </a:rPr>
              <a:t>My own personal type, style and preferences</a:t>
            </a:r>
            <a:r>
              <a:rPr lang="en-GB" sz="2000" dirty="0"/>
              <a:t>) </a:t>
            </a:r>
          </a:p>
          <a:p>
            <a:pPr lvl="1">
              <a:buFont typeface="Arial"/>
              <a:buChar char="–"/>
              <a:defRPr/>
            </a:pPr>
            <a:r>
              <a:rPr lang="en-GB" sz="2000" dirty="0"/>
              <a:t>What development do I need for my current role? (</a:t>
            </a:r>
            <a:r>
              <a:rPr lang="en-GB" sz="2000" dirty="0">
                <a:solidFill>
                  <a:srgbClr val="0070C0"/>
                </a:solidFill>
              </a:rPr>
              <a:t>Current skills gap</a:t>
            </a:r>
            <a:r>
              <a:rPr lang="en-GB" sz="2000" dirty="0"/>
              <a:t>) </a:t>
            </a:r>
          </a:p>
          <a:p>
            <a:pPr lvl="1">
              <a:buFont typeface="Arial"/>
              <a:buChar char="–"/>
              <a:defRPr/>
            </a:pPr>
            <a:r>
              <a:rPr lang="en-GB" sz="2000" dirty="0"/>
              <a:t>Where do I want to go &amp; what development do I need to get there? (</a:t>
            </a:r>
            <a:r>
              <a:rPr lang="en-GB" sz="2000" dirty="0">
                <a:solidFill>
                  <a:srgbClr val="0070C0"/>
                </a:solidFill>
              </a:rPr>
              <a:t>My future development</a:t>
            </a:r>
            <a:r>
              <a:rPr lang="en-GB" sz="2000" dirty="0"/>
              <a:t>) </a:t>
            </a:r>
          </a:p>
          <a:p>
            <a:pPr lvl="1">
              <a:buFont typeface="Arial"/>
              <a:buChar char="–"/>
              <a:defRPr/>
            </a:pPr>
            <a:r>
              <a:rPr lang="en-GB" sz="2000" dirty="0"/>
              <a:t>How I intend to get there? (</a:t>
            </a:r>
            <a:r>
              <a:rPr lang="en-GB" sz="2000" dirty="0">
                <a:solidFill>
                  <a:srgbClr val="0070C0"/>
                </a:solidFill>
              </a:rPr>
              <a:t>Covered in your PDP</a:t>
            </a:r>
            <a:r>
              <a:rPr lang="en-GB" sz="2000" dirty="0"/>
              <a:t>) </a:t>
            </a:r>
          </a:p>
          <a:p>
            <a:pPr lvl="1">
              <a:buFont typeface="Arial"/>
              <a:buChar char="–"/>
              <a:defRPr/>
            </a:pPr>
            <a:endParaRPr lang="en-GB" sz="1400" dirty="0"/>
          </a:p>
          <a:p>
            <a:pPr>
              <a:buNone/>
              <a:defRPr/>
            </a:pPr>
            <a:endParaRPr lang="en-GB" sz="1600" dirty="0">
              <a:solidFill>
                <a:srgbClr val="FF0000"/>
              </a:solidFill>
            </a:endParaRPr>
          </a:p>
        </p:txBody>
      </p:sp>
    </p:spTree>
    <p:extLst>
      <p:ext uri="{BB962C8B-B14F-4D97-AF65-F5344CB8AC3E}">
        <p14:creationId xmlns:p14="http://schemas.microsoft.com/office/powerpoint/2010/main" val="204499851"/>
      </p:ext>
    </p:extLst>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en-GB" dirty="0" smtClean="0">
                <a:latin typeface="Calibri" charset="0"/>
              </a:rPr>
              <a:t>Activity</a:t>
            </a:r>
            <a:endParaRPr lang="en-US" dirty="0">
              <a:latin typeface="Calibri" charset="0"/>
            </a:endParaRPr>
          </a:p>
        </p:txBody>
      </p:sp>
      <p:sp>
        <p:nvSpPr>
          <p:cNvPr id="11267" name="Rectangle 3"/>
          <p:cNvSpPr>
            <a:spLocks noGrp="1" noChangeArrowheads="1"/>
          </p:cNvSpPr>
          <p:nvPr>
            <p:ph type="body" idx="4294967295"/>
          </p:nvPr>
        </p:nvSpPr>
        <p:spPr/>
        <p:txBody>
          <a:bodyPr rtlCol="0">
            <a:normAutofit/>
          </a:bodyPr>
          <a:lstStyle/>
          <a:p>
            <a:pPr>
              <a:buFont typeface="Arial"/>
              <a:buChar char="•"/>
              <a:defRPr/>
            </a:pPr>
            <a:r>
              <a:rPr lang="en-GB" sz="2400" dirty="0">
                <a:latin typeface="+mj-lt"/>
              </a:rPr>
              <a:t>Start writing your reflective essay</a:t>
            </a:r>
          </a:p>
          <a:p>
            <a:pPr>
              <a:buFont typeface="Arial"/>
              <a:buChar char="•"/>
              <a:defRPr/>
            </a:pPr>
            <a:r>
              <a:rPr lang="en-GB" sz="2400" dirty="0">
                <a:latin typeface="+mj-lt"/>
              </a:rPr>
              <a:t>45 minutes</a:t>
            </a:r>
            <a:endParaRPr lang="en-US" sz="2400" dirty="0">
              <a:latin typeface="+mj-lt"/>
            </a:endParaRPr>
          </a:p>
        </p:txBody>
      </p:sp>
    </p:spTree>
    <p:extLst>
      <p:ext uri="{BB962C8B-B14F-4D97-AF65-F5344CB8AC3E}">
        <p14:creationId xmlns:p14="http://schemas.microsoft.com/office/powerpoint/2010/main" val="208495635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en-GB">
                <a:latin typeface="Calibri" charset="0"/>
              </a:rPr>
              <a:t>Agenda</a:t>
            </a:r>
            <a:endParaRPr lang="en-US">
              <a:latin typeface="Calibri" charset="0"/>
            </a:endParaRPr>
          </a:p>
        </p:txBody>
      </p:sp>
      <p:sp>
        <p:nvSpPr>
          <p:cNvPr id="11267" name="Rectangle 3"/>
          <p:cNvSpPr>
            <a:spLocks noGrp="1" noChangeArrowheads="1"/>
          </p:cNvSpPr>
          <p:nvPr>
            <p:ph type="body" idx="4294967295"/>
          </p:nvPr>
        </p:nvSpPr>
        <p:spPr/>
        <p:txBody>
          <a:bodyPr rtlCol="0">
            <a:normAutofit/>
          </a:bodyPr>
          <a:lstStyle/>
          <a:p>
            <a:pPr>
              <a:buFont typeface="Arial"/>
              <a:buChar char="•"/>
              <a:defRPr/>
            </a:pPr>
            <a:r>
              <a:rPr lang="en-GB" sz="2400" dirty="0">
                <a:latin typeface="+mj-lt"/>
              </a:rPr>
              <a:t>CV and JD progress report (You)</a:t>
            </a:r>
          </a:p>
          <a:p>
            <a:pPr>
              <a:buFont typeface="Arial"/>
              <a:buChar char="•"/>
              <a:defRPr/>
            </a:pPr>
            <a:r>
              <a:rPr lang="en-GB" sz="2400" dirty="0">
                <a:latin typeface="+mj-lt"/>
              </a:rPr>
              <a:t>Personal Development Plan</a:t>
            </a:r>
          </a:p>
          <a:p>
            <a:pPr>
              <a:buFont typeface="Arial"/>
              <a:buChar char="•"/>
              <a:defRPr/>
            </a:pPr>
            <a:r>
              <a:rPr lang="en-GB" sz="2400" dirty="0">
                <a:latin typeface="+mj-lt"/>
              </a:rPr>
              <a:t>Develop your TNA</a:t>
            </a:r>
          </a:p>
          <a:p>
            <a:pPr>
              <a:buFont typeface="Arial"/>
              <a:buChar char="•"/>
              <a:defRPr/>
            </a:pPr>
            <a:r>
              <a:rPr lang="en-GB" sz="2400" dirty="0"/>
              <a:t>Develop </a:t>
            </a:r>
            <a:r>
              <a:rPr lang="en-GB" sz="2400" dirty="0">
                <a:latin typeface="+mj-lt"/>
              </a:rPr>
              <a:t>your PDP</a:t>
            </a:r>
          </a:p>
          <a:p>
            <a:pPr>
              <a:buFont typeface="Arial"/>
              <a:buChar char="•"/>
              <a:defRPr/>
            </a:pPr>
            <a:r>
              <a:rPr lang="en-GB" sz="2400" dirty="0">
                <a:latin typeface="+mj-lt"/>
              </a:rPr>
              <a:t>Structure for your reflective essay</a:t>
            </a:r>
          </a:p>
          <a:p>
            <a:pPr marL="0" indent="0">
              <a:buNone/>
              <a:defRPr/>
            </a:pPr>
            <a:endParaRPr lang="en-US" sz="2400" dirty="0">
              <a:latin typeface="+mj-lt"/>
            </a:endParaRPr>
          </a:p>
        </p:txBody>
      </p:sp>
    </p:spTree>
    <p:extLst>
      <p:ext uri="{BB962C8B-B14F-4D97-AF65-F5344CB8AC3E}">
        <p14:creationId xmlns:p14="http://schemas.microsoft.com/office/powerpoint/2010/main" val="33213750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p:txBody>
          <a:bodyPr/>
          <a:lstStyle/>
          <a:p>
            <a:r>
              <a:rPr lang="en-GB">
                <a:latin typeface="Calibri" charset="0"/>
              </a:rPr>
              <a:t>Action Plan</a:t>
            </a:r>
            <a:endParaRPr lang="en-US">
              <a:latin typeface="Calibri" charset="0"/>
            </a:endParaRPr>
          </a:p>
        </p:txBody>
      </p:sp>
      <p:sp>
        <p:nvSpPr>
          <p:cNvPr id="11267" name="Rectangle 3"/>
          <p:cNvSpPr>
            <a:spLocks noGrp="1" noChangeArrowheads="1"/>
          </p:cNvSpPr>
          <p:nvPr>
            <p:ph type="body" idx="4294967295"/>
          </p:nvPr>
        </p:nvSpPr>
        <p:spPr/>
        <p:txBody>
          <a:bodyPr>
            <a:normAutofit/>
          </a:bodyPr>
          <a:lstStyle/>
          <a:p>
            <a:r>
              <a:rPr lang="en-GB" sz="2400" dirty="0">
                <a:latin typeface="Calibri" charset="0"/>
              </a:rPr>
              <a:t>Annotated CV </a:t>
            </a:r>
          </a:p>
          <a:p>
            <a:r>
              <a:rPr lang="en-GB" sz="2400" dirty="0">
                <a:latin typeface="Calibri" charset="0"/>
              </a:rPr>
              <a:t>Annotated JD</a:t>
            </a:r>
          </a:p>
          <a:p>
            <a:r>
              <a:rPr lang="en-GB" sz="2400" dirty="0">
                <a:latin typeface="Calibri" charset="0"/>
              </a:rPr>
              <a:t>Training needs analysis</a:t>
            </a:r>
          </a:p>
          <a:p>
            <a:r>
              <a:rPr lang="en-GB" sz="2400" dirty="0">
                <a:latin typeface="Calibri" charset="0"/>
              </a:rPr>
              <a:t>Reflection</a:t>
            </a:r>
          </a:p>
          <a:p>
            <a:pPr lvl="1"/>
            <a:r>
              <a:rPr lang="en-GB" sz="2000" dirty="0">
                <a:latin typeface="Calibri" charset="0"/>
              </a:rPr>
              <a:t>Read out aloud</a:t>
            </a:r>
          </a:p>
          <a:p>
            <a:pPr lvl="1"/>
            <a:r>
              <a:rPr lang="en-GB" sz="2000" dirty="0">
                <a:latin typeface="Calibri" charset="0"/>
              </a:rPr>
              <a:t>Spell-check</a:t>
            </a:r>
          </a:p>
          <a:p>
            <a:pPr lvl="1"/>
            <a:r>
              <a:rPr lang="en-GB" sz="2000" dirty="0">
                <a:latin typeface="Calibri" charset="0"/>
              </a:rPr>
              <a:t>References – check</a:t>
            </a:r>
          </a:p>
          <a:p>
            <a:pPr lvl="1"/>
            <a:r>
              <a:rPr lang="en-GB" sz="2000" dirty="0">
                <a:latin typeface="Calibri" charset="0"/>
              </a:rPr>
              <a:t>Learning styles</a:t>
            </a:r>
          </a:p>
          <a:p>
            <a:r>
              <a:rPr lang="en-GB" sz="2400" dirty="0">
                <a:latin typeface="Calibri" charset="0"/>
              </a:rPr>
              <a:t>Personal Development Plan</a:t>
            </a:r>
          </a:p>
          <a:p>
            <a:pPr>
              <a:buFont typeface="Arial" charset="0"/>
              <a:buNone/>
            </a:pPr>
            <a:endParaRPr lang="en-US" sz="2400" dirty="0">
              <a:latin typeface="Calibri" charset="0"/>
            </a:endParaRPr>
          </a:p>
        </p:txBody>
      </p:sp>
    </p:spTree>
    <p:extLst>
      <p:ext uri="{BB962C8B-B14F-4D97-AF65-F5344CB8AC3E}">
        <p14:creationId xmlns:p14="http://schemas.microsoft.com/office/powerpoint/2010/main" val="3495959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7"/>
          <p:cNvSpPr>
            <a:spLocks noChangeArrowheads="1"/>
          </p:cNvSpPr>
          <p:nvPr/>
        </p:nvSpPr>
        <p:spPr bwMode="auto">
          <a:xfrm>
            <a:off x="1524001" y="2849047"/>
            <a:ext cx="184731" cy="369332"/>
          </a:xfrm>
          <a:prstGeom prst="rect">
            <a:avLst/>
          </a:prstGeom>
          <a:noFill/>
          <a:ln w="9525">
            <a:noFill/>
            <a:miter lim="800000"/>
            <a:headEnd/>
            <a:tailEnd/>
          </a:ln>
        </p:spPr>
        <p:txBody>
          <a:bodyPr wrap="none" anchor="ctr">
            <a:spAutoFit/>
          </a:bodyPr>
          <a:lstStyle/>
          <a:p>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9820" y="476673"/>
            <a:ext cx="7812360" cy="5114567"/>
          </a:xfrm>
          <a:prstGeom prst="rect">
            <a:avLst/>
          </a:prstGeom>
        </p:spPr>
      </p:pic>
    </p:spTree>
    <p:extLst>
      <p:ext uri="{BB962C8B-B14F-4D97-AF65-F5344CB8AC3E}">
        <p14:creationId xmlns:p14="http://schemas.microsoft.com/office/powerpoint/2010/main" val="2958188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1574</Words>
  <Application>Microsoft Office PowerPoint</Application>
  <PresentationFormat>Custom</PresentationFormat>
  <Paragraphs>243</Paragraphs>
  <Slides>27</Slides>
  <Notes>22</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An Introduction to Critical Reflection…</vt:lpstr>
      <vt:lpstr>PowerPoint Presentation</vt:lpstr>
      <vt:lpstr>PowerPoint Presentation</vt:lpstr>
      <vt:lpstr>PowerPoint Presentation</vt:lpstr>
      <vt:lpstr>Some theorists...</vt:lpstr>
      <vt:lpstr>PowerPoint Presentation</vt:lpstr>
      <vt:lpstr>PowerPoint Presentation</vt:lpstr>
      <vt:lpstr>PowerPoint Presentation</vt:lpstr>
      <vt:lpstr>PowerPoint Presentation</vt:lpstr>
      <vt:lpstr>PowerPoint Presentation</vt:lpstr>
      <vt:lpstr>Gibbs’ Model of Reflection (1988)</vt:lpstr>
      <vt:lpstr>PowerPoint Presentation</vt:lpstr>
      <vt:lpstr>PowerPoint Presentation</vt:lpstr>
      <vt:lpstr>PowerPoint Presentation</vt:lpstr>
      <vt:lpstr>PowerPoint Presentation</vt:lpstr>
      <vt:lpstr>Focus on Learning </vt:lpstr>
      <vt:lpstr>Critical (Reflective) Writing</vt:lpstr>
      <vt:lpstr>Characteristics of critical reflection</vt:lpstr>
      <vt:lpstr>Reflecting on non routine actions</vt:lpstr>
      <vt:lpstr>Knowing your Audience  (1st and 2nd Markers /External Examiner)</vt:lpstr>
      <vt:lpstr>Richard Boyatzis Theory of Self Directed Learning </vt:lpstr>
      <vt:lpstr>Structure / questions for the essay</vt:lpstr>
      <vt:lpstr>Activity</vt:lpstr>
      <vt:lpstr>Agenda</vt:lpstr>
      <vt:lpstr>Action Plan</vt:lpstr>
      <vt:lpstr>PowerPoint Presentation</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Davies</dc:creator>
  <cp:lastModifiedBy>Administrator</cp:lastModifiedBy>
  <cp:revision>1</cp:revision>
  <dcterms:created xsi:type="dcterms:W3CDTF">2017-03-22T14:54:00Z</dcterms:created>
  <dcterms:modified xsi:type="dcterms:W3CDTF">2017-06-30T10:46:20Z</dcterms:modified>
</cp:coreProperties>
</file>