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arontoyota98@gmail.com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54" d="100"/>
          <a:sy n="54" d="100"/>
        </p:scale>
        <p:origin x="1080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gs" Target="tags/tag1.xml"/><Relationship Id="rId20" Type="http://schemas.openxmlformats.org/officeDocument/2006/relationships/commentAuthors" Target="commentAuthors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>
            <a:fillRect/>
          </a:stretch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46597-1760-4B82-8FCE-E14CE3BABA6B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45AE113-BE87-4AB7-B892-7CF22424616A}" type="slidenum">
              <a:rPr lang="en-US" smtClean="0"/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 Management of </a:t>
            </a:r>
            <a:r>
              <a:rPr lang="en-US" sz="3600" b="1" dirty="0" err="1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Longhu</a:t>
            </a:r>
            <a:r>
              <a:rPr lang="en-US" sz="36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Guanyu</a:t>
            </a:r>
            <a:br>
              <a:rPr lang="en-US" sz="1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4980" y="3514272"/>
            <a:ext cx="8637072" cy="977621"/>
          </a:xfrm>
        </p:spPr>
        <p:txBody>
          <a:bodyPr>
            <a:normAutofit/>
          </a:bodyPr>
          <a:lstStyle/>
          <a:p>
            <a:r>
              <a:rPr lang="en-US" sz="4000" dirty="0"/>
              <a:t>An OVERVIEW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4"/>
                </a:solidFill>
              </a:rPr>
              <a:t>Introduction </a:t>
            </a: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presentation focuses on the organizational management reform within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r>
              <a:rPr lang="en-US" dirty="0"/>
              <a:t> </a:t>
            </a:r>
            <a:endParaRPr lang="en-US" dirty="0"/>
          </a:p>
          <a:p>
            <a:r>
              <a:rPr lang="en-US" dirty="0"/>
              <a:t>explores the key factors and strategies involved in successfully managing change in a dynamic business environment.</a:t>
            </a:r>
            <a:endParaRPr lang="en-US" dirty="0"/>
          </a:p>
          <a:p>
            <a:pPr marL="0" indent="0">
              <a:buNone/>
            </a:pPr>
            <a:r>
              <a:rPr lang="en-US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aims to:</a:t>
            </a:r>
            <a:endParaRPr lang="en-US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Investigate the drivers and motivations behind the management reform within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Longhu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Guanyu</a:t>
            </a:r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(Adelman-Mullaly, 2023)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Examine the different types of changes implemented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This includes: Planned and Contingency</a:t>
            </a:r>
            <a:endParaRPr 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3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Background</a:t>
            </a:r>
            <a:br>
              <a:rPr lang="en-US" dirty="0">
                <a:solidFill>
                  <a:schemeClr val="accent3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Provide an overview of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r>
              <a:rPr lang="en-US" dirty="0"/>
              <a:t> as a long-term rental apartment brand</a:t>
            </a:r>
            <a:endParaRPr lang="en-US" dirty="0"/>
          </a:p>
          <a:p>
            <a:r>
              <a:rPr lang="en-US" dirty="0"/>
              <a:t>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r>
              <a:rPr lang="en-US" dirty="0"/>
              <a:t> is a subsidiary of China </a:t>
            </a:r>
            <a:r>
              <a:rPr lang="en-US" dirty="0" err="1"/>
              <a:t>Longhu</a:t>
            </a:r>
            <a:r>
              <a:rPr lang="en-US" dirty="0"/>
              <a:t> Group, </a:t>
            </a:r>
            <a:endParaRPr lang="en-US" dirty="0"/>
          </a:p>
          <a:p>
            <a:r>
              <a:rPr lang="en-US" dirty="0"/>
              <a:t>specializing in centralized long-term rental apartments(</a:t>
            </a:r>
            <a:r>
              <a:rPr lang="en-US" dirty="0" err="1"/>
              <a:t>Betch</a:t>
            </a:r>
            <a:r>
              <a:rPr lang="en-US" dirty="0"/>
              <a:t>, 2003). It </a:t>
            </a:r>
            <a:endParaRPr lang="en-US" dirty="0"/>
          </a:p>
          <a:p>
            <a:r>
              <a:rPr lang="en-US" dirty="0"/>
              <a:t>offers walnut, pine cone, and bean series of products, catering to various market segments.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67037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1"/>
                </a:solidFill>
                <a:effectLst/>
                <a:latin typeface="Berlin Sans FB Demi" panose="020E0802020502020306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Change Model</a:t>
            </a:r>
            <a:endParaRPr lang="en-US" dirty="0">
              <a:solidFill>
                <a:schemeClr val="accent1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realm of change management,</a:t>
            </a:r>
            <a:endParaRPr lang="en-US" dirty="0"/>
          </a:p>
          <a:p>
            <a:r>
              <a:rPr lang="en-US" dirty="0"/>
              <a:t>two key concepts shape the transformation process: </a:t>
            </a:r>
            <a:endParaRPr lang="en-US" dirty="0"/>
          </a:p>
          <a:p>
            <a:r>
              <a:rPr lang="en-US" dirty="0"/>
              <a:t>planned change and contingency change. (</a:t>
            </a:r>
            <a:r>
              <a:rPr lang="en-US" dirty="0" err="1"/>
              <a:t>Bebchuk</a:t>
            </a:r>
            <a:r>
              <a:rPr lang="en-US" dirty="0"/>
              <a:t> &amp; </a:t>
            </a:r>
            <a:r>
              <a:rPr lang="en-US" dirty="0" err="1"/>
              <a:t>Ferell</a:t>
            </a:r>
            <a:r>
              <a:rPr lang="en-US" dirty="0"/>
              <a:t>, 2009)</a:t>
            </a:r>
            <a:endParaRPr lang="en-US" dirty="0"/>
          </a:p>
          <a:p>
            <a:r>
              <a:rPr lang="en-US" dirty="0"/>
              <a:t>These frameworks provide valuable insights into how organizations like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r>
              <a:rPr lang="en-US" dirty="0"/>
              <a:t> navigate through complex and dynamic environments.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Planned Change in </a:t>
            </a:r>
            <a:r>
              <a:rPr lang="en-US" dirty="0" err="1">
                <a:solidFill>
                  <a:schemeClr val="accent1"/>
                </a:solidFill>
              </a:rPr>
              <a:t>Longhu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Guanyu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Implemented progressive and small-scale organizational changes</a:t>
            </a:r>
            <a:endParaRPr lang="en-US" dirty="0"/>
          </a:p>
          <a:p>
            <a:r>
              <a:rPr lang="en-US" dirty="0"/>
              <a:t>Changes were carried out incrementally and targeted </a:t>
            </a:r>
            <a:r>
              <a:rPr lang="en-US"/>
              <a:t>specific areas(</a:t>
            </a:r>
            <a:r>
              <a:rPr lang="en-US" dirty="0" err="1"/>
              <a:t>Kemelger</a:t>
            </a:r>
            <a:r>
              <a:rPr lang="en-US" dirty="0"/>
              <a:t>, 2000)</a:t>
            </a:r>
            <a:endParaRPr lang="en-US" dirty="0"/>
          </a:p>
          <a:p>
            <a:r>
              <a:rPr lang="en-US" dirty="0"/>
              <a:t>Focus on enhancing operational efficiency and resource allocation</a:t>
            </a:r>
            <a:endParaRPr lang="en-US" dirty="0"/>
          </a:p>
          <a:p>
            <a:r>
              <a:rPr lang="en-US" dirty="0"/>
              <a:t>Emphasized optimization of overall structure</a:t>
            </a:r>
            <a:endParaRPr lang="en-US" dirty="0"/>
          </a:p>
          <a:p>
            <a:r>
              <a:rPr lang="en-US" dirty="0"/>
              <a:t>Key areas of change included modular management, personnel adjustments, and integration of digital technologies(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Bateh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2013)</a:t>
            </a:r>
            <a:endParaRPr lang="en-US" dirty="0"/>
          </a:p>
          <a:p>
            <a:r>
              <a:rPr lang="en-US" dirty="0"/>
              <a:t>Aimed to foster adaptability, agility, and responsiveness to market demands</a:t>
            </a:r>
            <a:endParaRPr lang="en-US" dirty="0"/>
          </a:p>
          <a:p>
            <a:r>
              <a:rPr lang="en-US" dirty="0"/>
              <a:t>Measured and phased approach ensured effective implementation</a:t>
            </a:r>
            <a:endParaRPr lang="en-US" dirty="0"/>
          </a:p>
          <a:p>
            <a:r>
              <a:rPr lang="en-US" dirty="0"/>
              <a:t>Provided a solid foundation for future growth and success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/>
                </a:solidFill>
              </a:rPr>
              <a:t>Contingency Change in </a:t>
            </a:r>
            <a:r>
              <a:rPr lang="en-US" dirty="0" err="1">
                <a:solidFill>
                  <a:schemeClr val="accent3"/>
                </a:solidFill>
              </a:rPr>
              <a:t>Longhu</a:t>
            </a:r>
            <a:r>
              <a:rPr lang="en-US" dirty="0">
                <a:solidFill>
                  <a:schemeClr val="accent3"/>
                </a:solidFill>
              </a:rPr>
              <a:t> </a:t>
            </a:r>
            <a:r>
              <a:rPr lang="en-US" dirty="0" err="1">
                <a:solidFill>
                  <a:schemeClr val="accent3"/>
                </a:solidFill>
              </a:rPr>
              <a:t>Guanyu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External factors drove large-scale and drastic changes in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Guanyu's</a:t>
            </a:r>
            <a:r>
              <a:rPr lang="en-US" dirty="0"/>
              <a:t> management</a:t>
            </a:r>
            <a:endParaRPr lang="en-US" dirty="0"/>
          </a:p>
          <a:p>
            <a:r>
              <a:rPr lang="en-US" dirty="0"/>
              <a:t>Changes in national real estate-related policies, consumer preferences, and events like COVID-19 were key drivers</a:t>
            </a:r>
            <a:endParaRPr lang="en-US" dirty="0"/>
          </a:p>
          <a:p>
            <a:r>
              <a:rPr lang="en-US" dirty="0"/>
              <a:t>Prompted the organization to adapt and respond swiftly</a:t>
            </a:r>
            <a:endParaRPr lang="en-US" dirty="0"/>
          </a:p>
          <a:p>
            <a:r>
              <a:rPr lang="en-US" dirty="0"/>
              <a:t>Required adjustments in strategies, operations, and service delivery(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Burnes, B. (2020)</a:t>
            </a:r>
            <a:r>
              <a:rPr lang="en-US" dirty="0"/>
              <a:t>)</a:t>
            </a:r>
            <a:endParaRPr lang="en-US" dirty="0"/>
          </a:p>
          <a:p>
            <a:r>
              <a:rPr lang="en-US" dirty="0"/>
              <a:t>Demonstrated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Guanyu's</a:t>
            </a:r>
            <a:r>
              <a:rPr lang="en-US" dirty="0"/>
              <a:t> ability to navigate unforeseen circumstances</a:t>
            </a:r>
            <a:endParaRPr lang="en-US" dirty="0"/>
          </a:p>
          <a:p>
            <a:r>
              <a:rPr lang="en-US" dirty="0"/>
              <a:t>Highlighted the organization's resilience and agility in managing external challenges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1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Change Process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three steps are unfreezing, change, and freezing: </a:t>
            </a:r>
            <a:endParaRPr lang="en-US" dirty="0"/>
          </a:p>
          <a:p>
            <a:r>
              <a:rPr lang="en-US" dirty="0"/>
              <a:t>Unfreezing stage involves preparing employees for change and challenging existing mindsets</a:t>
            </a:r>
            <a:endParaRPr lang="en-US" dirty="0"/>
          </a:p>
          <a:p>
            <a:r>
              <a:rPr lang="en-US" dirty="0"/>
              <a:t>Change stage focuses on implementing reforms and introducing new practices</a:t>
            </a:r>
            <a:endParaRPr lang="en-US" dirty="0"/>
          </a:p>
          <a:p>
            <a:r>
              <a:rPr lang="en-US" dirty="0"/>
              <a:t>Freezing stage aims to stabilize and reinforce the changes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Erwin, &amp; Garman, 2010)</a:t>
            </a:r>
            <a:endParaRPr lang="en-US" dirty="0"/>
          </a:p>
          <a:p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Guanyu's</a:t>
            </a:r>
            <a:r>
              <a:rPr lang="en-US" dirty="0"/>
              <a:t> change process incorporated these steps to ensure a successful and sustainable transformation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Unfreezing Stage in </a:t>
            </a:r>
            <a:r>
              <a:rPr lang="en-US" dirty="0" err="1">
                <a:solidFill>
                  <a:schemeClr val="accent1"/>
                </a:solidFill>
              </a:rPr>
              <a:t>Longhu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Guanyu</a:t>
            </a:r>
            <a:br>
              <a:rPr lang="en-US" dirty="0">
                <a:solidFill>
                  <a:schemeClr val="accent1"/>
                </a:solidFill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  <a:p>
            <a:r>
              <a:rPr lang="en-US" dirty="0"/>
              <a:t>Preparations were made before the actual change in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endParaRPr lang="en-US" dirty="0"/>
          </a:p>
          <a:p>
            <a:r>
              <a:rPr lang="en-US" dirty="0"/>
              <a:t>Meetings and discussions were conducted to prepare employees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Grabner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&amp; Moers, 2013)</a:t>
            </a:r>
            <a:endParaRPr lang="en-US" dirty="0"/>
          </a:p>
          <a:p>
            <a:r>
              <a:rPr lang="en-US" dirty="0"/>
              <a:t>Aimed to challenge existing mindsets and foster openness to new ideas</a:t>
            </a:r>
            <a:endParaRPr lang="en-US" dirty="0"/>
          </a:p>
          <a:p>
            <a:r>
              <a:rPr lang="en-US" dirty="0"/>
              <a:t>Employees were encouraged to embrace change and overcome resistance (Collan,1993)</a:t>
            </a:r>
            <a:endParaRPr lang="en-US" dirty="0"/>
          </a:p>
          <a:p>
            <a:r>
              <a:rPr lang="en-US" dirty="0"/>
              <a:t>The unfreezing stage focused on creating awareness and readiness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Pardo &amp; Martinez Fuentes, 2003)</a:t>
            </a:r>
            <a:r>
              <a:rPr lang="en-US" dirty="0"/>
              <a:t>)</a:t>
            </a:r>
            <a:endParaRPr lang="en-US" dirty="0"/>
          </a:p>
          <a:p>
            <a:r>
              <a:rPr lang="en-US" dirty="0"/>
              <a:t>Prepared the organization for the upcoming transformation journey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Berlin Sans FB Demi" panose="020E0802020502020306" pitchFamily="34" charset="0"/>
              </a:rPr>
              <a:t>Change Stage in </a:t>
            </a:r>
            <a:r>
              <a:rPr lang="en-US" dirty="0" err="1">
                <a:latin typeface="Berlin Sans FB Demi" panose="020E0802020502020306" pitchFamily="34" charset="0"/>
              </a:rPr>
              <a:t>Longhu</a:t>
            </a:r>
            <a:r>
              <a:rPr lang="en-US" dirty="0">
                <a:latin typeface="Berlin Sans FB Demi" panose="020E0802020502020306" pitchFamily="34" charset="0"/>
              </a:rPr>
              <a:t> </a:t>
            </a:r>
            <a:r>
              <a:rPr lang="en-US" dirty="0" err="1">
                <a:latin typeface="Berlin Sans FB Demi" panose="020E0802020502020306" pitchFamily="34" charset="0"/>
              </a:rPr>
              <a:t>Guanyu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dirty="0"/>
              <a:t>Concrete steps were taken during the change phase in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endParaRPr lang="en-US" dirty="0"/>
          </a:p>
          <a:p>
            <a:r>
              <a:rPr lang="en-US" dirty="0"/>
              <a:t>A change team was formed to drive and implement reforms</a:t>
            </a:r>
            <a:endParaRPr lang="en-US" dirty="0"/>
          </a:p>
          <a:p>
            <a:r>
              <a:rPr lang="en-US" dirty="0"/>
              <a:t>The change team was responsible for leading the transformation process</a:t>
            </a:r>
            <a:endParaRPr lang="en-US" dirty="0"/>
          </a:p>
          <a:p>
            <a:r>
              <a:rPr lang="en-US" dirty="0"/>
              <a:t>Reforms were carefully planned and executed(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Grabner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&amp; Moers, 2013)</a:t>
            </a:r>
            <a:endParaRPr lang="en-US" dirty="0"/>
          </a:p>
          <a:p>
            <a:r>
              <a:rPr lang="en-US" dirty="0"/>
              <a:t>Emphasis on aligning organizational goals and implementing necessary changes</a:t>
            </a:r>
            <a:endParaRPr lang="en-US" dirty="0"/>
          </a:p>
          <a:p>
            <a:r>
              <a:rPr lang="en-US" dirty="0"/>
              <a:t>Implementation of new strategies, processes, and structures</a:t>
            </a:r>
            <a:endParaRPr lang="en-US" dirty="0"/>
          </a:p>
          <a:p>
            <a:r>
              <a:rPr lang="en-US" dirty="0"/>
              <a:t>Aimed to enhance operational efficiency and adaptability (</a:t>
            </a:r>
            <a:r>
              <a:rPr lang="en-US" dirty="0" err="1"/>
              <a:t>koller</a:t>
            </a:r>
            <a:r>
              <a:rPr lang="en-US" dirty="0"/>
              <a:t>, 2012)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4"/>
                </a:solidFill>
              </a:rPr>
              <a:t>Freezing Stage in </a:t>
            </a:r>
            <a:r>
              <a:rPr lang="en-US" dirty="0" err="1">
                <a:solidFill>
                  <a:schemeClr val="accent4"/>
                </a:solidFill>
              </a:rPr>
              <a:t>Longhu</a:t>
            </a:r>
            <a:r>
              <a:rPr lang="en-US" dirty="0">
                <a:solidFill>
                  <a:schemeClr val="accent4"/>
                </a:solidFill>
              </a:rPr>
              <a:t> </a:t>
            </a:r>
            <a:r>
              <a:rPr lang="en-US" dirty="0" err="1">
                <a:solidFill>
                  <a:schemeClr val="accent4"/>
                </a:solidFill>
              </a:rPr>
              <a:t>Guanyu</a:t>
            </a:r>
            <a:br>
              <a:rPr lang="en-US" dirty="0">
                <a:solidFill>
                  <a:schemeClr val="accent4"/>
                </a:solidFill>
              </a:rPr>
            </a:b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The freezing stage in </a:t>
            </a:r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</a:t>
            </a:r>
            <a:r>
              <a:rPr lang="en-US" dirty="0"/>
              <a:t> is crucial for stabilizing the new practices and ensuring sustainability</a:t>
            </a:r>
            <a:endParaRPr lang="en-US" dirty="0"/>
          </a:p>
          <a:p>
            <a:r>
              <a:rPr lang="en-US" dirty="0"/>
              <a:t>Focuses on reinforcing the implemented changes(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Phillips, 1983)</a:t>
            </a:r>
            <a:endParaRPr lang="en-US" dirty="0"/>
          </a:p>
          <a:p>
            <a:r>
              <a:rPr lang="en-US" dirty="0"/>
              <a:t>Aims to embed new practices and processes into the organizational culture</a:t>
            </a:r>
            <a:endParaRPr lang="en-US" dirty="0"/>
          </a:p>
          <a:p>
            <a:r>
              <a:rPr lang="en-US" dirty="0"/>
              <a:t>Enhances the organization's ability to adapt to future challenges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Kerber, 2005). </a:t>
            </a:r>
            <a:endParaRPr lang="en-US" dirty="0"/>
          </a:p>
          <a:p>
            <a:r>
              <a:rPr lang="en-US" dirty="0"/>
              <a:t>Monitors and evaluates the effectiveness of the implemented changes</a:t>
            </a:r>
            <a:endParaRPr lang="en-US" dirty="0"/>
          </a:p>
          <a:p>
            <a:r>
              <a:rPr lang="en-US" dirty="0"/>
              <a:t>Provides a solid foundation for continued growth and success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/>
                </a:solidFill>
              </a:rPr>
              <a:t>Conclusion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Longhu</a:t>
            </a:r>
            <a:r>
              <a:rPr lang="en-US" dirty="0"/>
              <a:t> </a:t>
            </a:r>
            <a:r>
              <a:rPr lang="en-US" dirty="0" err="1"/>
              <a:t>Guanyu's</a:t>
            </a:r>
            <a:r>
              <a:rPr lang="en-US" dirty="0"/>
              <a:t> management change process involved a combination of planned and contingency changes.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Patti, 1974)</a:t>
            </a:r>
            <a:endParaRPr lang="en-US" dirty="0"/>
          </a:p>
          <a:p>
            <a:r>
              <a:rPr lang="en-US" dirty="0"/>
              <a:t> Essential for adapting to external factors and </a:t>
            </a:r>
            <a:endParaRPr lang="en-US" dirty="0"/>
          </a:p>
          <a:p>
            <a:r>
              <a:rPr lang="en-US" dirty="0"/>
              <a:t>driving organizational success.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en-US" dirty="0"/>
              <a:t>Adelman-</a:t>
            </a:r>
            <a:r>
              <a:rPr lang="en-US" dirty="0" err="1"/>
              <a:t>Mullally</a:t>
            </a:r>
            <a:r>
              <a:rPr lang="en-US" dirty="0"/>
              <a:t>, T., Nielsen, S., &amp; Chung, S. Y. (2023). Planned change in modern hierarchical organizations: A three-step model. Journal of Professional Nursing, 46, 1-6.</a:t>
            </a:r>
            <a:endParaRPr lang="en-US" dirty="0"/>
          </a:p>
          <a:p>
            <a:r>
              <a:rPr lang="en-US" dirty="0"/>
              <a:t>Becht, M., Bolton, P., &amp; </a:t>
            </a:r>
            <a:r>
              <a:rPr lang="en-US" dirty="0" err="1"/>
              <a:t>Röell</a:t>
            </a:r>
            <a:r>
              <a:rPr lang="en-US" dirty="0"/>
              <a:t>, A. (2003). Corporate governance and control. In Handbook of the Economics of Finance (Vol. 1, pp. 1-109). Elsevier.</a:t>
            </a:r>
            <a:endParaRPr lang="en-US" dirty="0"/>
          </a:p>
          <a:p>
            <a:r>
              <a:rPr lang="en-US" dirty="0" err="1"/>
              <a:t>Bebchuk</a:t>
            </a:r>
            <a:r>
              <a:rPr lang="en-US" dirty="0"/>
              <a:t>, L., Cohen, A., &amp; Ferrell, A. (2009). What matters in corporate governance?. The Review of financial studies, 22(2), 783-827.</a:t>
            </a:r>
            <a:endParaRPr lang="en-US" dirty="0"/>
          </a:p>
          <a:p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+mn-ea"/>
              </a:rPr>
              <a:t>Bateh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sym typeface="+mn-ea"/>
              </a:rPr>
              <a:t>, J., Castaneda, M. E., &amp; Farah, J. E. (2013). Employee resistance to organizational change. International Journal of Management &amp; Information Systems (IJMIS), 17(2), 113-116.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sym typeface="+mn-ea"/>
              </a:rPr>
              <a:t>Burnes, B. (2020). The origins of Lewin’s three-step model of change. The Journal of Applied Behavioral Science, 56(1), 32-59.</a:t>
            </a:r>
            <a:endParaRPr lang="en-US" dirty="0">
              <a:effectLst/>
            </a:endParaRP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662279"/>
            <a:ext cx="9603275" cy="1049235"/>
          </a:xfrm>
        </p:spPr>
        <p:txBody>
          <a:bodyPr/>
          <a:lstStyle/>
          <a:p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0459" y="1883652"/>
            <a:ext cx="9603275" cy="3450613"/>
          </a:xfrm>
        </p:spPr>
        <p:txBody>
          <a:bodyPr>
            <a:noAutofit/>
          </a:bodyPr>
          <a:lstStyle/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sz="2000" dirty="0">
                <a:sym typeface="+mn-ea"/>
              </a:rPr>
              <a:t>Callan, V. J. (1993). Individual and organizational strategies for coping with organizational change. Work &amp; stress, 7(1), 63-75.</a:t>
            </a:r>
            <a:endParaRPr lang="en-US" sz="2000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sz="2000" dirty="0">
                <a:effectLst/>
              </a:rPr>
              <a:t>Erwin, D. G., &amp; Garman, A. N. (2010). Resistance to organizational change: linking research and practice. Leadership &amp; Organization Development Journal, 31(1), 39-56.</a:t>
            </a:r>
            <a:endParaRPr lang="en-US" sz="2000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sz="2000" dirty="0">
                <a:effectLst/>
              </a:rPr>
              <a:t>Grabner, I., &amp; Moers, F. (2013). Management control as a system or a package? Conceptual and empirical issues. Accounting, Organizations and Society, 38(6-7), 407-419.</a:t>
            </a:r>
            <a:endParaRPr lang="en-US" sz="2000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sz="2000" dirty="0">
                <a:sym typeface="+mn-ea"/>
              </a:rPr>
              <a:t>Kerber, K., &amp; Buono, A. F. (2005). Rethinking organizational change: Reframing the challenge of change management. Organization Development Journal, 23(3), 23.</a:t>
            </a:r>
            <a:endParaRPr lang="en-US" sz="2000" dirty="0">
              <a:sym typeface="+mn-ea"/>
            </a:endParaRPr>
          </a:p>
          <a:p>
            <a:r>
              <a:rPr lang="en-US" dirty="0">
                <a:sym typeface="+mn-ea"/>
              </a:rPr>
              <a:t>Lunenburg, F. C. (2010, September). Forces for and resistance to organizational change. In National forum of educational administration and supervision journal (Vol. 27, No. 4, pp. 1-10).</a:t>
            </a:r>
            <a:endParaRPr lang="en-US" dirty="0">
              <a:effectLst/>
            </a:endParaRPr>
          </a:p>
          <a:p>
            <a:endParaRPr lang="en-US" sz="800" b="1" dirty="0">
              <a:effectLst/>
              <a:ea typeface="Calibri" panose="020F0502020204030204" pitchFamily="34" charset="0"/>
              <a:cs typeface="+mn-lt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662279"/>
            <a:ext cx="9603275" cy="1049235"/>
          </a:xfrm>
        </p:spPr>
        <p:txBody>
          <a:bodyPr/>
          <a:lstStyle/>
          <a:p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0459" y="1883652"/>
            <a:ext cx="9603275" cy="3450613"/>
          </a:xfrm>
        </p:spPr>
        <p:txBody>
          <a:bodyPr>
            <a:noAutofit/>
          </a:bodyPr>
          <a:lstStyle/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Phillips, J. R. (1983). Enhancing the effectiveness of organizational change management. Human Resource Management, 22(1‐2), 183-199.</a:t>
            </a:r>
            <a:endParaRPr lang="en-US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Patti, R. J. (1974). Organizational resistance and change: The view from below. Social Service Review, 48(3), 367-383.</a:t>
            </a:r>
            <a:endParaRPr lang="en-US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Pardo del Val, M., &amp; Martinez Fuentes, C. (2003). Resistance to change: a literature review and empirical study. Management decision, 41(2), 148-155.</a:t>
            </a:r>
            <a:endParaRPr lang="en-US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Self, D. R. (2007). Organizational change–overcoming resistance by creating readiness. Development and learning in organizations: An international journal, 21(5), 11-13.</a:t>
            </a:r>
            <a:endParaRPr lang="en-US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Kemelgor, B. H., Johnson, S. D., &amp; Srinivasan, S. (2000). Forces driving organizational change: A business school perspective. Journal of Education for Business, 75(3), 133-137. </a:t>
            </a:r>
            <a:endParaRPr lang="en-US" dirty="0">
              <a:effectLst/>
            </a:endParaRPr>
          </a:p>
          <a:p>
            <a:pPr marR="0" algn="l">
              <a:lnSpc>
                <a:spcPct val="120000"/>
              </a:lnSpc>
              <a:spcBef>
                <a:spcPts val="1000"/>
              </a:spcBef>
              <a:buSzTx/>
            </a:pPr>
            <a:r>
              <a:rPr lang="en-US" dirty="0">
                <a:sym typeface="+mn-ea"/>
              </a:rPr>
              <a:t>Kotter, J. P. (2012). Leading change. Harvard business press.</a:t>
            </a:r>
            <a:endParaRPr lang="en-US" dirty="0">
              <a:sym typeface="+mn-ea"/>
            </a:endParaRPr>
          </a:p>
          <a:p>
            <a:endParaRPr lang="en-US" sz="800" b="1" dirty="0">
              <a:effectLst/>
              <a:ea typeface="Calibri" panose="020F0502020204030204" pitchFamily="34" charset="0"/>
              <a:cs typeface="+mn-lt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ags/tag1.xml><?xml version="1.0" encoding="utf-8"?>
<p:tagLst xmlns:p="http://schemas.openxmlformats.org/presentationml/2006/main">
  <p:tag name="KSO_WPP_MARK_KEY" val="74f36aec-c8ca-4bfd-b536-9700032c3e7d"/>
  <p:tag name="COMMONDATA" val="eyJoZGlkIjoiZGJiZjMzNjk1ZWU3ZDJiYWIxYTFhY2E3MGUzNGQ1M2UifQ==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allery">
    <a:dk1>
      <a:sysClr val="windowText" lastClr="000000"/>
    </a:dk1>
    <a:lt1>
      <a:sysClr val="window" lastClr="FFFFFF"/>
    </a:lt1>
    <a:dk2>
      <a:srgbClr val="454545"/>
    </a:dk2>
    <a:lt2>
      <a:srgbClr val="DFDBD5"/>
    </a:lt2>
    <a:accent1>
      <a:srgbClr val="B71E42"/>
    </a:accent1>
    <a:accent2>
      <a:srgbClr val="DE478E"/>
    </a:accent2>
    <a:accent3>
      <a:srgbClr val="BC72F0"/>
    </a:accent3>
    <a:accent4>
      <a:srgbClr val="795FAF"/>
    </a:accent4>
    <a:accent5>
      <a:srgbClr val="586EA6"/>
    </a:accent5>
    <a:accent6>
      <a:srgbClr val="6892A0"/>
    </a:accent6>
    <a:hlink>
      <a:srgbClr val="FA2B5C"/>
    </a:hlink>
    <a:folHlink>
      <a:srgbClr val="BC658E"/>
    </a:folHlink>
  </a:clrScheme>
</a:themeOverride>
</file>

<file path=ppt/theme/themeOverride2.xml><?xml version="1.0" encoding="utf-8"?>
<a:themeOverride xmlns:a="http://schemas.openxmlformats.org/drawingml/2006/main">
  <a:clrScheme name="Gallery">
    <a:dk1>
      <a:sysClr val="windowText" lastClr="000000"/>
    </a:dk1>
    <a:lt1>
      <a:sysClr val="window" lastClr="FFFFFF"/>
    </a:lt1>
    <a:dk2>
      <a:srgbClr val="454545"/>
    </a:dk2>
    <a:lt2>
      <a:srgbClr val="DFDBD5"/>
    </a:lt2>
    <a:accent1>
      <a:srgbClr val="B71E42"/>
    </a:accent1>
    <a:accent2>
      <a:srgbClr val="DE478E"/>
    </a:accent2>
    <a:accent3>
      <a:srgbClr val="BC72F0"/>
    </a:accent3>
    <a:accent4>
      <a:srgbClr val="795FAF"/>
    </a:accent4>
    <a:accent5>
      <a:srgbClr val="586EA6"/>
    </a:accent5>
    <a:accent6>
      <a:srgbClr val="6892A0"/>
    </a:accent6>
    <a:hlink>
      <a:srgbClr val="FA2B5C"/>
    </a:hlink>
    <a:folHlink>
      <a:srgbClr val="BC658E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6764</Words>
  <Application>WPS 演示</Application>
  <PresentationFormat>Widescreen</PresentationFormat>
  <Paragraphs>120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5" baseType="lpstr">
      <vt:lpstr>Arial</vt:lpstr>
      <vt:lpstr>宋体</vt:lpstr>
      <vt:lpstr>Wingdings</vt:lpstr>
      <vt:lpstr>Calibri</vt:lpstr>
      <vt:lpstr>Times New Roman</vt:lpstr>
      <vt:lpstr>Berlin Sans FB Demi</vt:lpstr>
      <vt:lpstr>Gill Sans MT</vt:lpstr>
      <vt:lpstr>微软雅黑</vt:lpstr>
      <vt:lpstr>Arial Unicode MS</vt:lpstr>
      <vt:lpstr>等线</vt:lpstr>
      <vt:lpstr>Gallery</vt:lpstr>
      <vt:lpstr>Change Management of Longhu Guanyu </vt:lpstr>
      <vt:lpstr>Introduction </vt:lpstr>
      <vt:lpstr>Corporate Background </vt:lpstr>
      <vt:lpstr>Management Change Model</vt:lpstr>
      <vt:lpstr>Planned Change in Longhu Guanyu</vt:lpstr>
      <vt:lpstr>Contingency Change in Longhu Guanyu </vt:lpstr>
      <vt:lpstr>Management Change Process </vt:lpstr>
      <vt:lpstr>Unfreezing Stage in Longhu Guanyu </vt:lpstr>
      <vt:lpstr>Change Stage in Longhu Guanyu </vt:lpstr>
      <vt:lpstr>Freezing Stage in Longhu Guanyu 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 of Longhu Guanyu </dc:title>
  <dc:creator>aarontoyota98@gmail.com</dc:creator>
  <cp:lastModifiedBy>肇熹亭</cp:lastModifiedBy>
  <cp:revision>9</cp:revision>
  <dcterms:created xsi:type="dcterms:W3CDTF">2023-07-06T13:13:00Z</dcterms:created>
  <dcterms:modified xsi:type="dcterms:W3CDTF">2023-07-10T02:10:31Z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4765100918E0414ABAA2C066104C0940</vt:lpwstr>
  </property>
  <property fmtid="{D5CDD505-2E9C-101B-9397-08002B2CF9AE}" pid="3" name="KSOProductBuildVer">
    <vt:lpwstr>2052-11.1.0.13703</vt:lpwstr>
  </property>
</Properties>
</file>