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</p:sldIdLst>
  <p:sldSz cx="14211300" cy="20104100"/>
  <p:notesSz cx="14211300" cy="201041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158" y="324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66323" y="6232271"/>
            <a:ext cx="12085003" cy="422186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700" b="0" i="0">
                <a:solidFill>
                  <a:srgbClr val="418BE3"/>
                </a:solidFill>
                <a:latin typeface="Microsoft Sans Serif"/>
                <a:cs typeface="Microsoft Sans Serif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132647" y="11258296"/>
            <a:ext cx="9952355" cy="5026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29-Nov-25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4208077" cy="20099013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1421167" y="1422192"/>
            <a:ext cx="11369675" cy="17255490"/>
          </a:xfrm>
          <a:custGeom>
            <a:avLst/>
            <a:gdLst/>
            <a:ahLst/>
            <a:cxnLst/>
            <a:rect l="l" t="t" r="r" b="b"/>
            <a:pathLst>
              <a:path w="11369675" h="17255490">
                <a:moveTo>
                  <a:pt x="11369338" y="17254980"/>
                </a:moveTo>
                <a:lnTo>
                  <a:pt x="0" y="17254980"/>
                </a:lnTo>
                <a:lnTo>
                  <a:pt x="0" y="0"/>
                </a:lnTo>
                <a:lnTo>
                  <a:pt x="11369338" y="0"/>
                </a:lnTo>
                <a:lnTo>
                  <a:pt x="11369338" y="1725498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332612" y="5327183"/>
            <a:ext cx="9533910" cy="371097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700" b="0" i="0">
                <a:solidFill>
                  <a:srgbClr val="418BE3"/>
                </a:solidFill>
                <a:latin typeface="Microsoft Sans Serif"/>
                <a:cs typeface="Microsoft Sans Serif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29-Nov-25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700" b="0" i="0">
                <a:solidFill>
                  <a:srgbClr val="418BE3"/>
                </a:solidFill>
                <a:latin typeface="Microsoft Sans Serif"/>
                <a:cs typeface="Microsoft Sans Serif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710882" y="4623943"/>
            <a:ext cx="6184678" cy="1326870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7322089" y="4623943"/>
            <a:ext cx="6184678" cy="1326870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29-Nov-25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700" b="0" i="0">
                <a:solidFill>
                  <a:srgbClr val="418BE3"/>
                </a:solidFill>
                <a:latin typeface="Microsoft Sans Serif"/>
                <a:cs typeface="Microsoft Sans Serif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29-Nov-25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29-Nov-25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4208077" cy="20099013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1421167" y="1422192"/>
            <a:ext cx="11369675" cy="17255490"/>
          </a:xfrm>
          <a:custGeom>
            <a:avLst/>
            <a:gdLst/>
            <a:ahLst/>
            <a:cxnLst/>
            <a:rect l="l" t="t" r="r" b="b"/>
            <a:pathLst>
              <a:path w="11369675" h="17255490">
                <a:moveTo>
                  <a:pt x="11369338" y="17254980"/>
                </a:moveTo>
                <a:lnTo>
                  <a:pt x="0" y="17254980"/>
                </a:lnTo>
                <a:lnTo>
                  <a:pt x="0" y="0"/>
                </a:lnTo>
                <a:lnTo>
                  <a:pt x="11369338" y="0"/>
                </a:lnTo>
                <a:lnTo>
                  <a:pt x="11369338" y="1725498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400040" y="5071542"/>
            <a:ext cx="9411970" cy="15036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700" b="0" i="0">
                <a:solidFill>
                  <a:srgbClr val="418BE3"/>
                </a:solidFill>
                <a:latin typeface="Microsoft Sans Serif"/>
                <a:cs typeface="Microsoft Sans Serif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810480" y="7088838"/>
            <a:ext cx="6590665" cy="40722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834001" y="18696814"/>
            <a:ext cx="4549648" cy="1005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710882" y="18696814"/>
            <a:ext cx="3270059" cy="1005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29-Nov-25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0236708" y="18696814"/>
            <a:ext cx="3270059" cy="1005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/>
          <p:nvPr/>
        </p:nvSpPr>
        <p:spPr>
          <a:xfrm>
            <a:off x="3714911" y="9823450"/>
            <a:ext cx="6590665" cy="1824859"/>
          </a:xfrm>
          <a:prstGeom prst="rect">
            <a:avLst/>
          </a:prstGeom>
        </p:spPr>
        <p:txBody>
          <a:bodyPr vert="horz" wrap="square" lIns="0" tIns="4660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929"/>
              </a:spcBef>
            </a:pPr>
            <a:r>
              <a:rPr sz="8800" spc="-470" dirty="0" smtClean="0">
                <a:solidFill>
                  <a:srgbClr val="132044"/>
                </a:solidFill>
                <a:latin typeface="Microsoft Sans Serif"/>
                <a:cs typeface="Microsoft Sans Serif"/>
              </a:rPr>
              <a:t>Nike</a:t>
            </a:r>
            <a:r>
              <a:rPr sz="8800" spc="-360" dirty="0" smtClean="0">
                <a:solidFill>
                  <a:srgbClr val="132044"/>
                </a:solidFill>
                <a:latin typeface="Microsoft Sans Serif"/>
                <a:cs typeface="Microsoft Sans Serif"/>
              </a:rPr>
              <a:t> </a:t>
            </a:r>
            <a:r>
              <a:rPr sz="8800" spc="-810" dirty="0">
                <a:solidFill>
                  <a:srgbClr val="132044"/>
                </a:solidFill>
                <a:latin typeface="Microsoft Sans Serif"/>
                <a:cs typeface="Microsoft Sans Serif"/>
              </a:rPr>
              <a:t>ReVive</a:t>
            </a:r>
            <a:endParaRPr sz="8800" dirty="0">
              <a:latin typeface="Microsoft Sans Serif"/>
              <a:cs typeface="Microsoft Sans Serif"/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162207" y="5784850"/>
            <a:ext cx="9887210" cy="2954655"/>
          </a:xfrm>
        </p:spPr>
        <p:txBody>
          <a:bodyPr/>
          <a:lstStyle/>
          <a:p>
            <a:pPr algn="ctr"/>
            <a:r>
              <a:rPr lang="en-US" sz="9600" dirty="0" smtClean="0"/>
              <a:t>Marketing</a:t>
            </a:r>
            <a:br>
              <a:rPr lang="en-US" sz="9600" dirty="0" smtClean="0"/>
            </a:br>
            <a:r>
              <a:rPr lang="en-US" sz="9600" dirty="0" smtClean="0"/>
              <a:t>Strategy Pitch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3714912" y="13862050"/>
            <a:ext cx="6781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Student name: </a:t>
            </a:r>
            <a:r>
              <a:rPr lang="en-US" sz="2000" b="1" dirty="0" err="1"/>
              <a:t>Mohd</a:t>
            </a:r>
            <a:r>
              <a:rPr lang="en-US" sz="2000" b="1" dirty="0"/>
              <a:t> </a:t>
            </a:r>
            <a:r>
              <a:rPr lang="en-US" sz="2000" b="1" dirty="0" err="1"/>
              <a:t>Saif</a:t>
            </a:r>
            <a:endParaRPr lang="en-US" sz="2000" dirty="0"/>
          </a:p>
          <a:p>
            <a:pPr algn="ctr"/>
            <a:r>
              <a:rPr lang="en-US" sz="2000" b="1" dirty="0"/>
              <a:t>Student ID number: 2431762</a:t>
            </a:r>
            <a:endParaRPr lang="en-US" sz="2000" dirty="0"/>
          </a:p>
          <a:p>
            <a:pPr algn="ctr"/>
            <a:r>
              <a:rPr lang="en-US" sz="2000" b="1" dirty="0"/>
              <a:t>Module code: LCMB7024</a:t>
            </a:r>
            <a:endParaRPr lang="en-US" sz="2000" dirty="0"/>
          </a:p>
          <a:p>
            <a:pPr algn="ctr"/>
            <a:r>
              <a:rPr lang="en-US" sz="2000" b="1" dirty="0"/>
              <a:t>Lecturer: Dr. </a:t>
            </a:r>
            <a:r>
              <a:rPr lang="en-US" sz="2000" b="1" dirty="0" err="1"/>
              <a:t>Jayalakshmi</a:t>
            </a:r>
            <a:r>
              <a:rPr lang="en-US" sz="2000" b="1" dirty="0"/>
              <a:t> </a:t>
            </a:r>
            <a:r>
              <a:rPr lang="en-US" sz="2000" b="1" dirty="0" err="1"/>
              <a:t>Gopalkrishna</a:t>
            </a:r>
            <a:r>
              <a:rPr lang="en-US" sz="2000" b="1" dirty="0"/>
              <a:t> (London)</a:t>
            </a:r>
            <a:endParaRPr lang="en-US" sz="2000" dirty="0"/>
          </a:p>
        </p:txBody>
      </p:sp>
      <p:pic>
        <p:nvPicPr>
          <p:cNvPr id="9" name="Picture 8" descr="university-of-wales-trinity-saint-david-logo-vector | ESRC Wales Doctoral  Training Partnership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6241" y="1822450"/>
            <a:ext cx="7119141" cy="3657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4208125" cy="20099020"/>
          </a:xfrm>
          <a:custGeom>
            <a:avLst/>
            <a:gdLst/>
            <a:ahLst/>
            <a:cxnLst/>
            <a:rect l="l" t="t" r="r" b="b"/>
            <a:pathLst>
              <a:path w="14208125" h="20099020">
                <a:moveTo>
                  <a:pt x="14208077" y="20099012"/>
                </a:moveTo>
                <a:lnTo>
                  <a:pt x="0" y="20099012"/>
                </a:lnTo>
                <a:lnTo>
                  <a:pt x="0" y="0"/>
                </a:lnTo>
                <a:lnTo>
                  <a:pt x="14208077" y="0"/>
                </a:lnTo>
                <a:lnTo>
                  <a:pt x="14208077" y="20099012"/>
                </a:lnTo>
                <a:close/>
              </a:path>
            </a:pathLst>
          </a:custGeom>
          <a:solidFill>
            <a:srgbClr val="EDF1FD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842334" y="13305161"/>
            <a:ext cx="11369339" cy="679516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0" y="1025"/>
            <a:ext cx="12790805" cy="18447385"/>
            <a:chOff x="0" y="1025"/>
            <a:chExt cx="12790805" cy="1844738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1025"/>
              <a:ext cx="11369204" cy="679307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421167" y="1192855"/>
              <a:ext cx="11369675" cy="17255490"/>
            </a:xfrm>
            <a:custGeom>
              <a:avLst/>
              <a:gdLst/>
              <a:ahLst/>
              <a:cxnLst/>
              <a:rect l="l" t="t" r="r" b="b"/>
              <a:pathLst>
                <a:path w="11369675" h="17255490">
                  <a:moveTo>
                    <a:pt x="11369338" y="17254980"/>
                  </a:moveTo>
                  <a:lnTo>
                    <a:pt x="0" y="17254980"/>
                  </a:lnTo>
                  <a:lnTo>
                    <a:pt x="0" y="0"/>
                  </a:lnTo>
                  <a:lnTo>
                    <a:pt x="11369338" y="0"/>
                  </a:lnTo>
                  <a:lnTo>
                    <a:pt x="11369338" y="172549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1408467" y="1340979"/>
            <a:ext cx="11395075" cy="280797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5"/>
              </a:spcBef>
            </a:pPr>
            <a:r>
              <a:rPr sz="2350" spc="-30" dirty="0">
                <a:latin typeface="Arial Black"/>
                <a:cs typeface="Arial Black"/>
              </a:rPr>
              <a:t>Introduction</a:t>
            </a:r>
            <a:endParaRPr sz="2350">
              <a:latin typeface="Arial Black"/>
              <a:cs typeface="Arial Black"/>
            </a:endParaRPr>
          </a:p>
          <a:p>
            <a:pPr marL="12700" marR="5080" algn="just">
              <a:lnSpc>
                <a:spcPct val="113799"/>
              </a:lnSpc>
              <a:spcBef>
                <a:spcPts val="60"/>
              </a:spcBef>
            </a:pPr>
            <a:r>
              <a:rPr sz="1600" dirty="0">
                <a:latin typeface="Arial MT"/>
                <a:cs typeface="Arial MT"/>
              </a:rPr>
              <a:t>This</a:t>
            </a:r>
            <a:r>
              <a:rPr sz="1600" spc="195" dirty="0">
                <a:latin typeface="Arial MT"/>
                <a:cs typeface="Arial MT"/>
              </a:rPr>
              <a:t> </a:t>
            </a:r>
            <a:r>
              <a:rPr sz="1600" spc="110" dirty="0">
                <a:latin typeface="Arial MT"/>
                <a:cs typeface="Arial MT"/>
              </a:rPr>
              <a:t>pitch</a:t>
            </a:r>
            <a:r>
              <a:rPr sz="1600" spc="200" dirty="0">
                <a:latin typeface="Arial MT"/>
                <a:cs typeface="Arial MT"/>
              </a:rPr>
              <a:t> </a:t>
            </a:r>
            <a:r>
              <a:rPr sz="1600" spc="80" dirty="0">
                <a:latin typeface="Arial MT"/>
                <a:cs typeface="Arial MT"/>
              </a:rPr>
              <a:t>introduces</a:t>
            </a:r>
            <a:r>
              <a:rPr sz="1600" spc="20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Nike</a:t>
            </a:r>
            <a:r>
              <a:rPr sz="1600" spc="19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ReVive,</a:t>
            </a:r>
            <a:r>
              <a:rPr sz="1600" spc="20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200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new</a:t>
            </a:r>
            <a:r>
              <a:rPr sz="1600" spc="200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line</a:t>
            </a:r>
            <a:r>
              <a:rPr sz="1600" spc="195" dirty="0">
                <a:latin typeface="Arial MT"/>
                <a:cs typeface="Arial MT"/>
              </a:rPr>
              <a:t> </a:t>
            </a:r>
            <a:r>
              <a:rPr sz="1600" spc="125" dirty="0">
                <a:latin typeface="Arial MT"/>
                <a:cs typeface="Arial MT"/>
              </a:rPr>
              <a:t>of</a:t>
            </a:r>
            <a:r>
              <a:rPr sz="1600" spc="200" dirty="0">
                <a:latin typeface="Arial MT"/>
                <a:cs typeface="Arial MT"/>
              </a:rPr>
              <a:t> </a:t>
            </a:r>
            <a:r>
              <a:rPr sz="1600" spc="65" dirty="0">
                <a:latin typeface="Arial MT"/>
                <a:cs typeface="Arial MT"/>
              </a:rPr>
              <a:t>eco-</a:t>
            </a:r>
            <a:r>
              <a:rPr sz="1600" spc="100" dirty="0">
                <a:latin typeface="Arial MT"/>
                <a:cs typeface="Arial MT"/>
              </a:rPr>
              <a:t>friendly</a:t>
            </a:r>
            <a:r>
              <a:rPr sz="1600" spc="200" dirty="0">
                <a:latin typeface="Arial MT"/>
                <a:cs typeface="Arial MT"/>
              </a:rPr>
              <a:t> </a:t>
            </a:r>
            <a:r>
              <a:rPr sz="1600" spc="65" dirty="0">
                <a:latin typeface="Arial MT"/>
                <a:cs typeface="Arial MT"/>
              </a:rPr>
              <a:t>athleisure</a:t>
            </a:r>
            <a:r>
              <a:rPr sz="1600" spc="200" dirty="0">
                <a:latin typeface="Arial MT"/>
                <a:cs typeface="Arial MT"/>
              </a:rPr>
              <a:t> </a:t>
            </a:r>
            <a:r>
              <a:rPr sz="1600" spc="55" dirty="0">
                <a:latin typeface="Arial MT"/>
                <a:cs typeface="Arial MT"/>
              </a:rPr>
              <a:t>wear</a:t>
            </a:r>
            <a:r>
              <a:rPr sz="1600" spc="195" dirty="0">
                <a:latin typeface="Arial MT"/>
                <a:cs typeface="Arial MT"/>
              </a:rPr>
              <a:t> </a:t>
            </a:r>
            <a:r>
              <a:rPr sz="1600" spc="114" dirty="0">
                <a:latin typeface="Arial MT"/>
                <a:cs typeface="Arial MT"/>
              </a:rPr>
              <a:t>that</a:t>
            </a:r>
            <a:r>
              <a:rPr sz="1600" spc="200" dirty="0">
                <a:latin typeface="Arial MT"/>
                <a:cs typeface="Arial MT"/>
              </a:rPr>
              <a:t> </a:t>
            </a:r>
            <a:r>
              <a:rPr sz="1600" spc="65" dirty="0">
                <a:latin typeface="Arial MT"/>
                <a:cs typeface="Arial MT"/>
              </a:rPr>
              <a:t>meets</a:t>
            </a:r>
            <a:r>
              <a:rPr sz="1600" spc="200" dirty="0">
                <a:latin typeface="Arial MT"/>
                <a:cs typeface="Arial MT"/>
              </a:rPr>
              <a:t> </a:t>
            </a:r>
            <a:r>
              <a:rPr sz="1600" spc="105" dirty="0">
                <a:latin typeface="Arial MT"/>
                <a:cs typeface="Arial MT"/>
              </a:rPr>
              <a:t>the</a:t>
            </a:r>
            <a:r>
              <a:rPr sz="1600" spc="200" dirty="0">
                <a:latin typeface="Arial MT"/>
                <a:cs typeface="Arial MT"/>
              </a:rPr>
              <a:t> </a:t>
            </a:r>
            <a:r>
              <a:rPr sz="1600" spc="50" dirty="0">
                <a:latin typeface="Arial MT"/>
                <a:cs typeface="Arial MT"/>
              </a:rPr>
              <a:t>rising</a:t>
            </a:r>
            <a:r>
              <a:rPr sz="1600" spc="195" dirty="0">
                <a:latin typeface="Arial MT"/>
                <a:cs typeface="Arial MT"/>
              </a:rPr>
              <a:t> </a:t>
            </a:r>
            <a:r>
              <a:rPr sz="1600" spc="65" dirty="0">
                <a:latin typeface="Arial MT"/>
                <a:cs typeface="Arial MT"/>
              </a:rPr>
              <a:t>need</a:t>
            </a:r>
            <a:r>
              <a:rPr sz="1600" spc="200" dirty="0">
                <a:latin typeface="Arial MT"/>
                <a:cs typeface="Arial MT"/>
              </a:rPr>
              <a:t> </a:t>
            </a:r>
            <a:r>
              <a:rPr sz="1600" spc="120" dirty="0">
                <a:latin typeface="Arial MT"/>
                <a:cs typeface="Arial MT"/>
              </a:rPr>
              <a:t>for</a:t>
            </a:r>
            <a:r>
              <a:rPr sz="1600" spc="200" dirty="0">
                <a:latin typeface="Arial MT"/>
                <a:cs typeface="Arial MT"/>
              </a:rPr>
              <a:t> </a:t>
            </a:r>
            <a:r>
              <a:rPr sz="1600" spc="50" dirty="0">
                <a:latin typeface="Arial MT"/>
                <a:cs typeface="Arial MT"/>
              </a:rPr>
              <a:t>high- </a:t>
            </a:r>
            <a:r>
              <a:rPr sz="1600" spc="80" dirty="0">
                <a:latin typeface="Arial MT"/>
                <a:cs typeface="Arial MT"/>
              </a:rPr>
              <a:t>performance</a:t>
            </a:r>
            <a:r>
              <a:rPr sz="1600" spc="100" dirty="0">
                <a:latin typeface="Arial MT"/>
                <a:cs typeface="Arial MT"/>
              </a:rPr>
              <a:t> </a:t>
            </a:r>
            <a:r>
              <a:rPr sz="1600" spc="90" dirty="0">
                <a:latin typeface="Arial MT"/>
                <a:cs typeface="Arial MT"/>
              </a:rPr>
              <a:t>clothing</a:t>
            </a:r>
            <a:r>
              <a:rPr sz="1600" spc="100" dirty="0">
                <a:latin typeface="Arial MT"/>
                <a:cs typeface="Arial MT"/>
              </a:rPr>
              <a:t> </a:t>
            </a:r>
            <a:r>
              <a:rPr sz="1600" spc="114" dirty="0">
                <a:latin typeface="Arial MT"/>
                <a:cs typeface="Arial MT"/>
              </a:rPr>
              <a:t>that</a:t>
            </a:r>
            <a:r>
              <a:rPr sz="1600" spc="10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is</a:t>
            </a:r>
            <a:r>
              <a:rPr sz="1600" spc="10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also</a:t>
            </a:r>
            <a:r>
              <a:rPr sz="1600" spc="105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good</a:t>
            </a:r>
            <a:r>
              <a:rPr sz="1600" spc="100" dirty="0">
                <a:latin typeface="Arial MT"/>
                <a:cs typeface="Arial MT"/>
              </a:rPr>
              <a:t> </a:t>
            </a:r>
            <a:r>
              <a:rPr sz="1600" spc="120" dirty="0">
                <a:latin typeface="Arial MT"/>
                <a:cs typeface="Arial MT"/>
              </a:rPr>
              <a:t>for</a:t>
            </a:r>
            <a:r>
              <a:rPr sz="1600" spc="100" dirty="0">
                <a:latin typeface="Arial MT"/>
                <a:cs typeface="Arial MT"/>
              </a:rPr>
              <a:t> </a:t>
            </a:r>
            <a:r>
              <a:rPr sz="1600" spc="105" dirty="0">
                <a:latin typeface="Arial MT"/>
                <a:cs typeface="Arial MT"/>
              </a:rPr>
              <a:t>the</a:t>
            </a:r>
            <a:r>
              <a:rPr sz="1600" spc="100" dirty="0">
                <a:latin typeface="Arial MT"/>
                <a:cs typeface="Arial MT"/>
              </a:rPr>
              <a:t> </a:t>
            </a:r>
            <a:r>
              <a:rPr sz="1600" spc="80" dirty="0">
                <a:latin typeface="Arial MT"/>
                <a:cs typeface="Arial MT"/>
              </a:rPr>
              <a:t>environment.</a:t>
            </a:r>
            <a:r>
              <a:rPr sz="1600" spc="10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The</a:t>
            </a:r>
            <a:r>
              <a:rPr sz="1600" spc="105" dirty="0">
                <a:latin typeface="Arial MT"/>
                <a:cs typeface="Arial MT"/>
              </a:rPr>
              <a:t> </a:t>
            </a:r>
            <a:r>
              <a:rPr sz="1600" spc="80" dirty="0">
                <a:latin typeface="Arial MT"/>
                <a:cs typeface="Arial MT"/>
              </a:rPr>
              <a:t>company</a:t>
            </a:r>
            <a:r>
              <a:rPr sz="1600" spc="10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is</a:t>
            </a:r>
            <a:r>
              <a:rPr sz="1600" spc="100" dirty="0">
                <a:latin typeface="Arial MT"/>
                <a:cs typeface="Arial MT"/>
              </a:rPr>
              <a:t> </a:t>
            </a:r>
            <a:r>
              <a:rPr sz="1600" spc="45" dirty="0">
                <a:latin typeface="Arial MT"/>
                <a:cs typeface="Arial MT"/>
              </a:rPr>
              <a:t>changing</a:t>
            </a:r>
            <a:r>
              <a:rPr sz="1600" spc="100" dirty="0">
                <a:latin typeface="Arial MT"/>
                <a:cs typeface="Arial MT"/>
              </a:rPr>
              <a:t> </a:t>
            </a:r>
            <a:r>
              <a:rPr sz="1600" spc="105" dirty="0">
                <a:latin typeface="Arial MT"/>
                <a:cs typeface="Arial MT"/>
              </a:rPr>
              <a:t>the future</a:t>
            </a:r>
            <a:r>
              <a:rPr sz="1600" spc="100" dirty="0">
                <a:latin typeface="Arial MT"/>
                <a:cs typeface="Arial MT"/>
              </a:rPr>
              <a:t> </a:t>
            </a:r>
            <a:r>
              <a:rPr sz="1600" spc="125" dirty="0">
                <a:latin typeface="Arial MT"/>
                <a:cs typeface="Arial MT"/>
              </a:rPr>
              <a:t>of</a:t>
            </a:r>
            <a:r>
              <a:rPr sz="1600" spc="100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active</a:t>
            </a:r>
            <a:r>
              <a:rPr sz="1600" spc="100" dirty="0">
                <a:latin typeface="Arial MT"/>
                <a:cs typeface="Arial MT"/>
              </a:rPr>
              <a:t> </a:t>
            </a:r>
            <a:r>
              <a:rPr sz="1600" spc="75" dirty="0">
                <a:latin typeface="Arial MT"/>
                <a:cs typeface="Arial MT"/>
              </a:rPr>
              <a:t>lifestyle </a:t>
            </a:r>
            <a:r>
              <a:rPr sz="1600" spc="80" dirty="0">
                <a:latin typeface="Arial MT"/>
                <a:cs typeface="Arial MT"/>
              </a:rPr>
              <a:t>clothes</a:t>
            </a:r>
            <a:r>
              <a:rPr sz="1600" spc="-50" dirty="0">
                <a:latin typeface="Arial MT"/>
                <a:cs typeface="Arial MT"/>
              </a:rPr>
              <a:t> </a:t>
            </a:r>
            <a:r>
              <a:rPr sz="1600" spc="105" dirty="0">
                <a:latin typeface="Arial MT"/>
                <a:cs typeface="Arial MT"/>
              </a:rPr>
              <a:t>by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spc="80" dirty="0">
                <a:latin typeface="Arial MT"/>
                <a:cs typeface="Arial MT"/>
              </a:rPr>
              <a:t>combining</a:t>
            </a:r>
            <a:r>
              <a:rPr sz="1600" spc="-50" dirty="0">
                <a:latin typeface="Arial MT"/>
                <a:cs typeface="Arial MT"/>
              </a:rPr>
              <a:t> </a:t>
            </a:r>
            <a:r>
              <a:rPr sz="1600" spc="60" dirty="0">
                <a:latin typeface="Arial MT"/>
                <a:cs typeface="Arial MT"/>
              </a:rPr>
              <a:t>style,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spc="75" dirty="0">
                <a:latin typeface="Arial MT"/>
                <a:cs typeface="Arial MT"/>
              </a:rPr>
              <a:t>innovation,</a:t>
            </a:r>
            <a:r>
              <a:rPr sz="1600" spc="-50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and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spc="55" dirty="0">
                <a:latin typeface="Arial MT"/>
                <a:cs typeface="Arial MT"/>
              </a:rPr>
              <a:t>circularity.</a:t>
            </a:r>
            <a:endParaRPr sz="16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705"/>
              </a:spcBef>
            </a:pPr>
            <a:endParaRPr sz="1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2350" spc="-165" dirty="0">
                <a:latin typeface="Arial Black"/>
                <a:cs typeface="Arial Black"/>
              </a:rPr>
              <a:t>Chosen</a:t>
            </a:r>
            <a:r>
              <a:rPr sz="2350" spc="-175" dirty="0">
                <a:latin typeface="Arial Black"/>
                <a:cs typeface="Arial Black"/>
              </a:rPr>
              <a:t> </a:t>
            </a:r>
            <a:r>
              <a:rPr sz="2350" spc="-145" dirty="0">
                <a:latin typeface="Arial Black"/>
                <a:cs typeface="Arial Black"/>
              </a:rPr>
              <a:t>Company:</a:t>
            </a:r>
            <a:r>
              <a:rPr sz="2350" spc="-175" dirty="0">
                <a:latin typeface="Arial Black"/>
                <a:cs typeface="Arial Black"/>
              </a:rPr>
              <a:t> </a:t>
            </a:r>
            <a:r>
              <a:rPr sz="2350" spc="-20" dirty="0">
                <a:latin typeface="Arial Black"/>
                <a:cs typeface="Arial Black"/>
              </a:rPr>
              <a:t>Nike</a:t>
            </a:r>
            <a:endParaRPr sz="2350">
              <a:latin typeface="Arial Black"/>
              <a:cs typeface="Arial Black"/>
            </a:endParaRPr>
          </a:p>
          <a:p>
            <a:pPr marL="12700" marR="5080" algn="just">
              <a:lnSpc>
                <a:spcPct val="113799"/>
              </a:lnSpc>
              <a:spcBef>
                <a:spcPts val="65"/>
              </a:spcBef>
            </a:pPr>
            <a:r>
              <a:rPr sz="1600" dirty="0">
                <a:latin typeface="Arial MT"/>
                <a:cs typeface="Arial MT"/>
              </a:rPr>
              <a:t>Nike</a:t>
            </a:r>
            <a:r>
              <a:rPr sz="1600" spc="8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is</a:t>
            </a:r>
            <a:r>
              <a:rPr sz="1600" spc="85" dirty="0">
                <a:latin typeface="Arial MT"/>
                <a:cs typeface="Arial MT"/>
              </a:rPr>
              <a:t> </a:t>
            </a:r>
            <a:r>
              <a:rPr sz="1600" spc="105" dirty="0">
                <a:latin typeface="Arial MT"/>
                <a:cs typeface="Arial MT"/>
              </a:rPr>
              <a:t>the</a:t>
            </a:r>
            <a:r>
              <a:rPr sz="1600" spc="85" dirty="0">
                <a:latin typeface="Arial MT"/>
                <a:cs typeface="Arial MT"/>
              </a:rPr>
              <a:t> </a:t>
            </a:r>
            <a:r>
              <a:rPr sz="1600" spc="80" dirty="0">
                <a:latin typeface="Arial MT"/>
                <a:cs typeface="Arial MT"/>
              </a:rPr>
              <a:t>best</a:t>
            </a:r>
            <a:r>
              <a:rPr sz="1600" spc="85" dirty="0">
                <a:latin typeface="Arial MT"/>
                <a:cs typeface="Arial MT"/>
              </a:rPr>
              <a:t> </a:t>
            </a:r>
            <a:r>
              <a:rPr sz="1600" spc="114" dirty="0">
                <a:latin typeface="Arial MT"/>
                <a:cs typeface="Arial MT"/>
              </a:rPr>
              <a:t>firm</a:t>
            </a:r>
            <a:r>
              <a:rPr sz="1600" spc="90" dirty="0">
                <a:latin typeface="Arial MT"/>
                <a:cs typeface="Arial MT"/>
              </a:rPr>
              <a:t> </a:t>
            </a:r>
            <a:r>
              <a:rPr sz="1600" spc="140" dirty="0">
                <a:latin typeface="Arial MT"/>
                <a:cs typeface="Arial MT"/>
              </a:rPr>
              <a:t>to</a:t>
            </a:r>
            <a:r>
              <a:rPr sz="1600" spc="85" dirty="0">
                <a:latin typeface="Arial MT"/>
                <a:cs typeface="Arial MT"/>
              </a:rPr>
              <a:t> </a:t>
            </a:r>
            <a:r>
              <a:rPr sz="1600" spc="100" dirty="0">
                <a:latin typeface="Arial MT"/>
                <a:cs typeface="Arial MT"/>
              </a:rPr>
              <a:t>start</a:t>
            </a:r>
            <a:r>
              <a:rPr sz="1600" spc="8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85" dirty="0">
                <a:latin typeface="Arial MT"/>
                <a:cs typeface="Arial MT"/>
              </a:rPr>
              <a:t> </a:t>
            </a:r>
            <a:r>
              <a:rPr sz="1600" spc="65" dirty="0">
                <a:latin typeface="Arial MT"/>
                <a:cs typeface="Arial MT"/>
              </a:rPr>
              <a:t>sub-</a:t>
            </a:r>
            <a:r>
              <a:rPr sz="1600" spc="90" dirty="0">
                <a:latin typeface="Arial MT"/>
                <a:cs typeface="Arial MT"/>
              </a:rPr>
              <a:t>brand</a:t>
            </a:r>
            <a:r>
              <a:rPr sz="1600" spc="85" dirty="0">
                <a:latin typeface="Arial MT"/>
                <a:cs typeface="Arial MT"/>
              </a:rPr>
              <a:t> </a:t>
            </a:r>
            <a:r>
              <a:rPr sz="1600" spc="114" dirty="0">
                <a:latin typeface="Arial MT"/>
                <a:cs typeface="Arial MT"/>
              </a:rPr>
              <a:t>that</a:t>
            </a:r>
            <a:r>
              <a:rPr sz="1600" spc="90" dirty="0">
                <a:latin typeface="Arial MT"/>
                <a:cs typeface="Arial MT"/>
              </a:rPr>
              <a:t> </a:t>
            </a:r>
            <a:r>
              <a:rPr sz="1600" spc="55" dirty="0">
                <a:latin typeface="Arial MT"/>
                <a:cs typeface="Arial MT"/>
              </a:rPr>
              <a:t>focuses</a:t>
            </a:r>
            <a:r>
              <a:rPr sz="1600" spc="85" dirty="0">
                <a:latin typeface="Arial MT"/>
                <a:cs typeface="Arial MT"/>
              </a:rPr>
              <a:t> </a:t>
            </a:r>
            <a:r>
              <a:rPr sz="1600" spc="95" dirty="0">
                <a:latin typeface="Arial MT"/>
                <a:cs typeface="Arial MT"/>
              </a:rPr>
              <a:t>on</a:t>
            </a:r>
            <a:r>
              <a:rPr sz="1600" spc="85" dirty="0">
                <a:latin typeface="Arial MT"/>
                <a:cs typeface="Arial MT"/>
              </a:rPr>
              <a:t> </a:t>
            </a:r>
            <a:r>
              <a:rPr sz="1600" spc="75" dirty="0">
                <a:latin typeface="Arial MT"/>
                <a:cs typeface="Arial MT"/>
              </a:rPr>
              <a:t>sustainability</a:t>
            </a:r>
            <a:r>
              <a:rPr sz="1600" spc="85" dirty="0">
                <a:latin typeface="Arial MT"/>
                <a:cs typeface="Arial MT"/>
              </a:rPr>
              <a:t> </a:t>
            </a:r>
            <a:r>
              <a:rPr sz="1600" spc="50" dirty="0">
                <a:latin typeface="Arial MT"/>
                <a:cs typeface="Arial MT"/>
              </a:rPr>
              <a:t>since</a:t>
            </a:r>
            <a:r>
              <a:rPr sz="1600" spc="85" dirty="0">
                <a:latin typeface="Arial MT"/>
                <a:cs typeface="Arial MT"/>
              </a:rPr>
              <a:t> </a:t>
            </a:r>
            <a:r>
              <a:rPr sz="1600" spc="135" dirty="0">
                <a:latin typeface="Arial MT"/>
                <a:cs typeface="Arial MT"/>
              </a:rPr>
              <a:t>it</a:t>
            </a:r>
            <a:r>
              <a:rPr sz="1600" spc="9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is</a:t>
            </a:r>
            <a:r>
              <a:rPr sz="1600" spc="8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85" dirty="0">
                <a:latin typeface="Arial MT"/>
                <a:cs typeface="Arial MT"/>
              </a:rPr>
              <a:t> </a:t>
            </a:r>
            <a:r>
              <a:rPr sz="1600" spc="105" dirty="0">
                <a:latin typeface="Arial MT"/>
                <a:cs typeface="Arial MT"/>
              </a:rPr>
              <a:t>world</a:t>
            </a:r>
            <a:r>
              <a:rPr sz="1600" spc="85" dirty="0">
                <a:latin typeface="Arial MT"/>
                <a:cs typeface="Arial MT"/>
              </a:rPr>
              <a:t> </a:t>
            </a:r>
            <a:r>
              <a:rPr sz="1600" spc="65" dirty="0">
                <a:latin typeface="Arial MT"/>
                <a:cs typeface="Arial MT"/>
              </a:rPr>
              <a:t>leader</a:t>
            </a:r>
            <a:r>
              <a:rPr sz="1600" spc="85" dirty="0">
                <a:latin typeface="Arial MT"/>
                <a:cs typeface="Arial MT"/>
              </a:rPr>
              <a:t> </a:t>
            </a:r>
            <a:r>
              <a:rPr sz="1600" spc="80" dirty="0">
                <a:latin typeface="Arial MT"/>
                <a:cs typeface="Arial MT"/>
              </a:rPr>
              <a:t>in</a:t>
            </a:r>
            <a:r>
              <a:rPr sz="1600" spc="90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sportswear</a:t>
            </a:r>
            <a:r>
              <a:rPr sz="1600" spc="85" dirty="0">
                <a:latin typeface="Arial MT"/>
                <a:cs typeface="Arial MT"/>
              </a:rPr>
              <a:t> </a:t>
            </a:r>
            <a:r>
              <a:rPr sz="1600" spc="45" dirty="0">
                <a:latin typeface="Arial MT"/>
                <a:cs typeface="Arial MT"/>
              </a:rPr>
              <a:t>and </a:t>
            </a:r>
            <a:r>
              <a:rPr sz="1600" spc="90" dirty="0">
                <a:latin typeface="Arial MT"/>
                <a:cs typeface="Arial MT"/>
              </a:rPr>
              <a:t>athletic</a:t>
            </a:r>
            <a:r>
              <a:rPr sz="1600" spc="110" dirty="0">
                <a:latin typeface="Arial MT"/>
                <a:cs typeface="Arial MT"/>
              </a:rPr>
              <a:t> </a:t>
            </a:r>
            <a:r>
              <a:rPr sz="1600" spc="85" dirty="0">
                <a:latin typeface="Arial MT"/>
                <a:cs typeface="Arial MT"/>
              </a:rPr>
              <a:t>innovation</a:t>
            </a:r>
            <a:r>
              <a:rPr sz="1600" spc="125" dirty="0">
                <a:latin typeface="Arial MT"/>
                <a:cs typeface="Arial MT"/>
              </a:rPr>
              <a:t> </a:t>
            </a:r>
            <a:r>
              <a:rPr sz="1600" spc="50" dirty="0">
                <a:latin typeface="Arial MT"/>
                <a:cs typeface="Arial MT"/>
              </a:rPr>
              <a:t>(Champaneri</a:t>
            </a:r>
            <a:r>
              <a:rPr sz="1600" spc="120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and</a:t>
            </a:r>
            <a:r>
              <a:rPr sz="1600" spc="12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Jain,</a:t>
            </a:r>
            <a:r>
              <a:rPr sz="1600" spc="1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2021).</a:t>
            </a:r>
            <a:r>
              <a:rPr sz="1600" spc="12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Nike</a:t>
            </a:r>
            <a:r>
              <a:rPr sz="1600" spc="125" dirty="0">
                <a:latin typeface="Arial MT"/>
                <a:cs typeface="Arial MT"/>
              </a:rPr>
              <a:t> </a:t>
            </a:r>
            <a:r>
              <a:rPr sz="1600" spc="55" dirty="0">
                <a:latin typeface="Arial MT"/>
                <a:cs typeface="Arial MT"/>
              </a:rPr>
              <a:t>can</a:t>
            </a:r>
            <a:r>
              <a:rPr sz="1600" spc="120" dirty="0">
                <a:latin typeface="Arial MT"/>
                <a:cs typeface="Arial MT"/>
              </a:rPr>
              <a:t> </a:t>
            </a:r>
            <a:r>
              <a:rPr sz="1600" spc="65" dirty="0">
                <a:latin typeface="Arial MT"/>
                <a:cs typeface="Arial MT"/>
              </a:rPr>
              <a:t>grow</a:t>
            </a:r>
            <a:r>
              <a:rPr sz="1600" spc="125" dirty="0">
                <a:latin typeface="Arial MT"/>
                <a:cs typeface="Arial MT"/>
              </a:rPr>
              <a:t> </a:t>
            </a:r>
            <a:r>
              <a:rPr sz="1600" spc="65" dirty="0">
                <a:latin typeface="Arial MT"/>
                <a:cs typeface="Arial MT"/>
              </a:rPr>
              <a:t>responsible</a:t>
            </a:r>
            <a:r>
              <a:rPr sz="1600" spc="120" dirty="0">
                <a:latin typeface="Arial MT"/>
                <a:cs typeface="Arial MT"/>
              </a:rPr>
              <a:t> </a:t>
            </a:r>
            <a:r>
              <a:rPr sz="1600" spc="80" dirty="0">
                <a:latin typeface="Arial MT"/>
                <a:cs typeface="Arial MT"/>
              </a:rPr>
              <a:t>manufacturing</a:t>
            </a:r>
            <a:r>
              <a:rPr sz="1600" spc="125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and</a:t>
            </a:r>
            <a:r>
              <a:rPr sz="1600" spc="1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change</a:t>
            </a:r>
            <a:r>
              <a:rPr sz="1600" spc="125" dirty="0">
                <a:latin typeface="Arial MT"/>
                <a:cs typeface="Arial MT"/>
              </a:rPr>
              <a:t> </a:t>
            </a:r>
            <a:r>
              <a:rPr sz="1600" spc="90" dirty="0">
                <a:latin typeface="Arial MT"/>
                <a:cs typeface="Arial MT"/>
              </a:rPr>
              <a:t>how</a:t>
            </a:r>
            <a:r>
              <a:rPr sz="1600" spc="125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people </a:t>
            </a:r>
            <a:r>
              <a:rPr sz="1600" spc="90" dirty="0">
                <a:latin typeface="Arial MT"/>
                <a:cs typeface="Arial MT"/>
              </a:rPr>
              <a:t>act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95" dirty="0">
                <a:latin typeface="Arial MT"/>
                <a:cs typeface="Arial MT"/>
              </a:rPr>
              <a:t>on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large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scale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spc="50" dirty="0">
                <a:latin typeface="Arial MT"/>
                <a:cs typeface="Arial MT"/>
              </a:rPr>
              <a:t>since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spc="135" dirty="0">
                <a:latin typeface="Arial MT"/>
                <a:cs typeface="Arial MT"/>
              </a:rPr>
              <a:t>it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has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spc="100" dirty="0">
                <a:latin typeface="Arial MT"/>
                <a:cs typeface="Arial MT"/>
              </a:rPr>
              <a:t>powerful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brand,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spc="95" dirty="0">
                <a:latin typeface="Arial MT"/>
                <a:cs typeface="Arial MT"/>
              </a:rPr>
              <a:t>worldwide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reach,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and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spc="65" dirty="0">
                <a:latin typeface="Arial MT"/>
                <a:cs typeface="Arial MT"/>
              </a:rPr>
              <a:t>established</a:t>
            </a:r>
            <a:r>
              <a:rPr sz="1600" spc="-5" dirty="0">
                <a:latin typeface="Arial MT"/>
                <a:cs typeface="Arial MT"/>
              </a:rPr>
              <a:t> </a:t>
            </a:r>
            <a:r>
              <a:rPr sz="1600" spc="75" dirty="0">
                <a:latin typeface="Arial MT"/>
                <a:cs typeface="Arial MT"/>
              </a:rPr>
              <a:t>digital</a:t>
            </a:r>
            <a:r>
              <a:rPr sz="1600" spc="-10" dirty="0">
                <a:latin typeface="Arial MT"/>
                <a:cs typeface="Arial MT"/>
              </a:rPr>
              <a:t> skills.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08467" y="5217536"/>
            <a:ext cx="11395075" cy="6541134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5"/>
              </a:spcBef>
            </a:pPr>
            <a:r>
              <a:rPr sz="2350" spc="-245" dirty="0">
                <a:latin typeface="Arial Black"/>
                <a:cs typeface="Arial Black"/>
              </a:rPr>
              <a:t>New</a:t>
            </a:r>
            <a:r>
              <a:rPr sz="2350" spc="-204" dirty="0">
                <a:latin typeface="Arial Black"/>
                <a:cs typeface="Arial Black"/>
              </a:rPr>
              <a:t> </a:t>
            </a:r>
            <a:r>
              <a:rPr sz="2350" spc="-140" dirty="0">
                <a:latin typeface="Arial Black"/>
                <a:cs typeface="Arial Black"/>
              </a:rPr>
              <a:t>Brand</a:t>
            </a:r>
            <a:r>
              <a:rPr sz="2350" spc="-200" dirty="0">
                <a:latin typeface="Arial Black"/>
                <a:cs typeface="Arial Black"/>
              </a:rPr>
              <a:t> </a:t>
            </a:r>
            <a:r>
              <a:rPr sz="2350" spc="-10" dirty="0">
                <a:latin typeface="Arial Black"/>
                <a:cs typeface="Arial Black"/>
              </a:rPr>
              <a:t>Concept</a:t>
            </a:r>
            <a:endParaRPr sz="2350">
              <a:latin typeface="Arial Black"/>
              <a:cs typeface="Arial Black"/>
            </a:endParaRPr>
          </a:p>
          <a:p>
            <a:pPr marL="12700" marR="5080">
              <a:lnSpc>
                <a:spcPct val="113799"/>
              </a:lnSpc>
              <a:spcBef>
                <a:spcPts val="60"/>
              </a:spcBef>
            </a:pPr>
            <a:r>
              <a:rPr sz="1600" dirty="0">
                <a:latin typeface="Arial MT"/>
                <a:cs typeface="Arial MT"/>
              </a:rPr>
              <a:t>Nike</a:t>
            </a:r>
            <a:r>
              <a:rPr sz="1600" spc="14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ReVive</a:t>
            </a:r>
            <a:r>
              <a:rPr sz="1600" spc="140" dirty="0">
                <a:latin typeface="Arial MT"/>
                <a:cs typeface="Arial MT"/>
              </a:rPr>
              <a:t> </a:t>
            </a:r>
            <a:r>
              <a:rPr sz="1600" spc="75" dirty="0">
                <a:latin typeface="Arial MT"/>
                <a:cs typeface="Arial MT"/>
              </a:rPr>
              <a:t>employs</a:t>
            </a:r>
            <a:r>
              <a:rPr sz="1600" spc="140" dirty="0">
                <a:latin typeface="Arial MT"/>
                <a:cs typeface="Arial MT"/>
              </a:rPr>
              <a:t> </a:t>
            </a:r>
            <a:r>
              <a:rPr sz="1600" spc="75" dirty="0">
                <a:latin typeface="Arial MT"/>
                <a:cs typeface="Arial MT"/>
              </a:rPr>
              <a:t>recycled</a:t>
            </a:r>
            <a:r>
              <a:rPr sz="1600" spc="140" dirty="0">
                <a:latin typeface="Arial MT"/>
                <a:cs typeface="Arial MT"/>
              </a:rPr>
              <a:t> </a:t>
            </a:r>
            <a:r>
              <a:rPr sz="1600" spc="60" dirty="0">
                <a:latin typeface="Arial MT"/>
                <a:cs typeface="Arial MT"/>
              </a:rPr>
              <a:t>fabrics,</a:t>
            </a:r>
            <a:r>
              <a:rPr sz="1600" spc="140" dirty="0">
                <a:latin typeface="Arial MT"/>
                <a:cs typeface="Arial MT"/>
              </a:rPr>
              <a:t> </a:t>
            </a:r>
            <a:r>
              <a:rPr sz="1600" spc="85" dirty="0">
                <a:latin typeface="Arial MT"/>
                <a:cs typeface="Arial MT"/>
              </a:rPr>
              <a:t>plant-</a:t>
            </a:r>
            <a:r>
              <a:rPr sz="1600" spc="50" dirty="0">
                <a:latin typeface="Arial MT"/>
                <a:cs typeface="Arial MT"/>
              </a:rPr>
              <a:t>based</a:t>
            </a:r>
            <a:r>
              <a:rPr sz="1600" spc="14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dyes,</a:t>
            </a:r>
            <a:r>
              <a:rPr sz="1600" spc="145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and</a:t>
            </a:r>
            <a:r>
              <a:rPr sz="1600" spc="140" dirty="0">
                <a:latin typeface="Arial MT"/>
                <a:cs typeface="Arial MT"/>
              </a:rPr>
              <a:t> </a:t>
            </a:r>
            <a:r>
              <a:rPr sz="1600" spc="85" dirty="0">
                <a:latin typeface="Arial MT"/>
                <a:cs typeface="Arial MT"/>
              </a:rPr>
              <a:t>low-</a:t>
            </a:r>
            <a:r>
              <a:rPr sz="1600" spc="95" dirty="0">
                <a:latin typeface="Arial MT"/>
                <a:cs typeface="Arial MT"/>
              </a:rPr>
              <a:t>impact</a:t>
            </a:r>
            <a:r>
              <a:rPr sz="1600" spc="140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manufacturing.</a:t>
            </a:r>
            <a:r>
              <a:rPr sz="1600" spc="140" dirty="0">
                <a:latin typeface="Arial MT"/>
                <a:cs typeface="Arial MT"/>
              </a:rPr>
              <a:t> </a:t>
            </a:r>
            <a:r>
              <a:rPr sz="1600" spc="110" dirty="0">
                <a:latin typeface="Arial MT"/>
                <a:cs typeface="Arial MT"/>
              </a:rPr>
              <a:t>It</a:t>
            </a:r>
            <a:r>
              <a:rPr sz="1600" spc="14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also</a:t>
            </a:r>
            <a:r>
              <a:rPr sz="1600" spc="14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has</a:t>
            </a:r>
            <a:r>
              <a:rPr sz="1600" spc="14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145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cyclical</a:t>
            </a:r>
            <a:r>
              <a:rPr sz="1600" spc="140" dirty="0">
                <a:latin typeface="Arial MT"/>
                <a:cs typeface="Arial MT"/>
              </a:rPr>
              <a:t> </a:t>
            </a:r>
            <a:r>
              <a:rPr sz="1600" spc="40" dirty="0">
                <a:latin typeface="Arial MT"/>
                <a:cs typeface="Arial MT"/>
              </a:rPr>
              <a:t>take- </a:t>
            </a:r>
            <a:r>
              <a:rPr sz="1600" dirty="0">
                <a:latin typeface="Arial MT"/>
                <a:cs typeface="Arial MT"/>
              </a:rPr>
              <a:t>back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program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114" dirty="0">
                <a:latin typeface="Arial MT"/>
                <a:cs typeface="Arial MT"/>
              </a:rPr>
              <a:t>that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spc="95" dirty="0">
                <a:latin typeface="Arial MT"/>
                <a:cs typeface="Arial MT"/>
              </a:rPr>
              <a:t>turns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110" dirty="0">
                <a:latin typeface="Arial MT"/>
                <a:cs typeface="Arial MT"/>
              </a:rPr>
              <a:t>old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things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spc="110" dirty="0">
                <a:latin typeface="Arial MT"/>
                <a:cs typeface="Arial MT"/>
              </a:rPr>
              <a:t>into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new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50" dirty="0">
                <a:latin typeface="Arial MT"/>
                <a:cs typeface="Arial MT"/>
              </a:rPr>
              <a:t>materials.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spc="110" dirty="0">
                <a:latin typeface="Arial MT"/>
                <a:cs typeface="Arial MT"/>
              </a:rPr>
              <a:t>It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combines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spc="114" dirty="0">
                <a:latin typeface="Arial MT"/>
                <a:cs typeface="Arial MT"/>
              </a:rPr>
              <a:t>comfort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114" dirty="0">
                <a:latin typeface="Arial MT"/>
                <a:cs typeface="Arial MT"/>
              </a:rPr>
              <a:t>with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80" dirty="0">
                <a:latin typeface="Arial MT"/>
                <a:cs typeface="Arial MT"/>
              </a:rPr>
              <a:t>ethical</a:t>
            </a:r>
            <a:r>
              <a:rPr sz="1600" spc="-30" dirty="0">
                <a:latin typeface="Arial MT"/>
                <a:cs typeface="Arial MT"/>
              </a:rPr>
              <a:t> </a:t>
            </a:r>
            <a:r>
              <a:rPr sz="1600" spc="-10" dirty="0">
                <a:latin typeface="Arial MT"/>
                <a:cs typeface="Arial MT"/>
              </a:rPr>
              <a:t>design.</a:t>
            </a:r>
            <a:endParaRPr sz="16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705"/>
              </a:spcBef>
            </a:pPr>
            <a:endParaRPr sz="1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2350" spc="-229" dirty="0">
                <a:latin typeface="Arial Black"/>
                <a:cs typeface="Arial Black"/>
              </a:rPr>
              <a:t>Target</a:t>
            </a:r>
            <a:r>
              <a:rPr sz="2350" spc="-190" dirty="0">
                <a:latin typeface="Arial Black"/>
                <a:cs typeface="Arial Black"/>
              </a:rPr>
              <a:t> </a:t>
            </a:r>
            <a:r>
              <a:rPr sz="2350" spc="-30" dirty="0">
                <a:latin typeface="Arial Black"/>
                <a:cs typeface="Arial Black"/>
              </a:rPr>
              <a:t>Audience</a:t>
            </a:r>
            <a:endParaRPr sz="2350">
              <a:latin typeface="Arial Black"/>
              <a:cs typeface="Arial Black"/>
            </a:endParaRPr>
          </a:p>
          <a:p>
            <a:pPr marL="12700" marR="5080">
              <a:lnSpc>
                <a:spcPct val="113799"/>
              </a:lnSpc>
              <a:spcBef>
                <a:spcPts val="65"/>
              </a:spcBef>
            </a:pPr>
            <a:r>
              <a:rPr sz="1600" dirty="0">
                <a:latin typeface="Arial MT"/>
                <a:cs typeface="Arial MT"/>
              </a:rPr>
              <a:t>Eco-</a:t>
            </a:r>
            <a:r>
              <a:rPr sz="1600" spc="60" dirty="0">
                <a:latin typeface="Arial MT"/>
                <a:cs typeface="Arial MT"/>
              </a:rPr>
              <a:t>conscious</a:t>
            </a:r>
            <a:r>
              <a:rPr sz="1600" spc="195" dirty="0">
                <a:latin typeface="Arial MT"/>
                <a:cs typeface="Arial MT"/>
              </a:rPr>
              <a:t> </a:t>
            </a:r>
            <a:r>
              <a:rPr sz="1600" spc="80" dirty="0">
                <a:latin typeface="Arial MT"/>
                <a:cs typeface="Arial MT"/>
              </a:rPr>
              <a:t>people</a:t>
            </a:r>
            <a:r>
              <a:rPr sz="1600" spc="195" dirty="0">
                <a:latin typeface="Arial MT"/>
                <a:cs typeface="Arial MT"/>
              </a:rPr>
              <a:t> </a:t>
            </a:r>
            <a:r>
              <a:rPr sz="1600" spc="80" dirty="0">
                <a:latin typeface="Arial MT"/>
                <a:cs typeface="Arial MT"/>
              </a:rPr>
              <a:t>between</a:t>
            </a:r>
            <a:r>
              <a:rPr sz="1600" spc="200" dirty="0">
                <a:latin typeface="Arial MT"/>
                <a:cs typeface="Arial MT"/>
              </a:rPr>
              <a:t> </a:t>
            </a:r>
            <a:r>
              <a:rPr sz="1600" spc="105" dirty="0">
                <a:latin typeface="Arial MT"/>
                <a:cs typeface="Arial MT"/>
              </a:rPr>
              <a:t>the</a:t>
            </a:r>
            <a:r>
              <a:rPr sz="1600" spc="19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ages</a:t>
            </a:r>
            <a:r>
              <a:rPr sz="1600" spc="195" dirty="0">
                <a:latin typeface="Arial MT"/>
                <a:cs typeface="Arial MT"/>
              </a:rPr>
              <a:t> </a:t>
            </a:r>
            <a:r>
              <a:rPr sz="1600" spc="125" dirty="0">
                <a:latin typeface="Arial MT"/>
                <a:cs typeface="Arial MT"/>
              </a:rPr>
              <a:t>of</a:t>
            </a:r>
            <a:r>
              <a:rPr sz="1600" spc="20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18</a:t>
            </a:r>
            <a:r>
              <a:rPr sz="1600" spc="195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and</a:t>
            </a:r>
            <a:r>
              <a:rPr sz="1600" spc="20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35</a:t>
            </a:r>
            <a:r>
              <a:rPr sz="1600" spc="195" dirty="0">
                <a:latin typeface="Arial MT"/>
                <a:cs typeface="Arial MT"/>
              </a:rPr>
              <a:t> </a:t>
            </a:r>
            <a:r>
              <a:rPr sz="1600" spc="95" dirty="0">
                <a:latin typeface="Arial MT"/>
                <a:cs typeface="Arial MT"/>
              </a:rPr>
              <a:t>who</a:t>
            </a:r>
            <a:r>
              <a:rPr sz="1600" spc="19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care</a:t>
            </a:r>
            <a:r>
              <a:rPr sz="1600" spc="200" dirty="0">
                <a:latin typeface="Arial MT"/>
                <a:cs typeface="Arial MT"/>
              </a:rPr>
              <a:t> </a:t>
            </a:r>
            <a:r>
              <a:rPr sz="1600" spc="100" dirty="0">
                <a:latin typeface="Arial MT"/>
                <a:cs typeface="Arial MT"/>
              </a:rPr>
              <a:t>about</a:t>
            </a:r>
            <a:r>
              <a:rPr sz="1600" spc="195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performance,</a:t>
            </a:r>
            <a:r>
              <a:rPr sz="1600" spc="200" dirty="0">
                <a:latin typeface="Arial MT"/>
                <a:cs typeface="Arial MT"/>
              </a:rPr>
              <a:t> </a:t>
            </a:r>
            <a:r>
              <a:rPr sz="1600" spc="65" dirty="0">
                <a:latin typeface="Arial MT"/>
                <a:cs typeface="Arial MT"/>
              </a:rPr>
              <a:t>versatility,</a:t>
            </a:r>
            <a:r>
              <a:rPr sz="1600" spc="195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and</a:t>
            </a:r>
            <a:r>
              <a:rPr sz="1600" spc="195" dirty="0">
                <a:latin typeface="Arial MT"/>
                <a:cs typeface="Arial MT"/>
              </a:rPr>
              <a:t> </a:t>
            </a:r>
            <a:r>
              <a:rPr sz="1600" spc="75" dirty="0">
                <a:latin typeface="Arial MT"/>
                <a:cs typeface="Arial MT"/>
              </a:rPr>
              <a:t>buying</a:t>
            </a:r>
            <a:r>
              <a:rPr sz="1600" spc="200" dirty="0">
                <a:latin typeface="Arial MT"/>
                <a:cs typeface="Arial MT"/>
              </a:rPr>
              <a:t> </a:t>
            </a:r>
            <a:r>
              <a:rPr sz="1600" spc="60" dirty="0">
                <a:latin typeface="Arial MT"/>
                <a:cs typeface="Arial MT"/>
              </a:rPr>
              <a:t>things </a:t>
            </a:r>
            <a:r>
              <a:rPr sz="1600" spc="114" dirty="0">
                <a:latin typeface="Arial MT"/>
                <a:cs typeface="Arial MT"/>
              </a:rPr>
              <a:t>that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are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good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120" dirty="0">
                <a:latin typeface="Arial MT"/>
                <a:cs typeface="Arial MT"/>
              </a:rPr>
              <a:t>for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105" dirty="0">
                <a:latin typeface="Arial MT"/>
                <a:cs typeface="Arial MT"/>
              </a:rPr>
              <a:t>the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85" dirty="0">
                <a:latin typeface="Arial MT"/>
                <a:cs typeface="Arial MT"/>
              </a:rPr>
              <a:t>environment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(Taql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110" dirty="0">
                <a:latin typeface="Arial MT"/>
                <a:cs typeface="Arial MT"/>
              </a:rPr>
              <a:t>et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al.,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10" dirty="0">
                <a:latin typeface="Arial MT"/>
                <a:cs typeface="Arial MT"/>
              </a:rPr>
              <a:t>2023).</a:t>
            </a:r>
            <a:endParaRPr sz="16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705"/>
              </a:spcBef>
            </a:pPr>
            <a:endParaRPr sz="1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2350" spc="-150" dirty="0">
                <a:latin typeface="Arial Black"/>
                <a:cs typeface="Arial Black"/>
              </a:rPr>
              <a:t>Positioning</a:t>
            </a:r>
            <a:r>
              <a:rPr sz="2350" spc="-180" dirty="0">
                <a:latin typeface="Arial Black"/>
                <a:cs typeface="Arial Black"/>
              </a:rPr>
              <a:t> </a:t>
            </a:r>
            <a:r>
              <a:rPr sz="2350" spc="-135" dirty="0">
                <a:latin typeface="Arial Black"/>
                <a:cs typeface="Arial Black"/>
              </a:rPr>
              <a:t>and</a:t>
            </a:r>
            <a:r>
              <a:rPr sz="2350" spc="-175" dirty="0">
                <a:latin typeface="Arial Black"/>
                <a:cs typeface="Arial Black"/>
              </a:rPr>
              <a:t> </a:t>
            </a:r>
            <a:r>
              <a:rPr sz="2350" spc="-35" dirty="0">
                <a:latin typeface="Arial Black"/>
                <a:cs typeface="Arial Black"/>
              </a:rPr>
              <a:t>Differentiation</a:t>
            </a:r>
            <a:endParaRPr sz="2350">
              <a:latin typeface="Arial Black"/>
              <a:cs typeface="Arial Black"/>
            </a:endParaRPr>
          </a:p>
          <a:p>
            <a:pPr marL="12700" marR="5080">
              <a:lnSpc>
                <a:spcPct val="113799"/>
              </a:lnSpc>
              <a:spcBef>
                <a:spcPts val="60"/>
              </a:spcBef>
            </a:pPr>
            <a:r>
              <a:rPr sz="1600" dirty="0">
                <a:latin typeface="Arial MT"/>
                <a:cs typeface="Arial MT"/>
              </a:rPr>
              <a:t>Nike</a:t>
            </a:r>
            <a:r>
              <a:rPr sz="1600" spc="114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ReVive</a:t>
            </a:r>
            <a:r>
              <a:rPr sz="1600" spc="114" dirty="0">
                <a:latin typeface="Arial MT"/>
                <a:cs typeface="Arial MT"/>
              </a:rPr>
              <a:t> </a:t>
            </a:r>
            <a:r>
              <a:rPr sz="1600" spc="65" dirty="0">
                <a:latin typeface="Arial MT"/>
                <a:cs typeface="Arial MT"/>
              </a:rPr>
              <a:t>stands</a:t>
            </a:r>
            <a:r>
              <a:rPr sz="1600" spc="120" dirty="0">
                <a:latin typeface="Arial MT"/>
                <a:cs typeface="Arial MT"/>
              </a:rPr>
              <a:t> </a:t>
            </a:r>
            <a:r>
              <a:rPr sz="1600" spc="125" dirty="0">
                <a:latin typeface="Arial MT"/>
                <a:cs typeface="Arial MT"/>
              </a:rPr>
              <a:t>out</a:t>
            </a:r>
            <a:r>
              <a:rPr sz="1600" spc="114" dirty="0">
                <a:latin typeface="Arial MT"/>
                <a:cs typeface="Arial MT"/>
              </a:rPr>
              <a:t> </a:t>
            </a:r>
            <a:r>
              <a:rPr sz="1600" spc="45" dirty="0">
                <a:latin typeface="Arial MT"/>
                <a:cs typeface="Arial MT"/>
              </a:rPr>
              <a:t>because</a:t>
            </a:r>
            <a:r>
              <a:rPr sz="1600" spc="120" dirty="0">
                <a:latin typeface="Arial MT"/>
                <a:cs typeface="Arial MT"/>
              </a:rPr>
              <a:t> </a:t>
            </a:r>
            <a:r>
              <a:rPr sz="1600" spc="135" dirty="0">
                <a:latin typeface="Arial MT"/>
                <a:cs typeface="Arial MT"/>
              </a:rPr>
              <a:t>it</a:t>
            </a:r>
            <a:r>
              <a:rPr sz="1600" spc="114" dirty="0">
                <a:latin typeface="Arial MT"/>
                <a:cs typeface="Arial MT"/>
              </a:rPr>
              <a:t> </a:t>
            </a:r>
            <a:r>
              <a:rPr sz="1600" spc="55" dirty="0">
                <a:latin typeface="Arial MT"/>
                <a:cs typeface="Arial MT"/>
              </a:rPr>
              <a:t>focuses</a:t>
            </a:r>
            <a:r>
              <a:rPr sz="1600" spc="114" dirty="0">
                <a:latin typeface="Arial MT"/>
                <a:cs typeface="Arial MT"/>
              </a:rPr>
              <a:t> </a:t>
            </a:r>
            <a:r>
              <a:rPr sz="1600" spc="95" dirty="0">
                <a:latin typeface="Arial MT"/>
                <a:cs typeface="Arial MT"/>
              </a:rPr>
              <a:t>on</a:t>
            </a:r>
            <a:r>
              <a:rPr sz="1600" spc="120" dirty="0">
                <a:latin typeface="Arial MT"/>
                <a:cs typeface="Arial MT"/>
              </a:rPr>
              <a:t> </a:t>
            </a:r>
            <a:r>
              <a:rPr sz="1600" spc="100" dirty="0">
                <a:latin typeface="Arial MT"/>
                <a:cs typeface="Arial MT"/>
              </a:rPr>
              <a:t>full-</a:t>
            </a:r>
            <a:r>
              <a:rPr sz="1600" spc="75" dirty="0">
                <a:latin typeface="Arial MT"/>
                <a:cs typeface="Arial MT"/>
              </a:rPr>
              <a:t>lifecycle</a:t>
            </a:r>
            <a:r>
              <a:rPr sz="1600" spc="114" dirty="0">
                <a:latin typeface="Arial MT"/>
                <a:cs typeface="Arial MT"/>
              </a:rPr>
              <a:t> </a:t>
            </a:r>
            <a:r>
              <a:rPr sz="1600" spc="60" dirty="0">
                <a:latin typeface="Arial MT"/>
                <a:cs typeface="Arial MT"/>
              </a:rPr>
              <a:t>sustainability,</a:t>
            </a:r>
            <a:r>
              <a:rPr sz="1600" spc="120" dirty="0">
                <a:latin typeface="Arial MT"/>
                <a:cs typeface="Arial MT"/>
              </a:rPr>
              <a:t> </a:t>
            </a:r>
            <a:r>
              <a:rPr sz="1600" spc="85" dirty="0">
                <a:latin typeface="Arial MT"/>
                <a:cs typeface="Arial MT"/>
              </a:rPr>
              <a:t>open</a:t>
            </a:r>
            <a:r>
              <a:rPr sz="1600" spc="114" dirty="0">
                <a:latin typeface="Arial MT"/>
                <a:cs typeface="Arial MT"/>
              </a:rPr>
              <a:t> </a:t>
            </a:r>
            <a:r>
              <a:rPr sz="1600" spc="90" dirty="0">
                <a:latin typeface="Arial MT"/>
                <a:cs typeface="Arial MT"/>
              </a:rPr>
              <a:t>supply</a:t>
            </a:r>
            <a:r>
              <a:rPr sz="1600" spc="114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chains,</a:t>
            </a:r>
            <a:r>
              <a:rPr sz="1600" spc="120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and</a:t>
            </a:r>
            <a:r>
              <a:rPr sz="1600" spc="114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repair</a:t>
            </a:r>
            <a:r>
              <a:rPr sz="1600" spc="120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and</a:t>
            </a:r>
            <a:r>
              <a:rPr sz="1600" spc="114" dirty="0">
                <a:latin typeface="Arial MT"/>
                <a:cs typeface="Arial MT"/>
              </a:rPr>
              <a:t> </a:t>
            </a:r>
            <a:r>
              <a:rPr sz="1600" spc="-10" dirty="0">
                <a:latin typeface="Arial MT"/>
                <a:cs typeface="Arial MT"/>
              </a:rPr>
              <a:t>reuse </a:t>
            </a:r>
            <a:r>
              <a:rPr sz="1600" spc="60" dirty="0">
                <a:latin typeface="Arial MT"/>
                <a:cs typeface="Arial MT"/>
              </a:rPr>
              <a:t>programs</a:t>
            </a:r>
            <a:r>
              <a:rPr sz="1600" spc="-50" dirty="0">
                <a:latin typeface="Arial MT"/>
                <a:cs typeface="Arial MT"/>
              </a:rPr>
              <a:t> </a:t>
            </a:r>
            <a:r>
              <a:rPr sz="1600" spc="114" dirty="0">
                <a:latin typeface="Arial MT"/>
                <a:cs typeface="Arial MT"/>
              </a:rPr>
              <a:t>that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spc="80" dirty="0">
                <a:latin typeface="Arial MT"/>
                <a:cs typeface="Arial MT"/>
              </a:rPr>
              <a:t>include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spc="105" dirty="0">
                <a:latin typeface="Arial MT"/>
                <a:cs typeface="Arial MT"/>
              </a:rPr>
              <a:t>the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spc="105" dirty="0">
                <a:latin typeface="Arial MT"/>
                <a:cs typeface="Arial MT"/>
              </a:rPr>
              <a:t>community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(Wu,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spc="-10" dirty="0">
                <a:latin typeface="Arial MT"/>
                <a:cs typeface="Arial MT"/>
              </a:rPr>
              <a:t>2022).</a:t>
            </a:r>
            <a:endParaRPr sz="16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610"/>
              </a:spcBef>
            </a:pPr>
            <a:endParaRPr sz="1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600" i="1" spc="-30" dirty="0">
                <a:latin typeface="Verdana"/>
                <a:cs typeface="Verdana"/>
              </a:rPr>
              <a:t>Positioning</a:t>
            </a:r>
            <a:r>
              <a:rPr sz="1600" i="1" spc="-120" dirty="0">
                <a:latin typeface="Verdana"/>
                <a:cs typeface="Verdana"/>
              </a:rPr>
              <a:t> </a:t>
            </a:r>
            <a:r>
              <a:rPr sz="1600" i="1" spc="-65" dirty="0">
                <a:latin typeface="Verdana"/>
                <a:cs typeface="Verdana"/>
              </a:rPr>
              <a:t>Statement:</a:t>
            </a:r>
            <a:r>
              <a:rPr sz="1600" i="1" spc="-120" dirty="0">
                <a:latin typeface="Verdana"/>
                <a:cs typeface="Verdana"/>
              </a:rPr>
              <a:t> </a:t>
            </a:r>
            <a:r>
              <a:rPr sz="1600" i="1" spc="-25" dirty="0">
                <a:latin typeface="Verdana"/>
                <a:cs typeface="Verdana"/>
              </a:rPr>
              <a:t>"Performance</a:t>
            </a:r>
            <a:r>
              <a:rPr sz="1600" i="1" spc="-114" dirty="0">
                <a:latin typeface="Verdana"/>
                <a:cs typeface="Verdana"/>
              </a:rPr>
              <a:t> </a:t>
            </a:r>
            <a:r>
              <a:rPr sz="1600" i="1" dirty="0">
                <a:latin typeface="Verdana"/>
                <a:cs typeface="Verdana"/>
              </a:rPr>
              <a:t>that</a:t>
            </a:r>
            <a:r>
              <a:rPr sz="1600" i="1" spc="-120" dirty="0">
                <a:latin typeface="Verdana"/>
                <a:cs typeface="Verdana"/>
              </a:rPr>
              <a:t> </a:t>
            </a:r>
            <a:r>
              <a:rPr sz="1600" i="1" spc="-65" dirty="0">
                <a:latin typeface="Verdana"/>
                <a:cs typeface="Verdana"/>
              </a:rPr>
              <a:t>keeps</a:t>
            </a:r>
            <a:r>
              <a:rPr sz="1600" i="1" spc="-120" dirty="0">
                <a:latin typeface="Verdana"/>
                <a:cs typeface="Verdana"/>
              </a:rPr>
              <a:t> </a:t>
            </a:r>
            <a:r>
              <a:rPr sz="1600" i="1" spc="-25" dirty="0">
                <a:latin typeface="Verdana"/>
                <a:cs typeface="Verdana"/>
              </a:rPr>
              <a:t>the</a:t>
            </a:r>
            <a:r>
              <a:rPr sz="1600" i="1" spc="-114" dirty="0">
                <a:latin typeface="Verdana"/>
                <a:cs typeface="Verdana"/>
              </a:rPr>
              <a:t> </a:t>
            </a:r>
            <a:r>
              <a:rPr sz="1600" i="1" dirty="0">
                <a:latin typeface="Verdana"/>
                <a:cs typeface="Verdana"/>
              </a:rPr>
              <a:t>planet</a:t>
            </a:r>
            <a:r>
              <a:rPr sz="1600" i="1" spc="-120" dirty="0">
                <a:latin typeface="Verdana"/>
                <a:cs typeface="Verdana"/>
              </a:rPr>
              <a:t> </a:t>
            </a:r>
            <a:r>
              <a:rPr sz="1600" i="1" spc="-10" dirty="0">
                <a:latin typeface="Verdana"/>
                <a:cs typeface="Verdana"/>
              </a:rPr>
              <a:t>safe."</a:t>
            </a:r>
            <a:endParaRPr sz="16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endParaRPr sz="16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</a:pPr>
            <a:r>
              <a:rPr sz="2350" spc="-185" dirty="0">
                <a:latin typeface="Arial Black"/>
                <a:cs typeface="Arial Black"/>
              </a:rPr>
              <a:t>Strategic</a:t>
            </a:r>
            <a:r>
              <a:rPr sz="2350" spc="-150" dirty="0">
                <a:latin typeface="Arial Black"/>
                <a:cs typeface="Arial Black"/>
              </a:rPr>
              <a:t> </a:t>
            </a:r>
            <a:r>
              <a:rPr sz="2350" spc="-10" dirty="0">
                <a:latin typeface="Arial Black"/>
                <a:cs typeface="Arial Black"/>
              </a:rPr>
              <a:t>Focus</a:t>
            </a:r>
            <a:endParaRPr sz="2350">
              <a:latin typeface="Arial Black"/>
              <a:cs typeface="Arial Black"/>
            </a:endParaRPr>
          </a:p>
          <a:p>
            <a:pPr marL="12700" marR="5080">
              <a:lnSpc>
                <a:spcPct val="113799"/>
              </a:lnSpc>
              <a:spcBef>
                <a:spcPts val="60"/>
              </a:spcBef>
            </a:pPr>
            <a:r>
              <a:rPr sz="1600" dirty="0">
                <a:latin typeface="Arial MT"/>
                <a:cs typeface="Arial MT"/>
              </a:rPr>
              <a:t>The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75" dirty="0">
                <a:latin typeface="Arial MT"/>
                <a:cs typeface="Arial MT"/>
              </a:rPr>
              <a:t>launch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80" dirty="0">
                <a:latin typeface="Arial MT"/>
                <a:cs typeface="Arial MT"/>
              </a:rPr>
              <a:t>plan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includes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90" dirty="0">
                <a:latin typeface="Arial MT"/>
                <a:cs typeface="Arial MT"/>
              </a:rPr>
              <a:t>restricted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65" dirty="0">
                <a:latin typeface="Arial MT"/>
                <a:cs typeface="Arial MT"/>
              </a:rPr>
              <a:t>drops,</a:t>
            </a:r>
            <a:r>
              <a:rPr sz="1600" spc="25" dirty="0">
                <a:latin typeface="Arial MT"/>
                <a:cs typeface="Arial MT"/>
              </a:rPr>
              <a:t> </a:t>
            </a:r>
            <a:r>
              <a:rPr sz="1600" spc="60" dirty="0">
                <a:latin typeface="Arial MT"/>
                <a:cs typeface="Arial MT"/>
              </a:rPr>
              <a:t>working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114" dirty="0">
                <a:latin typeface="Arial MT"/>
                <a:cs typeface="Arial MT"/>
              </a:rPr>
              <a:t>with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65" dirty="0">
                <a:latin typeface="Arial MT"/>
                <a:cs typeface="Arial MT"/>
              </a:rPr>
              <a:t>influencers,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narrative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campaigns,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and</a:t>
            </a:r>
            <a:r>
              <a:rPr sz="1600" spc="2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ReVive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Zones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80" dirty="0">
                <a:latin typeface="Arial MT"/>
                <a:cs typeface="Arial MT"/>
              </a:rPr>
              <a:t>in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50" dirty="0">
                <a:latin typeface="Arial MT"/>
                <a:cs typeface="Arial MT"/>
              </a:rPr>
              <a:t>stores </a:t>
            </a:r>
            <a:r>
              <a:rPr sz="1600" spc="114" dirty="0">
                <a:latin typeface="Arial MT"/>
                <a:cs typeface="Arial MT"/>
              </a:rPr>
              <a:t>that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spc="65" dirty="0">
                <a:latin typeface="Arial MT"/>
                <a:cs typeface="Arial MT"/>
              </a:rPr>
              <a:t>show</a:t>
            </a:r>
            <a:r>
              <a:rPr sz="1600" spc="-40" dirty="0">
                <a:latin typeface="Arial MT"/>
                <a:cs typeface="Arial MT"/>
              </a:rPr>
              <a:t> </a:t>
            </a:r>
            <a:r>
              <a:rPr sz="1600" spc="140" dirty="0">
                <a:latin typeface="Arial MT"/>
                <a:cs typeface="Arial MT"/>
              </a:rPr>
              <a:t>off</a:t>
            </a:r>
            <a:r>
              <a:rPr sz="1600" spc="-40" dirty="0">
                <a:latin typeface="Arial MT"/>
                <a:cs typeface="Arial MT"/>
              </a:rPr>
              <a:t> </a:t>
            </a:r>
            <a:r>
              <a:rPr sz="1600" spc="65" dirty="0">
                <a:latin typeface="Arial MT"/>
                <a:cs typeface="Arial MT"/>
              </a:rPr>
              <a:t>materials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and</a:t>
            </a:r>
            <a:r>
              <a:rPr sz="1600" spc="-40" dirty="0">
                <a:latin typeface="Arial MT"/>
                <a:cs typeface="Arial MT"/>
              </a:rPr>
              <a:t> </a:t>
            </a:r>
            <a:r>
              <a:rPr sz="1600" spc="65" dirty="0">
                <a:latin typeface="Arial MT"/>
                <a:cs typeface="Arial MT"/>
              </a:rPr>
              <a:t>recycling</a:t>
            </a:r>
            <a:r>
              <a:rPr sz="1600" spc="-40" dirty="0">
                <a:latin typeface="Arial MT"/>
                <a:cs typeface="Arial MT"/>
              </a:rPr>
              <a:t> </a:t>
            </a:r>
            <a:r>
              <a:rPr sz="1600" spc="45" dirty="0">
                <a:latin typeface="Arial MT"/>
                <a:cs typeface="Arial MT"/>
              </a:rPr>
              <a:t>paths.</a:t>
            </a:r>
            <a:endParaRPr sz="16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705"/>
              </a:spcBef>
            </a:pPr>
            <a:endParaRPr sz="1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350" spc="-145" dirty="0">
                <a:latin typeface="Arial Black"/>
                <a:cs typeface="Arial Black"/>
              </a:rPr>
              <a:t>Call</a:t>
            </a:r>
            <a:r>
              <a:rPr sz="2350" spc="-210" dirty="0">
                <a:latin typeface="Arial Black"/>
                <a:cs typeface="Arial Black"/>
              </a:rPr>
              <a:t> </a:t>
            </a:r>
            <a:r>
              <a:rPr sz="2350" spc="-95" dirty="0">
                <a:latin typeface="Arial Black"/>
                <a:cs typeface="Arial Black"/>
              </a:rPr>
              <a:t>to</a:t>
            </a:r>
            <a:r>
              <a:rPr sz="2350" spc="-204" dirty="0">
                <a:latin typeface="Arial Black"/>
                <a:cs typeface="Arial Black"/>
              </a:rPr>
              <a:t> </a:t>
            </a:r>
            <a:r>
              <a:rPr sz="2350" spc="-10" dirty="0">
                <a:latin typeface="Arial Black"/>
                <a:cs typeface="Arial Black"/>
              </a:rPr>
              <a:t>Action</a:t>
            </a:r>
            <a:endParaRPr sz="2350">
              <a:latin typeface="Arial Black"/>
              <a:cs typeface="Arial Black"/>
            </a:endParaRPr>
          </a:p>
          <a:p>
            <a:pPr marL="12700" marR="5080">
              <a:lnSpc>
                <a:spcPct val="113799"/>
              </a:lnSpc>
              <a:spcBef>
                <a:spcPts val="60"/>
              </a:spcBef>
            </a:pPr>
            <a:r>
              <a:rPr sz="1600" dirty="0">
                <a:latin typeface="Arial MT"/>
                <a:cs typeface="Arial MT"/>
              </a:rPr>
              <a:t>Nike</a:t>
            </a:r>
            <a:r>
              <a:rPr sz="1600" spc="34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ReVive</a:t>
            </a:r>
            <a:r>
              <a:rPr sz="1600" spc="34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gives</a:t>
            </a:r>
            <a:r>
              <a:rPr sz="1600" spc="345" dirty="0">
                <a:latin typeface="Arial MT"/>
                <a:cs typeface="Arial MT"/>
              </a:rPr>
              <a:t> </a:t>
            </a:r>
            <a:r>
              <a:rPr sz="1600" spc="80" dirty="0">
                <a:latin typeface="Arial MT"/>
                <a:cs typeface="Arial MT"/>
              </a:rPr>
              <a:t>people</a:t>
            </a:r>
            <a:r>
              <a:rPr sz="1600" spc="340" dirty="0">
                <a:latin typeface="Arial MT"/>
                <a:cs typeface="Arial MT"/>
              </a:rPr>
              <a:t> </a:t>
            </a:r>
            <a:r>
              <a:rPr sz="1600" spc="105" dirty="0">
                <a:latin typeface="Arial MT"/>
                <a:cs typeface="Arial MT"/>
              </a:rPr>
              <a:t>the</a:t>
            </a:r>
            <a:r>
              <a:rPr sz="1600" spc="345" dirty="0">
                <a:latin typeface="Arial MT"/>
                <a:cs typeface="Arial MT"/>
              </a:rPr>
              <a:t> </a:t>
            </a:r>
            <a:r>
              <a:rPr sz="1600" spc="95" dirty="0">
                <a:latin typeface="Arial MT"/>
                <a:cs typeface="Arial MT"/>
              </a:rPr>
              <a:t>tools</a:t>
            </a:r>
            <a:r>
              <a:rPr sz="1600" spc="340" dirty="0">
                <a:latin typeface="Arial MT"/>
                <a:cs typeface="Arial MT"/>
              </a:rPr>
              <a:t> </a:t>
            </a:r>
            <a:r>
              <a:rPr sz="1600" spc="100" dirty="0">
                <a:latin typeface="Arial MT"/>
                <a:cs typeface="Arial MT"/>
              </a:rPr>
              <a:t>they</a:t>
            </a:r>
            <a:r>
              <a:rPr sz="1600" spc="340" dirty="0">
                <a:latin typeface="Arial MT"/>
                <a:cs typeface="Arial MT"/>
              </a:rPr>
              <a:t> </a:t>
            </a:r>
            <a:r>
              <a:rPr sz="1600" spc="65" dirty="0">
                <a:latin typeface="Arial MT"/>
                <a:cs typeface="Arial MT"/>
              </a:rPr>
              <a:t>need</a:t>
            </a:r>
            <a:r>
              <a:rPr sz="1600" spc="345" dirty="0">
                <a:latin typeface="Arial MT"/>
                <a:cs typeface="Arial MT"/>
              </a:rPr>
              <a:t> </a:t>
            </a:r>
            <a:r>
              <a:rPr sz="1600" spc="140" dirty="0">
                <a:latin typeface="Arial MT"/>
                <a:cs typeface="Arial MT"/>
              </a:rPr>
              <a:t>to</a:t>
            </a:r>
            <a:r>
              <a:rPr sz="1600" spc="340" dirty="0">
                <a:latin typeface="Arial MT"/>
                <a:cs typeface="Arial MT"/>
              </a:rPr>
              <a:t> </a:t>
            </a:r>
            <a:r>
              <a:rPr sz="1600" spc="75" dirty="0">
                <a:latin typeface="Arial MT"/>
                <a:cs typeface="Arial MT"/>
              </a:rPr>
              <a:t>move</a:t>
            </a:r>
            <a:r>
              <a:rPr sz="1600" spc="345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responsibly</a:t>
            </a:r>
            <a:r>
              <a:rPr sz="1600" spc="340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and</a:t>
            </a:r>
            <a:r>
              <a:rPr sz="1600" spc="345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gives</a:t>
            </a:r>
            <a:r>
              <a:rPr sz="1600" spc="340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investors</a:t>
            </a:r>
            <a:r>
              <a:rPr sz="1600" spc="34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345" dirty="0">
                <a:latin typeface="Arial MT"/>
                <a:cs typeface="Arial MT"/>
              </a:rPr>
              <a:t> </a:t>
            </a:r>
            <a:r>
              <a:rPr sz="1600" spc="55" dirty="0">
                <a:latin typeface="Arial MT"/>
                <a:cs typeface="Arial MT"/>
              </a:rPr>
              <a:t>chance</a:t>
            </a:r>
            <a:r>
              <a:rPr sz="1600" spc="340" dirty="0">
                <a:latin typeface="Arial MT"/>
                <a:cs typeface="Arial MT"/>
              </a:rPr>
              <a:t> </a:t>
            </a:r>
            <a:r>
              <a:rPr sz="1600" spc="140" dirty="0">
                <a:latin typeface="Arial MT"/>
                <a:cs typeface="Arial MT"/>
              </a:rPr>
              <a:t>to</a:t>
            </a:r>
            <a:r>
              <a:rPr sz="1600" spc="345" dirty="0">
                <a:latin typeface="Arial MT"/>
                <a:cs typeface="Arial MT"/>
              </a:rPr>
              <a:t> </a:t>
            </a:r>
            <a:r>
              <a:rPr sz="1600" spc="100" dirty="0">
                <a:latin typeface="Arial MT"/>
                <a:cs typeface="Arial MT"/>
              </a:rPr>
              <a:t>build</a:t>
            </a:r>
            <a:r>
              <a:rPr sz="1600" spc="340" dirty="0">
                <a:latin typeface="Arial MT"/>
                <a:cs typeface="Arial MT"/>
              </a:rPr>
              <a:t> </a:t>
            </a:r>
            <a:r>
              <a:rPr sz="1600" spc="90" dirty="0">
                <a:latin typeface="Arial MT"/>
                <a:cs typeface="Arial MT"/>
              </a:rPr>
              <a:t>their </a:t>
            </a:r>
            <a:r>
              <a:rPr sz="1600" spc="45" dirty="0">
                <a:latin typeface="Arial MT"/>
                <a:cs typeface="Arial MT"/>
              </a:rPr>
              <a:t>business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spc="80" dirty="0">
                <a:latin typeface="Arial MT"/>
                <a:cs typeface="Arial MT"/>
              </a:rPr>
              <a:t>in</a:t>
            </a:r>
            <a:r>
              <a:rPr sz="1600" spc="-4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spc="55" dirty="0">
                <a:latin typeface="Arial MT"/>
                <a:cs typeface="Arial MT"/>
              </a:rPr>
              <a:t>way</a:t>
            </a:r>
            <a:r>
              <a:rPr sz="1600" spc="-40" dirty="0">
                <a:latin typeface="Arial MT"/>
                <a:cs typeface="Arial MT"/>
              </a:rPr>
              <a:t> </a:t>
            </a:r>
            <a:r>
              <a:rPr sz="1600" spc="114" dirty="0">
                <a:latin typeface="Arial MT"/>
                <a:cs typeface="Arial MT"/>
              </a:rPr>
              <a:t>that</a:t>
            </a:r>
            <a:r>
              <a:rPr sz="1600" spc="-4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is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spc="65" dirty="0">
                <a:latin typeface="Arial MT"/>
                <a:cs typeface="Arial MT"/>
              </a:rPr>
              <a:t>ready</a:t>
            </a:r>
            <a:r>
              <a:rPr sz="1600" spc="-40" dirty="0">
                <a:latin typeface="Arial MT"/>
                <a:cs typeface="Arial MT"/>
              </a:rPr>
              <a:t> </a:t>
            </a:r>
            <a:r>
              <a:rPr sz="1600" spc="120" dirty="0">
                <a:latin typeface="Arial MT"/>
                <a:cs typeface="Arial MT"/>
              </a:rPr>
              <a:t>for</a:t>
            </a:r>
            <a:r>
              <a:rPr sz="1600" spc="-40" dirty="0">
                <a:latin typeface="Arial MT"/>
                <a:cs typeface="Arial MT"/>
              </a:rPr>
              <a:t> </a:t>
            </a:r>
            <a:r>
              <a:rPr sz="1600" spc="105" dirty="0">
                <a:latin typeface="Arial MT"/>
                <a:cs typeface="Arial MT"/>
              </a:rPr>
              <a:t>the</a:t>
            </a:r>
            <a:r>
              <a:rPr sz="1600" spc="-45" dirty="0">
                <a:latin typeface="Arial MT"/>
                <a:cs typeface="Arial MT"/>
              </a:rPr>
              <a:t> </a:t>
            </a:r>
            <a:r>
              <a:rPr sz="1600" spc="70" dirty="0">
                <a:latin typeface="Arial MT"/>
                <a:cs typeface="Arial MT"/>
              </a:rPr>
              <a:t>future.</a:t>
            </a:r>
            <a:endParaRPr sz="1600">
              <a:latin typeface="Arial MT"/>
              <a:cs typeface="Arial MT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421167" y="4227981"/>
            <a:ext cx="11370310" cy="14216380"/>
            <a:chOff x="1421167" y="4227981"/>
            <a:chExt cx="11370310" cy="14216380"/>
          </a:xfrm>
        </p:grpSpPr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851600" y="4298710"/>
              <a:ext cx="1924849" cy="1289201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885471" y="4227981"/>
              <a:ext cx="1725559" cy="135880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061661" y="4326109"/>
              <a:ext cx="583241" cy="92406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813504" y="5950866"/>
              <a:ext cx="730990" cy="843338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421167" y="12391917"/>
              <a:ext cx="11370043" cy="6052085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4208125" cy="20099020"/>
            <a:chOff x="0" y="0"/>
            <a:chExt cx="14208125" cy="2009902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4208077" cy="20099013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421167" y="1422192"/>
              <a:ext cx="11369675" cy="17255490"/>
            </a:xfrm>
            <a:custGeom>
              <a:avLst/>
              <a:gdLst/>
              <a:ahLst/>
              <a:cxnLst/>
              <a:rect l="l" t="t" r="r" b="b"/>
              <a:pathLst>
                <a:path w="11369675" h="17255490">
                  <a:moveTo>
                    <a:pt x="11369338" y="17254980"/>
                  </a:moveTo>
                  <a:lnTo>
                    <a:pt x="0" y="17254980"/>
                  </a:lnTo>
                  <a:lnTo>
                    <a:pt x="0" y="0"/>
                  </a:lnTo>
                  <a:lnTo>
                    <a:pt x="11369338" y="0"/>
                  </a:lnTo>
                  <a:lnTo>
                    <a:pt x="11369338" y="172549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1660497" y="1501995"/>
            <a:ext cx="10894695" cy="5430520"/>
          </a:xfrm>
          <a:prstGeom prst="rect">
            <a:avLst/>
          </a:prstGeom>
        </p:spPr>
        <p:txBody>
          <a:bodyPr vert="horz" wrap="square" lIns="0" tIns="139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0"/>
              </a:spcBef>
            </a:pPr>
            <a:r>
              <a:rPr sz="3950" spc="-330" dirty="0">
                <a:latin typeface="Arial Black"/>
                <a:cs typeface="Arial Black"/>
              </a:rPr>
              <a:t>References</a:t>
            </a:r>
            <a:endParaRPr sz="3950">
              <a:latin typeface="Arial Black"/>
              <a:cs typeface="Arial Black"/>
            </a:endParaRPr>
          </a:p>
          <a:p>
            <a:pPr marL="12700" marR="5080" algn="just">
              <a:lnSpc>
                <a:spcPct val="117500"/>
              </a:lnSpc>
              <a:spcBef>
                <a:spcPts val="150"/>
              </a:spcBef>
            </a:pPr>
            <a:r>
              <a:rPr sz="2600" spc="100" dirty="0">
                <a:latin typeface="Arial MT"/>
                <a:cs typeface="Arial MT"/>
              </a:rPr>
              <a:t>Champaneri,</a:t>
            </a:r>
            <a:r>
              <a:rPr sz="2600" spc="15" dirty="0">
                <a:latin typeface="Arial MT"/>
                <a:cs typeface="Arial MT"/>
              </a:rPr>
              <a:t>  </a:t>
            </a:r>
            <a:r>
              <a:rPr sz="2600" dirty="0">
                <a:latin typeface="Arial MT"/>
                <a:cs typeface="Arial MT"/>
              </a:rPr>
              <a:t>A.</a:t>
            </a:r>
            <a:r>
              <a:rPr sz="2600" spc="20" dirty="0">
                <a:latin typeface="Arial MT"/>
                <a:cs typeface="Arial MT"/>
              </a:rPr>
              <a:t>  </a:t>
            </a:r>
            <a:r>
              <a:rPr sz="2600" spc="135" dirty="0">
                <a:latin typeface="Arial MT"/>
                <a:cs typeface="Arial MT"/>
              </a:rPr>
              <a:t>and</a:t>
            </a:r>
            <a:r>
              <a:rPr sz="2600" spc="20" dirty="0">
                <a:latin typeface="Arial MT"/>
                <a:cs typeface="Arial MT"/>
              </a:rPr>
              <a:t>  </a:t>
            </a:r>
            <a:r>
              <a:rPr sz="2600" spc="80" dirty="0">
                <a:latin typeface="Arial MT"/>
                <a:cs typeface="Arial MT"/>
              </a:rPr>
              <a:t>Jain,</a:t>
            </a:r>
            <a:r>
              <a:rPr sz="2600" spc="15" dirty="0">
                <a:latin typeface="Arial MT"/>
                <a:cs typeface="Arial MT"/>
              </a:rPr>
              <a:t>  </a:t>
            </a:r>
            <a:r>
              <a:rPr sz="2600" dirty="0">
                <a:latin typeface="Arial MT"/>
                <a:cs typeface="Arial MT"/>
              </a:rPr>
              <a:t>P.,</a:t>
            </a:r>
            <a:r>
              <a:rPr sz="2600" spc="20" dirty="0">
                <a:latin typeface="Arial MT"/>
                <a:cs typeface="Arial MT"/>
              </a:rPr>
              <a:t>  </a:t>
            </a:r>
            <a:r>
              <a:rPr sz="2600" spc="55" dirty="0">
                <a:latin typeface="Arial MT"/>
                <a:cs typeface="Arial MT"/>
              </a:rPr>
              <a:t>2021.</a:t>
            </a:r>
            <a:r>
              <a:rPr sz="2600" spc="20" dirty="0">
                <a:latin typeface="Arial MT"/>
                <a:cs typeface="Arial MT"/>
              </a:rPr>
              <a:t>  </a:t>
            </a:r>
            <a:r>
              <a:rPr sz="2600" dirty="0">
                <a:latin typeface="Arial MT"/>
                <a:cs typeface="Arial MT"/>
              </a:rPr>
              <a:t>A</a:t>
            </a:r>
            <a:r>
              <a:rPr sz="2600" spc="20" dirty="0">
                <a:latin typeface="Arial MT"/>
                <a:cs typeface="Arial MT"/>
              </a:rPr>
              <a:t>  </a:t>
            </a:r>
            <a:r>
              <a:rPr sz="2600" spc="195" dirty="0">
                <a:latin typeface="Arial MT"/>
                <a:cs typeface="Arial MT"/>
              </a:rPr>
              <a:t>content</a:t>
            </a:r>
            <a:r>
              <a:rPr sz="2600" spc="15" dirty="0">
                <a:latin typeface="Arial MT"/>
                <a:cs typeface="Arial MT"/>
              </a:rPr>
              <a:t>  </a:t>
            </a:r>
            <a:r>
              <a:rPr sz="2600" spc="125" dirty="0">
                <a:latin typeface="Arial MT"/>
                <a:cs typeface="Arial MT"/>
              </a:rPr>
              <a:t>marketing</a:t>
            </a:r>
            <a:r>
              <a:rPr sz="2600" spc="20" dirty="0">
                <a:latin typeface="Arial MT"/>
                <a:cs typeface="Arial MT"/>
              </a:rPr>
              <a:t>  </a:t>
            </a:r>
            <a:r>
              <a:rPr sz="2600" dirty="0">
                <a:latin typeface="Arial MT"/>
                <a:cs typeface="Arial MT"/>
              </a:rPr>
              <a:t>as</a:t>
            </a:r>
            <a:r>
              <a:rPr sz="2600" spc="20" dirty="0">
                <a:latin typeface="Arial MT"/>
                <a:cs typeface="Arial MT"/>
              </a:rPr>
              <a:t>  </a:t>
            </a:r>
            <a:r>
              <a:rPr sz="2600" spc="165" dirty="0">
                <a:latin typeface="Arial MT"/>
                <a:cs typeface="Arial MT"/>
              </a:rPr>
              <a:t>the </a:t>
            </a:r>
            <a:r>
              <a:rPr sz="2600" spc="110" dirty="0">
                <a:latin typeface="Arial MT"/>
                <a:cs typeface="Arial MT"/>
              </a:rPr>
              <a:t>leading </a:t>
            </a:r>
            <a:r>
              <a:rPr sz="2600" spc="155" dirty="0">
                <a:latin typeface="Arial MT"/>
                <a:cs typeface="Arial MT"/>
              </a:rPr>
              <a:t>technique</a:t>
            </a:r>
            <a:r>
              <a:rPr sz="2600" spc="110" dirty="0">
                <a:latin typeface="Arial MT"/>
                <a:cs typeface="Arial MT"/>
              </a:rPr>
              <a:t> </a:t>
            </a:r>
            <a:r>
              <a:rPr sz="2600" spc="150" dirty="0">
                <a:latin typeface="Arial MT"/>
                <a:cs typeface="Arial MT"/>
              </a:rPr>
              <a:t>in</a:t>
            </a:r>
            <a:r>
              <a:rPr sz="2600" spc="114" dirty="0">
                <a:latin typeface="Arial MT"/>
                <a:cs typeface="Arial MT"/>
              </a:rPr>
              <a:t> </a:t>
            </a:r>
            <a:r>
              <a:rPr sz="2600" spc="145" dirty="0">
                <a:latin typeface="Arial MT"/>
                <a:cs typeface="Arial MT"/>
              </a:rPr>
              <a:t>digital</a:t>
            </a:r>
            <a:r>
              <a:rPr sz="2600" spc="110" dirty="0">
                <a:latin typeface="Arial MT"/>
                <a:cs typeface="Arial MT"/>
              </a:rPr>
              <a:t> marketing: </a:t>
            </a:r>
            <a:r>
              <a:rPr sz="2600" dirty="0">
                <a:latin typeface="Arial MT"/>
                <a:cs typeface="Arial MT"/>
              </a:rPr>
              <a:t>A</a:t>
            </a:r>
            <a:r>
              <a:rPr sz="2600" spc="114" dirty="0">
                <a:latin typeface="Arial MT"/>
                <a:cs typeface="Arial MT"/>
              </a:rPr>
              <a:t> </a:t>
            </a:r>
            <a:r>
              <a:rPr sz="2600" spc="50" dirty="0">
                <a:latin typeface="Arial MT"/>
                <a:cs typeface="Arial MT"/>
              </a:rPr>
              <a:t>case</a:t>
            </a:r>
            <a:r>
              <a:rPr sz="2600" spc="110" dirty="0">
                <a:latin typeface="Arial MT"/>
                <a:cs typeface="Arial MT"/>
              </a:rPr>
              <a:t> </a:t>
            </a:r>
            <a:r>
              <a:rPr sz="2600" spc="225" dirty="0">
                <a:latin typeface="Arial MT"/>
                <a:cs typeface="Arial MT"/>
              </a:rPr>
              <a:t>of</a:t>
            </a:r>
            <a:r>
              <a:rPr sz="2600" spc="1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Nike.</a:t>
            </a:r>
            <a:r>
              <a:rPr sz="2600" spc="114" dirty="0">
                <a:latin typeface="Arial MT"/>
                <a:cs typeface="Arial MT"/>
              </a:rPr>
              <a:t> </a:t>
            </a:r>
            <a:r>
              <a:rPr sz="2600" spc="140" dirty="0">
                <a:latin typeface="Arial MT"/>
                <a:cs typeface="Arial MT"/>
              </a:rPr>
              <a:t>International </a:t>
            </a:r>
            <a:r>
              <a:rPr sz="2600" spc="150" dirty="0">
                <a:latin typeface="Arial MT"/>
                <a:cs typeface="Arial MT"/>
              </a:rPr>
              <a:t>Journal</a:t>
            </a:r>
            <a:r>
              <a:rPr sz="2600" spc="-70" dirty="0">
                <a:latin typeface="Arial MT"/>
                <a:cs typeface="Arial MT"/>
              </a:rPr>
              <a:t> </a:t>
            </a:r>
            <a:r>
              <a:rPr sz="2600" spc="225" dirty="0">
                <a:latin typeface="Arial MT"/>
                <a:cs typeface="Arial MT"/>
              </a:rPr>
              <a:t>of</a:t>
            </a:r>
            <a:r>
              <a:rPr sz="2600" spc="-70" dirty="0">
                <a:latin typeface="Arial MT"/>
                <a:cs typeface="Arial MT"/>
              </a:rPr>
              <a:t> </a:t>
            </a:r>
            <a:r>
              <a:rPr sz="2600" spc="50" dirty="0">
                <a:latin typeface="Arial MT"/>
                <a:cs typeface="Arial MT"/>
              </a:rPr>
              <a:t>Research</a:t>
            </a:r>
            <a:r>
              <a:rPr sz="2600" spc="-70" dirty="0">
                <a:latin typeface="Arial MT"/>
                <a:cs typeface="Arial MT"/>
              </a:rPr>
              <a:t> </a:t>
            </a:r>
            <a:r>
              <a:rPr sz="2600" spc="135" dirty="0">
                <a:latin typeface="Arial MT"/>
                <a:cs typeface="Arial MT"/>
              </a:rPr>
              <a:t>and</a:t>
            </a:r>
            <a:r>
              <a:rPr sz="2600" spc="-70" dirty="0">
                <a:latin typeface="Arial MT"/>
                <a:cs typeface="Arial MT"/>
              </a:rPr>
              <a:t> </a:t>
            </a:r>
            <a:r>
              <a:rPr sz="2600" spc="140" dirty="0">
                <a:latin typeface="Arial MT"/>
                <a:cs typeface="Arial MT"/>
              </a:rPr>
              <a:t>Analytical</a:t>
            </a:r>
            <a:r>
              <a:rPr sz="2600" spc="-65" dirty="0">
                <a:latin typeface="Arial MT"/>
                <a:cs typeface="Arial MT"/>
              </a:rPr>
              <a:t> </a:t>
            </a:r>
            <a:r>
              <a:rPr sz="2600" spc="45" dirty="0">
                <a:latin typeface="Arial MT"/>
                <a:cs typeface="Arial MT"/>
              </a:rPr>
              <a:t>Reviews,</a:t>
            </a:r>
            <a:r>
              <a:rPr sz="2600" spc="-70" dirty="0">
                <a:latin typeface="Arial MT"/>
                <a:cs typeface="Arial MT"/>
              </a:rPr>
              <a:t> </a:t>
            </a:r>
            <a:r>
              <a:rPr sz="2600" spc="-10" dirty="0">
                <a:latin typeface="Arial MT"/>
                <a:cs typeface="Arial MT"/>
              </a:rPr>
              <a:t>8(4).</a:t>
            </a:r>
            <a:endParaRPr sz="2600">
              <a:latin typeface="Arial MT"/>
              <a:cs typeface="Arial MT"/>
            </a:endParaRPr>
          </a:p>
          <a:p>
            <a:pPr marL="12700" marR="5080" algn="just">
              <a:lnSpc>
                <a:spcPct val="117500"/>
              </a:lnSpc>
            </a:pPr>
            <a:r>
              <a:rPr sz="2600" dirty="0">
                <a:latin typeface="Arial MT"/>
                <a:cs typeface="Arial MT"/>
              </a:rPr>
              <a:t>Taql,</a:t>
            </a:r>
            <a:r>
              <a:rPr sz="2600" spc="50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M.,</a:t>
            </a:r>
            <a:r>
              <a:rPr sz="2600" spc="505" dirty="0">
                <a:latin typeface="Arial MT"/>
                <a:cs typeface="Arial MT"/>
              </a:rPr>
              <a:t> </a:t>
            </a:r>
            <a:r>
              <a:rPr sz="2600" spc="130" dirty="0">
                <a:latin typeface="Arial MT"/>
                <a:cs typeface="Arial MT"/>
              </a:rPr>
              <a:t>Poursoltani</a:t>
            </a:r>
            <a:r>
              <a:rPr sz="2600" spc="505" dirty="0">
                <a:latin typeface="Arial MT"/>
                <a:cs typeface="Arial MT"/>
              </a:rPr>
              <a:t> </a:t>
            </a:r>
            <a:r>
              <a:rPr sz="2600" spc="70" dirty="0">
                <a:latin typeface="Arial MT"/>
                <a:cs typeface="Arial MT"/>
              </a:rPr>
              <a:t>Zarandi,</a:t>
            </a:r>
            <a:r>
              <a:rPr sz="2600" spc="50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H.</a:t>
            </a:r>
            <a:r>
              <a:rPr sz="2600" spc="505" dirty="0">
                <a:latin typeface="Arial MT"/>
                <a:cs typeface="Arial MT"/>
              </a:rPr>
              <a:t> </a:t>
            </a:r>
            <a:r>
              <a:rPr sz="2600" spc="135" dirty="0">
                <a:latin typeface="Arial MT"/>
                <a:cs typeface="Arial MT"/>
              </a:rPr>
              <a:t>and</a:t>
            </a:r>
            <a:r>
              <a:rPr sz="2600" spc="50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Shajie,</a:t>
            </a:r>
            <a:r>
              <a:rPr sz="2600" spc="50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R.,</a:t>
            </a:r>
            <a:r>
              <a:rPr sz="2600" spc="505" dirty="0">
                <a:latin typeface="Arial MT"/>
                <a:cs typeface="Arial MT"/>
              </a:rPr>
              <a:t> </a:t>
            </a:r>
            <a:r>
              <a:rPr sz="2600" spc="55" dirty="0">
                <a:latin typeface="Arial MT"/>
                <a:cs typeface="Arial MT"/>
              </a:rPr>
              <a:t>2023.</a:t>
            </a:r>
            <a:r>
              <a:rPr sz="2600" spc="500" dirty="0">
                <a:latin typeface="Arial MT"/>
                <a:cs typeface="Arial MT"/>
              </a:rPr>
              <a:t> </a:t>
            </a:r>
            <a:r>
              <a:rPr sz="2600" spc="50" dirty="0">
                <a:latin typeface="Arial MT"/>
                <a:cs typeface="Arial MT"/>
              </a:rPr>
              <a:t>The</a:t>
            </a:r>
            <a:r>
              <a:rPr sz="2600" spc="505" dirty="0">
                <a:latin typeface="Arial MT"/>
                <a:cs typeface="Arial MT"/>
              </a:rPr>
              <a:t> </a:t>
            </a:r>
            <a:r>
              <a:rPr sz="2600" spc="150" dirty="0">
                <a:latin typeface="Arial MT"/>
                <a:cs typeface="Arial MT"/>
              </a:rPr>
              <a:t>role</a:t>
            </a:r>
            <a:r>
              <a:rPr sz="2600" spc="505" dirty="0">
                <a:latin typeface="Arial MT"/>
                <a:cs typeface="Arial MT"/>
              </a:rPr>
              <a:t> </a:t>
            </a:r>
            <a:r>
              <a:rPr sz="2600" spc="200" dirty="0">
                <a:latin typeface="Arial MT"/>
                <a:cs typeface="Arial MT"/>
              </a:rPr>
              <a:t>of </a:t>
            </a:r>
            <a:r>
              <a:rPr sz="2600" spc="140" dirty="0">
                <a:latin typeface="Arial MT"/>
                <a:cs typeface="Arial MT"/>
              </a:rPr>
              <a:t>market</a:t>
            </a:r>
            <a:r>
              <a:rPr sz="2600" spc="320" dirty="0">
                <a:latin typeface="Arial MT"/>
                <a:cs typeface="Arial MT"/>
              </a:rPr>
              <a:t> </a:t>
            </a:r>
            <a:r>
              <a:rPr sz="2600" spc="170" dirty="0">
                <a:latin typeface="Arial MT"/>
                <a:cs typeface="Arial MT"/>
              </a:rPr>
              <a:t>orientation</a:t>
            </a:r>
            <a:r>
              <a:rPr sz="2600" spc="325" dirty="0">
                <a:latin typeface="Arial MT"/>
                <a:cs typeface="Arial MT"/>
              </a:rPr>
              <a:t> </a:t>
            </a:r>
            <a:r>
              <a:rPr sz="2600" spc="150" dirty="0">
                <a:latin typeface="Arial MT"/>
                <a:cs typeface="Arial MT"/>
              </a:rPr>
              <a:t>in</a:t>
            </a:r>
            <a:r>
              <a:rPr sz="2600" spc="325" dirty="0">
                <a:latin typeface="Arial MT"/>
                <a:cs typeface="Arial MT"/>
              </a:rPr>
              <a:t> </a:t>
            </a:r>
            <a:r>
              <a:rPr sz="2600" spc="190" dirty="0">
                <a:latin typeface="Arial MT"/>
                <a:cs typeface="Arial MT"/>
              </a:rPr>
              <a:t>the</a:t>
            </a:r>
            <a:r>
              <a:rPr sz="2600" spc="320" dirty="0">
                <a:latin typeface="Arial MT"/>
                <a:cs typeface="Arial MT"/>
              </a:rPr>
              <a:t> </a:t>
            </a:r>
            <a:r>
              <a:rPr sz="2600" spc="145" dirty="0">
                <a:latin typeface="Arial MT"/>
                <a:cs typeface="Arial MT"/>
              </a:rPr>
              <a:t>relationship</a:t>
            </a:r>
            <a:r>
              <a:rPr sz="2600" spc="325" dirty="0">
                <a:latin typeface="Arial MT"/>
                <a:cs typeface="Arial MT"/>
              </a:rPr>
              <a:t> </a:t>
            </a:r>
            <a:r>
              <a:rPr sz="2600" spc="150" dirty="0">
                <a:latin typeface="Arial MT"/>
                <a:cs typeface="Arial MT"/>
              </a:rPr>
              <a:t>between</a:t>
            </a:r>
            <a:r>
              <a:rPr sz="2600" spc="325" dirty="0">
                <a:latin typeface="Arial MT"/>
                <a:cs typeface="Arial MT"/>
              </a:rPr>
              <a:t> </a:t>
            </a:r>
            <a:r>
              <a:rPr sz="2600" spc="155" dirty="0">
                <a:latin typeface="Arial MT"/>
                <a:cs typeface="Arial MT"/>
              </a:rPr>
              <a:t>innovation</a:t>
            </a:r>
            <a:r>
              <a:rPr sz="2600" spc="325" dirty="0">
                <a:latin typeface="Arial MT"/>
                <a:cs typeface="Arial MT"/>
              </a:rPr>
              <a:t> </a:t>
            </a:r>
            <a:r>
              <a:rPr sz="2600" spc="165" dirty="0">
                <a:latin typeface="Arial MT"/>
                <a:cs typeface="Arial MT"/>
              </a:rPr>
              <a:t>culture </a:t>
            </a:r>
            <a:r>
              <a:rPr sz="2600" spc="135" dirty="0">
                <a:latin typeface="Arial MT"/>
                <a:cs typeface="Arial MT"/>
              </a:rPr>
              <a:t>and</a:t>
            </a:r>
            <a:r>
              <a:rPr sz="2600" spc="405" dirty="0">
                <a:latin typeface="Arial MT"/>
                <a:cs typeface="Arial MT"/>
              </a:rPr>
              <a:t> </a:t>
            </a:r>
            <a:r>
              <a:rPr sz="2600" spc="190" dirty="0">
                <a:latin typeface="Arial MT"/>
                <a:cs typeface="Arial MT"/>
              </a:rPr>
              <a:t>the</a:t>
            </a:r>
            <a:r>
              <a:rPr sz="2600" spc="409" dirty="0">
                <a:latin typeface="Arial MT"/>
                <a:cs typeface="Arial MT"/>
              </a:rPr>
              <a:t> </a:t>
            </a:r>
            <a:r>
              <a:rPr sz="2600" spc="170" dirty="0">
                <a:latin typeface="Arial MT"/>
                <a:cs typeface="Arial MT"/>
              </a:rPr>
              <a:t>development</a:t>
            </a:r>
            <a:r>
              <a:rPr sz="2600" spc="405" dirty="0">
                <a:latin typeface="Arial MT"/>
                <a:cs typeface="Arial MT"/>
              </a:rPr>
              <a:t> </a:t>
            </a:r>
            <a:r>
              <a:rPr sz="2600" spc="225" dirty="0">
                <a:latin typeface="Arial MT"/>
                <a:cs typeface="Arial MT"/>
              </a:rPr>
              <a:t>of</a:t>
            </a:r>
            <a:r>
              <a:rPr sz="2600" spc="409" dirty="0">
                <a:latin typeface="Arial MT"/>
                <a:cs typeface="Arial MT"/>
              </a:rPr>
              <a:t> </a:t>
            </a:r>
            <a:r>
              <a:rPr sz="2600" spc="70" dirty="0">
                <a:latin typeface="Arial MT"/>
                <a:cs typeface="Arial MT"/>
              </a:rPr>
              <a:t>Nike</a:t>
            </a:r>
            <a:r>
              <a:rPr sz="2600" spc="409" dirty="0">
                <a:latin typeface="Arial MT"/>
                <a:cs typeface="Arial MT"/>
              </a:rPr>
              <a:t> </a:t>
            </a:r>
            <a:r>
              <a:rPr sz="2600" spc="165" dirty="0">
                <a:latin typeface="Arial MT"/>
                <a:cs typeface="Arial MT"/>
              </a:rPr>
              <a:t>brand</a:t>
            </a:r>
            <a:r>
              <a:rPr sz="2600" spc="405" dirty="0">
                <a:latin typeface="Arial MT"/>
                <a:cs typeface="Arial MT"/>
              </a:rPr>
              <a:t> </a:t>
            </a:r>
            <a:r>
              <a:rPr sz="2600" spc="125" dirty="0">
                <a:latin typeface="Arial MT"/>
                <a:cs typeface="Arial MT"/>
              </a:rPr>
              <a:t>marketing</a:t>
            </a:r>
            <a:r>
              <a:rPr sz="2600" spc="409" dirty="0">
                <a:latin typeface="Arial MT"/>
                <a:cs typeface="Arial MT"/>
              </a:rPr>
              <a:t> </a:t>
            </a:r>
            <a:r>
              <a:rPr sz="2600" spc="130" dirty="0">
                <a:latin typeface="Arial MT"/>
                <a:cs typeface="Arial MT"/>
              </a:rPr>
              <a:t>strategy</a:t>
            </a:r>
            <a:r>
              <a:rPr sz="2600" spc="405" dirty="0">
                <a:latin typeface="Arial MT"/>
                <a:cs typeface="Arial MT"/>
              </a:rPr>
              <a:t> </a:t>
            </a:r>
            <a:r>
              <a:rPr sz="2600" spc="150" dirty="0">
                <a:latin typeface="Arial MT"/>
                <a:cs typeface="Arial MT"/>
              </a:rPr>
              <a:t>in</a:t>
            </a:r>
            <a:r>
              <a:rPr sz="2600" spc="409" dirty="0">
                <a:latin typeface="Arial MT"/>
                <a:cs typeface="Arial MT"/>
              </a:rPr>
              <a:t> </a:t>
            </a:r>
            <a:r>
              <a:rPr sz="2600" spc="-10" dirty="0">
                <a:latin typeface="Arial MT"/>
                <a:cs typeface="Arial MT"/>
              </a:rPr>
              <a:t>Shiraz. </a:t>
            </a:r>
            <a:r>
              <a:rPr sz="2600" spc="135" dirty="0">
                <a:latin typeface="Arial MT"/>
                <a:cs typeface="Arial MT"/>
              </a:rPr>
              <a:t>Sports</a:t>
            </a:r>
            <a:r>
              <a:rPr sz="2600" spc="-60" dirty="0">
                <a:latin typeface="Arial MT"/>
                <a:cs typeface="Arial MT"/>
              </a:rPr>
              <a:t> </a:t>
            </a:r>
            <a:r>
              <a:rPr sz="2600" spc="125" dirty="0">
                <a:latin typeface="Arial MT"/>
                <a:cs typeface="Arial MT"/>
              </a:rPr>
              <a:t>marketing</a:t>
            </a:r>
            <a:r>
              <a:rPr sz="2600" spc="-60" dirty="0">
                <a:latin typeface="Arial MT"/>
                <a:cs typeface="Arial MT"/>
              </a:rPr>
              <a:t> </a:t>
            </a:r>
            <a:r>
              <a:rPr sz="2600" spc="100" dirty="0">
                <a:latin typeface="Arial MT"/>
                <a:cs typeface="Arial MT"/>
              </a:rPr>
              <a:t>studies,</a:t>
            </a:r>
            <a:r>
              <a:rPr sz="2600" spc="-5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4(1),</a:t>
            </a:r>
            <a:r>
              <a:rPr sz="2600" spc="-60" dirty="0">
                <a:latin typeface="Arial MT"/>
                <a:cs typeface="Arial MT"/>
              </a:rPr>
              <a:t> </a:t>
            </a:r>
            <a:r>
              <a:rPr sz="2600" spc="55" dirty="0">
                <a:latin typeface="Arial MT"/>
                <a:cs typeface="Arial MT"/>
              </a:rPr>
              <a:t>pp.13-</a:t>
            </a:r>
            <a:r>
              <a:rPr sz="2600" spc="-25" dirty="0">
                <a:latin typeface="Arial MT"/>
                <a:cs typeface="Arial MT"/>
              </a:rPr>
              <a:t>29.</a:t>
            </a:r>
            <a:endParaRPr sz="2600">
              <a:latin typeface="Arial MT"/>
              <a:cs typeface="Arial MT"/>
            </a:endParaRPr>
          </a:p>
          <a:p>
            <a:pPr marL="12700" marR="5080" algn="just">
              <a:lnSpc>
                <a:spcPct val="117500"/>
              </a:lnSpc>
            </a:pPr>
            <a:r>
              <a:rPr sz="2600" dirty="0">
                <a:latin typeface="Arial MT"/>
                <a:cs typeface="Arial MT"/>
              </a:rPr>
              <a:t>Wu,</a:t>
            </a:r>
            <a:r>
              <a:rPr sz="2600" spc="484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G.,</a:t>
            </a:r>
            <a:r>
              <a:rPr sz="2600" spc="484" dirty="0">
                <a:latin typeface="Arial MT"/>
                <a:cs typeface="Arial MT"/>
              </a:rPr>
              <a:t> </a:t>
            </a:r>
            <a:r>
              <a:rPr sz="2600" spc="50" dirty="0">
                <a:latin typeface="Arial MT"/>
                <a:cs typeface="Arial MT"/>
              </a:rPr>
              <a:t>2022.</a:t>
            </a:r>
            <a:r>
              <a:rPr sz="2600" spc="484" dirty="0">
                <a:latin typeface="Arial MT"/>
                <a:cs typeface="Arial MT"/>
              </a:rPr>
              <a:t> </a:t>
            </a:r>
            <a:r>
              <a:rPr sz="2600" spc="50" dirty="0">
                <a:latin typeface="Arial MT"/>
                <a:cs typeface="Arial MT"/>
              </a:rPr>
              <a:t>The</a:t>
            </a:r>
            <a:r>
              <a:rPr sz="2600" spc="484" dirty="0">
                <a:latin typeface="Arial MT"/>
                <a:cs typeface="Arial MT"/>
              </a:rPr>
              <a:t> </a:t>
            </a:r>
            <a:r>
              <a:rPr sz="2600" spc="165" dirty="0">
                <a:latin typeface="Arial MT"/>
                <a:cs typeface="Arial MT"/>
              </a:rPr>
              <a:t>brand</a:t>
            </a:r>
            <a:r>
              <a:rPr sz="2600" spc="484" dirty="0">
                <a:latin typeface="Arial MT"/>
                <a:cs typeface="Arial MT"/>
              </a:rPr>
              <a:t> </a:t>
            </a:r>
            <a:r>
              <a:rPr sz="2600" spc="85" dirty="0">
                <a:latin typeface="Arial MT"/>
                <a:cs typeface="Arial MT"/>
              </a:rPr>
              <a:t>analysis</a:t>
            </a:r>
            <a:r>
              <a:rPr sz="2600" spc="484" dirty="0">
                <a:latin typeface="Arial MT"/>
                <a:cs typeface="Arial MT"/>
              </a:rPr>
              <a:t> </a:t>
            </a:r>
            <a:r>
              <a:rPr sz="2600" spc="225" dirty="0">
                <a:latin typeface="Arial MT"/>
                <a:cs typeface="Arial MT"/>
              </a:rPr>
              <a:t>of</a:t>
            </a:r>
            <a:r>
              <a:rPr sz="2600" spc="490" dirty="0">
                <a:latin typeface="Arial MT"/>
                <a:cs typeface="Arial MT"/>
              </a:rPr>
              <a:t> </a:t>
            </a:r>
            <a:r>
              <a:rPr sz="2600" spc="70" dirty="0">
                <a:latin typeface="Arial MT"/>
                <a:cs typeface="Arial MT"/>
              </a:rPr>
              <a:t>Nike</a:t>
            </a:r>
            <a:r>
              <a:rPr sz="2600" spc="484" dirty="0">
                <a:latin typeface="Arial MT"/>
                <a:cs typeface="Arial MT"/>
              </a:rPr>
              <a:t> </a:t>
            </a:r>
            <a:r>
              <a:rPr sz="2600" spc="100" dirty="0">
                <a:latin typeface="Arial MT"/>
                <a:cs typeface="Arial MT"/>
              </a:rPr>
              <a:t>based</a:t>
            </a:r>
            <a:r>
              <a:rPr sz="2600" spc="484" dirty="0">
                <a:latin typeface="Arial MT"/>
                <a:cs typeface="Arial MT"/>
              </a:rPr>
              <a:t> </a:t>
            </a:r>
            <a:r>
              <a:rPr sz="2600" spc="170" dirty="0">
                <a:latin typeface="Arial MT"/>
                <a:cs typeface="Arial MT"/>
              </a:rPr>
              <a:t>on</a:t>
            </a:r>
            <a:r>
              <a:rPr sz="2600" spc="484" dirty="0">
                <a:latin typeface="Arial MT"/>
                <a:cs typeface="Arial MT"/>
              </a:rPr>
              <a:t> </a:t>
            </a:r>
            <a:r>
              <a:rPr sz="2600" spc="155" dirty="0">
                <a:latin typeface="Arial MT"/>
                <a:cs typeface="Arial MT"/>
              </a:rPr>
              <a:t>its</a:t>
            </a:r>
            <a:r>
              <a:rPr sz="2600" spc="484" dirty="0">
                <a:latin typeface="Arial MT"/>
                <a:cs typeface="Arial MT"/>
              </a:rPr>
              <a:t> </a:t>
            </a:r>
            <a:r>
              <a:rPr sz="2600" spc="150" dirty="0">
                <a:latin typeface="Arial MT"/>
                <a:cs typeface="Arial MT"/>
              </a:rPr>
              <a:t>emotional </a:t>
            </a:r>
            <a:r>
              <a:rPr sz="2600" spc="140" dirty="0">
                <a:latin typeface="Arial MT"/>
                <a:cs typeface="Arial MT"/>
              </a:rPr>
              <a:t>branding</a:t>
            </a:r>
            <a:r>
              <a:rPr sz="2600" spc="445" dirty="0">
                <a:latin typeface="Arial MT"/>
                <a:cs typeface="Arial MT"/>
              </a:rPr>
              <a:t> </a:t>
            </a:r>
            <a:r>
              <a:rPr sz="2600" spc="135" dirty="0">
                <a:latin typeface="Arial MT"/>
                <a:cs typeface="Arial MT"/>
              </a:rPr>
              <a:t>and</a:t>
            </a:r>
            <a:r>
              <a:rPr sz="2600" spc="450" dirty="0">
                <a:latin typeface="Arial MT"/>
                <a:cs typeface="Arial MT"/>
              </a:rPr>
              <a:t> </a:t>
            </a:r>
            <a:r>
              <a:rPr sz="2600" spc="125" dirty="0">
                <a:latin typeface="Arial MT"/>
                <a:cs typeface="Arial MT"/>
              </a:rPr>
              <a:t>marketing</a:t>
            </a:r>
            <a:r>
              <a:rPr sz="2600" spc="445" dirty="0">
                <a:latin typeface="Arial MT"/>
                <a:cs typeface="Arial MT"/>
              </a:rPr>
              <a:t> </a:t>
            </a:r>
            <a:r>
              <a:rPr sz="2600" spc="90" dirty="0">
                <a:latin typeface="Arial MT"/>
                <a:cs typeface="Arial MT"/>
              </a:rPr>
              <a:t>strategies.</a:t>
            </a:r>
            <a:r>
              <a:rPr sz="2600" spc="45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BCP</a:t>
            </a:r>
            <a:r>
              <a:rPr sz="2600" spc="445" dirty="0">
                <a:latin typeface="Arial MT"/>
                <a:cs typeface="Arial MT"/>
              </a:rPr>
              <a:t> </a:t>
            </a:r>
            <a:r>
              <a:rPr sz="2600" spc="65" dirty="0">
                <a:latin typeface="Arial MT"/>
                <a:cs typeface="Arial MT"/>
              </a:rPr>
              <a:t>Business</a:t>
            </a:r>
            <a:r>
              <a:rPr sz="2600" spc="45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&amp;</a:t>
            </a:r>
            <a:r>
              <a:rPr sz="2600" spc="445" dirty="0">
                <a:latin typeface="Arial MT"/>
                <a:cs typeface="Arial MT"/>
              </a:rPr>
              <a:t> </a:t>
            </a:r>
            <a:r>
              <a:rPr sz="2600" spc="100" dirty="0">
                <a:latin typeface="Arial MT"/>
                <a:cs typeface="Arial MT"/>
              </a:rPr>
              <a:t>Management, </a:t>
            </a:r>
            <a:r>
              <a:rPr sz="2600" dirty="0">
                <a:latin typeface="Arial MT"/>
                <a:cs typeface="Arial MT"/>
              </a:rPr>
              <a:t>19,</a:t>
            </a:r>
            <a:r>
              <a:rPr sz="2600" spc="-120" dirty="0">
                <a:latin typeface="Arial MT"/>
                <a:cs typeface="Arial MT"/>
              </a:rPr>
              <a:t> </a:t>
            </a:r>
            <a:r>
              <a:rPr sz="2600" spc="45" dirty="0">
                <a:latin typeface="Arial MT"/>
                <a:cs typeface="Arial MT"/>
              </a:rPr>
              <a:t>pp.278-</a:t>
            </a:r>
            <a:r>
              <a:rPr sz="2600" spc="-20" dirty="0">
                <a:latin typeface="Arial MT"/>
                <a:cs typeface="Arial MT"/>
              </a:rPr>
              <a:t>284.</a:t>
            </a:r>
            <a:endParaRPr sz="2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</TotalTime>
  <Words>432</Words>
  <Application>Microsoft Office PowerPoint</Application>
  <PresentationFormat>Custom</PresentationFormat>
  <Paragraphs>31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Marketing Strategy Pitch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ELEMENT 3</dc:title>
  <dc:creator>jacob harley</dc:creator>
  <cp:keywords>DAG5-rQa29o,BAC6PU78B2Y,0</cp:keywords>
  <cp:lastModifiedBy>hp</cp:lastModifiedBy>
  <cp:revision>4</cp:revision>
  <dcterms:created xsi:type="dcterms:W3CDTF">2025-11-29T13:47:09Z</dcterms:created>
  <dcterms:modified xsi:type="dcterms:W3CDTF">2025-11-29T13:52:43Z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2025-11-28T00:00:00Z</vt:filetime>
  </property>
  <property fmtid="{D5CDD505-2E9C-101B-9397-08002B2CF9AE}" pid="3" name="Creator">
    <vt:lpwstr>Canva</vt:lpwstr>
  </property>
  <property fmtid="{D5CDD505-2E9C-101B-9397-08002B2CF9AE}" pid="4" name="LastSaved">
    <vt:filetime>2025-11-29T00:00:00Z</vt:filetime>
  </property>
  <property fmtid="{D5CDD505-2E9C-101B-9397-08002B2CF9AE}" pid="5" name="Producer">
    <vt:lpwstr>Canva</vt:lpwstr>
  </property>
</Properties>
</file>