
<file path=[Content_Types].xml><?xml version="1.0" encoding="utf-8"?>
<Types xmlns="http://schemas.openxmlformats.org/package/2006/content-types">
  <Default Extension="jpeg" ContentType="image/jpeg"/>
  <Default Extension="JPG" ContentType="image/jpeg"/>
  <Default Extension="mp3" ContentType="audio/m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6"/>
  </p:notesMasterIdLst>
  <p:handoutMasterIdLst>
    <p:handoutMasterId r:id="rId47"/>
  </p:handoutMasterIdLst>
  <p:sldIdLst>
    <p:sldId id="256" r:id="rId5"/>
    <p:sldId id="283" r:id="rId6"/>
    <p:sldId id="295" r:id="rId7"/>
    <p:sldId id="296" r:id="rId8"/>
    <p:sldId id="297" r:id="rId9"/>
    <p:sldId id="348" r:id="rId10"/>
    <p:sldId id="349" r:id="rId11"/>
    <p:sldId id="305" r:id="rId12"/>
    <p:sldId id="299" r:id="rId13"/>
    <p:sldId id="300" r:id="rId14"/>
    <p:sldId id="326" r:id="rId15"/>
    <p:sldId id="308" r:id="rId16"/>
    <p:sldId id="309" r:id="rId17"/>
    <p:sldId id="327" r:id="rId18"/>
    <p:sldId id="328" r:id="rId19"/>
    <p:sldId id="329" r:id="rId20"/>
    <p:sldId id="339" r:id="rId21"/>
    <p:sldId id="330" r:id="rId22"/>
    <p:sldId id="331" r:id="rId23"/>
    <p:sldId id="332" r:id="rId24"/>
    <p:sldId id="333" r:id="rId25"/>
    <p:sldId id="334" r:id="rId26"/>
    <p:sldId id="335" r:id="rId27"/>
    <p:sldId id="336" r:id="rId28"/>
    <p:sldId id="340" r:id="rId29"/>
    <p:sldId id="342" r:id="rId30"/>
    <p:sldId id="343" r:id="rId31"/>
    <p:sldId id="315" r:id="rId32"/>
    <p:sldId id="316" r:id="rId33"/>
    <p:sldId id="324" r:id="rId34"/>
    <p:sldId id="325" r:id="rId35"/>
    <p:sldId id="317" r:id="rId36"/>
    <p:sldId id="320" r:id="rId37"/>
    <p:sldId id="344" r:id="rId38"/>
    <p:sldId id="318" r:id="rId39"/>
    <p:sldId id="345" r:id="rId40"/>
    <p:sldId id="346" r:id="rId41"/>
    <p:sldId id="319" r:id="rId42"/>
    <p:sldId id="275" r:id="rId43"/>
    <p:sldId id="347" r:id="rId44"/>
    <p:sldId id="291"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8848" autoAdjust="0"/>
  </p:normalViewPr>
  <p:slideViewPr>
    <p:cSldViewPr>
      <p:cViewPr varScale="1">
        <p:scale>
          <a:sx n="90" d="100"/>
          <a:sy n="90" d="100"/>
        </p:scale>
        <p:origin x="2214" y="78"/>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pPr/>
              <a:t>18/05/2022</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pPr/>
              <a:t>5/18/2022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pPr/>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Link to video https://express.adobe.com/video/ZTA8Z38LRC2DW </a:t>
            </a:r>
          </a:p>
        </p:txBody>
      </p:sp>
      <p:sp>
        <p:nvSpPr>
          <p:cNvPr id="4" name="Slide Number Placeholder 3"/>
          <p:cNvSpPr>
            <a:spLocks noGrp="1"/>
          </p:cNvSpPr>
          <p:nvPr>
            <p:ph type="sldNum" sz="quarter" idx="5"/>
          </p:nvPr>
        </p:nvSpPr>
        <p:spPr/>
        <p:txBody>
          <a:bodyPr/>
          <a:lstStyle/>
          <a:p>
            <a:fld id="{6936E1E2-17D2-5E4C-B96D-EEDAC0EF77DB}" type="slidenum">
              <a:rPr lang="en-US" smtClean="0"/>
              <a:pPr/>
              <a:t>3</a:t>
            </a:fld>
            <a:endParaRPr lang="en-US"/>
          </a:p>
        </p:txBody>
      </p:sp>
    </p:spTree>
    <p:extLst>
      <p:ext uri="{BB962C8B-B14F-4D97-AF65-F5344CB8AC3E}">
        <p14:creationId xmlns:p14="http://schemas.microsoft.com/office/powerpoint/2010/main" val="8928324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that the first four weeks focus on Academic skills, in week 5 there will be a 30 mins 15question assessment on these. </a:t>
            </a:r>
          </a:p>
        </p:txBody>
      </p:sp>
      <p:sp>
        <p:nvSpPr>
          <p:cNvPr id="4" name="Slide Number Placeholder 3"/>
          <p:cNvSpPr>
            <a:spLocks noGrp="1"/>
          </p:cNvSpPr>
          <p:nvPr>
            <p:ph type="sldNum" sz="quarter" idx="5"/>
          </p:nvPr>
        </p:nvSpPr>
        <p:spPr/>
        <p:txBody>
          <a:bodyPr/>
          <a:lstStyle/>
          <a:p>
            <a:fld id="{6936E1E2-17D2-5E4C-B96D-EEDAC0EF77DB}" type="slidenum">
              <a:rPr lang="en-US" smtClean="0"/>
              <a:pPr/>
              <a:t>5</a:t>
            </a:fld>
            <a:endParaRPr lang="en-US"/>
          </a:p>
        </p:txBody>
      </p:sp>
    </p:spTree>
    <p:extLst>
      <p:ext uri="{BB962C8B-B14F-4D97-AF65-F5344CB8AC3E}">
        <p14:creationId xmlns:p14="http://schemas.microsoft.com/office/powerpoint/2010/main" val="5291217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that there will be a 30min assessment on academic skills, followed by a break, then a 1 hour workshop on Task 2 ‘Academic Report’ followed by a break and the 1 hour workshop on Presentation Skills (this is situated in week 5 in order to support their success in their digital skills presentation for their other term 1 module). </a:t>
            </a:r>
          </a:p>
        </p:txBody>
      </p:sp>
      <p:sp>
        <p:nvSpPr>
          <p:cNvPr id="4" name="Slide Number Placeholder 3"/>
          <p:cNvSpPr>
            <a:spLocks noGrp="1"/>
          </p:cNvSpPr>
          <p:nvPr>
            <p:ph type="sldNum" sz="quarter" idx="5"/>
          </p:nvPr>
        </p:nvSpPr>
        <p:spPr/>
        <p:txBody>
          <a:bodyPr/>
          <a:lstStyle/>
          <a:p>
            <a:fld id="{6936E1E2-17D2-5E4C-B96D-EEDAC0EF77DB}" type="slidenum">
              <a:rPr lang="en-US" smtClean="0"/>
              <a:pPr/>
              <a:t>6</a:t>
            </a:fld>
            <a:endParaRPr lang="en-US"/>
          </a:p>
        </p:txBody>
      </p:sp>
    </p:spTree>
    <p:extLst>
      <p:ext uri="{BB962C8B-B14F-4D97-AF65-F5344CB8AC3E}">
        <p14:creationId xmlns:p14="http://schemas.microsoft.com/office/powerpoint/2010/main" val="30008000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From week 6 onward the focus will be on employability skills. In week 7 and 8 there is a group activity which involves designing a job ad and then presenting it to their peers, this task is compulsory but not graded as what students are needing is the feedback from their peers to add to their Task 3 reflective report. </a:t>
            </a:r>
          </a:p>
        </p:txBody>
      </p:sp>
      <p:sp>
        <p:nvSpPr>
          <p:cNvPr id="4" name="Slide Number Placeholder 3"/>
          <p:cNvSpPr>
            <a:spLocks noGrp="1"/>
          </p:cNvSpPr>
          <p:nvPr>
            <p:ph type="sldNum" sz="quarter" idx="5"/>
          </p:nvPr>
        </p:nvSpPr>
        <p:spPr/>
        <p:txBody>
          <a:bodyPr/>
          <a:lstStyle/>
          <a:p>
            <a:fld id="{6936E1E2-17D2-5E4C-B96D-EEDAC0EF77DB}" type="slidenum">
              <a:rPr lang="en-US" smtClean="0"/>
              <a:pPr/>
              <a:t>7</a:t>
            </a:fld>
            <a:endParaRPr lang="en-US"/>
          </a:p>
        </p:txBody>
      </p:sp>
    </p:spTree>
    <p:extLst>
      <p:ext uri="{BB962C8B-B14F-4D97-AF65-F5344CB8AC3E}">
        <p14:creationId xmlns:p14="http://schemas.microsoft.com/office/powerpoint/2010/main" val="20938401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assignments will be explained in detail during the week 2 session. </a:t>
            </a:r>
          </a:p>
          <a:p>
            <a:endParaRPr lang="en-GB" dirty="0"/>
          </a:p>
          <a:p>
            <a:r>
              <a:rPr lang="en-GB" dirty="0"/>
              <a:t>Remind students that have Thurs/Fri/ Sat/ Sunday sessions that next week is the jubilee bank holiday and their week 2 sessions will take place the week after. </a:t>
            </a:r>
          </a:p>
        </p:txBody>
      </p:sp>
      <p:sp>
        <p:nvSpPr>
          <p:cNvPr id="4" name="Slide Number Placeholder 3"/>
          <p:cNvSpPr>
            <a:spLocks noGrp="1"/>
          </p:cNvSpPr>
          <p:nvPr>
            <p:ph type="sldNum" sz="quarter" idx="5"/>
          </p:nvPr>
        </p:nvSpPr>
        <p:spPr/>
        <p:txBody>
          <a:bodyPr/>
          <a:lstStyle/>
          <a:p>
            <a:fld id="{6936E1E2-17D2-5E4C-B96D-EEDAC0EF77DB}" type="slidenum">
              <a:rPr lang="en-US" smtClean="0"/>
              <a:pPr/>
              <a:t>8</a:t>
            </a:fld>
            <a:endParaRPr lang="en-US"/>
          </a:p>
        </p:txBody>
      </p:sp>
    </p:spTree>
    <p:extLst>
      <p:ext uri="{BB962C8B-B14F-4D97-AF65-F5344CB8AC3E}">
        <p14:creationId xmlns:p14="http://schemas.microsoft.com/office/powerpoint/2010/main" val="2266636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Some student may adapt this approach and begin with 15 mins study / 3mins break or prefer 45 mins study/10min break. Everyone is different, what is key is making a plan and removing all distractions. </a:t>
            </a:r>
          </a:p>
        </p:txBody>
      </p:sp>
      <p:sp>
        <p:nvSpPr>
          <p:cNvPr id="4" name="Slide Number Placeholder 3"/>
          <p:cNvSpPr>
            <a:spLocks noGrp="1"/>
          </p:cNvSpPr>
          <p:nvPr>
            <p:ph type="sldNum" sz="quarter" idx="5"/>
          </p:nvPr>
        </p:nvSpPr>
        <p:spPr/>
        <p:txBody>
          <a:bodyPr/>
          <a:lstStyle/>
          <a:p>
            <a:fld id="{6936E1E2-17D2-5E4C-B96D-EEDAC0EF77DB}" type="slidenum">
              <a:rPr lang="en-US" smtClean="0"/>
              <a:pPr/>
              <a:t>37</a:t>
            </a:fld>
            <a:endParaRPr lang="en-US"/>
          </a:p>
        </p:txBody>
      </p:sp>
    </p:spTree>
    <p:extLst>
      <p:ext uri="{BB962C8B-B14F-4D97-AF65-F5344CB8AC3E}">
        <p14:creationId xmlns:p14="http://schemas.microsoft.com/office/powerpoint/2010/main" val="117410229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18/05/2022</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18/05/2022</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18/05/2022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18/05/2022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18/05/2022</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18/05/2022</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18/05/2022</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18/05/2022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18/05/2022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18/05/2022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18/05/2022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18/05/2022</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hyperlink" Target="https://spark.adobe.com/video/ZTA8Z38LRC2DW" TargetMode="External"/><Relationship Id="rId5" Type="http://schemas.openxmlformats.org/officeDocument/2006/relationships/image" Target="../media/image3.png"/><Relationship Id="rId4"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p3"/><Relationship Id="rId1" Type="http://schemas.microsoft.com/office/2007/relationships/media" Target="../media/media2.mp3"/><Relationship Id="rId5" Type="http://schemas.openxmlformats.org/officeDocument/2006/relationships/image" Target="../media/image13.png"/><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1.svg"/><Relationship Id="rId7" Type="http://schemas.openxmlformats.org/officeDocument/2006/relationships/image" Target="../media/image25.sv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svg"/><Relationship Id="rId4" Type="http://schemas.openxmlformats.org/officeDocument/2006/relationships/image" Target="../media/image2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hyperlink" Target="https://www.bbc.co.uk/sounds/play/m0005t4x"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75556" y="908720"/>
            <a:ext cx="7992888" cy="4824536"/>
          </a:xfrm>
        </p:spPr>
        <p:txBody>
          <a:bodyPr>
            <a:normAutofit/>
          </a:bodyPr>
          <a:lstStyle/>
          <a:p>
            <a:r>
              <a:rPr lang="en-GB" altLang="en-US" sz="2400" dirty="0"/>
              <a:t>Certificate of Higher Education in Skills for the Workplace</a:t>
            </a:r>
            <a:br>
              <a:rPr lang="en-GB" altLang="en-US" sz="2400" dirty="0"/>
            </a:br>
            <a:br>
              <a:rPr lang="en-GB" altLang="en-US" dirty="0"/>
            </a:br>
            <a:r>
              <a:rPr lang="en-GB" dirty="0"/>
              <a:t> </a:t>
            </a:r>
            <a:r>
              <a:rPr lang="en-GB" sz="3100" b="1" dirty="0">
                <a:solidFill>
                  <a:schemeClr val="accent2">
                    <a:lumMod val="20000"/>
                    <a:lumOff val="80000"/>
                  </a:schemeClr>
                </a:solidFill>
              </a:rPr>
              <a:t>Academic and Employability Skills</a:t>
            </a:r>
            <a:br>
              <a:rPr lang="en-GB" sz="4000" b="1" dirty="0">
                <a:solidFill>
                  <a:schemeClr val="accent2">
                    <a:lumMod val="20000"/>
                    <a:lumOff val="80000"/>
                  </a:schemeClr>
                </a:solidFill>
              </a:rPr>
            </a:br>
            <a:r>
              <a:rPr lang="en-GB" sz="3100" b="1" dirty="0">
                <a:solidFill>
                  <a:schemeClr val="accent2">
                    <a:lumMod val="20000"/>
                    <a:lumOff val="80000"/>
                  </a:schemeClr>
                </a:solidFill>
              </a:rPr>
              <a:t>(BMSW4001)</a:t>
            </a:r>
            <a:br>
              <a:rPr lang="en-GB" sz="3200" b="1" dirty="0">
                <a:solidFill>
                  <a:schemeClr val="accent2">
                    <a:lumMod val="20000"/>
                    <a:lumOff val="80000"/>
                  </a:schemeClr>
                </a:solidFill>
              </a:rPr>
            </a:br>
            <a:r>
              <a:rPr lang="en-GB" sz="7300" b="1" dirty="0">
                <a:solidFill>
                  <a:schemeClr val="accent2">
                    <a:lumMod val="20000"/>
                    <a:lumOff val="80000"/>
                  </a:schemeClr>
                </a:solidFill>
              </a:rPr>
              <a:t>Induction to the Module</a:t>
            </a:r>
            <a:endParaRPr lang="en-GB" altLang="en-US" dirty="0">
              <a:solidFill>
                <a:schemeClr val="accent2">
                  <a:lumMod val="20000"/>
                  <a:lumOff val="80000"/>
                </a:schemeClr>
              </a:solidFill>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0228ED1-D6E1-4732-B000-4F89824775E1}"/>
              </a:ext>
            </a:extLst>
          </p:cNvPr>
          <p:cNvSpPr>
            <a:spLocks noGrp="1"/>
          </p:cNvSpPr>
          <p:nvPr>
            <p:ph type="title"/>
          </p:nvPr>
        </p:nvSpPr>
        <p:spPr/>
        <p:txBody>
          <a:bodyPr/>
          <a:lstStyle/>
          <a:p>
            <a:r>
              <a:rPr lang="en-GB" dirty="0"/>
              <a:t>In this session we will…..</a:t>
            </a:r>
          </a:p>
        </p:txBody>
      </p:sp>
      <p:grpSp>
        <p:nvGrpSpPr>
          <p:cNvPr id="22" name="Group 21">
            <a:extLst>
              <a:ext uri="{FF2B5EF4-FFF2-40B4-BE49-F238E27FC236}">
                <a16:creationId xmlns:a16="http://schemas.microsoft.com/office/drawing/2014/main" id="{E5DDBD81-121A-42AC-B441-AA46B5CF24C4}"/>
              </a:ext>
            </a:extLst>
          </p:cNvPr>
          <p:cNvGrpSpPr/>
          <p:nvPr/>
        </p:nvGrpSpPr>
        <p:grpSpPr>
          <a:xfrm>
            <a:off x="220337" y="1277540"/>
            <a:ext cx="8528129" cy="998920"/>
            <a:chOff x="220337" y="1277540"/>
            <a:chExt cx="8528129" cy="998920"/>
          </a:xfrm>
        </p:grpSpPr>
        <p:sp>
          <p:nvSpPr>
            <p:cNvPr id="10" name="Freeform: Shape 9">
              <a:extLst>
                <a:ext uri="{FF2B5EF4-FFF2-40B4-BE49-F238E27FC236}">
                  <a16:creationId xmlns:a16="http://schemas.microsoft.com/office/drawing/2014/main" id="{14B5D16A-9BBE-48EC-A4CD-46A66AA6AF44}"/>
                </a:ext>
              </a:extLst>
            </p:cNvPr>
            <p:cNvSpPr/>
            <p:nvPr/>
          </p:nvSpPr>
          <p:spPr>
            <a:xfrm rot="16200000">
              <a:off x="4092748" y="-2594871"/>
              <a:ext cx="783308" cy="8528129"/>
            </a:xfrm>
            <a:custGeom>
              <a:avLst/>
              <a:gdLst>
                <a:gd name="connsiteX0" fmla="*/ 0 w 1679249"/>
                <a:gd name="connsiteY0" fmla="*/ 83962 h 2015098"/>
                <a:gd name="connsiteX1" fmla="*/ 83962 w 1679249"/>
                <a:gd name="connsiteY1" fmla="*/ 0 h 2015098"/>
                <a:gd name="connsiteX2" fmla="*/ 1595287 w 1679249"/>
                <a:gd name="connsiteY2" fmla="*/ 0 h 2015098"/>
                <a:gd name="connsiteX3" fmla="*/ 1679249 w 1679249"/>
                <a:gd name="connsiteY3" fmla="*/ 83962 h 2015098"/>
                <a:gd name="connsiteX4" fmla="*/ 1679249 w 1679249"/>
                <a:gd name="connsiteY4" fmla="*/ 1931136 h 2015098"/>
                <a:gd name="connsiteX5" fmla="*/ 1595287 w 1679249"/>
                <a:gd name="connsiteY5" fmla="*/ 2015098 h 2015098"/>
                <a:gd name="connsiteX6" fmla="*/ 83962 w 1679249"/>
                <a:gd name="connsiteY6" fmla="*/ 2015098 h 2015098"/>
                <a:gd name="connsiteX7" fmla="*/ 0 w 1679249"/>
                <a:gd name="connsiteY7" fmla="*/ 1931136 h 2015098"/>
                <a:gd name="connsiteX8" fmla="*/ 0 w 1679249"/>
                <a:gd name="connsiteY8" fmla="*/ 83962 h 2015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9249" h="2015098">
                  <a:moveTo>
                    <a:pt x="1609280" y="1"/>
                  </a:moveTo>
                  <a:cubicBezTo>
                    <a:pt x="1647923" y="1"/>
                    <a:pt x="1679249" y="45110"/>
                    <a:pt x="1679249" y="100755"/>
                  </a:cubicBezTo>
                  <a:lnTo>
                    <a:pt x="1679249" y="1914343"/>
                  </a:lnTo>
                  <a:cubicBezTo>
                    <a:pt x="1679249" y="1969988"/>
                    <a:pt x="1647923" y="2015097"/>
                    <a:pt x="1609280" y="2015097"/>
                  </a:cubicBezTo>
                  <a:lnTo>
                    <a:pt x="69969" y="2015097"/>
                  </a:lnTo>
                  <a:cubicBezTo>
                    <a:pt x="31326" y="2015097"/>
                    <a:pt x="0" y="1969988"/>
                    <a:pt x="0" y="1914343"/>
                  </a:cubicBezTo>
                  <a:lnTo>
                    <a:pt x="0" y="100755"/>
                  </a:lnTo>
                  <a:cubicBezTo>
                    <a:pt x="0" y="45110"/>
                    <a:pt x="31326" y="1"/>
                    <a:pt x="69969" y="1"/>
                  </a:cubicBezTo>
                  <a:lnTo>
                    <a:pt x="1609280" y="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2717" tIns="61725" rIns="80011" bIns="1343397" numCol="1" spcCol="1270" anchor="t" anchorCtr="0">
              <a:noAutofit/>
            </a:bodyPr>
            <a:lstStyle/>
            <a:p>
              <a:pPr marL="0" lvl="0" indent="0" algn="r" defTabSz="800100">
                <a:lnSpc>
                  <a:spcPct val="90000"/>
                </a:lnSpc>
                <a:spcBef>
                  <a:spcPct val="0"/>
                </a:spcBef>
                <a:spcAft>
                  <a:spcPct val="35000"/>
                </a:spcAft>
                <a:buNone/>
              </a:pPr>
              <a:r>
                <a:rPr lang="en-GB" sz="1800" kern="1200" dirty="0"/>
                <a:t>.</a:t>
              </a:r>
            </a:p>
          </p:txBody>
        </p:sp>
        <p:sp>
          <p:nvSpPr>
            <p:cNvPr id="11" name="Freeform: Shape 10">
              <a:extLst>
                <a:ext uri="{FF2B5EF4-FFF2-40B4-BE49-F238E27FC236}">
                  <a16:creationId xmlns:a16="http://schemas.microsoft.com/office/drawing/2014/main" id="{9AD077B8-0676-4418-8DC7-FF4A25F61A0F}"/>
                </a:ext>
              </a:extLst>
            </p:cNvPr>
            <p:cNvSpPr/>
            <p:nvPr/>
          </p:nvSpPr>
          <p:spPr>
            <a:xfrm>
              <a:off x="683568" y="1421143"/>
              <a:ext cx="7078570" cy="855317"/>
            </a:xfrm>
            <a:custGeom>
              <a:avLst/>
              <a:gdLst>
                <a:gd name="connsiteX0" fmla="*/ 0 w 1251040"/>
                <a:gd name="connsiteY0" fmla="*/ 0 h 2015098"/>
                <a:gd name="connsiteX1" fmla="*/ 1251040 w 1251040"/>
                <a:gd name="connsiteY1" fmla="*/ 0 h 2015098"/>
                <a:gd name="connsiteX2" fmla="*/ 1251040 w 1251040"/>
                <a:gd name="connsiteY2" fmla="*/ 2015098 h 2015098"/>
                <a:gd name="connsiteX3" fmla="*/ 0 w 1251040"/>
                <a:gd name="connsiteY3" fmla="*/ 2015098 h 2015098"/>
                <a:gd name="connsiteX4" fmla="*/ 0 w 1251040"/>
                <a:gd name="connsiteY4" fmla="*/ 0 h 2015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1040" h="2015098">
                  <a:moveTo>
                    <a:pt x="0" y="0"/>
                  </a:moveTo>
                  <a:lnTo>
                    <a:pt x="1251040" y="0"/>
                  </a:lnTo>
                  <a:lnTo>
                    <a:pt x="1251040" y="2015098"/>
                  </a:lnTo>
                  <a:lnTo>
                    <a:pt x="0" y="2015098"/>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0" tIns="68580" rIns="0" bIns="0" numCol="1" spcCol="1270" anchor="t" anchorCtr="0">
              <a:noAutofit/>
            </a:bodyPr>
            <a:lstStyle/>
            <a:p>
              <a:pPr marL="0" lvl="0" indent="0" algn="l" defTabSz="889000">
                <a:lnSpc>
                  <a:spcPct val="90000"/>
                </a:lnSpc>
                <a:spcBef>
                  <a:spcPct val="0"/>
                </a:spcBef>
                <a:spcAft>
                  <a:spcPct val="35000"/>
                </a:spcAft>
                <a:buNone/>
              </a:pPr>
              <a:r>
                <a:rPr lang="en-US" sz="2800" kern="1200" dirty="0"/>
                <a:t>Introduce the module</a:t>
              </a:r>
              <a:endParaRPr lang="en-GB" sz="2800" kern="1200" dirty="0"/>
            </a:p>
          </p:txBody>
        </p:sp>
      </p:grpSp>
      <p:sp>
        <p:nvSpPr>
          <p:cNvPr id="13" name="Flowchart: Extract 12">
            <a:extLst>
              <a:ext uri="{FF2B5EF4-FFF2-40B4-BE49-F238E27FC236}">
                <a16:creationId xmlns:a16="http://schemas.microsoft.com/office/drawing/2014/main" id="{573A9298-07D9-409A-81FA-BFF0C0D68CF3}"/>
              </a:ext>
            </a:extLst>
          </p:cNvPr>
          <p:cNvSpPr/>
          <p:nvPr/>
        </p:nvSpPr>
        <p:spPr>
          <a:xfrm rot="10800000">
            <a:off x="469161" y="1934904"/>
            <a:ext cx="296314" cy="251887"/>
          </a:xfrm>
          <a:prstGeom prst="flowChartExtract">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nvGrpSpPr>
          <p:cNvPr id="23" name="Group 22">
            <a:extLst>
              <a:ext uri="{FF2B5EF4-FFF2-40B4-BE49-F238E27FC236}">
                <a16:creationId xmlns:a16="http://schemas.microsoft.com/office/drawing/2014/main" id="{D2FCA51B-A796-4B78-9BBD-2966F82D2D33}"/>
              </a:ext>
            </a:extLst>
          </p:cNvPr>
          <p:cNvGrpSpPr/>
          <p:nvPr/>
        </p:nvGrpSpPr>
        <p:grpSpPr>
          <a:xfrm>
            <a:off x="220336" y="2165563"/>
            <a:ext cx="8528131" cy="783308"/>
            <a:chOff x="220336" y="2165563"/>
            <a:chExt cx="8528131" cy="783308"/>
          </a:xfrm>
        </p:grpSpPr>
        <p:sp>
          <p:nvSpPr>
            <p:cNvPr id="12" name="Freeform: Shape 11">
              <a:extLst>
                <a:ext uri="{FF2B5EF4-FFF2-40B4-BE49-F238E27FC236}">
                  <a16:creationId xmlns:a16="http://schemas.microsoft.com/office/drawing/2014/main" id="{1AA793E5-332B-4718-B0EA-29BB309EA9DD}"/>
                </a:ext>
              </a:extLst>
            </p:cNvPr>
            <p:cNvSpPr/>
            <p:nvPr/>
          </p:nvSpPr>
          <p:spPr>
            <a:xfrm rot="16200000">
              <a:off x="4092748" y="-1706849"/>
              <a:ext cx="783308" cy="8528131"/>
            </a:xfrm>
            <a:custGeom>
              <a:avLst/>
              <a:gdLst>
                <a:gd name="connsiteX0" fmla="*/ 0 w 1679249"/>
                <a:gd name="connsiteY0" fmla="*/ 83962 h 2015098"/>
                <a:gd name="connsiteX1" fmla="*/ 83962 w 1679249"/>
                <a:gd name="connsiteY1" fmla="*/ 0 h 2015098"/>
                <a:gd name="connsiteX2" fmla="*/ 1595287 w 1679249"/>
                <a:gd name="connsiteY2" fmla="*/ 0 h 2015098"/>
                <a:gd name="connsiteX3" fmla="*/ 1679249 w 1679249"/>
                <a:gd name="connsiteY3" fmla="*/ 83962 h 2015098"/>
                <a:gd name="connsiteX4" fmla="*/ 1679249 w 1679249"/>
                <a:gd name="connsiteY4" fmla="*/ 1931136 h 2015098"/>
                <a:gd name="connsiteX5" fmla="*/ 1595287 w 1679249"/>
                <a:gd name="connsiteY5" fmla="*/ 2015098 h 2015098"/>
                <a:gd name="connsiteX6" fmla="*/ 83962 w 1679249"/>
                <a:gd name="connsiteY6" fmla="*/ 2015098 h 2015098"/>
                <a:gd name="connsiteX7" fmla="*/ 0 w 1679249"/>
                <a:gd name="connsiteY7" fmla="*/ 1931136 h 2015098"/>
                <a:gd name="connsiteX8" fmla="*/ 0 w 1679249"/>
                <a:gd name="connsiteY8" fmla="*/ 83962 h 2015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9249" h="2015098">
                  <a:moveTo>
                    <a:pt x="1609280" y="1"/>
                  </a:moveTo>
                  <a:cubicBezTo>
                    <a:pt x="1647923" y="1"/>
                    <a:pt x="1679249" y="45110"/>
                    <a:pt x="1679249" y="100755"/>
                  </a:cubicBezTo>
                  <a:lnTo>
                    <a:pt x="1679249" y="1914343"/>
                  </a:lnTo>
                  <a:cubicBezTo>
                    <a:pt x="1679249" y="1969988"/>
                    <a:pt x="1647923" y="2015097"/>
                    <a:pt x="1609280" y="2015097"/>
                  </a:cubicBezTo>
                  <a:lnTo>
                    <a:pt x="69969" y="2015097"/>
                  </a:lnTo>
                  <a:cubicBezTo>
                    <a:pt x="31326" y="2015097"/>
                    <a:pt x="0" y="1969988"/>
                    <a:pt x="0" y="1914343"/>
                  </a:cubicBezTo>
                  <a:lnTo>
                    <a:pt x="0" y="100755"/>
                  </a:lnTo>
                  <a:cubicBezTo>
                    <a:pt x="0" y="45110"/>
                    <a:pt x="31326" y="1"/>
                    <a:pt x="69969" y="1"/>
                  </a:cubicBezTo>
                  <a:lnTo>
                    <a:pt x="1609280" y="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2716" tIns="61724" rIns="80011" bIns="1343398" numCol="1" spcCol="1270" anchor="t" anchorCtr="0">
              <a:noAutofit/>
            </a:bodyPr>
            <a:lstStyle/>
            <a:p>
              <a:pPr marL="0" lvl="0" indent="0" algn="r" defTabSz="800100">
                <a:lnSpc>
                  <a:spcPct val="90000"/>
                </a:lnSpc>
                <a:spcBef>
                  <a:spcPct val="0"/>
                </a:spcBef>
                <a:spcAft>
                  <a:spcPct val="35000"/>
                </a:spcAft>
                <a:buNone/>
              </a:pPr>
              <a:r>
                <a:rPr lang="en-GB" sz="1800" kern="1200" dirty="0"/>
                <a:t>.</a:t>
              </a:r>
            </a:p>
          </p:txBody>
        </p:sp>
        <p:sp>
          <p:nvSpPr>
            <p:cNvPr id="14" name="Freeform: Shape 13">
              <a:extLst>
                <a:ext uri="{FF2B5EF4-FFF2-40B4-BE49-F238E27FC236}">
                  <a16:creationId xmlns:a16="http://schemas.microsoft.com/office/drawing/2014/main" id="{A067EB9D-2E45-4920-A501-7979D52D1C83}"/>
                </a:ext>
              </a:extLst>
            </p:cNvPr>
            <p:cNvSpPr/>
            <p:nvPr/>
          </p:nvSpPr>
          <p:spPr>
            <a:xfrm>
              <a:off x="683566" y="2314673"/>
              <a:ext cx="8003232" cy="499736"/>
            </a:xfrm>
            <a:custGeom>
              <a:avLst/>
              <a:gdLst>
                <a:gd name="connsiteX0" fmla="*/ 0 w 1251040"/>
                <a:gd name="connsiteY0" fmla="*/ 0 h 2015098"/>
                <a:gd name="connsiteX1" fmla="*/ 1251040 w 1251040"/>
                <a:gd name="connsiteY1" fmla="*/ 0 h 2015098"/>
                <a:gd name="connsiteX2" fmla="*/ 1251040 w 1251040"/>
                <a:gd name="connsiteY2" fmla="*/ 2015098 h 2015098"/>
                <a:gd name="connsiteX3" fmla="*/ 0 w 1251040"/>
                <a:gd name="connsiteY3" fmla="*/ 2015098 h 2015098"/>
                <a:gd name="connsiteX4" fmla="*/ 0 w 1251040"/>
                <a:gd name="connsiteY4" fmla="*/ 0 h 2015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1040" h="2015098">
                  <a:moveTo>
                    <a:pt x="0" y="0"/>
                  </a:moveTo>
                  <a:lnTo>
                    <a:pt x="1251040" y="0"/>
                  </a:lnTo>
                  <a:lnTo>
                    <a:pt x="1251040" y="2015098"/>
                  </a:lnTo>
                  <a:lnTo>
                    <a:pt x="0" y="2015098"/>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0" tIns="68580" rIns="0" bIns="0" numCol="1" spcCol="1270" anchor="t" anchorCtr="0">
              <a:noAutofit/>
            </a:bodyPr>
            <a:lstStyle/>
            <a:p>
              <a:pPr marL="0" lvl="0" indent="0" algn="l" defTabSz="889000">
                <a:lnSpc>
                  <a:spcPct val="90000"/>
                </a:lnSpc>
                <a:spcBef>
                  <a:spcPct val="0"/>
                </a:spcBef>
                <a:spcAft>
                  <a:spcPct val="35000"/>
                </a:spcAft>
                <a:buNone/>
              </a:pPr>
              <a:r>
                <a:rPr lang="en-US" sz="2800" kern="1200" dirty="0"/>
                <a:t>Discuss note taking skills</a:t>
              </a:r>
              <a:endParaRPr lang="en-GB" sz="2800" kern="1200" dirty="0"/>
            </a:p>
          </p:txBody>
        </p:sp>
      </p:grpSp>
      <p:grpSp>
        <p:nvGrpSpPr>
          <p:cNvPr id="24" name="Group 23">
            <a:extLst>
              <a:ext uri="{FF2B5EF4-FFF2-40B4-BE49-F238E27FC236}">
                <a16:creationId xmlns:a16="http://schemas.microsoft.com/office/drawing/2014/main" id="{70AA6E8D-9957-421F-A5FD-CFB408418735}"/>
              </a:ext>
            </a:extLst>
          </p:cNvPr>
          <p:cNvGrpSpPr/>
          <p:nvPr/>
        </p:nvGrpSpPr>
        <p:grpSpPr>
          <a:xfrm>
            <a:off x="229217" y="3022194"/>
            <a:ext cx="8528131" cy="855316"/>
            <a:chOff x="229217" y="3022194"/>
            <a:chExt cx="8528131" cy="855316"/>
          </a:xfrm>
        </p:grpSpPr>
        <p:sp>
          <p:nvSpPr>
            <p:cNvPr id="15" name="Freeform: Shape 14">
              <a:extLst>
                <a:ext uri="{FF2B5EF4-FFF2-40B4-BE49-F238E27FC236}">
                  <a16:creationId xmlns:a16="http://schemas.microsoft.com/office/drawing/2014/main" id="{F31112B6-FC73-4190-B4D1-9120069E031F}"/>
                </a:ext>
              </a:extLst>
            </p:cNvPr>
            <p:cNvSpPr/>
            <p:nvPr/>
          </p:nvSpPr>
          <p:spPr>
            <a:xfrm rot="16200000">
              <a:off x="4065625" y="-814214"/>
              <a:ext cx="855316" cy="8528131"/>
            </a:xfrm>
            <a:custGeom>
              <a:avLst/>
              <a:gdLst>
                <a:gd name="connsiteX0" fmla="*/ 0 w 1679249"/>
                <a:gd name="connsiteY0" fmla="*/ 83962 h 2015098"/>
                <a:gd name="connsiteX1" fmla="*/ 83962 w 1679249"/>
                <a:gd name="connsiteY1" fmla="*/ 0 h 2015098"/>
                <a:gd name="connsiteX2" fmla="*/ 1595287 w 1679249"/>
                <a:gd name="connsiteY2" fmla="*/ 0 h 2015098"/>
                <a:gd name="connsiteX3" fmla="*/ 1679249 w 1679249"/>
                <a:gd name="connsiteY3" fmla="*/ 83962 h 2015098"/>
                <a:gd name="connsiteX4" fmla="*/ 1679249 w 1679249"/>
                <a:gd name="connsiteY4" fmla="*/ 1931136 h 2015098"/>
                <a:gd name="connsiteX5" fmla="*/ 1595287 w 1679249"/>
                <a:gd name="connsiteY5" fmla="*/ 2015098 h 2015098"/>
                <a:gd name="connsiteX6" fmla="*/ 83962 w 1679249"/>
                <a:gd name="connsiteY6" fmla="*/ 2015098 h 2015098"/>
                <a:gd name="connsiteX7" fmla="*/ 0 w 1679249"/>
                <a:gd name="connsiteY7" fmla="*/ 1931136 h 2015098"/>
                <a:gd name="connsiteX8" fmla="*/ 0 w 1679249"/>
                <a:gd name="connsiteY8" fmla="*/ 83962 h 2015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9249" h="2015098">
                  <a:moveTo>
                    <a:pt x="1609280" y="1"/>
                  </a:moveTo>
                  <a:cubicBezTo>
                    <a:pt x="1647923" y="1"/>
                    <a:pt x="1679249" y="45110"/>
                    <a:pt x="1679249" y="100755"/>
                  </a:cubicBezTo>
                  <a:lnTo>
                    <a:pt x="1679249" y="1914343"/>
                  </a:lnTo>
                  <a:cubicBezTo>
                    <a:pt x="1679249" y="1969988"/>
                    <a:pt x="1647923" y="2015097"/>
                    <a:pt x="1609280" y="2015097"/>
                  </a:cubicBezTo>
                  <a:lnTo>
                    <a:pt x="69969" y="2015097"/>
                  </a:lnTo>
                  <a:cubicBezTo>
                    <a:pt x="31326" y="2015097"/>
                    <a:pt x="0" y="1969988"/>
                    <a:pt x="0" y="1914343"/>
                  </a:cubicBezTo>
                  <a:lnTo>
                    <a:pt x="0" y="100755"/>
                  </a:lnTo>
                  <a:cubicBezTo>
                    <a:pt x="0" y="45110"/>
                    <a:pt x="31326" y="1"/>
                    <a:pt x="69969" y="1"/>
                  </a:cubicBezTo>
                  <a:lnTo>
                    <a:pt x="1609280" y="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2717" tIns="61722" rIns="80011" bIns="1343400" numCol="1" spcCol="1270" anchor="t" anchorCtr="0">
              <a:noAutofit/>
            </a:bodyPr>
            <a:lstStyle/>
            <a:p>
              <a:pPr marL="0" lvl="0" indent="0" algn="r" defTabSz="800100">
                <a:lnSpc>
                  <a:spcPct val="90000"/>
                </a:lnSpc>
                <a:spcBef>
                  <a:spcPct val="0"/>
                </a:spcBef>
                <a:spcAft>
                  <a:spcPct val="35000"/>
                </a:spcAft>
                <a:buNone/>
              </a:pPr>
              <a:r>
                <a:rPr lang="en-GB" sz="1800" kern="1200" dirty="0"/>
                <a:t>.</a:t>
              </a:r>
            </a:p>
          </p:txBody>
        </p:sp>
        <p:sp>
          <p:nvSpPr>
            <p:cNvPr id="17" name="Freeform: Shape 16">
              <a:extLst>
                <a:ext uri="{FF2B5EF4-FFF2-40B4-BE49-F238E27FC236}">
                  <a16:creationId xmlns:a16="http://schemas.microsoft.com/office/drawing/2014/main" id="{AFE53CDF-091C-4899-B5AD-673E34F1F5E5}"/>
                </a:ext>
              </a:extLst>
            </p:cNvPr>
            <p:cNvSpPr/>
            <p:nvPr/>
          </p:nvSpPr>
          <p:spPr>
            <a:xfrm>
              <a:off x="683565" y="3140711"/>
              <a:ext cx="8003233" cy="611960"/>
            </a:xfrm>
            <a:custGeom>
              <a:avLst/>
              <a:gdLst>
                <a:gd name="connsiteX0" fmla="*/ 0 w 1251040"/>
                <a:gd name="connsiteY0" fmla="*/ 0 h 2015098"/>
                <a:gd name="connsiteX1" fmla="*/ 1251040 w 1251040"/>
                <a:gd name="connsiteY1" fmla="*/ 0 h 2015098"/>
                <a:gd name="connsiteX2" fmla="*/ 1251040 w 1251040"/>
                <a:gd name="connsiteY2" fmla="*/ 2015098 h 2015098"/>
                <a:gd name="connsiteX3" fmla="*/ 0 w 1251040"/>
                <a:gd name="connsiteY3" fmla="*/ 2015098 h 2015098"/>
                <a:gd name="connsiteX4" fmla="*/ 0 w 1251040"/>
                <a:gd name="connsiteY4" fmla="*/ 0 h 2015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1040" h="2015098">
                  <a:moveTo>
                    <a:pt x="0" y="0"/>
                  </a:moveTo>
                  <a:lnTo>
                    <a:pt x="1251040" y="0"/>
                  </a:lnTo>
                  <a:lnTo>
                    <a:pt x="1251040" y="2015098"/>
                  </a:lnTo>
                  <a:lnTo>
                    <a:pt x="0" y="2015098"/>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0" tIns="68580" rIns="0" bIns="0" numCol="1" spcCol="1270" anchor="t" anchorCtr="0">
              <a:noAutofit/>
            </a:bodyPr>
            <a:lstStyle/>
            <a:p>
              <a:pPr marL="0" lvl="0" indent="0" algn="l" defTabSz="889000">
                <a:lnSpc>
                  <a:spcPct val="90000"/>
                </a:lnSpc>
                <a:spcBef>
                  <a:spcPct val="0"/>
                </a:spcBef>
                <a:spcAft>
                  <a:spcPct val="35000"/>
                </a:spcAft>
                <a:buNone/>
              </a:pPr>
              <a:r>
                <a:rPr lang="en-US" sz="2800" kern="1200" dirty="0"/>
                <a:t>Use notetaking skills</a:t>
              </a:r>
              <a:endParaRPr lang="en-GB" sz="2800" kern="1200" dirty="0"/>
            </a:p>
          </p:txBody>
        </p:sp>
      </p:grpSp>
      <p:grpSp>
        <p:nvGrpSpPr>
          <p:cNvPr id="25" name="Group 24">
            <a:extLst>
              <a:ext uri="{FF2B5EF4-FFF2-40B4-BE49-F238E27FC236}">
                <a16:creationId xmlns:a16="http://schemas.microsoft.com/office/drawing/2014/main" id="{E3FF5E30-D980-4060-B952-42FE53F32566}"/>
              </a:ext>
            </a:extLst>
          </p:cNvPr>
          <p:cNvGrpSpPr/>
          <p:nvPr/>
        </p:nvGrpSpPr>
        <p:grpSpPr>
          <a:xfrm>
            <a:off x="220337" y="3995245"/>
            <a:ext cx="8528130" cy="943916"/>
            <a:chOff x="220337" y="3995245"/>
            <a:chExt cx="8528130" cy="943916"/>
          </a:xfrm>
        </p:grpSpPr>
        <p:sp>
          <p:nvSpPr>
            <p:cNvPr id="18" name="Freeform: Shape 17">
              <a:extLst>
                <a:ext uri="{FF2B5EF4-FFF2-40B4-BE49-F238E27FC236}">
                  <a16:creationId xmlns:a16="http://schemas.microsoft.com/office/drawing/2014/main" id="{88A03605-7D95-4088-8A7E-8B7546FF6199}"/>
                </a:ext>
              </a:extLst>
            </p:cNvPr>
            <p:cNvSpPr/>
            <p:nvPr/>
          </p:nvSpPr>
          <p:spPr>
            <a:xfrm rot="16200000">
              <a:off x="4092747" y="122835"/>
              <a:ext cx="783309" cy="8528130"/>
            </a:xfrm>
            <a:custGeom>
              <a:avLst/>
              <a:gdLst>
                <a:gd name="connsiteX0" fmla="*/ 0 w 1679249"/>
                <a:gd name="connsiteY0" fmla="*/ 83962 h 2015098"/>
                <a:gd name="connsiteX1" fmla="*/ 83962 w 1679249"/>
                <a:gd name="connsiteY1" fmla="*/ 0 h 2015098"/>
                <a:gd name="connsiteX2" fmla="*/ 1595287 w 1679249"/>
                <a:gd name="connsiteY2" fmla="*/ 0 h 2015098"/>
                <a:gd name="connsiteX3" fmla="*/ 1679249 w 1679249"/>
                <a:gd name="connsiteY3" fmla="*/ 83962 h 2015098"/>
                <a:gd name="connsiteX4" fmla="*/ 1679249 w 1679249"/>
                <a:gd name="connsiteY4" fmla="*/ 1931136 h 2015098"/>
                <a:gd name="connsiteX5" fmla="*/ 1595287 w 1679249"/>
                <a:gd name="connsiteY5" fmla="*/ 2015098 h 2015098"/>
                <a:gd name="connsiteX6" fmla="*/ 83962 w 1679249"/>
                <a:gd name="connsiteY6" fmla="*/ 2015098 h 2015098"/>
                <a:gd name="connsiteX7" fmla="*/ 0 w 1679249"/>
                <a:gd name="connsiteY7" fmla="*/ 1931136 h 2015098"/>
                <a:gd name="connsiteX8" fmla="*/ 0 w 1679249"/>
                <a:gd name="connsiteY8" fmla="*/ 83962 h 2015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9249" h="2015098">
                  <a:moveTo>
                    <a:pt x="1609280" y="1"/>
                  </a:moveTo>
                  <a:cubicBezTo>
                    <a:pt x="1647923" y="1"/>
                    <a:pt x="1679249" y="45110"/>
                    <a:pt x="1679249" y="100755"/>
                  </a:cubicBezTo>
                  <a:lnTo>
                    <a:pt x="1679249" y="1914343"/>
                  </a:lnTo>
                  <a:cubicBezTo>
                    <a:pt x="1679249" y="1969988"/>
                    <a:pt x="1647923" y="2015097"/>
                    <a:pt x="1609280" y="2015097"/>
                  </a:cubicBezTo>
                  <a:lnTo>
                    <a:pt x="69969" y="2015097"/>
                  </a:lnTo>
                  <a:cubicBezTo>
                    <a:pt x="31326" y="2015097"/>
                    <a:pt x="0" y="1969988"/>
                    <a:pt x="0" y="1914343"/>
                  </a:cubicBezTo>
                  <a:lnTo>
                    <a:pt x="0" y="100755"/>
                  </a:lnTo>
                  <a:cubicBezTo>
                    <a:pt x="0" y="45110"/>
                    <a:pt x="31326" y="1"/>
                    <a:pt x="69969" y="1"/>
                  </a:cubicBezTo>
                  <a:lnTo>
                    <a:pt x="1609280" y="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2717" tIns="61722" rIns="80011" bIns="1343400" numCol="1" spcCol="1270" anchor="t" anchorCtr="0">
              <a:noAutofit/>
            </a:bodyPr>
            <a:lstStyle/>
            <a:p>
              <a:pPr marL="0" lvl="0" indent="0" algn="r" defTabSz="800100">
                <a:lnSpc>
                  <a:spcPct val="90000"/>
                </a:lnSpc>
                <a:spcBef>
                  <a:spcPct val="0"/>
                </a:spcBef>
                <a:spcAft>
                  <a:spcPct val="35000"/>
                </a:spcAft>
                <a:buNone/>
              </a:pPr>
              <a:endParaRPr lang="en-GB" sz="1800" kern="1200"/>
            </a:p>
          </p:txBody>
        </p:sp>
        <p:sp>
          <p:nvSpPr>
            <p:cNvPr id="4" name="TextBox 3">
              <a:extLst>
                <a:ext uri="{FF2B5EF4-FFF2-40B4-BE49-F238E27FC236}">
                  <a16:creationId xmlns:a16="http://schemas.microsoft.com/office/drawing/2014/main" id="{EFF9E4BA-C734-40B3-B00F-B5879127688F}"/>
                </a:ext>
              </a:extLst>
            </p:cNvPr>
            <p:cNvSpPr txBox="1"/>
            <p:nvPr/>
          </p:nvSpPr>
          <p:spPr>
            <a:xfrm>
              <a:off x="706904" y="4138942"/>
              <a:ext cx="7671621" cy="800219"/>
            </a:xfrm>
            <a:prstGeom prst="rect">
              <a:avLst/>
            </a:prstGeom>
            <a:noFill/>
          </p:spPr>
          <p:txBody>
            <a:bodyPr wrap="square" rtlCol="0">
              <a:spAutoFit/>
            </a:bodyPr>
            <a:lstStyle/>
            <a:p>
              <a:r>
                <a:rPr lang="en-US" sz="2800" dirty="0">
                  <a:solidFill>
                    <a:schemeClr val="bg1"/>
                  </a:solidFill>
                </a:rPr>
                <a:t>Discuss the importance of time management</a:t>
              </a:r>
            </a:p>
            <a:p>
              <a:endParaRPr lang="en-GB" dirty="0"/>
            </a:p>
          </p:txBody>
        </p:sp>
      </p:grpSp>
      <p:grpSp>
        <p:nvGrpSpPr>
          <p:cNvPr id="26" name="Group 25">
            <a:extLst>
              <a:ext uri="{FF2B5EF4-FFF2-40B4-BE49-F238E27FC236}">
                <a16:creationId xmlns:a16="http://schemas.microsoft.com/office/drawing/2014/main" id="{5EDB26A0-C6D1-456A-A19C-D112666B7DEA}"/>
              </a:ext>
            </a:extLst>
          </p:cNvPr>
          <p:cNvGrpSpPr/>
          <p:nvPr/>
        </p:nvGrpSpPr>
        <p:grpSpPr>
          <a:xfrm>
            <a:off x="229217" y="4903225"/>
            <a:ext cx="8528133" cy="783309"/>
            <a:chOff x="229217" y="4903225"/>
            <a:chExt cx="8528133" cy="783309"/>
          </a:xfrm>
        </p:grpSpPr>
        <p:sp>
          <p:nvSpPr>
            <p:cNvPr id="20" name="Freeform: Shape 19">
              <a:extLst>
                <a:ext uri="{FF2B5EF4-FFF2-40B4-BE49-F238E27FC236}">
                  <a16:creationId xmlns:a16="http://schemas.microsoft.com/office/drawing/2014/main" id="{19DF1824-6AA2-4769-A4E6-1FA6C2149B78}"/>
                </a:ext>
              </a:extLst>
            </p:cNvPr>
            <p:cNvSpPr/>
            <p:nvPr/>
          </p:nvSpPr>
          <p:spPr>
            <a:xfrm rot="16200000">
              <a:off x="4101629" y="1030813"/>
              <a:ext cx="783309" cy="8528133"/>
            </a:xfrm>
            <a:custGeom>
              <a:avLst/>
              <a:gdLst>
                <a:gd name="connsiteX0" fmla="*/ 0 w 1679249"/>
                <a:gd name="connsiteY0" fmla="*/ 83962 h 2015098"/>
                <a:gd name="connsiteX1" fmla="*/ 83962 w 1679249"/>
                <a:gd name="connsiteY1" fmla="*/ 0 h 2015098"/>
                <a:gd name="connsiteX2" fmla="*/ 1595287 w 1679249"/>
                <a:gd name="connsiteY2" fmla="*/ 0 h 2015098"/>
                <a:gd name="connsiteX3" fmla="*/ 1679249 w 1679249"/>
                <a:gd name="connsiteY3" fmla="*/ 83962 h 2015098"/>
                <a:gd name="connsiteX4" fmla="*/ 1679249 w 1679249"/>
                <a:gd name="connsiteY4" fmla="*/ 1931136 h 2015098"/>
                <a:gd name="connsiteX5" fmla="*/ 1595287 w 1679249"/>
                <a:gd name="connsiteY5" fmla="*/ 2015098 h 2015098"/>
                <a:gd name="connsiteX6" fmla="*/ 83962 w 1679249"/>
                <a:gd name="connsiteY6" fmla="*/ 2015098 h 2015098"/>
                <a:gd name="connsiteX7" fmla="*/ 0 w 1679249"/>
                <a:gd name="connsiteY7" fmla="*/ 1931136 h 2015098"/>
                <a:gd name="connsiteX8" fmla="*/ 0 w 1679249"/>
                <a:gd name="connsiteY8" fmla="*/ 83962 h 2015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9249" h="2015098">
                  <a:moveTo>
                    <a:pt x="1609280" y="1"/>
                  </a:moveTo>
                  <a:cubicBezTo>
                    <a:pt x="1647923" y="1"/>
                    <a:pt x="1679249" y="45110"/>
                    <a:pt x="1679249" y="100755"/>
                  </a:cubicBezTo>
                  <a:lnTo>
                    <a:pt x="1679249" y="1914343"/>
                  </a:lnTo>
                  <a:cubicBezTo>
                    <a:pt x="1679249" y="1969988"/>
                    <a:pt x="1647923" y="2015097"/>
                    <a:pt x="1609280" y="2015097"/>
                  </a:cubicBezTo>
                  <a:lnTo>
                    <a:pt x="69969" y="2015097"/>
                  </a:lnTo>
                  <a:cubicBezTo>
                    <a:pt x="31326" y="2015097"/>
                    <a:pt x="0" y="1969988"/>
                    <a:pt x="0" y="1914343"/>
                  </a:cubicBezTo>
                  <a:lnTo>
                    <a:pt x="0" y="100755"/>
                  </a:lnTo>
                  <a:cubicBezTo>
                    <a:pt x="0" y="45110"/>
                    <a:pt x="31326" y="1"/>
                    <a:pt x="69969" y="1"/>
                  </a:cubicBezTo>
                  <a:lnTo>
                    <a:pt x="1609280" y="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2717" tIns="61724" rIns="80011" bIns="1343399" numCol="1" spcCol="1270" anchor="t" anchorCtr="0">
              <a:noAutofit/>
            </a:bodyPr>
            <a:lstStyle/>
            <a:p>
              <a:pPr marL="0" lvl="0" indent="0" algn="r" defTabSz="800100">
                <a:lnSpc>
                  <a:spcPct val="90000"/>
                </a:lnSpc>
                <a:spcBef>
                  <a:spcPct val="0"/>
                </a:spcBef>
                <a:spcAft>
                  <a:spcPct val="35000"/>
                </a:spcAft>
                <a:buNone/>
              </a:pPr>
              <a:endParaRPr lang="en-GB" sz="1800" kern="1200"/>
            </a:p>
          </p:txBody>
        </p:sp>
        <p:sp>
          <p:nvSpPr>
            <p:cNvPr id="6" name="TextBox 5">
              <a:extLst>
                <a:ext uri="{FF2B5EF4-FFF2-40B4-BE49-F238E27FC236}">
                  <a16:creationId xmlns:a16="http://schemas.microsoft.com/office/drawing/2014/main" id="{98C48759-155A-42B3-933E-8130E2CE0DA9}"/>
                </a:ext>
              </a:extLst>
            </p:cNvPr>
            <p:cNvSpPr txBox="1"/>
            <p:nvPr/>
          </p:nvSpPr>
          <p:spPr>
            <a:xfrm>
              <a:off x="765475" y="5020905"/>
              <a:ext cx="6336704" cy="523220"/>
            </a:xfrm>
            <a:prstGeom prst="rect">
              <a:avLst/>
            </a:prstGeom>
            <a:noFill/>
          </p:spPr>
          <p:txBody>
            <a:bodyPr wrap="square" rtlCol="0">
              <a:spAutoFit/>
            </a:bodyPr>
            <a:lstStyle/>
            <a:p>
              <a:r>
                <a:rPr lang="en-US" sz="2800" dirty="0">
                  <a:solidFill>
                    <a:schemeClr val="bg1"/>
                  </a:solidFill>
                </a:rPr>
                <a:t>Examine your own use of time</a:t>
              </a:r>
              <a:endParaRPr lang="en-GB" sz="2000" dirty="0">
                <a:solidFill>
                  <a:schemeClr val="bg1"/>
                </a:solidFill>
              </a:endParaRPr>
            </a:p>
          </p:txBody>
        </p:sp>
      </p:grpSp>
      <p:sp>
        <p:nvSpPr>
          <p:cNvPr id="16" name="Flowchart: Extract 15">
            <a:extLst>
              <a:ext uri="{FF2B5EF4-FFF2-40B4-BE49-F238E27FC236}">
                <a16:creationId xmlns:a16="http://schemas.microsoft.com/office/drawing/2014/main" id="{FAB4C5D8-EE57-4D68-A09C-4C870CD8FF28}"/>
              </a:ext>
            </a:extLst>
          </p:cNvPr>
          <p:cNvSpPr/>
          <p:nvPr/>
        </p:nvSpPr>
        <p:spPr>
          <a:xfrm rot="10800000">
            <a:off x="457200" y="2861140"/>
            <a:ext cx="296314" cy="251887"/>
          </a:xfrm>
          <a:prstGeom prst="flowChartExtract">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9" name="Flowchart: Extract 18">
            <a:extLst>
              <a:ext uri="{FF2B5EF4-FFF2-40B4-BE49-F238E27FC236}">
                <a16:creationId xmlns:a16="http://schemas.microsoft.com/office/drawing/2014/main" id="{FDAE498B-C5C9-437C-95C3-F22C43187278}"/>
              </a:ext>
            </a:extLst>
          </p:cNvPr>
          <p:cNvSpPr/>
          <p:nvPr/>
        </p:nvSpPr>
        <p:spPr>
          <a:xfrm rot="10800000">
            <a:off x="457200" y="3831806"/>
            <a:ext cx="296314" cy="251887"/>
          </a:xfrm>
          <a:prstGeom prst="flowChartExtract">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21" name="Flowchart: Extract 20">
            <a:extLst>
              <a:ext uri="{FF2B5EF4-FFF2-40B4-BE49-F238E27FC236}">
                <a16:creationId xmlns:a16="http://schemas.microsoft.com/office/drawing/2014/main" id="{3D72D32D-55C8-4F0F-AD25-E566D26E77BB}"/>
              </a:ext>
            </a:extLst>
          </p:cNvPr>
          <p:cNvSpPr/>
          <p:nvPr/>
        </p:nvSpPr>
        <p:spPr>
          <a:xfrm rot="10800000">
            <a:off x="458195" y="4742396"/>
            <a:ext cx="296314" cy="251887"/>
          </a:xfrm>
          <a:prstGeom prst="flowChartExtract">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Tree>
    <p:extLst>
      <p:ext uri="{BB962C8B-B14F-4D97-AF65-F5344CB8AC3E}">
        <p14:creationId xmlns:p14="http://schemas.microsoft.com/office/powerpoint/2010/main" val="673045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500"/>
                                        <p:tgtEl>
                                          <p:spTgt spid="2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fade">
                                      <p:cBhvr>
                                        <p:cTn id="4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AA660-862B-4B99-A8FE-06377F94D100}"/>
              </a:ext>
            </a:extLst>
          </p:cNvPr>
          <p:cNvSpPr>
            <a:spLocks noGrp="1"/>
          </p:cNvSpPr>
          <p:nvPr>
            <p:ph type="title"/>
          </p:nvPr>
        </p:nvSpPr>
        <p:spPr/>
        <p:txBody>
          <a:bodyPr/>
          <a:lstStyle/>
          <a:p>
            <a:r>
              <a:rPr lang="en-GB" dirty="0"/>
              <a:t>Module information</a:t>
            </a:r>
          </a:p>
        </p:txBody>
      </p:sp>
      <p:pic>
        <p:nvPicPr>
          <p:cNvPr id="4" name="Picture 3">
            <a:extLst>
              <a:ext uri="{FF2B5EF4-FFF2-40B4-BE49-F238E27FC236}">
                <a16:creationId xmlns:a16="http://schemas.microsoft.com/office/drawing/2014/main" id="{FEF8648E-DE72-4C60-90AC-B45C226693E3}"/>
              </a:ext>
            </a:extLst>
          </p:cNvPr>
          <p:cNvPicPr>
            <a:picLocks noChangeAspect="1"/>
          </p:cNvPicPr>
          <p:nvPr/>
        </p:nvPicPr>
        <p:blipFill>
          <a:blip r:embed="rId5" cstate="print"/>
          <a:stretch>
            <a:fillRect/>
          </a:stretch>
        </p:blipFill>
        <p:spPr>
          <a:xfrm>
            <a:off x="7701095" y="90944"/>
            <a:ext cx="1063616" cy="1304633"/>
          </a:xfrm>
          <a:prstGeom prst="rect">
            <a:avLst/>
          </a:prstGeom>
        </p:spPr>
      </p:pic>
      <p:grpSp>
        <p:nvGrpSpPr>
          <p:cNvPr id="7" name="Group 6">
            <a:extLst>
              <a:ext uri="{FF2B5EF4-FFF2-40B4-BE49-F238E27FC236}">
                <a16:creationId xmlns:a16="http://schemas.microsoft.com/office/drawing/2014/main" id="{9469BE9B-8E82-448E-8FE1-9A5402989A09}"/>
              </a:ext>
            </a:extLst>
          </p:cNvPr>
          <p:cNvGrpSpPr/>
          <p:nvPr/>
        </p:nvGrpSpPr>
        <p:grpSpPr>
          <a:xfrm>
            <a:off x="205533" y="1456787"/>
            <a:ext cx="2695479" cy="1363291"/>
            <a:chOff x="220337" y="1277540"/>
            <a:chExt cx="8528129" cy="885305"/>
          </a:xfrm>
        </p:grpSpPr>
        <p:sp>
          <p:nvSpPr>
            <p:cNvPr id="8" name="Freeform: Shape 7">
              <a:extLst>
                <a:ext uri="{FF2B5EF4-FFF2-40B4-BE49-F238E27FC236}">
                  <a16:creationId xmlns:a16="http://schemas.microsoft.com/office/drawing/2014/main" id="{DC289D9C-AAF9-46DF-913D-3FE2A23E57ED}"/>
                </a:ext>
              </a:extLst>
            </p:cNvPr>
            <p:cNvSpPr/>
            <p:nvPr/>
          </p:nvSpPr>
          <p:spPr>
            <a:xfrm rot="16200000">
              <a:off x="4092748" y="-2594871"/>
              <a:ext cx="783308" cy="8528129"/>
            </a:xfrm>
            <a:custGeom>
              <a:avLst/>
              <a:gdLst>
                <a:gd name="connsiteX0" fmla="*/ 0 w 1679249"/>
                <a:gd name="connsiteY0" fmla="*/ 83962 h 2015098"/>
                <a:gd name="connsiteX1" fmla="*/ 83962 w 1679249"/>
                <a:gd name="connsiteY1" fmla="*/ 0 h 2015098"/>
                <a:gd name="connsiteX2" fmla="*/ 1595287 w 1679249"/>
                <a:gd name="connsiteY2" fmla="*/ 0 h 2015098"/>
                <a:gd name="connsiteX3" fmla="*/ 1679249 w 1679249"/>
                <a:gd name="connsiteY3" fmla="*/ 83962 h 2015098"/>
                <a:gd name="connsiteX4" fmla="*/ 1679249 w 1679249"/>
                <a:gd name="connsiteY4" fmla="*/ 1931136 h 2015098"/>
                <a:gd name="connsiteX5" fmla="*/ 1595287 w 1679249"/>
                <a:gd name="connsiteY5" fmla="*/ 2015098 h 2015098"/>
                <a:gd name="connsiteX6" fmla="*/ 83962 w 1679249"/>
                <a:gd name="connsiteY6" fmla="*/ 2015098 h 2015098"/>
                <a:gd name="connsiteX7" fmla="*/ 0 w 1679249"/>
                <a:gd name="connsiteY7" fmla="*/ 1931136 h 2015098"/>
                <a:gd name="connsiteX8" fmla="*/ 0 w 1679249"/>
                <a:gd name="connsiteY8" fmla="*/ 83962 h 2015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9249" h="2015098">
                  <a:moveTo>
                    <a:pt x="1609280" y="1"/>
                  </a:moveTo>
                  <a:cubicBezTo>
                    <a:pt x="1647923" y="1"/>
                    <a:pt x="1679249" y="45110"/>
                    <a:pt x="1679249" y="100755"/>
                  </a:cubicBezTo>
                  <a:lnTo>
                    <a:pt x="1679249" y="1914343"/>
                  </a:lnTo>
                  <a:cubicBezTo>
                    <a:pt x="1679249" y="1969988"/>
                    <a:pt x="1647923" y="2015097"/>
                    <a:pt x="1609280" y="2015097"/>
                  </a:cubicBezTo>
                  <a:lnTo>
                    <a:pt x="69969" y="2015097"/>
                  </a:lnTo>
                  <a:cubicBezTo>
                    <a:pt x="31326" y="2015097"/>
                    <a:pt x="0" y="1969988"/>
                    <a:pt x="0" y="1914343"/>
                  </a:cubicBezTo>
                  <a:lnTo>
                    <a:pt x="0" y="100755"/>
                  </a:lnTo>
                  <a:cubicBezTo>
                    <a:pt x="0" y="45110"/>
                    <a:pt x="31326" y="1"/>
                    <a:pt x="69969" y="1"/>
                  </a:cubicBezTo>
                  <a:lnTo>
                    <a:pt x="1609280" y="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2717" tIns="61725" rIns="80011" bIns="1343397" numCol="1" spcCol="1270" anchor="t" anchorCtr="0">
              <a:noAutofit/>
            </a:bodyPr>
            <a:lstStyle/>
            <a:p>
              <a:pPr marL="0" lvl="0" indent="0" algn="r" defTabSz="800100">
                <a:lnSpc>
                  <a:spcPct val="90000"/>
                </a:lnSpc>
                <a:spcBef>
                  <a:spcPct val="0"/>
                </a:spcBef>
                <a:spcAft>
                  <a:spcPct val="35000"/>
                </a:spcAft>
                <a:buNone/>
              </a:pPr>
              <a:r>
                <a:rPr lang="en-GB" sz="1800" kern="1200" dirty="0"/>
                <a:t>.</a:t>
              </a:r>
            </a:p>
          </p:txBody>
        </p:sp>
        <p:sp>
          <p:nvSpPr>
            <p:cNvPr id="9" name="Freeform: Shape 8">
              <a:extLst>
                <a:ext uri="{FF2B5EF4-FFF2-40B4-BE49-F238E27FC236}">
                  <a16:creationId xmlns:a16="http://schemas.microsoft.com/office/drawing/2014/main" id="{3EA15808-EF00-4A8E-B60E-0BB565246B3E}"/>
                </a:ext>
              </a:extLst>
            </p:cNvPr>
            <p:cNvSpPr/>
            <p:nvPr/>
          </p:nvSpPr>
          <p:spPr>
            <a:xfrm>
              <a:off x="537723" y="1307528"/>
              <a:ext cx="8064898" cy="855317"/>
            </a:xfrm>
            <a:custGeom>
              <a:avLst/>
              <a:gdLst>
                <a:gd name="connsiteX0" fmla="*/ 0 w 1251040"/>
                <a:gd name="connsiteY0" fmla="*/ 0 h 2015098"/>
                <a:gd name="connsiteX1" fmla="*/ 1251040 w 1251040"/>
                <a:gd name="connsiteY1" fmla="*/ 0 h 2015098"/>
                <a:gd name="connsiteX2" fmla="*/ 1251040 w 1251040"/>
                <a:gd name="connsiteY2" fmla="*/ 2015098 h 2015098"/>
                <a:gd name="connsiteX3" fmla="*/ 0 w 1251040"/>
                <a:gd name="connsiteY3" fmla="*/ 2015098 h 2015098"/>
                <a:gd name="connsiteX4" fmla="*/ 0 w 1251040"/>
                <a:gd name="connsiteY4" fmla="*/ 0 h 2015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1040" h="2015098">
                  <a:moveTo>
                    <a:pt x="0" y="0"/>
                  </a:moveTo>
                  <a:lnTo>
                    <a:pt x="1251040" y="0"/>
                  </a:lnTo>
                  <a:lnTo>
                    <a:pt x="1251040" y="2015098"/>
                  </a:lnTo>
                  <a:lnTo>
                    <a:pt x="0" y="2015098"/>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0" tIns="68580" rIns="0" bIns="0" numCol="1" spcCol="1270" anchor="t" anchorCtr="0">
              <a:noAutofit/>
            </a:bodyPr>
            <a:lstStyle/>
            <a:p>
              <a:pPr marL="0" indent="0">
                <a:buNone/>
              </a:pPr>
              <a:r>
                <a:rPr lang="en-GB" sz="2000" b="1" dirty="0"/>
                <a:t>Module Name  </a:t>
              </a:r>
              <a:r>
                <a:rPr lang="en-GB" sz="2000" dirty="0"/>
                <a:t>-Academic and Employability skills</a:t>
              </a:r>
            </a:p>
          </p:txBody>
        </p:sp>
      </p:grpSp>
      <p:grpSp>
        <p:nvGrpSpPr>
          <p:cNvPr id="17" name="Group 16">
            <a:extLst>
              <a:ext uri="{FF2B5EF4-FFF2-40B4-BE49-F238E27FC236}">
                <a16:creationId xmlns:a16="http://schemas.microsoft.com/office/drawing/2014/main" id="{57E0E64B-6895-49D2-8957-10335C0D0AD4}"/>
              </a:ext>
            </a:extLst>
          </p:cNvPr>
          <p:cNvGrpSpPr/>
          <p:nvPr/>
        </p:nvGrpSpPr>
        <p:grpSpPr>
          <a:xfrm>
            <a:off x="208623" y="2949668"/>
            <a:ext cx="2718906" cy="958663"/>
            <a:chOff x="220338" y="2275420"/>
            <a:chExt cx="2718906" cy="958663"/>
          </a:xfrm>
        </p:grpSpPr>
        <p:sp>
          <p:nvSpPr>
            <p:cNvPr id="11" name="Freeform: Shape 10">
              <a:extLst>
                <a:ext uri="{FF2B5EF4-FFF2-40B4-BE49-F238E27FC236}">
                  <a16:creationId xmlns:a16="http://schemas.microsoft.com/office/drawing/2014/main" id="{4F2F6095-F326-49B6-9283-CB3B8AC0C290}"/>
                </a:ext>
              </a:extLst>
            </p:cNvPr>
            <p:cNvSpPr/>
            <p:nvPr/>
          </p:nvSpPr>
          <p:spPr>
            <a:xfrm rot="16200000">
              <a:off x="1088746" y="1407012"/>
              <a:ext cx="958663" cy="2695480"/>
            </a:xfrm>
            <a:custGeom>
              <a:avLst/>
              <a:gdLst>
                <a:gd name="connsiteX0" fmla="*/ 0 w 1679249"/>
                <a:gd name="connsiteY0" fmla="*/ 83962 h 2015098"/>
                <a:gd name="connsiteX1" fmla="*/ 83962 w 1679249"/>
                <a:gd name="connsiteY1" fmla="*/ 0 h 2015098"/>
                <a:gd name="connsiteX2" fmla="*/ 1595287 w 1679249"/>
                <a:gd name="connsiteY2" fmla="*/ 0 h 2015098"/>
                <a:gd name="connsiteX3" fmla="*/ 1679249 w 1679249"/>
                <a:gd name="connsiteY3" fmla="*/ 83962 h 2015098"/>
                <a:gd name="connsiteX4" fmla="*/ 1679249 w 1679249"/>
                <a:gd name="connsiteY4" fmla="*/ 1931136 h 2015098"/>
                <a:gd name="connsiteX5" fmla="*/ 1595287 w 1679249"/>
                <a:gd name="connsiteY5" fmla="*/ 2015098 h 2015098"/>
                <a:gd name="connsiteX6" fmla="*/ 83962 w 1679249"/>
                <a:gd name="connsiteY6" fmla="*/ 2015098 h 2015098"/>
                <a:gd name="connsiteX7" fmla="*/ 0 w 1679249"/>
                <a:gd name="connsiteY7" fmla="*/ 1931136 h 2015098"/>
                <a:gd name="connsiteX8" fmla="*/ 0 w 1679249"/>
                <a:gd name="connsiteY8" fmla="*/ 83962 h 2015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9249" h="2015098">
                  <a:moveTo>
                    <a:pt x="1609280" y="1"/>
                  </a:moveTo>
                  <a:cubicBezTo>
                    <a:pt x="1647923" y="1"/>
                    <a:pt x="1679249" y="45110"/>
                    <a:pt x="1679249" y="100755"/>
                  </a:cubicBezTo>
                  <a:lnTo>
                    <a:pt x="1679249" y="1914343"/>
                  </a:lnTo>
                  <a:cubicBezTo>
                    <a:pt x="1679249" y="1969988"/>
                    <a:pt x="1647923" y="2015097"/>
                    <a:pt x="1609280" y="2015097"/>
                  </a:cubicBezTo>
                  <a:lnTo>
                    <a:pt x="69969" y="2015097"/>
                  </a:lnTo>
                  <a:cubicBezTo>
                    <a:pt x="31326" y="2015097"/>
                    <a:pt x="0" y="1969988"/>
                    <a:pt x="0" y="1914343"/>
                  </a:cubicBezTo>
                  <a:lnTo>
                    <a:pt x="0" y="100755"/>
                  </a:lnTo>
                  <a:cubicBezTo>
                    <a:pt x="0" y="45110"/>
                    <a:pt x="31326" y="1"/>
                    <a:pt x="69969" y="1"/>
                  </a:cubicBezTo>
                  <a:lnTo>
                    <a:pt x="1609280" y="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2716" tIns="61724" rIns="80011" bIns="1343398" numCol="1" spcCol="1270" anchor="t" anchorCtr="0">
              <a:noAutofit/>
            </a:bodyPr>
            <a:lstStyle/>
            <a:p>
              <a:pPr marL="0" lvl="0" indent="0" algn="r" defTabSz="800100">
                <a:lnSpc>
                  <a:spcPct val="90000"/>
                </a:lnSpc>
                <a:spcBef>
                  <a:spcPct val="0"/>
                </a:spcBef>
                <a:spcAft>
                  <a:spcPct val="35000"/>
                </a:spcAft>
                <a:buNone/>
              </a:pPr>
              <a:r>
                <a:rPr lang="en-GB" sz="1800" kern="1200" dirty="0"/>
                <a:t>.</a:t>
              </a:r>
            </a:p>
          </p:txBody>
        </p:sp>
        <p:sp>
          <p:nvSpPr>
            <p:cNvPr id="12" name="Freeform: Shape 11">
              <a:extLst>
                <a:ext uri="{FF2B5EF4-FFF2-40B4-BE49-F238E27FC236}">
                  <a16:creationId xmlns:a16="http://schemas.microsoft.com/office/drawing/2014/main" id="{1775D3AB-0AD1-49D5-BCAE-CE8C645B4F89}"/>
                </a:ext>
              </a:extLst>
            </p:cNvPr>
            <p:cNvSpPr/>
            <p:nvPr/>
          </p:nvSpPr>
          <p:spPr>
            <a:xfrm>
              <a:off x="409668" y="2365862"/>
              <a:ext cx="2529576" cy="611609"/>
            </a:xfrm>
            <a:custGeom>
              <a:avLst/>
              <a:gdLst>
                <a:gd name="connsiteX0" fmla="*/ 0 w 1251040"/>
                <a:gd name="connsiteY0" fmla="*/ 0 h 2015098"/>
                <a:gd name="connsiteX1" fmla="*/ 1251040 w 1251040"/>
                <a:gd name="connsiteY1" fmla="*/ 0 h 2015098"/>
                <a:gd name="connsiteX2" fmla="*/ 1251040 w 1251040"/>
                <a:gd name="connsiteY2" fmla="*/ 2015098 h 2015098"/>
                <a:gd name="connsiteX3" fmla="*/ 0 w 1251040"/>
                <a:gd name="connsiteY3" fmla="*/ 2015098 h 2015098"/>
                <a:gd name="connsiteX4" fmla="*/ 0 w 1251040"/>
                <a:gd name="connsiteY4" fmla="*/ 0 h 2015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1040" h="2015098">
                  <a:moveTo>
                    <a:pt x="0" y="0"/>
                  </a:moveTo>
                  <a:lnTo>
                    <a:pt x="1251040" y="0"/>
                  </a:lnTo>
                  <a:lnTo>
                    <a:pt x="1251040" y="2015098"/>
                  </a:lnTo>
                  <a:lnTo>
                    <a:pt x="0" y="2015098"/>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0" tIns="68580" rIns="0" bIns="0" numCol="1" spcCol="1270" anchor="t" anchorCtr="0">
              <a:noAutofit/>
            </a:bodyPr>
            <a:lstStyle/>
            <a:p>
              <a:pPr marL="0" indent="0">
                <a:buNone/>
              </a:pPr>
              <a:r>
                <a:rPr lang="en-GB" sz="2000" b="1" dirty="0"/>
                <a:t>Module Code- BMSW</a:t>
              </a:r>
              <a:r>
                <a:rPr lang="en-GB" sz="2000" dirty="0"/>
                <a:t>4001_BIRM</a:t>
              </a:r>
            </a:p>
          </p:txBody>
        </p:sp>
      </p:grpSp>
      <p:grpSp>
        <p:nvGrpSpPr>
          <p:cNvPr id="16" name="Group 15">
            <a:extLst>
              <a:ext uri="{FF2B5EF4-FFF2-40B4-BE49-F238E27FC236}">
                <a16:creationId xmlns:a16="http://schemas.microsoft.com/office/drawing/2014/main" id="{59161A46-4AB5-43CE-A2F1-46561829886F}"/>
              </a:ext>
            </a:extLst>
          </p:cNvPr>
          <p:cNvGrpSpPr/>
          <p:nvPr/>
        </p:nvGrpSpPr>
        <p:grpSpPr>
          <a:xfrm>
            <a:off x="205532" y="4378425"/>
            <a:ext cx="2695480" cy="735358"/>
            <a:chOff x="246961" y="3133205"/>
            <a:chExt cx="2695480" cy="735358"/>
          </a:xfrm>
        </p:grpSpPr>
        <p:sp>
          <p:nvSpPr>
            <p:cNvPr id="14" name="Freeform: Shape 13">
              <a:extLst>
                <a:ext uri="{FF2B5EF4-FFF2-40B4-BE49-F238E27FC236}">
                  <a16:creationId xmlns:a16="http://schemas.microsoft.com/office/drawing/2014/main" id="{83EC27F6-6FC2-4197-8AF1-001B2BC919AE}"/>
                </a:ext>
              </a:extLst>
            </p:cNvPr>
            <p:cNvSpPr/>
            <p:nvPr/>
          </p:nvSpPr>
          <p:spPr>
            <a:xfrm rot="16200000">
              <a:off x="1227022" y="2153144"/>
              <a:ext cx="735358" cy="2695480"/>
            </a:xfrm>
            <a:custGeom>
              <a:avLst/>
              <a:gdLst>
                <a:gd name="connsiteX0" fmla="*/ 0 w 1679249"/>
                <a:gd name="connsiteY0" fmla="*/ 83962 h 2015098"/>
                <a:gd name="connsiteX1" fmla="*/ 83962 w 1679249"/>
                <a:gd name="connsiteY1" fmla="*/ 0 h 2015098"/>
                <a:gd name="connsiteX2" fmla="*/ 1595287 w 1679249"/>
                <a:gd name="connsiteY2" fmla="*/ 0 h 2015098"/>
                <a:gd name="connsiteX3" fmla="*/ 1679249 w 1679249"/>
                <a:gd name="connsiteY3" fmla="*/ 83962 h 2015098"/>
                <a:gd name="connsiteX4" fmla="*/ 1679249 w 1679249"/>
                <a:gd name="connsiteY4" fmla="*/ 1931136 h 2015098"/>
                <a:gd name="connsiteX5" fmla="*/ 1595287 w 1679249"/>
                <a:gd name="connsiteY5" fmla="*/ 2015098 h 2015098"/>
                <a:gd name="connsiteX6" fmla="*/ 83962 w 1679249"/>
                <a:gd name="connsiteY6" fmla="*/ 2015098 h 2015098"/>
                <a:gd name="connsiteX7" fmla="*/ 0 w 1679249"/>
                <a:gd name="connsiteY7" fmla="*/ 1931136 h 2015098"/>
                <a:gd name="connsiteX8" fmla="*/ 0 w 1679249"/>
                <a:gd name="connsiteY8" fmla="*/ 83962 h 2015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9249" h="2015098">
                  <a:moveTo>
                    <a:pt x="1609280" y="1"/>
                  </a:moveTo>
                  <a:cubicBezTo>
                    <a:pt x="1647923" y="1"/>
                    <a:pt x="1679249" y="45110"/>
                    <a:pt x="1679249" y="100755"/>
                  </a:cubicBezTo>
                  <a:lnTo>
                    <a:pt x="1679249" y="1914343"/>
                  </a:lnTo>
                  <a:cubicBezTo>
                    <a:pt x="1679249" y="1969988"/>
                    <a:pt x="1647923" y="2015097"/>
                    <a:pt x="1609280" y="2015097"/>
                  </a:cubicBezTo>
                  <a:lnTo>
                    <a:pt x="69969" y="2015097"/>
                  </a:lnTo>
                  <a:cubicBezTo>
                    <a:pt x="31326" y="2015097"/>
                    <a:pt x="0" y="1969988"/>
                    <a:pt x="0" y="1914343"/>
                  </a:cubicBezTo>
                  <a:lnTo>
                    <a:pt x="0" y="100755"/>
                  </a:lnTo>
                  <a:cubicBezTo>
                    <a:pt x="0" y="45110"/>
                    <a:pt x="31326" y="1"/>
                    <a:pt x="69969" y="1"/>
                  </a:cubicBezTo>
                  <a:lnTo>
                    <a:pt x="1609280" y="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2717" tIns="61722" rIns="80011" bIns="1343400" numCol="1" spcCol="1270" anchor="t" anchorCtr="0">
              <a:noAutofit/>
            </a:bodyPr>
            <a:lstStyle/>
            <a:p>
              <a:pPr marL="0" lvl="0" indent="0" algn="r" defTabSz="800100">
                <a:lnSpc>
                  <a:spcPct val="90000"/>
                </a:lnSpc>
                <a:spcBef>
                  <a:spcPct val="0"/>
                </a:spcBef>
                <a:spcAft>
                  <a:spcPct val="35000"/>
                </a:spcAft>
                <a:buNone/>
              </a:pPr>
              <a:r>
                <a:rPr lang="en-GB" sz="1800" kern="1200" dirty="0"/>
                <a:t>.</a:t>
              </a:r>
            </a:p>
          </p:txBody>
        </p:sp>
        <p:sp>
          <p:nvSpPr>
            <p:cNvPr id="15" name="Freeform: Shape 14">
              <a:extLst>
                <a:ext uri="{FF2B5EF4-FFF2-40B4-BE49-F238E27FC236}">
                  <a16:creationId xmlns:a16="http://schemas.microsoft.com/office/drawing/2014/main" id="{569E6D47-AEAC-4691-8E5B-F2236511C93E}"/>
                </a:ext>
              </a:extLst>
            </p:cNvPr>
            <p:cNvSpPr/>
            <p:nvPr/>
          </p:nvSpPr>
          <p:spPr>
            <a:xfrm>
              <a:off x="372824" y="3244047"/>
              <a:ext cx="2529576" cy="526133"/>
            </a:xfrm>
            <a:custGeom>
              <a:avLst/>
              <a:gdLst>
                <a:gd name="connsiteX0" fmla="*/ 0 w 1251040"/>
                <a:gd name="connsiteY0" fmla="*/ 0 h 2015098"/>
                <a:gd name="connsiteX1" fmla="*/ 1251040 w 1251040"/>
                <a:gd name="connsiteY1" fmla="*/ 0 h 2015098"/>
                <a:gd name="connsiteX2" fmla="*/ 1251040 w 1251040"/>
                <a:gd name="connsiteY2" fmla="*/ 2015098 h 2015098"/>
                <a:gd name="connsiteX3" fmla="*/ 0 w 1251040"/>
                <a:gd name="connsiteY3" fmla="*/ 2015098 h 2015098"/>
                <a:gd name="connsiteX4" fmla="*/ 0 w 1251040"/>
                <a:gd name="connsiteY4" fmla="*/ 0 h 2015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1040" h="2015098">
                  <a:moveTo>
                    <a:pt x="0" y="0"/>
                  </a:moveTo>
                  <a:lnTo>
                    <a:pt x="1251040" y="0"/>
                  </a:lnTo>
                  <a:lnTo>
                    <a:pt x="1251040" y="2015098"/>
                  </a:lnTo>
                  <a:lnTo>
                    <a:pt x="0" y="2015098"/>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0" tIns="68580" rIns="0" bIns="0" numCol="1" spcCol="1270" anchor="t" anchorCtr="0">
              <a:noAutofit/>
            </a:bodyPr>
            <a:lstStyle/>
            <a:p>
              <a:pPr marL="0" indent="0">
                <a:buNone/>
              </a:pPr>
              <a:r>
                <a:rPr lang="en-GB" sz="2000" b="1" dirty="0"/>
                <a:t>Credits</a:t>
              </a:r>
              <a:r>
                <a:rPr lang="en-GB" sz="2000" dirty="0"/>
                <a:t> - 20 (Level 4)</a:t>
              </a:r>
            </a:p>
          </p:txBody>
        </p:sp>
      </p:grpSp>
      <p:sp>
        <p:nvSpPr>
          <p:cNvPr id="20" name="TextBox 19">
            <a:extLst>
              <a:ext uri="{FF2B5EF4-FFF2-40B4-BE49-F238E27FC236}">
                <a16:creationId xmlns:a16="http://schemas.microsoft.com/office/drawing/2014/main" id="{4BCB0D21-3FDA-40E8-BE5A-BF242F0E16AA}"/>
              </a:ext>
            </a:extLst>
          </p:cNvPr>
          <p:cNvSpPr txBox="1"/>
          <p:nvPr/>
        </p:nvSpPr>
        <p:spPr>
          <a:xfrm>
            <a:off x="3196023" y="5015400"/>
            <a:ext cx="5865621" cy="646331"/>
          </a:xfrm>
          <a:prstGeom prst="rect">
            <a:avLst/>
          </a:prstGeom>
          <a:noFill/>
        </p:spPr>
        <p:txBody>
          <a:bodyPr wrap="square" rtlCol="0">
            <a:spAutoFit/>
          </a:bodyPr>
          <a:lstStyle/>
          <a:p>
            <a:r>
              <a:rPr lang="en-GB" dirty="0"/>
              <a:t>This </a:t>
            </a:r>
            <a:r>
              <a:rPr lang="en-GB" dirty="0">
                <a:hlinkClick r:id="rId6"/>
              </a:rPr>
              <a:t>video</a:t>
            </a:r>
            <a:r>
              <a:rPr lang="en-GB" dirty="0"/>
              <a:t> will direct you to Moodle and outline what we expect from you as a higher education student. </a:t>
            </a:r>
          </a:p>
        </p:txBody>
      </p:sp>
      <p:pic>
        <p:nvPicPr>
          <p:cNvPr id="5" name="Getting_started_on_your_academic_journey (1)">
            <a:hlinkClick r:id="" action="ppaction://media"/>
            <a:extLst>
              <a:ext uri="{FF2B5EF4-FFF2-40B4-BE49-F238E27FC236}">
                <a16:creationId xmlns:a16="http://schemas.microsoft.com/office/drawing/2014/main" id="{452E3E22-85E5-4BFB-B08B-8CEE3D82DF74}"/>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3110183" y="1456786"/>
            <a:ext cx="5654528" cy="3180672"/>
          </a:xfrm>
          <a:prstGeom prst="rect">
            <a:avLst/>
          </a:prstGeom>
        </p:spPr>
      </p:pic>
    </p:spTree>
    <p:extLst>
      <p:ext uri="{BB962C8B-B14F-4D97-AF65-F5344CB8AC3E}">
        <p14:creationId xmlns:p14="http://schemas.microsoft.com/office/powerpoint/2010/main" val="3919355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mediacall" presetSubtype="0" fill="hold" nodeType="clickEffect">
                                  <p:stCondLst>
                                    <p:cond delay="0"/>
                                  </p:stCondLst>
                                  <p:childTnLst>
                                    <p:cmd type="call" cmd="playFrom(0.0)">
                                      <p:cBhvr>
                                        <p:cTn id="26" dur="311779"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27" fill="hold" display="0">
                  <p:stCondLst>
                    <p:cond delay="indefinite"/>
                  </p:stCondLst>
                </p:cTn>
                <p:tgtEl>
                  <p:spTgt spid="5"/>
                </p:tgtEl>
              </p:cMediaNode>
            </p:video>
            <p:seq concurrent="1" nextAc="seek">
              <p:cTn id="28" restart="whenNotActive" fill="hold" evtFilter="cancelBubble" nodeType="interactiveSeq">
                <p:stCondLst>
                  <p:cond evt="onClick" delay="0">
                    <p:tgtEl>
                      <p:spTgt spid="5"/>
                    </p:tgtEl>
                  </p:cond>
                </p:stCondLst>
                <p:endSync evt="end" delay="0">
                  <p:rtn val="all"/>
                </p:endSync>
                <p:childTnLst>
                  <p:par>
                    <p:cTn id="29" fill="hold">
                      <p:stCondLst>
                        <p:cond delay="0"/>
                      </p:stCondLst>
                      <p:childTnLst>
                        <p:par>
                          <p:cTn id="30" fill="hold">
                            <p:stCondLst>
                              <p:cond delay="0"/>
                            </p:stCondLst>
                            <p:childTnLst>
                              <p:par>
                                <p:cTn id="31" presetID="2" presetClass="mediacall" presetSubtype="0" fill="hold" nodeType="clickEffect">
                                  <p:stCondLst>
                                    <p:cond delay="0"/>
                                  </p:stCondLst>
                                  <p:childTnLst>
                                    <p:cmd type="call" cmd="togglePause">
                                      <p:cBhvr>
                                        <p:cTn id="32" dur="1" fill="hold"/>
                                        <p:tgtEl>
                                          <p:spTgt spid="5"/>
                                        </p:tgtEl>
                                      </p:cBhvr>
                                    </p:cmd>
                                  </p:childTnLst>
                                </p:cTn>
                              </p:par>
                            </p:childTnLst>
                          </p:cTn>
                        </p:par>
                      </p:childTnLst>
                    </p:cTn>
                  </p:par>
                </p:childTnLst>
              </p:cTn>
              <p:nextCondLst>
                <p:cond evt="onClick" delay="0">
                  <p:tgtEl>
                    <p:spTgt spid="5"/>
                  </p:tgtEl>
                </p:cond>
              </p:nextCondLst>
            </p:seq>
          </p:childTnLst>
        </p:cTn>
      </p:par>
    </p:tnLst>
    <p:bldLst>
      <p:bldP spid="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652B06-1698-472D-AFF5-028CF115E9CA}"/>
              </a:ext>
            </a:extLst>
          </p:cNvPr>
          <p:cNvSpPr>
            <a:spLocks noGrp="1"/>
          </p:cNvSpPr>
          <p:nvPr>
            <p:ph type="title"/>
          </p:nvPr>
        </p:nvSpPr>
        <p:spPr/>
        <p:txBody>
          <a:bodyPr/>
          <a:lstStyle/>
          <a:p>
            <a:r>
              <a:rPr lang="en-GB" dirty="0"/>
              <a:t>Aims and Learning Outcomes</a:t>
            </a:r>
          </a:p>
        </p:txBody>
      </p:sp>
      <p:sp>
        <p:nvSpPr>
          <p:cNvPr id="3" name="Content Placeholder 2">
            <a:extLst>
              <a:ext uri="{FF2B5EF4-FFF2-40B4-BE49-F238E27FC236}">
                <a16:creationId xmlns:a16="http://schemas.microsoft.com/office/drawing/2014/main" id="{316E1D30-00E1-4516-A13E-6BA10AC38DC4}"/>
              </a:ext>
            </a:extLst>
          </p:cNvPr>
          <p:cNvSpPr>
            <a:spLocks noGrp="1"/>
          </p:cNvSpPr>
          <p:nvPr>
            <p:ph idx="1"/>
          </p:nvPr>
        </p:nvSpPr>
        <p:spPr>
          <a:xfrm>
            <a:off x="430571" y="1340768"/>
            <a:ext cx="8229600" cy="4392488"/>
          </a:xfrm>
        </p:spPr>
        <p:txBody>
          <a:bodyPr>
            <a:noAutofit/>
          </a:bodyPr>
          <a:lstStyle/>
          <a:p>
            <a:pPr marL="0" indent="0">
              <a:buNone/>
            </a:pPr>
            <a:r>
              <a:rPr lang="en-GB" sz="2000" b="1" dirty="0"/>
              <a:t>Aims - </a:t>
            </a:r>
          </a:p>
          <a:p>
            <a:r>
              <a:rPr lang="en-GB" sz="1800" dirty="0"/>
              <a:t>To provide students with the </a:t>
            </a:r>
            <a:r>
              <a:rPr lang="en-GB" sz="1800" b="1" dirty="0"/>
              <a:t>underlying study/research strategies </a:t>
            </a:r>
            <a:r>
              <a:rPr lang="en-GB" sz="1800" dirty="0"/>
              <a:t>and software skills to facilitate effective study in Higher Education. </a:t>
            </a:r>
          </a:p>
          <a:p>
            <a:r>
              <a:rPr lang="en-GB" sz="1800" dirty="0"/>
              <a:t>To enable students to </a:t>
            </a:r>
            <a:r>
              <a:rPr lang="en-GB" sz="1800" b="1" dirty="0"/>
              <a:t>take responsibility for their own learning. </a:t>
            </a:r>
          </a:p>
          <a:p>
            <a:r>
              <a:rPr lang="en-GB" sz="1800" dirty="0"/>
              <a:t>To enable students to </a:t>
            </a:r>
            <a:r>
              <a:rPr lang="en-GB" sz="1800" b="1" dirty="0"/>
              <a:t>gain confidence and competence as effective employees </a:t>
            </a:r>
            <a:r>
              <a:rPr lang="en-GB" sz="1800" dirty="0"/>
              <a:t>by developing a range of employability skills such as reflection, time management and presentation skills. </a:t>
            </a:r>
          </a:p>
          <a:p>
            <a:pPr marL="0" indent="0">
              <a:buNone/>
            </a:pPr>
            <a:r>
              <a:rPr lang="en-GB" sz="2000" b="1" dirty="0"/>
              <a:t>Learning Outcomes –</a:t>
            </a:r>
          </a:p>
          <a:p>
            <a:r>
              <a:rPr lang="en-GB" sz="1800" b="1" dirty="0"/>
              <a:t>Analyse published literature relating to a specific topic </a:t>
            </a:r>
            <a:r>
              <a:rPr lang="en-GB" sz="1800" dirty="0"/>
              <a:t>or subject area and produce a fully referenced, appropriately structured academic report; </a:t>
            </a:r>
          </a:p>
          <a:p>
            <a:r>
              <a:rPr lang="en-GB" sz="1800" b="1" dirty="0"/>
              <a:t>Reflect </a:t>
            </a:r>
            <a:r>
              <a:rPr lang="en-GB" sz="1800" dirty="0"/>
              <a:t>on their learning using recognised models of reflection; </a:t>
            </a:r>
          </a:p>
          <a:p>
            <a:r>
              <a:rPr lang="en-GB" sz="1800" b="1" dirty="0"/>
              <a:t>Research and present their findings </a:t>
            </a:r>
            <a:r>
              <a:rPr lang="en-GB" sz="1800" dirty="0"/>
              <a:t>in a variety of formats on a range of employability skills and collect and </a:t>
            </a:r>
            <a:r>
              <a:rPr lang="en-GB" sz="1800" b="1" dirty="0"/>
              <a:t>analyse feedback </a:t>
            </a:r>
            <a:r>
              <a:rPr lang="en-GB" sz="1800" dirty="0"/>
              <a:t>on their delivery. </a:t>
            </a:r>
          </a:p>
        </p:txBody>
      </p:sp>
    </p:spTree>
    <p:extLst>
      <p:ext uri="{BB962C8B-B14F-4D97-AF65-F5344CB8AC3E}">
        <p14:creationId xmlns:p14="http://schemas.microsoft.com/office/powerpoint/2010/main" val="937760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BF9892-D485-4F22-92A3-4740D461EF69}"/>
              </a:ext>
            </a:extLst>
          </p:cNvPr>
          <p:cNvSpPr>
            <a:spLocks noGrp="1"/>
          </p:cNvSpPr>
          <p:nvPr>
            <p:ph type="title"/>
          </p:nvPr>
        </p:nvSpPr>
        <p:spPr>
          <a:xfrm>
            <a:off x="395536" y="98505"/>
            <a:ext cx="8229600" cy="749184"/>
          </a:xfrm>
        </p:spPr>
        <p:txBody>
          <a:bodyPr>
            <a:normAutofit fontScale="90000"/>
          </a:bodyPr>
          <a:lstStyle/>
          <a:p>
            <a:r>
              <a:rPr lang="en-GB" dirty="0"/>
              <a:t>Module overview</a:t>
            </a:r>
          </a:p>
        </p:txBody>
      </p:sp>
      <p:pic>
        <p:nvPicPr>
          <p:cNvPr id="4" name="Picture 3">
            <a:extLst>
              <a:ext uri="{FF2B5EF4-FFF2-40B4-BE49-F238E27FC236}">
                <a16:creationId xmlns:a16="http://schemas.microsoft.com/office/drawing/2014/main" id="{6692CF65-DF44-4951-B935-9A80D3D999C7}"/>
              </a:ext>
            </a:extLst>
          </p:cNvPr>
          <p:cNvPicPr>
            <a:picLocks noChangeAspect="1"/>
          </p:cNvPicPr>
          <p:nvPr/>
        </p:nvPicPr>
        <p:blipFill>
          <a:blip r:embed="rId3"/>
          <a:stretch>
            <a:fillRect/>
          </a:stretch>
        </p:blipFill>
        <p:spPr>
          <a:xfrm>
            <a:off x="611560" y="764704"/>
            <a:ext cx="7802947" cy="5145421"/>
          </a:xfrm>
          <a:prstGeom prst="rect">
            <a:avLst/>
          </a:prstGeom>
        </p:spPr>
      </p:pic>
    </p:spTree>
    <p:extLst>
      <p:ext uri="{BB962C8B-B14F-4D97-AF65-F5344CB8AC3E}">
        <p14:creationId xmlns:p14="http://schemas.microsoft.com/office/powerpoint/2010/main" val="19014234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FEAC4-02B8-4702-8601-D6ADA9FA437E}"/>
              </a:ext>
            </a:extLst>
          </p:cNvPr>
          <p:cNvSpPr>
            <a:spLocks noGrp="1"/>
          </p:cNvSpPr>
          <p:nvPr>
            <p:ph type="title"/>
          </p:nvPr>
        </p:nvSpPr>
        <p:spPr>
          <a:xfrm>
            <a:off x="457200" y="274638"/>
            <a:ext cx="8229600" cy="1143000"/>
          </a:xfrm>
        </p:spPr>
        <p:txBody>
          <a:bodyPr anchor="ctr">
            <a:normAutofit/>
          </a:bodyPr>
          <a:lstStyle/>
          <a:p>
            <a:r>
              <a:rPr lang="en-GB" dirty="0"/>
              <a:t>Module overview</a:t>
            </a:r>
          </a:p>
        </p:txBody>
      </p:sp>
      <p:pic>
        <p:nvPicPr>
          <p:cNvPr id="5" name="Picture 4">
            <a:extLst>
              <a:ext uri="{FF2B5EF4-FFF2-40B4-BE49-F238E27FC236}">
                <a16:creationId xmlns:a16="http://schemas.microsoft.com/office/drawing/2014/main" id="{09C73E25-9FFD-472B-BD4B-0109F431DCDB}"/>
              </a:ext>
            </a:extLst>
          </p:cNvPr>
          <p:cNvPicPr>
            <a:picLocks noChangeAspect="1"/>
          </p:cNvPicPr>
          <p:nvPr/>
        </p:nvPicPr>
        <p:blipFill>
          <a:blip r:embed="rId3"/>
          <a:stretch>
            <a:fillRect/>
          </a:stretch>
        </p:blipFill>
        <p:spPr>
          <a:xfrm>
            <a:off x="457200" y="2585037"/>
            <a:ext cx="8229600" cy="1947360"/>
          </a:xfrm>
          <a:prstGeom prst="rect">
            <a:avLst/>
          </a:prstGeom>
          <a:noFill/>
        </p:spPr>
      </p:pic>
    </p:spTree>
    <p:extLst>
      <p:ext uri="{BB962C8B-B14F-4D97-AF65-F5344CB8AC3E}">
        <p14:creationId xmlns:p14="http://schemas.microsoft.com/office/powerpoint/2010/main" val="34071076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FCBE9E-5676-4ECA-B58F-30C6A0A43BEB}"/>
              </a:ext>
            </a:extLst>
          </p:cNvPr>
          <p:cNvSpPr>
            <a:spLocks noGrp="1"/>
          </p:cNvSpPr>
          <p:nvPr>
            <p:ph type="title"/>
          </p:nvPr>
        </p:nvSpPr>
        <p:spPr>
          <a:xfrm>
            <a:off x="457200" y="274638"/>
            <a:ext cx="8229600" cy="1143000"/>
          </a:xfrm>
        </p:spPr>
        <p:txBody>
          <a:bodyPr anchor="ctr">
            <a:normAutofit/>
          </a:bodyPr>
          <a:lstStyle/>
          <a:p>
            <a:r>
              <a:rPr lang="en-GB" dirty="0"/>
              <a:t>Module overview</a:t>
            </a:r>
          </a:p>
        </p:txBody>
      </p:sp>
      <p:pic>
        <p:nvPicPr>
          <p:cNvPr id="5" name="Picture 4">
            <a:extLst>
              <a:ext uri="{FF2B5EF4-FFF2-40B4-BE49-F238E27FC236}">
                <a16:creationId xmlns:a16="http://schemas.microsoft.com/office/drawing/2014/main" id="{E52CA090-2D2A-48DB-A32F-A7DB9FF2EF3B}"/>
              </a:ext>
            </a:extLst>
          </p:cNvPr>
          <p:cNvPicPr>
            <a:picLocks noChangeAspect="1"/>
          </p:cNvPicPr>
          <p:nvPr/>
        </p:nvPicPr>
        <p:blipFill>
          <a:blip r:embed="rId3"/>
          <a:stretch>
            <a:fillRect/>
          </a:stretch>
        </p:blipFill>
        <p:spPr>
          <a:xfrm>
            <a:off x="457200" y="1888943"/>
            <a:ext cx="8229600" cy="3339547"/>
          </a:xfrm>
          <a:prstGeom prst="rect">
            <a:avLst/>
          </a:prstGeom>
          <a:noFill/>
        </p:spPr>
      </p:pic>
    </p:spTree>
    <p:extLst>
      <p:ext uri="{BB962C8B-B14F-4D97-AF65-F5344CB8AC3E}">
        <p14:creationId xmlns:p14="http://schemas.microsoft.com/office/powerpoint/2010/main" val="2325672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17E0B-BA0F-4730-BB1F-96ACED869ACE}"/>
              </a:ext>
            </a:extLst>
          </p:cNvPr>
          <p:cNvSpPr>
            <a:spLocks noGrp="1"/>
          </p:cNvSpPr>
          <p:nvPr>
            <p:ph type="title"/>
          </p:nvPr>
        </p:nvSpPr>
        <p:spPr/>
        <p:txBody>
          <a:bodyPr/>
          <a:lstStyle/>
          <a:p>
            <a:r>
              <a:rPr lang="en-GB" dirty="0"/>
              <a:t>Assessment</a:t>
            </a:r>
          </a:p>
        </p:txBody>
      </p:sp>
      <p:sp>
        <p:nvSpPr>
          <p:cNvPr id="8" name="Freeform: Shape 7">
            <a:extLst>
              <a:ext uri="{FF2B5EF4-FFF2-40B4-BE49-F238E27FC236}">
                <a16:creationId xmlns:a16="http://schemas.microsoft.com/office/drawing/2014/main" id="{E7ED14E8-6ADE-406B-A0BD-23E4BF29C274}"/>
              </a:ext>
            </a:extLst>
          </p:cNvPr>
          <p:cNvSpPr/>
          <p:nvPr/>
        </p:nvSpPr>
        <p:spPr>
          <a:xfrm>
            <a:off x="1215619" y="2445796"/>
            <a:ext cx="7428518" cy="598109"/>
          </a:xfrm>
          <a:custGeom>
            <a:avLst/>
            <a:gdLst>
              <a:gd name="connsiteX0" fmla="*/ 0 w 7428518"/>
              <a:gd name="connsiteY0" fmla="*/ 0 h 598109"/>
              <a:gd name="connsiteX1" fmla="*/ 7428518 w 7428518"/>
              <a:gd name="connsiteY1" fmla="*/ 0 h 598109"/>
              <a:gd name="connsiteX2" fmla="*/ 7428518 w 7428518"/>
              <a:gd name="connsiteY2" fmla="*/ 598109 h 598109"/>
              <a:gd name="connsiteX3" fmla="*/ 0 w 7428518"/>
              <a:gd name="connsiteY3" fmla="*/ 598109 h 598109"/>
              <a:gd name="connsiteX4" fmla="*/ 0 w 7428518"/>
              <a:gd name="connsiteY4" fmla="*/ 0 h 598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28518" h="598109">
                <a:moveTo>
                  <a:pt x="0" y="0"/>
                </a:moveTo>
                <a:lnTo>
                  <a:pt x="7428518" y="0"/>
                </a:lnTo>
                <a:lnTo>
                  <a:pt x="7428518" y="598109"/>
                </a:lnTo>
                <a:lnTo>
                  <a:pt x="0" y="598109"/>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74749" tIns="48260" rIns="48260" bIns="48260" numCol="1" spcCol="1270" anchor="ctr" anchorCtr="0">
            <a:noAutofit/>
          </a:bodyPr>
          <a:lstStyle/>
          <a:p>
            <a:pPr marL="0" lvl="0" indent="0" algn="l" defTabSz="844550">
              <a:lnSpc>
                <a:spcPct val="90000"/>
              </a:lnSpc>
              <a:spcBef>
                <a:spcPct val="0"/>
              </a:spcBef>
              <a:spcAft>
                <a:spcPct val="35000"/>
              </a:spcAft>
              <a:buNone/>
            </a:pPr>
            <a:r>
              <a:rPr lang="en-GB" sz="1900" dirty="0"/>
              <a:t>A</a:t>
            </a:r>
            <a:r>
              <a:rPr lang="en-GB" sz="1900" kern="1200" dirty="0"/>
              <a:t>cademic report – 1000words</a:t>
            </a:r>
          </a:p>
        </p:txBody>
      </p:sp>
      <p:sp>
        <p:nvSpPr>
          <p:cNvPr id="12" name="Freeform: Shape 11">
            <a:extLst>
              <a:ext uri="{FF2B5EF4-FFF2-40B4-BE49-F238E27FC236}">
                <a16:creationId xmlns:a16="http://schemas.microsoft.com/office/drawing/2014/main" id="{A65F9473-5F01-41C0-8B33-361A94BD9FAB}"/>
              </a:ext>
            </a:extLst>
          </p:cNvPr>
          <p:cNvSpPr/>
          <p:nvPr/>
        </p:nvSpPr>
        <p:spPr>
          <a:xfrm>
            <a:off x="1029684" y="3323924"/>
            <a:ext cx="7428518" cy="598109"/>
          </a:xfrm>
          <a:custGeom>
            <a:avLst/>
            <a:gdLst>
              <a:gd name="connsiteX0" fmla="*/ 0 w 7428518"/>
              <a:gd name="connsiteY0" fmla="*/ 0 h 598109"/>
              <a:gd name="connsiteX1" fmla="*/ 7428518 w 7428518"/>
              <a:gd name="connsiteY1" fmla="*/ 0 h 598109"/>
              <a:gd name="connsiteX2" fmla="*/ 7428518 w 7428518"/>
              <a:gd name="connsiteY2" fmla="*/ 598109 h 598109"/>
              <a:gd name="connsiteX3" fmla="*/ 0 w 7428518"/>
              <a:gd name="connsiteY3" fmla="*/ 598109 h 598109"/>
              <a:gd name="connsiteX4" fmla="*/ 0 w 7428518"/>
              <a:gd name="connsiteY4" fmla="*/ 0 h 598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28518" h="598109">
                <a:moveTo>
                  <a:pt x="0" y="0"/>
                </a:moveTo>
                <a:lnTo>
                  <a:pt x="7428518" y="0"/>
                </a:lnTo>
                <a:lnTo>
                  <a:pt x="7428518" y="598109"/>
                </a:lnTo>
                <a:lnTo>
                  <a:pt x="0" y="598109"/>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74749" tIns="48260" rIns="48260" bIns="48260" numCol="1" spcCol="1270" anchor="ctr" anchorCtr="0">
            <a:noAutofit/>
          </a:bodyPr>
          <a:lstStyle/>
          <a:p>
            <a:pPr marL="0" lvl="0" indent="0" algn="l" defTabSz="844550">
              <a:lnSpc>
                <a:spcPct val="90000"/>
              </a:lnSpc>
              <a:spcBef>
                <a:spcPct val="0"/>
              </a:spcBef>
              <a:spcAft>
                <a:spcPct val="35000"/>
              </a:spcAft>
              <a:buNone/>
            </a:pPr>
            <a:r>
              <a:rPr lang="en-GB" sz="1900" dirty="0"/>
              <a:t>R</a:t>
            </a:r>
            <a:r>
              <a:rPr lang="en-GB" sz="1900" kern="1200" dirty="0"/>
              <a:t>eflective report – </a:t>
            </a:r>
            <a:r>
              <a:rPr lang="en-GB" sz="1900" dirty="0"/>
              <a:t>15</a:t>
            </a:r>
            <a:r>
              <a:rPr lang="en-GB" sz="1900" kern="1200" dirty="0"/>
              <a:t>00 words</a:t>
            </a:r>
          </a:p>
        </p:txBody>
      </p:sp>
      <p:sp>
        <p:nvSpPr>
          <p:cNvPr id="7" name="Block Arc 6">
            <a:extLst>
              <a:ext uri="{FF2B5EF4-FFF2-40B4-BE49-F238E27FC236}">
                <a16:creationId xmlns:a16="http://schemas.microsoft.com/office/drawing/2014/main" id="{41F239D6-C99D-4FB5-A514-D788A85BBDEF}"/>
              </a:ext>
            </a:extLst>
          </p:cNvPr>
          <p:cNvSpPr/>
          <p:nvPr/>
        </p:nvSpPr>
        <p:spPr>
          <a:xfrm>
            <a:off x="-2844824" y="855728"/>
            <a:ext cx="4030092" cy="4030092"/>
          </a:xfrm>
          <a:prstGeom prst="blockArc">
            <a:avLst>
              <a:gd name="adj1" fmla="val 18900000"/>
              <a:gd name="adj2" fmla="val 2700000"/>
              <a:gd name="adj3" fmla="val 536"/>
            </a:avLst>
          </a:prstGeom>
        </p:spPr>
        <p:style>
          <a:lnRef idx="2">
            <a:schemeClr val="accent1">
              <a:shade val="60000"/>
              <a:hueOff val="0"/>
              <a:satOff val="0"/>
              <a:lumOff val="0"/>
              <a:alphaOff val="0"/>
            </a:schemeClr>
          </a:lnRef>
          <a:fillRef idx="0">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9" name="Oval 8">
            <a:extLst>
              <a:ext uri="{FF2B5EF4-FFF2-40B4-BE49-F238E27FC236}">
                <a16:creationId xmlns:a16="http://schemas.microsoft.com/office/drawing/2014/main" id="{27697D80-B3AF-4676-AF36-0547821FA245}"/>
              </a:ext>
            </a:extLst>
          </p:cNvPr>
          <p:cNvSpPr/>
          <p:nvPr/>
        </p:nvSpPr>
        <p:spPr>
          <a:xfrm>
            <a:off x="801865" y="2371033"/>
            <a:ext cx="747636" cy="747636"/>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3" name="Oval 12">
            <a:extLst>
              <a:ext uri="{FF2B5EF4-FFF2-40B4-BE49-F238E27FC236}">
                <a16:creationId xmlns:a16="http://schemas.microsoft.com/office/drawing/2014/main" id="{7C18834B-1005-44DB-8AB7-660264EB8478}"/>
              </a:ext>
            </a:extLst>
          </p:cNvPr>
          <p:cNvSpPr/>
          <p:nvPr/>
        </p:nvSpPr>
        <p:spPr>
          <a:xfrm>
            <a:off x="594037" y="3340184"/>
            <a:ext cx="747636" cy="747636"/>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nvGrpSpPr>
          <p:cNvPr id="17" name="Group 16">
            <a:extLst>
              <a:ext uri="{FF2B5EF4-FFF2-40B4-BE49-F238E27FC236}">
                <a16:creationId xmlns:a16="http://schemas.microsoft.com/office/drawing/2014/main" id="{AFB1A39F-7826-4DB1-B8F3-DFF16AD257C1}"/>
              </a:ext>
            </a:extLst>
          </p:cNvPr>
          <p:cNvGrpSpPr/>
          <p:nvPr/>
        </p:nvGrpSpPr>
        <p:grpSpPr>
          <a:xfrm>
            <a:off x="655866" y="4412204"/>
            <a:ext cx="7948582" cy="916199"/>
            <a:chOff x="220337" y="1277540"/>
            <a:chExt cx="8528129" cy="885305"/>
          </a:xfrm>
        </p:grpSpPr>
        <p:sp>
          <p:nvSpPr>
            <p:cNvPr id="18" name="Freeform: Shape 17">
              <a:extLst>
                <a:ext uri="{FF2B5EF4-FFF2-40B4-BE49-F238E27FC236}">
                  <a16:creationId xmlns:a16="http://schemas.microsoft.com/office/drawing/2014/main" id="{28214F51-F14F-4B3D-BF73-0D76CFAF0F9B}"/>
                </a:ext>
              </a:extLst>
            </p:cNvPr>
            <p:cNvSpPr/>
            <p:nvPr/>
          </p:nvSpPr>
          <p:spPr>
            <a:xfrm rot="16200000">
              <a:off x="4092748" y="-2594871"/>
              <a:ext cx="783308" cy="8528129"/>
            </a:xfrm>
            <a:custGeom>
              <a:avLst/>
              <a:gdLst>
                <a:gd name="connsiteX0" fmla="*/ 0 w 1679249"/>
                <a:gd name="connsiteY0" fmla="*/ 83962 h 2015098"/>
                <a:gd name="connsiteX1" fmla="*/ 83962 w 1679249"/>
                <a:gd name="connsiteY1" fmla="*/ 0 h 2015098"/>
                <a:gd name="connsiteX2" fmla="*/ 1595287 w 1679249"/>
                <a:gd name="connsiteY2" fmla="*/ 0 h 2015098"/>
                <a:gd name="connsiteX3" fmla="*/ 1679249 w 1679249"/>
                <a:gd name="connsiteY3" fmla="*/ 83962 h 2015098"/>
                <a:gd name="connsiteX4" fmla="*/ 1679249 w 1679249"/>
                <a:gd name="connsiteY4" fmla="*/ 1931136 h 2015098"/>
                <a:gd name="connsiteX5" fmla="*/ 1595287 w 1679249"/>
                <a:gd name="connsiteY5" fmla="*/ 2015098 h 2015098"/>
                <a:gd name="connsiteX6" fmla="*/ 83962 w 1679249"/>
                <a:gd name="connsiteY6" fmla="*/ 2015098 h 2015098"/>
                <a:gd name="connsiteX7" fmla="*/ 0 w 1679249"/>
                <a:gd name="connsiteY7" fmla="*/ 1931136 h 2015098"/>
                <a:gd name="connsiteX8" fmla="*/ 0 w 1679249"/>
                <a:gd name="connsiteY8" fmla="*/ 83962 h 2015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9249" h="2015098">
                  <a:moveTo>
                    <a:pt x="1609280" y="1"/>
                  </a:moveTo>
                  <a:cubicBezTo>
                    <a:pt x="1647923" y="1"/>
                    <a:pt x="1679249" y="45110"/>
                    <a:pt x="1679249" y="100755"/>
                  </a:cubicBezTo>
                  <a:lnTo>
                    <a:pt x="1679249" y="1914343"/>
                  </a:lnTo>
                  <a:cubicBezTo>
                    <a:pt x="1679249" y="1969988"/>
                    <a:pt x="1647923" y="2015097"/>
                    <a:pt x="1609280" y="2015097"/>
                  </a:cubicBezTo>
                  <a:lnTo>
                    <a:pt x="69969" y="2015097"/>
                  </a:lnTo>
                  <a:cubicBezTo>
                    <a:pt x="31326" y="2015097"/>
                    <a:pt x="0" y="1969988"/>
                    <a:pt x="0" y="1914343"/>
                  </a:cubicBezTo>
                  <a:lnTo>
                    <a:pt x="0" y="100755"/>
                  </a:lnTo>
                  <a:cubicBezTo>
                    <a:pt x="0" y="45110"/>
                    <a:pt x="31326" y="1"/>
                    <a:pt x="69969" y="1"/>
                  </a:cubicBezTo>
                  <a:lnTo>
                    <a:pt x="1609280" y="1"/>
                  </a:lnTo>
                  <a:close/>
                </a:path>
              </a:pathLst>
            </a:custGeom>
            <a:solidFill>
              <a:srgbClr val="00206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2717" tIns="61725" rIns="80011" bIns="1343397" numCol="1" spcCol="1270" anchor="t" anchorCtr="0">
              <a:noAutofit/>
            </a:bodyPr>
            <a:lstStyle/>
            <a:p>
              <a:pPr marL="0" lvl="0" indent="0" algn="r" defTabSz="800100">
                <a:lnSpc>
                  <a:spcPct val="90000"/>
                </a:lnSpc>
                <a:spcBef>
                  <a:spcPct val="0"/>
                </a:spcBef>
                <a:spcAft>
                  <a:spcPct val="35000"/>
                </a:spcAft>
                <a:buNone/>
              </a:pPr>
              <a:r>
                <a:rPr lang="en-GB" sz="1800" kern="1200" dirty="0"/>
                <a:t>.</a:t>
              </a:r>
            </a:p>
          </p:txBody>
        </p:sp>
        <p:sp>
          <p:nvSpPr>
            <p:cNvPr id="19" name="Freeform: Shape 18">
              <a:extLst>
                <a:ext uri="{FF2B5EF4-FFF2-40B4-BE49-F238E27FC236}">
                  <a16:creationId xmlns:a16="http://schemas.microsoft.com/office/drawing/2014/main" id="{ADDE97F4-3994-46D3-AC52-4877198217CF}"/>
                </a:ext>
              </a:extLst>
            </p:cNvPr>
            <p:cNvSpPr/>
            <p:nvPr/>
          </p:nvSpPr>
          <p:spPr>
            <a:xfrm>
              <a:off x="537723" y="1307528"/>
              <a:ext cx="8064898" cy="855317"/>
            </a:xfrm>
            <a:custGeom>
              <a:avLst/>
              <a:gdLst>
                <a:gd name="connsiteX0" fmla="*/ 0 w 1251040"/>
                <a:gd name="connsiteY0" fmla="*/ 0 h 2015098"/>
                <a:gd name="connsiteX1" fmla="*/ 1251040 w 1251040"/>
                <a:gd name="connsiteY1" fmla="*/ 0 h 2015098"/>
                <a:gd name="connsiteX2" fmla="*/ 1251040 w 1251040"/>
                <a:gd name="connsiteY2" fmla="*/ 2015098 h 2015098"/>
                <a:gd name="connsiteX3" fmla="*/ 0 w 1251040"/>
                <a:gd name="connsiteY3" fmla="*/ 2015098 h 2015098"/>
                <a:gd name="connsiteX4" fmla="*/ 0 w 1251040"/>
                <a:gd name="connsiteY4" fmla="*/ 0 h 2015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1040" h="2015098">
                  <a:moveTo>
                    <a:pt x="0" y="0"/>
                  </a:moveTo>
                  <a:lnTo>
                    <a:pt x="1251040" y="0"/>
                  </a:lnTo>
                  <a:lnTo>
                    <a:pt x="1251040" y="2015098"/>
                  </a:lnTo>
                  <a:lnTo>
                    <a:pt x="0" y="2015098"/>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0" tIns="68580" rIns="0" bIns="0" numCol="1" spcCol="1270" anchor="t" anchorCtr="0">
              <a:noAutofit/>
            </a:bodyPr>
            <a:lstStyle/>
            <a:p>
              <a:pPr marL="0" indent="0">
                <a:buNone/>
              </a:pPr>
              <a:r>
                <a:rPr lang="en-GB" sz="2000" b="1" dirty="0"/>
                <a:t>All assignment briefs and submission dates will be shared on Moodle during week 2. </a:t>
              </a:r>
              <a:endParaRPr lang="en-GB" sz="2000" dirty="0"/>
            </a:p>
          </p:txBody>
        </p:sp>
      </p:grpSp>
      <p:sp>
        <p:nvSpPr>
          <p:cNvPr id="14" name="Freeform: Shape 13">
            <a:extLst>
              <a:ext uri="{FF2B5EF4-FFF2-40B4-BE49-F238E27FC236}">
                <a16:creationId xmlns:a16="http://schemas.microsoft.com/office/drawing/2014/main" id="{BCFE6CEB-7490-41D5-BA70-6BEED47CBF16}"/>
              </a:ext>
            </a:extLst>
          </p:cNvPr>
          <p:cNvSpPr/>
          <p:nvPr/>
        </p:nvSpPr>
        <p:spPr>
          <a:xfrm>
            <a:off x="803257" y="1551409"/>
            <a:ext cx="7428518" cy="598109"/>
          </a:xfrm>
          <a:custGeom>
            <a:avLst/>
            <a:gdLst>
              <a:gd name="connsiteX0" fmla="*/ 0 w 7428518"/>
              <a:gd name="connsiteY0" fmla="*/ 0 h 598109"/>
              <a:gd name="connsiteX1" fmla="*/ 7428518 w 7428518"/>
              <a:gd name="connsiteY1" fmla="*/ 0 h 598109"/>
              <a:gd name="connsiteX2" fmla="*/ 7428518 w 7428518"/>
              <a:gd name="connsiteY2" fmla="*/ 598109 h 598109"/>
              <a:gd name="connsiteX3" fmla="*/ 0 w 7428518"/>
              <a:gd name="connsiteY3" fmla="*/ 598109 h 598109"/>
              <a:gd name="connsiteX4" fmla="*/ 0 w 7428518"/>
              <a:gd name="connsiteY4" fmla="*/ 0 h 598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28518" h="598109">
                <a:moveTo>
                  <a:pt x="0" y="0"/>
                </a:moveTo>
                <a:lnTo>
                  <a:pt x="7428518" y="0"/>
                </a:lnTo>
                <a:lnTo>
                  <a:pt x="7428518" y="598109"/>
                </a:lnTo>
                <a:lnTo>
                  <a:pt x="0" y="598109"/>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74749" tIns="48260" rIns="48260" bIns="48260" numCol="1" spcCol="1270" anchor="ctr" anchorCtr="0">
            <a:noAutofit/>
          </a:bodyPr>
          <a:lstStyle/>
          <a:p>
            <a:pPr marL="0" lvl="0" indent="0" algn="l" defTabSz="844550">
              <a:lnSpc>
                <a:spcPct val="90000"/>
              </a:lnSpc>
              <a:spcBef>
                <a:spcPct val="0"/>
              </a:spcBef>
              <a:spcAft>
                <a:spcPct val="35000"/>
              </a:spcAft>
              <a:buNone/>
            </a:pPr>
            <a:r>
              <a:rPr lang="en-GB" sz="1900" dirty="0"/>
              <a:t>A</a:t>
            </a:r>
            <a:r>
              <a:rPr lang="en-GB" sz="1900" kern="1200" dirty="0"/>
              <a:t>cademic skills quiz – 30 minutes </a:t>
            </a:r>
          </a:p>
        </p:txBody>
      </p:sp>
      <p:sp>
        <p:nvSpPr>
          <p:cNvPr id="15" name="Oval 14">
            <a:extLst>
              <a:ext uri="{FF2B5EF4-FFF2-40B4-BE49-F238E27FC236}">
                <a16:creationId xmlns:a16="http://schemas.microsoft.com/office/drawing/2014/main" id="{26F47CCA-0931-4A18-B77C-52CACD168A96}"/>
              </a:ext>
            </a:extLst>
          </p:cNvPr>
          <p:cNvSpPr/>
          <p:nvPr/>
        </p:nvSpPr>
        <p:spPr>
          <a:xfrm>
            <a:off x="487424" y="1467018"/>
            <a:ext cx="747636" cy="747636"/>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Tree>
    <p:extLst>
      <p:ext uri="{BB962C8B-B14F-4D97-AF65-F5344CB8AC3E}">
        <p14:creationId xmlns:p14="http://schemas.microsoft.com/office/powerpoint/2010/main" val="298098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022B342-3336-4F10-9DA3-98CC548A59F5}"/>
              </a:ext>
            </a:extLst>
          </p:cNvPr>
          <p:cNvPicPr>
            <a:picLocks noChangeAspect="1"/>
          </p:cNvPicPr>
          <p:nvPr/>
        </p:nvPicPr>
        <p:blipFill>
          <a:blip r:embed="rId2" cstate="print">
            <a:lum bright="70000" contrast="-70000"/>
          </a:blip>
          <a:stretch>
            <a:fillRect/>
          </a:stretch>
        </p:blipFill>
        <p:spPr>
          <a:xfrm>
            <a:off x="0" y="1124743"/>
            <a:ext cx="9144000" cy="4608513"/>
          </a:xfrm>
          <a:prstGeom prst="rect">
            <a:avLst/>
          </a:prstGeom>
        </p:spPr>
      </p:pic>
      <p:sp>
        <p:nvSpPr>
          <p:cNvPr id="2" name="Title 1">
            <a:extLst>
              <a:ext uri="{FF2B5EF4-FFF2-40B4-BE49-F238E27FC236}">
                <a16:creationId xmlns:a16="http://schemas.microsoft.com/office/drawing/2014/main" id="{99A1862C-0468-4AD4-8F9B-4414A2B2B562}"/>
              </a:ext>
            </a:extLst>
          </p:cNvPr>
          <p:cNvSpPr>
            <a:spLocks noGrp="1"/>
          </p:cNvSpPr>
          <p:nvPr>
            <p:ph type="title"/>
          </p:nvPr>
        </p:nvSpPr>
        <p:spPr/>
        <p:txBody>
          <a:bodyPr/>
          <a:lstStyle/>
          <a:p>
            <a:r>
              <a:rPr lang="en-GB" dirty="0"/>
              <a:t>What are academic skills?</a:t>
            </a:r>
          </a:p>
        </p:txBody>
      </p:sp>
      <p:sp>
        <p:nvSpPr>
          <p:cNvPr id="3" name="Content Placeholder 2">
            <a:extLst>
              <a:ext uri="{FF2B5EF4-FFF2-40B4-BE49-F238E27FC236}">
                <a16:creationId xmlns:a16="http://schemas.microsoft.com/office/drawing/2014/main" id="{B9AA8F78-702F-479A-9404-CB4C5B145892}"/>
              </a:ext>
            </a:extLst>
          </p:cNvPr>
          <p:cNvSpPr>
            <a:spLocks noGrp="1"/>
          </p:cNvSpPr>
          <p:nvPr>
            <p:ph idx="1"/>
          </p:nvPr>
        </p:nvSpPr>
        <p:spPr/>
        <p:txBody>
          <a:bodyPr>
            <a:normAutofit/>
          </a:bodyPr>
          <a:lstStyle/>
          <a:p>
            <a:pPr marL="0" indent="0">
              <a:buNone/>
            </a:pPr>
            <a:r>
              <a:rPr lang="en-GB" b="1" dirty="0"/>
              <a:t>What is a Skill?</a:t>
            </a:r>
          </a:p>
          <a:p>
            <a:pPr marL="0" indent="0">
              <a:buNone/>
            </a:pPr>
            <a:r>
              <a:rPr lang="en-GB" dirty="0"/>
              <a:t>The ability to do something well </a:t>
            </a:r>
            <a:r>
              <a:rPr lang="en-GB" sz="1200" dirty="0"/>
              <a:t>(Oxford Dictionary)</a:t>
            </a:r>
          </a:p>
          <a:p>
            <a:pPr marL="0" indent="0">
              <a:buNone/>
            </a:pPr>
            <a:endParaRPr lang="en-GB" sz="1200" dirty="0"/>
          </a:p>
          <a:p>
            <a:pPr marL="0" indent="0">
              <a:buNone/>
            </a:pPr>
            <a:r>
              <a:rPr lang="en-GB" b="1" dirty="0"/>
              <a:t>What are academic skills?</a:t>
            </a:r>
          </a:p>
          <a:p>
            <a:pPr marL="0" indent="0">
              <a:buNone/>
            </a:pPr>
            <a:r>
              <a:rPr lang="en-GB" b="1" dirty="0"/>
              <a:t>​</a:t>
            </a:r>
            <a:r>
              <a:rPr lang="en-GB" dirty="0"/>
              <a:t>’Aspects of behaviour learned by students while studying that are required to operate successfully at the level of higher education. </a:t>
            </a:r>
          </a:p>
          <a:p>
            <a:pPr marL="0" indent="0" algn="r">
              <a:buNone/>
            </a:pPr>
            <a:r>
              <a:rPr lang="en-GB" sz="1200" dirty="0"/>
              <a:t>(Academic Skills Specialists, 2013).</a:t>
            </a:r>
          </a:p>
        </p:txBody>
      </p:sp>
    </p:spTree>
    <p:extLst>
      <p:ext uri="{BB962C8B-B14F-4D97-AF65-F5344CB8AC3E}">
        <p14:creationId xmlns:p14="http://schemas.microsoft.com/office/powerpoint/2010/main" val="977382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757E0-E626-4B4B-84D6-C839D06BF048}"/>
              </a:ext>
            </a:extLst>
          </p:cNvPr>
          <p:cNvSpPr>
            <a:spLocks noGrp="1"/>
          </p:cNvSpPr>
          <p:nvPr>
            <p:ph type="title"/>
          </p:nvPr>
        </p:nvSpPr>
        <p:spPr/>
        <p:txBody>
          <a:bodyPr>
            <a:normAutofit/>
          </a:bodyPr>
          <a:lstStyle/>
          <a:p>
            <a:r>
              <a:rPr lang="en-GB" dirty="0"/>
              <a:t>Top Academic skills</a:t>
            </a:r>
          </a:p>
        </p:txBody>
      </p:sp>
      <p:sp>
        <p:nvSpPr>
          <p:cNvPr id="13" name="Freeform: Shape 12">
            <a:extLst>
              <a:ext uri="{FF2B5EF4-FFF2-40B4-BE49-F238E27FC236}">
                <a16:creationId xmlns:a16="http://schemas.microsoft.com/office/drawing/2014/main" id="{5823F24F-4381-4A17-8786-51923A84957F}"/>
              </a:ext>
            </a:extLst>
          </p:cNvPr>
          <p:cNvSpPr/>
          <p:nvPr/>
        </p:nvSpPr>
        <p:spPr>
          <a:xfrm>
            <a:off x="11807" y="2848818"/>
            <a:ext cx="1626989" cy="903882"/>
          </a:xfrm>
          <a:custGeom>
            <a:avLst/>
            <a:gdLst>
              <a:gd name="connsiteX0" fmla="*/ 0 w 1626989"/>
              <a:gd name="connsiteY0" fmla="*/ 0 h 903882"/>
              <a:gd name="connsiteX1" fmla="*/ 1626989 w 1626989"/>
              <a:gd name="connsiteY1" fmla="*/ 0 h 903882"/>
              <a:gd name="connsiteX2" fmla="*/ 1626989 w 1626989"/>
              <a:gd name="connsiteY2" fmla="*/ 903882 h 903882"/>
              <a:gd name="connsiteX3" fmla="*/ 0 w 1626989"/>
              <a:gd name="connsiteY3" fmla="*/ 903882 h 903882"/>
              <a:gd name="connsiteX4" fmla="*/ 0 w 1626989"/>
              <a:gd name="connsiteY4" fmla="*/ 0 h 9038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26989" h="903882">
                <a:moveTo>
                  <a:pt x="0" y="0"/>
                </a:moveTo>
                <a:lnTo>
                  <a:pt x="1626989" y="0"/>
                </a:lnTo>
                <a:lnTo>
                  <a:pt x="1626989" y="903882"/>
                </a:lnTo>
                <a:lnTo>
                  <a:pt x="0" y="90388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ctr" anchorCtr="0">
            <a:noAutofit/>
          </a:bodyPr>
          <a:lstStyle/>
          <a:p>
            <a:pPr marL="0" lvl="0" indent="0" algn="r" defTabSz="533400">
              <a:lnSpc>
                <a:spcPct val="90000"/>
              </a:lnSpc>
              <a:spcBef>
                <a:spcPct val="0"/>
              </a:spcBef>
              <a:spcAft>
                <a:spcPct val="35000"/>
              </a:spcAft>
              <a:buNone/>
            </a:pPr>
            <a:r>
              <a:rPr lang="en-GB" kern="1200" dirty="0">
                <a:solidFill>
                  <a:schemeClr val="tx2">
                    <a:lumMod val="75000"/>
                  </a:schemeClr>
                </a:solidFill>
              </a:rPr>
              <a:t>Finding information / Researching</a:t>
            </a:r>
          </a:p>
        </p:txBody>
      </p:sp>
      <p:sp>
        <p:nvSpPr>
          <p:cNvPr id="14" name="Freeform: Shape 13">
            <a:extLst>
              <a:ext uri="{FF2B5EF4-FFF2-40B4-BE49-F238E27FC236}">
                <a16:creationId xmlns:a16="http://schemas.microsoft.com/office/drawing/2014/main" id="{8E9714D1-7DE1-4869-81A7-7F35AFBE28B6}"/>
              </a:ext>
            </a:extLst>
          </p:cNvPr>
          <p:cNvSpPr/>
          <p:nvPr/>
        </p:nvSpPr>
        <p:spPr>
          <a:xfrm>
            <a:off x="3108509" y="2547523"/>
            <a:ext cx="1310631" cy="1506472"/>
          </a:xfrm>
          <a:custGeom>
            <a:avLst/>
            <a:gdLst>
              <a:gd name="connsiteX0" fmla="*/ 0 w 1506471"/>
              <a:gd name="connsiteY0" fmla="*/ 655315 h 1310630"/>
              <a:gd name="connsiteX1" fmla="*/ 327658 w 1506471"/>
              <a:gd name="connsiteY1" fmla="*/ 0 h 1310630"/>
              <a:gd name="connsiteX2" fmla="*/ 1178814 w 1506471"/>
              <a:gd name="connsiteY2" fmla="*/ 0 h 1310630"/>
              <a:gd name="connsiteX3" fmla="*/ 1506471 w 1506471"/>
              <a:gd name="connsiteY3" fmla="*/ 655315 h 1310630"/>
              <a:gd name="connsiteX4" fmla="*/ 1178814 w 1506471"/>
              <a:gd name="connsiteY4" fmla="*/ 1310630 h 1310630"/>
              <a:gd name="connsiteX5" fmla="*/ 327658 w 1506471"/>
              <a:gd name="connsiteY5" fmla="*/ 1310630 h 1310630"/>
              <a:gd name="connsiteX6" fmla="*/ 0 w 1506471"/>
              <a:gd name="connsiteY6" fmla="*/ 655315 h 1310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06471" h="1310630">
                <a:moveTo>
                  <a:pt x="753236" y="0"/>
                </a:moveTo>
                <a:lnTo>
                  <a:pt x="1506470" y="285063"/>
                </a:lnTo>
                <a:lnTo>
                  <a:pt x="1506470" y="1025568"/>
                </a:lnTo>
                <a:lnTo>
                  <a:pt x="753236" y="1310630"/>
                </a:lnTo>
                <a:lnTo>
                  <a:pt x="1" y="1025568"/>
                </a:lnTo>
                <a:lnTo>
                  <a:pt x="1" y="285063"/>
                </a:lnTo>
                <a:lnTo>
                  <a:pt x="753236" y="0"/>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204240" tIns="234759" rIns="204241" bIns="234758" numCol="1" spcCol="1270" anchor="ctr" anchorCtr="0">
            <a:noAutofit/>
          </a:bodyPr>
          <a:lstStyle/>
          <a:p>
            <a:pPr marL="0" lvl="0" indent="0" algn="ctr" defTabSz="1600200">
              <a:lnSpc>
                <a:spcPct val="90000"/>
              </a:lnSpc>
              <a:spcBef>
                <a:spcPct val="0"/>
              </a:spcBef>
              <a:spcAft>
                <a:spcPct val="35000"/>
              </a:spcAft>
              <a:buNone/>
            </a:pPr>
            <a:endParaRPr lang="en-GB" sz="3600" kern="1200"/>
          </a:p>
        </p:txBody>
      </p:sp>
      <p:sp>
        <p:nvSpPr>
          <p:cNvPr id="16" name="Freeform: Shape 15">
            <a:extLst>
              <a:ext uri="{FF2B5EF4-FFF2-40B4-BE49-F238E27FC236}">
                <a16:creationId xmlns:a16="http://schemas.microsoft.com/office/drawing/2014/main" id="{B524F5A4-4356-4FBC-9746-4D7BC00387C2}"/>
              </a:ext>
            </a:extLst>
          </p:cNvPr>
          <p:cNvSpPr/>
          <p:nvPr/>
        </p:nvSpPr>
        <p:spPr>
          <a:xfrm>
            <a:off x="3753882" y="4127511"/>
            <a:ext cx="1681222" cy="903882"/>
          </a:xfrm>
          <a:custGeom>
            <a:avLst/>
            <a:gdLst>
              <a:gd name="connsiteX0" fmla="*/ 0 w 1681222"/>
              <a:gd name="connsiteY0" fmla="*/ 0 h 903882"/>
              <a:gd name="connsiteX1" fmla="*/ 1681222 w 1681222"/>
              <a:gd name="connsiteY1" fmla="*/ 0 h 903882"/>
              <a:gd name="connsiteX2" fmla="*/ 1681222 w 1681222"/>
              <a:gd name="connsiteY2" fmla="*/ 903882 h 903882"/>
              <a:gd name="connsiteX3" fmla="*/ 0 w 1681222"/>
              <a:gd name="connsiteY3" fmla="*/ 903882 h 903882"/>
              <a:gd name="connsiteX4" fmla="*/ 0 w 1681222"/>
              <a:gd name="connsiteY4" fmla="*/ 0 h 9038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1222" h="903882">
                <a:moveTo>
                  <a:pt x="0" y="0"/>
                </a:moveTo>
                <a:lnTo>
                  <a:pt x="1681222" y="0"/>
                </a:lnTo>
                <a:lnTo>
                  <a:pt x="1681222" y="903882"/>
                </a:lnTo>
                <a:lnTo>
                  <a:pt x="0" y="90388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kern="1200" dirty="0">
                <a:solidFill>
                  <a:srgbClr val="0070C0"/>
                </a:solidFill>
              </a:rPr>
              <a:t>Critical</a:t>
            </a:r>
          </a:p>
          <a:p>
            <a:pPr marL="0" lvl="0" indent="0" algn="ctr" defTabSz="533400">
              <a:lnSpc>
                <a:spcPct val="90000"/>
              </a:lnSpc>
              <a:spcBef>
                <a:spcPct val="0"/>
              </a:spcBef>
              <a:spcAft>
                <a:spcPct val="35000"/>
              </a:spcAft>
              <a:buNone/>
            </a:pPr>
            <a:r>
              <a:rPr lang="en-GB" kern="1200" dirty="0">
                <a:solidFill>
                  <a:srgbClr val="0070C0"/>
                </a:solidFill>
              </a:rPr>
              <a:t> thinking</a:t>
            </a:r>
            <a:endParaRPr lang="en-GB" kern="1200" dirty="0"/>
          </a:p>
        </p:txBody>
      </p:sp>
      <p:sp>
        <p:nvSpPr>
          <p:cNvPr id="11" name="Freeform: Shape 10">
            <a:extLst>
              <a:ext uri="{FF2B5EF4-FFF2-40B4-BE49-F238E27FC236}">
                <a16:creationId xmlns:a16="http://schemas.microsoft.com/office/drawing/2014/main" id="{4E2BCA63-A00D-4A8A-836E-3BA6F5830258}"/>
              </a:ext>
            </a:extLst>
          </p:cNvPr>
          <p:cNvSpPr/>
          <p:nvPr/>
        </p:nvSpPr>
        <p:spPr>
          <a:xfrm>
            <a:off x="988000" y="1268831"/>
            <a:ext cx="1310631" cy="1506472"/>
          </a:xfrm>
          <a:custGeom>
            <a:avLst/>
            <a:gdLst>
              <a:gd name="connsiteX0" fmla="*/ 0 w 1506471"/>
              <a:gd name="connsiteY0" fmla="*/ 655315 h 1310630"/>
              <a:gd name="connsiteX1" fmla="*/ 327658 w 1506471"/>
              <a:gd name="connsiteY1" fmla="*/ 0 h 1310630"/>
              <a:gd name="connsiteX2" fmla="*/ 1178814 w 1506471"/>
              <a:gd name="connsiteY2" fmla="*/ 0 h 1310630"/>
              <a:gd name="connsiteX3" fmla="*/ 1506471 w 1506471"/>
              <a:gd name="connsiteY3" fmla="*/ 655315 h 1310630"/>
              <a:gd name="connsiteX4" fmla="*/ 1178814 w 1506471"/>
              <a:gd name="connsiteY4" fmla="*/ 1310630 h 1310630"/>
              <a:gd name="connsiteX5" fmla="*/ 327658 w 1506471"/>
              <a:gd name="connsiteY5" fmla="*/ 1310630 h 1310630"/>
              <a:gd name="connsiteX6" fmla="*/ 0 w 1506471"/>
              <a:gd name="connsiteY6" fmla="*/ 655315 h 1310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06471" h="1310630">
                <a:moveTo>
                  <a:pt x="753236" y="0"/>
                </a:moveTo>
                <a:lnTo>
                  <a:pt x="1506470" y="285063"/>
                </a:lnTo>
                <a:lnTo>
                  <a:pt x="1506470" y="1025568"/>
                </a:lnTo>
                <a:lnTo>
                  <a:pt x="753236" y="1310630"/>
                </a:lnTo>
                <a:lnTo>
                  <a:pt x="1" y="1025568"/>
                </a:lnTo>
                <a:lnTo>
                  <a:pt x="1" y="285063"/>
                </a:lnTo>
                <a:lnTo>
                  <a:pt x="753236" y="0"/>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04240" tIns="234759" rIns="204241" bIns="234758" numCol="1" spcCol="1270" anchor="ctr" anchorCtr="0">
            <a:noAutofit/>
          </a:bodyPr>
          <a:lstStyle/>
          <a:p>
            <a:pPr marL="0" lvl="0" indent="0" algn="ctr" defTabSz="1600200">
              <a:lnSpc>
                <a:spcPct val="90000"/>
              </a:lnSpc>
              <a:spcBef>
                <a:spcPct val="0"/>
              </a:spcBef>
              <a:spcAft>
                <a:spcPct val="35000"/>
              </a:spcAft>
              <a:buNone/>
            </a:pPr>
            <a:endParaRPr lang="en-GB" sz="3600" kern="1200"/>
          </a:p>
        </p:txBody>
      </p:sp>
      <p:sp>
        <p:nvSpPr>
          <p:cNvPr id="12" name="Freeform: Shape 11">
            <a:extLst>
              <a:ext uri="{FF2B5EF4-FFF2-40B4-BE49-F238E27FC236}">
                <a16:creationId xmlns:a16="http://schemas.microsoft.com/office/drawing/2014/main" id="{3B581741-31E8-4395-9E3E-62D494C988D9}"/>
              </a:ext>
            </a:extLst>
          </p:cNvPr>
          <p:cNvSpPr/>
          <p:nvPr/>
        </p:nvSpPr>
        <p:spPr>
          <a:xfrm>
            <a:off x="1693028" y="2547523"/>
            <a:ext cx="1310631" cy="1506472"/>
          </a:xfrm>
          <a:custGeom>
            <a:avLst/>
            <a:gdLst>
              <a:gd name="connsiteX0" fmla="*/ 0 w 1506471"/>
              <a:gd name="connsiteY0" fmla="*/ 655315 h 1310630"/>
              <a:gd name="connsiteX1" fmla="*/ 327658 w 1506471"/>
              <a:gd name="connsiteY1" fmla="*/ 0 h 1310630"/>
              <a:gd name="connsiteX2" fmla="*/ 1178814 w 1506471"/>
              <a:gd name="connsiteY2" fmla="*/ 0 h 1310630"/>
              <a:gd name="connsiteX3" fmla="*/ 1506471 w 1506471"/>
              <a:gd name="connsiteY3" fmla="*/ 655315 h 1310630"/>
              <a:gd name="connsiteX4" fmla="*/ 1178814 w 1506471"/>
              <a:gd name="connsiteY4" fmla="*/ 1310630 h 1310630"/>
              <a:gd name="connsiteX5" fmla="*/ 327658 w 1506471"/>
              <a:gd name="connsiteY5" fmla="*/ 1310630 h 1310630"/>
              <a:gd name="connsiteX6" fmla="*/ 0 w 1506471"/>
              <a:gd name="connsiteY6" fmla="*/ 655315 h 1310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06471" h="1310630">
                <a:moveTo>
                  <a:pt x="753236" y="0"/>
                </a:moveTo>
                <a:lnTo>
                  <a:pt x="1506470" y="285063"/>
                </a:lnTo>
                <a:lnTo>
                  <a:pt x="1506470" y="1025568"/>
                </a:lnTo>
                <a:lnTo>
                  <a:pt x="753236" y="1310630"/>
                </a:lnTo>
                <a:lnTo>
                  <a:pt x="1" y="1025568"/>
                </a:lnTo>
                <a:lnTo>
                  <a:pt x="1" y="285063"/>
                </a:lnTo>
                <a:lnTo>
                  <a:pt x="753236" y="0"/>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249960" tIns="280479" rIns="249961" bIns="280478" numCol="1" spcCol="1270" anchor="ctr" anchorCtr="0">
            <a:noAutofit/>
          </a:bodyPr>
          <a:lstStyle/>
          <a:p>
            <a:pPr marL="0" lvl="0" indent="0" algn="ctr" defTabSz="533400">
              <a:lnSpc>
                <a:spcPct val="90000"/>
              </a:lnSpc>
              <a:spcBef>
                <a:spcPct val="0"/>
              </a:spcBef>
              <a:spcAft>
                <a:spcPct val="35000"/>
              </a:spcAft>
              <a:buNone/>
            </a:pPr>
            <a:endParaRPr lang="en-GB" sz="1200" kern="1200" dirty="0"/>
          </a:p>
        </p:txBody>
      </p:sp>
      <p:sp>
        <p:nvSpPr>
          <p:cNvPr id="17" name="Freeform: Shape 16">
            <a:extLst>
              <a:ext uri="{FF2B5EF4-FFF2-40B4-BE49-F238E27FC236}">
                <a16:creationId xmlns:a16="http://schemas.microsoft.com/office/drawing/2014/main" id="{93B9217D-9C2D-44BC-A653-394373595D6C}"/>
              </a:ext>
            </a:extLst>
          </p:cNvPr>
          <p:cNvSpPr/>
          <p:nvPr/>
        </p:nvSpPr>
        <p:spPr>
          <a:xfrm>
            <a:off x="988000" y="3826216"/>
            <a:ext cx="1310631" cy="1506472"/>
          </a:xfrm>
          <a:custGeom>
            <a:avLst/>
            <a:gdLst>
              <a:gd name="connsiteX0" fmla="*/ 0 w 1506471"/>
              <a:gd name="connsiteY0" fmla="*/ 655315 h 1310630"/>
              <a:gd name="connsiteX1" fmla="*/ 327658 w 1506471"/>
              <a:gd name="connsiteY1" fmla="*/ 0 h 1310630"/>
              <a:gd name="connsiteX2" fmla="*/ 1178814 w 1506471"/>
              <a:gd name="connsiteY2" fmla="*/ 0 h 1310630"/>
              <a:gd name="connsiteX3" fmla="*/ 1506471 w 1506471"/>
              <a:gd name="connsiteY3" fmla="*/ 655315 h 1310630"/>
              <a:gd name="connsiteX4" fmla="*/ 1178814 w 1506471"/>
              <a:gd name="connsiteY4" fmla="*/ 1310630 h 1310630"/>
              <a:gd name="connsiteX5" fmla="*/ 327658 w 1506471"/>
              <a:gd name="connsiteY5" fmla="*/ 1310630 h 1310630"/>
              <a:gd name="connsiteX6" fmla="*/ 0 w 1506471"/>
              <a:gd name="connsiteY6" fmla="*/ 655315 h 1310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06471" h="1310630">
                <a:moveTo>
                  <a:pt x="753236" y="0"/>
                </a:moveTo>
                <a:lnTo>
                  <a:pt x="1506470" y="285063"/>
                </a:lnTo>
                <a:lnTo>
                  <a:pt x="1506470" y="1025568"/>
                </a:lnTo>
                <a:lnTo>
                  <a:pt x="753236" y="1310630"/>
                </a:lnTo>
                <a:lnTo>
                  <a:pt x="1" y="1025568"/>
                </a:lnTo>
                <a:lnTo>
                  <a:pt x="1" y="285063"/>
                </a:lnTo>
                <a:lnTo>
                  <a:pt x="753236"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204240" tIns="234759" rIns="204241" bIns="234758" numCol="1" spcCol="1270" anchor="ctr" anchorCtr="0">
            <a:noAutofit/>
          </a:bodyPr>
          <a:lstStyle/>
          <a:p>
            <a:pPr marL="0" lvl="0" indent="0" algn="ctr" defTabSz="1600200">
              <a:lnSpc>
                <a:spcPct val="90000"/>
              </a:lnSpc>
              <a:spcBef>
                <a:spcPct val="0"/>
              </a:spcBef>
              <a:spcAft>
                <a:spcPct val="35000"/>
              </a:spcAft>
              <a:buNone/>
            </a:pPr>
            <a:endParaRPr lang="en-GB" sz="3600" kern="1200"/>
          </a:p>
        </p:txBody>
      </p:sp>
      <p:sp>
        <p:nvSpPr>
          <p:cNvPr id="27" name="Freeform: Shape 26">
            <a:extLst>
              <a:ext uri="{FF2B5EF4-FFF2-40B4-BE49-F238E27FC236}">
                <a16:creationId xmlns:a16="http://schemas.microsoft.com/office/drawing/2014/main" id="{1651A351-CC49-4220-AED2-5B15023E0E85}"/>
              </a:ext>
            </a:extLst>
          </p:cNvPr>
          <p:cNvSpPr/>
          <p:nvPr/>
        </p:nvSpPr>
        <p:spPr>
          <a:xfrm>
            <a:off x="7435225" y="2819751"/>
            <a:ext cx="1681222" cy="903882"/>
          </a:xfrm>
          <a:custGeom>
            <a:avLst/>
            <a:gdLst>
              <a:gd name="connsiteX0" fmla="*/ 0 w 1681222"/>
              <a:gd name="connsiteY0" fmla="*/ 0 h 903882"/>
              <a:gd name="connsiteX1" fmla="*/ 1681222 w 1681222"/>
              <a:gd name="connsiteY1" fmla="*/ 0 h 903882"/>
              <a:gd name="connsiteX2" fmla="*/ 1681222 w 1681222"/>
              <a:gd name="connsiteY2" fmla="*/ 903882 h 903882"/>
              <a:gd name="connsiteX3" fmla="*/ 0 w 1681222"/>
              <a:gd name="connsiteY3" fmla="*/ 903882 h 903882"/>
              <a:gd name="connsiteX4" fmla="*/ 0 w 1681222"/>
              <a:gd name="connsiteY4" fmla="*/ 0 h 9038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1222" h="903882">
                <a:moveTo>
                  <a:pt x="0" y="0"/>
                </a:moveTo>
                <a:lnTo>
                  <a:pt x="1681222" y="0"/>
                </a:lnTo>
                <a:lnTo>
                  <a:pt x="1681222" y="903882"/>
                </a:lnTo>
                <a:lnTo>
                  <a:pt x="0" y="90388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solidFill>
                  <a:srgbClr val="FF0000"/>
                </a:solidFill>
              </a:rPr>
              <a:t>Digital skills</a:t>
            </a:r>
            <a:endParaRPr lang="en-GB" sz="1800" kern="1200" dirty="0"/>
          </a:p>
        </p:txBody>
      </p:sp>
      <p:sp>
        <p:nvSpPr>
          <p:cNvPr id="28" name="Freeform: Shape 27">
            <a:extLst>
              <a:ext uri="{FF2B5EF4-FFF2-40B4-BE49-F238E27FC236}">
                <a16:creationId xmlns:a16="http://schemas.microsoft.com/office/drawing/2014/main" id="{ECC09247-665E-4255-B8E6-A97639B22FE2}"/>
              </a:ext>
            </a:extLst>
          </p:cNvPr>
          <p:cNvSpPr/>
          <p:nvPr/>
        </p:nvSpPr>
        <p:spPr>
          <a:xfrm>
            <a:off x="5265211" y="1350186"/>
            <a:ext cx="1310631" cy="1506472"/>
          </a:xfrm>
          <a:custGeom>
            <a:avLst/>
            <a:gdLst>
              <a:gd name="connsiteX0" fmla="*/ 0 w 1506471"/>
              <a:gd name="connsiteY0" fmla="*/ 655315 h 1310630"/>
              <a:gd name="connsiteX1" fmla="*/ 327658 w 1506471"/>
              <a:gd name="connsiteY1" fmla="*/ 0 h 1310630"/>
              <a:gd name="connsiteX2" fmla="*/ 1178814 w 1506471"/>
              <a:gd name="connsiteY2" fmla="*/ 0 h 1310630"/>
              <a:gd name="connsiteX3" fmla="*/ 1506471 w 1506471"/>
              <a:gd name="connsiteY3" fmla="*/ 655315 h 1310630"/>
              <a:gd name="connsiteX4" fmla="*/ 1178814 w 1506471"/>
              <a:gd name="connsiteY4" fmla="*/ 1310630 h 1310630"/>
              <a:gd name="connsiteX5" fmla="*/ 327658 w 1506471"/>
              <a:gd name="connsiteY5" fmla="*/ 1310630 h 1310630"/>
              <a:gd name="connsiteX6" fmla="*/ 0 w 1506471"/>
              <a:gd name="connsiteY6" fmla="*/ 655315 h 1310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06471" h="1310630">
                <a:moveTo>
                  <a:pt x="753236" y="0"/>
                </a:moveTo>
                <a:lnTo>
                  <a:pt x="1506470" y="285063"/>
                </a:lnTo>
                <a:lnTo>
                  <a:pt x="1506470" y="1025568"/>
                </a:lnTo>
                <a:lnTo>
                  <a:pt x="753236" y="1310630"/>
                </a:lnTo>
                <a:lnTo>
                  <a:pt x="1" y="1025568"/>
                </a:lnTo>
                <a:lnTo>
                  <a:pt x="1" y="285063"/>
                </a:lnTo>
                <a:lnTo>
                  <a:pt x="753236" y="0"/>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04240" tIns="234759" rIns="204241" bIns="234758" numCol="1" spcCol="1270" anchor="ctr" anchorCtr="0">
            <a:noAutofit/>
          </a:bodyPr>
          <a:lstStyle/>
          <a:p>
            <a:pPr marL="0" lvl="0" indent="0" algn="ctr" defTabSz="1600200">
              <a:lnSpc>
                <a:spcPct val="90000"/>
              </a:lnSpc>
              <a:spcBef>
                <a:spcPct val="0"/>
              </a:spcBef>
              <a:spcAft>
                <a:spcPct val="35000"/>
              </a:spcAft>
              <a:buNone/>
            </a:pPr>
            <a:endParaRPr lang="en-GB" sz="3600" kern="1200"/>
          </a:p>
        </p:txBody>
      </p:sp>
      <p:sp>
        <p:nvSpPr>
          <p:cNvPr id="30" name="Freeform: Shape 29">
            <a:extLst>
              <a:ext uri="{FF2B5EF4-FFF2-40B4-BE49-F238E27FC236}">
                <a16:creationId xmlns:a16="http://schemas.microsoft.com/office/drawing/2014/main" id="{630BE236-F1A6-430E-8C87-87A14FF7BA83}"/>
              </a:ext>
            </a:extLst>
          </p:cNvPr>
          <p:cNvSpPr/>
          <p:nvPr/>
        </p:nvSpPr>
        <p:spPr>
          <a:xfrm>
            <a:off x="4451717" y="2805999"/>
            <a:ext cx="1626989" cy="903882"/>
          </a:xfrm>
          <a:custGeom>
            <a:avLst/>
            <a:gdLst>
              <a:gd name="connsiteX0" fmla="*/ 0 w 1626989"/>
              <a:gd name="connsiteY0" fmla="*/ 0 h 903882"/>
              <a:gd name="connsiteX1" fmla="*/ 1626989 w 1626989"/>
              <a:gd name="connsiteY1" fmla="*/ 0 h 903882"/>
              <a:gd name="connsiteX2" fmla="*/ 1626989 w 1626989"/>
              <a:gd name="connsiteY2" fmla="*/ 903882 h 903882"/>
              <a:gd name="connsiteX3" fmla="*/ 0 w 1626989"/>
              <a:gd name="connsiteY3" fmla="*/ 903882 h 903882"/>
              <a:gd name="connsiteX4" fmla="*/ 0 w 1626989"/>
              <a:gd name="connsiteY4" fmla="*/ 0 h 9038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26989" h="903882">
                <a:moveTo>
                  <a:pt x="0" y="0"/>
                </a:moveTo>
                <a:lnTo>
                  <a:pt x="1626989" y="0"/>
                </a:lnTo>
                <a:lnTo>
                  <a:pt x="1626989" y="903882"/>
                </a:lnTo>
                <a:lnTo>
                  <a:pt x="0" y="90388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solidFill>
                  <a:schemeClr val="accent5"/>
                </a:solidFill>
              </a:rPr>
              <a:t>Reflective writing</a:t>
            </a:r>
            <a:endParaRPr lang="en-GB" sz="1800" kern="1200" dirty="0"/>
          </a:p>
        </p:txBody>
      </p:sp>
      <p:sp>
        <p:nvSpPr>
          <p:cNvPr id="32" name="Freeform: Shape 31">
            <a:extLst>
              <a:ext uri="{FF2B5EF4-FFF2-40B4-BE49-F238E27FC236}">
                <a16:creationId xmlns:a16="http://schemas.microsoft.com/office/drawing/2014/main" id="{3414A1F2-93E3-4900-B1CF-4E82A9C8A318}"/>
              </a:ext>
            </a:extLst>
          </p:cNvPr>
          <p:cNvSpPr/>
          <p:nvPr/>
        </p:nvSpPr>
        <p:spPr>
          <a:xfrm>
            <a:off x="6732279" y="3826215"/>
            <a:ext cx="1310631" cy="1506472"/>
          </a:xfrm>
          <a:custGeom>
            <a:avLst/>
            <a:gdLst>
              <a:gd name="connsiteX0" fmla="*/ 0 w 1506471"/>
              <a:gd name="connsiteY0" fmla="*/ 655315 h 1310630"/>
              <a:gd name="connsiteX1" fmla="*/ 327658 w 1506471"/>
              <a:gd name="connsiteY1" fmla="*/ 0 h 1310630"/>
              <a:gd name="connsiteX2" fmla="*/ 1178814 w 1506471"/>
              <a:gd name="connsiteY2" fmla="*/ 0 h 1310630"/>
              <a:gd name="connsiteX3" fmla="*/ 1506471 w 1506471"/>
              <a:gd name="connsiteY3" fmla="*/ 655315 h 1310630"/>
              <a:gd name="connsiteX4" fmla="*/ 1178814 w 1506471"/>
              <a:gd name="connsiteY4" fmla="*/ 1310630 h 1310630"/>
              <a:gd name="connsiteX5" fmla="*/ 327658 w 1506471"/>
              <a:gd name="connsiteY5" fmla="*/ 1310630 h 1310630"/>
              <a:gd name="connsiteX6" fmla="*/ 0 w 1506471"/>
              <a:gd name="connsiteY6" fmla="*/ 655315 h 1310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06471" h="1310630">
                <a:moveTo>
                  <a:pt x="753236" y="0"/>
                </a:moveTo>
                <a:lnTo>
                  <a:pt x="1506470" y="285063"/>
                </a:lnTo>
                <a:lnTo>
                  <a:pt x="1506470" y="1025568"/>
                </a:lnTo>
                <a:lnTo>
                  <a:pt x="753236" y="1310630"/>
                </a:lnTo>
                <a:lnTo>
                  <a:pt x="1" y="1025568"/>
                </a:lnTo>
                <a:lnTo>
                  <a:pt x="1" y="285063"/>
                </a:lnTo>
                <a:lnTo>
                  <a:pt x="753236" y="0"/>
                </a:lnTo>
                <a:close/>
              </a:path>
            </a:pathLst>
          </a:custGeom>
        </p:spPr>
        <p:style>
          <a:lnRef idx="2">
            <a:schemeClr val="lt1">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spcFirstLastPara="0" vert="horz" wrap="square" lIns="284250" tIns="314769" rIns="284251" bIns="314768" numCol="1" spcCol="1270" anchor="ctr" anchorCtr="0">
            <a:noAutofit/>
          </a:bodyPr>
          <a:lstStyle/>
          <a:p>
            <a:pPr marL="0" lvl="0" indent="0" algn="ctr" defTabSz="933450">
              <a:lnSpc>
                <a:spcPct val="90000"/>
              </a:lnSpc>
              <a:spcBef>
                <a:spcPct val="0"/>
              </a:spcBef>
              <a:spcAft>
                <a:spcPct val="35000"/>
              </a:spcAft>
              <a:buNone/>
            </a:pPr>
            <a:r>
              <a:rPr lang="en-GB" sz="2100" kern="1200" dirty="0">
                <a:solidFill>
                  <a:schemeClr val="tx1"/>
                </a:solidFill>
              </a:rPr>
              <a:t>Note taking</a:t>
            </a:r>
          </a:p>
        </p:txBody>
      </p:sp>
      <p:sp>
        <p:nvSpPr>
          <p:cNvPr id="33" name="Rectangle 32">
            <a:extLst>
              <a:ext uri="{FF2B5EF4-FFF2-40B4-BE49-F238E27FC236}">
                <a16:creationId xmlns:a16="http://schemas.microsoft.com/office/drawing/2014/main" id="{921852D0-AE5E-4F26-AA10-D2B8596B50F2}"/>
              </a:ext>
            </a:extLst>
          </p:cNvPr>
          <p:cNvSpPr/>
          <p:nvPr/>
        </p:nvSpPr>
        <p:spPr>
          <a:xfrm>
            <a:off x="8082681" y="4127510"/>
            <a:ext cx="1681222" cy="90388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34" name="Freeform: Shape 33">
            <a:extLst>
              <a:ext uri="{FF2B5EF4-FFF2-40B4-BE49-F238E27FC236}">
                <a16:creationId xmlns:a16="http://schemas.microsoft.com/office/drawing/2014/main" id="{20C4E30C-49D6-4708-A722-4CAB31C6EA60}"/>
              </a:ext>
            </a:extLst>
          </p:cNvPr>
          <p:cNvSpPr/>
          <p:nvPr/>
        </p:nvSpPr>
        <p:spPr>
          <a:xfrm>
            <a:off x="5316799" y="3826215"/>
            <a:ext cx="1310631" cy="1506472"/>
          </a:xfrm>
          <a:custGeom>
            <a:avLst/>
            <a:gdLst>
              <a:gd name="connsiteX0" fmla="*/ 0 w 1506471"/>
              <a:gd name="connsiteY0" fmla="*/ 655315 h 1310630"/>
              <a:gd name="connsiteX1" fmla="*/ 327658 w 1506471"/>
              <a:gd name="connsiteY1" fmla="*/ 0 h 1310630"/>
              <a:gd name="connsiteX2" fmla="*/ 1178814 w 1506471"/>
              <a:gd name="connsiteY2" fmla="*/ 0 h 1310630"/>
              <a:gd name="connsiteX3" fmla="*/ 1506471 w 1506471"/>
              <a:gd name="connsiteY3" fmla="*/ 655315 h 1310630"/>
              <a:gd name="connsiteX4" fmla="*/ 1178814 w 1506471"/>
              <a:gd name="connsiteY4" fmla="*/ 1310630 h 1310630"/>
              <a:gd name="connsiteX5" fmla="*/ 327658 w 1506471"/>
              <a:gd name="connsiteY5" fmla="*/ 1310630 h 1310630"/>
              <a:gd name="connsiteX6" fmla="*/ 0 w 1506471"/>
              <a:gd name="connsiteY6" fmla="*/ 655315 h 1310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06471" h="1310630">
                <a:moveTo>
                  <a:pt x="753236" y="0"/>
                </a:moveTo>
                <a:lnTo>
                  <a:pt x="1506470" y="285063"/>
                </a:lnTo>
                <a:lnTo>
                  <a:pt x="1506470" y="1025568"/>
                </a:lnTo>
                <a:lnTo>
                  <a:pt x="753236" y="1310630"/>
                </a:lnTo>
                <a:lnTo>
                  <a:pt x="1" y="1025568"/>
                </a:lnTo>
                <a:lnTo>
                  <a:pt x="1" y="285063"/>
                </a:lnTo>
                <a:lnTo>
                  <a:pt x="753236"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204240" tIns="234759" rIns="204241" bIns="234758" numCol="1" spcCol="1270" anchor="ctr" anchorCtr="0">
            <a:noAutofit/>
          </a:bodyPr>
          <a:lstStyle/>
          <a:p>
            <a:pPr marL="0" lvl="0" indent="0" algn="ctr" defTabSz="1600200">
              <a:lnSpc>
                <a:spcPct val="90000"/>
              </a:lnSpc>
              <a:spcBef>
                <a:spcPct val="0"/>
              </a:spcBef>
              <a:spcAft>
                <a:spcPct val="35000"/>
              </a:spcAft>
              <a:buNone/>
            </a:pPr>
            <a:endParaRPr lang="en-GB" sz="3600" kern="1200"/>
          </a:p>
        </p:txBody>
      </p:sp>
      <p:grpSp>
        <p:nvGrpSpPr>
          <p:cNvPr id="37" name="Group 36">
            <a:extLst>
              <a:ext uri="{FF2B5EF4-FFF2-40B4-BE49-F238E27FC236}">
                <a16:creationId xmlns:a16="http://schemas.microsoft.com/office/drawing/2014/main" id="{A1B5597B-F689-421C-B2C2-C2121F81DA14}"/>
              </a:ext>
            </a:extLst>
          </p:cNvPr>
          <p:cNvGrpSpPr/>
          <p:nvPr/>
        </p:nvGrpSpPr>
        <p:grpSpPr>
          <a:xfrm>
            <a:off x="2190491" y="1268759"/>
            <a:ext cx="1681222" cy="1506472"/>
            <a:chOff x="2190491" y="1268759"/>
            <a:chExt cx="1681222" cy="1506472"/>
          </a:xfrm>
        </p:grpSpPr>
        <p:sp>
          <p:nvSpPr>
            <p:cNvPr id="9" name="Freeform: Shape 8">
              <a:extLst>
                <a:ext uri="{FF2B5EF4-FFF2-40B4-BE49-F238E27FC236}">
                  <a16:creationId xmlns:a16="http://schemas.microsoft.com/office/drawing/2014/main" id="{BB9AFBA8-04A2-45CE-AEB3-9B04079C6AB9}"/>
                </a:ext>
              </a:extLst>
            </p:cNvPr>
            <p:cNvSpPr/>
            <p:nvPr/>
          </p:nvSpPr>
          <p:spPr>
            <a:xfrm>
              <a:off x="2375787" y="1268759"/>
              <a:ext cx="1310631" cy="1506472"/>
            </a:xfrm>
            <a:custGeom>
              <a:avLst/>
              <a:gdLst>
                <a:gd name="connsiteX0" fmla="*/ 0 w 1506471"/>
                <a:gd name="connsiteY0" fmla="*/ 655315 h 1310630"/>
                <a:gd name="connsiteX1" fmla="*/ 327658 w 1506471"/>
                <a:gd name="connsiteY1" fmla="*/ 0 h 1310630"/>
                <a:gd name="connsiteX2" fmla="*/ 1178814 w 1506471"/>
                <a:gd name="connsiteY2" fmla="*/ 0 h 1310630"/>
                <a:gd name="connsiteX3" fmla="*/ 1506471 w 1506471"/>
                <a:gd name="connsiteY3" fmla="*/ 655315 h 1310630"/>
                <a:gd name="connsiteX4" fmla="*/ 1178814 w 1506471"/>
                <a:gd name="connsiteY4" fmla="*/ 1310630 h 1310630"/>
                <a:gd name="connsiteX5" fmla="*/ 327658 w 1506471"/>
                <a:gd name="connsiteY5" fmla="*/ 1310630 h 1310630"/>
                <a:gd name="connsiteX6" fmla="*/ 0 w 1506471"/>
                <a:gd name="connsiteY6" fmla="*/ 655315 h 1310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06471" h="1310630">
                  <a:moveTo>
                    <a:pt x="753236" y="0"/>
                  </a:moveTo>
                  <a:lnTo>
                    <a:pt x="1506470" y="285063"/>
                  </a:lnTo>
                  <a:lnTo>
                    <a:pt x="1506470" y="1025568"/>
                  </a:lnTo>
                  <a:lnTo>
                    <a:pt x="753236" y="1310630"/>
                  </a:lnTo>
                  <a:lnTo>
                    <a:pt x="1" y="1025568"/>
                  </a:lnTo>
                  <a:lnTo>
                    <a:pt x="1" y="285063"/>
                  </a:lnTo>
                  <a:lnTo>
                    <a:pt x="753236"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246150" tIns="276669" rIns="246151" bIns="276668" numCol="1" spcCol="1270" anchor="ctr" anchorCtr="0">
              <a:noAutofit/>
            </a:bodyPr>
            <a:lstStyle/>
            <a:p>
              <a:pPr marL="0" lvl="0" indent="0" algn="ctr" defTabSz="466725">
                <a:lnSpc>
                  <a:spcPct val="90000"/>
                </a:lnSpc>
                <a:spcBef>
                  <a:spcPct val="0"/>
                </a:spcBef>
                <a:spcAft>
                  <a:spcPct val="35000"/>
                </a:spcAft>
                <a:buNone/>
              </a:pPr>
              <a:endParaRPr lang="en-GB" sz="1050" kern="1200" dirty="0"/>
            </a:p>
          </p:txBody>
        </p:sp>
        <p:sp>
          <p:nvSpPr>
            <p:cNvPr id="18" name="TextBox 17">
              <a:extLst>
                <a:ext uri="{FF2B5EF4-FFF2-40B4-BE49-F238E27FC236}">
                  <a16:creationId xmlns:a16="http://schemas.microsoft.com/office/drawing/2014/main" id="{64EFE3AB-A17E-4392-9D14-C79F82CB0591}"/>
                </a:ext>
              </a:extLst>
            </p:cNvPr>
            <p:cNvSpPr txBox="1"/>
            <p:nvPr/>
          </p:nvSpPr>
          <p:spPr>
            <a:xfrm>
              <a:off x="2190491" y="1655759"/>
              <a:ext cx="1681222" cy="590931"/>
            </a:xfrm>
            <a:prstGeom prst="rect">
              <a:avLst/>
            </a:prstGeom>
            <a:noFill/>
          </p:spPr>
          <p:txBody>
            <a:bodyPr wrap="square" rtlCol="0">
              <a:spAutoFit/>
            </a:bodyPr>
            <a:lstStyle/>
            <a:p>
              <a:pPr marL="0" lvl="0" indent="0" algn="ctr" defTabSz="466725">
                <a:lnSpc>
                  <a:spcPct val="90000"/>
                </a:lnSpc>
                <a:spcBef>
                  <a:spcPct val="0"/>
                </a:spcBef>
                <a:spcAft>
                  <a:spcPct val="35000"/>
                </a:spcAft>
                <a:buNone/>
              </a:pPr>
              <a:r>
                <a:rPr lang="en-GB" kern="1200" dirty="0">
                  <a:solidFill>
                    <a:srgbClr val="C00000"/>
                  </a:solidFill>
                </a:rPr>
                <a:t>Time</a:t>
              </a:r>
              <a:r>
                <a:rPr lang="en-GB" sz="1600" kern="1200" dirty="0">
                  <a:solidFill>
                    <a:srgbClr val="C00000"/>
                  </a:solidFill>
                </a:rPr>
                <a:t> </a:t>
              </a:r>
              <a:r>
                <a:rPr lang="en-GB" sz="1800" kern="1200" dirty="0">
                  <a:solidFill>
                    <a:srgbClr val="C00000"/>
                  </a:solidFill>
                </a:rPr>
                <a:t>Management</a:t>
              </a:r>
              <a:endParaRPr lang="en-GB" sz="1600" kern="1200" dirty="0"/>
            </a:p>
          </p:txBody>
        </p:sp>
      </p:grpSp>
      <p:grpSp>
        <p:nvGrpSpPr>
          <p:cNvPr id="38" name="Group 37">
            <a:extLst>
              <a:ext uri="{FF2B5EF4-FFF2-40B4-BE49-F238E27FC236}">
                <a16:creationId xmlns:a16="http://schemas.microsoft.com/office/drawing/2014/main" id="{86212075-89CD-4E38-A3D1-AA74260FB175}"/>
              </a:ext>
            </a:extLst>
          </p:cNvPr>
          <p:cNvGrpSpPr/>
          <p:nvPr/>
        </p:nvGrpSpPr>
        <p:grpSpPr>
          <a:xfrm>
            <a:off x="2218184" y="3826216"/>
            <a:ext cx="1681222" cy="1506472"/>
            <a:chOff x="2218184" y="3826216"/>
            <a:chExt cx="1681222" cy="1506472"/>
          </a:xfrm>
        </p:grpSpPr>
        <p:sp>
          <p:nvSpPr>
            <p:cNvPr id="15" name="Freeform: Shape 14">
              <a:extLst>
                <a:ext uri="{FF2B5EF4-FFF2-40B4-BE49-F238E27FC236}">
                  <a16:creationId xmlns:a16="http://schemas.microsoft.com/office/drawing/2014/main" id="{BCB97983-F929-4586-9EB5-CA8C54565043}"/>
                </a:ext>
              </a:extLst>
            </p:cNvPr>
            <p:cNvSpPr/>
            <p:nvPr/>
          </p:nvSpPr>
          <p:spPr>
            <a:xfrm>
              <a:off x="2403480" y="3826216"/>
              <a:ext cx="1310631" cy="1506472"/>
            </a:xfrm>
            <a:custGeom>
              <a:avLst/>
              <a:gdLst>
                <a:gd name="connsiteX0" fmla="*/ 0 w 1506471"/>
                <a:gd name="connsiteY0" fmla="*/ 655315 h 1310630"/>
                <a:gd name="connsiteX1" fmla="*/ 327658 w 1506471"/>
                <a:gd name="connsiteY1" fmla="*/ 0 h 1310630"/>
                <a:gd name="connsiteX2" fmla="*/ 1178814 w 1506471"/>
                <a:gd name="connsiteY2" fmla="*/ 0 h 1310630"/>
                <a:gd name="connsiteX3" fmla="*/ 1506471 w 1506471"/>
                <a:gd name="connsiteY3" fmla="*/ 655315 h 1310630"/>
                <a:gd name="connsiteX4" fmla="*/ 1178814 w 1506471"/>
                <a:gd name="connsiteY4" fmla="*/ 1310630 h 1310630"/>
                <a:gd name="connsiteX5" fmla="*/ 327658 w 1506471"/>
                <a:gd name="connsiteY5" fmla="*/ 1310630 h 1310630"/>
                <a:gd name="connsiteX6" fmla="*/ 0 w 1506471"/>
                <a:gd name="connsiteY6" fmla="*/ 655315 h 1310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06471" h="1310630">
                  <a:moveTo>
                    <a:pt x="753236" y="0"/>
                  </a:moveTo>
                  <a:lnTo>
                    <a:pt x="1506470" y="285063"/>
                  </a:lnTo>
                  <a:lnTo>
                    <a:pt x="1506470" y="1025568"/>
                  </a:lnTo>
                  <a:lnTo>
                    <a:pt x="753236" y="1310630"/>
                  </a:lnTo>
                  <a:lnTo>
                    <a:pt x="1" y="1025568"/>
                  </a:lnTo>
                  <a:lnTo>
                    <a:pt x="1" y="285063"/>
                  </a:lnTo>
                  <a:lnTo>
                    <a:pt x="753236" y="0"/>
                  </a:lnTo>
                  <a:close/>
                </a:path>
              </a:pathLst>
            </a:custGeom>
          </p:spPr>
          <p:style>
            <a:lnRef idx="2">
              <a:schemeClr val="lt1">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spcFirstLastPara="0" vert="horz" wrap="square" lIns="249960" tIns="280479" rIns="249961" bIns="280478" numCol="1" spcCol="1270" anchor="ctr" anchorCtr="0">
              <a:noAutofit/>
            </a:bodyPr>
            <a:lstStyle/>
            <a:p>
              <a:pPr marL="0" lvl="0" indent="0" algn="ctr" defTabSz="533400">
                <a:lnSpc>
                  <a:spcPct val="90000"/>
                </a:lnSpc>
                <a:spcBef>
                  <a:spcPct val="0"/>
                </a:spcBef>
                <a:spcAft>
                  <a:spcPct val="35000"/>
                </a:spcAft>
                <a:buNone/>
              </a:pPr>
              <a:endParaRPr lang="en-GB" sz="1200" kern="1200" dirty="0"/>
            </a:p>
          </p:txBody>
        </p:sp>
        <p:sp>
          <p:nvSpPr>
            <p:cNvPr id="19" name="TextBox 18">
              <a:extLst>
                <a:ext uri="{FF2B5EF4-FFF2-40B4-BE49-F238E27FC236}">
                  <a16:creationId xmlns:a16="http://schemas.microsoft.com/office/drawing/2014/main" id="{2A961555-3FC0-42C7-8BC7-07A0D70BBDEE}"/>
                </a:ext>
              </a:extLst>
            </p:cNvPr>
            <p:cNvSpPr txBox="1"/>
            <p:nvPr/>
          </p:nvSpPr>
          <p:spPr>
            <a:xfrm>
              <a:off x="2218184" y="4363993"/>
              <a:ext cx="1681222" cy="341632"/>
            </a:xfrm>
            <a:prstGeom prst="rect">
              <a:avLst/>
            </a:prstGeom>
            <a:noFill/>
          </p:spPr>
          <p:txBody>
            <a:bodyPr wrap="square" rtlCol="0">
              <a:spAutoFit/>
            </a:bodyPr>
            <a:lstStyle/>
            <a:p>
              <a:pPr marL="0" lvl="0" indent="0" algn="ctr" defTabSz="466725">
                <a:lnSpc>
                  <a:spcPct val="90000"/>
                </a:lnSpc>
                <a:spcBef>
                  <a:spcPct val="0"/>
                </a:spcBef>
                <a:spcAft>
                  <a:spcPct val="35000"/>
                </a:spcAft>
                <a:buNone/>
              </a:pPr>
              <a:r>
                <a:rPr lang="en-GB" sz="1800" kern="1200" dirty="0">
                  <a:solidFill>
                    <a:srgbClr val="7030A0"/>
                  </a:solidFill>
                </a:rPr>
                <a:t>Referencing</a:t>
              </a:r>
              <a:endParaRPr lang="en-GB" sz="1600" kern="1200" dirty="0"/>
            </a:p>
          </p:txBody>
        </p:sp>
      </p:grpSp>
      <p:grpSp>
        <p:nvGrpSpPr>
          <p:cNvPr id="39" name="Group 38">
            <a:extLst>
              <a:ext uri="{FF2B5EF4-FFF2-40B4-BE49-F238E27FC236}">
                <a16:creationId xmlns:a16="http://schemas.microsoft.com/office/drawing/2014/main" id="{EC597C4A-3FC5-4023-8D5E-1728F36DA8BD}"/>
              </a:ext>
            </a:extLst>
          </p:cNvPr>
          <p:cNvGrpSpPr/>
          <p:nvPr/>
        </p:nvGrpSpPr>
        <p:grpSpPr>
          <a:xfrm>
            <a:off x="5868144" y="2547522"/>
            <a:ext cx="1681222" cy="1506472"/>
            <a:chOff x="5868144" y="2547522"/>
            <a:chExt cx="1681222" cy="1506472"/>
          </a:xfrm>
        </p:grpSpPr>
        <p:sp>
          <p:nvSpPr>
            <p:cNvPr id="29" name="Freeform: Shape 28">
              <a:extLst>
                <a:ext uri="{FF2B5EF4-FFF2-40B4-BE49-F238E27FC236}">
                  <a16:creationId xmlns:a16="http://schemas.microsoft.com/office/drawing/2014/main" id="{F0118424-D755-4EB3-B02C-FD265A52F05C}"/>
                </a:ext>
              </a:extLst>
            </p:cNvPr>
            <p:cNvSpPr/>
            <p:nvPr/>
          </p:nvSpPr>
          <p:spPr>
            <a:xfrm>
              <a:off x="6021827" y="2547522"/>
              <a:ext cx="1310631" cy="1506472"/>
            </a:xfrm>
            <a:custGeom>
              <a:avLst/>
              <a:gdLst>
                <a:gd name="connsiteX0" fmla="*/ 0 w 1506471"/>
                <a:gd name="connsiteY0" fmla="*/ 655315 h 1310630"/>
                <a:gd name="connsiteX1" fmla="*/ 327658 w 1506471"/>
                <a:gd name="connsiteY1" fmla="*/ 0 h 1310630"/>
                <a:gd name="connsiteX2" fmla="*/ 1178814 w 1506471"/>
                <a:gd name="connsiteY2" fmla="*/ 0 h 1310630"/>
                <a:gd name="connsiteX3" fmla="*/ 1506471 w 1506471"/>
                <a:gd name="connsiteY3" fmla="*/ 655315 h 1310630"/>
                <a:gd name="connsiteX4" fmla="*/ 1178814 w 1506471"/>
                <a:gd name="connsiteY4" fmla="*/ 1310630 h 1310630"/>
                <a:gd name="connsiteX5" fmla="*/ 327658 w 1506471"/>
                <a:gd name="connsiteY5" fmla="*/ 1310630 h 1310630"/>
                <a:gd name="connsiteX6" fmla="*/ 0 w 1506471"/>
                <a:gd name="connsiteY6" fmla="*/ 655315 h 1310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06471" h="1310630">
                  <a:moveTo>
                    <a:pt x="753236" y="0"/>
                  </a:moveTo>
                  <a:lnTo>
                    <a:pt x="1506470" y="285063"/>
                  </a:lnTo>
                  <a:lnTo>
                    <a:pt x="1506470" y="1025568"/>
                  </a:lnTo>
                  <a:lnTo>
                    <a:pt x="753236" y="1310630"/>
                  </a:lnTo>
                  <a:lnTo>
                    <a:pt x="1" y="1025568"/>
                  </a:lnTo>
                  <a:lnTo>
                    <a:pt x="1" y="285063"/>
                  </a:lnTo>
                  <a:lnTo>
                    <a:pt x="753236" y="0"/>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272820" tIns="303339" rIns="272821" bIns="303338" numCol="1" spcCol="1270" anchor="ctr" anchorCtr="0">
              <a:noAutofit/>
            </a:bodyPr>
            <a:lstStyle/>
            <a:p>
              <a:pPr marL="0" lvl="0" indent="0" algn="ctr" defTabSz="800100">
                <a:lnSpc>
                  <a:spcPct val="90000"/>
                </a:lnSpc>
                <a:spcBef>
                  <a:spcPct val="0"/>
                </a:spcBef>
                <a:spcAft>
                  <a:spcPct val="35000"/>
                </a:spcAft>
                <a:buNone/>
              </a:pPr>
              <a:endParaRPr lang="en-GB" sz="1800" kern="1200" dirty="0"/>
            </a:p>
          </p:txBody>
        </p:sp>
        <p:sp>
          <p:nvSpPr>
            <p:cNvPr id="20" name="TextBox 19">
              <a:extLst>
                <a:ext uri="{FF2B5EF4-FFF2-40B4-BE49-F238E27FC236}">
                  <a16:creationId xmlns:a16="http://schemas.microsoft.com/office/drawing/2014/main" id="{4D3AA81F-6B5F-40DF-9BEF-4072698998FC}"/>
                </a:ext>
              </a:extLst>
            </p:cNvPr>
            <p:cNvSpPr txBox="1"/>
            <p:nvPr/>
          </p:nvSpPr>
          <p:spPr>
            <a:xfrm>
              <a:off x="5868144" y="2977593"/>
              <a:ext cx="1681222" cy="646331"/>
            </a:xfrm>
            <a:prstGeom prst="rect">
              <a:avLst/>
            </a:prstGeom>
            <a:noFill/>
          </p:spPr>
          <p:txBody>
            <a:bodyPr wrap="square" rtlCol="0">
              <a:spAutoFit/>
            </a:bodyPr>
            <a:lstStyle/>
            <a:p>
              <a:pPr lvl="0" algn="ctr"/>
              <a:r>
                <a:rPr lang="en-GB" sz="1800" dirty="0">
                  <a:solidFill>
                    <a:schemeClr val="bg1"/>
                  </a:solidFill>
                </a:rPr>
                <a:t>Academic writing</a:t>
              </a:r>
            </a:p>
          </p:txBody>
        </p:sp>
      </p:grpSp>
      <p:grpSp>
        <p:nvGrpSpPr>
          <p:cNvPr id="35" name="Group 34">
            <a:extLst>
              <a:ext uri="{FF2B5EF4-FFF2-40B4-BE49-F238E27FC236}">
                <a16:creationId xmlns:a16="http://schemas.microsoft.com/office/drawing/2014/main" id="{58D252E2-66A7-4475-9877-EBD7A2F0D6A2}"/>
              </a:ext>
            </a:extLst>
          </p:cNvPr>
          <p:cNvGrpSpPr/>
          <p:nvPr/>
        </p:nvGrpSpPr>
        <p:grpSpPr>
          <a:xfrm>
            <a:off x="6690934" y="1296560"/>
            <a:ext cx="1514618" cy="1506472"/>
            <a:chOff x="6677235" y="1268830"/>
            <a:chExt cx="1514618" cy="1506472"/>
          </a:xfrm>
        </p:grpSpPr>
        <p:sp>
          <p:nvSpPr>
            <p:cNvPr id="26" name="Freeform: Shape 25">
              <a:extLst>
                <a:ext uri="{FF2B5EF4-FFF2-40B4-BE49-F238E27FC236}">
                  <a16:creationId xmlns:a16="http://schemas.microsoft.com/office/drawing/2014/main" id="{12B4D9BC-B670-4B80-B922-201822FF57B2}"/>
                </a:ext>
              </a:extLst>
            </p:cNvPr>
            <p:cNvSpPr/>
            <p:nvPr/>
          </p:nvSpPr>
          <p:spPr>
            <a:xfrm>
              <a:off x="6732279" y="1268830"/>
              <a:ext cx="1310631" cy="1506472"/>
            </a:xfrm>
            <a:custGeom>
              <a:avLst/>
              <a:gdLst>
                <a:gd name="connsiteX0" fmla="*/ 0 w 1506471"/>
                <a:gd name="connsiteY0" fmla="*/ 655315 h 1310630"/>
                <a:gd name="connsiteX1" fmla="*/ 327658 w 1506471"/>
                <a:gd name="connsiteY1" fmla="*/ 0 h 1310630"/>
                <a:gd name="connsiteX2" fmla="*/ 1178814 w 1506471"/>
                <a:gd name="connsiteY2" fmla="*/ 0 h 1310630"/>
                <a:gd name="connsiteX3" fmla="*/ 1506471 w 1506471"/>
                <a:gd name="connsiteY3" fmla="*/ 655315 h 1310630"/>
                <a:gd name="connsiteX4" fmla="*/ 1178814 w 1506471"/>
                <a:gd name="connsiteY4" fmla="*/ 1310630 h 1310630"/>
                <a:gd name="connsiteX5" fmla="*/ 327658 w 1506471"/>
                <a:gd name="connsiteY5" fmla="*/ 1310630 h 1310630"/>
                <a:gd name="connsiteX6" fmla="*/ 0 w 1506471"/>
                <a:gd name="connsiteY6" fmla="*/ 655315 h 1310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06471" h="1310630">
                  <a:moveTo>
                    <a:pt x="753236" y="0"/>
                  </a:moveTo>
                  <a:lnTo>
                    <a:pt x="1506470" y="285063"/>
                  </a:lnTo>
                  <a:lnTo>
                    <a:pt x="1506470" y="1025568"/>
                  </a:lnTo>
                  <a:lnTo>
                    <a:pt x="753236" y="1310630"/>
                  </a:lnTo>
                  <a:lnTo>
                    <a:pt x="1" y="1025568"/>
                  </a:lnTo>
                  <a:lnTo>
                    <a:pt x="1" y="285063"/>
                  </a:lnTo>
                  <a:lnTo>
                    <a:pt x="753236"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246150" tIns="276669" rIns="246151" bIns="276668" numCol="1" spcCol="1270" anchor="ctr" anchorCtr="0">
              <a:noAutofit/>
            </a:bodyPr>
            <a:lstStyle/>
            <a:p>
              <a:pPr marL="0" lvl="0" indent="0" algn="ctr" defTabSz="488950">
                <a:lnSpc>
                  <a:spcPct val="90000"/>
                </a:lnSpc>
                <a:spcBef>
                  <a:spcPct val="0"/>
                </a:spcBef>
                <a:spcAft>
                  <a:spcPct val="35000"/>
                </a:spcAft>
                <a:buNone/>
              </a:pPr>
              <a:endParaRPr lang="en-GB" sz="1100" kern="1200" dirty="0"/>
            </a:p>
          </p:txBody>
        </p:sp>
        <p:sp>
          <p:nvSpPr>
            <p:cNvPr id="22" name="TextBox 21">
              <a:extLst>
                <a:ext uri="{FF2B5EF4-FFF2-40B4-BE49-F238E27FC236}">
                  <a16:creationId xmlns:a16="http://schemas.microsoft.com/office/drawing/2014/main" id="{429BE3FE-854A-4495-BAAC-9B74AFA17707}"/>
                </a:ext>
              </a:extLst>
            </p:cNvPr>
            <p:cNvSpPr txBox="1"/>
            <p:nvPr/>
          </p:nvSpPr>
          <p:spPr>
            <a:xfrm>
              <a:off x="6677235" y="1828283"/>
              <a:ext cx="1514618" cy="369332"/>
            </a:xfrm>
            <a:prstGeom prst="rect">
              <a:avLst/>
            </a:prstGeom>
            <a:noFill/>
          </p:spPr>
          <p:txBody>
            <a:bodyPr wrap="square">
              <a:spAutoFit/>
            </a:bodyPr>
            <a:lstStyle/>
            <a:p>
              <a:pPr lvl="0"/>
              <a:r>
                <a:rPr lang="en-GB" sz="1800" dirty="0">
                  <a:solidFill>
                    <a:srgbClr val="00B050"/>
                  </a:solidFill>
                </a:rPr>
                <a:t>Presentation</a:t>
              </a:r>
              <a:endParaRPr lang="en-GB" sz="1200" dirty="0"/>
            </a:p>
          </p:txBody>
        </p:sp>
      </p:grpSp>
      <p:sp>
        <p:nvSpPr>
          <p:cNvPr id="24" name="TextBox 23">
            <a:extLst>
              <a:ext uri="{FF2B5EF4-FFF2-40B4-BE49-F238E27FC236}">
                <a16:creationId xmlns:a16="http://schemas.microsoft.com/office/drawing/2014/main" id="{3267DC47-E421-45B6-A173-3E8152E352A7}"/>
              </a:ext>
            </a:extLst>
          </p:cNvPr>
          <p:cNvSpPr txBox="1"/>
          <p:nvPr/>
        </p:nvSpPr>
        <p:spPr>
          <a:xfrm>
            <a:off x="3072821" y="3076064"/>
            <a:ext cx="1473811" cy="369332"/>
          </a:xfrm>
          <a:prstGeom prst="rect">
            <a:avLst/>
          </a:prstGeom>
          <a:noFill/>
        </p:spPr>
        <p:txBody>
          <a:bodyPr wrap="square">
            <a:spAutoFit/>
          </a:bodyPr>
          <a:lstStyle/>
          <a:p>
            <a:pPr lvl="0" algn="ctr"/>
            <a:r>
              <a:rPr lang="en-GB" kern="1200" dirty="0">
                <a:solidFill>
                  <a:schemeClr val="bg1"/>
                </a:solidFill>
              </a:rPr>
              <a:t>Reading</a:t>
            </a:r>
            <a:endParaRPr lang="en-GB" sz="1200" dirty="0">
              <a:solidFill>
                <a:schemeClr val="bg1"/>
              </a:solidFill>
            </a:endParaRPr>
          </a:p>
        </p:txBody>
      </p:sp>
    </p:spTree>
    <p:extLst>
      <p:ext uri="{BB962C8B-B14F-4D97-AF65-F5344CB8AC3E}">
        <p14:creationId xmlns:p14="http://schemas.microsoft.com/office/powerpoint/2010/main" val="142693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37"/>
                                        </p:tgtEl>
                                        <p:attrNameLst>
                                          <p:attrName>style.visibility</p:attrName>
                                        </p:attrNameLst>
                                      </p:cBhvr>
                                      <p:to>
                                        <p:strVal val="visible"/>
                                      </p:to>
                                    </p:set>
                                    <p:animEffect transition="in" filter="fade">
                                      <p:cBhvr>
                                        <p:cTn id="10" dur="500"/>
                                        <p:tgtEl>
                                          <p:spTgt spid="3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fade">
                                      <p:cBhvr>
                                        <p:cTn id="15" dur="500"/>
                                        <p:tgtEl>
                                          <p:spTgt spid="3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Effect transition="in" filter="fade">
                                      <p:cBhvr>
                                        <p:cTn id="30" dur="500"/>
                                        <p:tgtEl>
                                          <p:spTgt spid="14"/>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39"/>
                                        </p:tgtEl>
                                        <p:attrNameLst>
                                          <p:attrName>style.visibility</p:attrName>
                                        </p:attrNameLst>
                                      </p:cBhvr>
                                      <p:to>
                                        <p:strVal val="visible"/>
                                      </p:to>
                                    </p:set>
                                    <p:animEffect transition="in" filter="fade">
                                      <p:cBhvr>
                                        <p:cTn id="35" dur="500"/>
                                        <p:tgtEl>
                                          <p:spTgt spid="3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barn(inVertical)">
                                      <p:cBhvr>
                                        <p:cTn id="40" dur="500"/>
                                        <p:tgtEl>
                                          <p:spTgt spid="17"/>
                                        </p:tgtEl>
                                      </p:cBhvr>
                                    </p:animEffect>
                                  </p:childTnLst>
                                </p:cTn>
                              </p:par>
                              <p:par>
                                <p:cTn id="41" presetID="16" presetClass="entr" presetSubtype="21" fill="hold" nodeType="with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barn(inVertical)">
                                      <p:cBhvr>
                                        <p:cTn id="43" dur="500"/>
                                        <p:tgtEl>
                                          <p:spTgt spid="38"/>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fade">
                                      <p:cBhvr>
                                        <p:cTn id="48" dur="500"/>
                                        <p:tgtEl>
                                          <p:spTgt spid="28"/>
                                        </p:tgtEl>
                                      </p:cBhvr>
                                    </p:animEffect>
                                  </p:childTnLst>
                                </p:cTn>
                              </p:par>
                              <p:par>
                                <p:cTn id="49" presetID="10" presetClass="entr" presetSubtype="0" fill="hold" nodeType="with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fade">
                                      <p:cBhvr>
                                        <p:cTn id="51" dur="500"/>
                                        <p:tgtEl>
                                          <p:spTgt spid="35"/>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500"/>
                                        <p:tgtEl>
                                          <p:spTgt spid="27"/>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500"/>
                                        <p:tgtEl>
                                          <p:spTgt spid="16"/>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4"/>
                                        </p:tgtEl>
                                        <p:attrNameLst>
                                          <p:attrName>style.visibility</p:attrName>
                                        </p:attrNameLst>
                                      </p:cBhvr>
                                      <p:to>
                                        <p:strVal val="visible"/>
                                      </p:to>
                                    </p:set>
                                    <p:animEffect transition="in" filter="fade">
                                      <p:cBhvr>
                                        <p:cTn id="64" dur="500"/>
                                        <p:tgtEl>
                                          <p:spTgt spid="34"/>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grpId="0" nodeType="clickEffect">
                                  <p:stCondLst>
                                    <p:cond delay="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animBg="1"/>
      <p:bldP spid="16" grpId="0"/>
      <p:bldP spid="11" grpId="0" animBg="1"/>
      <p:bldP spid="12" grpId="0" animBg="1"/>
      <p:bldP spid="17" grpId="0" animBg="1"/>
      <p:bldP spid="27" grpId="0"/>
      <p:bldP spid="28" grpId="0" animBg="1"/>
      <p:bldP spid="30" grpId="0"/>
      <p:bldP spid="32" grpId="0" animBg="1"/>
      <p:bldP spid="3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3E3BDCFF-5AB5-4E3D-9A19-3024AE154DA2}"/>
              </a:ext>
            </a:extLst>
          </p:cNvPr>
          <p:cNvGrpSpPr/>
          <p:nvPr/>
        </p:nvGrpSpPr>
        <p:grpSpPr>
          <a:xfrm>
            <a:off x="4040318" y="1988839"/>
            <a:ext cx="3305539" cy="2567734"/>
            <a:chOff x="4040318" y="1988839"/>
            <a:chExt cx="3305539" cy="2567734"/>
          </a:xfrm>
        </p:grpSpPr>
        <p:sp>
          <p:nvSpPr>
            <p:cNvPr id="7" name="Freeform: Shape 6">
              <a:extLst>
                <a:ext uri="{FF2B5EF4-FFF2-40B4-BE49-F238E27FC236}">
                  <a16:creationId xmlns:a16="http://schemas.microsoft.com/office/drawing/2014/main" id="{29E2B18F-92E3-4539-8726-66A4DEF5086D}"/>
                </a:ext>
              </a:extLst>
            </p:cNvPr>
            <p:cNvSpPr/>
            <p:nvPr/>
          </p:nvSpPr>
          <p:spPr>
            <a:xfrm>
              <a:off x="4932039" y="1988839"/>
              <a:ext cx="2413818" cy="2567734"/>
            </a:xfrm>
            <a:custGeom>
              <a:avLst/>
              <a:gdLst>
                <a:gd name="connsiteX0" fmla="*/ 0 w 1506471"/>
                <a:gd name="connsiteY0" fmla="*/ 655315 h 1310630"/>
                <a:gd name="connsiteX1" fmla="*/ 327658 w 1506471"/>
                <a:gd name="connsiteY1" fmla="*/ 0 h 1310630"/>
                <a:gd name="connsiteX2" fmla="*/ 1178814 w 1506471"/>
                <a:gd name="connsiteY2" fmla="*/ 0 h 1310630"/>
                <a:gd name="connsiteX3" fmla="*/ 1506471 w 1506471"/>
                <a:gd name="connsiteY3" fmla="*/ 655315 h 1310630"/>
                <a:gd name="connsiteX4" fmla="*/ 1178814 w 1506471"/>
                <a:gd name="connsiteY4" fmla="*/ 1310630 h 1310630"/>
                <a:gd name="connsiteX5" fmla="*/ 327658 w 1506471"/>
                <a:gd name="connsiteY5" fmla="*/ 1310630 h 1310630"/>
                <a:gd name="connsiteX6" fmla="*/ 0 w 1506471"/>
                <a:gd name="connsiteY6" fmla="*/ 655315 h 1310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06471" h="1310630">
                  <a:moveTo>
                    <a:pt x="753236" y="0"/>
                  </a:moveTo>
                  <a:lnTo>
                    <a:pt x="1506470" y="285063"/>
                  </a:lnTo>
                  <a:lnTo>
                    <a:pt x="1506470" y="1025568"/>
                  </a:lnTo>
                  <a:lnTo>
                    <a:pt x="753236" y="1310630"/>
                  </a:lnTo>
                  <a:lnTo>
                    <a:pt x="1" y="1025568"/>
                  </a:lnTo>
                  <a:lnTo>
                    <a:pt x="1" y="285063"/>
                  </a:lnTo>
                  <a:lnTo>
                    <a:pt x="753236"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246150" tIns="276669" rIns="246151" bIns="276668" numCol="1" spcCol="1270" anchor="ctr" anchorCtr="0">
              <a:noAutofit/>
            </a:bodyPr>
            <a:lstStyle/>
            <a:p>
              <a:pPr marL="0" lvl="0" indent="0" algn="ctr" defTabSz="466725">
                <a:lnSpc>
                  <a:spcPct val="90000"/>
                </a:lnSpc>
                <a:spcBef>
                  <a:spcPct val="0"/>
                </a:spcBef>
                <a:spcAft>
                  <a:spcPct val="35000"/>
                </a:spcAft>
                <a:buNone/>
              </a:pPr>
              <a:endParaRPr lang="en-GB" sz="1050" kern="1200" dirty="0"/>
            </a:p>
          </p:txBody>
        </p:sp>
        <p:sp>
          <p:nvSpPr>
            <p:cNvPr id="9" name="TextBox 8">
              <a:extLst>
                <a:ext uri="{FF2B5EF4-FFF2-40B4-BE49-F238E27FC236}">
                  <a16:creationId xmlns:a16="http://schemas.microsoft.com/office/drawing/2014/main" id="{1AC6E07A-E825-4CEC-A714-26BC710FECF0}"/>
                </a:ext>
              </a:extLst>
            </p:cNvPr>
            <p:cNvSpPr txBox="1"/>
            <p:nvPr/>
          </p:nvSpPr>
          <p:spPr>
            <a:xfrm>
              <a:off x="4040318" y="2902839"/>
              <a:ext cx="504056" cy="1015663"/>
            </a:xfrm>
            <a:prstGeom prst="rect">
              <a:avLst/>
            </a:prstGeom>
            <a:noFill/>
          </p:spPr>
          <p:txBody>
            <a:bodyPr wrap="square" rtlCol="0">
              <a:spAutoFit/>
            </a:bodyPr>
            <a:lstStyle/>
            <a:p>
              <a:r>
                <a:rPr lang="en-GB" sz="6000" dirty="0"/>
                <a:t>&amp;</a:t>
              </a:r>
            </a:p>
          </p:txBody>
        </p:sp>
      </p:grpSp>
      <p:sp>
        <p:nvSpPr>
          <p:cNvPr id="3" name="Content Placeholder 2">
            <a:extLst>
              <a:ext uri="{FF2B5EF4-FFF2-40B4-BE49-F238E27FC236}">
                <a16:creationId xmlns:a16="http://schemas.microsoft.com/office/drawing/2014/main" id="{6D5A78A0-1560-4EAD-A9E8-223E0C86C78A}"/>
              </a:ext>
            </a:extLst>
          </p:cNvPr>
          <p:cNvSpPr>
            <a:spLocks noGrp="1"/>
          </p:cNvSpPr>
          <p:nvPr>
            <p:ph idx="1"/>
          </p:nvPr>
        </p:nvSpPr>
        <p:spPr>
          <a:xfrm>
            <a:off x="429574" y="944323"/>
            <a:ext cx="8229600" cy="3917032"/>
          </a:xfrm>
        </p:spPr>
        <p:txBody>
          <a:bodyPr/>
          <a:lstStyle/>
          <a:p>
            <a:r>
              <a:rPr lang="en-GB" dirty="0"/>
              <a:t>Today we are focusing on:</a:t>
            </a:r>
          </a:p>
        </p:txBody>
      </p:sp>
      <p:sp>
        <p:nvSpPr>
          <p:cNvPr id="4" name="Freeform: Shape 3">
            <a:extLst>
              <a:ext uri="{FF2B5EF4-FFF2-40B4-BE49-F238E27FC236}">
                <a16:creationId xmlns:a16="http://schemas.microsoft.com/office/drawing/2014/main" id="{571BD464-CECB-44B9-B59B-2BFEF75E4ABD}"/>
              </a:ext>
            </a:extLst>
          </p:cNvPr>
          <p:cNvSpPr/>
          <p:nvPr/>
        </p:nvSpPr>
        <p:spPr>
          <a:xfrm>
            <a:off x="1381250" y="1988840"/>
            <a:ext cx="2520280" cy="2567735"/>
          </a:xfrm>
          <a:custGeom>
            <a:avLst/>
            <a:gdLst>
              <a:gd name="connsiteX0" fmla="*/ 0 w 1506471"/>
              <a:gd name="connsiteY0" fmla="*/ 655315 h 1310630"/>
              <a:gd name="connsiteX1" fmla="*/ 327658 w 1506471"/>
              <a:gd name="connsiteY1" fmla="*/ 0 h 1310630"/>
              <a:gd name="connsiteX2" fmla="*/ 1178814 w 1506471"/>
              <a:gd name="connsiteY2" fmla="*/ 0 h 1310630"/>
              <a:gd name="connsiteX3" fmla="*/ 1506471 w 1506471"/>
              <a:gd name="connsiteY3" fmla="*/ 655315 h 1310630"/>
              <a:gd name="connsiteX4" fmla="*/ 1178814 w 1506471"/>
              <a:gd name="connsiteY4" fmla="*/ 1310630 h 1310630"/>
              <a:gd name="connsiteX5" fmla="*/ 327658 w 1506471"/>
              <a:gd name="connsiteY5" fmla="*/ 1310630 h 1310630"/>
              <a:gd name="connsiteX6" fmla="*/ 0 w 1506471"/>
              <a:gd name="connsiteY6" fmla="*/ 655315 h 1310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06471" h="1310630">
                <a:moveTo>
                  <a:pt x="753236" y="0"/>
                </a:moveTo>
                <a:lnTo>
                  <a:pt x="1506470" y="285063"/>
                </a:lnTo>
                <a:lnTo>
                  <a:pt x="1506470" y="1025568"/>
                </a:lnTo>
                <a:lnTo>
                  <a:pt x="753236" y="1310630"/>
                </a:lnTo>
                <a:lnTo>
                  <a:pt x="1" y="1025568"/>
                </a:lnTo>
                <a:lnTo>
                  <a:pt x="1" y="285063"/>
                </a:lnTo>
                <a:lnTo>
                  <a:pt x="753236" y="0"/>
                </a:lnTo>
                <a:close/>
              </a:path>
            </a:pathLst>
          </a:custGeom>
        </p:spPr>
        <p:style>
          <a:lnRef idx="2">
            <a:schemeClr val="lt1">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spcFirstLastPara="0" vert="horz" wrap="square" lIns="284250" tIns="314769" rIns="284251" bIns="314768" numCol="1" spcCol="1270" anchor="ctr" anchorCtr="0">
            <a:noAutofit/>
          </a:bodyPr>
          <a:lstStyle/>
          <a:p>
            <a:pPr marL="0" lvl="0" indent="0" algn="ctr" defTabSz="933450">
              <a:lnSpc>
                <a:spcPct val="90000"/>
              </a:lnSpc>
              <a:spcBef>
                <a:spcPct val="0"/>
              </a:spcBef>
              <a:spcAft>
                <a:spcPct val="35000"/>
              </a:spcAft>
              <a:buNone/>
            </a:pPr>
            <a:r>
              <a:rPr lang="en-GB" sz="4400" kern="1200" dirty="0">
                <a:solidFill>
                  <a:schemeClr val="tx1"/>
                </a:solidFill>
              </a:rPr>
              <a:t>Note taking</a:t>
            </a:r>
          </a:p>
        </p:txBody>
      </p:sp>
      <p:sp>
        <p:nvSpPr>
          <p:cNvPr id="8" name="TextBox 7">
            <a:extLst>
              <a:ext uri="{FF2B5EF4-FFF2-40B4-BE49-F238E27FC236}">
                <a16:creationId xmlns:a16="http://schemas.microsoft.com/office/drawing/2014/main" id="{7F5CCE1D-A891-4CC0-B600-51A39BE91C53}"/>
              </a:ext>
            </a:extLst>
          </p:cNvPr>
          <p:cNvSpPr txBox="1"/>
          <p:nvPr/>
        </p:nvSpPr>
        <p:spPr>
          <a:xfrm>
            <a:off x="4599627" y="2564903"/>
            <a:ext cx="3096344" cy="978730"/>
          </a:xfrm>
          <a:prstGeom prst="rect">
            <a:avLst/>
          </a:prstGeom>
          <a:noFill/>
        </p:spPr>
        <p:txBody>
          <a:bodyPr wrap="square" rtlCol="0">
            <a:spAutoFit/>
          </a:bodyPr>
          <a:lstStyle/>
          <a:p>
            <a:pPr marL="0" lvl="0" indent="0" algn="ctr" defTabSz="466725">
              <a:lnSpc>
                <a:spcPct val="90000"/>
              </a:lnSpc>
              <a:spcBef>
                <a:spcPct val="0"/>
              </a:spcBef>
              <a:spcAft>
                <a:spcPct val="35000"/>
              </a:spcAft>
              <a:buNone/>
            </a:pPr>
            <a:r>
              <a:rPr lang="en-GB" sz="3200" kern="1200" dirty="0">
                <a:solidFill>
                  <a:srgbClr val="C00000"/>
                </a:solidFill>
              </a:rPr>
              <a:t>Time</a:t>
            </a:r>
            <a:r>
              <a:rPr lang="en-GB" sz="2800" kern="1200" dirty="0">
                <a:solidFill>
                  <a:srgbClr val="C00000"/>
                </a:solidFill>
              </a:rPr>
              <a:t> </a:t>
            </a:r>
            <a:r>
              <a:rPr lang="en-GB" sz="3200" kern="1200" dirty="0">
                <a:solidFill>
                  <a:srgbClr val="C00000"/>
                </a:solidFill>
              </a:rPr>
              <a:t>Management</a:t>
            </a:r>
            <a:endParaRPr lang="en-GB" sz="2800" kern="1200" dirty="0"/>
          </a:p>
        </p:txBody>
      </p:sp>
    </p:spTree>
    <p:extLst>
      <p:ext uri="{BB962C8B-B14F-4D97-AF65-F5344CB8AC3E}">
        <p14:creationId xmlns:p14="http://schemas.microsoft.com/office/powerpoint/2010/main" val="3583244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550952-BE6B-46D5-B01D-0D952675AE8F}"/>
              </a:ext>
            </a:extLst>
          </p:cNvPr>
          <p:cNvSpPr>
            <a:spLocks noGrp="1"/>
          </p:cNvSpPr>
          <p:nvPr>
            <p:ph idx="1"/>
          </p:nvPr>
        </p:nvSpPr>
        <p:spPr>
          <a:xfrm>
            <a:off x="179512" y="188640"/>
            <a:ext cx="8784976" cy="5328593"/>
          </a:xfrm>
        </p:spPr>
        <p:style>
          <a:lnRef idx="0">
            <a:schemeClr val="accent5"/>
          </a:lnRef>
          <a:fillRef idx="3">
            <a:schemeClr val="accent5"/>
          </a:fillRef>
          <a:effectRef idx="3">
            <a:schemeClr val="accent5"/>
          </a:effectRef>
          <a:fontRef idx="minor">
            <a:schemeClr val="lt1"/>
          </a:fontRef>
        </p:style>
        <p:txBody>
          <a:bodyPr>
            <a:normAutofit/>
          </a:bodyPr>
          <a:lstStyle/>
          <a:p>
            <a:pPr marL="0" indent="0" algn="ctr">
              <a:buNone/>
            </a:pPr>
            <a:endParaRPr lang="en-GB" sz="5400" dirty="0"/>
          </a:p>
          <a:p>
            <a:pPr marL="0" indent="0" algn="ctr">
              <a:buNone/>
            </a:pPr>
            <a:endParaRPr lang="en-GB" sz="5400" dirty="0"/>
          </a:p>
          <a:p>
            <a:pPr marL="0" indent="0" algn="ctr">
              <a:buNone/>
            </a:pPr>
            <a:r>
              <a:rPr lang="en-GB" sz="5400" b="1" dirty="0"/>
              <a:t>Note Taking</a:t>
            </a:r>
          </a:p>
        </p:txBody>
      </p:sp>
    </p:spTree>
    <p:extLst>
      <p:ext uri="{BB962C8B-B14F-4D97-AF65-F5344CB8AC3E}">
        <p14:creationId xmlns:p14="http://schemas.microsoft.com/office/powerpoint/2010/main" val="4694176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7790C-28BC-4C3E-A62F-5B824398615E}"/>
              </a:ext>
            </a:extLst>
          </p:cNvPr>
          <p:cNvSpPr>
            <a:spLocks noGrp="1"/>
          </p:cNvSpPr>
          <p:nvPr>
            <p:ph type="title"/>
          </p:nvPr>
        </p:nvSpPr>
        <p:spPr/>
        <p:txBody>
          <a:bodyPr>
            <a:normAutofit fontScale="90000"/>
          </a:bodyPr>
          <a:lstStyle/>
          <a:p>
            <a:r>
              <a:rPr lang="en-GB" dirty="0"/>
              <a:t>How do you take notes in the class?</a:t>
            </a:r>
          </a:p>
        </p:txBody>
      </p:sp>
      <p:pic>
        <p:nvPicPr>
          <p:cNvPr id="10" name="Picture 9">
            <a:extLst>
              <a:ext uri="{FF2B5EF4-FFF2-40B4-BE49-F238E27FC236}">
                <a16:creationId xmlns:a16="http://schemas.microsoft.com/office/drawing/2014/main" id="{37EAD2F3-9F16-47D8-9EA6-B93BBB7E3950}"/>
              </a:ext>
            </a:extLst>
          </p:cNvPr>
          <p:cNvPicPr>
            <a:picLocks noChangeAspect="1"/>
          </p:cNvPicPr>
          <p:nvPr/>
        </p:nvPicPr>
        <p:blipFill>
          <a:blip r:embed="rId2" cstate="print"/>
          <a:stretch>
            <a:fillRect/>
          </a:stretch>
        </p:blipFill>
        <p:spPr>
          <a:xfrm>
            <a:off x="2051720" y="2924944"/>
            <a:ext cx="2698626" cy="2698626"/>
          </a:xfrm>
          <a:prstGeom prst="rect">
            <a:avLst/>
          </a:prstGeom>
        </p:spPr>
      </p:pic>
      <p:sp>
        <p:nvSpPr>
          <p:cNvPr id="11" name="Thought Bubble: Cloud 10">
            <a:extLst>
              <a:ext uri="{FF2B5EF4-FFF2-40B4-BE49-F238E27FC236}">
                <a16:creationId xmlns:a16="http://schemas.microsoft.com/office/drawing/2014/main" id="{D3A61812-9B44-486E-A22C-3375B7818BBD}"/>
              </a:ext>
            </a:extLst>
          </p:cNvPr>
          <p:cNvSpPr/>
          <p:nvPr/>
        </p:nvSpPr>
        <p:spPr>
          <a:xfrm>
            <a:off x="323528" y="1124744"/>
            <a:ext cx="2698626" cy="3096344"/>
          </a:xfrm>
          <a:prstGeom prst="cloudCallout">
            <a:avLst>
              <a:gd name="adj1" fmla="val 41724"/>
              <a:gd name="adj2" fmla="val 4218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I will not write anything. Listening is more important</a:t>
            </a:r>
          </a:p>
        </p:txBody>
      </p:sp>
      <p:pic>
        <p:nvPicPr>
          <p:cNvPr id="12" name="Picture 11">
            <a:extLst>
              <a:ext uri="{FF2B5EF4-FFF2-40B4-BE49-F238E27FC236}">
                <a16:creationId xmlns:a16="http://schemas.microsoft.com/office/drawing/2014/main" id="{CF104FA2-3457-4296-8723-89DC4BD233B2}"/>
              </a:ext>
            </a:extLst>
          </p:cNvPr>
          <p:cNvPicPr>
            <a:picLocks noChangeAspect="1"/>
          </p:cNvPicPr>
          <p:nvPr/>
        </p:nvPicPr>
        <p:blipFill>
          <a:blip r:embed="rId3" cstate="print"/>
          <a:stretch>
            <a:fillRect/>
          </a:stretch>
        </p:blipFill>
        <p:spPr>
          <a:xfrm>
            <a:off x="4249688" y="3429000"/>
            <a:ext cx="2228850" cy="2047875"/>
          </a:xfrm>
          <a:prstGeom prst="rect">
            <a:avLst/>
          </a:prstGeom>
        </p:spPr>
      </p:pic>
      <p:sp>
        <p:nvSpPr>
          <p:cNvPr id="13" name="Thought Bubble: Cloud 12">
            <a:extLst>
              <a:ext uri="{FF2B5EF4-FFF2-40B4-BE49-F238E27FC236}">
                <a16:creationId xmlns:a16="http://schemas.microsoft.com/office/drawing/2014/main" id="{DB209F47-E2B5-4CEF-8C1E-9759F67E2ABF}"/>
              </a:ext>
            </a:extLst>
          </p:cNvPr>
          <p:cNvSpPr/>
          <p:nvPr/>
        </p:nvSpPr>
        <p:spPr>
          <a:xfrm>
            <a:off x="5977880" y="1239502"/>
            <a:ext cx="2986608" cy="3557650"/>
          </a:xfrm>
          <a:prstGeom prst="cloudCallout">
            <a:avLst>
              <a:gd name="adj1" fmla="val -62699"/>
              <a:gd name="adj2" fmla="val 7970"/>
            </a:avLst>
          </a:prstGeom>
          <a:solidFill>
            <a:schemeClr val="accent3"/>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I will write down everything the Lecturer says. Having comprehensive notes are very important.</a:t>
            </a:r>
          </a:p>
        </p:txBody>
      </p:sp>
    </p:spTree>
    <p:extLst>
      <p:ext uri="{BB962C8B-B14F-4D97-AF65-F5344CB8AC3E}">
        <p14:creationId xmlns:p14="http://schemas.microsoft.com/office/powerpoint/2010/main" val="4054752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anim calcmode="lin" valueType="num">
                                      <p:cBhvr>
                                        <p:cTn id="10" dur="500" fill="hold"/>
                                        <p:tgtEl>
                                          <p:spTgt spid="11"/>
                                        </p:tgtEl>
                                        <p:attrNameLst>
                                          <p:attrName>ppt_x</p:attrName>
                                        </p:attrNameLst>
                                      </p:cBhvr>
                                      <p:tavLst>
                                        <p:tav tm="0">
                                          <p:val>
                                            <p:fltVal val="0.5"/>
                                          </p:val>
                                        </p:tav>
                                        <p:tav tm="100000">
                                          <p:val>
                                            <p:strVal val="#ppt_x"/>
                                          </p:val>
                                        </p:tav>
                                      </p:tavLst>
                                    </p:anim>
                                    <p:anim calcmode="lin" valueType="num">
                                      <p:cBhvr>
                                        <p:cTn id="11" dur="500" fill="hold"/>
                                        <p:tgtEl>
                                          <p:spTgt spid="11"/>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p:cTn id="16" dur="500" fill="hold"/>
                                        <p:tgtEl>
                                          <p:spTgt spid="13"/>
                                        </p:tgtEl>
                                        <p:attrNameLst>
                                          <p:attrName>ppt_w</p:attrName>
                                        </p:attrNameLst>
                                      </p:cBhvr>
                                      <p:tavLst>
                                        <p:tav tm="0">
                                          <p:val>
                                            <p:fltVal val="0"/>
                                          </p:val>
                                        </p:tav>
                                        <p:tav tm="100000">
                                          <p:val>
                                            <p:strVal val="#ppt_w"/>
                                          </p:val>
                                        </p:tav>
                                      </p:tavLst>
                                    </p:anim>
                                    <p:anim calcmode="lin" valueType="num">
                                      <p:cBhvr>
                                        <p:cTn id="17" dur="500" fill="hold"/>
                                        <p:tgtEl>
                                          <p:spTgt spid="13"/>
                                        </p:tgtEl>
                                        <p:attrNameLst>
                                          <p:attrName>ppt_h</p:attrName>
                                        </p:attrNameLst>
                                      </p:cBhvr>
                                      <p:tavLst>
                                        <p:tav tm="0">
                                          <p:val>
                                            <p:fltVal val="0"/>
                                          </p:val>
                                        </p:tav>
                                        <p:tav tm="100000">
                                          <p:val>
                                            <p:strVal val="#ppt_h"/>
                                          </p:val>
                                        </p:tav>
                                      </p:tavLst>
                                    </p:anim>
                                    <p:animEffect transition="in" filter="fade">
                                      <p:cBhvr>
                                        <p:cTn id="18" dur="500"/>
                                        <p:tgtEl>
                                          <p:spTgt spid="13"/>
                                        </p:tgtEl>
                                      </p:cBhvr>
                                    </p:animEffect>
                                    <p:anim calcmode="lin" valueType="num">
                                      <p:cBhvr>
                                        <p:cTn id="19" dur="500" fill="hold"/>
                                        <p:tgtEl>
                                          <p:spTgt spid="13"/>
                                        </p:tgtEl>
                                        <p:attrNameLst>
                                          <p:attrName>ppt_x</p:attrName>
                                        </p:attrNameLst>
                                      </p:cBhvr>
                                      <p:tavLst>
                                        <p:tav tm="0">
                                          <p:val>
                                            <p:fltVal val="0.5"/>
                                          </p:val>
                                        </p:tav>
                                        <p:tav tm="100000">
                                          <p:val>
                                            <p:strVal val="#ppt_x"/>
                                          </p:val>
                                        </p:tav>
                                      </p:tavLst>
                                    </p:anim>
                                    <p:anim calcmode="lin" valueType="num">
                                      <p:cBhvr>
                                        <p:cTn id="20" dur="500" fill="hold"/>
                                        <p:tgtEl>
                                          <p:spTgt spid="1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186D0D-0494-4C0B-8EA1-942B30E26407}"/>
              </a:ext>
            </a:extLst>
          </p:cNvPr>
          <p:cNvSpPr>
            <a:spLocks noGrp="1"/>
          </p:cNvSpPr>
          <p:nvPr>
            <p:ph type="title"/>
          </p:nvPr>
        </p:nvSpPr>
        <p:spPr/>
        <p:txBody>
          <a:bodyPr/>
          <a:lstStyle/>
          <a:p>
            <a:r>
              <a:rPr lang="en-GB" dirty="0"/>
              <a:t>Note taking </a:t>
            </a:r>
          </a:p>
        </p:txBody>
      </p:sp>
      <p:sp>
        <p:nvSpPr>
          <p:cNvPr id="8" name="Straight Connector 7">
            <a:extLst>
              <a:ext uri="{FF2B5EF4-FFF2-40B4-BE49-F238E27FC236}">
                <a16:creationId xmlns:a16="http://schemas.microsoft.com/office/drawing/2014/main" id="{2078C175-9FB0-40EF-874F-6E9F36353B1B}"/>
              </a:ext>
            </a:extLst>
          </p:cNvPr>
          <p:cNvSpPr/>
          <p:nvPr/>
        </p:nvSpPr>
        <p:spPr>
          <a:xfrm>
            <a:off x="323528" y="2233154"/>
            <a:ext cx="8568952"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Freeform: Shape 8">
            <a:extLst>
              <a:ext uri="{FF2B5EF4-FFF2-40B4-BE49-F238E27FC236}">
                <a16:creationId xmlns:a16="http://schemas.microsoft.com/office/drawing/2014/main" id="{3203DC65-B8C9-4A6D-93AB-E8F636182CB5}"/>
              </a:ext>
            </a:extLst>
          </p:cNvPr>
          <p:cNvSpPr/>
          <p:nvPr/>
        </p:nvSpPr>
        <p:spPr>
          <a:xfrm>
            <a:off x="321875" y="2589489"/>
            <a:ext cx="1713790" cy="2563998"/>
          </a:xfrm>
          <a:custGeom>
            <a:avLst/>
            <a:gdLst>
              <a:gd name="connsiteX0" fmla="*/ 0 w 1713790"/>
              <a:gd name="connsiteY0" fmla="*/ 0 h 3284077"/>
              <a:gd name="connsiteX1" fmla="*/ 1713790 w 1713790"/>
              <a:gd name="connsiteY1" fmla="*/ 0 h 3284077"/>
              <a:gd name="connsiteX2" fmla="*/ 1713790 w 1713790"/>
              <a:gd name="connsiteY2" fmla="*/ 3284077 h 3284077"/>
              <a:gd name="connsiteX3" fmla="*/ 0 w 1713790"/>
              <a:gd name="connsiteY3" fmla="*/ 3284077 h 3284077"/>
              <a:gd name="connsiteX4" fmla="*/ 0 w 1713790"/>
              <a:gd name="connsiteY4" fmla="*/ 0 h 32840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3790" h="3284077">
                <a:moveTo>
                  <a:pt x="0" y="0"/>
                </a:moveTo>
                <a:lnTo>
                  <a:pt x="1713790" y="0"/>
                </a:lnTo>
                <a:lnTo>
                  <a:pt x="1713790" y="3284077"/>
                </a:lnTo>
                <a:lnTo>
                  <a:pt x="0" y="32840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400" kern="1200" dirty="0">
                <a:effectLst/>
                <a:latin typeface="Arial" panose="020B0604020202020204" pitchFamily="34" charset="0"/>
                <a:ea typeface="Calibri" panose="020F0502020204030204" pitchFamily="34" charset="0"/>
                <a:cs typeface="Arial" panose="020B0604020202020204" pitchFamily="34" charset="0"/>
              </a:rPr>
              <a:t>Several factors determine  if note taking is effective:</a:t>
            </a:r>
            <a:endParaRPr lang="en-GB" sz="2400" kern="1200" dirty="0">
              <a:latin typeface="Arial" panose="020B0604020202020204" pitchFamily="34" charset="0"/>
              <a:cs typeface="Arial" panose="020B0604020202020204" pitchFamily="34" charset="0"/>
            </a:endParaRPr>
          </a:p>
        </p:txBody>
      </p:sp>
      <p:sp>
        <p:nvSpPr>
          <p:cNvPr id="10" name="Freeform: Shape 9">
            <a:extLst>
              <a:ext uri="{FF2B5EF4-FFF2-40B4-BE49-F238E27FC236}">
                <a16:creationId xmlns:a16="http://schemas.microsoft.com/office/drawing/2014/main" id="{154279C4-E56E-4BC2-BE69-3DAC55D6D0E6}"/>
              </a:ext>
            </a:extLst>
          </p:cNvPr>
          <p:cNvSpPr/>
          <p:nvPr/>
        </p:nvSpPr>
        <p:spPr>
          <a:xfrm>
            <a:off x="2165852" y="2284467"/>
            <a:ext cx="6726627" cy="1026274"/>
          </a:xfrm>
          <a:custGeom>
            <a:avLst/>
            <a:gdLst>
              <a:gd name="connsiteX0" fmla="*/ 0 w 6726627"/>
              <a:gd name="connsiteY0" fmla="*/ 0 h 1026274"/>
              <a:gd name="connsiteX1" fmla="*/ 6726627 w 6726627"/>
              <a:gd name="connsiteY1" fmla="*/ 0 h 1026274"/>
              <a:gd name="connsiteX2" fmla="*/ 6726627 w 6726627"/>
              <a:gd name="connsiteY2" fmla="*/ 1026274 h 1026274"/>
              <a:gd name="connsiteX3" fmla="*/ 0 w 6726627"/>
              <a:gd name="connsiteY3" fmla="*/ 1026274 h 1026274"/>
              <a:gd name="connsiteX4" fmla="*/ 0 w 6726627"/>
              <a:gd name="connsiteY4" fmla="*/ 0 h 1026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6627" h="1026274">
                <a:moveTo>
                  <a:pt x="0" y="0"/>
                </a:moveTo>
                <a:lnTo>
                  <a:pt x="6726627" y="0"/>
                </a:lnTo>
                <a:lnTo>
                  <a:pt x="6726627" y="1026274"/>
                </a:lnTo>
                <a:lnTo>
                  <a:pt x="0" y="102627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Font typeface="Times New Roman" panose="02020603050405020304" pitchFamily="18" charset="0"/>
              <a:buNone/>
            </a:pPr>
            <a:r>
              <a:rPr lang="en-GB" sz="1800" kern="1200" dirty="0">
                <a:effectLst/>
                <a:latin typeface="Arial" panose="020B0604020202020204" pitchFamily="34" charset="0"/>
                <a:ea typeface="Calibri" panose="020F0502020204030204" pitchFamily="34" charset="0"/>
                <a:cs typeface="Arial" panose="020B0604020202020204" pitchFamily="34" charset="0"/>
              </a:rPr>
              <a:t>The density/complexity of the information.</a:t>
            </a:r>
          </a:p>
          <a:p>
            <a:pPr marL="0" lvl="0" indent="0" algn="l" defTabSz="800100">
              <a:lnSpc>
                <a:spcPct val="90000"/>
              </a:lnSpc>
              <a:spcBef>
                <a:spcPct val="0"/>
              </a:spcBef>
              <a:spcAft>
                <a:spcPct val="35000"/>
              </a:spcAft>
              <a:buFont typeface="Times New Roman" panose="02020603050405020304" pitchFamily="18" charset="0"/>
              <a:buNone/>
            </a:pPr>
            <a:r>
              <a:rPr lang="en-GB" sz="1800" kern="1200" dirty="0">
                <a:effectLst/>
                <a:latin typeface="Arial" panose="020B0604020202020204" pitchFamily="34" charset="0"/>
                <a:ea typeface="Calibri" panose="020F0502020204030204" pitchFamily="34" charset="0"/>
                <a:cs typeface="Arial" panose="020B0604020202020204" pitchFamily="34" charset="0"/>
              </a:rPr>
              <a:t>How fast the information is presented – a slower pace gives time to reflect on/review notes. </a:t>
            </a:r>
            <a:endParaRPr lang="en-GB" sz="1800" kern="1200" dirty="0">
              <a:latin typeface="Arial" panose="020B0604020202020204" pitchFamily="34" charset="0"/>
              <a:cs typeface="Arial" panose="020B0604020202020204" pitchFamily="34" charset="0"/>
            </a:endParaRPr>
          </a:p>
        </p:txBody>
      </p:sp>
      <p:sp>
        <p:nvSpPr>
          <p:cNvPr id="11" name="Straight Connector 10">
            <a:extLst>
              <a:ext uri="{FF2B5EF4-FFF2-40B4-BE49-F238E27FC236}">
                <a16:creationId xmlns:a16="http://schemas.microsoft.com/office/drawing/2014/main" id="{1FB8AEC8-8BBB-431E-AA3A-D14C6FB43F32}"/>
              </a:ext>
            </a:extLst>
          </p:cNvPr>
          <p:cNvSpPr/>
          <p:nvPr/>
        </p:nvSpPr>
        <p:spPr>
          <a:xfrm>
            <a:off x="2037318" y="3310742"/>
            <a:ext cx="685516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2" name="Freeform: Shape 11">
            <a:extLst>
              <a:ext uri="{FF2B5EF4-FFF2-40B4-BE49-F238E27FC236}">
                <a16:creationId xmlns:a16="http://schemas.microsoft.com/office/drawing/2014/main" id="{5304E9C0-98D6-4C69-90FC-12A6A154F71D}"/>
              </a:ext>
            </a:extLst>
          </p:cNvPr>
          <p:cNvSpPr/>
          <p:nvPr/>
        </p:nvSpPr>
        <p:spPr>
          <a:xfrm>
            <a:off x="2165852" y="3362055"/>
            <a:ext cx="6726627" cy="1026274"/>
          </a:xfrm>
          <a:custGeom>
            <a:avLst/>
            <a:gdLst>
              <a:gd name="connsiteX0" fmla="*/ 0 w 6726627"/>
              <a:gd name="connsiteY0" fmla="*/ 0 h 1026274"/>
              <a:gd name="connsiteX1" fmla="*/ 6726627 w 6726627"/>
              <a:gd name="connsiteY1" fmla="*/ 0 h 1026274"/>
              <a:gd name="connsiteX2" fmla="*/ 6726627 w 6726627"/>
              <a:gd name="connsiteY2" fmla="*/ 1026274 h 1026274"/>
              <a:gd name="connsiteX3" fmla="*/ 0 w 6726627"/>
              <a:gd name="connsiteY3" fmla="*/ 1026274 h 1026274"/>
              <a:gd name="connsiteX4" fmla="*/ 0 w 6726627"/>
              <a:gd name="connsiteY4" fmla="*/ 0 h 1026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6627" h="1026274">
                <a:moveTo>
                  <a:pt x="0" y="0"/>
                </a:moveTo>
                <a:lnTo>
                  <a:pt x="6726627" y="0"/>
                </a:lnTo>
                <a:lnTo>
                  <a:pt x="6726627" y="1026274"/>
                </a:lnTo>
                <a:lnTo>
                  <a:pt x="0" y="102627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Font typeface="Times New Roman" panose="02020603050405020304" pitchFamily="18" charset="0"/>
              <a:buNone/>
            </a:pPr>
            <a:r>
              <a:rPr lang="en-GB" sz="1800" kern="1200" dirty="0">
                <a:effectLst/>
                <a:latin typeface="Arial" panose="020B0604020202020204" pitchFamily="34" charset="0"/>
                <a:ea typeface="Calibri" panose="020F0502020204030204" pitchFamily="34" charset="0"/>
                <a:cs typeface="Arial" panose="020B0604020202020204" pitchFamily="34" charset="0"/>
              </a:rPr>
              <a:t>The style (putting points in </a:t>
            </a:r>
            <a:r>
              <a:rPr lang="en-GB" sz="1800" b="1" kern="1200" dirty="0">
                <a:effectLst/>
                <a:latin typeface="Arial" panose="020B0604020202020204" pitchFamily="34" charset="0"/>
                <a:ea typeface="Calibri" panose="020F0502020204030204" pitchFamily="34" charset="0"/>
                <a:cs typeface="Arial" panose="020B0604020202020204" pitchFamily="34" charset="0"/>
              </a:rPr>
              <a:t>your own words </a:t>
            </a:r>
            <a:r>
              <a:rPr lang="en-GB" sz="1800" kern="1200" dirty="0">
                <a:effectLst/>
                <a:latin typeface="Arial" panose="020B0604020202020204" pitchFamily="34" charset="0"/>
                <a:ea typeface="Calibri" panose="020F0502020204030204" pitchFamily="34" charset="0"/>
                <a:cs typeface="Arial" panose="020B0604020202020204" pitchFamily="34" charset="0"/>
              </a:rPr>
              <a:t>is more useful that long </a:t>
            </a:r>
            <a:r>
              <a:rPr lang="en-GB" sz="1800" b="1" kern="1200" dirty="0">
                <a:effectLst/>
                <a:latin typeface="Arial" panose="020B0604020202020204" pitchFamily="34" charset="0"/>
                <a:ea typeface="Calibri" panose="020F0502020204030204" pitchFamily="34" charset="0"/>
                <a:cs typeface="Arial" panose="020B0604020202020204" pitchFamily="34" charset="0"/>
              </a:rPr>
              <a:t>verbatim</a:t>
            </a:r>
            <a:r>
              <a:rPr lang="en-GB" sz="1800" kern="1200" dirty="0">
                <a:effectLst/>
                <a:latin typeface="Arial" panose="020B0604020202020204" pitchFamily="34" charset="0"/>
                <a:ea typeface="Calibri" panose="020F0502020204030204" pitchFamily="34" charset="0"/>
                <a:cs typeface="Arial" panose="020B0604020202020204" pitchFamily="34" charset="0"/>
              </a:rPr>
              <a:t> notes) </a:t>
            </a:r>
            <a:endParaRPr lang="en-GB" sz="1800" kern="1200" dirty="0">
              <a:latin typeface="Arial" panose="020B0604020202020204" pitchFamily="34" charset="0"/>
              <a:cs typeface="Arial" panose="020B0604020202020204" pitchFamily="34" charset="0"/>
            </a:endParaRPr>
          </a:p>
        </p:txBody>
      </p:sp>
      <p:sp>
        <p:nvSpPr>
          <p:cNvPr id="13" name="Straight Connector 12">
            <a:extLst>
              <a:ext uri="{FF2B5EF4-FFF2-40B4-BE49-F238E27FC236}">
                <a16:creationId xmlns:a16="http://schemas.microsoft.com/office/drawing/2014/main" id="{6B8CB0E3-8F7E-479B-AEF8-2F87A691ACDE}"/>
              </a:ext>
            </a:extLst>
          </p:cNvPr>
          <p:cNvSpPr/>
          <p:nvPr/>
        </p:nvSpPr>
        <p:spPr>
          <a:xfrm>
            <a:off x="2037318" y="4388330"/>
            <a:ext cx="685516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4" name="Freeform: Shape 13">
            <a:extLst>
              <a:ext uri="{FF2B5EF4-FFF2-40B4-BE49-F238E27FC236}">
                <a16:creationId xmlns:a16="http://schemas.microsoft.com/office/drawing/2014/main" id="{B6245688-853D-4251-A9FD-A51967EBE1E6}"/>
              </a:ext>
            </a:extLst>
          </p:cNvPr>
          <p:cNvSpPr/>
          <p:nvPr/>
        </p:nvSpPr>
        <p:spPr>
          <a:xfrm>
            <a:off x="2165852" y="4439643"/>
            <a:ext cx="6726627" cy="1026274"/>
          </a:xfrm>
          <a:custGeom>
            <a:avLst/>
            <a:gdLst>
              <a:gd name="connsiteX0" fmla="*/ 0 w 6726627"/>
              <a:gd name="connsiteY0" fmla="*/ 0 h 1026274"/>
              <a:gd name="connsiteX1" fmla="*/ 6726627 w 6726627"/>
              <a:gd name="connsiteY1" fmla="*/ 0 h 1026274"/>
              <a:gd name="connsiteX2" fmla="*/ 6726627 w 6726627"/>
              <a:gd name="connsiteY2" fmla="*/ 1026274 h 1026274"/>
              <a:gd name="connsiteX3" fmla="*/ 0 w 6726627"/>
              <a:gd name="connsiteY3" fmla="*/ 1026274 h 1026274"/>
              <a:gd name="connsiteX4" fmla="*/ 0 w 6726627"/>
              <a:gd name="connsiteY4" fmla="*/ 0 h 1026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6627" h="1026274">
                <a:moveTo>
                  <a:pt x="0" y="0"/>
                </a:moveTo>
                <a:lnTo>
                  <a:pt x="6726627" y="0"/>
                </a:lnTo>
                <a:lnTo>
                  <a:pt x="6726627" y="1026274"/>
                </a:lnTo>
                <a:lnTo>
                  <a:pt x="0" y="102627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Font typeface="Times New Roman" panose="02020603050405020304" pitchFamily="18" charset="0"/>
              <a:buNone/>
            </a:pPr>
            <a:r>
              <a:rPr lang="en-GB" sz="1800" kern="1200" dirty="0">
                <a:effectLst/>
                <a:latin typeface="Arial" panose="020B0604020202020204" pitchFamily="34" charset="0"/>
                <a:ea typeface="Calibri" panose="020F0502020204030204" pitchFamily="34" charset="0"/>
                <a:cs typeface="Arial" panose="020B0604020202020204" pitchFamily="34" charset="0"/>
              </a:rPr>
              <a:t>How well the information is organized by the presenter.</a:t>
            </a:r>
          </a:p>
          <a:p>
            <a:pPr marL="0" lvl="0" indent="0" algn="l" defTabSz="800100">
              <a:lnSpc>
                <a:spcPct val="90000"/>
              </a:lnSpc>
              <a:spcBef>
                <a:spcPct val="0"/>
              </a:spcBef>
              <a:spcAft>
                <a:spcPct val="35000"/>
              </a:spcAft>
              <a:buFont typeface="Times New Roman" panose="02020603050405020304" pitchFamily="18" charset="0"/>
              <a:buNone/>
            </a:pPr>
            <a:r>
              <a:rPr lang="en-GB" sz="1800" kern="1200" dirty="0">
                <a:effectLst/>
                <a:latin typeface="Arial" panose="020B0604020202020204" pitchFamily="34" charset="0"/>
                <a:ea typeface="Calibri" panose="020F0502020204030204" pitchFamily="34" charset="0"/>
                <a:cs typeface="Arial" panose="020B0604020202020204" pitchFamily="34" charset="0"/>
              </a:rPr>
              <a:t>How skilled you are at taking notes (do you capture the important points?)</a:t>
            </a:r>
            <a:endParaRPr lang="en-GB" sz="1800" kern="1200" dirty="0">
              <a:latin typeface="Arial" panose="020B0604020202020204" pitchFamily="34" charset="0"/>
              <a:cs typeface="Arial" panose="020B0604020202020204" pitchFamily="34" charset="0"/>
            </a:endParaRPr>
          </a:p>
        </p:txBody>
      </p:sp>
      <p:sp>
        <p:nvSpPr>
          <p:cNvPr id="15" name="Straight Connector 14">
            <a:extLst>
              <a:ext uri="{FF2B5EF4-FFF2-40B4-BE49-F238E27FC236}">
                <a16:creationId xmlns:a16="http://schemas.microsoft.com/office/drawing/2014/main" id="{CBCDCDBD-AFA1-4755-B7B2-1D423DAEF3CD}"/>
              </a:ext>
            </a:extLst>
          </p:cNvPr>
          <p:cNvSpPr/>
          <p:nvPr/>
        </p:nvSpPr>
        <p:spPr>
          <a:xfrm>
            <a:off x="2037318" y="5465918"/>
            <a:ext cx="685516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 name="Rectangle 5">
            <a:extLst>
              <a:ext uri="{FF2B5EF4-FFF2-40B4-BE49-F238E27FC236}">
                <a16:creationId xmlns:a16="http://schemas.microsoft.com/office/drawing/2014/main" id="{12ED4D50-6019-4B41-8312-01018322FF77}"/>
              </a:ext>
            </a:extLst>
          </p:cNvPr>
          <p:cNvSpPr/>
          <p:nvPr/>
        </p:nvSpPr>
        <p:spPr>
          <a:xfrm>
            <a:off x="453319" y="1321645"/>
            <a:ext cx="8363272" cy="7920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a:t>
            </a:r>
            <a:r>
              <a:rPr lang="en-GB" sz="1800" dirty="0">
                <a:effectLst/>
                <a:latin typeface="Arial" panose="020B0604020202020204" pitchFamily="34" charset="0"/>
                <a:ea typeface="Calibri" panose="020F0502020204030204" pitchFamily="34" charset="0"/>
                <a:cs typeface="Arial" panose="020B0604020202020204" pitchFamily="34" charset="0"/>
              </a:rPr>
              <a:t>Notetaking is a strategy for making information meaningful… The act of taking notes is more important that the result.” (McPherson, 2018, p6) </a:t>
            </a:r>
          </a:p>
        </p:txBody>
      </p:sp>
    </p:spTree>
    <p:extLst>
      <p:ext uri="{BB962C8B-B14F-4D97-AF65-F5344CB8AC3E}">
        <p14:creationId xmlns:p14="http://schemas.microsoft.com/office/powerpoint/2010/main" val="1189422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fade">
                                      <p:cBhvr>
                                        <p:cTn id="17" dur="500"/>
                                        <p:tgtEl>
                                          <p:spTgt spid="1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1" end="1"/>
                                            </p:txEl>
                                          </p:spTgt>
                                        </p:tgtEl>
                                        <p:attrNameLst>
                                          <p:attrName>style.visibility</p:attrName>
                                        </p:attrNameLst>
                                      </p:cBhvr>
                                      <p:to>
                                        <p:strVal val="visible"/>
                                      </p:to>
                                    </p:set>
                                    <p:animEffect transition="in" filter="fade">
                                      <p:cBhvr>
                                        <p:cTn id="22" dur="500"/>
                                        <p:tgtEl>
                                          <p:spTgt spid="1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2">
                                            <p:txEl>
                                              <p:pRg st="0" end="0"/>
                                            </p:txEl>
                                          </p:spTgt>
                                        </p:tgtEl>
                                        <p:attrNameLst>
                                          <p:attrName>style.visibility</p:attrName>
                                        </p:attrNameLst>
                                      </p:cBhvr>
                                      <p:to>
                                        <p:strVal val="visible"/>
                                      </p:to>
                                    </p:set>
                                    <p:animEffect transition="in" filter="fade">
                                      <p:cBhvr>
                                        <p:cTn id="27" dur="500"/>
                                        <p:tgtEl>
                                          <p:spTgt spid="12">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4">
                                            <p:txEl>
                                              <p:pRg st="0" end="0"/>
                                            </p:txEl>
                                          </p:spTgt>
                                        </p:tgtEl>
                                        <p:attrNameLst>
                                          <p:attrName>style.visibility</p:attrName>
                                        </p:attrNameLst>
                                      </p:cBhvr>
                                      <p:to>
                                        <p:strVal val="visible"/>
                                      </p:to>
                                    </p:set>
                                    <p:animEffect transition="in" filter="fade">
                                      <p:cBhvr>
                                        <p:cTn id="32" dur="500"/>
                                        <p:tgtEl>
                                          <p:spTgt spid="14">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
                                            <p:txEl>
                                              <p:pRg st="1" end="1"/>
                                            </p:txEl>
                                          </p:spTgt>
                                        </p:tgtEl>
                                        <p:attrNameLst>
                                          <p:attrName>style.visibility</p:attrName>
                                        </p:attrNameLst>
                                      </p:cBhvr>
                                      <p:to>
                                        <p:strVal val="visible"/>
                                      </p:to>
                                    </p:set>
                                    <p:animEffect transition="in" filter="fade">
                                      <p:cBhvr>
                                        <p:cTn id="37" dur="500"/>
                                        <p:tgtEl>
                                          <p:spTgt spid="1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FA6FB-62E1-433F-8F66-90738B12F0DC}"/>
              </a:ext>
            </a:extLst>
          </p:cNvPr>
          <p:cNvSpPr>
            <a:spLocks noGrp="1"/>
          </p:cNvSpPr>
          <p:nvPr>
            <p:ph type="title"/>
          </p:nvPr>
        </p:nvSpPr>
        <p:spPr/>
        <p:txBody>
          <a:bodyPr/>
          <a:lstStyle/>
          <a:p>
            <a:r>
              <a:rPr lang="en-GB" dirty="0"/>
              <a:t>Working memory </a:t>
            </a:r>
          </a:p>
        </p:txBody>
      </p:sp>
      <p:sp>
        <p:nvSpPr>
          <p:cNvPr id="4" name="Rectangle 3">
            <a:extLst>
              <a:ext uri="{FF2B5EF4-FFF2-40B4-BE49-F238E27FC236}">
                <a16:creationId xmlns:a16="http://schemas.microsoft.com/office/drawing/2014/main" id="{5134CB0D-465A-4351-93D8-C32914307415}"/>
              </a:ext>
            </a:extLst>
          </p:cNvPr>
          <p:cNvSpPr/>
          <p:nvPr/>
        </p:nvSpPr>
        <p:spPr>
          <a:xfrm>
            <a:off x="402233" y="2165278"/>
            <a:ext cx="8363272" cy="100811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nSpc>
                <a:spcPct val="107000"/>
              </a:lnSpc>
              <a:spcAft>
                <a:spcPts val="800"/>
              </a:spcAft>
            </a:pPr>
            <a:r>
              <a:rPr lang="en-GB" sz="1800" dirty="0">
                <a:effectLst/>
                <a:latin typeface="Arial" panose="020B0604020202020204" pitchFamily="34" charset="0"/>
                <a:ea typeface="Calibri" panose="020F0502020204030204" pitchFamily="34" charset="0"/>
                <a:cs typeface="Arial" panose="020B0604020202020204" pitchFamily="34" charset="0"/>
              </a:rPr>
              <a:t>Your working memory governs your ability to comprehend what you are reading or hearing, your ability to learn new words, your ability to reason, your ability to plan and organise yourself. </a:t>
            </a:r>
          </a:p>
        </p:txBody>
      </p:sp>
      <p:sp>
        <p:nvSpPr>
          <p:cNvPr id="5" name="Rectangle 4">
            <a:extLst>
              <a:ext uri="{FF2B5EF4-FFF2-40B4-BE49-F238E27FC236}">
                <a16:creationId xmlns:a16="http://schemas.microsoft.com/office/drawing/2014/main" id="{DDE5F1A5-8577-43DA-8A7C-511E2BF80909}"/>
              </a:ext>
            </a:extLst>
          </p:cNvPr>
          <p:cNvSpPr/>
          <p:nvPr/>
        </p:nvSpPr>
        <p:spPr>
          <a:xfrm>
            <a:off x="389707" y="1382257"/>
            <a:ext cx="8363272" cy="6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1800" dirty="0">
                <a:effectLst/>
                <a:latin typeface="Arial" panose="020B0604020202020204" pitchFamily="34" charset="0"/>
                <a:ea typeface="Calibri" panose="020F0502020204030204" pitchFamily="34" charset="0"/>
                <a:cs typeface="Arial" panose="020B0604020202020204" pitchFamily="34" charset="0"/>
              </a:rPr>
              <a:t>Your Working Memory (WM) capacity is the amount of information you can ‘hold’ in one go. This varies between people.</a:t>
            </a:r>
          </a:p>
        </p:txBody>
      </p:sp>
      <p:sp>
        <p:nvSpPr>
          <p:cNvPr id="7" name="Oval 6">
            <a:extLst>
              <a:ext uri="{FF2B5EF4-FFF2-40B4-BE49-F238E27FC236}">
                <a16:creationId xmlns:a16="http://schemas.microsoft.com/office/drawing/2014/main" id="{2FDBAD64-540F-46C3-9828-63CAB702D011}"/>
              </a:ext>
            </a:extLst>
          </p:cNvPr>
          <p:cNvSpPr/>
          <p:nvPr/>
        </p:nvSpPr>
        <p:spPr>
          <a:xfrm>
            <a:off x="395537" y="3299284"/>
            <a:ext cx="2592288" cy="237626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sz="1800" dirty="0">
                <a:effectLst/>
                <a:latin typeface="Arial" panose="020B0604020202020204" pitchFamily="34" charset="0"/>
                <a:ea typeface="Calibri" panose="020F0502020204030204" pitchFamily="34" charset="0"/>
                <a:cs typeface="Arial" panose="020B0604020202020204" pitchFamily="34" charset="0"/>
              </a:rPr>
              <a:t>Some people have a </a:t>
            </a:r>
            <a:r>
              <a:rPr lang="en-GB" sz="1800" u="sng" dirty="0">
                <a:effectLst/>
                <a:latin typeface="Arial" panose="020B0604020202020204" pitchFamily="34" charset="0"/>
                <a:ea typeface="Calibri" panose="020F0502020204030204" pitchFamily="34" charset="0"/>
                <a:cs typeface="Arial" panose="020B0604020202020204" pitchFamily="34" charset="0"/>
              </a:rPr>
              <a:t>high</a:t>
            </a:r>
            <a:r>
              <a:rPr lang="en-GB" sz="1800" dirty="0">
                <a:effectLst/>
                <a:latin typeface="Arial" panose="020B0604020202020204" pitchFamily="34" charset="0"/>
                <a:ea typeface="Calibri" panose="020F0502020204030204" pitchFamily="34" charset="0"/>
                <a:cs typeface="Arial" panose="020B0604020202020204" pitchFamily="34" charset="0"/>
              </a:rPr>
              <a:t> capacity WM, holding up to </a:t>
            </a:r>
            <a:r>
              <a:rPr lang="en-GB" sz="1800" u="sng" dirty="0">
                <a:effectLst/>
                <a:latin typeface="Arial" panose="020B0604020202020204" pitchFamily="34" charset="0"/>
                <a:ea typeface="Calibri" panose="020F0502020204030204" pitchFamily="34" charset="0"/>
                <a:cs typeface="Arial" panose="020B0604020202020204" pitchFamily="34" charset="0"/>
              </a:rPr>
              <a:t>10</a:t>
            </a:r>
            <a:r>
              <a:rPr lang="en-GB" sz="1800" dirty="0">
                <a:effectLst/>
                <a:latin typeface="Arial" panose="020B0604020202020204" pitchFamily="34" charset="0"/>
                <a:ea typeface="Calibri" panose="020F0502020204030204" pitchFamily="34" charset="0"/>
                <a:cs typeface="Arial" panose="020B0604020202020204" pitchFamily="34" charset="0"/>
              </a:rPr>
              <a:t> pieces of information at a time. </a:t>
            </a:r>
          </a:p>
        </p:txBody>
      </p:sp>
      <p:sp>
        <p:nvSpPr>
          <p:cNvPr id="8" name="Oval 7">
            <a:extLst>
              <a:ext uri="{FF2B5EF4-FFF2-40B4-BE49-F238E27FC236}">
                <a16:creationId xmlns:a16="http://schemas.microsoft.com/office/drawing/2014/main" id="{D2237EAD-4D1D-44E3-B576-4C19FEE4B6B4}"/>
              </a:ext>
            </a:extLst>
          </p:cNvPr>
          <p:cNvSpPr/>
          <p:nvPr/>
        </p:nvSpPr>
        <p:spPr>
          <a:xfrm>
            <a:off x="3414700" y="3591522"/>
            <a:ext cx="2448272" cy="21025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sz="1800" dirty="0">
                <a:latin typeface="Arial" panose="020B0604020202020204" pitchFamily="34" charset="0"/>
                <a:ea typeface="Calibri" panose="020F0502020204030204" pitchFamily="34" charset="0"/>
                <a:cs typeface="Arial" panose="020B0604020202020204" pitchFamily="34" charset="0"/>
              </a:rPr>
              <a:t>Most</a:t>
            </a:r>
            <a:r>
              <a:rPr lang="en-GB" sz="1800" dirty="0">
                <a:effectLst/>
                <a:latin typeface="Arial" panose="020B0604020202020204" pitchFamily="34" charset="0"/>
                <a:ea typeface="Calibri" panose="020F0502020204030204" pitchFamily="34" charset="0"/>
                <a:cs typeface="Arial" panose="020B0604020202020204" pitchFamily="34" charset="0"/>
              </a:rPr>
              <a:t> have an </a:t>
            </a:r>
            <a:r>
              <a:rPr lang="en-GB" sz="1800" u="sng" dirty="0">
                <a:effectLst/>
                <a:latin typeface="Arial" panose="020B0604020202020204" pitchFamily="34" charset="0"/>
                <a:ea typeface="Calibri" panose="020F0502020204030204" pitchFamily="34" charset="0"/>
                <a:cs typeface="Arial" panose="020B0604020202020204" pitchFamily="34" charset="0"/>
              </a:rPr>
              <a:t>average</a:t>
            </a:r>
            <a:r>
              <a:rPr lang="en-GB" sz="1800" dirty="0">
                <a:effectLst/>
                <a:latin typeface="Arial" panose="020B0604020202020204" pitchFamily="34" charset="0"/>
                <a:ea typeface="Calibri" panose="020F0502020204030204" pitchFamily="34" charset="0"/>
                <a:cs typeface="Arial" panose="020B0604020202020204" pitchFamily="34" charset="0"/>
              </a:rPr>
              <a:t> WM recalling up to </a:t>
            </a:r>
            <a:r>
              <a:rPr lang="en-GB" sz="1800" u="sng" dirty="0">
                <a:effectLst/>
                <a:latin typeface="Arial" panose="020B0604020202020204" pitchFamily="34" charset="0"/>
                <a:ea typeface="Calibri" panose="020F0502020204030204" pitchFamily="34" charset="0"/>
                <a:cs typeface="Arial" panose="020B0604020202020204" pitchFamily="34" charset="0"/>
              </a:rPr>
              <a:t>6</a:t>
            </a:r>
            <a:r>
              <a:rPr lang="en-GB" sz="1800" dirty="0">
                <a:effectLst/>
                <a:latin typeface="Arial" panose="020B0604020202020204" pitchFamily="34" charset="0"/>
                <a:ea typeface="Calibri" panose="020F0502020204030204" pitchFamily="34" charset="0"/>
                <a:cs typeface="Arial" panose="020B0604020202020204" pitchFamily="34" charset="0"/>
              </a:rPr>
              <a:t> pieces of information at a time</a:t>
            </a:r>
          </a:p>
        </p:txBody>
      </p:sp>
      <p:sp>
        <p:nvSpPr>
          <p:cNvPr id="9" name="Oval 8">
            <a:extLst>
              <a:ext uri="{FF2B5EF4-FFF2-40B4-BE49-F238E27FC236}">
                <a16:creationId xmlns:a16="http://schemas.microsoft.com/office/drawing/2014/main" id="{9EA1CB72-8FC9-4C14-A863-050C50DC5FEB}"/>
              </a:ext>
            </a:extLst>
          </p:cNvPr>
          <p:cNvSpPr/>
          <p:nvPr/>
        </p:nvSpPr>
        <p:spPr>
          <a:xfrm>
            <a:off x="6444208" y="3861048"/>
            <a:ext cx="2197552" cy="18330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sz="1800" dirty="0">
                <a:latin typeface="Arial" panose="020B0604020202020204" pitchFamily="34" charset="0"/>
                <a:ea typeface="Calibri" panose="020F0502020204030204" pitchFamily="34" charset="0"/>
                <a:cs typeface="Arial" panose="020B0604020202020204" pitchFamily="34" charset="0"/>
              </a:rPr>
              <a:t>S</a:t>
            </a:r>
            <a:r>
              <a:rPr lang="en-GB" sz="1800" dirty="0">
                <a:effectLst/>
                <a:latin typeface="Arial" panose="020B0604020202020204" pitchFamily="34" charset="0"/>
                <a:ea typeface="Calibri" panose="020F0502020204030204" pitchFamily="34" charset="0"/>
                <a:cs typeface="Arial" panose="020B0604020202020204" pitchFamily="34" charset="0"/>
              </a:rPr>
              <a:t>ome will have a </a:t>
            </a:r>
            <a:r>
              <a:rPr lang="en-GB" sz="1800" u="sng" dirty="0">
                <a:effectLst/>
                <a:latin typeface="Arial" panose="020B0604020202020204" pitchFamily="34" charset="0"/>
                <a:ea typeface="Calibri" panose="020F0502020204030204" pitchFamily="34" charset="0"/>
                <a:cs typeface="Arial" panose="020B0604020202020204" pitchFamily="34" charset="0"/>
              </a:rPr>
              <a:t>lower</a:t>
            </a:r>
            <a:r>
              <a:rPr lang="en-GB" sz="1800" dirty="0">
                <a:effectLst/>
                <a:latin typeface="Arial" panose="020B0604020202020204" pitchFamily="34" charset="0"/>
                <a:ea typeface="Calibri" panose="020F0502020204030204" pitchFamily="34" charset="0"/>
                <a:cs typeface="Arial" panose="020B0604020202020204" pitchFamily="34" charset="0"/>
              </a:rPr>
              <a:t> capacity WM holding </a:t>
            </a:r>
            <a:r>
              <a:rPr lang="en-GB" sz="1800" u="sng" dirty="0">
                <a:effectLst/>
                <a:latin typeface="Arial" panose="020B0604020202020204" pitchFamily="34" charset="0"/>
                <a:ea typeface="Calibri" panose="020F0502020204030204" pitchFamily="34" charset="0"/>
                <a:cs typeface="Arial" panose="020B0604020202020204" pitchFamily="34" charset="0"/>
              </a:rPr>
              <a:t>3</a:t>
            </a:r>
            <a:r>
              <a:rPr lang="en-GB" sz="1800" dirty="0">
                <a:effectLst/>
                <a:latin typeface="Arial" panose="020B0604020202020204" pitchFamily="34" charset="0"/>
                <a:ea typeface="Calibri" panose="020F0502020204030204" pitchFamily="34" charset="0"/>
                <a:cs typeface="Arial" panose="020B0604020202020204" pitchFamily="34" charset="0"/>
              </a:rPr>
              <a:t> pieces of info at a time. </a:t>
            </a:r>
          </a:p>
        </p:txBody>
      </p:sp>
    </p:spTree>
    <p:extLst>
      <p:ext uri="{BB962C8B-B14F-4D97-AF65-F5344CB8AC3E}">
        <p14:creationId xmlns:p14="http://schemas.microsoft.com/office/powerpoint/2010/main" val="457485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animBg="1"/>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86F58-8980-4796-8EBA-81F4B377E2D7}"/>
              </a:ext>
            </a:extLst>
          </p:cNvPr>
          <p:cNvSpPr>
            <a:spLocks noGrp="1"/>
          </p:cNvSpPr>
          <p:nvPr>
            <p:ph type="title"/>
          </p:nvPr>
        </p:nvSpPr>
        <p:spPr>
          <a:xfrm>
            <a:off x="457200" y="260648"/>
            <a:ext cx="8229600" cy="796950"/>
          </a:xfrm>
        </p:spPr>
        <p:txBody>
          <a:bodyPr/>
          <a:lstStyle/>
          <a:p>
            <a:r>
              <a:rPr lang="en-GB" dirty="0"/>
              <a:t>Working memory and learning</a:t>
            </a:r>
          </a:p>
        </p:txBody>
      </p:sp>
      <p:sp>
        <p:nvSpPr>
          <p:cNvPr id="5" name="Rectangle 4">
            <a:extLst>
              <a:ext uri="{FF2B5EF4-FFF2-40B4-BE49-F238E27FC236}">
                <a16:creationId xmlns:a16="http://schemas.microsoft.com/office/drawing/2014/main" id="{2D783343-1BB3-4FE3-80EC-D65E49927ABC}"/>
              </a:ext>
            </a:extLst>
          </p:cNvPr>
          <p:cNvSpPr/>
          <p:nvPr/>
        </p:nvSpPr>
        <p:spPr>
          <a:xfrm>
            <a:off x="432548" y="1427050"/>
            <a:ext cx="8507288" cy="64807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1800" dirty="0">
                <a:effectLst/>
                <a:latin typeface="Arial" panose="020B0604020202020204" pitchFamily="34" charset="0"/>
                <a:ea typeface="Calibri" panose="020F0502020204030204" pitchFamily="34" charset="0"/>
                <a:cs typeface="Arial" panose="020B0604020202020204" pitchFamily="34" charset="0"/>
              </a:rPr>
              <a:t>If you have a lower capacity working memory then you may find that you need to:</a:t>
            </a:r>
            <a:endParaRPr lang="en-GB" dirty="0"/>
          </a:p>
        </p:txBody>
      </p:sp>
      <p:sp>
        <p:nvSpPr>
          <p:cNvPr id="8" name="Block Arc 7">
            <a:extLst>
              <a:ext uri="{FF2B5EF4-FFF2-40B4-BE49-F238E27FC236}">
                <a16:creationId xmlns:a16="http://schemas.microsoft.com/office/drawing/2014/main" id="{9EE87BD8-2396-45D6-9A46-1A34973A655A}"/>
              </a:ext>
            </a:extLst>
          </p:cNvPr>
          <p:cNvSpPr/>
          <p:nvPr/>
        </p:nvSpPr>
        <p:spPr>
          <a:xfrm>
            <a:off x="-2452177" y="2011995"/>
            <a:ext cx="3404590" cy="3404590"/>
          </a:xfrm>
          <a:prstGeom prst="blockArc">
            <a:avLst>
              <a:gd name="adj1" fmla="val 18900000"/>
              <a:gd name="adj2" fmla="val 2700000"/>
              <a:gd name="adj3" fmla="val 634"/>
            </a:avLst>
          </a:prstGeom>
        </p:spPr>
        <p:style>
          <a:lnRef idx="2">
            <a:schemeClr val="accent1">
              <a:shade val="60000"/>
              <a:hueOff val="0"/>
              <a:satOff val="0"/>
              <a:lumOff val="0"/>
              <a:alphaOff val="0"/>
            </a:schemeClr>
          </a:lnRef>
          <a:fillRef idx="0">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9" name="Freeform: Shape 8">
            <a:extLst>
              <a:ext uri="{FF2B5EF4-FFF2-40B4-BE49-F238E27FC236}">
                <a16:creationId xmlns:a16="http://schemas.microsoft.com/office/drawing/2014/main" id="{7873A9FA-F383-4C7D-9A17-3427305B05B3}"/>
              </a:ext>
            </a:extLst>
          </p:cNvPr>
          <p:cNvSpPr/>
          <p:nvPr/>
        </p:nvSpPr>
        <p:spPr>
          <a:xfrm>
            <a:off x="755576" y="2577976"/>
            <a:ext cx="8049943" cy="694413"/>
          </a:xfrm>
          <a:custGeom>
            <a:avLst/>
            <a:gdLst>
              <a:gd name="connsiteX0" fmla="*/ 0 w 8049943"/>
              <a:gd name="connsiteY0" fmla="*/ 0 h 505028"/>
              <a:gd name="connsiteX1" fmla="*/ 8049943 w 8049943"/>
              <a:gd name="connsiteY1" fmla="*/ 0 h 505028"/>
              <a:gd name="connsiteX2" fmla="*/ 8049943 w 8049943"/>
              <a:gd name="connsiteY2" fmla="*/ 505028 h 505028"/>
              <a:gd name="connsiteX3" fmla="*/ 0 w 8049943"/>
              <a:gd name="connsiteY3" fmla="*/ 505028 h 505028"/>
              <a:gd name="connsiteX4" fmla="*/ 0 w 8049943"/>
              <a:gd name="connsiteY4" fmla="*/ 0 h 5050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49943" h="505028">
                <a:moveTo>
                  <a:pt x="0" y="0"/>
                </a:moveTo>
                <a:lnTo>
                  <a:pt x="8049943" y="0"/>
                </a:lnTo>
                <a:lnTo>
                  <a:pt x="8049943" y="505028"/>
                </a:lnTo>
                <a:lnTo>
                  <a:pt x="0" y="50502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00866" tIns="38100" rIns="38100" bIns="38100" numCol="1" spcCol="1270" anchor="ctr" anchorCtr="0">
            <a:noAutofit/>
          </a:bodyPr>
          <a:lstStyle/>
          <a:p>
            <a:pPr marL="0" lvl="0" indent="0" algn="l" defTabSz="666750">
              <a:lnSpc>
                <a:spcPct val="90000"/>
              </a:lnSpc>
              <a:spcBef>
                <a:spcPct val="0"/>
              </a:spcBef>
              <a:spcAft>
                <a:spcPct val="35000"/>
              </a:spcAft>
              <a:buNone/>
            </a:pPr>
            <a:r>
              <a:rPr lang="en-GB" kern="1200" dirty="0">
                <a:effectLst/>
                <a:latin typeface="Arial" panose="020B0604020202020204" pitchFamily="34" charset="0"/>
                <a:ea typeface="Calibri" panose="020F0502020204030204" pitchFamily="34" charset="0"/>
                <a:cs typeface="Arial" panose="020B0604020202020204" pitchFamily="34" charset="0"/>
              </a:rPr>
              <a:t>read over a piece of new information several times before it makes sense and you feel that you understand it,</a:t>
            </a:r>
            <a:endParaRPr lang="en-GB" kern="1200" dirty="0"/>
          </a:p>
        </p:txBody>
      </p:sp>
      <p:sp>
        <p:nvSpPr>
          <p:cNvPr id="10" name="Oval 9">
            <a:extLst>
              <a:ext uri="{FF2B5EF4-FFF2-40B4-BE49-F238E27FC236}">
                <a16:creationId xmlns:a16="http://schemas.microsoft.com/office/drawing/2014/main" id="{D20DA340-819B-457D-8D4E-536F709691AA}"/>
              </a:ext>
            </a:extLst>
          </p:cNvPr>
          <p:cNvSpPr/>
          <p:nvPr/>
        </p:nvSpPr>
        <p:spPr>
          <a:xfrm>
            <a:off x="439933" y="2641104"/>
            <a:ext cx="631285" cy="631285"/>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1" name="Freeform: Shape 10">
            <a:extLst>
              <a:ext uri="{FF2B5EF4-FFF2-40B4-BE49-F238E27FC236}">
                <a16:creationId xmlns:a16="http://schemas.microsoft.com/office/drawing/2014/main" id="{B1ACC32A-7092-4B07-A1A6-889D779E3417}"/>
              </a:ext>
            </a:extLst>
          </p:cNvPr>
          <p:cNvSpPr/>
          <p:nvPr/>
        </p:nvSpPr>
        <p:spPr>
          <a:xfrm>
            <a:off x="939154" y="3461774"/>
            <a:ext cx="7866365" cy="694413"/>
          </a:xfrm>
          <a:custGeom>
            <a:avLst/>
            <a:gdLst>
              <a:gd name="connsiteX0" fmla="*/ 0 w 7866365"/>
              <a:gd name="connsiteY0" fmla="*/ 0 h 505028"/>
              <a:gd name="connsiteX1" fmla="*/ 7866365 w 7866365"/>
              <a:gd name="connsiteY1" fmla="*/ 0 h 505028"/>
              <a:gd name="connsiteX2" fmla="*/ 7866365 w 7866365"/>
              <a:gd name="connsiteY2" fmla="*/ 505028 h 505028"/>
              <a:gd name="connsiteX3" fmla="*/ 0 w 7866365"/>
              <a:gd name="connsiteY3" fmla="*/ 505028 h 505028"/>
              <a:gd name="connsiteX4" fmla="*/ 0 w 7866365"/>
              <a:gd name="connsiteY4" fmla="*/ 0 h 5050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66365" h="505028">
                <a:moveTo>
                  <a:pt x="0" y="0"/>
                </a:moveTo>
                <a:lnTo>
                  <a:pt x="7866365" y="0"/>
                </a:lnTo>
                <a:lnTo>
                  <a:pt x="7866365" y="505028"/>
                </a:lnTo>
                <a:lnTo>
                  <a:pt x="0" y="50502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00866" tIns="38100" rIns="38100" bIns="38100" numCol="1" spcCol="1270" anchor="ctr" anchorCtr="0">
            <a:noAutofit/>
          </a:bodyPr>
          <a:lstStyle/>
          <a:p>
            <a:pPr marL="0" lvl="0" indent="0" algn="l" defTabSz="666750">
              <a:lnSpc>
                <a:spcPct val="90000"/>
              </a:lnSpc>
              <a:spcBef>
                <a:spcPct val="0"/>
              </a:spcBef>
              <a:spcAft>
                <a:spcPct val="35000"/>
              </a:spcAft>
              <a:buNone/>
            </a:pPr>
            <a:r>
              <a:rPr lang="en-GB" kern="1200" dirty="0">
                <a:effectLst/>
                <a:latin typeface="Arial" panose="020B0604020202020204" pitchFamily="34" charset="0"/>
                <a:ea typeface="Calibri" panose="020F0502020204030204" pitchFamily="34" charset="0"/>
                <a:cs typeface="Arial" panose="020B0604020202020204" pitchFamily="34" charset="0"/>
              </a:rPr>
              <a:t>say the new information out loud to yourself to aid your understanding</a:t>
            </a:r>
            <a:r>
              <a:rPr lang="en-GB" sz="1500" kern="1200" dirty="0">
                <a:effectLst/>
                <a:latin typeface="Arial" panose="020B0604020202020204" pitchFamily="34" charset="0"/>
                <a:ea typeface="Calibri" panose="020F0502020204030204" pitchFamily="34" charset="0"/>
                <a:cs typeface="Arial" panose="020B0604020202020204" pitchFamily="34" charset="0"/>
              </a:rPr>
              <a:t>,</a:t>
            </a:r>
            <a:endParaRPr lang="en-GB" sz="1500" kern="1200" dirty="0"/>
          </a:p>
        </p:txBody>
      </p:sp>
      <p:sp>
        <p:nvSpPr>
          <p:cNvPr id="12" name="Oval 11">
            <a:extLst>
              <a:ext uri="{FF2B5EF4-FFF2-40B4-BE49-F238E27FC236}">
                <a16:creationId xmlns:a16="http://schemas.microsoft.com/office/drawing/2014/main" id="{C73C0DF2-184E-45BE-906C-3D9D2953EF51}"/>
              </a:ext>
            </a:extLst>
          </p:cNvPr>
          <p:cNvSpPr/>
          <p:nvPr/>
        </p:nvSpPr>
        <p:spPr>
          <a:xfrm>
            <a:off x="623511" y="3398647"/>
            <a:ext cx="631285" cy="631285"/>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3" name="Freeform: Shape 12">
            <a:extLst>
              <a:ext uri="{FF2B5EF4-FFF2-40B4-BE49-F238E27FC236}">
                <a16:creationId xmlns:a16="http://schemas.microsoft.com/office/drawing/2014/main" id="{927DBA39-F462-42E7-B3CE-E83F811EFDD4}"/>
              </a:ext>
            </a:extLst>
          </p:cNvPr>
          <p:cNvSpPr/>
          <p:nvPr/>
        </p:nvSpPr>
        <p:spPr>
          <a:xfrm>
            <a:off x="755576" y="4219317"/>
            <a:ext cx="8049943" cy="694413"/>
          </a:xfrm>
          <a:custGeom>
            <a:avLst/>
            <a:gdLst>
              <a:gd name="connsiteX0" fmla="*/ 0 w 8049943"/>
              <a:gd name="connsiteY0" fmla="*/ 0 h 505028"/>
              <a:gd name="connsiteX1" fmla="*/ 8049943 w 8049943"/>
              <a:gd name="connsiteY1" fmla="*/ 0 h 505028"/>
              <a:gd name="connsiteX2" fmla="*/ 8049943 w 8049943"/>
              <a:gd name="connsiteY2" fmla="*/ 505028 h 505028"/>
              <a:gd name="connsiteX3" fmla="*/ 0 w 8049943"/>
              <a:gd name="connsiteY3" fmla="*/ 505028 h 505028"/>
              <a:gd name="connsiteX4" fmla="*/ 0 w 8049943"/>
              <a:gd name="connsiteY4" fmla="*/ 0 h 5050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49943" h="505028">
                <a:moveTo>
                  <a:pt x="0" y="0"/>
                </a:moveTo>
                <a:lnTo>
                  <a:pt x="8049943" y="0"/>
                </a:lnTo>
                <a:lnTo>
                  <a:pt x="8049943" y="505028"/>
                </a:lnTo>
                <a:lnTo>
                  <a:pt x="0" y="50502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00866" tIns="38100" rIns="38100" bIns="38100" numCol="1" spcCol="1270" anchor="ctr" anchorCtr="0">
            <a:noAutofit/>
          </a:bodyPr>
          <a:lstStyle/>
          <a:p>
            <a:pPr marL="0" lvl="0" indent="0" algn="l" defTabSz="666750">
              <a:lnSpc>
                <a:spcPct val="90000"/>
              </a:lnSpc>
              <a:spcBef>
                <a:spcPct val="0"/>
              </a:spcBef>
              <a:spcAft>
                <a:spcPct val="35000"/>
              </a:spcAft>
              <a:buNone/>
            </a:pPr>
            <a:r>
              <a:rPr lang="en-GB" kern="1200" dirty="0">
                <a:effectLst/>
                <a:latin typeface="Arial" panose="020B0604020202020204" pitchFamily="34" charset="0"/>
                <a:ea typeface="Calibri" panose="020F0502020204030204" pitchFamily="34" charset="0"/>
                <a:cs typeface="Arial" panose="020B0604020202020204" pitchFamily="34" charset="0"/>
              </a:rPr>
              <a:t>write out information repeatedly to really understand it</a:t>
            </a:r>
            <a:r>
              <a:rPr lang="en-GB" sz="1500" kern="1200" dirty="0">
                <a:effectLst/>
                <a:latin typeface="Arial" panose="020B0604020202020204" pitchFamily="34" charset="0"/>
                <a:ea typeface="Calibri" panose="020F0502020204030204" pitchFamily="34" charset="0"/>
                <a:cs typeface="Arial" panose="020B0604020202020204" pitchFamily="34" charset="0"/>
              </a:rPr>
              <a:t>.</a:t>
            </a:r>
            <a:endParaRPr lang="en-GB" sz="1500" kern="1200" dirty="0"/>
          </a:p>
        </p:txBody>
      </p:sp>
      <p:sp>
        <p:nvSpPr>
          <p:cNvPr id="14" name="Oval 13">
            <a:extLst>
              <a:ext uri="{FF2B5EF4-FFF2-40B4-BE49-F238E27FC236}">
                <a16:creationId xmlns:a16="http://schemas.microsoft.com/office/drawing/2014/main" id="{F1CD1E0A-FB80-45E7-8745-5B385DA231DF}"/>
              </a:ext>
            </a:extLst>
          </p:cNvPr>
          <p:cNvSpPr/>
          <p:nvPr/>
        </p:nvSpPr>
        <p:spPr>
          <a:xfrm>
            <a:off x="439933" y="4156189"/>
            <a:ext cx="631285" cy="631285"/>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Tree>
    <p:extLst>
      <p:ext uri="{BB962C8B-B14F-4D97-AF65-F5344CB8AC3E}">
        <p14:creationId xmlns:p14="http://schemas.microsoft.com/office/powerpoint/2010/main" val="3035605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1"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06A8689-D2B2-4C9E-B292-D377D3B5780F}"/>
              </a:ext>
            </a:extLst>
          </p:cNvPr>
          <p:cNvSpPr/>
          <p:nvPr/>
        </p:nvSpPr>
        <p:spPr>
          <a:xfrm>
            <a:off x="2267744" y="2109155"/>
            <a:ext cx="6557900" cy="180020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indent="0">
              <a:lnSpc>
                <a:spcPct val="107000"/>
              </a:lnSpc>
              <a:spcAft>
                <a:spcPts val="800"/>
              </a:spcAft>
              <a:buNone/>
            </a:pPr>
            <a:r>
              <a:rPr lang="en-GB" sz="1800" dirty="0">
                <a:effectLst/>
                <a:latin typeface="Arial" panose="020B0604020202020204" pitchFamily="34" charset="0"/>
                <a:ea typeface="Calibri" panose="020F0502020204030204" pitchFamily="34" charset="0"/>
                <a:cs typeface="Arial" panose="020B0604020202020204" pitchFamily="34" charset="0"/>
              </a:rPr>
              <a:t>In this course, there will be large amounts of new information that you will need to understand in order to be able to link ideas and include these in your writing.  </a:t>
            </a:r>
          </a:p>
        </p:txBody>
      </p:sp>
      <p:sp>
        <p:nvSpPr>
          <p:cNvPr id="6" name="TextBox 5">
            <a:extLst>
              <a:ext uri="{FF2B5EF4-FFF2-40B4-BE49-F238E27FC236}">
                <a16:creationId xmlns:a16="http://schemas.microsoft.com/office/drawing/2014/main" id="{C1ED0B19-9C31-4891-BAB6-1FC9FA8E038E}"/>
              </a:ext>
            </a:extLst>
          </p:cNvPr>
          <p:cNvSpPr txBox="1"/>
          <p:nvPr/>
        </p:nvSpPr>
        <p:spPr>
          <a:xfrm>
            <a:off x="2267744" y="4581128"/>
            <a:ext cx="6408712" cy="369332"/>
          </a:xfrm>
          <a:prstGeom prst="rect">
            <a:avLst/>
          </a:prstGeom>
          <a:noFill/>
        </p:spPr>
        <p:txBody>
          <a:bodyPr wrap="square">
            <a:spAutoFit/>
          </a:bodyPr>
          <a:lstStyle/>
          <a:p>
            <a:r>
              <a:rPr lang="en-GB" sz="1800" dirty="0">
                <a:effectLst/>
                <a:latin typeface="Arial" panose="020B0604020202020204" pitchFamily="34" charset="0"/>
                <a:ea typeface="Calibri" panose="020F0502020204030204" pitchFamily="34" charset="0"/>
                <a:cs typeface="Arial" panose="020B0604020202020204" pitchFamily="34" charset="0"/>
              </a:rPr>
              <a:t>Remembering is not the same as understanding</a:t>
            </a:r>
            <a:endParaRPr lang="en-GB" dirty="0"/>
          </a:p>
        </p:txBody>
      </p:sp>
      <p:sp>
        <p:nvSpPr>
          <p:cNvPr id="8" name="TextBox 7">
            <a:extLst>
              <a:ext uri="{FF2B5EF4-FFF2-40B4-BE49-F238E27FC236}">
                <a16:creationId xmlns:a16="http://schemas.microsoft.com/office/drawing/2014/main" id="{8E35D2DC-0D1D-49F3-B9B6-17D43312B16D}"/>
              </a:ext>
            </a:extLst>
          </p:cNvPr>
          <p:cNvSpPr txBox="1"/>
          <p:nvPr/>
        </p:nvSpPr>
        <p:spPr>
          <a:xfrm>
            <a:off x="2267744" y="4950460"/>
            <a:ext cx="6408712" cy="663580"/>
          </a:xfrm>
          <a:prstGeom prst="rect">
            <a:avLst/>
          </a:prstGeom>
          <a:noFill/>
        </p:spPr>
        <p:txBody>
          <a:bodyPr wrap="square">
            <a:spAutoFit/>
          </a:bodyPr>
          <a:lstStyle/>
          <a:p>
            <a:pPr>
              <a:lnSpc>
                <a:spcPct val="107000"/>
              </a:lnSpc>
              <a:spcAft>
                <a:spcPts val="800"/>
              </a:spcAft>
            </a:pPr>
            <a:r>
              <a:rPr lang="en-GB" sz="1800" dirty="0">
                <a:effectLst/>
                <a:latin typeface="Arial" panose="020B0604020202020204" pitchFamily="34" charset="0"/>
                <a:ea typeface="Calibri" panose="020F0502020204030204" pitchFamily="34" charset="0"/>
                <a:cs typeface="Arial" panose="020B0604020202020204" pitchFamily="34" charset="0"/>
              </a:rPr>
              <a:t>Your notes need to aid your understanding of a topic, concept or theory. </a:t>
            </a:r>
          </a:p>
        </p:txBody>
      </p:sp>
      <p:sp>
        <p:nvSpPr>
          <p:cNvPr id="10" name="TextBox 9">
            <a:extLst>
              <a:ext uri="{FF2B5EF4-FFF2-40B4-BE49-F238E27FC236}">
                <a16:creationId xmlns:a16="http://schemas.microsoft.com/office/drawing/2014/main" id="{3B59A7DC-3AE4-41BA-92D2-7AC8E7419741}"/>
              </a:ext>
            </a:extLst>
          </p:cNvPr>
          <p:cNvSpPr txBox="1"/>
          <p:nvPr/>
        </p:nvSpPr>
        <p:spPr>
          <a:xfrm>
            <a:off x="2267744" y="1060352"/>
            <a:ext cx="6336704" cy="663580"/>
          </a:xfrm>
          <a:prstGeom prst="rect">
            <a:avLst/>
          </a:prstGeom>
          <a:noFill/>
        </p:spPr>
        <p:txBody>
          <a:bodyPr wrap="square">
            <a:spAutoFit/>
          </a:bodyPr>
          <a:lstStyle/>
          <a:p>
            <a:pPr marL="0" indent="0">
              <a:lnSpc>
                <a:spcPct val="107000"/>
              </a:lnSpc>
              <a:spcAft>
                <a:spcPts val="800"/>
              </a:spcAft>
              <a:buNone/>
            </a:pPr>
            <a:r>
              <a:rPr lang="en-GB" sz="1800" dirty="0">
                <a:effectLst/>
                <a:latin typeface="Arial" panose="020B0604020202020204" pitchFamily="34" charset="0"/>
                <a:ea typeface="Calibri" panose="020F0502020204030204" pitchFamily="34" charset="0"/>
                <a:cs typeface="Arial" panose="020B0604020202020204" pitchFamily="34" charset="0"/>
              </a:rPr>
              <a:t>There is a strategy for everyone, what is important is that you find what works for you. </a:t>
            </a:r>
          </a:p>
        </p:txBody>
      </p:sp>
      <p:pic>
        <p:nvPicPr>
          <p:cNvPr id="12" name="Picture 11" descr="Businessman writing on notepad">
            <a:extLst>
              <a:ext uri="{FF2B5EF4-FFF2-40B4-BE49-F238E27FC236}">
                <a16:creationId xmlns:a16="http://schemas.microsoft.com/office/drawing/2014/main" id="{7CDC61A6-76BD-4A31-9372-3DC5DE77C6C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9711" y="699542"/>
            <a:ext cx="1530719" cy="4954860"/>
          </a:xfrm>
          <a:prstGeom prst="rect">
            <a:avLst/>
          </a:prstGeom>
        </p:spPr>
      </p:pic>
    </p:spTree>
    <p:extLst>
      <p:ext uri="{BB962C8B-B14F-4D97-AF65-F5344CB8AC3E}">
        <p14:creationId xmlns:p14="http://schemas.microsoft.com/office/powerpoint/2010/main" val="3397313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8"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E8795-E404-4D2B-8A75-BBE4A0EEC9CF}"/>
              </a:ext>
            </a:extLst>
          </p:cNvPr>
          <p:cNvSpPr>
            <a:spLocks noGrp="1"/>
          </p:cNvSpPr>
          <p:nvPr>
            <p:ph type="title"/>
          </p:nvPr>
        </p:nvSpPr>
        <p:spPr/>
        <p:txBody>
          <a:bodyPr>
            <a:normAutofit/>
          </a:bodyPr>
          <a:lstStyle/>
          <a:p>
            <a:r>
              <a:rPr lang="en-GB" dirty="0"/>
              <a:t>Activity 1- Making notes </a:t>
            </a:r>
          </a:p>
        </p:txBody>
      </p:sp>
      <p:sp>
        <p:nvSpPr>
          <p:cNvPr id="3" name="Content Placeholder 2">
            <a:extLst>
              <a:ext uri="{FF2B5EF4-FFF2-40B4-BE49-F238E27FC236}">
                <a16:creationId xmlns:a16="http://schemas.microsoft.com/office/drawing/2014/main" id="{D4FB59A3-E176-46C9-B1AC-D4FD6D2C0F8A}"/>
              </a:ext>
            </a:extLst>
          </p:cNvPr>
          <p:cNvSpPr>
            <a:spLocks noGrp="1"/>
          </p:cNvSpPr>
          <p:nvPr>
            <p:ph idx="1"/>
          </p:nvPr>
        </p:nvSpPr>
        <p:spPr/>
        <p:txBody>
          <a:bodyPr/>
          <a:lstStyle/>
          <a:p>
            <a:pPr marL="0" indent="0">
              <a:lnSpc>
                <a:spcPct val="107000"/>
              </a:lnSpc>
              <a:spcAft>
                <a:spcPts val="800"/>
              </a:spcAft>
              <a:buNone/>
            </a:pPr>
            <a:r>
              <a:rPr lang="en-GB" sz="1800" dirty="0">
                <a:effectLst/>
                <a:latin typeface="Arial" panose="020B0604020202020204" pitchFamily="34" charset="0"/>
                <a:ea typeface="Calibri" panose="020F0502020204030204" pitchFamily="34" charset="0"/>
                <a:cs typeface="Arial" panose="020B0604020202020204" pitchFamily="34" charset="0"/>
              </a:rPr>
              <a:t>Let us have a listen to a conversation </a:t>
            </a:r>
            <a:r>
              <a:rPr lang="en-GB" sz="1800" dirty="0">
                <a:latin typeface="Arial" panose="020B0604020202020204" pitchFamily="34" charset="0"/>
                <a:ea typeface="Calibri" panose="020F0502020204030204" pitchFamily="34" charset="0"/>
                <a:cs typeface="Arial" panose="020B0604020202020204" pitchFamily="34" charset="0"/>
              </a:rPr>
              <a:t>about personal motivation</a:t>
            </a:r>
            <a:r>
              <a:rPr lang="en-GB" sz="1800" dirty="0">
                <a:effectLst/>
                <a:latin typeface="Arial" panose="020B0604020202020204" pitchFamily="34" charset="0"/>
                <a:ea typeface="Calibri" panose="020F0502020204030204" pitchFamily="34" charset="0"/>
                <a:cs typeface="Arial" panose="020B0604020202020204" pitchFamily="34" charset="0"/>
              </a:rPr>
              <a:t> – we will listen to the first 7mins 30seconds , aim to make short notes about the key facts or opinions that you hear. </a:t>
            </a:r>
          </a:p>
          <a:p>
            <a:endParaRPr lang="en-GB" dirty="0"/>
          </a:p>
        </p:txBody>
      </p:sp>
      <p:sp>
        <p:nvSpPr>
          <p:cNvPr id="7" name="TextBox 6">
            <a:extLst>
              <a:ext uri="{FF2B5EF4-FFF2-40B4-BE49-F238E27FC236}">
                <a16:creationId xmlns:a16="http://schemas.microsoft.com/office/drawing/2014/main" id="{3E425F8D-1A9B-4748-B860-6B5F5CC1419C}"/>
              </a:ext>
            </a:extLst>
          </p:cNvPr>
          <p:cNvSpPr txBox="1"/>
          <p:nvPr/>
        </p:nvSpPr>
        <p:spPr>
          <a:xfrm>
            <a:off x="1034976" y="4713384"/>
            <a:ext cx="1666528" cy="369332"/>
          </a:xfrm>
          <a:prstGeom prst="rect">
            <a:avLst/>
          </a:prstGeom>
          <a:noFill/>
        </p:spPr>
        <p:txBody>
          <a:bodyPr wrap="square" rtlCol="0">
            <a:spAutoFit/>
          </a:bodyPr>
          <a:lstStyle/>
          <a:p>
            <a:r>
              <a:rPr lang="en-GB" dirty="0"/>
              <a:t>(BBC, 2019)</a:t>
            </a:r>
          </a:p>
        </p:txBody>
      </p:sp>
      <p:pic>
        <p:nvPicPr>
          <p:cNvPr id="8" name="Picture 7">
            <a:extLst>
              <a:ext uri="{FF2B5EF4-FFF2-40B4-BE49-F238E27FC236}">
                <a16:creationId xmlns:a16="http://schemas.microsoft.com/office/drawing/2014/main" id="{A0F08818-9854-4073-9CE2-FE75A9A447FA}"/>
              </a:ext>
            </a:extLst>
          </p:cNvPr>
          <p:cNvPicPr>
            <a:picLocks noChangeAspect="1"/>
          </p:cNvPicPr>
          <p:nvPr/>
        </p:nvPicPr>
        <p:blipFill>
          <a:blip r:embed="rId4"/>
          <a:stretch>
            <a:fillRect/>
          </a:stretch>
        </p:blipFill>
        <p:spPr>
          <a:xfrm>
            <a:off x="1042232" y="2507979"/>
            <a:ext cx="7010400" cy="2133600"/>
          </a:xfrm>
          <a:prstGeom prst="rect">
            <a:avLst/>
          </a:prstGeom>
        </p:spPr>
      </p:pic>
      <p:pic>
        <p:nvPicPr>
          <p:cNvPr id="9" name="AllInTheMind-20190611-ThePsychologyOfMotivationAndProcrastination">
            <a:hlinkClick r:id="" action="ppaction://media"/>
            <a:extLst>
              <a:ext uri="{FF2B5EF4-FFF2-40B4-BE49-F238E27FC236}">
                <a16:creationId xmlns:a16="http://schemas.microsoft.com/office/drawing/2014/main" id="{AF65A49A-52C3-4BA2-AB2C-5EC2D828CEA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467600" y="4777916"/>
            <a:ext cx="609600" cy="609600"/>
          </a:xfrm>
          <a:prstGeom prst="rect">
            <a:avLst/>
          </a:prstGeom>
        </p:spPr>
      </p:pic>
    </p:spTree>
    <p:extLst>
      <p:ext uri="{BB962C8B-B14F-4D97-AF65-F5344CB8AC3E}">
        <p14:creationId xmlns:p14="http://schemas.microsoft.com/office/powerpoint/2010/main" val="224375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71105"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A23E50-3287-4C9F-81C8-60C902175E27}"/>
              </a:ext>
            </a:extLst>
          </p:cNvPr>
          <p:cNvSpPr>
            <a:spLocks noGrp="1"/>
          </p:cNvSpPr>
          <p:nvPr>
            <p:ph type="title"/>
          </p:nvPr>
        </p:nvSpPr>
        <p:spPr/>
        <p:txBody>
          <a:bodyPr/>
          <a:lstStyle/>
          <a:p>
            <a:r>
              <a:rPr lang="en-GB" dirty="0"/>
              <a:t>Using your notes </a:t>
            </a:r>
          </a:p>
        </p:txBody>
      </p:sp>
      <p:sp>
        <p:nvSpPr>
          <p:cNvPr id="3" name="Content Placeholder 2">
            <a:extLst>
              <a:ext uri="{FF2B5EF4-FFF2-40B4-BE49-F238E27FC236}">
                <a16:creationId xmlns:a16="http://schemas.microsoft.com/office/drawing/2014/main" id="{1DB6A730-0F01-4417-9F42-108E524073A4}"/>
              </a:ext>
            </a:extLst>
          </p:cNvPr>
          <p:cNvSpPr>
            <a:spLocks noGrp="1"/>
          </p:cNvSpPr>
          <p:nvPr>
            <p:ph idx="1"/>
          </p:nvPr>
        </p:nvSpPr>
        <p:spPr>
          <a:xfrm>
            <a:off x="457200" y="1600201"/>
            <a:ext cx="8229600" cy="734203"/>
          </a:xfrm>
        </p:spPr>
        <p:txBody>
          <a:bodyPr>
            <a:normAutofit fontScale="85000" lnSpcReduction="10000"/>
          </a:bodyPr>
          <a:lstStyle/>
          <a:p>
            <a:pPr marL="0" indent="0">
              <a:lnSpc>
                <a:spcPct val="107000"/>
              </a:lnSpc>
              <a:spcAft>
                <a:spcPts val="800"/>
              </a:spcAft>
              <a:buNone/>
            </a:pPr>
            <a:r>
              <a:rPr lang="en-GB" sz="2800" dirty="0">
                <a:effectLst/>
                <a:latin typeface="Arial" panose="020B0604020202020204" pitchFamily="34" charset="0"/>
                <a:ea typeface="Calibri" panose="020F0502020204030204" pitchFamily="34" charset="0"/>
                <a:cs typeface="Arial" panose="020B0604020202020204" pitchFamily="34" charset="0"/>
              </a:rPr>
              <a:t>Can you answer the follow questions using your notes? </a:t>
            </a:r>
          </a:p>
          <a:p>
            <a:pPr marL="0" indent="0">
              <a:buNone/>
            </a:pPr>
            <a:endParaRPr lang="en-GB" dirty="0"/>
          </a:p>
        </p:txBody>
      </p:sp>
      <p:grpSp>
        <p:nvGrpSpPr>
          <p:cNvPr id="4" name="Group 3">
            <a:extLst>
              <a:ext uri="{FF2B5EF4-FFF2-40B4-BE49-F238E27FC236}">
                <a16:creationId xmlns:a16="http://schemas.microsoft.com/office/drawing/2014/main" id="{4D04EA0D-3D38-4A72-B4D8-622266DBD4B9}"/>
              </a:ext>
            </a:extLst>
          </p:cNvPr>
          <p:cNvGrpSpPr/>
          <p:nvPr/>
        </p:nvGrpSpPr>
        <p:grpSpPr>
          <a:xfrm>
            <a:off x="348565" y="2499272"/>
            <a:ext cx="8660273" cy="998920"/>
            <a:chOff x="220337" y="1277540"/>
            <a:chExt cx="8660273" cy="998920"/>
          </a:xfrm>
        </p:grpSpPr>
        <p:sp>
          <p:nvSpPr>
            <p:cNvPr id="5" name="Freeform: Shape 4">
              <a:extLst>
                <a:ext uri="{FF2B5EF4-FFF2-40B4-BE49-F238E27FC236}">
                  <a16:creationId xmlns:a16="http://schemas.microsoft.com/office/drawing/2014/main" id="{27E82B5C-2F72-49FC-AFCB-35B5C2161688}"/>
                </a:ext>
              </a:extLst>
            </p:cNvPr>
            <p:cNvSpPr/>
            <p:nvPr/>
          </p:nvSpPr>
          <p:spPr>
            <a:xfrm rot="16200000">
              <a:off x="4092748" y="-2594871"/>
              <a:ext cx="783308" cy="8528129"/>
            </a:xfrm>
            <a:custGeom>
              <a:avLst/>
              <a:gdLst>
                <a:gd name="connsiteX0" fmla="*/ 0 w 1679249"/>
                <a:gd name="connsiteY0" fmla="*/ 83962 h 2015098"/>
                <a:gd name="connsiteX1" fmla="*/ 83962 w 1679249"/>
                <a:gd name="connsiteY1" fmla="*/ 0 h 2015098"/>
                <a:gd name="connsiteX2" fmla="*/ 1595287 w 1679249"/>
                <a:gd name="connsiteY2" fmla="*/ 0 h 2015098"/>
                <a:gd name="connsiteX3" fmla="*/ 1679249 w 1679249"/>
                <a:gd name="connsiteY3" fmla="*/ 83962 h 2015098"/>
                <a:gd name="connsiteX4" fmla="*/ 1679249 w 1679249"/>
                <a:gd name="connsiteY4" fmla="*/ 1931136 h 2015098"/>
                <a:gd name="connsiteX5" fmla="*/ 1595287 w 1679249"/>
                <a:gd name="connsiteY5" fmla="*/ 2015098 h 2015098"/>
                <a:gd name="connsiteX6" fmla="*/ 83962 w 1679249"/>
                <a:gd name="connsiteY6" fmla="*/ 2015098 h 2015098"/>
                <a:gd name="connsiteX7" fmla="*/ 0 w 1679249"/>
                <a:gd name="connsiteY7" fmla="*/ 1931136 h 2015098"/>
                <a:gd name="connsiteX8" fmla="*/ 0 w 1679249"/>
                <a:gd name="connsiteY8" fmla="*/ 83962 h 2015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9249" h="2015098">
                  <a:moveTo>
                    <a:pt x="1609280" y="1"/>
                  </a:moveTo>
                  <a:cubicBezTo>
                    <a:pt x="1647923" y="1"/>
                    <a:pt x="1679249" y="45110"/>
                    <a:pt x="1679249" y="100755"/>
                  </a:cubicBezTo>
                  <a:lnTo>
                    <a:pt x="1679249" y="1914343"/>
                  </a:lnTo>
                  <a:cubicBezTo>
                    <a:pt x="1679249" y="1969988"/>
                    <a:pt x="1647923" y="2015097"/>
                    <a:pt x="1609280" y="2015097"/>
                  </a:cubicBezTo>
                  <a:lnTo>
                    <a:pt x="69969" y="2015097"/>
                  </a:lnTo>
                  <a:cubicBezTo>
                    <a:pt x="31326" y="2015097"/>
                    <a:pt x="0" y="1969988"/>
                    <a:pt x="0" y="1914343"/>
                  </a:cubicBezTo>
                  <a:lnTo>
                    <a:pt x="0" y="100755"/>
                  </a:lnTo>
                  <a:cubicBezTo>
                    <a:pt x="0" y="45110"/>
                    <a:pt x="31326" y="1"/>
                    <a:pt x="69969" y="1"/>
                  </a:cubicBezTo>
                  <a:lnTo>
                    <a:pt x="1609280" y="1"/>
                  </a:lnTo>
                  <a:close/>
                </a:path>
              </a:pathLst>
            </a:custGeom>
            <a:solidFill>
              <a:schemeClr val="tx2">
                <a:lumMod val="20000"/>
                <a:lumOff val="8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2717" tIns="61725" rIns="80011" bIns="1343397" numCol="1" spcCol="1270" anchor="t" anchorCtr="0">
              <a:noAutofit/>
            </a:bodyPr>
            <a:lstStyle/>
            <a:p>
              <a:pPr marL="0" lvl="0" indent="0" algn="r" defTabSz="800100">
                <a:lnSpc>
                  <a:spcPct val="90000"/>
                </a:lnSpc>
                <a:spcBef>
                  <a:spcPct val="0"/>
                </a:spcBef>
                <a:spcAft>
                  <a:spcPct val="35000"/>
                </a:spcAft>
                <a:buNone/>
              </a:pPr>
              <a:r>
                <a:rPr lang="en-GB" sz="1800" kern="1200" dirty="0"/>
                <a:t>.</a:t>
              </a:r>
            </a:p>
          </p:txBody>
        </p:sp>
        <p:sp>
          <p:nvSpPr>
            <p:cNvPr id="6" name="Freeform: Shape 5">
              <a:extLst>
                <a:ext uri="{FF2B5EF4-FFF2-40B4-BE49-F238E27FC236}">
                  <a16:creationId xmlns:a16="http://schemas.microsoft.com/office/drawing/2014/main" id="{1D1AFEF3-7023-45A2-8C89-006510539A36}"/>
                </a:ext>
              </a:extLst>
            </p:cNvPr>
            <p:cNvSpPr/>
            <p:nvPr/>
          </p:nvSpPr>
          <p:spPr>
            <a:xfrm>
              <a:off x="328971" y="1421143"/>
              <a:ext cx="8551639" cy="855317"/>
            </a:xfrm>
            <a:custGeom>
              <a:avLst/>
              <a:gdLst>
                <a:gd name="connsiteX0" fmla="*/ 0 w 1251040"/>
                <a:gd name="connsiteY0" fmla="*/ 0 h 2015098"/>
                <a:gd name="connsiteX1" fmla="*/ 1251040 w 1251040"/>
                <a:gd name="connsiteY1" fmla="*/ 0 h 2015098"/>
                <a:gd name="connsiteX2" fmla="*/ 1251040 w 1251040"/>
                <a:gd name="connsiteY2" fmla="*/ 2015098 h 2015098"/>
                <a:gd name="connsiteX3" fmla="*/ 0 w 1251040"/>
                <a:gd name="connsiteY3" fmla="*/ 2015098 h 2015098"/>
                <a:gd name="connsiteX4" fmla="*/ 0 w 1251040"/>
                <a:gd name="connsiteY4" fmla="*/ 0 h 2015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1040" h="2015098">
                  <a:moveTo>
                    <a:pt x="0" y="0"/>
                  </a:moveTo>
                  <a:lnTo>
                    <a:pt x="1251040" y="0"/>
                  </a:lnTo>
                  <a:lnTo>
                    <a:pt x="1251040" y="2015098"/>
                  </a:lnTo>
                  <a:lnTo>
                    <a:pt x="0" y="2015098"/>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0" tIns="68580" rIns="0" bIns="0" numCol="1" spcCol="1270" anchor="t" anchorCtr="0">
              <a:noAutofit/>
            </a:bodyPr>
            <a:lstStyle/>
            <a:p>
              <a:pPr lvl="0">
                <a:lnSpc>
                  <a:spcPct val="107000"/>
                </a:lnSpc>
              </a:pPr>
              <a:r>
                <a:rPr lang="en-GB" sz="2400" dirty="0">
                  <a:solidFill>
                    <a:schemeClr val="tx1"/>
                  </a:solidFill>
                  <a:effectLst/>
                  <a:latin typeface="Arial" panose="020B0604020202020204" pitchFamily="34" charset="0"/>
                  <a:ea typeface="Calibri" panose="020F0502020204030204" pitchFamily="34" charset="0"/>
                  <a:cs typeface="Arial" panose="020B0604020202020204" pitchFamily="34" charset="0"/>
                </a:rPr>
                <a:t>What are the names of the </a:t>
              </a:r>
              <a:r>
                <a:rPr lang="en-GB" sz="2400" dirty="0">
                  <a:solidFill>
                    <a:schemeClr val="tx1"/>
                  </a:solidFill>
                  <a:latin typeface="Arial" panose="020B0604020202020204" pitchFamily="34" charset="0"/>
                  <a:ea typeface="Calibri" panose="020F0502020204030204" pitchFamily="34" charset="0"/>
                  <a:cs typeface="Arial" panose="020B0604020202020204" pitchFamily="34" charset="0"/>
                </a:rPr>
                <a:t>people speaking in the podcast</a:t>
              </a:r>
              <a:r>
                <a:rPr lang="en-GB" sz="2400" dirty="0">
                  <a:solidFill>
                    <a:schemeClr val="tx1"/>
                  </a:solidFill>
                  <a:effectLst/>
                  <a:latin typeface="Arial" panose="020B0604020202020204" pitchFamily="34" charset="0"/>
                  <a:ea typeface="Calibri" panose="020F0502020204030204" pitchFamily="34" charset="0"/>
                  <a:cs typeface="Arial" panose="020B0604020202020204" pitchFamily="34" charset="0"/>
                </a:rPr>
                <a:t>? </a:t>
              </a:r>
            </a:p>
          </p:txBody>
        </p:sp>
      </p:grpSp>
      <p:grpSp>
        <p:nvGrpSpPr>
          <p:cNvPr id="9" name="Group 8">
            <a:extLst>
              <a:ext uri="{FF2B5EF4-FFF2-40B4-BE49-F238E27FC236}">
                <a16:creationId xmlns:a16="http://schemas.microsoft.com/office/drawing/2014/main" id="{A91F23F5-60EA-4101-9A5E-38C64CBF1790}"/>
              </a:ext>
            </a:extLst>
          </p:cNvPr>
          <p:cNvGrpSpPr/>
          <p:nvPr/>
        </p:nvGrpSpPr>
        <p:grpSpPr>
          <a:xfrm>
            <a:off x="348566" y="3370162"/>
            <a:ext cx="8618368" cy="963709"/>
            <a:chOff x="220337" y="1277540"/>
            <a:chExt cx="8618368" cy="963709"/>
          </a:xfrm>
        </p:grpSpPr>
        <p:sp>
          <p:nvSpPr>
            <p:cNvPr id="10" name="Freeform: Shape 9">
              <a:extLst>
                <a:ext uri="{FF2B5EF4-FFF2-40B4-BE49-F238E27FC236}">
                  <a16:creationId xmlns:a16="http://schemas.microsoft.com/office/drawing/2014/main" id="{310BD2F0-B9FC-45FE-A3CE-C8F5E8AF27C4}"/>
                </a:ext>
              </a:extLst>
            </p:cNvPr>
            <p:cNvSpPr/>
            <p:nvPr/>
          </p:nvSpPr>
          <p:spPr>
            <a:xfrm rot="16200000">
              <a:off x="4092748" y="-2594871"/>
              <a:ext cx="783308" cy="8528129"/>
            </a:xfrm>
            <a:custGeom>
              <a:avLst/>
              <a:gdLst>
                <a:gd name="connsiteX0" fmla="*/ 0 w 1679249"/>
                <a:gd name="connsiteY0" fmla="*/ 83962 h 2015098"/>
                <a:gd name="connsiteX1" fmla="*/ 83962 w 1679249"/>
                <a:gd name="connsiteY1" fmla="*/ 0 h 2015098"/>
                <a:gd name="connsiteX2" fmla="*/ 1595287 w 1679249"/>
                <a:gd name="connsiteY2" fmla="*/ 0 h 2015098"/>
                <a:gd name="connsiteX3" fmla="*/ 1679249 w 1679249"/>
                <a:gd name="connsiteY3" fmla="*/ 83962 h 2015098"/>
                <a:gd name="connsiteX4" fmla="*/ 1679249 w 1679249"/>
                <a:gd name="connsiteY4" fmla="*/ 1931136 h 2015098"/>
                <a:gd name="connsiteX5" fmla="*/ 1595287 w 1679249"/>
                <a:gd name="connsiteY5" fmla="*/ 2015098 h 2015098"/>
                <a:gd name="connsiteX6" fmla="*/ 83962 w 1679249"/>
                <a:gd name="connsiteY6" fmla="*/ 2015098 h 2015098"/>
                <a:gd name="connsiteX7" fmla="*/ 0 w 1679249"/>
                <a:gd name="connsiteY7" fmla="*/ 1931136 h 2015098"/>
                <a:gd name="connsiteX8" fmla="*/ 0 w 1679249"/>
                <a:gd name="connsiteY8" fmla="*/ 83962 h 2015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9249" h="2015098">
                  <a:moveTo>
                    <a:pt x="1609280" y="1"/>
                  </a:moveTo>
                  <a:cubicBezTo>
                    <a:pt x="1647923" y="1"/>
                    <a:pt x="1679249" y="45110"/>
                    <a:pt x="1679249" y="100755"/>
                  </a:cubicBezTo>
                  <a:lnTo>
                    <a:pt x="1679249" y="1914343"/>
                  </a:lnTo>
                  <a:cubicBezTo>
                    <a:pt x="1679249" y="1969988"/>
                    <a:pt x="1647923" y="2015097"/>
                    <a:pt x="1609280" y="2015097"/>
                  </a:cubicBezTo>
                  <a:lnTo>
                    <a:pt x="69969" y="2015097"/>
                  </a:lnTo>
                  <a:cubicBezTo>
                    <a:pt x="31326" y="2015097"/>
                    <a:pt x="0" y="1969988"/>
                    <a:pt x="0" y="1914343"/>
                  </a:cubicBezTo>
                  <a:lnTo>
                    <a:pt x="0" y="100755"/>
                  </a:lnTo>
                  <a:cubicBezTo>
                    <a:pt x="0" y="45110"/>
                    <a:pt x="31326" y="1"/>
                    <a:pt x="69969" y="1"/>
                  </a:cubicBezTo>
                  <a:lnTo>
                    <a:pt x="1609280" y="1"/>
                  </a:lnTo>
                  <a:close/>
                </a:path>
              </a:pathLst>
            </a:custGeom>
            <a:solidFill>
              <a:schemeClr val="tx2">
                <a:lumMod val="20000"/>
                <a:lumOff val="8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2717" tIns="61725" rIns="80011" bIns="1343397" numCol="1" spcCol="1270" anchor="t" anchorCtr="0">
              <a:noAutofit/>
            </a:bodyPr>
            <a:lstStyle/>
            <a:p>
              <a:pPr marL="0" lvl="0" indent="0" algn="r" defTabSz="800100">
                <a:lnSpc>
                  <a:spcPct val="90000"/>
                </a:lnSpc>
                <a:spcBef>
                  <a:spcPct val="0"/>
                </a:spcBef>
                <a:spcAft>
                  <a:spcPct val="35000"/>
                </a:spcAft>
                <a:buNone/>
              </a:pPr>
              <a:r>
                <a:rPr lang="en-GB" sz="1800" kern="1200" dirty="0"/>
                <a:t>.</a:t>
              </a:r>
            </a:p>
          </p:txBody>
        </p:sp>
        <p:sp>
          <p:nvSpPr>
            <p:cNvPr id="11" name="Freeform: Shape 10">
              <a:extLst>
                <a:ext uri="{FF2B5EF4-FFF2-40B4-BE49-F238E27FC236}">
                  <a16:creationId xmlns:a16="http://schemas.microsoft.com/office/drawing/2014/main" id="{D5AA1309-098B-47E8-ACED-05F01D93FD10}"/>
                </a:ext>
              </a:extLst>
            </p:cNvPr>
            <p:cNvSpPr/>
            <p:nvPr/>
          </p:nvSpPr>
          <p:spPr>
            <a:xfrm>
              <a:off x="370873" y="1385932"/>
              <a:ext cx="8467832" cy="855317"/>
            </a:xfrm>
            <a:custGeom>
              <a:avLst/>
              <a:gdLst>
                <a:gd name="connsiteX0" fmla="*/ 0 w 1251040"/>
                <a:gd name="connsiteY0" fmla="*/ 0 h 2015098"/>
                <a:gd name="connsiteX1" fmla="*/ 1251040 w 1251040"/>
                <a:gd name="connsiteY1" fmla="*/ 0 h 2015098"/>
                <a:gd name="connsiteX2" fmla="*/ 1251040 w 1251040"/>
                <a:gd name="connsiteY2" fmla="*/ 2015098 h 2015098"/>
                <a:gd name="connsiteX3" fmla="*/ 0 w 1251040"/>
                <a:gd name="connsiteY3" fmla="*/ 2015098 h 2015098"/>
                <a:gd name="connsiteX4" fmla="*/ 0 w 1251040"/>
                <a:gd name="connsiteY4" fmla="*/ 0 h 2015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1040" h="2015098">
                  <a:moveTo>
                    <a:pt x="0" y="0"/>
                  </a:moveTo>
                  <a:lnTo>
                    <a:pt x="1251040" y="0"/>
                  </a:lnTo>
                  <a:lnTo>
                    <a:pt x="1251040" y="2015098"/>
                  </a:lnTo>
                  <a:lnTo>
                    <a:pt x="0" y="2015098"/>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0" tIns="68580" rIns="0" bIns="0" numCol="1" spcCol="1270" anchor="t" anchorCtr="0">
              <a:noAutofit/>
            </a:bodyPr>
            <a:lstStyle/>
            <a:p>
              <a:pPr lvl="0">
                <a:lnSpc>
                  <a:spcPct val="107000"/>
                </a:lnSpc>
              </a:pPr>
              <a:r>
                <a:rPr lang="en-GB" sz="2400" dirty="0">
                  <a:solidFill>
                    <a:schemeClr val="tx1"/>
                  </a:solidFill>
                  <a:effectLst/>
                  <a:latin typeface="Arial" panose="020B0604020202020204" pitchFamily="34" charset="0"/>
                  <a:ea typeface="Calibri" panose="020F0502020204030204" pitchFamily="34" charset="0"/>
                  <a:cs typeface="Arial" panose="020B0604020202020204" pitchFamily="34" charset="0"/>
                </a:rPr>
                <a:t>What was </a:t>
              </a:r>
              <a:r>
                <a:rPr lang="en-GB" sz="2400" dirty="0">
                  <a:solidFill>
                    <a:schemeClr val="tx1"/>
                  </a:solidFill>
                  <a:latin typeface="Arial" panose="020B0604020202020204" pitchFamily="34" charset="0"/>
                  <a:ea typeface="Calibri" panose="020F0502020204030204" pitchFamily="34" charset="0"/>
                  <a:cs typeface="Arial" panose="020B0604020202020204" pitchFamily="34" charset="0"/>
                </a:rPr>
                <a:t>sport does Louise compete in</a:t>
              </a:r>
              <a:r>
                <a:rPr lang="en-GB" sz="2400" dirty="0">
                  <a:solidFill>
                    <a:schemeClr val="tx1"/>
                  </a:solidFill>
                  <a:effectLst/>
                  <a:latin typeface="Arial" panose="020B0604020202020204" pitchFamily="34" charset="0"/>
                  <a:ea typeface="Calibri" panose="020F0502020204030204" pitchFamily="34" charset="0"/>
                  <a:cs typeface="Arial" panose="020B0604020202020204" pitchFamily="34" charset="0"/>
                </a:rPr>
                <a:t>?</a:t>
              </a:r>
            </a:p>
          </p:txBody>
        </p:sp>
      </p:grpSp>
      <p:grpSp>
        <p:nvGrpSpPr>
          <p:cNvPr id="12" name="Group 11">
            <a:extLst>
              <a:ext uri="{FF2B5EF4-FFF2-40B4-BE49-F238E27FC236}">
                <a16:creationId xmlns:a16="http://schemas.microsoft.com/office/drawing/2014/main" id="{67283291-A5DB-4658-B6EE-2886DE6C5858}"/>
              </a:ext>
            </a:extLst>
          </p:cNvPr>
          <p:cNvGrpSpPr/>
          <p:nvPr/>
        </p:nvGrpSpPr>
        <p:grpSpPr>
          <a:xfrm>
            <a:off x="348565" y="4199348"/>
            <a:ext cx="8528129" cy="1282908"/>
            <a:chOff x="-8147" y="765866"/>
            <a:chExt cx="8528129" cy="912131"/>
          </a:xfrm>
        </p:grpSpPr>
        <p:sp>
          <p:nvSpPr>
            <p:cNvPr id="13" name="Freeform: Shape 12">
              <a:extLst>
                <a:ext uri="{FF2B5EF4-FFF2-40B4-BE49-F238E27FC236}">
                  <a16:creationId xmlns:a16="http://schemas.microsoft.com/office/drawing/2014/main" id="{7651B455-8F7C-4889-B47A-D72E778C6A17}"/>
                </a:ext>
              </a:extLst>
            </p:cNvPr>
            <p:cNvSpPr/>
            <p:nvPr/>
          </p:nvSpPr>
          <p:spPr>
            <a:xfrm rot="16200000">
              <a:off x="3864264" y="-3106545"/>
              <a:ext cx="783308" cy="8528129"/>
            </a:xfrm>
            <a:custGeom>
              <a:avLst/>
              <a:gdLst>
                <a:gd name="connsiteX0" fmla="*/ 0 w 1679249"/>
                <a:gd name="connsiteY0" fmla="*/ 83962 h 2015098"/>
                <a:gd name="connsiteX1" fmla="*/ 83962 w 1679249"/>
                <a:gd name="connsiteY1" fmla="*/ 0 h 2015098"/>
                <a:gd name="connsiteX2" fmla="*/ 1595287 w 1679249"/>
                <a:gd name="connsiteY2" fmla="*/ 0 h 2015098"/>
                <a:gd name="connsiteX3" fmla="*/ 1679249 w 1679249"/>
                <a:gd name="connsiteY3" fmla="*/ 83962 h 2015098"/>
                <a:gd name="connsiteX4" fmla="*/ 1679249 w 1679249"/>
                <a:gd name="connsiteY4" fmla="*/ 1931136 h 2015098"/>
                <a:gd name="connsiteX5" fmla="*/ 1595287 w 1679249"/>
                <a:gd name="connsiteY5" fmla="*/ 2015098 h 2015098"/>
                <a:gd name="connsiteX6" fmla="*/ 83962 w 1679249"/>
                <a:gd name="connsiteY6" fmla="*/ 2015098 h 2015098"/>
                <a:gd name="connsiteX7" fmla="*/ 0 w 1679249"/>
                <a:gd name="connsiteY7" fmla="*/ 1931136 h 2015098"/>
                <a:gd name="connsiteX8" fmla="*/ 0 w 1679249"/>
                <a:gd name="connsiteY8" fmla="*/ 83962 h 2015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9249" h="2015098">
                  <a:moveTo>
                    <a:pt x="1609280" y="1"/>
                  </a:moveTo>
                  <a:cubicBezTo>
                    <a:pt x="1647923" y="1"/>
                    <a:pt x="1679249" y="45110"/>
                    <a:pt x="1679249" y="100755"/>
                  </a:cubicBezTo>
                  <a:lnTo>
                    <a:pt x="1679249" y="1914343"/>
                  </a:lnTo>
                  <a:cubicBezTo>
                    <a:pt x="1679249" y="1969988"/>
                    <a:pt x="1647923" y="2015097"/>
                    <a:pt x="1609280" y="2015097"/>
                  </a:cubicBezTo>
                  <a:lnTo>
                    <a:pt x="69969" y="2015097"/>
                  </a:lnTo>
                  <a:cubicBezTo>
                    <a:pt x="31326" y="2015097"/>
                    <a:pt x="0" y="1969988"/>
                    <a:pt x="0" y="1914343"/>
                  </a:cubicBezTo>
                  <a:lnTo>
                    <a:pt x="0" y="100755"/>
                  </a:lnTo>
                  <a:cubicBezTo>
                    <a:pt x="0" y="45110"/>
                    <a:pt x="31326" y="1"/>
                    <a:pt x="69969" y="1"/>
                  </a:cubicBezTo>
                  <a:lnTo>
                    <a:pt x="1609280" y="1"/>
                  </a:lnTo>
                  <a:close/>
                </a:path>
              </a:pathLst>
            </a:custGeom>
            <a:solidFill>
              <a:schemeClr val="tx2">
                <a:lumMod val="20000"/>
                <a:lumOff val="8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2717" tIns="61725" rIns="80011" bIns="1343397" numCol="1" spcCol="1270" anchor="t" anchorCtr="0">
              <a:noAutofit/>
            </a:bodyPr>
            <a:lstStyle/>
            <a:p>
              <a:pPr marL="0" lvl="0" indent="0" algn="r" defTabSz="800100">
                <a:lnSpc>
                  <a:spcPct val="90000"/>
                </a:lnSpc>
                <a:spcBef>
                  <a:spcPct val="0"/>
                </a:spcBef>
                <a:spcAft>
                  <a:spcPct val="35000"/>
                </a:spcAft>
                <a:buNone/>
              </a:pPr>
              <a:r>
                <a:rPr lang="en-GB" sz="1800" kern="1200" dirty="0"/>
                <a:t>.</a:t>
              </a:r>
            </a:p>
          </p:txBody>
        </p:sp>
        <p:sp>
          <p:nvSpPr>
            <p:cNvPr id="14" name="Freeform: Shape 13">
              <a:extLst>
                <a:ext uri="{FF2B5EF4-FFF2-40B4-BE49-F238E27FC236}">
                  <a16:creationId xmlns:a16="http://schemas.microsoft.com/office/drawing/2014/main" id="{F4FA2427-0DF8-4CC9-A840-4D1CAD36DF8B}"/>
                </a:ext>
              </a:extLst>
            </p:cNvPr>
            <p:cNvSpPr/>
            <p:nvPr/>
          </p:nvSpPr>
          <p:spPr>
            <a:xfrm>
              <a:off x="141117" y="822680"/>
              <a:ext cx="8229599" cy="855317"/>
            </a:xfrm>
            <a:custGeom>
              <a:avLst/>
              <a:gdLst>
                <a:gd name="connsiteX0" fmla="*/ 0 w 1251040"/>
                <a:gd name="connsiteY0" fmla="*/ 0 h 2015098"/>
                <a:gd name="connsiteX1" fmla="*/ 1251040 w 1251040"/>
                <a:gd name="connsiteY1" fmla="*/ 0 h 2015098"/>
                <a:gd name="connsiteX2" fmla="*/ 1251040 w 1251040"/>
                <a:gd name="connsiteY2" fmla="*/ 2015098 h 2015098"/>
                <a:gd name="connsiteX3" fmla="*/ 0 w 1251040"/>
                <a:gd name="connsiteY3" fmla="*/ 2015098 h 2015098"/>
                <a:gd name="connsiteX4" fmla="*/ 0 w 1251040"/>
                <a:gd name="connsiteY4" fmla="*/ 0 h 2015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1040" h="2015098">
                  <a:moveTo>
                    <a:pt x="0" y="0"/>
                  </a:moveTo>
                  <a:lnTo>
                    <a:pt x="1251040" y="0"/>
                  </a:lnTo>
                  <a:lnTo>
                    <a:pt x="1251040" y="2015098"/>
                  </a:lnTo>
                  <a:lnTo>
                    <a:pt x="0" y="2015098"/>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0" tIns="68580" rIns="0" bIns="0" numCol="1" spcCol="1270" anchor="t" anchorCtr="0">
              <a:noAutofit/>
            </a:bodyPr>
            <a:lstStyle/>
            <a:p>
              <a:pPr lvl="0">
                <a:lnSpc>
                  <a:spcPct val="107000"/>
                </a:lnSpc>
                <a:spcAft>
                  <a:spcPts val="800"/>
                </a:spcAft>
              </a:pPr>
              <a:r>
                <a:rPr lang="en-GB" sz="2400" dirty="0">
                  <a:solidFill>
                    <a:schemeClr val="tx1"/>
                  </a:solidFill>
                  <a:effectLst/>
                  <a:latin typeface="Arial" panose="020B0604020202020204" pitchFamily="34" charset="0"/>
                  <a:ea typeface="Calibri" panose="020F0502020204030204" pitchFamily="34" charset="0"/>
                  <a:cs typeface="Arial" panose="020B0604020202020204" pitchFamily="34" charset="0"/>
                </a:rPr>
                <a:t>What </a:t>
              </a:r>
              <a:r>
                <a:rPr lang="en-GB" sz="2400" dirty="0">
                  <a:solidFill>
                    <a:schemeClr val="tx1"/>
                  </a:solidFill>
                  <a:latin typeface="Arial" panose="020B0604020202020204" pitchFamily="34" charset="0"/>
                  <a:ea typeface="Calibri" panose="020F0502020204030204" pitchFamily="34" charset="0"/>
                  <a:cs typeface="Arial" panose="020B0604020202020204" pitchFamily="34" charset="0"/>
                </a:rPr>
                <a:t>key tip for improving motivation was shared?</a:t>
              </a:r>
              <a:endParaRPr lang="en-GB" sz="24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p:txBody>
        </p:sp>
      </p:grpSp>
    </p:spTree>
    <p:extLst>
      <p:ext uri="{BB962C8B-B14F-4D97-AF65-F5344CB8AC3E}">
        <p14:creationId xmlns:p14="http://schemas.microsoft.com/office/powerpoint/2010/main" val="1348253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61348-CC6E-4480-8B3B-7C8CC123794A}"/>
              </a:ext>
            </a:extLst>
          </p:cNvPr>
          <p:cNvSpPr>
            <a:spLocks noGrp="1"/>
          </p:cNvSpPr>
          <p:nvPr>
            <p:ph type="title"/>
          </p:nvPr>
        </p:nvSpPr>
        <p:spPr/>
        <p:txBody>
          <a:bodyPr>
            <a:normAutofit fontScale="90000"/>
          </a:bodyPr>
          <a:lstStyle/>
          <a:p>
            <a:r>
              <a:rPr lang="en-GB" dirty="0"/>
              <a:t>Activity 2 – 10 mins – </a:t>
            </a:r>
            <a:br>
              <a:rPr lang="en-GB" dirty="0"/>
            </a:br>
            <a:r>
              <a:rPr lang="en-GB" dirty="0"/>
              <a:t>Reflect on your note taking </a:t>
            </a:r>
          </a:p>
        </p:txBody>
      </p:sp>
      <p:sp>
        <p:nvSpPr>
          <p:cNvPr id="3" name="Content Placeholder 2">
            <a:extLst>
              <a:ext uri="{FF2B5EF4-FFF2-40B4-BE49-F238E27FC236}">
                <a16:creationId xmlns:a16="http://schemas.microsoft.com/office/drawing/2014/main" id="{4742A326-4A77-41DB-984D-248162318FAF}"/>
              </a:ext>
            </a:extLst>
          </p:cNvPr>
          <p:cNvSpPr>
            <a:spLocks noGrp="1"/>
          </p:cNvSpPr>
          <p:nvPr>
            <p:ph idx="1"/>
          </p:nvPr>
        </p:nvSpPr>
        <p:spPr/>
        <p:txBody>
          <a:bodyPr/>
          <a:lstStyle/>
          <a:p>
            <a:pPr marL="0" indent="0">
              <a:buNone/>
            </a:pPr>
            <a:r>
              <a:rPr lang="en-GB" sz="18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Activity 2  10 mins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 Reflect on your notetaking</a:t>
            </a:r>
          </a:p>
          <a:p>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en-GB" sz="1800" dirty="0">
                <a:latin typeface="Arial" panose="020B0604020202020204" pitchFamily="34" charset="0"/>
                <a:ea typeface="Calibri" panose="020F0502020204030204" pitchFamily="34" charset="0"/>
                <a:cs typeface="Arial" panose="020B0604020202020204" pitchFamily="34" charset="0"/>
              </a:rPr>
              <a:t>W</a:t>
            </a:r>
            <a:r>
              <a:rPr lang="en-GB" sz="1800" dirty="0">
                <a:effectLst/>
                <a:latin typeface="Arial" panose="020B0604020202020204" pitchFamily="34" charset="0"/>
                <a:ea typeface="Calibri" panose="020F0502020204030204" pitchFamily="34" charset="0"/>
                <a:cs typeface="Arial" panose="020B0604020202020204" pitchFamily="34" charset="0"/>
              </a:rPr>
              <a:t>hat did you find easy to take note of? </a:t>
            </a:r>
          </a:p>
          <a:p>
            <a:r>
              <a:rPr lang="en-GB" sz="1800" dirty="0">
                <a:effectLst/>
                <a:latin typeface="Arial" panose="020B0604020202020204" pitchFamily="34" charset="0"/>
                <a:ea typeface="Calibri" panose="020F0502020204030204" pitchFamily="34" charset="0"/>
                <a:cs typeface="Arial" panose="020B0604020202020204" pitchFamily="34" charset="0"/>
              </a:rPr>
              <a:t>What was challenging about taking notes?  </a:t>
            </a:r>
          </a:p>
          <a:p>
            <a:r>
              <a:rPr lang="en-GB" sz="1800" dirty="0">
                <a:effectLst/>
                <a:latin typeface="Arial" panose="020B0604020202020204" pitchFamily="34" charset="0"/>
                <a:ea typeface="Calibri" panose="020F0502020204030204" pitchFamily="34" charset="0"/>
                <a:cs typeface="Arial" panose="020B0604020202020204" pitchFamily="34" charset="0"/>
              </a:rPr>
              <a:t>What do your notes look like? </a:t>
            </a:r>
          </a:p>
          <a:p>
            <a:r>
              <a:rPr lang="en-GB" sz="1800" dirty="0">
                <a:effectLst/>
                <a:latin typeface="Arial" panose="020B0604020202020204" pitchFamily="34" charset="0"/>
                <a:ea typeface="Calibri" panose="020F0502020204030204" pitchFamily="34" charset="0"/>
                <a:cs typeface="Arial" panose="020B0604020202020204" pitchFamily="34" charset="0"/>
              </a:rPr>
              <a:t>If you came back next week to look at them, would you understand them? </a:t>
            </a:r>
          </a:p>
          <a:p>
            <a:r>
              <a:rPr lang="en-GB" sz="1800" dirty="0">
                <a:effectLst/>
                <a:latin typeface="Arial" panose="020B0604020202020204" pitchFamily="34" charset="0"/>
                <a:ea typeface="Calibri" panose="020F0502020204030204" pitchFamily="34" charset="0"/>
                <a:cs typeface="Arial" panose="020B0604020202020204" pitchFamily="34" charset="0"/>
              </a:rPr>
              <a:t>Do you want to add any information to your notes? </a:t>
            </a:r>
          </a:p>
          <a:p>
            <a:endParaRPr lang="en-GB" sz="1800" dirty="0">
              <a:effectLst/>
              <a:latin typeface="Arial" panose="020B0604020202020204" pitchFamily="34" charset="0"/>
              <a:ea typeface="Calibri" panose="020F0502020204030204" pitchFamily="34" charset="0"/>
              <a:cs typeface="Arial" panose="020B0604020202020204" pitchFamily="34" charset="0"/>
            </a:endParaRPr>
          </a:p>
          <a:p>
            <a:pPr marL="0" indent="0">
              <a:buNone/>
            </a:pPr>
            <a:r>
              <a:rPr lang="en-GB" sz="1800" dirty="0">
                <a:latin typeface="Arial" panose="020B0604020202020204" pitchFamily="34" charset="0"/>
                <a:ea typeface="Calibri" panose="020F0502020204030204" pitchFamily="34" charset="0"/>
                <a:cs typeface="Arial" panose="020B0604020202020204" pitchFamily="34" charset="0"/>
              </a:rPr>
              <a:t>The notes that you have made here will be relevant to your future work, make sure that you keep them. </a:t>
            </a:r>
            <a:endParaRPr lang="en-GB" sz="18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74424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78B39-FF74-420E-B3E4-FBE3CC2FA903}"/>
              </a:ext>
            </a:extLst>
          </p:cNvPr>
          <p:cNvSpPr>
            <a:spLocks noGrp="1"/>
          </p:cNvSpPr>
          <p:nvPr>
            <p:ph type="title"/>
          </p:nvPr>
        </p:nvSpPr>
        <p:spPr/>
        <p:txBody>
          <a:bodyPr/>
          <a:lstStyle/>
          <a:p>
            <a:r>
              <a:rPr lang="en-GB" dirty="0"/>
              <a:t>Highlighting </a:t>
            </a:r>
          </a:p>
        </p:txBody>
      </p:sp>
      <p:sp>
        <p:nvSpPr>
          <p:cNvPr id="3" name="Content Placeholder 2">
            <a:extLst>
              <a:ext uri="{FF2B5EF4-FFF2-40B4-BE49-F238E27FC236}">
                <a16:creationId xmlns:a16="http://schemas.microsoft.com/office/drawing/2014/main" id="{0509886F-C9CC-488B-8E74-4DC6512E7FCF}"/>
              </a:ext>
            </a:extLst>
          </p:cNvPr>
          <p:cNvSpPr>
            <a:spLocks noGrp="1"/>
          </p:cNvSpPr>
          <p:nvPr>
            <p:ph idx="1"/>
          </p:nvPr>
        </p:nvSpPr>
        <p:spPr>
          <a:xfrm>
            <a:off x="466076" y="1268760"/>
            <a:ext cx="8229600" cy="3556991"/>
          </a:xfrm>
        </p:spPr>
        <p:txBody>
          <a:bodyPr/>
          <a:lstStyle/>
          <a:p>
            <a:r>
              <a:rPr lang="en-GB" sz="1800" dirty="0">
                <a:effectLst/>
                <a:latin typeface="Arial" panose="020B0604020202020204" pitchFamily="34" charset="0"/>
                <a:ea typeface="Calibri" panose="020F0502020204030204" pitchFamily="34" charset="0"/>
                <a:cs typeface="Arial" panose="020B0604020202020204" pitchFamily="34" charset="0"/>
              </a:rPr>
              <a:t>Highlighting refers to emphasizing key words, phrases or data by means of underlining or circling, or using a coloured highlighter pen. </a:t>
            </a:r>
          </a:p>
          <a:p>
            <a:endParaRPr lang="en-GB" sz="1800" dirty="0">
              <a:latin typeface="Arial" panose="020B0604020202020204" pitchFamily="34" charset="0"/>
              <a:ea typeface="Calibri" panose="020F0502020204030204" pitchFamily="34" charset="0"/>
              <a:cs typeface="Arial" panose="020B0604020202020204" pitchFamily="34" charset="0"/>
            </a:endParaRPr>
          </a:p>
          <a:p>
            <a:r>
              <a:rPr lang="en-GB" sz="1800" dirty="0">
                <a:effectLst/>
                <a:latin typeface="Arial" panose="020B0604020202020204" pitchFamily="34" charset="0"/>
                <a:ea typeface="Calibri" panose="020F0502020204030204" pitchFamily="34" charset="0"/>
                <a:cs typeface="Arial" panose="020B0604020202020204" pitchFamily="34" charset="0"/>
              </a:rPr>
              <a:t>Many of the books available on the reading lists have a highlighter and note making tool. </a:t>
            </a:r>
          </a:p>
          <a:p>
            <a:pPr marL="0" indent="0">
              <a:buNone/>
            </a:pPr>
            <a:endParaRPr lang="en-GB" dirty="0"/>
          </a:p>
        </p:txBody>
      </p:sp>
      <p:grpSp>
        <p:nvGrpSpPr>
          <p:cNvPr id="14" name="Group 13">
            <a:extLst>
              <a:ext uri="{FF2B5EF4-FFF2-40B4-BE49-F238E27FC236}">
                <a16:creationId xmlns:a16="http://schemas.microsoft.com/office/drawing/2014/main" id="{043FA10C-FDCA-4191-AD8A-8372416ED474}"/>
              </a:ext>
            </a:extLst>
          </p:cNvPr>
          <p:cNvGrpSpPr/>
          <p:nvPr/>
        </p:nvGrpSpPr>
        <p:grpSpPr>
          <a:xfrm>
            <a:off x="902326" y="2708920"/>
            <a:ext cx="6890534" cy="2376504"/>
            <a:chOff x="902326" y="2708920"/>
            <a:chExt cx="6890534" cy="2376504"/>
          </a:xfrm>
        </p:grpSpPr>
        <p:pic>
          <p:nvPicPr>
            <p:cNvPr id="9" name="Picture 8" descr="Graphical user interface, text&#10;&#10;Description automatically generated">
              <a:extLst>
                <a:ext uri="{FF2B5EF4-FFF2-40B4-BE49-F238E27FC236}">
                  <a16:creationId xmlns:a16="http://schemas.microsoft.com/office/drawing/2014/main" id="{B6601AA5-E86D-43A0-826C-5246A65831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2326" y="3294947"/>
              <a:ext cx="6881659" cy="1790477"/>
            </a:xfrm>
            <a:prstGeom prst="rect">
              <a:avLst/>
            </a:prstGeom>
          </p:spPr>
        </p:pic>
        <p:cxnSp>
          <p:nvCxnSpPr>
            <p:cNvPr id="11" name="Straight Arrow Connector 10">
              <a:extLst>
                <a:ext uri="{FF2B5EF4-FFF2-40B4-BE49-F238E27FC236}">
                  <a16:creationId xmlns:a16="http://schemas.microsoft.com/office/drawing/2014/main" id="{032936A2-AFFC-4A13-BF88-67F8E3F7CB07}"/>
                </a:ext>
              </a:extLst>
            </p:cNvPr>
            <p:cNvCxnSpPr>
              <a:cxnSpLocks/>
            </p:cNvCxnSpPr>
            <p:nvPr/>
          </p:nvCxnSpPr>
          <p:spPr>
            <a:xfrm flipH="1">
              <a:off x="5652120" y="2918576"/>
              <a:ext cx="288032" cy="43387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A69570E5-755D-4500-832F-ECF270F2A583}"/>
                </a:ext>
              </a:extLst>
            </p:cNvPr>
            <p:cNvSpPr txBox="1"/>
            <p:nvPr/>
          </p:nvSpPr>
          <p:spPr>
            <a:xfrm>
              <a:off x="5868143" y="2708920"/>
              <a:ext cx="1924717" cy="369332"/>
            </a:xfrm>
            <a:prstGeom prst="rect">
              <a:avLst/>
            </a:prstGeom>
            <a:noFill/>
          </p:spPr>
          <p:txBody>
            <a:bodyPr wrap="square" rtlCol="0">
              <a:spAutoFit/>
            </a:bodyPr>
            <a:lstStyle/>
            <a:p>
              <a:r>
                <a:rPr lang="en-GB" dirty="0"/>
                <a:t>Highlighting tool</a:t>
              </a:r>
            </a:p>
          </p:txBody>
        </p:sp>
      </p:grpSp>
    </p:spTree>
    <p:extLst>
      <p:ext uri="{BB962C8B-B14F-4D97-AF65-F5344CB8AC3E}">
        <p14:creationId xmlns:p14="http://schemas.microsoft.com/office/powerpoint/2010/main" val="1535618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8C91839-FE75-4F71-A74C-CFC277832F69}"/>
              </a:ext>
            </a:extLst>
          </p:cNvPr>
          <p:cNvGrpSpPr/>
          <p:nvPr/>
        </p:nvGrpSpPr>
        <p:grpSpPr>
          <a:xfrm>
            <a:off x="683568" y="908720"/>
            <a:ext cx="4582872" cy="3875658"/>
            <a:chOff x="683568" y="908720"/>
            <a:chExt cx="4582872" cy="3875658"/>
          </a:xfrm>
        </p:grpSpPr>
        <p:pic>
          <p:nvPicPr>
            <p:cNvPr id="2" name="Picture 1" descr="Text&#10;&#10;Description automatically generated">
              <a:extLst>
                <a:ext uri="{FF2B5EF4-FFF2-40B4-BE49-F238E27FC236}">
                  <a16:creationId xmlns:a16="http://schemas.microsoft.com/office/drawing/2014/main" id="{89B5D8AD-D7B5-469E-B990-21F718C88C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3568" y="908720"/>
              <a:ext cx="4582872" cy="2753209"/>
            </a:xfrm>
            <a:prstGeom prst="rect">
              <a:avLst/>
            </a:prstGeom>
          </p:spPr>
        </p:pic>
        <p:sp>
          <p:nvSpPr>
            <p:cNvPr id="4" name="TextBox 3">
              <a:extLst>
                <a:ext uri="{FF2B5EF4-FFF2-40B4-BE49-F238E27FC236}">
                  <a16:creationId xmlns:a16="http://schemas.microsoft.com/office/drawing/2014/main" id="{68ACEBBB-E6C7-4C5A-BF4D-9B2626B63CFF}"/>
                </a:ext>
              </a:extLst>
            </p:cNvPr>
            <p:cNvSpPr txBox="1"/>
            <p:nvPr/>
          </p:nvSpPr>
          <p:spPr>
            <a:xfrm>
              <a:off x="683568" y="3861048"/>
              <a:ext cx="2952328" cy="923330"/>
            </a:xfrm>
            <a:prstGeom prst="rect">
              <a:avLst/>
            </a:prstGeom>
            <a:noFill/>
          </p:spPr>
          <p:txBody>
            <a:bodyPr wrap="square" rtlCol="0">
              <a:spAutoFit/>
            </a:bodyPr>
            <a:lstStyle/>
            <a:p>
              <a:r>
                <a:rPr lang="en-GB" dirty="0"/>
                <a:t>Left click and drag over the relevant text. Select a colour. </a:t>
              </a:r>
            </a:p>
          </p:txBody>
        </p:sp>
        <p:cxnSp>
          <p:nvCxnSpPr>
            <p:cNvPr id="6" name="Straight Arrow Connector 5">
              <a:extLst>
                <a:ext uri="{FF2B5EF4-FFF2-40B4-BE49-F238E27FC236}">
                  <a16:creationId xmlns:a16="http://schemas.microsoft.com/office/drawing/2014/main" id="{3C594185-38CC-4E91-A87B-046291F41C2E}"/>
                </a:ext>
              </a:extLst>
            </p:cNvPr>
            <p:cNvCxnSpPr/>
            <p:nvPr/>
          </p:nvCxnSpPr>
          <p:spPr>
            <a:xfrm flipV="1">
              <a:off x="2339752" y="3356992"/>
              <a:ext cx="504056" cy="50405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grpSp>
      <p:grpSp>
        <p:nvGrpSpPr>
          <p:cNvPr id="10" name="Group 9">
            <a:extLst>
              <a:ext uri="{FF2B5EF4-FFF2-40B4-BE49-F238E27FC236}">
                <a16:creationId xmlns:a16="http://schemas.microsoft.com/office/drawing/2014/main" id="{E9C621DD-3DB7-4200-A683-1222A1866A87}"/>
              </a:ext>
            </a:extLst>
          </p:cNvPr>
          <p:cNvGrpSpPr/>
          <p:nvPr/>
        </p:nvGrpSpPr>
        <p:grpSpPr>
          <a:xfrm>
            <a:off x="5434118" y="1124744"/>
            <a:ext cx="3581338" cy="4427570"/>
            <a:chOff x="5434118" y="1124744"/>
            <a:chExt cx="3581338" cy="4427570"/>
          </a:xfrm>
        </p:grpSpPr>
        <p:pic>
          <p:nvPicPr>
            <p:cNvPr id="3" name="Picture 2" descr="Text&#10;&#10;Description automatically generated">
              <a:extLst>
                <a:ext uri="{FF2B5EF4-FFF2-40B4-BE49-F238E27FC236}">
                  <a16:creationId xmlns:a16="http://schemas.microsoft.com/office/drawing/2014/main" id="{BA68CC7D-6820-4EF1-91AA-7D205AC025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36096" y="1124744"/>
              <a:ext cx="3579360" cy="3447850"/>
            </a:xfrm>
            <a:prstGeom prst="rect">
              <a:avLst/>
            </a:prstGeom>
          </p:spPr>
        </p:pic>
        <p:sp>
          <p:nvSpPr>
            <p:cNvPr id="8" name="TextBox 7">
              <a:extLst>
                <a:ext uri="{FF2B5EF4-FFF2-40B4-BE49-F238E27FC236}">
                  <a16:creationId xmlns:a16="http://schemas.microsoft.com/office/drawing/2014/main" id="{F49DA460-284C-4E44-8C07-89F014830E17}"/>
                </a:ext>
              </a:extLst>
            </p:cNvPr>
            <p:cNvSpPr txBox="1"/>
            <p:nvPr/>
          </p:nvSpPr>
          <p:spPr>
            <a:xfrm>
              <a:off x="5434118" y="4628984"/>
              <a:ext cx="3458361" cy="923330"/>
            </a:xfrm>
            <a:prstGeom prst="rect">
              <a:avLst/>
            </a:prstGeom>
            <a:noFill/>
          </p:spPr>
          <p:txBody>
            <a:bodyPr wrap="square" rtlCol="0">
              <a:spAutoFit/>
            </a:bodyPr>
            <a:lstStyle/>
            <a:p>
              <a:r>
                <a:rPr lang="en-GB" dirty="0"/>
                <a:t>Select </a:t>
              </a:r>
              <a:r>
                <a:rPr lang="en-GB" b="1" dirty="0"/>
                <a:t>just the key words </a:t>
              </a:r>
              <a:r>
                <a:rPr lang="en-GB" dirty="0"/>
                <a:t>that aid your understanding and make re-reading more rapid. </a:t>
              </a:r>
            </a:p>
          </p:txBody>
        </p:sp>
      </p:grpSp>
    </p:spTree>
    <p:extLst>
      <p:ext uri="{BB962C8B-B14F-4D97-AF65-F5344CB8AC3E}">
        <p14:creationId xmlns:p14="http://schemas.microsoft.com/office/powerpoint/2010/main" val="1239232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51FF1-78ED-4DE9-AB6C-448622DA50D6}"/>
              </a:ext>
            </a:extLst>
          </p:cNvPr>
          <p:cNvSpPr>
            <a:spLocks noGrp="1"/>
          </p:cNvSpPr>
          <p:nvPr>
            <p:ph type="title"/>
          </p:nvPr>
        </p:nvSpPr>
        <p:spPr/>
        <p:txBody>
          <a:bodyPr>
            <a:normAutofit/>
          </a:bodyPr>
          <a:lstStyle/>
          <a:p>
            <a:r>
              <a:rPr lang="en-GB" sz="3200" dirty="0"/>
              <a:t>Highlighting is most often by hand</a:t>
            </a:r>
            <a:r>
              <a:rPr lang="en-GB" dirty="0"/>
              <a:t>. </a:t>
            </a:r>
          </a:p>
        </p:txBody>
      </p:sp>
      <p:pic>
        <p:nvPicPr>
          <p:cNvPr id="5" name="Content Placeholder 4" descr="A picture containing text, document&#10;&#10;Description automatically generated">
            <a:extLst>
              <a:ext uri="{FF2B5EF4-FFF2-40B4-BE49-F238E27FC236}">
                <a16:creationId xmlns:a16="http://schemas.microsoft.com/office/drawing/2014/main" id="{42B5B559-E0DD-45E7-B882-4B3ACFF3DC6B}"/>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637396" y="1600200"/>
            <a:ext cx="5869208" cy="3916363"/>
          </a:xfrm>
        </p:spPr>
      </p:pic>
    </p:spTree>
    <p:extLst>
      <p:ext uri="{BB962C8B-B14F-4D97-AF65-F5344CB8AC3E}">
        <p14:creationId xmlns:p14="http://schemas.microsoft.com/office/powerpoint/2010/main" val="20442466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19452-6D5C-4D69-A41E-6A6940B61C73}"/>
              </a:ext>
            </a:extLst>
          </p:cNvPr>
          <p:cNvSpPr>
            <a:spLocks noGrp="1"/>
          </p:cNvSpPr>
          <p:nvPr>
            <p:ph type="title"/>
          </p:nvPr>
        </p:nvSpPr>
        <p:spPr/>
        <p:txBody>
          <a:bodyPr/>
          <a:lstStyle/>
          <a:p>
            <a:r>
              <a:rPr lang="en-GB" dirty="0"/>
              <a:t>Activity 3 </a:t>
            </a:r>
          </a:p>
        </p:txBody>
      </p:sp>
      <p:sp>
        <p:nvSpPr>
          <p:cNvPr id="3" name="Content Placeholder 2">
            <a:extLst>
              <a:ext uri="{FF2B5EF4-FFF2-40B4-BE49-F238E27FC236}">
                <a16:creationId xmlns:a16="http://schemas.microsoft.com/office/drawing/2014/main" id="{951B14E2-E1D9-42FD-B6F1-F64D57575081}"/>
              </a:ext>
            </a:extLst>
          </p:cNvPr>
          <p:cNvSpPr>
            <a:spLocks noGrp="1"/>
          </p:cNvSpPr>
          <p:nvPr>
            <p:ph idx="1"/>
          </p:nvPr>
        </p:nvSpPr>
        <p:spPr/>
        <p:txBody>
          <a:bodyPr/>
          <a:lstStyle/>
          <a:p>
            <a:pPr>
              <a:lnSpc>
                <a:spcPct val="107000"/>
              </a:lnSpc>
              <a:spcAft>
                <a:spcPts val="800"/>
              </a:spcAft>
            </a:pPr>
            <a:r>
              <a:rPr lang="en-GB" sz="1800" dirty="0">
                <a:effectLst/>
                <a:highlight>
                  <a:srgbClr val="FFFF00"/>
                </a:highlight>
                <a:latin typeface="Arial" panose="020B0604020202020204" pitchFamily="34" charset="0"/>
                <a:ea typeface="Calibri" panose="020F0502020204030204" pitchFamily="34" charset="0"/>
                <a:cs typeface="Arial" panose="020B0604020202020204" pitchFamily="34" charset="0"/>
              </a:rPr>
              <a:t>Activity 3     20 mins</a:t>
            </a:r>
            <a:r>
              <a:rPr lang="en-GB" sz="1800" dirty="0">
                <a:effectLst/>
                <a:latin typeface="Arial" panose="020B0604020202020204" pitchFamily="34" charset="0"/>
                <a:ea typeface="Calibri" panose="020F0502020204030204" pitchFamily="34" charset="0"/>
                <a:cs typeface="Arial" panose="020B0604020202020204" pitchFamily="34" charset="0"/>
              </a:rPr>
              <a:t> </a:t>
            </a:r>
          </a:p>
          <a:p>
            <a:pPr marL="0" indent="0">
              <a:lnSpc>
                <a:spcPct val="107000"/>
              </a:lnSpc>
              <a:spcAft>
                <a:spcPts val="800"/>
              </a:spcAft>
              <a:buNone/>
            </a:pPr>
            <a:r>
              <a:rPr lang="en-GB" sz="1800" dirty="0">
                <a:effectLst/>
                <a:latin typeface="Arial" panose="020B0604020202020204" pitchFamily="34" charset="0"/>
                <a:ea typeface="Calibri" panose="020F0502020204030204" pitchFamily="34" charset="0"/>
                <a:cs typeface="Arial" panose="020B0604020202020204" pitchFamily="34" charset="0"/>
              </a:rPr>
              <a:t>Using the </a:t>
            </a:r>
            <a:r>
              <a:rPr lang="en-GB" sz="1800" dirty="0">
                <a:latin typeface="Arial" panose="020B0604020202020204" pitchFamily="34" charset="0"/>
                <a:ea typeface="Calibri" panose="020F0502020204030204" pitchFamily="34" charset="0"/>
                <a:cs typeface="Arial" panose="020B0604020202020204" pitchFamily="34" charset="0"/>
              </a:rPr>
              <a:t>CMI </a:t>
            </a:r>
            <a:r>
              <a:rPr lang="en-GB" sz="1800" dirty="0">
                <a:effectLst/>
                <a:latin typeface="Arial" panose="020B0604020202020204" pitchFamily="34" charset="0"/>
                <a:ea typeface="Calibri" panose="020F0502020204030204" pitchFamily="34" charset="0"/>
                <a:cs typeface="Arial" panose="020B0604020202020204" pitchFamily="34" charset="0"/>
              </a:rPr>
              <a:t>(2021) web article, highlight the key information that relates to </a:t>
            </a:r>
            <a:r>
              <a:rPr lang="en-GB" sz="1800" dirty="0">
                <a:latin typeface="Arial" panose="020B0604020202020204" pitchFamily="34" charset="0"/>
                <a:ea typeface="Calibri" panose="020F0502020204030204" pitchFamily="34" charset="0"/>
                <a:cs typeface="Arial" panose="020B0604020202020204" pitchFamily="34" charset="0"/>
              </a:rPr>
              <a:t>motivating staff</a:t>
            </a:r>
            <a:r>
              <a:rPr lang="en-GB" sz="1800" dirty="0">
                <a:effectLst/>
                <a:latin typeface="Arial" panose="020B0604020202020204" pitchFamily="34" charset="0"/>
                <a:ea typeface="Calibri" panose="020F0502020204030204" pitchFamily="34" charset="0"/>
                <a:cs typeface="Arial" panose="020B0604020202020204" pitchFamily="34" charset="0"/>
              </a:rPr>
              <a:t>. </a:t>
            </a:r>
          </a:p>
          <a:p>
            <a:pPr>
              <a:lnSpc>
                <a:spcPct val="107000"/>
              </a:lnSpc>
              <a:spcAft>
                <a:spcPts val="800"/>
              </a:spcAft>
            </a:pPr>
            <a:r>
              <a:rPr lang="en-GB" sz="1800" u="sng" dirty="0">
                <a:solidFill>
                  <a:srgbClr val="0563C1"/>
                </a:solidFill>
                <a:latin typeface="Arial" panose="020B0604020202020204" pitchFamily="34" charset="0"/>
                <a:ea typeface="Calibri" panose="020F0502020204030204" pitchFamily="34" charset="0"/>
                <a:cs typeface="Arial" panose="020B0604020202020204" pitchFamily="34" charset="0"/>
              </a:rPr>
              <a:t>https://www.managers.org.uk/knowledge-and-insights/article/eight-ways-bad-managers-kill-conversations-and-motivation/</a:t>
            </a:r>
            <a:endParaRPr lang="en-GB" sz="1800" dirty="0">
              <a:effectLst/>
              <a:latin typeface="Arial" panose="020B0604020202020204" pitchFamily="34" charset="0"/>
              <a:ea typeface="Calibri" panose="020F0502020204030204" pitchFamily="34" charset="0"/>
              <a:cs typeface="Arial" panose="020B0604020202020204" pitchFamily="34" charset="0"/>
            </a:endParaRPr>
          </a:p>
          <a:p>
            <a:pPr marL="0" indent="0">
              <a:buNone/>
            </a:pPr>
            <a:r>
              <a:rPr lang="en-GB" sz="1800" dirty="0"/>
              <a:t>If you are accessing online, then please use the pdf version. </a:t>
            </a:r>
            <a:endParaRPr lang="en-GB" dirty="0"/>
          </a:p>
        </p:txBody>
      </p:sp>
    </p:spTree>
    <p:extLst>
      <p:ext uri="{BB962C8B-B14F-4D97-AF65-F5344CB8AC3E}">
        <p14:creationId xmlns:p14="http://schemas.microsoft.com/office/powerpoint/2010/main" val="4258782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3DACA7-1A83-45DB-9F7C-2F18E974697F}"/>
              </a:ext>
            </a:extLst>
          </p:cNvPr>
          <p:cNvSpPr>
            <a:spLocks noGrp="1"/>
          </p:cNvSpPr>
          <p:nvPr>
            <p:ph type="title"/>
          </p:nvPr>
        </p:nvSpPr>
        <p:spPr/>
        <p:txBody>
          <a:bodyPr/>
          <a:lstStyle/>
          <a:p>
            <a:r>
              <a:rPr lang="en-GB" dirty="0"/>
              <a:t>What did you highlight? </a:t>
            </a:r>
          </a:p>
        </p:txBody>
      </p:sp>
      <p:sp>
        <p:nvSpPr>
          <p:cNvPr id="3" name="Content Placeholder 2">
            <a:extLst>
              <a:ext uri="{FF2B5EF4-FFF2-40B4-BE49-F238E27FC236}">
                <a16:creationId xmlns:a16="http://schemas.microsoft.com/office/drawing/2014/main" id="{F05778AC-4DA0-431C-A33F-0D5CF8716FB7}"/>
              </a:ext>
            </a:extLst>
          </p:cNvPr>
          <p:cNvSpPr>
            <a:spLocks noGrp="1"/>
          </p:cNvSpPr>
          <p:nvPr>
            <p:ph idx="1"/>
          </p:nvPr>
        </p:nvSpPr>
        <p:spPr/>
        <p:txBody>
          <a:bodyPr>
            <a:normAutofit/>
          </a:bodyPr>
          <a:lstStyle/>
          <a:p>
            <a:pPr marL="0" indent="0">
              <a:buNone/>
            </a:pPr>
            <a:r>
              <a:rPr lang="en-GB" sz="2000" dirty="0"/>
              <a:t>Tell the group one of the points that you highlighted. </a:t>
            </a:r>
          </a:p>
          <a:p>
            <a:r>
              <a:rPr lang="en-GB" sz="2000" dirty="0"/>
              <a:t>Did we all pick out the same key information? </a:t>
            </a:r>
          </a:p>
          <a:p>
            <a:endParaRPr lang="en-GB" sz="2000" dirty="0"/>
          </a:p>
          <a:p>
            <a:pPr marL="0" indent="0">
              <a:buNone/>
            </a:pPr>
            <a:r>
              <a:rPr lang="en-GB" sz="2000" dirty="0"/>
              <a:t>Keep your highlighted article for future use. </a:t>
            </a:r>
          </a:p>
        </p:txBody>
      </p:sp>
    </p:spTree>
    <p:extLst>
      <p:ext uri="{BB962C8B-B14F-4D97-AF65-F5344CB8AC3E}">
        <p14:creationId xmlns:p14="http://schemas.microsoft.com/office/powerpoint/2010/main" val="592914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1FBAC-F2AE-46CA-A1B5-110EEC48E143}"/>
              </a:ext>
            </a:extLst>
          </p:cNvPr>
          <p:cNvSpPr>
            <a:spLocks noGrp="1"/>
          </p:cNvSpPr>
          <p:nvPr>
            <p:ph type="title"/>
          </p:nvPr>
        </p:nvSpPr>
        <p:spPr>
          <a:xfrm>
            <a:off x="457200" y="274638"/>
            <a:ext cx="8229600" cy="1143000"/>
          </a:xfrm>
        </p:spPr>
        <p:txBody>
          <a:bodyPr vert="horz" lIns="91440" tIns="45720" rIns="91440" bIns="45720" rtlCol="0" anchor="ctr">
            <a:normAutofit/>
          </a:bodyPr>
          <a:lstStyle/>
          <a:p>
            <a:r>
              <a:rPr lang="en-GB" dirty="0"/>
              <a:t>Mind Mapping </a:t>
            </a:r>
          </a:p>
        </p:txBody>
      </p:sp>
      <p:pic>
        <p:nvPicPr>
          <p:cNvPr id="5" name="Picture 4">
            <a:extLst>
              <a:ext uri="{FF2B5EF4-FFF2-40B4-BE49-F238E27FC236}">
                <a16:creationId xmlns:a16="http://schemas.microsoft.com/office/drawing/2014/main" id="{B6E164ED-EA38-4F8E-8A91-1E48F2050D55}"/>
              </a:ext>
            </a:extLst>
          </p:cNvPr>
          <p:cNvPicPr>
            <a:picLocks noChangeAspect="1"/>
          </p:cNvPicPr>
          <p:nvPr/>
        </p:nvPicPr>
        <p:blipFill>
          <a:blip r:embed="rId2" cstate="print"/>
          <a:stretch>
            <a:fillRect/>
          </a:stretch>
        </p:blipFill>
        <p:spPr>
          <a:xfrm>
            <a:off x="457200" y="2140825"/>
            <a:ext cx="4038600" cy="2907791"/>
          </a:xfrm>
          <a:prstGeom prst="rect">
            <a:avLst/>
          </a:prstGeom>
          <a:noFill/>
        </p:spPr>
      </p:pic>
      <p:sp>
        <p:nvSpPr>
          <p:cNvPr id="4" name="TextBox 3">
            <a:extLst>
              <a:ext uri="{FF2B5EF4-FFF2-40B4-BE49-F238E27FC236}">
                <a16:creationId xmlns:a16="http://schemas.microsoft.com/office/drawing/2014/main" id="{E1C27B13-5F85-43C6-8FD2-66328BF1BD55}"/>
              </a:ext>
            </a:extLst>
          </p:cNvPr>
          <p:cNvSpPr txBox="1"/>
          <p:nvPr/>
        </p:nvSpPr>
        <p:spPr>
          <a:xfrm>
            <a:off x="4648200" y="1600201"/>
            <a:ext cx="4038600" cy="3989040"/>
          </a:xfrm>
          <a:prstGeom prst="rect">
            <a:avLst/>
          </a:prstGeom>
        </p:spPr>
        <p:txBody>
          <a:bodyPr vert="horz" lIns="91440" tIns="45720" rIns="91440" bIns="45720" rtlCol="0">
            <a:normAutofit fontScale="92500" lnSpcReduction="10000"/>
          </a:bodyPr>
          <a:lstStyle/>
          <a:p>
            <a:pPr>
              <a:spcBef>
                <a:spcPct val="20000"/>
              </a:spcBef>
              <a:spcAft>
                <a:spcPts val="800"/>
              </a:spcAft>
              <a:buFont typeface="Arial" pitchFamily="34" charset="0"/>
            </a:pPr>
            <a:r>
              <a:rPr lang="en-GB" sz="2800" dirty="0" err="1">
                <a:effectLst/>
              </a:rPr>
              <a:t>Mindmaps</a:t>
            </a:r>
            <a:r>
              <a:rPr lang="en-GB" sz="2800" dirty="0">
                <a:effectLst/>
              </a:rPr>
              <a:t> are graphic summaries of information that aid you as a notetaker to:</a:t>
            </a:r>
          </a:p>
          <a:p>
            <a:pPr marL="457200" indent="-457200">
              <a:spcBef>
                <a:spcPct val="20000"/>
              </a:spcBef>
              <a:spcAft>
                <a:spcPts val="800"/>
              </a:spcAft>
              <a:buFontTx/>
              <a:buChar char="-"/>
            </a:pPr>
            <a:r>
              <a:rPr lang="en-GB" sz="2800" dirty="0">
                <a:effectLst/>
              </a:rPr>
              <a:t>organise, </a:t>
            </a:r>
          </a:p>
          <a:p>
            <a:pPr marL="457200" indent="-457200">
              <a:spcBef>
                <a:spcPct val="20000"/>
              </a:spcBef>
              <a:spcAft>
                <a:spcPts val="800"/>
              </a:spcAft>
              <a:buFontTx/>
              <a:buChar char="-"/>
            </a:pPr>
            <a:r>
              <a:rPr lang="en-GB" sz="2800" dirty="0">
                <a:effectLst/>
              </a:rPr>
              <a:t>group your points of information</a:t>
            </a:r>
            <a:r>
              <a:rPr lang="en-GB" sz="2800" dirty="0"/>
              <a:t>,</a:t>
            </a:r>
            <a:endParaRPr lang="en-GB" sz="2800" dirty="0">
              <a:effectLst/>
            </a:endParaRPr>
          </a:p>
          <a:p>
            <a:pPr marL="457200" indent="-457200">
              <a:spcBef>
                <a:spcPct val="20000"/>
              </a:spcBef>
              <a:spcAft>
                <a:spcPts val="800"/>
              </a:spcAft>
              <a:buFontTx/>
              <a:buChar char="-"/>
            </a:pPr>
            <a:r>
              <a:rPr lang="en-GB" sz="2800" dirty="0"/>
              <a:t>l</a:t>
            </a:r>
            <a:r>
              <a:rPr lang="en-GB" sz="2800" dirty="0">
                <a:effectLst/>
              </a:rPr>
              <a:t>ink your points of information.  </a:t>
            </a:r>
          </a:p>
        </p:txBody>
      </p:sp>
    </p:spTree>
    <p:extLst>
      <p:ext uri="{BB962C8B-B14F-4D97-AF65-F5344CB8AC3E}">
        <p14:creationId xmlns:p14="http://schemas.microsoft.com/office/powerpoint/2010/main" val="2635500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fade">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fade">
                                      <p:cBhvr>
                                        <p:cTn id="2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BFEA22-1480-4796-92B5-85C590004537}"/>
              </a:ext>
            </a:extLst>
          </p:cNvPr>
          <p:cNvSpPr>
            <a:spLocks noGrp="1"/>
          </p:cNvSpPr>
          <p:nvPr>
            <p:ph type="title"/>
          </p:nvPr>
        </p:nvSpPr>
        <p:spPr/>
        <p:txBody>
          <a:bodyPr/>
          <a:lstStyle/>
          <a:p>
            <a:r>
              <a:rPr lang="en-GB" dirty="0"/>
              <a:t>Building a mind map</a:t>
            </a:r>
          </a:p>
        </p:txBody>
      </p:sp>
      <p:sp>
        <p:nvSpPr>
          <p:cNvPr id="6" name="TextBox 5">
            <a:extLst>
              <a:ext uri="{FF2B5EF4-FFF2-40B4-BE49-F238E27FC236}">
                <a16:creationId xmlns:a16="http://schemas.microsoft.com/office/drawing/2014/main" id="{8719E755-ED2C-4AA3-A745-F79D9C8AE88C}"/>
              </a:ext>
            </a:extLst>
          </p:cNvPr>
          <p:cNvSpPr txBox="1"/>
          <p:nvPr/>
        </p:nvSpPr>
        <p:spPr>
          <a:xfrm>
            <a:off x="1115616" y="1419934"/>
            <a:ext cx="7336904" cy="368755"/>
          </a:xfrm>
          <a:prstGeom prst="rect">
            <a:avLst/>
          </a:prstGeom>
          <a:noFill/>
        </p:spPr>
        <p:txBody>
          <a:bodyPr wrap="square">
            <a:spAutoFit/>
          </a:bodyPr>
          <a:lstStyle/>
          <a:p>
            <a:pPr>
              <a:lnSpc>
                <a:spcPct val="107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Here is the beginnings of a mind map using the information covered today. </a:t>
            </a:r>
          </a:p>
        </p:txBody>
      </p:sp>
      <p:sp>
        <p:nvSpPr>
          <p:cNvPr id="9" name="Oval 8">
            <a:extLst>
              <a:ext uri="{FF2B5EF4-FFF2-40B4-BE49-F238E27FC236}">
                <a16:creationId xmlns:a16="http://schemas.microsoft.com/office/drawing/2014/main" id="{ACAB5BD3-0DE2-442A-8B81-F8B72C413280}"/>
              </a:ext>
            </a:extLst>
          </p:cNvPr>
          <p:cNvSpPr/>
          <p:nvPr/>
        </p:nvSpPr>
        <p:spPr>
          <a:xfrm>
            <a:off x="3857625" y="3086100"/>
            <a:ext cx="1428750" cy="685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200" dirty="0">
                <a:latin typeface="Times New Roman" panose="02020603050405020304" pitchFamily="18" charset="0"/>
                <a:ea typeface="Calibri" panose="020F0502020204030204" pitchFamily="34" charset="0"/>
                <a:cs typeface="Times New Roman" panose="02020603050405020304" pitchFamily="18" charset="0"/>
              </a:rPr>
              <a:t>Motivation</a:t>
            </a:r>
            <a:endParaRPr lang="en-GB" sz="1200" dirty="0">
              <a:effectLst/>
              <a:latin typeface="Times New Roman" panose="02020603050405020304" pitchFamily="18" charset="0"/>
              <a:ea typeface="Calibri" panose="020F0502020204030204" pitchFamily="34" charset="0"/>
              <a:cs typeface="Times New Roman" panose="02020603050405020304" pitchFamily="18" charset="0"/>
            </a:endParaRPr>
          </a:p>
        </p:txBody>
      </p:sp>
      <p:cxnSp>
        <p:nvCxnSpPr>
          <p:cNvPr id="10" name="Straight Connector 9">
            <a:extLst>
              <a:ext uri="{FF2B5EF4-FFF2-40B4-BE49-F238E27FC236}">
                <a16:creationId xmlns:a16="http://schemas.microsoft.com/office/drawing/2014/main" id="{57C42B24-24CD-4D20-9B70-978116EACF5A}"/>
              </a:ext>
            </a:extLst>
          </p:cNvPr>
          <p:cNvCxnSpPr/>
          <p:nvPr/>
        </p:nvCxnSpPr>
        <p:spPr>
          <a:xfrm>
            <a:off x="3178055" y="3010813"/>
            <a:ext cx="685800" cy="3524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8CA0D3E7-BABB-4CBD-AC93-47DFB57C03AA}"/>
              </a:ext>
            </a:extLst>
          </p:cNvPr>
          <p:cNvCxnSpPr/>
          <p:nvPr/>
        </p:nvCxnSpPr>
        <p:spPr>
          <a:xfrm flipV="1">
            <a:off x="5286375" y="3086100"/>
            <a:ext cx="600075"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B877B93C-95FB-41EE-A295-D4BCCB4A9D22}"/>
              </a:ext>
            </a:extLst>
          </p:cNvPr>
          <p:cNvCxnSpPr/>
          <p:nvPr/>
        </p:nvCxnSpPr>
        <p:spPr>
          <a:xfrm flipV="1">
            <a:off x="4572000" y="3771900"/>
            <a:ext cx="0" cy="466725"/>
          </a:xfrm>
          <a:prstGeom prst="line">
            <a:avLst/>
          </a:prstGeom>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48C994FE-4BD1-4B46-ADD6-4D6B779E0962}"/>
              </a:ext>
            </a:extLst>
          </p:cNvPr>
          <p:cNvSpPr/>
          <p:nvPr/>
        </p:nvSpPr>
        <p:spPr>
          <a:xfrm>
            <a:off x="1749306" y="2498726"/>
            <a:ext cx="1428749" cy="752279"/>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Recognition</a:t>
            </a:r>
          </a:p>
        </p:txBody>
      </p:sp>
      <p:sp>
        <p:nvSpPr>
          <p:cNvPr id="14" name="Oval 13">
            <a:extLst>
              <a:ext uri="{FF2B5EF4-FFF2-40B4-BE49-F238E27FC236}">
                <a16:creationId xmlns:a16="http://schemas.microsoft.com/office/drawing/2014/main" id="{93D4A178-5C73-44D2-A994-35746181C4AF}"/>
              </a:ext>
            </a:extLst>
          </p:cNvPr>
          <p:cNvSpPr/>
          <p:nvPr/>
        </p:nvSpPr>
        <p:spPr>
          <a:xfrm>
            <a:off x="5880220" y="2498726"/>
            <a:ext cx="1238250" cy="78218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Money</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a:t>
            </a:r>
          </a:p>
        </p:txBody>
      </p:sp>
      <p:sp>
        <p:nvSpPr>
          <p:cNvPr id="15" name="Oval 14">
            <a:extLst>
              <a:ext uri="{FF2B5EF4-FFF2-40B4-BE49-F238E27FC236}">
                <a16:creationId xmlns:a16="http://schemas.microsoft.com/office/drawing/2014/main" id="{7C6FCA24-34A9-4267-A045-BE48D7F72365}"/>
              </a:ext>
            </a:extLst>
          </p:cNvPr>
          <p:cNvSpPr/>
          <p:nvPr/>
        </p:nvSpPr>
        <p:spPr>
          <a:xfrm>
            <a:off x="3857624" y="4238625"/>
            <a:ext cx="1722485" cy="933439"/>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Planning ahead</a:t>
            </a:r>
          </a:p>
        </p:txBody>
      </p:sp>
      <p:cxnSp>
        <p:nvCxnSpPr>
          <p:cNvPr id="16" name="Straight Connector 15">
            <a:extLst>
              <a:ext uri="{FF2B5EF4-FFF2-40B4-BE49-F238E27FC236}">
                <a16:creationId xmlns:a16="http://schemas.microsoft.com/office/drawing/2014/main" id="{BC1EAACB-B551-460E-A284-433FB00A79D5}"/>
              </a:ext>
            </a:extLst>
          </p:cNvPr>
          <p:cNvCxnSpPr/>
          <p:nvPr/>
        </p:nvCxnSpPr>
        <p:spPr>
          <a:xfrm flipH="1">
            <a:off x="1667821" y="3265097"/>
            <a:ext cx="628650" cy="2952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8EAC60D9-6FC8-4118-9621-61EFA90E01B1}"/>
              </a:ext>
            </a:extLst>
          </p:cNvPr>
          <p:cNvCxnSpPr>
            <a:cxnSpLocks/>
          </p:cNvCxnSpPr>
          <p:nvPr/>
        </p:nvCxnSpPr>
        <p:spPr>
          <a:xfrm>
            <a:off x="6499345" y="3281362"/>
            <a:ext cx="209550" cy="530616"/>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7E64AD8B-F6FD-404F-96B0-D62554717F60}"/>
              </a:ext>
            </a:extLst>
          </p:cNvPr>
          <p:cNvCxnSpPr>
            <a:cxnSpLocks/>
          </p:cNvCxnSpPr>
          <p:nvPr/>
        </p:nvCxnSpPr>
        <p:spPr>
          <a:xfrm flipH="1">
            <a:off x="5580109" y="4738672"/>
            <a:ext cx="83259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70A3D130-C6EC-4830-8F60-54D1EA03838C}"/>
              </a:ext>
            </a:extLst>
          </p:cNvPr>
          <p:cNvCxnSpPr>
            <a:cxnSpLocks/>
          </p:cNvCxnSpPr>
          <p:nvPr/>
        </p:nvCxnSpPr>
        <p:spPr>
          <a:xfrm flipH="1">
            <a:off x="3025027" y="4737904"/>
            <a:ext cx="83259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CD1D65B-9155-462F-A820-E5568D367630}"/>
              </a:ext>
            </a:extLst>
          </p:cNvPr>
          <p:cNvCxnSpPr>
            <a:cxnSpLocks/>
          </p:cNvCxnSpPr>
          <p:nvPr/>
        </p:nvCxnSpPr>
        <p:spPr>
          <a:xfrm flipV="1">
            <a:off x="4572000" y="5172075"/>
            <a:ext cx="0" cy="273149"/>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55463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par>
                                <p:cTn id="16" presetID="10" presetClass="entr" presetSubtype="0"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500"/>
                                        <p:tgtEl>
                                          <p:spTgt spid="16"/>
                                        </p:tgtEl>
                                      </p:cBhvr>
                                    </p:animEffect>
                                  </p:childTnLst>
                                </p:cTn>
                              </p:par>
                              <p:par>
                                <p:cTn id="39" presetID="10" presetClass="entr" presetSubtype="0"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fade">
                                      <p:cBhvr>
                                        <p:cTn id="41" dur="500"/>
                                        <p:tgtEl>
                                          <p:spTgt spid="21"/>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fade">
                                      <p:cBhvr>
                                        <p:cTn id="46" dur="500"/>
                                        <p:tgtEl>
                                          <p:spTgt spid="6"/>
                                        </p:tgtEl>
                                      </p:cBhvr>
                                    </p:animEffect>
                                  </p:childTnLst>
                                </p:cTn>
                              </p:par>
                              <p:par>
                                <p:cTn id="47" presetID="10" presetClass="entr" presetSubtype="0" fill="hold"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par>
                                <p:cTn id="50" presetID="10" presetClass="entr" presetSubtype="0"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par>
                                <p:cTn id="53" presetID="10" presetClass="entr" presetSubtype="0" fill="hold" nodeType="with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animBg="1"/>
      <p:bldP spid="13" grpId="0" animBg="1"/>
      <p:bldP spid="14" grpId="0" animBg="1"/>
      <p:bldP spid="1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A94BEFDB-CF47-4CCC-AA80-E2E894C88767}"/>
              </a:ext>
            </a:extLst>
          </p:cNvPr>
          <p:cNvPicPr>
            <a:picLocks noGrp="1" noChangeAspect="1"/>
          </p:cNvPicPr>
          <p:nvPr>
            <p:ph idx="1"/>
          </p:nvPr>
        </p:nvPicPr>
        <p:blipFill>
          <a:blip r:embed="rId2" cstate="print"/>
          <a:stretch>
            <a:fillRect/>
          </a:stretch>
        </p:blipFill>
        <p:spPr>
          <a:xfrm>
            <a:off x="4716016" y="1470818"/>
            <a:ext cx="4085624" cy="3916363"/>
          </a:xfrm>
          <a:prstGeom prst="rect">
            <a:avLst/>
          </a:prstGeom>
        </p:spPr>
      </p:pic>
      <p:sp>
        <p:nvSpPr>
          <p:cNvPr id="5" name="Rectangle 4">
            <a:extLst>
              <a:ext uri="{FF2B5EF4-FFF2-40B4-BE49-F238E27FC236}">
                <a16:creationId xmlns:a16="http://schemas.microsoft.com/office/drawing/2014/main" id="{F5EBCA7A-38B3-4C5A-A179-1CC359F12699}"/>
              </a:ext>
            </a:extLst>
          </p:cNvPr>
          <p:cNvSpPr/>
          <p:nvPr/>
        </p:nvSpPr>
        <p:spPr>
          <a:xfrm>
            <a:off x="323528" y="1556792"/>
            <a:ext cx="4364129" cy="4154984"/>
          </a:xfrm>
          <a:prstGeom prst="rect">
            <a:avLst/>
          </a:prstGeom>
        </p:spPr>
        <p:txBody>
          <a:bodyPr wrap="square">
            <a:spAutoFit/>
          </a:bodyPr>
          <a:lstStyle/>
          <a:p>
            <a:r>
              <a:rPr lang="en-GB" sz="2200" b="1" dirty="0"/>
              <a:t>Tabular note taking - </a:t>
            </a:r>
            <a:r>
              <a:rPr lang="en-GB" sz="2200" dirty="0"/>
              <a:t>Using tables, or 'tabular notetaking', is a good technique if you need to summarise information that you want to compare, such as a debate with differing viewpoints.</a:t>
            </a:r>
          </a:p>
          <a:p>
            <a:endParaRPr lang="en-GB" sz="2200" dirty="0"/>
          </a:p>
          <a:p>
            <a:r>
              <a:rPr lang="en-GB" sz="2200" dirty="0"/>
              <a:t>Summarising the points in a table helps you to evaluate them, improving your understanding of a topic and helping you prepare for an essay or exam.</a:t>
            </a:r>
          </a:p>
        </p:txBody>
      </p:sp>
      <p:sp>
        <p:nvSpPr>
          <p:cNvPr id="6" name="Title 1">
            <a:extLst>
              <a:ext uri="{FF2B5EF4-FFF2-40B4-BE49-F238E27FC236}">
                <a16:creationId xmlns:a16="http://schemas.microsoft.com/office/drawing/2014/main" id="{656FF8D2-6ADD-4148-883A-12A7E184FEDB}"/>
              </a:ext>
            </a:extLst>
          </p:cNvPr>
          <p:cNvSpPr>
            <a:spLocks noGrp="1"/>
          </p:cNvSpPr>
          <p:nvPr>
            <p:ph type="title"/>
          </p:nvPr>
        </p:nvSpPr>
        <p:spPr/>
        <p:txBody>
          <a:bodyPr/>
          <a:lstStyle/>
          <a:p>
            <a:r>
              <a:rPr lang="en-GB" dirty="0"/>
              <a:t>Other methods of note taking</a:t>
            </a:r>
          </a:p>
        </p:txBody>
      </p:sp>
    </p:spTree>
    <p:extLst>
      <p:ext uri="{BB962C8B-B14F-4D97-AF65-F5344CB8AC3E}">
        <p14:creationId xmlns:p14="http://schemas.microsoft.com/office/powerpoint/2010/main" val="3790966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par>
                                <p:cTn id="12" presetID="1" presetClass="entr" presetSubtype="0" fill="hold" nodeType="with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7CCA4C-9BFD-49EF-B877-DC5E329EF424}"/>
              </a:ext>
            </a:extLst>
          </p:cNvPr>
          <p:cNvSpPr>
            <a:spLocks noGrp="1"/>
          </p:cNvSpPr>
          <p:nvPr>
            <p:ph type="title"/>
          </p:nvPr>
        </p:nvSpPr>
        <p:spPr/>
        <p:txBody>
          <a:bodyPr/>
          <a:lstStyle/>
          <a:p>
            <a:r>
              <a:rPr lang="en-GB" dirty="0"/>
              <a:t>Break – 25mins </a:t>
            </a:r>
          </a:p>
        </p:txBody>
      </p:sp>
      <p:sp>
        <p:nvSpPr>
          <p:cNvPr id="5" name="TextBox 4">
            <a:extLst>
              <a:ext uri="{FF2B5EF4-FFF2-40B4-BE49-F238E27FC236}">
                <a16:creationId xmlns:a16="http://schemas.microsoft.com/office/drawing/2014/main" id="{247F2CA5-A049-4EBB-A9F8-130EE21281D1}"/>
              </a:ext>
            </a:extLst>
          </p:cNvPr>
          <p:cNvSpPr txBox="1"/>
          <p:nvPr/>
        </p:nvSpPr>
        <p:spPr>
          <a:xfrm>
            <a:off x="251520" y="1556792"/>
            <a:ext cx="8640960" cy="646331"/>
          </a:xfrm>
          <a:prstGeom prst="rect">
            <a:avLst/>
          </a:prstGeom>
          <a:noFill/>
        </p:spPr>
        <p:txBody>
          <a:bodyPr wrap="square" rtlCol="0">
            <a:spAutoFit/>
          </a:bodyPr>
          <a:lstStyle/>
          <a:p>
            <a:pPr algn="ctr"/>
            <a:r>
              <a:rPr lang="en-GB" sz="3600" b="1" dirty="0">
                <a:solidFill>
                  <a:srgbClr val="FF0000"/>
                </a:solidFill>
              </a:rPr>
              <a:t>After the break – Time Management </a:t>
            </a:r>
            <a:endParaRPr lang="en-GB" sz="2200" dirty="0"/>
          </a:p>
        </p:txBody>
      </p:sp>
      <p:pic>
        <p:nvPicPr>
          <p:cNvPr id="8" name="Graphic 7" descr="Alarm clock with solid fill">
            <a:extLst>
              <a:ext uri="{FF2B5EF4-FFF2-40B4-BE49-F238E27FC236}">
                <a16:creationId xmlns:a16="http://schemas.microsoft.com/office/drawing/2014/main" id="{0BA28F6C-2CA8-4B31-9428-95939FC4497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80594" y="2971800"/>
            <a:ext cx="914400" cy="914400"/>
          </a:xfrm>
          <a:prstGeom prst="rect">
            <a:avLst/>
          </a:prstGeom>
        </p:spPr>
      </p:pic>
      <p:pic>
        <p:nvPicPr>
          <p:cNvPr id="10" name="Graphic 9" descr="Clock with solid fill">
            <a:extLst>
              <a:ext uri="{FF2B5EF4-FFF2-40B4-BE49-F238E27FC236}">
                <a16:creationId xmlns:a16="http://schemas.microsoft.com/office/drawing/2014/main" id="{C9B19B6C-D6B6-4209-9F74-FD87E863462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732240" y="2971800"/>
            <a:ext cx="914400" cy="914400"/>
          </a:xfrm>
          <a:prstGeom prst="rect">
            <a:avLst/>
          </a:prstGeom>
        </p:spPr>
      </p:pic>
      <p:pic>
        <p:nvPicPr>
          <p:cNvPr id="12" name="Graphic 11" descr="Hourglass Finished outline">
            <a:extLst>
              <a:ext uri="{FF2B5EF4-FFF2-40B4-BE49-F238E27FC236}">
                <a16:creationId xmlns:a16="http://schemas.microsoft.com/office/drawing/2014/main" id="{B9D60409-A8F0-45CE-B27A-3108FAEB038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727817" y="2971800"/>
            <a:ext cx="914400" cy="914400"/>
          </a:xfrm>
          <a:prstGeom prst="rect">
            <a:avLst/>
          </a:prstGeom>
        </p:spPr>
      </p:pic>
    </p:spTree>
    <p:extLst>
      <p:ext uri="{BB962C8B-B14F-4D97-AF65-F5344CB8AC3E}">
        <p14:creationId xmlns:p14="http://schemas.microsoft.com/office/powerpoint/2010/main" val="238439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550952-BE6B-46D5-B01D-0D952675AE8F}"/>
              </a:ext>
            </a:extLst>
          </p:cNvPr>
          <p:cNvSpPr>
            <a:spLocks noGrp="1"/>
          </p:cNvSpPr>
          <p:nvPr>
            <p:ph idx="1"/>
          </p:nvPr>
        </p:nvSpPr>
        <p:spPr>
          <a:xfrm>
            <a:off x="179512" y="188640"/>
            <a:ext cx="8784976" cy="5328593"/>
          </a:xfrm>
        </p:spPr>
        <p:style>
          <a:lnRef idx="0">
            <a:schemeClr val="dk1"/>
          </a:lnRef>
          <a:fillRef idx="3">
            <a:schemeClr val="dk1"/>
          </a:fillRef>
          <a:effectRef idx="3">
            <a:schemeClr val="dk1"/>
          </a:effectRef>
          <a:fontRef idx="minor">
            <a:schemeClr val="lt1"/>
          </a:fontRef>
        </p:style>
        <p:txBody>
          <a:bodyPr>
            <a:normAutofit/>
          </a:bodyPr>
          <a:lstStyle/>
          <a:p>
            <a:pPr marL="0" indent="0" algn="ctr">
              <a:buNone/>
            </a:pPr>
            <a:endParaRPr lang="en-GB" sz="5400" dirty="0"/>
          </a:p>
          <a:p>
            <a:pPr marL="0" indent="0" algn="ctr">
              <a:buNone/>
            </a:pPr>
            <a:endParaRPr lang="en-GB" sz="5400" dirty="0"/>
          </a:p>
          <a:p>
            <a:pPr marL="0" indent="0" algn="ctr">
              <a:buNone/>
            </a:pPr>
            <a:r>
              <a:rPr lang="en-GB" sz="5400" b="1" dirty="0"/>
              <a:t>Time management</a:t>
            </a:r>
          </a:p>
        </p:txBody>
      </p:sp>
    </p:spTree>
    <p:extLst>
      <p:ext uri="{BB962C8B-B14F-4D97-AF65-F5344CB8AC3E}">
        <p14:creationId xmlns:p14="http://schemas.microsoft.com/office/powerpoint/2010/main" val="37909505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4408D91D-7336-4E2E-B9CB-7A115603D52D}"/>
              </a:ext>
            </a:extLst>
          </p:cNvPr>
          <p:cNvSpPr>
            <a:spLocks noGrp="1"/>
          </p:cNvSpPr>
          <p:nvPr>
            <p:ph type="title"/>
          </p:nvPr>
        </p:nvSpPr>
        <p:spPr/>
        <p:txBody>
          <a:bodyPr/>
          <a:lstStyle/>
          <a:p>
            <a:r>
              <a:rPr lang="en-GB" dirty="0"/>
              <a:t>Time management</a:t>
            </a:r>
          </a:p>
        </p:txBody>
      </p:sp>
      <p:sp>
        <p:nvSpPr>
          <p:cNvPr id="9" name="Rectangle 8">
            <a:extLst>
              <a:ext uri="{FF2B5EF4-FFF2-40B4-BE49-F238E27FC236}">
                <a16:creationId xmlns:a16="http://schemas.microsoft.com/office/drawing/2014/main" id="{3B3C78D6-E9AD-47C9-B97C-08DE5A302FA4}"/>
              </a:ext>
            </a:extLst>
          </p:cNvPr>
          <p:cNvSpPr/>
          <p:nvPr/>
        </p:nvSpPr>
        <p:spPr>
          <a:xfrm>
            <a:off x="390364" y="1268760"/>
            <a:ext cx="4037620" cy="1008112"/>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dirty="0"/>
              <a:t>Time management is a skill which takes time to purposefully develop. </a:t>
            </a:r>
          </a:p>
        </p:txBody>
      </p:sp>
      <p:sp>
        <p:nvSpPr>
          <p:cNvPr id="12" name="Rectangle 11">
            <a:extLst>
              <a:ext uri="{FF2B5EF4-FFF2-40B4-BE49-F238E27FC236}">
                <a16:creationId xmlns:a16="http://schemas.microsoft.com/office/drawing/2014/main" id="{91E5A70B-DDF0-4827-B721-40A96D42F6C1}"/>
              </a:ext>
            </a:extLst>
          </p:cNvPr>
          <p:cNvSpPr/>
          <p:nvPr/>
        </p:nvSpPr>
        <p:spPr>
          <a:xfrm>
            <a:off x="390364" y="2979507"/>
            <a:ext cx="4037620" cy="2520280"/>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dirty="0"/>
              <a:t>You may consider yourself to be an organised person but Moore et al (2010, p135) suggests that everyone should be aware of the three time management challenges that students face. </a:t>
            </a:r>
          </a:p>
        </p:txBody>
      </p:sp>
      <p:sp>
        <p:nvSpPr>
          <p:cNvPr id="13" name="Freeform: Shape 12">
            <a:extLst>
              <a:ext uri="{FF2B5EF4-FFF2-40B4-BE49-F238E27FC236}">
                <a16:creationId xmlns:a16="http://schemas.microsoft.com/office/drawing/2014/main" id="{7B336710-444B-4302-8BDB-D47B4C1D1BAE}"/>
              </a:ext>
            </a:extLst>
          </p:cNvPr>
          <p:cNvSpPr/>
          <p:nvPr/>
        </p:nvSpPr>
        <p:spPr>
          <a:xfrm>
            <a:off x="5583845" y="3365587"/>
            <a:ext cx="473056" cy="965199"/>
          </a:xfrm>
          <a:custGeom>
            <a:avLst/>
            <a:gdLst>
              <a:gd name="connsiteX0" fmla="*/ 0 w 473056"/>
              <a:gd name="connsiteY0" fmla="*/ 0 h 965199"/>
              <a:gd name="connsiteX1" fmla="*/ 236528 w 473056"/>
              <a:gd name="connsiteY1" fmla="*/ 0 h 965199"/>
              <a:gd name="connsiteX2" fmla="*/ 236528 w 473056"/>
              <a:gd name="connsiteY2" fmla="*/ 965199 h 965199"/>
              <a:gd name="connsiteX3" fmla="*/ 473056 w 473056"/>
              <a:gd name="connsiteY3" fmla="*/ 965199 h 965199"/>
            </a:gdLst>
            <a:ahLst/>
            <a:cxnLst>
              <a:cxn ang="0">
                <a:pos x="connsiteX0" y="connsiteY0"/>
              </a:cxn>
              <a:cxn ang="0">
                <a:pos x="connsiteX1" y="connsiteY1"/>
              </a:cxn>
              <a:cxn ang="0">
                <a:pos x="connsiteX2" y="connsiteY2"/>
              </a:cxn>
              <a:cxn ang="0">
                <a:pos x="connsiteX3" y="connsiteY3"/>
              </a:cxn>
            </a:cxnLst>
            <a:rect l="l" t="t" r="r" b="b"/>
            <a:pathLst>
              <a:path w="473056" h="965199">
                <a:moveTo>
                  <a:pt x="0" y="0"/>
                </a:moveTo>
                <a:lnTo>
                  <a:pt x="236528" y="0"/>
                </a:lnTo>
                <a:lnTo>
                  <a:pt x="236528" y="965199"/>
                </a:lnTo>
                <a:lnTo>
                  <a:pt x="473056" y="965199"/>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222356" tIns="455727" rIns="222356" bIns="455728" numCol="1" spcCol="1270" anchor="ctr" anchorCtr="0">
            <a:noAutofit/>
          </a:bodyPr>
          <a:lstStyle/>
          <a:p>
            <a:pPr marL="0" lvl="0" indent="0" algn="ctr" defTabSz="222250">
              <a:lnSpc>
                <a:spcPct val="90000"/>
              </a:lnSpc>
              <a:spcBef>
                <a:spcPct val="0"/>
              </a:spcBef>
              <a:spcAft>
                <a:spcPct val="35000"/>
              </a:spcAft>
              <a:buNone/>
            </a:pPr>
            <a:endParaRPr lang="en-GB" sz="500" kern="1200"/>
          </a:p>
        </p:txBody>
      </p:sp>
      <p:sp>
        <p:nvSpPr>
          <p:cNvPr id="14" name="Freeform: Shape 13">
            <a:extLst>
              <a:ext uri="{FF2B5EF4-FFF2-40B4-BE49-F238E27FC236}">
                <a16:creationId xmlns:a16="http://schemas.microsoft.com/office/drawing/2014/main" id="{E0ED94C7-A866-466B-8D8C-06E9EBCC657C}"/>
              </a:ext>
            </a:extLst>
          </p:cNvPr>
          <p:cNvSpPr/>
          <p:nvPr/>
        </p:nvSpPr>
        <p:spPr>
          <a:xfrm>
            <a:off x="5583845" y="3319867"/>
            <a:ext cx="473056" cy="91440"/>
          </a:xfrm>
          <a:custGeom>
            <a:avLst/>
            <a:gdLst>
              <a:gd name="connsiteX0" fmla="*/ 0 w 473056"/>
              <a:gd name="connsiteY0" fmla="*/ 45720 h 91440"/>
              <a:gd name="connsiteX1" fmla="*/ 473056 w 473056"/>
              <a:gd name="connsiteY1" fmla="*/ 45720 h 91440"/>
            </a:gdLst>
            <a:ahLst/>
            <a:cxnLst>
              <a:cxn ang="0">
                <a:pos x="connsiteX0" y="connsiteY0"/>
              </a:cxn>
              <a:cxn ang="0">
                <a:pos x="connsiteX1" y="connsiteY1"/>
              </a:cxn>
            </a:cxnLst>
            <a:rect l="l" t="t" r="r" b="b"/>
            <a:pathLst>
              <a:path w="473056" h="91440">
                <a:moveTo>
                  <a:pt x="0" y="45720"/>
                </a:moveTo>
                <a:lnTo>
                  <a:pt x="473056" y="45720"/>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237402" tIns="33893" rIns="237402" bIns="33895" numCol="1" spcCol="1270" anchor="ctr" anchorCtr="0">
            <a:noAutofit/>
          </a:bodyPr>
          <a:lstStyle/>
          <a:p>
            <a:pPr marL="0" lvl="0" indent="0" algn="ctr" defTabSz="222250">
              <a:lnSpc>
                <a:spcPct val="90000"/>
              </a:lnSpc>
              <a:spcBef>
                <a:spcPct val="0"/>
              </a:spcBef>
              <a:spcAft>
                <a:spcPct val="35000"/>
              </a:spcAft>
              <a:buNone/>
            </a:pPr>
            <a:endParaRPr lang="en-GB" sz="500" kern="1200"/>
          </a:p>
        </p:txBody>
      </p:sp>
      <p:sp>
        <p:nvSpPr>
          <p:cNvPr id="15" name="Freeform: Shape 14">
            <a:extLst>
              <a:ext uri="{FF2B5EF4-FFF2-40B4-BE49-F238E27FC236}">
                <a16:creationId xmlns:a16="http://schemas.microsoft.com/office/drawing/2014/main" id="{FCD6375E-B22E-477D-B5CF-58FA4A7E4AD6}"/>
              </a:ext>
            </a:extLst>
          </p:cNvPr>
          <p:cNvSpPr/>
          <p:nvPr/>
        </p:nvSpPr>
        <p:spPr>
          <a:xfrm>
            <a:off x="5583845" y="2400386"/>
            <a:ext cx="473056" cy="965200"/>
          </a:xfrm>
          <a:custGeom>
            <a:avLst/>
            <a:gdLst>
              <a:gd name="connsiteX0" fmla="*/ 0 w 473056"/>
              <a:gd name="connsiteY0" fmla="*/ 965200 h 965200"/>
              <a:gd name="connsiteX1" fmla="*/ 236528 w 473056"/>
              <a:gd name="connsiteY1" fmla="*/ 965200 h 965200"/>
              <a:gd name="connsiteX2" fmla="*/ 236528 w 473056"/>
              <a:gd name="connsiteY2" fmla="*/ 0 h 965200"/>
              <a:gd name="connsiteX3" fmla="*/ 473056 w 473056"/>
              <a:gd name="connsiteY3" fmla="*/ 0 h 965200"/>
            </a:gdLst>
            <a:ahLst/>
            <a:cxnLst>
              <a:cxn ang="0">
                <a:pos x="connsiteX0" y="connsiteY0"/>
              </a:cxn>
              <a:cxn ang="0">
                <a:pos x="connsiteX1" y="connsiteY1"/>
              </a:cxn>
              <a:cxn ang="0">
                <a:pos x="connsiteX2" y="connsiteY2"/>
              </a:cxn>
              <a:cxn ang="0">
                <a:pos x="connsiteX3" y="connsiteY3"/>
              </a:cxn>
            </a:cxnLst>
            <a:rect l="l" t="t" r="r" b="b"/>
            <a:pathLst>
              <a:path w="473056" h="965200">
                <a:moveTo>
                  <a:pt x="0" y="965200"/>
                </a:moveTo>
                <a:lnTo>
                  <a:pt x="236528" y="965200"/>
                </a:lnTo>
                <a:lnTo>
                  <a:pt x="236528" y="0"/>
                </a:lnTo>
                <a:lnTo>
                  <a:pt x="473056" y="0"/>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222356" tIns="455728" rIns="222356" bIns="455728" numCol="1" spcCol="1270" anchor="ctr" anchorCtr="0">
            <a:noAutofit/>
          </a:bodyPr>
          <a:lstStyle/>
          <a:p>
            <a:pPr marL="0" lvl="0" indent="0" algn="ctr" defTabSz="222250">
              <a:lnSpc>
                <a:spcPct val="90000"/>
              </a:lnSpc>
              <a:spcBef>
                <a:spcPct val="0"/>
              </a:spcBef>
              <a:spcAft>
                <a:spcPct val="35000"/>
              </a:spcAft>
              <a:buNone/>
            </a:pPr>
            <a:endParaRPr lang="en-GB" sz="500" kern="1200"/>
          </a:p>
        </p:txBody>
      </p:sp>
      <p:sp>
        <p:nvSpPr>
          <p:cNvPr id="16" name="Freeform: Shape 15">
            <a:extLst>
              <a:ext uri="{FF2B5EF4-FFF2-40B4-BE49-F238E27FC236}">
                <a16:creationId xmlns:a16="http://schemas.microsoft.com/office/drawing/2014/main" id="{2ED3DCFD-6B6F-41F1-8FA4-F0CF7346C7A1}"/>
              </a:ext>
            </a:extLst>
          </p:cNvPr>
          <p:cNvSpPr/>
          <p:nvPr/>
        </p:nvSpPr>
        <p:spPr>
          <a:xfrm rot="16200000">
            <a:off x="3017497" y="3023637"/>
            <a:ext cx="4327661" cy="772160"/>
          </a:xfrm>
          <a:custGeom>
            <a:avLst/>
            <a:gdLst>
              <a:gd name="connsiteX0" fmla="*/ 0 w 4064000"/>
              <a:gd name="connsiteY0" fmla="*/ 0 h 772160"/>
              <a:gd name="connsiteX1" fmla="*/ 4064000 w 4064000"/>
              <a:gd name="connsiteY1" fmla="*/ 0 h 772160"/>
              <a:gd name="connsiteX2" fmla="*/ 4064000 w 4064000"/>
              <a:gd name="connsiteY2" fmla="*/ 772160 h 772160"/>
              <a:gd name="connsiteX3" fmla="*/ 0 w 4064000"/>
              <a:gd name="connsiteY3" fmla="*/ 772160 h 772160"/>
              <a:gd name="connsiteX4" fmla="*/ 0 w 4064000"/>
              <a:gd name="connsiteY4" fmla="*/ 0 h 7721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64000" h="772160">
                <a:moveTo>
                  <a:pt x="0" y="0"/>
                </a:moveTo>
                <a:lnTo>
                  <a:pt x="4064000" y="0"/>
                </a:lnTo>
                <a:lnTo>
                  <a:pt x="4064000" y="772160"/>
                </a:lnTo>
                <a:lnTo>
                  <a:pt x="0" y="772160"/>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5239" tIns="15240" rIns="15240" bIns="15240" numCol="1" spcCol="1270" anchor="ctr" anchorCtr="0">
            <a:noAutofit/>
          </a:bodyPr>
          <a:lstStyle/>
          <a:p>
            <a:pPr marL="0" lvl="0" indent="0" algn="ctr" defTabSz="1066800">
              <a:lnSpc>
                <a:spcPct val="90000"/>
              </a:lnSpc>
              <a:spcBef>
                <a:spcPct val="0"/>
              </a:spcBef>
              <a:spcAft>
                <a:spcPct val="35000"/>
              </a:spcAft>
              <a:buNone/>
            </a:pPr>
            <a:r>
              <a:rPr lang="en-GB" sz="2400" kern="1200" dirty="0"/>
              <a:t>Time management challenges</a:t>
            </a:r>
          </a:p>
        </p:txBody>
      </p:sp>
      <p:sp>
        <p:nvSpPr>
          <p:cNvPr id="17" name="Freeform: Shape 16">
            <a:extLst>
              <a:ext uri="{FF2B5EF4-FFF2-40B4-BE49-F238E27FC236}">
                <a16:creationId xmlns:a16="http://schemas.microsoft.com/office/drawing/2014/main" id="{88ECB8F1-3ED7-4090-85FC-98E68D76E69D}"/>
              </a:ext>
            </a:extLst>
          </p:cNvPr>
          <p:cNvSpPr/>
          <p:nvPr/>
        </p:nvSpPr>
        <p:spPr>
          <a:xfrm>
            <a:off x="6056902" y="2014306"/>
            <a:ext cx="2532684" cy="772160"/>
          </a:xfrm>
          <a:custGeom>
            <a:avLst/>
            <a:gdLst>
              <a:gd name="connsiteX0" fmla="*/ 0 w 2532684"/>
              <a:gd name="connsiteY0" fmla="*/ 0 h 772160"/>
              <a:gd name="connsiteX1" fmla="*/ 2532684 w 2532684"/>
              <a:gd name="connsiteY1" fmla="*/ 0 h 772160"/>
              <a:gd name="connsiteX2" fmla="*/ 2532684 w 2532684"/>
              <a:gd name="connsiteY2" fmla="*/ 772160 h 772160"/>
              <a:gd name="connsiteX3" fmla="*/ 0 w 2532684"/>
              <a:gd name="connsiteY3" fmla="*/ 772160 h 772160"/>
              <a:gd name="connsiteX4" fmla="*/ 0 w 2532684"/>
              <a:gd name="connsiteY4" fmla="*/ 0 h 7721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2684" h="772160">
                <a:moveTo>
                  <a:pt x="0" y="0"/>
                </a:moveTo>
                <a:lnTo>
                  <a:pt x="2532684" y="0"/>
                </a:lnTo>
                <a:lnTo>
                  <a:pt x="2532684" y="772160"/>
                </a:lnTo>
                <a:lnTo>
                  <a:pt x="0" y="772160"/>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b="1" kern="1200" dirty="0"/>
              <a:t>Planning</a:t>
            </a:r>
            <a:r>
              <a:rPr lang="en-GB" sz="1600" kern="1200" dirty="0"/>
              <a:t> : Not having a realistic plan or no plan at all for time management.  </a:t>
            </a:r>
          </a:p>
        </p:txBody>
      </p:sp>
      <p:sp>
        <p:nvSpPr>
          <p:cNvPr id="18" name="Freeform: Shape 17">
            <a:extLst>
              <a:ext uri="{FF2B5EF4-FFF2-40B4-BE49-F238E27FC236}">
                <a16:creationId xmlns:a16="http://schemas.microsoft.com/office/drawing/2014/main" id="{FA632F00-FD8C-47B1-B643-52FA58F9B962}"/>
              </a:ext>
            </a:extLst>
          </p:cNvPr>
          <p:cNvSpPr/>
          <p:nvPr/>
        </p:nvSpPr>
        <p:spPr>
          <a:xfrm>
            <a:off x="6056902" y="2979507"/>
            <a:ext cx="2532684" cy="772160"/>
          </a:xfrm>
          <a:custGeom>
            <a:avLst/>
            <a:gdLst>
              <a:gd name="connsiteX0" fmla="*/ 0 w 2532684"/>
              <a:gd name="connsiteY0" fmla="*/ 0 h 772160"/>
              <a:gd name="connsiteX1" fmla="*/ 2532684 w 2532684"/>
              <a:gd name="connsiteY1" fmla="*/ 0 h 772160"/>
              <a:gd name="connsiteX2" fmla="*/ 2532684 w 2532684"/>
              <a:gd name="connsiteY2" fmla="*/ 772160 h 772160"/>
              <a:gd name="connsiteX3" fmla="*/ 0 w 2532684"/>
              <a:gd name="connsiteY3" fmla="*/ 772160 h 772160"/>
              <a:gd name="connsiteX4" fmla="*/ 0 w 2532684"/>
              <a:gd name="connsiteY4" fmla="*/ 0 h 7721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2684" h="772160">
                <a:moveTo>
                  <a:pt x="0" y="0"/>
                </a:moveTo>
                <a:lnTo>
                  <a:pt x="2532684" y="0"/>
                </a:lnTo>
                <a:lnTo>
                  <a:pt x="2532684" y="772160"/>
                </a:lnTo>
                <a:lnTo>
                  <a:pt x="0" y="772160"/>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b="1" kern="1200" dirty="0"/>
              <a:t>Procrastination: </a:t>
            </a:r>
            <a:r>
              <a:rPr lang="en-GB" sz="1600" kern="1200" dirty="0"/>
              <a:t>Avoidance of starting some tasks. </a:t>
            </a:r>
          </a:p>
        </p:txBody>
      </p:sp>
      <p:sp>
        <p:nvSpPr>
          <p:cNvPr id="19" name="Freeform: Shape 18">
            <a:extLst>
              <a:ext uri="{FF2B5EF4-FFF2-40B4-BE49-F238E27FC236}">
                <a16:creationId xmlns:a16="http://schemas.microsoft.com/office/drawing/2014/main" id="{037E7451-FD50-4550-9CF6-B5CD050AD99C}"/>
              </a:ext>
            </a:extLst>
          </p:cNvPr>
          <p:cNvSpPr/>
          <p:nvPr/>
        </p:nvSpPr>
        <p:spPr>
          <a:xfrm>
            <a:off x="6056902" y="3944706"/>
            <a:ext cx="2532684" cy="772160"/>
          </a:xfrm>
          <a:custGeom>
            <a:avLst/>
            <a:gdLst>
              <a:gd name="connsiteX0" fmla="*/ 0 w 2532684"/>
              <a:gd name="connsiteY0" fmla="*/ 0 h 772160"/>
              <a:gd name="connsiteX1" fmla="*/ 2532684 w 2532684"/>
              <a:gd name="connsiteY1" fmla="*/ 0 h 772160"/>
              <a:gd name="connsiteX2" fmla="*/ 2532684 w 2532684"/>
              <a:gd name="connsiteY2" fmla="*/ 772160 h 772160"/>
              <a:gd name="connsiteX3" fmla="*/ 0 w 2532684"/>
              <a:gd name="connsiteY3" fmla="*/ 772160 h 772160"/>
              <a:gd name="connsiteX4" fmla="*/ 0 w 2532684"/>
              <a:gd name="connsiteY4" fmla="*/ 0 h 7721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2684" h="772160">
                <a:moveTo>
                  <a:pt x="0" y="0"/>
                </a:moveTo>
                <a:lnTo>
                  <a:pt x="2532684" y="0"/>
                </a:lnTo>
                <a:lnTo>
                  <a:pt x="2532684" y="772160"/>
                </a:lnTo>
                <a:lnTo>
                  <a:pt x="0" y="772160"/>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b="1" kern="1200" dirty="0"/>
              <a:t>Perfectionism</a:t>
            </a:r>
            <a:r>
              <a:rPr lang="en-GB" sz="1600" kern="1200" dirty="0"/>
              <a:t>: Aiming to get ‘perfect’, which causes tasks to stack up.</a:t>
            </a:r>
          </a:p>
        </p:txBody>
      </p:sp>
    </p:spTree>
    <p:extLst>
      <p:ext uri="{BB962C8B-B14F-4D97-AF65-F5344CB8AC3E}">
        <p14:creationId xmlns:p14="http://schemas.microsoft.com/office/powerpoint/2010/main" val="1295745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500"/>
                                        <p:tgtEl>
                                          <p:spTgt spid="18"/>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P spid="14" grpId="0" animBg="1"/>
      <p:bldP spid="15" grpId="0" animBg="1"/>
      <p:bldP spid="16" grpId="0" animBg="1"/>
      <p:bldP spid="17" grpId="0" animBg="1"/>
      <p:bldP spid="18" grpId="0" animBg="1"/>
      <p:bldP spid="1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A5587-80F5-4F20-A9A1-697A8D735092}"/>
              </a:ext>
            </a:extLst>
          </p:cNvPr>
          <p:cNvSpPr>
            <a:spLocks noGrp="1"/>
          </p:cNvSpPr>
          <p:nvPr>
            <p:ph type="title"/>
          </p:nvPr>
        </p:nvSpPr>
        <p:spPr/>
        <p:txBody>
          <a:bodyPr>
            <a:normAutofit fontScale="90000"/>
          </a:bodyPr>
          <a:lstStyle/>
          <a:p>
            <a:r>
              <a:rPr lang="en-GB" dirty="0"/>
              <a:t>Why is time management important for a student?</a:t>
            </a:r>
          </a:p>
        </p:txBody>
      </p:sp>
      <p:sp>
        <p:nvSpPr>
          <p:cNvPr id="3" name="Content Placeholder 2">
            <a:extLst>
              <a:ext uri="{FF2B5EF4-FFF2-40B4-BE49-F238E27FC236}">
                <a16:creationId xmlns:a16="http://schemas.microsoft.com/office/drawing/2014/main" id="{EF663A0A-C05A-42B5-8CE2-7EA62462FD8E}"/>
              </a:ext>
            </a:extLst>
          </p:cNvPr>
          <p:cNvSpPr>
            <a:spLocks noGrp="1"/>
          </p:cNvSpPr>
          <p:nvPr>
            <p:ph idx="1"/>
          </p:nvPr>
        </p:nvSpPr>
        <p:spPr>
          <a:xfrm>
            <a:off x="457200" y="1844823"/>
            <a:ext cx="8229600" cy="3672409"/>
          </a:xfrm>
        </p:spPr>
        <p:txBody>
          <a:bodyPr>
            <a:normAutofit fontScale="85000" lnSpcReduction="20000"/>
          </a:bodyPr>
          <a:lstStyle/>
          <a:p>
            <a:r>
              <a:rPr lang="en-GB" dirty="0"/>
              <a:t>Allows you to keep control of all of your work and social activities. </a:t>
            </a:r>
          </a:p>
          <a:p>
            <a:pPr marL="0" indent="0">
              <a:buNone/>
            </a:pPr>
            <a:endParaRPr lang="en-GB" dirty="0"/>
          </a:p>
          <a:p>
            <a:r>
              <a:rPr lang="en-GB" dirty="0"/>
              <a:t>It allows you to prioritise and complete activities to deadlines.</a:t>
            </a:r>
          </a:p>
          <a:p>
            <a:pPr marL="0" indent="0">
              <a:buNone/>
            </a:pPr>
            <a:endParaRPr lang="en-GB" dirty="0"/>
          </a:p>
          <a:p>
            <a:r>
              <a:rPr lang="en-GB" dirty="0"/>
              <a:t>Managing time effectively results in you feeling less stressed and consequently more able to plan your studies and achieve good grades. </a:t>
            </a:r>
          </a:p>
          <a:p>
            <a:endParaRPr lang="en-GB" dirty="0"/>
          </a:p>
        </p:txBody>
      </p:sp>
    </p:spTree>
    <p:extLst>
      <p:ext uri="{BB962C8B-B14F-4D97-AF65-F5344CB8AC3E}">
        <p14:creationId xmlns:p14="http://schemas.microsoft.com/office/powerpoint/2010/main" val="3354502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225C2A-4723-4388-A2D4-B8FACAC4ABBD}"/>
              </a:ext>
            </a:extLst>
          </p:cNvPr>
          <p:cNvSpPr>
            <a:spLocks noGrp="1"/>
          </p:cNvSpPr>
          <p:nvPr>
            <p:ph type="title"/>
          </p:nvPr>
        </p:nvSpPr>
        <p:spPr/>
        <p:txBody>
          <a:bodyPr/>
          <a:lstStyle/>
          <a:p>
            <a:r>
              <a:rPr lang="en-GB" dirty="0"/>
              <a:t>Time stealers</a:t>
            </a:r>
          </a:p>
        </p:txBody>
      </p:sp>
      <p:pic>
        <p:nvPicPr>
          <p:cNvPr id="4" name="Picture 3">
            <a:extLst>
              <a:ext uri="{FF2B5EF4-FFF2-40B4-BE49-F238E27FC236}">
                <a16:creationId xmlns:a16="http://schemas.microsoft.com/office/drawing/2014/main" id="{CCB35289-1B1D-436C-B33E-44CA917AA183}"/>
              </a:ext>
            </a:extLst>
          </p:cNvPr>
          <p:cNvPicPr>
            <a:picLocks noChangeAspect="1"/>
          </p:cNvPicPr>
          <p:nvPr/>
        </p:nvPicPr>
        <p:blipFill>
          <a:blip r:embed="rId2" cstate="print"/>
          <a:stretch>
            <a:fillRect/>
          </a:stretch>
        </p:blipFill>
        <p:spPr>
          <a:xfrm>
            <a:off x="457200" y="531966"/>
            <a:ext cx="2238375" cy="2038350"/>
          </a:xfrm>
          <a:prstGeom prst="rect">
            <a:avLst/>
          </a:prstGeom>
        </p:spPr>
      </p:pic>
      <p:pic>
        <p:nvPicPr>
          <p:cNvPr id="5" name="Picture 4">
            <a:extLst>
              <a:ext uri="{FF2B5EF4-FFF2-40B4-BE49-F238E27FC236}">
                <a16:creationId xmlns:a16="http://schemas.microsoft.com/office/drawing/2014/main" id="{5C9B6A66-96C6-4A46-A809-04E9CA7177A1}"/>
              </a:ext>
            </a:extLst>
          </p:cNvPr>
          <p:cNvPicPr>
            <a:picLocks noChangeAspect="1"/>
          </p:cNvPicPr>
          <p:nvPr/>
        </p:nvPicPr>
        <p:blipFill>
          <a:blip r:embed="rId3" cstate="print"/>
          <a:stretch>
            <a:fillRect/>
          </a:stretch>
        </p:blipFill>
        <p:spPr>
          <a:xfrm>
            <a:off x="714883" y="3616332"/>
            <a:ext cx="2447925" cy="1866900"/>
          </a:xfrm>
          <a:prstGeom prst="rect">
            <a:avLst/>
          </a:prstGeom>
        </p:spPr>
      </p:pic>
      <p:pic>
        <p:nvPicPr>
          <p:cNvPr id="6" name="Picture 5">
            <a:extLst>
              <a:ext uri="{FF2B5EF4-FFF2-40B4-BE49-F238E27FC236}">
                <a16:creationId xmlns:a16="http://schemas.microsoft.com/office/drawing/2014/main" id="{0DA1AD2C-21CA-467F-BA1A-AB6B0B8E5591}"/>
              </a:ext>
            </a:extLst>
          </p:cNvPr>
          <p:cNvPicPr>
            <a:picLocks noChangeAspect="1"/>
          </p:cNvPicPr>
          <p:nvPr/>
        </p:nvPicPr>
        <p:blipFill>
          <a:blip r:embed="rId4" cstate="print"/>
          <a:stretch>
            <a:fillRect/>
          </a:stretch>
        </p:blipFill>
        <p:spPr>
          <a:xfrm>
            <a:off x="6438020" y="889794"/>
            <a:ext cx="2143125" cy="2133600"/>
          </a:xfrm>
          <a:prstGeom prst="rect">
            <a:avLst/>
          </a:prstGeom>
        </p:spPr>
      </p:pic>
      <p:pic>
        <p:nvPicPr>
          <p:cNvPr id="8" name="Picture 7">
            <a:extLst>
              <a:ext uri="{FF2B5EF4-FFF2-40B4-BE49-F238E27FC236}">
                <a16:creationId xmlns:a16="http://schemas.microsoft.com/office/drawing/2014/main" id="{264CDF02-EC5B-4F22-B34F-FF0282552407}"/>
              </a:ext>
            </a:extLst>
          </p:cNvPr>
          <p:cNvPicPr>
            <a:picLocks noChangeAspect="1"/>
          </p:cNvPicPr>
          <p:nvPr/>
        </p:nvPicPr>
        <p:blipFill>
          <a:blip r:embed="rId5" cstate="print"/>
          <a:stretch>
            <a:fillRect/>
          </a:stretch>
        </p:blipFill>
        <p:spPr>
          <a:xfrm>
            <a:off x="3637385" y="2060848"/>
            <a:ext cx="2171700" cy="2105025"/>
          </a:xfrm>
          <a:prstGeom prst="rect">
            <a:avLst/>
          </a:prstGeom>
        </p:spPr>
      </p:pic>
      <p:pic>
        <p:nvPicPr>
          <p:cNvPr id="10" name="Picture 9">
            <a:extLst>
              <a:ext uri="{FF2B5EF4-FFF2-40B4-BE49-F238E27FC236}">
                <a16:creationId xmlns:a16="http://schemas.microsoft.com/office/drawing/2014/main" id="{AA9A6160-16A6-4F5F-B8E2-CB722E4E323C}"/>
              </a:ext>
            </a:extLst>
          </p:cNvPr>
          <p:cNvPicPr>
            <a:picLocks noChangeAspect="1"/>
          </p:cNvPicPr>
          <p:nvPr/>
        </p:nvPicPr>
        <p:blipFill>
          <a:blip r:embed="rId6" cstate="print"/>
          <a:stretch>
            <a:fillRect/>
          </a:stretch>
        </p:blipFill>
        <p:spPr>
          <a:xfrm>
            <a:off x="6966563" y="3702027"/>
            <a:ext cx="1905000" cy="1905000"/>
          </a:xfrm>
          <a:prstGeom prst="rect">
            <a:avLst/>
          </a:prstGeom>
        </p:spPr>
      </p:pic>
      <p:sp>
        <p:nvSpPr>
          <p:cNvPr id="11" name="TextBox 10">
            <a:extLst>
              <a:ext uri="{FF2B5EF4-FFF2-40B4-BE49-F238E27FC236}">
                <a16:creationId xmlns:a16="http://schemas.microsoft.com/office/drawing/2014/main" id="{91107DE3-4166-44B7-9BDD-F41B1A924773}"/>
              </a:ext>
            </a:extLst>
          </p:cNvPr>
          <p:cNvSpPr txBox="1"/>
          <p:nvPr/>
        </p:nvSpPr>
        <p:spPr>
          <a:xfrm>
            <a:off x="609228" y="2674557"/>
            <a:ext cx="1840893" cy="523220"/>
          </a:xfrm>
          <a:prstGeom prst="rect">
            <a:avLst/>
          </a:prstGeom>
          <a:noFill/>
        </p:spPr>
        <p:txBody>
          <a:bodyPr wrap="square" rtlCol="0">
            <a:spAutoFit/>
          </a:bodyPr>
          <a:lstStyle/>
          <a:p>
            <a:pPr algn="ctr"/>
            <a:r>
              <a:rPr lang="en-GB" sz="2800" dirty="0"/>
              <a:t>Friends</a:t>
            </a:r>
          </a:p>
        </p:txBody>
      </p:sp>
      <p:sp>
        <p:nvSpPr>
          <p:cNvPr id="12" name="TextBox 11">
            <a:extLst>
              <a:ext uri="{FF2B5EF4-FFF2-40B4-BE49-F238E27FC236}">
                <a16:creationId xmlns:a16="http://schemas.microsoft.com/office/drawing/2014/main" id="{C57E391D-FC3C-4CB5-A444-7ABFC5440747}"/>
              </a:ext>
            </a:extLst>
          </p:cNvPr>
          <p:cNvSpPr txBox="1"/>
          <p:nvPr/>
        </p:nvSpPr>
        <p:spPr>
          <a:xfrm>
            <a:off x="3275769" y="4495284"/>
            <a:ext cx="1584176" cy="523220"/>
          </a:xfrm>
          <a:prstGeom prst="rect">
            <a:avLst/>
          </a:prstGeom>
          <a:noFill/>
        </p:spPr>
        <p:txBody>
          <a:bodyPr wrap="square" rtlCol="0">
            <a:spAutoFit/>
          </a:bodyPr>
          <a:lstStyle/>
          <a:p>
            <a:r>
              <a:rPr lang="en-GB" sz="2800" dirty="0"/>
              <a:t>Family</a:t>
            </a:r>
          </a:p>
        </p:txBody>
      </p:sp>
      <p:sp>
        <p:nvSpPr>
          <p:cNvPr id="13" name="TextBox 12">
            <a:extLst>
              <a:ext uri="{FF2B5EF4-FFF2-40B4-BE49-F238E27FC236}">
                <a16:creationId xmlns:a16="http://schemas.microsoft.com/office/drawing/2014/main" id="{C8ACF411-43D2-49B9-8EDB-5C8D1A485AEA}"/>
              </a:ext>
            </a:extLst>
          </p:cNvPr>
          <p:cNvSpPr txBox="1"/>
          <p:nvPr/>
        </p:nvSpPr>
        <p:spPr>
          <a:xfrm>
            <a:off x="3723475" y="1551141"/>
            <a:ext cx="1697049" cy="523220"/>
          </a:xfrm>
          <a:prstGeom prst="rect">
            <a:avLst/>
          </a:prstGeom>
          <a:noFill/>
        </p:spPr>
        <p:txBody>
          <a:bodyPr wrap="square" rtlCol="0">
            <a:spAutoFit/>
          </a:bodyPr>
          <a:lstStyle/>
          <a:p>
            <a:r>
              <a:rPr lang="en-GB" sz="2800" dirty="0"/>
              <a:t>Romance</a:t>
            </a:r>
          </a:p>
        </p:txBody>
      </p:sp>
      <p:sp>
        <p:nvSpPr>
          <p:cNvPr id="14" name="TextBox 13">
            <a:extLst>
              <a:ext uri="{FF2B5EF4-FFF2-40B4-BE49-F238E27FC236}">
                <a16:creationId xmlns:a16="http://schemas.microsoft.com/office/drawing/2014/main" id="{12CFF19B-0005-40D9-BD41-9C7698EEFF30}"/>
              </a:ext>
            </a:extLst>
          </p:cNvPr>
          <p:cNvSpPr txBox="1"/>
          <p:nvPr/>
        </p:nvSpPr>
        <p:spPr>
          <a:xfrm>
            <a:off x="5921908" y="4235040"/>
            <a:ext cx="1295293" cy="954107"/>
          </a:xfrm>
          <a:prstGeom prst="rect">
            <a:avLst/>
          </a:prstGeom>
          <a:noFill/>
        </p:spPr>
        <p:txBody>
          <a:bodyPr wrap="square" rtlCol="0">
            <a:spAutoFit/>
          </a:bodyPr>
          <a:lstStyle/>
          <a:p>
            <a:r>
              <a:rPr lang="en-GB" sz="2800" dirty="0"/>
              <a:t>Social Media</a:t>
            </a:r>
          </a:p>
        </p:txBody>
      </p:sp>
      <p:sp>
        <p:nvSpPr>
          <p:cNvPr id="15" name="TextBox 14">
            <a:extLst>
              <a:ext uri="{FF2B5EF4-FFF2-40B4-BE49-F238E27FC236}">
                <a16:creationId xmlns:a16="http://schemas.microsoft.com/office/drawing/2014/main" id="{2DA0C9C7-C43B-4121-AC38-16AE53567D2C}"/>
              </a:ext>
            </a:extLst>
          </p:cNvPr>
          <p:cNvSpPr txBox="1"/>
          <p:nvPr/>
        </p:nvSpPr>
        <p:spPr>
          <a:xfrm>
            <a:off x="6756509" y="3093112"/>
            <a:ext cx="2024063" cy="523220"/>
          </a:xfrm>
          <a:prstGeom prst="rect">
            <a:avLst/>
          </a:prstGeom>
          <a:noFill/>
        </p:spPr>
        <p:txBody>
          <a:bodyPr wrap="square" rtlCol="0">
            <a:spAutoFit/>
          </a:bodyPr>
          <a:lstStyle/>
          <a:p>
            <a:r>
              <a:rPr lang="en-GB" sz="2800" dirty="0"/>
              <a:t>Work</a:t>
            </a:r>
          </a:p>
        </p:txBody>
      </p:sp>
    </p:spTree>
    <p:extLst>
      <p:ext uri="{BB962C8B-B14F-4D97-AF65-F5344CB8AC3E}">
        <p14:creationId xmlns:p14="http://schemas.microsoft.com/office/powerpoint/2010/main" val="1498371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5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500"/>
                                        <p:tgtEl>
                                          <p:spTgt spid="10"/>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fade">
                                      <p:cBhvr>
                                        <p:cTn id="5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52C72-1B49-4754-9723-6E32091CE374}"/>
              </a:ext>
            </a:extLst>
          </p:cNvPr>
          <p:cNvSpPr>
            <a:spLocks noGrp="1"/>
          </p:cNvSpPr>
          <p:nvPr>
            <p:ph type="title"/>
          </p:nvPr>
        </p:nvSpPr>
        <p:spPr>
          <a:xfrm>
            <a:off x="457200" y="354387"/>
            <a:ext cx="8229600" cy="1143000"/>
          </a:xfrm>
        </p:spPr>
        <p:txBody>
          <a:bodyPr/>
          <a:lstStyle/>
          <a:p>
            <a:r>
              <a:rPr lang="en-GB" dirty="0"/>
              <a:t>How do you spend your 168?</a:t>
            </a:r>
          </a:p>
        </p:txBody>
      </p:sp>
      <p:sp>
        <p:nvSpPr>
          <p:cNvPr id="4" name="Oval 3">
            <a:extLst>
              <a:ext uri="{FF2B5EF4-FFF2-40B4-BE49-F238E27FC236}">
                <a16:creationId xmlns:a16="http://schemas.microsoft.com/office/drawing/2014/main" id="{25DCB967-670B-4CE0-AC03-57036662FDA3}"/>
              </a:ext>
            </a:extLst>
          </p:cNvPr>
          <p:cNvSpPr/>
          <p:nvPr/>
        </p:nvSpPr>
        <p:spPr>
          <a:xfrm>
            <a:off x="323528" y="1628800"/>
            <a:ext cx="4248472" cy="4032448"/>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4000" dirty="0"/>
              <a:t>There are 168 hours in a week. </a:t>
            </a:r>
          </a:p>
          <a:p>
            <a:pPr algn="ctr"/>
            <a:r>
              <a:rPr lang="en-GB" sz="4000" dirty="0"/>
              <a:t>How do you spend yours?</a:t>
            </a:r>
            <a:r>
              <a:rPr lang="en-GB" dirty="0"/>
              <a:t> </a:t>
            </a:r>
          </a:p>
        </p:txBody>
      </p:sp>
      <p:graphicFrame>
        <p:nvGraphicFramePr>
          <p:cNvPr id="5" name="Table 5">
            <a:extLst>
              <a:ext uri="{FF2B5EF4-FFF2-40B4-BE49-F238E27FC236}">
                <a16:creationId xmlns:a16="http://schemas.microsoft.com/office/drawing/2014/main" id="{735728C4-3B9C-4475-96FA-0E696EAB604D}"/>
              </a:ext>
            </a:extLst>
          </p:cNvPr>
          <p:cNvGraphicFramePr>
            <a:graphicFrameLocks noGrp="1"/>
          </p:cNvGraphicFramePr>
          <p:nvPr>
            <p:extLst>
              <p:ext uri="{D42A27DB-BD31-4B8C-83A1-F6EECF244321}">
                <p14:modId xmlns:p14="http://schemas.microsoft.com/office/powerpoint/2010/main" val="2687017169"/>
              </p:ext>
            </p:extLst>
          </p:nvPr>
        </p:nvGraphicFramePr>
        <p:xfrm>
          <a:off x="4831499" y="2636912"/>
          <a:ext cx="3960440" cy="2834640"/>
        </p:xfrm>
        <a:graphic>
          <a:graphicData uri="http://schemas.openxmlformats.org/drawingml/2006/table">
            <a:tbl>
              <a:tblPr firstRow="1" bandRow="1">
                <a:tableStyleId>{5C22544A-7EE6-4342-B048-85BDC9FD1C3A}</a:tableStyleId>
              </a:tblPr>
              <a:tblGrid>
                <a:gridCol w="1224136">
                  <a:extLst>
                    <a:ext uri="{9D8B030D-6E8A-4147-A177-3AD203B41FA5}">
                      <a16:colId xmlns:a16="http://schemas.microsoft.com/office/drawing/2014/main" val="627509845"/>
                    </a:ext>
                  </a:extLst>
                </a:gridCol>
                <a:gridCol w="1368152">
                  <a:extLst>
                    <a:ext uri="{9D8B030D-6E8A-4147-A177-3AD203B41FA5}">
                      <a16:colId xmlns:a16="http://schemas.microsoft.com/office/drawing/2014/main" val="2906009821"/>
                    </a:ext>
                  </a:extLst>
                </a:gridCol>
                <a:gridCol w="1368152">
                  <a:extLst>
                    <a:ext uri="{9D8B030D-6E8A-4147-A177-3AD203B41FA5}">
                      <a16:colId xmlns:a16="http://schemas.microsoft.com/office/drawing/2014/main" val="2267184338"/>
                    </a:ext>
                  </a:extLst>
                </a:gridCol>
              </a:tblGrid>
              <a:tr h="623820">
                <a:tc>
                  <a:txBody>
                    <a:bodyPr/>
                    <a:lstStyle/>
                    <a:p>
                      <a:r>
                        <a:rPr lang="en-GB" dirty="0"/>
                        <a:t>Activity</a:t>
                      </a:r>
                    </a:p>
                  </a:txBody>
                  <a:tcPr/>
                </a:tc>
                <a:tc>
                  <a:txBody>
                    <a:bodyPr/>
                    <a:lstStyle/>
                    <a:p>
                      <a:r>
                        <a:rPr lang="en-GB" dirty="0"/>
                        <a:t>Calculation</a:t>
                      </a:r>
                    </a:p>
                  </a:txBody>
                  <a:tcPr/>
                </a:tc>
                <a:tc>
                  <a:txBody>
                    <a:bodyPr/>
                    <a:lstStyle/>
                    <a:p>
                      <a:r>
                        <a:rPr lang="en-GB" dirty="0"/>
                        <a:t>Subtotal</a:t>
                      </a:r>
                    </a:p>
                  </a:txBody>
                  <a:tcPr/>
                </a:tc>
                <a:extLst>
                  <a:ext uri="{0D108BD9-81ED-4DB2-BD59-A6C34878D82A}">
                    <a16:rowId xmlns:a16="http://schemas.microsoft.com/office/drawing/2014/main" val="626761447"/>
                  </a:ext>
                </a:extLst>
              </a:tr>
              <a:tr h="356469">
                <a:tc>
                  <a:txBody>
                    <a:bodyPr/>
                    <a:lstStyle/>
                    <a:p>
                      <a:r>
                        <a:rPr lang="en-GB" dirty="0"/>
                        <a:t>Sleeping</a:t>
                      </a:r>
                    </a:p>
                  </a:txBody>
                  <a:tcPr/>
                </a:tc>
                <a:tc>
                  <a:txBody>
                    <a:bodyPr/>
                    <a:lstStyle/>
                    <a:p>
                      <a:r>
                        <a:rPr lang="en-GB" dirty="0"/>
                        <a:t>___ x 7</a:t>
                      </a:r>
                    </a:p>
                  </a:txBody>
                  <a:tcPr/>
                </a:tc>
                <a:tc>
                  <a:txBody>
                    <a:bodyPr/>
                    <a:lstStyle/>
                    <a:p>
                      <a:endParaRPr lang="en-GB"/>
                    </a:p>
                  </a:txBody>
                  <a:tcPr/>
                </a:tc>
                <a:extLst>
                  <a:ext uri="{0D108BD9-81ED-4DB2-BD59-A6C34878D82A}">
                    <a16:rowId xmlns:a16="http://schemas.microsoft.com/office/drawing/2014/main" val="3505249184"/>
                  </a:ext>
                </a:extLst>
              </a:tr>
              <a:tr h="356469">
                <a:tc>
                  <a:txBody>
                    <a:bodyPr/>
                    <a:lstStyle/>
                    <a:p>
                      <a:r>
                        <a:rPr lang="en-GB" dirty="0"/>
                        <a:t>Eating</a:t>
                      </a:r>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851534914"/>
                  </a:ext>
                </a:extLst>
              </a:tr>
              <a:tr h="356469">
                <a:tc>
                  <a:txBody>
                    <a:bodyPr/>
                    <a:lstStyle/>
                    <a:p>
                      <a:r>
                        <a:rPr lang="en-GB" dirty="0"/>
                        <a:t>Grooming</a:t>
                      </a:r>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308389372"/>
                  </a:ext>
                </a:extLst>
              </a:tr>
              <a:tr h="356469">
                <a:tc>
                  <a:txBody>
                    <a:bodyPr/>
                    <a:lstStyle/>
                    <a:p>
                      <a:r>
                        <a:rPr lang="en-GB" dirty="0"/>
                        <a:t>Travel</a:t>
                      </a:r>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2222207685"/>
                  </a:ext>
                </a:extLst>
              </a:tr>
              <a:tr h="356469">
                <a:tc>
                  <a:txBody>
                    <a:bodyPr/>
                    <a:lstStyle/>
                    <a:p>
                      <a:r>
                        <a:rPr lang="en-GB" dirty="0"/>
                        <a:t>Paid Work</a:t>
                      </a:r>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3558191782"/>
                  </a:ext>
                </a:extLst>
              </a:tr>
              <a:tr h="356469">
                <a:tc>
                  <a:txBody>
                    <a:bodyPr/>
                    <a:lstStyle/>
                    <a:p>
                      <a:r>
                        <a:rPr lang="en-GB" dirty="0"/>
                        <a:t>Family </a:t>
                      </a:r>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726824026"/>
                  </a:ext>
                </a:extLst>
              </a:tr>
            </a:tbl>
          </a:graphicData>
        </a:graphic>
      </p:graphicFrame>
      <p:sp>
        <p:nvSpPr>
          <p:cNvPr id="6" name="TextBox 5">
            <a:extLst>
              <a:ext uri="{FF2B5EF4-FFF2-40B4-BE49-F238E27FC236}">
                <a16:creationId xmlns:a16="http://schemas.microsoft.com/office/drawing/2014/main" id="{40DCA8EB-2074-4629-A340-7279B135ACF1}"/>
              </a:ext>
            </a:extLst>
          </p:cNvPr>
          <p:cNvSpPr txBox="1"/>
          <p:nvPr/>
        </p:nvSpPr>
        <p:spPr>
          <a:xfrm>
            <a:off x="4831499" y="1628800"/>
            <a:ext cx="3772949" cy="646331"/>
          </a:xfrm>
          <a:prstGeom prst="rect">
            <a:avLst/>
          </a:prstGeom>
          <a:noFill/>
        </p:spPr>
        <p:txBody>
          <a:bodyPr wrap="square" rtlCol="0">
            <a:spAutoFit/>
          </a:bodyPr>
          <a:lstStyle/>
          <a:p>
            <a:r>
              <a:rPr lang="en-GB" dirty="0"/>
              <a:t>Complete </a:t>
            </a:r>
            <a:r>
              <a:rPr lang="en-GB" dirty="0">
                <a:highlight>
                  <a:srgbClr val="FFFF00"/>
                </a:highlight>
              </a:rPr>
              <a:t>Activity 4 </a:t>
            </a:r>
            <a:r>
              <a:rPr lang="en-GB" dirty="0"/>
              <a:t>– Plan out your time.  </a:t>
            </a:r>
          </a:p>
        </p:txBody>
      </p:sp>
    </p:spTree>
    <p:extLst>
      <p:ext uri="{BB962C8B-B14F-4D97-AF65-F5344CB8AC3E}">
        <p14:creationId xmlns:p14="http://schemas.microsoft.com/office/powerpoint/2010/main" val="2717943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par>
                                <p:cTn id="13" presetID="1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627938-73C7-4196-9F4E-1E037D7C5310}"/>
              </a:ext>
            </a:extLst>
          </p:cNvPr>
          <p:cNvSpPr>
            <a:spLocks noGrp="1"/>
          </p:cNvSpPr>
          <p:nvPr>
            <p:ph type="title"/>
          </p:nvPr>
        </p:nvSpPr>
        <p:spPr/>
        <p:txBody>
          <a:bodyPr/>
          <a:lstStyle/>
          <a:p>
            <a:r>
              <a:rPr lang="en-GB" dirty="0"/>
              <a:t>Time management strategies</a:t>
            </a:r>
          </a:p>
        </p:txBody>
      </p:sp>
      <p:sp>
        <p:nvSpPr>
          <p:cNvPr id="3" name="Content Placeholder 2">
            <a:extLst>
              <a:ext uri="{FF2B5EF4-FFF2-40B4-BE49-F238E27FC236}">
                <a16:creationId xmlns:a16="http://schemas.microsoft.com/office/drawing/2014/main" id="{714CE2EE-146E-4813-BD7E-9B50B4544CED}"/>
              </a:ext>
            </a:extLst>
          </p:cNvPr>
          <p:cNvSpPr>
            <a:spLocks noGrp="1"/>
          </p:cNvSpPr>
          <p:nvPr>
            <p:ph idx="1"/>
          </p:nvPr>
        </p:nvSpPr>
        <p:spPr>
          <a:xfrm>
            <a:off x="457200" y="1600201"/>
            <a:ext cx="3322712" cy="3917032"/>
          </a:xfrm>
        </p:spPr>
        <p:txBody>
          <a:bodyPr/>
          <a:lstStyle/>
          <a:p>
            <a:pPr marL="514350" indent="-514350">
              <a:buFont typeface="+mj-lt"/>
              <a:buAutoNum type="arabicPeriod"/>
            </a:pPr>
            <a:r>
              <a:rPr lang="en-GB" dirty="0"/>
              <a:t>The 4 D strategy</a:t>
            </a:r>
          </a:p>
          <a:p>
            <a:pPr marL="514350" indent="-514350">
              <a:buFont typeface="+mj-lt"/>
              <a:buAutoNum type="arabicPeriod"/>
            </a:pPr>
            <a:r>
              <a:rPr lang="en-GB" dirty="0"/>
              <a:t>The Pomodoro technique </a:t>
            </a:r>
          </a:p>
          <a:p>
            <a:pPr marL="514350" indent="-514350">
              <a:buFont typeface="+mj-lt"/>
              <a:buAutoNum type="arabicPeriod"/>
            </a:pPr>
            <a:endParaRPr lang="en-GB" dirty="0"/>
          </a:p>
        </p:txBody>
      </p:sp>
      <p:pic>
        <p:nvPicPr>
          <p:cNvPr id="4" name="Picture 3">
            <a:extLst>
              <a:ext uri="{FF2B5EF4-FFF2-40B4-BE49-F238E27FC236}">
                <a16:creationId xmlns:a16="http://schemas.microsoft.com/office/drawing/2014/main" id="{75FA9A64-EA12-4FF7-B97B-1CB3B12CAA39}"/>
              </a:ext>
            </a:extLst>
          </p:cNvPr>
          <p:cNvPicPr>
            <a:picLocks noChangeAspect="1"/>
          </p:cNvPicPr>
          <p:nvPr/>
        </p:nvPicPr>
        <p:blipFill>
          <a:blip r:embed="rId2" cstate="print"/>
          <a:stretch>
            <a:fillRect/>
          </a:stretch>
        </p:blipFill>
        <p:spPr>
          <a:xfrm>
            <a:off x="4172786" y="1916832"/>
            <a:ext cx="4855841" cy="3589539"/>
          </a:xfrm>
          <a:prstGeom prst="rect">
            <a:avLst/>
          </a:prstGeom>
        </p:spPr>
      </p:pic>
    </p:spTree>
    <p:extLst>
      <p:ext uri="{BB962C8B-B14F-4D97-AF65-F5344CB8AC3E}">
        <p14:creationId xmlns:p14="http://schemas.microsoft.com/office/powerpoint/2010/main" val="880620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06994-705C-4FC9-AFF4-A4C70087FC07}"/>
              </a:ext>
            </a:extLst>
          </p:cNvPr>
          <p:cNvSpPr>
            <a:spLocks noGrp="1"/>
          </p:cNvSpPr>
          <p:nvPr>
            <p:ph type="title"/>
          </p:nvPr>
        </p:nvSpPr>
        <p:spPr>
          <a:xfrm>
            <a:off x="251520" y="188640"/>
            <a:ext cx="8229600" cy="724942"/>
          </a:xfrm>
          <a:ln w="38100">
            <a:solidFill>
              <a:schemeClr val="accent1"/>
            </a:solidFill>
          </a:ln>
        </p:spPr>
        <p:txBody>
          <a:bodyPr>
            <a:normAutofit fontScale="90000"/>
          </a:bodyPr>
          <a:lstStyle/>
          <a:p>
            <a:r>
              <a:rPr lang="en-GB" dirty="0"/>
              <a:t>The 4D Strategy</a:t>
            </a:r>
          </a:p>
        </p:txBody>
      </p:sp>
      <p:sp>
        <p:nvSpPr>
          <p:cNvPr id="3" name="Content Placeholder 2">
            <a:extLst>
              <a:ext uri="{FF2B5EF4-FFF2-40B4-BE49-F238E27FC236}">
                <a16:creationId xmlns:a16="http://schemas.microsoft.com/office/drawing/2014/main" id="{C5BED827-AE14-4099-A467-C67BB36C0674}"/>
              </a:ext>
            </a:extLst>
          </p:cNvPr>
          <p:cNvSpPr>
            <a:spLocks noGrp="1"/>
          </p:cNvSpPr>
          <p:nvPr>
            <p:ph idx="1"/>
          </p:nvPr>
        </p:nvSpPr>
        <p:spPr>
          <a:xfrm>
            <a:off x="143508" y="1196752"/>
            <a:ext cx="8856984" cy="4099595"/>
          </a:xfrm>
        </p:spPr>
        <p:txBody>
          <a:bodyPr>
            <a:normAutofit fontScale="77500" lnSpcReduction="20000"/>
          </a:bodyPr>
          <a:lstStyle/>
          <a:p>
            <a:pPr marL="0" indent="0">
              <a:buNone/>
            </a:pPr>
            <a:r>
              <a:rPr lang="en-GB" sz="1800" dirty="0">
                <a:effectLst/>
                <a:latin typeface="Arial" panose="020B0604020202020204" pitchFamily="34" charset="0"/>
                <a:ea typeface="Calibri" panose="020F0502020204030204" pitchFamily="34" charset="0"/>
                <a:cs typeface="Arial" panose="020B0604020202020204" pitchFamily="34" charset="0"/>
              </a:rPr>
              <a:t>Moore et al (2010, p141) outlines the 4D approach to managing time. </a:t>
            </a:r>
          </a:p>
          <a:p>
            <a:pPr marL="0" indent="0">
              <a:buNone/>
            </a:pPr>
            <a:endParaRPr lang="en-GB" sz="1800" dirty="0">
              <a:effectLst/>
              <a:latin typeface="Arial" panose="020B0604020202020204" pitchFamily="34" charset="0"/>
              <a:ea typeface="Calibri" panose="020F0502020204030204" pitchFamily="34" charset="0"/>
              <a:cs typeface="Arial" panose="020B0604020202020204" pitchFamily="34" charset="0"/>
            </a:endParaRPr>
          </a:p>
          <a:p>
            <a:pPr marL="0" indent="0">
              <a:buNone/>
            </a:pPr>
            <a:r>
              <a:rPr lang="en-GB" sz="1800" dirty="0">
                <a:latin typeface="Arial" panose="020B0604020202020204" pitchFamily="34" charset="0"/>
                <a:ea typeface="Calibri" panose="020F0502020204030204" pitchFamily="34" charset="0"/>
                <a:cs typeface="Arial" panose="020B0604020202020204" pitchFamily="34" charset="0"/>
              </a:rPr>
              <a:t>The 4Ds are:</a:t>
            </a:r>
          </a:p>
          <a:p>
            <a:pPr>
              <a:lnSpc>
                <a:spcPct val="160000"/>
              </a:lnSpc>
            </a:pPr>
            <a:r>
              <a:rPr lang="en-GB" sz="1800" b="1" u="sng" dirty="0">
                <a:latin typeface="Arial" panose="020B0604020202020204" pitchFamily="34" charset="0"/>
                <a:cs typeface="Arial" panose="020B0604020202020204" pitchFamily="34" charset="0"/>
              </a:rPr>
              <a:t>De-commitment</a:t>
            </a:r>
            <a:r>
              <a:rPr lang="en-GB" sz="1800" dirty="0">
                <a:latin typeface="Arial" panose="020B0604020202020204" pitchFamily="34" charset="0"/>
                <a:cs typeface="Arial" panose="020B0604020202020204" pitchFamily="34" charset="0"/>
              </a:rPr>
              <a:t> (</a:t>
            </a:r>
            <a:r>
              <a:rPr lang="en-GB" sz="1800" i="1" dirty="0">
                <a:latin typeface="Arial" panose="020B0604020202020204" pitchFamily="34" charset="0"/>
                <a:cs typeface="Arial" panose="020B0604020202020204" pitchFamily="34" charset="0"/>
              </a:rPr>
              <a:t>ditch it</a:t>
            </a:r>
            <a:r>
              <a:rPr lang="en-GB" sz="1800" dirty="0">
                <a:latin typeface="Arial" panose="020B0604020202020204" pitchFamily="34" charset="0"/>
                <a:cs typeface="Arial" panose="020B0604020202020204" pitchFamily="34" charset="0"/>
              </a:rPr>
              <a:t>) – identify things that do not really need doing and abandon these. </a:t>
            </a:r>
          </a:p>
          <a:p>
            <a:pPr lvl="4">
              <a:lnSpc>
                <a:spcPct val="160000"/>
              </a:lnSpc>
            </a:pPr>
            <a:r>
              <a:rPr lang="en-GB" dirty="0">
                <a:solidFill>
                  <a:schemeClr val="tx2">
                    <a:lumMod val="60000"/>
                    <a:lumOff val="40000"/>
                  </a:schemeClr>
                </a:solidFill>
                <a:latin typeface="Arial" panose="020B0604020202020204" pitchFamily="34" charset="0"/>
                <a:cs typeface="Arial" panose="020B0604020202020204" pitchFamily="34" charset="0"/>
              </a:rPr>
              <a:t>For example, learning to ice-skate. </a:t>
            </a:r>
          </a:p>
          <a:p>
            <a:pPr>
              <a:lnSpc>
                <a:spcPct val="160000"/>
              </a:lnSpc>
            </a:pPr>
            <a:r>
              <a:rPr lang="en-GB" sz="1800" b="1" u="sng" dirty="0">
                <a:latin typeface="Arial" panose="020B0604020202020204" pitchFamily="34" charset="0"/>
                <a:cs typeface="Arial" panose="020B0604020202020204" pitchFamily="34" charset="0"/>
              </a:rPr>
              <a:t>Deferment</a:t>
            </a:r>
            <a:r>
              <a:rPr lang="en-GB" sz="1800" dirty="0">
                <a:latin typeface="Arial" panose="020B0604020202020204" pitchFamily="34" charset="0"/>
                <a:cs typeface="Arial" panose="020B0604020202020204" pitchFamily="34" charset="0"/>
              </a:rPr>
              <a:t> (</a:t>
            </a:r>
            <a:r>
              <a:rPr lang="en-GB" sz="1800" i="1" dirty="0">
                <a:latin typeface="Arial" panose="020B0604020202020204" pitchFamily="34" charset="0"/>
                <a:cs typeface="Arial" panose="020B0604020202020204" pitchFamily="34" charset="0"/>
              </a:rPr>
              <a:t>delay it</a:t>
            </a:r>
            <a:r>
              <a:rPr lang="en-GB" sz="1800" dirty="0">
                <a:latin typeface="Arial" panose="020B0604020202020204" pitchFamily="34" charset="0"/>
                <a:cs typeface="Arial" panose="020B0604020202020204" pitchFamily="34" charset="0"/>
              </a:rPr>
              <a:t>) – putting things off until after assignments have been completed. </a:t>
            </a:r>
          </a:p>
          <a:p>
            <a:pPr lvl="4">
              <a:lnSpc>
                <a:spcPct val="160000"/>
              </a:lnSpc>
            </a:pPr>
            <a:r>
              <a:rPr lang="en-GB" dirty="0">
                <a:solidFill>
                  <a:schemeClr val="tx2">
                    <a:lumMod val="60000"/>
                    <a:lumOff val="40000"/>
                  </a:schemeClr>
                </a:solidFill>
                <a:latin typeface="Arial" panose="020B0604020202020204" pitchFamily="34" charset="0"/>
                <a:cs typeface="Arial" panose="020B0604020202020204" pitchFamily="34" charset="0"/>
              </a:rPr>
              <a:t>For example, redecorating the kitchen. </a:t>
            </a:r>
          </a:p>
          <a:p>
            <a:pPr>
              <a:lnSpc>
                <a:spcPct val="160000"/>
              </a:lnSpc>
            </a:pPr>
            <a:r>
              <a:rPr lang="en-GB" sz="2000" b="1" u="sng" dirty="0">
                <a:latin typeface="Arial" panose="020B0604020202020204" pitchFamily="34" charset="0"/>
                <a:cs typeface="Arial" panose="020B0604020202020204" pitchFamily="34" charset="0"/>
              </a:rPr>
              <a:t>Downgrading</a:t>
            </a:r>
            <a:r>
              <a:rPr lang="en-GB" sz="2000" dirty="0">
                <a:latin typeface="Arial" panose="020B0604020202020204" pitchFamily="34" charset="0"/>
                <a:cs typeface="Arial" panose="020B0604020202020204" pitchFamily="34" charset="0"/>
              </a:rPr>
              <a:t>– do things to a less than perfect standard. </a:t>
            </a:r>
          </a:p>
          <a:p>
            <a:pPr lvl="4">
              <a:lnSpc>
                <a:spcPct val="160000"/>
              </a:lnSpc>
            </a:pPr>
            <a:r>
              <a:rPr lang="en-GB" dirty="0">
                <a:solidFill>
                  <a:schemeClr val="tx2">
                    <a:lumMod val="60000"/>
                    <a:lumOff val="40000"/>
                  </a:schemeClr>
                </a:solidFill>
                <a:latin typeface="Arial" panose="020B0604020202020204" pitchFamily="34" charset="0"/>
                <a:cs typeface="Arial" panose="020B0604020202020204" pitchFamily="34" charset="0"/>
              </a:rPr>
              <a:t>For example, get your work done </a:t>
            </a:r>
            <a:r>
              <a:rPr lang="en-GB" b="1" dirty="0">
                <a:solidFill>
                  <a:schemeClr val="tx2">
                    <a:lumMod val="60000"/>
                    <a:lumOff val="40000"/>
                  </a:schemeClr>
                </a:solidFill>
                <a:latin typeface="Arial" panose="020B0604020202020204" pitchFamily="34" charset="0"/>
                <a:cs typeface="Arial" panose="020B0604020202020204" pitchFamily="34" charset="0"/>
              </a:rPr>
              <a:t>on time </a:t>
            </a:r>
            <a:r>
              <a:rPr lang="en-GB" dirty="0">
                <a:solidFill>
                  <a:schemeClr val="tx2">
                    <a:lumMod val="60000"/>
                    <a:lumOff val="40000"/>
                  </a:schemeClr>
                </a:solidFill>
                <a:latin typeface="Arial" panose="020B0604020202020204" pitchFamily="34" charset="0"/>
                <a:cs typeface="Arial" panose="020B0604020202020204" pitchFamily="34" charset="0"/>
              </a:rPr>
              <a:t>rather than perfect and late. </a:t>
            </a:r>
          </a:p>
          <a:p>
            <a:pPr>
              <a:lnSpc>
                <a:spcPct val="160000"/>
              </a:lnSpc>
            </a:pPr>
            <a:r>
              <a:rPr lang="en-GB" sz="2000" b="1" u="sng" dirty="0">
                <a:latin typeface="Arial" panose="020B0604020202020204" pitchFamily="34" charset="0"/>
                <a:cs typeface="Arial" panose="020B0604020202020204" pitchFamily="34" charset="0"/>
              </a:rPr>
              <a:t>Delegation </a:t>
            </a:r>
            <a:r>
              <a:rPr lang="en-GB" sz="2000" dirty="0">
                <a:latin typeface="Arial" panose="020B0604020202020204" pitchFamily="34" charset="0"/>
                <a:cs typeface="Arial" panose="020B0604020202020204" pitchFamily="34" charset="0"/>
              </a:rPr>
              <a:t>– ask others for help to do things you previously felt were your responsibility. </a:t>
            </a:r>
          </a:p>
          <a:p>
            <a:pPr lvl="4">
              <a:lnSpc>
                <a:spcPct val="160000"/>
              </a:lnSpc>
            </a:pPr>
            <a:r>
              <a:rPr lang="en-GB" dirty="0">
                <a:solidFill>
                  <a:schemeClr val="tx2">
                    <a:lumMod val="60000"/>
                    <a:lumOff val="40000"/>
                  </a:schemeClr>
                </a:solidFill>
                <a:latin typeface="Arial" panose="020B0604020202020204" pitchFamily="34" charset="0"/>
                <a:cs typeface="Arial" panose="020B0604020202020204" pitchFamily="34" charset="0"/>
              </a:rPr>
              <a:t>For example, household chores. </a:t>
            </a:r>
          </a:p>
        </p:txBody>
      </p:sp>
      <p:sp>
        <p:nvSpPr>
          <p:cNvPr id="5" name="TextBox 4">
            <a:extLst>
              <a:ext uri="{FF2B5EF4-FFF2-40B4-BE49-F238E27FC236}">
                <a16:creationId xmlns:a16="http://schemas.microsoft.com/office/drawing/2014/main" id="{6D082AF0-D458-4AE9-BE11-F49E2300F797}"/>
              </a:ext>
            </a:extLst>
          </p:cNvPr>
          <p:cNvSpPr txBox="1"/>
          <p:nvPr/>
        </p:nvSpPr>
        <p:spPr>
          <a:xfrm>
            <a:off x="35496" y="5257984"/>
            <a:ext cx="9035988" cy="338554"/>
          </a:xfrm>
          <a:prstGeom prst="rect">
            <a:avLst/>
          </a:prstGeom>
          <a:noFill/>
          <a:ln w="38100">
            <a:solidFill>
              <a:schemeClr val="accent5">
                <a:lumMod val="75000"/>
              </a:schemeClr>
            </a:solidFill>
          </a:ln>
        </p:spPr>
        <p:txBody>
          <a:bodyPr wrap="square" rtlCol="0">
            <a:spAutoFit/>
          </a:bodyPr>
          <a:lstStyle/>
          <a:p>
            <a:r>
              <a:rPr lang="en-GB" sz="1600" dirty="0">
                <a:latin typeface="Arial" panose="020B0604020202020204" pitchFamily="34" charset="0"/>
                <a:cs typeface="Arial" panose="020B0604020202020204" pitchFamily="34" charset="0"/>
              </a:rPr>
              <a:t>When planning the next 10 weeks, think about these 4Ds, manage </a:t>
            </a:r>
            <a:r>
              <a:rPr lang="en-GB" sz="1600" b="1" dirty="0">
                <a:latin typeface="Arial" panose="020B0604020202020204" pitchFamily="34" charset="0"/>
                <a:cs typeface="Arial" panose="020B0604020202020204" pitchFamily="34" charset="0"/>
              </a:rPr>
              <a:t>your</a:t>
            </a:r>
            <a:r>
              <a:rPr lang="en-GB" sz="1600" dirty="0">
                <a:latin typeface="Arial" panose="020B0604020202020204" pitchFamily="34" charset="0"/>
                <a:cs typeface="Arial" panose="020B0604020202020204" pitchFamily="34" charset="0"/>
              </a:rPr>
              <a:t> precious time </a:t>
            </a:r>
            <a:r>
              <a:rPr lang="en-GB" sz="1600" b="1" dirty="0">
                <a:latin typeface="Arial" panose="020B0604020202020204" pitchFamily="34" charset="0"/>
                <a:cs typeface="Arial" panose="020B0604020202020204" pitchFamily="34" charset="0"/>
              </a:rPr>
              <a:t>effectively</a:t>
            </a:r>
            <a:r>
              <a:rPr lang="en-GB" sz="16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063792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50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500"/>
                                        <p:tgtEl>
                                          <p:spTgt spid="3">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Effect transition="in" filter="fade">
                                      <p:cBhvr>
                                        <p:cTn id="47" dur="500"/>
                                        <p:tgtEl>
                                          <p:spTgt spid="3">
                                            <p:txEl>
                                              <p:pRg st="9" end="9"/>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
                                            <p:txEl>
                                              <p:pRg st="10" end="10"/>
                                            </p:txEl>
                                          </p:spTgt>
                                        </p:tgtEl>
                                        <p:attrNameLst>
                                          <p:attrName>style.visibility</p:attrName>
                                        </p:attrNameLst>
                                      </p:cBhvr>
                                      <p:to>
                                        <p:strVal val="visible"/>
                                      </p:to>
                                    </p:set>
                                    <p:animEffect transition="in" filter="fade">
                                      <p:cBhvr>
                                        <p:cTn id="52" dur="500"/>
                                        <p:tgtEl>
                                          <p:spTgt spid="3">
                                            <p:txEl>
                                              <p:pRg st="10" end="1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fade">
                                      <p:cBhvr>
                                        <p:cTn id="5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14275-7925-4203-BF2B-CD29B339C802}"/>
              </a:ext>
            </a:extLst>
          </p:cNvPr>
          <p:cNvSpPr>
            <a:spLocks noGrp="1"/>
          </p:cNvSpPr>
          <p:nvPr>
            <p:ph type="title"/>
          </p:nvPr>
        </p:nvSpPr>
        <p:spPr/>
        <p:txBody>
          <a:bodyPr>
            <a:normAutofit fontScale="90000"/>
          </a:bodyPr>
          <a:lstStyle/>
          <a:p>
            <a:r>
              <a:rPr lang="en-GB" dirty="0"/>
              <a:t>The Pomodoro technique </a:t>
            </a:r>
            <a:br>
              <a:rPr lang="en-GB" dirty="0"/>
            </a:br>
            <a:endParaRPr lang="en-GB" dirty="0"/>
          </a:p>
        </p:txBody>
      </p:sp>
      <p:sp>
        <p:nvSpPr>
          <p:cNvPr id="7" name="Arrow: Right 6">
            <a:extLst>
              <a:ext uri="{FF2B5EF4-FFF2-40B4-BE49-F238E27FC236}">
                <a16:creationId xmlns:a16="http://schemas.microsoft.com/office/drawing/2014/main" id="{3A62F644-1A28-4406-921D-CAC4EBBDA3CD}"/>
              </a:ext>
            </a:extLst>
          </p:cNvPr>
          <p:cNvSpPr/>
          <p:nvPr/>
        </p:nvSpPr>
        <p:spPr>
          <a:xfrm>
            <a:off x="980990" y="2294365"/>
            <a:ext cx="7292401" cy="2879724"/>
          </a:xfrm>
          <a:prstGeom prst="rightArrow">
            <a:avLst/>
          </a:prstGeom>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8" name="Freeform: Shape 7">
            <a:extLst>
              <a:ext uri="{FF2B5EF4-FFF2-40B4-BE49-F238E27FC236}">
                <a16:creationId xmlns:a16="http://schemas.microsoft.com/office/drawing/2014/main" id="{57AC748E-01F8-422D-A144-F88EE792544C}"/>
              </a:ext>
            </a:extLst>
          </p:cNvPr>
          <p:cNvSpPr/>
          <p:nvPr/>
        </p:nvSpPr>
        <p:spPr>
          <a:xfrm>
            <a:off x="283085" y="3184436"/>
            <a:ext cx="1175045" cy="1151889"/>
          </a:xfrm>
          <a:custGeom>
            <a:avLst/>
            <a:gdLst>
              <a:gd name="connsiteX0" fmla="*/ 0 w 1175045"/>
              <a:gd name="connsiteY0" fmla="*/ 191985 h 1151889"/>
              <a:gd name="connsiteX1" fmla="*/ 191985 w 1175045"/>
              <a:gd name="connsiteY1" fmla="*/ 0 h 1151889"/>
              <a:gd name="connsiteX2" fmla="*/ 983060 w 1175045"/>
              <a:gd name="connsiteY2" fmla="*/ 0 h 1151889"/>
              <a:gd name="connsiteX3" fmla="*/ 1175045 w 1175045"/>
              <a:gd name="connsiteY3" fmla="*/ 191985 h 1151889"/>
              <a:gd name="connsiteX4" fmla="*/ 1175045 w 1175045"/>
              <a:gd name="connsiteY4" fmla="*/ 959904 h 1151889"/>
              <a:gd name="connsiteX5" fmla="*/ 983060 w 1175045"/>
              <a:gd name="connsiteY5" fmla="*/ 1151889 h 1151889"/>
              <a:gd name="connsiteX6" fmla="*/ 191985 w 1175045"/>
              <a:gd name="connsiteY6" fmla="*/ 1151889 h 1151889"/>
              <a:gd name="connsiteX7" fmla="*/ 0 w 1175045"/>
              <a:gd name="connsiteY7" fmla="*/ 959904 h 1151889"/>
              <a:gd name="connsiteX8" fmla="*/ 0 w 1175045"/>
              <a:gd name="connsiteY8" fmla="*/ 191985 h 1151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045" h="1151889">
                <a:moveTo>
                  <a:pt x="0" y="191985"/>
                </a:moveTo>
                <a:cubicBezTo>
                  <a:pt x="0" y="85955"/>
                  <a:pt x="85955" y="0"/>
                  <a:pt x="191985" y="0"/>
                </a:cubicBezTo>
                <a:lnTo>
                  <a:pt x="983060" y="0"/>
                </a:lnTo>
                <a:cubicBezTo>
                  <a:pt x="1089090" y="0"/>
                  <a:pt x="1175045" y="85955"/>
                  <a:pt x="1175045" y="191985"/>
                </a:cubicBezTo>
                <a:lnTo>
                  <a:pt x="1175045" y="959904"/>
                </a:lnTo>
                <a:cubicBezTo>
                  <a:pt x="1175045" y="1065934"/>
                  <a:pt x="1089090" y="1151889"/>
                  <a:pt x="983060" y="1151889"/>
                </a:cubicBezTo>
                <a:lnTo>
                  <a:pt x="191985" y="1151889"/>
                </a:lnTo>
                <a:cubicBezTo>
                  <a:pt x="85955" y="1151889"/>
                  <a:pt x="0" y="1065934"/>
                  <a:pt x="0" y="959904"/>
                </a:cubicBezTo>
                <a:lnTo>
                  <a:pt x="0" y="19198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8621" tIns="128621" rIns="128621" bIns="128621" numCol="1" spcCol="1270" anchor="ctr" anchorCtr="0">
            <a:noAutofit/>
          </a:bodyPr>
          <a:lstStyle/>
          <a:p>
            <a:pPr marL="0" lvl="0" indent="0" algn="ctr" defTabSz="844550">
              <a:lnSpc>
                <a:spcPct val="90000"/>
              </a:lnSpc>
              <a:spcBef>
                <a:spcPct val="0"/>
              </a:spcBef>
              <a:spcAft>
                <a:spcPct val="35000"/>
              </a:spcAft>
              <a:buNone/>
            </a:pPr>
            <a:r>
              <a:rPr lang="en-GB" sz="1900" kern="1200" dirty="0"/>
              <a:t>25mins Focused Study</a:t>
            </a:r>
          </a:p>
        </p:txBody>
      </p:sp>
      <p:sp>
        <p:nvSpPr>
          <p:cNvPr id="9" name="Freeform: Shape 8">
            <a:extLst>
              <a:ext uri="{FF2B5EF4-FFF2-40B4-BE49-F238E27FC236}">
                <a16:creationId xmlns:a16="http://schemas.microsoft.com/office/drawing/2014/main" id="{5D1874B3-0223-46BD-96FD-A431508C02AB}"/>
              </a:ext>
            </a:extLst>
          </p:cNvPr>
          <p:cNvSpPr/>
          <p:nvPr/>
        </p:nvSpPr>
        <p:spPr>
          <a:xfrm>
            <a:off x="1656965" y="3345014"/>
            <a:ext cx="894878" cy="872808"/>
          </a:xfrm>
          <a:custGeom>
            <a:avLst/>
            <a:gdLst>
              <a:gd name="connsiteX0" fmla="*/ 0 w 1175045"/>
              <a:gd name="connsiteY0" fmla="*/ 191985 h 1151889"/>
              <a:gd name="connsiteX1" fmla="*/ 191985 w 1175045"/>
              <a:gd name="connsiteY1" fmla="*/ 0 h 1151889"/>
              <a:gd name="connsiteX2" fmla="*/ 983060 w 1175045"/>
              <a:gd name="connsiteY2" fmla="*/ 0 h 1151889"/>
              <a:gd name="connsiteX3" fmla="*/ 1175045 w 1175045"/>
              <a:gd name="connsiteY3" fmla="*/ 191985 h 1151889"/>
              <a:gd name="connsiteX4" fmla="*/ 1175045 w 1175045"/>
              <a:gd name="connsiteY4" fmla="*/ 959904 h 1151889"/>
              <a:gd name="connsiteX5" fmla="*/ 983060 w 1175045"/>
              <a:gd name="connsiteY5" fmla="*/ 1151889 h 1151889"/>
              <a:gd name="connsiteX6" fmla="*/ 191985 w 1175045"/>
              <a:gd name="connsiteY6" fmla="*/ 1151889 h 1151889"/>
              <a:gd name="connsiteX7" fmla="*/ 0 w 1175045"/>
              <a:gd name="connsiteY7" fmla="*/ 959904 h 1151889"/>
              <a:gd name="connsiteX8" fmla="*/ 0 w 1175045"/>
              <a:gd name="connsiteY8" fmla="*/ 191985 h 1151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045" h="1151889">
                <a:moveTo>
                  <a:pt x="0" y="191985"/>
                </a:moveTo>
                <a:cubicBezTo>
                  <a:pt x="0" y="85955"/>
                  <a:pt x="85955" y="0"/>
                  <a:pt x="191985" y="0"/>
                </a:cubicBezTo>
                <a:lnTo>
                  <a:pt x="983060" y="0"/>
                </a:lnTo>
                <a:cubicBezTo>
                  <a:pt x="1089090" y="0"/>
                  <a:pt x="1175045" y="85955"/>
                  <a:pt x="1175045" y="191985"/>
                </a:cubicBezTo>
                <a:lnTo>
                  <a:pt x="1175045" y="959904"/>
                </a:lnTo>
                <a:cubicBezTo>
                  <a:pt x="1175045" y="1065934"/>
                  <a:pt x="1089090" y="1151889"/>
                  <a:pt x="983060" y="1151889"/>
                </a:cubicBezTo>
                <a:lnTo>
                  <a:pt x="191985" y="1151889"/>
                </a:lnTo>
                <a:cubicBezTo>
                  <a:pt x="85955" y="1151889"/>
                  <a:pt x="0" y="1065934"/>
                  <a:pt x="0" y="959904"/>
                </a:cubicBezTo>
                <a:lnTo>
                  <a:pt x="0" y="191985"/>
                </a:lnTo>
                <a:close/>
              </a:path>
            </a:pathLst>
          </a:custGeom>
          <a:solidFill>
            <a:schemeClr val="accent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8621" tIns="128621" rIns="128621" bIns="128621" numCol="1" spcCol="1270" anchor="ctr" anchorCtr="0">
            <a:noAutofit/>
          </a:bodyPr>
          <a:lstStyle/>
          <a:p>
            <a:pPr marL="0" lvl="0" indent="0" algn="ctr" defTabSz="844550">
              <a:lnSpc>
                <a:spcPct val="90000"/>
              </a:lnSpc>
              <a:spcBef>
                <a:spcPct val="0"/>
              </a:spcBef>
              <a:spcAft>
                <a:spcPct val="35000"/>
              </a:spcAft>
              <a:buNone/>
            </a:pPr>
            <a:r>
              <a:rPr lang="en-GB" sz="1900" kern="1200" dirty="0"/>
              <a:t>5 mins break</a:t>
            </a:r>
          </a:p>
        </p:txBody>
      </p:sp>
      <p:sp>
        <p:nvSpPr>
          <p:cNvPr id="10" name="Freeform: Shape 9">
            <a:extLst>
              <a:ext uri="{FF2B5EF4-FFF2-40B4-BE49-F238E27FC236}">
                <a16:creationId xmlns:a16="http://schemas.microsoft.com/office/drawing/2014/main" id="{B15F8122-6DB4-4ECF-9627-E3CF7F173788}"/>
              </a:ext>
            </a:extLst>
          </p:cNvPr>
          <p:cNvSpPr/>
          <p:nvPr/>
        </p:nvSpPr>
        <p:spPr>
          <a:xfrm>
            <a:off x="2750679" y="3184435"/>
            <a:ext cx="1175045" cy="1151889"/>
          </a:xfrm>
          <a:custGeom>
            <a:avLst/>
            <a:gdLst>
              <a:gd name="connsiteX0" fmla="*/ 0 w 1175045"/>
              <a:gd name="connsiteY0" fmla="*/ 191985 h 1151889"/>
              <a:gd name="connsiteX1" fmla="*/ 191985 w 1175045"/>
              <a:gd name="connsiteY1" fmla="*/ 0 h 1151889"/>
              <a:gd name="connsiteX2" fmla="*/ 983060 w 1175045"/>
              <a:gd name="connsiteY2" fmla="*/ 0 h 1151889"/>
              <a:gd name="connsiteX3" fmla="*/ 1175045 w 1175045"/>
              <a:gd name="connsiteY3" fmla="*/ 191985 h 1151889"/>
              <a:gd name="connsiteX4" fmla="*/ 1175045 w 1175045"/>
              <a:gd name="connsiteY4" fmla="*/ 959904 h 1151889"/>
              <a:gd name="connsiteX5" fmla="*/ 983060 w 1175045"/>
              <a:gd name="connsiteY5" fmla="*/ 1151889 h 1151889"/>
              <a:gd name="connsiteX6" fmla="*/ 191985 w 1175045"/>
              <a:gd name="connsiteY6" fmla="*/ 1151889 h 1151889"/>
              <a:gd name="connsiteX7" fmla="*/ 0 w 1175045"/>
              <a:gd name="connsiteY7" fmla="*/ 959904 h 1151889"/>
              <a:gd name="connsiteX8" fmla="*/ 0 w 1175045"/>
              <a:gd name="connsiteY8" fmla="*/ 191985 h 1151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045" h="1151889">
                <a:moveTo>
                  <a:pt x="0" y="191985"/>
                </a:moveTo>
                <a:cubicBezTo>
                  <a:pt x="0" y="85955"/>
                  <a:pt x="85955" y="0"/>
                  <a:pt x="191985" y="0"/>
                </a:cubicBezTo>
                <a:lnTo>
                  <a:pt x="983060" y="0"/>
                </a:lnTo>
                <a:cubicBezTo>
                  <a:pt x="1089090" y="0"/>
                  <a:pt x="1175045" y="85955"/>
                  <a:pt x="1175045" y="191985"/>
                </a:cubicBezTo>
                <a:lnTo>
                  <a:pt x="1175045" y="959904"/>
                </a:lnTo>
                <a:cubicBezTo>
                  <a:pt x="1175045" y="1065934"/>
                  <a:pt x="1089090" y="1151889"/>
                  <a:pt x="983060" y="1151889"/>
                </a:cubicBezTo>
                <a:lnTo>
                  <a:pt x="191985" y="1151889"/>
                </a:lnTo>
                <a:cubicBezTo>
                  <a:pt x="85955" y="1151889"/>
                  <a:pt x="0" y="1065934"/>
                  <a:pt x="0" y="959904"/>
                </a:cubicBezTo>
                <a:lnTo>
                  <a:pt x="0" y="19198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8621" tIns="128621" rIns="128621" bIns="128621" numCol="1" spcCol="1270" anchor="ctr" anchorCtr="0">
            <a:noAutofit/>
          </a:bodyPr>
          <a:lstStyle/>
          <a:p>
            <a:pPr marL="0" lvl="0" indent="0" algn="ctr" defTabSz="844550">
              <a:lnSpc>
                <a:spcPct val="90000"/>
              </a:lnSpc>
              <a:spcBef>
                <a:spcPct val="0"/>
              </a:spcBef>
              <a:spcAft>
                <a:spcPct val="35000"/>
              </a:spcAft>
              <a:buNone/>
            </a:pPr>
            <a:r>
              <a:rPr lang="en-GB" sz="1900" kern="1200" dirty="0"/>
              <a:t>25mins Focused Study</a:t>
            </a:r>
          </a:p>
        </p:txBody>
      </p:sp>
      <p:sp>
        <p:nvSpPr>
          <p:cNvPr id="11" name="Freeform: Shape 10">
            <a:extLst>
              <a:ext uri="{FF2B5EF4-FFF2-40B4-BE49-F238E27FC236}">
                <a16:creationId xmlns:a16="http://schemas.microsoft.com/office/drawing/2014/main" id="{75B5178A-7C07-4E8C-BCA4-1728AE3D4632}"/>
              </a:ext>
            </a:extLst>
          </p:cNvPr>
          <p:cNvSpPr/>
          <p:nvPr/>
        </p:nvSpPr>
        <p:spPr>
          <a:xfrm>
            <a:off x="4085097" y="3375630"/>
            <a:ext cx="875555" cy="872808"/>
          </a:xfrm>
          <a:custGeom>
            <a:avLst/>
            <a:gdLst>
              <a:gd name="connsiteX0" fmla="*/ 0 w 1175045"/>
              <a:gd name="connsiteY0" fmla="*/ 191985 h 1151889"/>
              <a:gd name="connsiteX1" fmla="*/ 191985 w 1175045"/>
              <a:gd name="connsiteY1" fmla="*/ 0 h 1151889"/>
              <a:gd name="connsiteX2" fmla="*/ 983060 w 1175045"/>
              <a:gd name="connsiteY2" fmla="*/ 0 h 1151889"/>
              <a:gd name="connsiteX3" fmla="*/ 1175045 w 1175045"/>
              <a:gd name="connsiteY3" fmla="*/ 191985 h 1151889"/>
              <a:gd name="connsiteX4" fmla="*/ 1175045 w 1175045"/>
              <a:gd name="connsiteY4" fmla="*/ 959904 h 1151889"/>
              <a:gd name="connsiteX5" fmla="*/ 983060 w 1175045"/>
              <a:gd name="connsiteY5" fmla="*/ 1151889 h 1151889"/>
              <a:gd name="connsiteX6" fmla="*/ 191985 w 1175045"/>
              <a:gd name="connsiteY6" fmla="*/ 1151889 h 1151889"/>
              <a:gd name="connsiteX7" fmla="*/ 0 w 1175045"/>
              <a:gd name="connsiteY7" fmla="*/ 959904 h 1151889"/>
              <a:gd name="connsiteX8" fmla="*/ 0 w 1175045"/>
              <a:gd name="connsiteY8" fmla="*/ 191985 h 1151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045" h="1151889">
                <a:moveTo>
                  <a:pt x="0" y="191985"/>
                </a:moveTo>
                <a:cubicBezTo>
                  <a:pt x="0" y="85955"/>
                  <a:pt x="85955" y="0"/>
                  <a:pt x="191985" y="0"/>
                </a:cubicBezTo>
                <a:lnTo>
                  <a:pt x="983060" y="0"/>
                </a:lnTo>
                <a:cubicBezTo>
                  <a:pt x="1089090" y="0"/>
                  <a:pt x="1175045" y="85955"/>
                  <a:pt x="1175045" y="191985"/>
                </a:cubicBezTo>
                <a:lnTo>
                  <a:pt x="1175045" y="959904"/>
                </a:lnTo>
                <a:cubicBezTo>
                  <a:pt x="1175045" y="1065934"/>
                  <a:pt x="1089090" y="1151889"/>
                  <a:pt x="983060" y="1151889"/>
                </a:cubicBezTo>
                <a:lnTo>
                  <a:pt x="191985" y="1151889"/>
                </a:lnTo>
                <a:cubicBezTo>
                  <a:pt x="85955" y="1151889"/>
                  <a:pt x="0" y="1065934"/>
                  <a:pt x="0" y="959904"/>
                </a:cubicBezTo>
                <a:lnTo>
                  <a:pt x="0" y="191985"/>
                </a:lnTo>
                <a:close/>
              </a:path>
            </a:pathLst>
          </a:custGeom>
          <a:solidFill>
            <a:schemeClr val="accent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8621" tIns="128621" rIns="128621" bIns="128621" numCol="1" spcCol="1270" anchor="ctr" anchorCtr="0">
            <a:noAutofit/>
          </a:bodyPr>
          <a:lstStyle/>
          <a:p>
            <a:pPr marL="0" lvl="0" indent="0" algn="ctr" defTabSz="844550">
              <a:lnSpc>
                <a:spcPct val="90000"/>
              </a:lnSpc>
              <a:spcBef>
                <a:spcPct val="0"/>
              </a:spcBef>
              <a:spcAft>
                <a:spcPct val="35000"/>
              </a:spcAft>
              <a:buNone/>
            </a:pPr>
            <a:r>
              <a:rPr lang="en-GB" sz="1900" kern="1200" dirty="0"/>
              <a:t>5 mins break</a:t>
            </a:r>
          </a:p>
        </p:txBody>
      </p:sp>
      <p:sp>
        <p:nvSpPr>
          <p:cNvPr id="12" name="Freeform: Shape 11">
            <a:extLst>
              <a:ext uri="{FF2B5EF4-FFF2-40B4-BE49-F238E27FC236}">
                <a16:creationId xmlns:a16="http://schemas.microsoft.com/office/drawing/2014/main" id="{E5B6109A-C430-4406-AD52-764DADB4E6CB}"/>
              </a:ext>
            </a:extLst>
          </p:cNvPr>
          <p:cNvSpPr/>
          <p:nvPr/>
        </p:nvSpPr>
        <p:spPr>
          <a:xfrm>
            <a:off x="5189907" y="3184434"/>
            <a:ext cx="1175045" cy="1151889"/>
          </a:xfrm>
          <a:custGeom>
            <a:avLst/>
            <a:gdLst>
              <a:gd name="connsiteX0" fmla="*/ 0 w 1175045"/>
              <a:gd name="connsiteY0" fmla="*/ 191985 h 1151889"/>
              <a:gd name="connsiteX1" fmla="*/ 191985 w 1175045"/>
              <a:gd name="connsiteY1" fmla="*/ 0 h 1151889"/>
              <a:gd name="connsiteX2" fmla="*/ 983060 w 1175045"/>
              <a:gd name="connsiteY2" fmla="*/ 0 h 1151889"/>
              <a:gd name="connsiteX3" fmla="*/ 1175045 w 1175045"/>
              <a:gd name="connsiteY3" fmla="*/ 191985 h 1151889"/>
              <a:gd name="connsiteX4" fmla="*/ 1175045 w 1175045"/>
              <a:gd name="connsiteY4" fmla="*/ 959904 h 1151889"/>
              <a:gd name="connsiteX5" fmla="*/ 983060 w 1175045"/>
              <a:gd name="connsiteY5" fmla="*/ 1151889 h 1151889"/>
              <a:gd name="connsiteX6" fmla="*/ 191985 w 1175045"/>
              <a:gd name="connsiteY6" fmla="*/ 1151889 h 1151889"/>
              <a:gd name="connsiteX7" fmla="*/ 0 w 1175045"/>
              <a:gd name="connsiteY7" fmla="*/ 959904 h 1151889"/>
              <a:gd name="connsiteX8" fmla="*/ 0 w 1175045"/>
              <a:gd name="connsiteY8" fmla="*/ 191985 h 1151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045" h="1151889">
                <a:moveTo>
                  <a:pt x="0" y="191985"/>
                </a:moveTo>
                <a:cubicBezTo>
                  <a:pt x="0" y="85955"/>
                  <a:pt x="85955" y="0"/>
                  <a:pt x="191985" y="0"/>
                </a:cubicBezTo>
                <a:lnTo>
                  <a:pt x="983060" y="0"/>
                </a:lnTo>
                <a:cubicBezTo>
                  <a:pt x="1089090" y="0"/>
                  <a:pt x="1175045" y="85955"/>
                  <a:pt x="1175045" y="191985"/>
                </a:cubicBezTo>
                <a:lnTo>
                  <a:pt x="1175045" y="959904"/>
                </a:lnTo>
                <a:cubicBezTo>
                  <a:pt x="1175045" y="1065934"/>
                  <a:pt x="1089090" y="1151889"/>
                  <a:pt x="983060" y="1151889"/>
                </a:cubicBezTo>
                <a:lnTo>
                  <a:pt x="191985" y="1151889"/>
                </a:lnTo>
                <a:cubicBezTo>
                  <a:pt x="85955" y="1151889"/>
                  <a:pt x="0" y="1065934"/>
                  <a:pt x="0" y="959904"/>
                </a:cubicBezTo>
                <a:lnTo>
                  <a:pt x="0" y="19198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8621" tIns="128621" rIns="128621" bIns="128621" numCol="1" spcCol="1270" anchor="ctr" anchorCtr="0">
            <a:noAutofit/>
          </a:bodyPr>
          <a:lstStyle/>
          <a:p>
            <a:pPr marL="0" lvl="0" indent="0" algn="ctr" defTabSz="844550">
              <a:lnSpc>
                <a:spcPct val="90000"/>
              </a:lnSpc>
              <a:spcBef>
                <a:spcPct val="0"/>
              </a:spcBef>
              <a:spcAft>
                <a:spcPct val="35000"/>
              </a:spcAft>
              <a:buNone/>
            </a:pPr>
            <a:r>
              <a:rPr lang="en-GB" sz="1900" kern="1200" dirty="0"/>
              <a:t>25mins Focused Study</a:t>
            </a:r>
          </a:p>
        </p:txBody>
      </p:sp>
      <p:sp>
        <p:nvSpPr>
          <p:cNvPr id="13" name="Freeform: Shape 12">
            <a:extLst>
              <a:ext uri="{FF2B5EF4-FFF2-40B4-BE49-F238E27FC236}">
                <a16:creationId xmlns:a16="http://schemas.microsoft.com/office/drawing/2014/main" id="{28F7BD1D-F436-49A7-A6B8-DCC3759368F8}"/>
              </a:ext>
            </a:extLst>
          </p:cNvPr>
          <p:cNvSpPr/>
          <p:nvPr/>
        </p:nvSpPr>
        <p:spPr>
          <a:xfrm>
            <a:off x="6571979" y="3324449"/>
            <a:ext cx="928240" cy="859412"/>
          </a:xfrm>
          <a:custGeom>
            <a:avLst/>
            <a:gdLst>
              <a:gd name="connsiteX0" fmla="*/ 0 w 1175045"/>
              <a:gd name="connsiteY0" fmla="*/ 191985 h 1151889"/>
              <a:gd name="connsiteX1" fmla="*/ 191985 w 1175045"/>
              <a:gd name="connsiteY1" fmla="*/ 0 h 1151889"/>
              <a:gd name="connsiteX2" fmla="*/ 983060 w 1175045"/>
              <a:gd name="connsiteY2" fmla="*/ 0 h 1151889"/>
              <a:gd name="connsiteX3" fmla="*/ 1175045 w 1175045"/>
              <a:gd name="connsiteY3" fmla="*/ 191985 h 1151889"/>
              <a:gd name="connsiteX4" fmla="*/ 1175045 w 1175045"/>
              <a:gd name="connsiteY4" fmla="*/ 959904 h 1151889"/>
              <a:gd name="connsiteX5" fmla="*/ 983060 w 1175045"/>
              <a:gd name="connsiteY5" fmla="*/ 1151889 h 1151889"/>
              <a:gd name="connsiteX6" fmla="*/ 191985 w 1175045"/>
              <a:gd name="connsiteY6" fmla="*/ 1151889 h 1151889"/>
              <a:gd name="connsiteX7" fmla="*/ 0 w 1175045"/>
              <a:gd name="connsiteY7" fmla="*/ 959904 h 1151889"/>
              <a:gd name="connsiteX8" fmla="*/ 0 w 1175045"/>
              <a:gd name="connsiteY8" fmla="*/ 191985 h 1151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045" h="1151889">
                <a:moveTo>
                  <a:pt x="0" y="191985"/>
                </a:moveTo>
                <a:cubicBezTo>
                  <a:pt x="0" y="85955"/>
                  <a:pt x="85955" y="0"/>
                  <a:pt x="191985" y="0"/>
                </a:cubicBezTo>
                <a:lnTo>
                  <a:pt x="983060" y="0"/>
                </a:lnTo>
                <a:cubicBezTo>
                  <a:pt x="1089090" y="0"/>
                  <a:pt x="1175045" y="85955"/>
                  <a:pt x="1175045" y="191985"/>
                </a:cubicBezTo>
                <a:lnTo>
                  <a:pt x="1175045" y="959904"/>
                </a:lnTo>
                <a:cubicBezTo>
                  <a:pt x="1175045" y="1065934"/>
                  <a:pt x="1089090" y="1151889"/>
                  <a:pt x="983060" y="1151889"/>
                </a:cubicBezTo>
                <a:lnTo>
                  <a:pt x="191985" y="1151889"/>
                </a:lnTo>
                <a:cubicBezTo>
                  <a:pt x="85955" y="1151889"/>
                  <a:pt x="0" y="1065934"/>
                  <a:pt x="0" y="959904"/>
                </a:cubicBezTo>
                <a:lnTo>
                  <a:pt x="0" y="191985"/>
                </a:lnTo>
                <a:close/>
              </a:path>
            </a:pathLst>
          </a:custGeom>
          <a:solidFill>
            <a:schemeClr val="accent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8621" tIns="128621" rIns="128621" bIns="128621" numCol="1" spcCol="1270" anchor="ctr" anchorCtr="0">
            <a:noAutofit/>
          </a:bodyPr>
          <a:lstStyle/>
          <a:p>
            <a:pPr marL="0" lvl="0" indent="0" algn="ctr" defTabSz="844550">
              <a:lnSpc>
                <a:spcPct val="90000"/>
              </a:lnSpc>
              <a:spcBef>
                <a:spcPct val="0"/>
              </a:spcBef>
              <a:spcAft>
                <a:spcPct val="35000"/>
              </a:spcAft>
              <a:buNone/>
            </a:pPr>
            <a:r>
              <a:rPr lang="en-GB" sz="1900" kern="1200" dirty="0"/>
              <a:t>5 mins break</a:t>
            </a:r>
          </a:p>
        </p:txBody>
      </p:sp>
      <p:sp>
        <p:nvSpPr>
          <p:cNvPr id="14" name="Freeform: Shape 13">
            <a:extLst>
              <a:ext uri="{FF2B5EF4-FFF2-40B4-BE49-F238E27FC236}">
                <a16:creationId xmlns:a16="http://schemas.microsoft.com/office/drawing/2014/main" id="{38D9AE5E-042D-492B-B4DE-AC3BB5B66546}"/>
              </a:ext>
            </a:extLst>
          </p:cNvPr>
          <p:cNvSpPr/>
          <p:nvPr/>
        </p:nvSpPr>
        <p:spPr>
          <a:xfrm>
            <a:off x="7685870" y="3158282"/>
            <a:ext cx="1175045" cy="1151889"/>
          </a:xfrm>
          <a:custGeom>
            <a:avLst/>
            <a:gdLst>
              <a:gd name="connsiteX0" fmla="*/ 0 w 1175045"/>
              <a:gd name="connsiteY0" fmla="*/ 191985 h 1151889"/>
              <a:gd name="connsiteX1" fmla="*/ 191985 w 1175045"/>
              <a:gd name="connsiteY1" fmla="*/ 0 h 1151889"/>
              <a:gd name="connsiteX2" fmla="*/ 983060 w 1175045"/>
              <a:gd name="connsiteY2" fmla="*/ 0 h 1151889"/>
              <a:gd name="connsiteX3" fmla="*/ 1175045 w 1175045"/>
              <a:gd name="connsiteY3" fmla="*/ 191985 h 1151889"/>
              <a:gd name="connsiteX4" fmla="*/ 1175045 w 1175045"/>
              <a:gd name="connsiteY4" fmla="*/ 959904 h 1151889"/>
              <a:gd name="connsiteX5" fmla="*/ 983060 w 1175045"/>
              <a:gd name="connsiteY5" fmla="*/ 1151889 h 1151889"/>
              <a:gd name="connsiteX6" fmla="*/ 191985 w 1175045"/>
              <a:gd name="connsiteY6" fmla="*/ 1151889 h 1151889"/>
              <a:gd name="connsiteX7" fmla="*/ 0 w 1175045"/>
              <a:gd name="connsiteY7" fmla="*/ 959904 h 1151889"/>
              <a:gd name="connsiteX8" fmla="*/ 0 w 1175045"/>
              <a:gd name="connsiteY8" fmla="*/ 191985 h 1151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045" h="1151889">
                <a:moveTo>
                  <a:pt x="0" y="191985"/>
                </a:moveTo>
                <a:cubicBezTo>
                  <a:pt x="0" y="85955"/>
                  <a:pt x="85955" y="0"/>
                  <a:pt x="191985" y="0"/>
                </a:cubicBezTo>
                <a:lnTo>
                  <a:pt x="983060" y="0"/>
                </a:lnTo>
                <a:cubicBezTo>
                  <a:pt x="1089090" y="0"/>
                  <a:pt x="1175045" y="85955"/>
                  <a:pt x="1175045" y="191985"/>
                </a:cubicBezTo>
                <a:lnTo>
                  <a:pt x="1175045" y="959904"/>
                </a:lnTo>
                <a:cubicBezTo>
                  <a:pt x="1175045" y="1065934"/>
                  <a:pt x="1089090" y="1151889"/>
                  <a:pt x="983060" y="1151889"/>
                </a:cubicBezTo>
                <a:lnTo>
                  <a:pt x="191985" y="1151889"/>
                </a:lnTo>
                <a:cubicBezTo>
                  <a:pt x="85955" y="1151889"/>
                  <a:pt x="0" y="1065934"/>
                  <a:pt x="0" y="959904"/>
                </a:cubicBezTo>
                <a:lnTo>
                  <a:pt x="0" y="19198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8621" tIns="128621" rIns="128621" bIns="128621" numCol="1" spcCol="1270" anchor="ctr" anchorCtr="0">
            <a:noAutofit/>
          </a:bodyPr>
          <a:lstStyle/>
          <a:p>
            <a:pPr marL="0" lvl="0" indent="0" algn="ctr" defTabSz="844550">
              <a:lnSpc>
                <a:spcPct val="90000"/>
              </a:lnSpc>
              <a:spcBef>
                <a:spcPct val="0"/>
              </a:spcBef>
              <a:spcAft>
                <a:spcPct val="35000"/>
              </a:spcAft>
              <a:buNone/>
            </a:pPr>
            <a:r>
              <a:rPr lang="en-GB" sz="1900" kern="1200" dirty="0"/>
              <a:t>25mins Focused Study</a:t>
            </a:r>
          </a:p>
        </p:txBody>
      </p:sp>
      <p:sp>
        <p:nvSpPr>
          <p:cNvPr id="4" name="Rectangle 3">
            <a:extLst>
              <a:ext uri="{FF2B5EF4-FFF2-40B4-BE49-F238E27FC236}">
                <a16:creationId xmlns:a16="http://schemas.microsoft.com/office/drawing/2014/main" id="{EA8DD940-F59B-4871-B4CD-6021D9A64EA6}"/>
              </a:ext>
            </a:extLst>
          </p:cNvPr>
          <p:cNvSpPr/>
          <p:nvPr/>
        </p:nvSpPr>
        <p:spPr>
          <a:xfrm>
            <a:off x="311349" y="1346643"/>
            <a:ext cx="8549566" cy="859234"/>
          </a:xfrm>
          <a:prstGeom prst="rect">
            <a:avLst/>
          </a:prstGeom>
        </p:spPr>
        <p:style>
          <a:lnRef idx="3">
            <a:schemeClr val="lt1"/>
          </a:lnRef>
          <a:fillRef idx="1">
            <a:schemeClr val="accent5"/>
          </a:fillRef>
          <a:effectRef idx="1">
            <a:schemeClr val="accent5"/>
          </a:effectRef>
          <a:fontRef idx="minor">
            <a:schemeClr val="lt1"/>
          </a:fontRef>
        </p:style>
        <p:txBody>
          <a:bodyPr rtlCol="0" anchor="ctr"/>
          <a:lstStyle/>
          <a:p>
            <a:r>
              <a:rPr lang="en-GB" sz="1800" dirty="0">
                <a:effectLst/>
                <a:latin typeface="Arial" panose="020B0604020202020204" pitchFamily="34" charset="0"/>
                <a:ea typeface="Calibri" panose="020F0502020204030204" pitchFamily="34" charset="0"/>
                <a:cs typeface="Arial" panose="020B0604020202020204" pitchFamily="34" charset="0"/>
              </a:rPr>
              <a:t>Burroughs (2019, p102) outlines the </a:t>
            </a:r>
            <a:r>
              <a:rPr lang="en-GB" sz="1800" b="1" dirty="0">
                <a:effectLst/>
                <a:latin typeface="Arial" panose="020B0604020202020204" pitchFamily="34" charset="0"/>
                <a:ea typeface="Calibri" panose="020F0502020204030204" pitchFamily="34" charset="0"/>
                <a:cs typeface="Arial" panose="020B0604020202020204" pitchFamily="34" charset="0"/>
              </a:rPr>
              <a:t>Pomodoro Technique</a:t>
            </a:r>
            <a:r>
              <a:rPr lang="en-GB" sz="1800" dirty="0">
                <a:effectLst/>
                <a:latin typeface="Arial" panose="020B0604020202020204" pitchFamily="34" charset="0"/>
                <a:ea typeface="Calibri" panose="020F0502020204030204" pitchFamily="34" charset="0"/>
                <a:cs typeface="Arial" panose="020B0604020202020204" pitchFamily="34" charset="0"/>
              </a:rPr>
              <a:t>, a time management technique developed by France Cirillo, an Italian student in the 1980’s. </a:t>
            </a:r>
            <a:endParaRPr lang="en-GB" dirty="0">
              <a:latin typeface="Arial" panose="020B060402020202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D4AEAF68-DEAF-4097-8C97-3EEF02787C5B}"/>
              </a:ext>
            </a:extLst>
          </p:cNvPr>
          <p:cNvSpPr txBox="1"/>
          <p:nvPr/>
        </p:nvSpPr>
        <p:spPr>
          <a:xfrm>
            <a:off x="389709" y="2375971"/>
            <a:ext cx="4836965" cy="369332"/>
          </a:xfrm>
          <a:prstGeom prst="rect">
            <a:avLst/>
          </a:prstGeom>
          <a:noFill/>
        </p:spPr>
        <p:txBody>
          <a:bodyPr wrap="none" rtlCol="0">
            <a:spAutoFit/>
          </a:bodyPr>
          <a:lstStyle/>
          <a:p>
            <a:r>
              <a:rPr lang="en-GB" dirty="0"/>
              <a:t>What does the Pomodoro Technique involve? </a:t>
            </a:r>
          </a:p>
        </p:txBody>
      </p:sp>
      <p:sp>
        <p:nvSpPr>
          <p:cNvPr id="16" name="TextBox 15">
            <a:extLst>
              <a:ext uri="{FF2B5EF4-FFF2-40B4-BE49-F238E27FC236}">
                <a16:creationId xmlns:a16="http://schemas.microsoft.com/office/drawing/2014/main" id="{67574253-5B32-404A-988B-6638C5A7EBC0}"/>
              </a:ext>
            </a:extLst>
          </p:cNvPr>
          <p:cNvSpPr txBox="1"/>
          <p:nvPr/>
        </p:nvSpPr>
        <p:spPr>
          <a:xfrm>
            <a:off x="107504" y="4728892"/>
            <a:ext cx="9001000" cy="923330"/>
          </a:xfrm>
          <a:prstGeom prst="rect">
            <a:avLst/>
          </a:prstGeom>
          <a:solidFill>
            <a:schemeClr val="accent5">
              <a:lumMod val="60000"/>
              <a:lumOff val="40000"/>
            </a:schemeClr>
          </a:solidFill>
        </p:spPr>
        <p:txBody>
          <a:bodyPr wrap="square" rtlCol="0">
            <a:spAutoFit/>
          </a:bodyPr>
          <a:lstStyle/>
          <a:p>
            <a:r>
              <a:rPr lang="en-GB" dirty="0"/>
              <a:t>Cirillo found that by focusing completely for just 25mins at a time, followed by a 5 mins break, he was able to be more productive, in four cycles than in 4 hours of his usual study time. </a:t>
            </a:r>
          </a:p>
        </p:txBody>
      </p:sp>
    </p:spTree>
    <p:extLst>
      <p:ext uri="{BB962C8B-B14F-4D97-AF65-F5344CB8AC3E}">
        <p14:creationId xmlns:p14="http://schemas.microsoft.com/office/powerpoint/2010/main" val="3962996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par>
                                <p:cTn id="18" presetID="10" presetClass="entr" presetSubtype="0"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500"/>
                                        <p:tgtEl>
                                          <p:spTgt spid="13"/>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fade">
                                      <p:cBhvr>
                                        <p:cTn id="50" dur="500"/>
                                        <p:tgtEl>
                                          <p:spTgt spid="14"/>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4" grpId="0" animBg="1"/>
      <p:bldP spid="15" grpId="0"/>
      <p:bldP spid="1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C05E9-25E8-4572-A85C-4B13DD1F1D26}"/>
              </a:ext>
            </a:extLst>
          </p:cNvPr>
          <p:cNvSpPr>
            <a:spLocks noGrp="1"/>
          </p:cNvSpPr>
          <p:nvPr>
            <p:ph type="title"/>
          </p:nvPr>
        </p:nvSpPr>
        <p:spPr>
          <a:xfrm>
            <a:off x="1619672" y="126368"/>
            <a:ext cx="5472608" cy="1105585"/>
          </a:xfrm>
        </p:spPr>
        <p:txBody>
          <a:bodyPr>
            <a:normAutofit/>
          </a:bodyPr>
          <a:lstStyle/>
          <a:p>
            <a:r>
              <a:rPr lang="en-GB" dirty="0"/>
              <a:t>    Final Activity</a:t>
            </a:r>
          </a:p>
        </p:txBody>
      </p:sp>
      <p:sp>
        <p:nvSpPr>
          <p:cNvPr id="6" name="Rectangle 5">
            <a:extLst>
              <a:ext uri="{FF2B5EF4-FFF2-40B4-BE49-F238E27FC236}">
                <a16:creationId xmlns:a16="http://schemas.microsoft.com/office/drawing/2014/main" id="{C6EC816C-57C6-42F2-8973-EDDC68C52F19}"/>
              </a:ext>
            </a:extLst>
          </p:cNvPr>
          <p:cNvSpPr/>
          <p:nvPr/>
        </p:nvSpPr>
        <p:spPr>
          <a:xfrm>
            <a:off x="899592" y="1196752"/>
            <a:ext cx="7344816" cy="1800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sz="1800" b="1" u="sng" dirty="0">
                <a:effectLst/>
                <a:latin typeface="Arial" panose="020B0604020202020204" pitchFamily="34" charset="0"/>
                <a:ea typeface="Calibri" panose="020F0502020204030204" pitchFamily="34" charset="0"/>
                <a:cs typeface="Arial" panose="020B0604020202020204" pitchFamily="34" charset="0"/>
              </a:rPr>
              <a:t>Make a study plan </a:t>
            </a:r>
          </a:p>
          <a:p>
            <a:pPr>
              <a:lnSpc>
                <a:spcPct val="150000"/>
              </a:lnSpc>
              <a:spcAft>
                <a:spcPts val="800"/>
              </a:spcAft>
            </a:pPr>
            <a:r>
              <a:rPr lang="en-GB" sz="1800" dirty="0">
                <a:effectLst/>
                <a:latin typeface="Arial" panose="020B0604020202020204" pitchFamily="34" charset="0"/>
                <a:ea typeface="Calibri" panose="020F0502020204030204" pitchFamily="34" charset="0"/>
                <a:cs typeface="Arial" panose="020B0604020202020204" pitchFamily="34" charset="0"/>
              </a:rPr>
              <a:t>Each week you will </a:t>
            </a:r>
            <a:r>
              <a:rPr lang="en-GB" sz="1800" u="sng" dirty="0">
                <a:effectLst/>
                <a:latin typeface="Arial" panose="020B0604020202020204" pitchFamily="34" charset="0"/>
                <a:ea typeface="Calibri" panose="020F0502020204030204" pitchFamily="34" charset="0"/>
                <a:cs typeface="Arial" panose="020B0604020202020204" pitchFamily="34" charset="0"/>
              </a:rPr>
              <a:t>have 8 hours of lectures </a:t>
            </a:r>
            <a:r>
              <a:rPr lang="en-GB" sz="1800" dirty="0">
                <a:effectLst/>
                <a:latin typeface="Arial" panose="020B0604020202020204" pitchFamily="34" charset="0"/>
                <a:ea typeface="Calibri" panose="020F0502020204030204" pitchFamily="34" charset="0"/>
                <a:cs typeface="Arial" panose="020B0604020202020204" pitchFamily="34" charset="0"/>
              </a:rPr>
              <a:t>and </a:t>
            </a:r>
            <a:r>
              <a:rPr lang="en-GB" sz="1800" u="sng" dirty="0">
                <a:effectLst/>
                <a:latin typeface="Arial" panose="020B0604020202020204" pitchFamily="34" charset="0"/>
                <a:ea typeface="Calibri" panose="020F0502020204030204" pitchFamily="34" charset="0"/>
                <a:cs typeface="Arial" panose="020B0604020202020204" pitchFamily="34" charset="0"/>
              </a:rPr>
              <a:t>need 8 hours of independent reading/research/writing. </a:t>
            </a:r>
          </a:p>
          <a:p>
            <a:pPr>
              <a:lnSpc>
                <a:spcPct val="150000"/>
              </a:lnSpc>
              <a:spcAft>
                <a:spcPts val="800"/>
              </a:spcAft>
            </a:pPr>
            <a:r>
              <a:rPr lang="en-GB" dirty="0">
                <a:latin typeface="Arial" panose="020B0604020202020204" pitchFamily="34" charset="0"/>
                <a:ea typeface="Calibri" panose="020F0502020204030204" pitchFamily="34" charset="0"/>
                <a:cs typeface="Arial" panose="020B0604020202020204" pitchFamily="34" charset="0"/>
              </a:rPr>
              <a:t>T</a:t>
            </a:r>
            <a:r>
              <a:rPr lang="en-GB" sz="1800" dirty="0">
                <a:effectLst/>
                <a:latin typeface="Arial" panose="020B0604020202020204" pitchFamily="34" charset="0"/>
                <a:ea typeface="Calibri" panose="020F0502020204030204" pitchFamily="34" charset="0"/>
                <a:cs typeface="Arial" panose="020B0604020202020204" pitchFamily="34" charset="0"/>
              </a:rPr>
              <a:t>hink about </a:t>
            </a:r>
            <a:r>
              <a:rPr lang="en-GB" sz="1800" b="1" dirty="0">
                <a:effectLst/>
                <a:latin typeface="Arial" panose="020B0604020202020204" pitchFamily="34" charset="0"/>
                <a:ea typeface="Calibri" panose="020F0502020204030204" pitchFamily="34" charset="0"/>
                <a:cs typeface="Arial" panose="020B0604020202020204" pitchFamily="34" charset="0"/>
              </a:rPr>
              <a:t>when</a:t>
            </a:r>
            <a:r>
              <a:rPr lang="en-GB" sz="1800" dirty="0">
                <a:effectLst/>
                <a:latin typeface="Arial" panose="020B0604020202020204" pitchFamily="34" charset="0"/>
                <a:ea typeface="Calibri" panose="020F0502020204030204" pitchFamily="34" charset="0"/>
                <a:cs typeface="Arial" panose="020B0604020202020204" pitchFamily="34" charset="0"/>
              </a:rPr>
              <a:t> and </a:t>
            </a:r>
            <a:r>
              <a:rPr lang="en-GB" sz="1800" b="1" dirty="0">
                <a:effectLst/>
                <a:latin typeface="Arial" panose="020B0604020202020204" pitchFamily="34" charset="0"/>
                <a:ea typeface="Calibri" panose="020F0502020204030204" pitchFamily="34" charset="0"/>
                <a:cs typeface="Arial" panose="020B0604020202020204" pitchFamily="34" charset="0"/>
              </a:rPr>
              <a:t>how</a:t>
            </a:r>
            <a:r>
              <a:rPr lang="en-GB" sz="1800" dirty="0">
                <a:effectLst/>
                <a:latin typeface="Arial" panose="020B0604020202020204" pitchFamily="34" charset="0"/>
                <a:ea typeface="Calibri" panose="020F0502020204030204" pitchFamily="34" charset="0"/>
                <a:cs typeface="Arial" panose="020B0604020202020204" pitchFamily="34" charset="0"/>
              </a:rPr>
              <a:t> you will fit study into your life. </a:t>
            </a:r>
          </a:p>
        </p:txBody>
      </p:sp>
      <p:sp>
        <p:nvSpPr>
          <p:cNvPr id="7" name="TextBox 6">
            <a:extLst>
              <a:ext uri="{FF2B5EF4-FFF2-40B4-BE49-F238E27FC236}">
                <a16:creationId xmlns:a16="http://schemas.microsoft.com/office/drawing/2014/main" id="{A1C2EF97-B318-4C9D-809B-2C75BF4377E9}"/>
              </a:ext>
            </a:extLst>
          </p:cNvPr>
          <p:cNvSpPr txBox="1"/>
          <p:nvPr/>
        </p:nvSpPr>
        <p:spPr>
          <a:xfrm>
            <a:off x="899592" y="3717032"/>
            <a:ext cx="7344816" cy="1200329"/>
          </a:xfrm>
          <a:prstGeom prst="rect">
            <a:avLst/>
          </a:prstGeom>
          <a:noFill/>
        </p:spPr>
        <p:txBody>
          <a:bodyPr wrap="square" rtlCol="0">
            <a:spAutoFit/>
          </a:bodyPr>
          <a:lstStyle/>
          <a:p>
            <a:r>
              <a:rPr lang="en-GB" dirty="0"/>
              <a:t>Use the blank study planner to aid you. </a:t>
            </a:r>
          </a:p>
          <a:p>
            <a:endParaRPr lang="en-GB" dirty="0"/>
          </a:p>
          <a:p>
            <a:r>
              <a:rPr lang="en-GB" b="1" dirty="0"/>
              <a:t>In class </a:t>
            </a:r>
            <a:r>
              <a:rPr lang="en-GB" dirty="0"/>
              <a:t>– printed version. </a:t>
            </a:r>
          </a:p>
          <a:p>
            <a:r>
              <a:rPr lang="en-GB" b="1" dirty="0"/>
              <a:t>Online</a:t>
            </a:r>
            <a:r>
              <a:rPr lang="en-GB" dirty="0"/>
              <a:t> – download and use word version. </a:t>
            </a:r>
          </a:p>
        </p:txBody>
      </p:sp>
      <p:pic>
        <p:nvPicPr>
          <p:cNvPr id="10" name="Picture 9">
            <a:extLst>
              <a:ext uri="{FF2B5EF4-FFF2-40B4-BE49-F238E27FC236}">
                <a16:creationId xmlns:a16="http://schemas.microsoft.com/office/drawing/2014/main" id="{EC661FD5-02E9-41BE-962D-E22C084AF75E}"/>
              </a:ext>
            </a:extLst>
          </p:cNvPr>
          <p:cNvPicPr>
            <a:picLocks noChangeAspect="1"/>
          </p:cNvPicPr>
          <p:nvPr/>
        </p:nvPicPr>
        <p:blipFill>
          <a:blip r:embed="rId2"/>
          <a:stretch>
            <a:fillRect/>
          </a:stretch>
        </p:blipFill>
        <p:spPr>
          <a:xfrm>
            <a:off x="5868144" y="3057302"/>
            <a:ext cx="2676152" cy="2603946"/>
          </a:xfrm>
          <a:prstGeom prst="rect">
            <a:avLst/>
          </a:prstGeom>
        </p:spPr>
      </p:pic>
    </p:spTree>
    <p:extLst>
      <p:ext uri="{BB962C8B-B14F-4D97-AF65-F5344CB8AC3E}">
        <p14:creationId xmlns:p14="http://schemas.microsoft.com/office/powerpoint/2010/main" val="2274585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814B7-F6C6-4252-976F-D8EBC8EF2D79}"/>
              </a:ext>
            </a:extLst>
          </p:cNvPr>
          <p:cNvSpPr>
            <a:spLocks noGrp="1"/>
          </p:cNvSpPr>
          <p:nvPr>
            <p:ph type="title"/>
          </p:nvPr>
        </p:nvSpPr>
        <p:spPr/>
        <p:txBody>
          <a:bodyPr/>
          <a:lstStyle/>
          <a:p>
            <a:r>
              <a:rPr lang="en-GB" dirty="0"/>
              <a:t>Summary</a:t>
            </a:r>
          </a:p>
        </p:txBody>
      </p:sp>
      <p:sp>
        <p:nvSpPr>
          <p:cNvPr id="3" name="Content Placeholder 2"/>
          <p:cNvSpPr>
            <a:spLocks noGrp="1"/>
          </p:cNvSpPr>
          <p:nvPr>
            <p:ph idx="1"/>
          </p:nvPr>
        </p:nvSpPr>
        <p:spPr/>
        <p:txBody>
          <a:bodyPr/>
          <a:lstStyle/>
          <a:p>
            <a:pPr marL="0" indent="0">
              <a:buNone/>
            </a:pPr>
            <a:r>
              <a:rPr lang="en-GB" dirty="0"/>
              <a:t>During this session we have: </a:t>
            </a:r>
          </a:p>
          <a:p>
            <a:pPr>
              <a:buFontTx/>
              <a:buChar char="-"/>
            </a:pPr>
            <a:r>
              <a:rPr lang="en-GB" dirty="0"/>
              <a:t>Discussed note taking and practiced together. </a:t>
            </a:r>
          </a:p>
          <a:p>
            <a:pPr>
              <a:buFontTx/>
              <a:buChar char="-"/>
            </a:pPr>
            <a:r>
              <a:rPr lang="en-GB" dirty="0"/>
              <a:t>Discussed time management and developed study plans. </a:t>
            </a:r>
          </a:p>
        </p:txBody>
      </p:sp>
      <p:pic>
        <p:nvPicPr>
          <p:cNvPr id="4" name="Picture 1">
            <a:extLst>
              <a:ext uri="{FF2B5EF4-FFF2-40B4-BE49-F238E27FC236}">
                <a16:creationId xmlns:a16="http://schemas.microsoft.com/office/drawing/2014/main" id="{57A2770E-33FC-4834-AD2A-DCC61B82EAFE}"/>
              </a:ext>
            </a:extLst>
          </p:cNvPr>
          <p:cNvPicPr>
            <a:picLocks noChangeAspect="1"/>
          </p:cNvPicPr>
          <p:nvPr/>
        </p:nvPicPr>
        <p:blipFill>
          <a:blip r:embed="rId2" cstate="print"/>
          <a:srcRect/>
          <a:stretch>
            <a:fillRect/>
          </a:stretch>
        </p:blipFill>
        <p:spPr bwMode="auto">
          <a:xfrm>
            <a:off x="7740352" y="3284984"/>
            <a:ext cx="1403648" cy="2355641"/>
          </a:xfrm>
          <a:prstGeom prst="rect">
            <a:avLst/>
          </a:prstGeom>
          <a:noFill/>
          <a:ln w="9525">
            <a:noFill/>
            <a:miter lim="800000"/>
            <a:headEnd/>
            <a:tailEnd/>
          </a:ln>
        </p:spPr>
      </p:pic>
    </p:spTree>
    <p:extLst>
      <p:ext uri="{BB962C8B-B14F-4D97-AF65-F5344CB8AC3E}">
        <p14:creationId xmlns:p14="http://schemas.microsoft.com/office/powerpoint/2010/main" val="2011787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77564-23A8-4DAB-A0FF-691CEAEC7587}"/>
              </a:ext>
            </a:extLst>
          </p:cNvPr>
          <p:cNvSpPr>
            <a:spLocks noGrp="1"/>
          </p:cNvSpPr>
          <p:nvPr>
            <p:ph type="title"/>
          </p:nvPr>
        </p:nvSpPr>
        <p:spPr>
          <a:xfrm>
            <a:off x="457200" y="274638"/>
            <a:ext cx="8229600" cy="778098"/>
          </a:xfrm>
        </p:spPr>
        <p:txBody>
          <a:bodyPr/>
          <a:lstStyle/>
          <a:p>
            <a:r>
              <a:rPr lang="en-GB" dirty="0"/>
              <a:t>References </a:t>
            </a:r>
          </a:p>
        </p:txBody>
      </p:sp>
      <p:sp>
        <p:nvSpPr>
          <p:cNvPr id="3" name="Content Placeholder 2">
            <a:extLst>
              <a:ext uri="{FF2B5EF4-FFF2-40B4-BE49-F238E27FC236}">
                <a16:creationId xmlns:a16="http://schemas.microsoft.com/office/drawing/2014/main" id="{1397E0CE-8F37-40AE-82FE-3D69732F2DD4}"/>
              </a:ext>
            </a:extLst>
          </p:cNvPr>
          <p:cNvSpPr>
            <a:spLocks noGrp="1"/>
          </p:cNvSpPr>
          <p:nvPr>
            <p:ph idx="1"/>
          </p:nvPr>
        </p:nvSpPr>
        <p:spPr>
          <a:xfrm>
            <a:off x="179512" y="1196752"/>
            <a:ext cx="8964488" cy="4608512"/>
          </a:xfrm>
        </p:spPr>
        <p:txBody>
          <a:bodyPr>
            <a:normAutofit fontScale="62500" lnSpcReduction="20000"/>
          </a:bodyPr>
          <a:lstStyle/>
          <a:p>
            <a:pPr marL="0" indent="0">
              <a:lnSpc>
                <a:spcPct val="170000"/>
              </a:lnSpc>
              <a:buNone/>
            </a:pPr>
            <a:r>
              <a:rPr lang="en-GB" sz="2200" dirty="0">
                <a:effectLst/>
                <a:latin typeface="Arial" panose="020B0604020202020204" pitchFamily="34" charset="0"/>
                <a:ea typeface="Calibri" panose="020F0502020204030204" pitchFamily="34" charset="0"/>
                <a:cs typeface="Arial" panose="020B0604020202020204" pitchFamily="34" charset="0"/>
              </a:rPr>
              <a:t>BBC (2019) </a:t>
            </a:r>
            <a:r>
              <a:rPr lang="en-GB" sz="2200" i="1" dirty="0">
                <a:effectLst/>
                <a:latin typeface="Arial" panose="020B0604020202020204" pitchFamily="34" charset="0"/>
                <a:ea typeface="Calibri" panose="020F0502020204030204" pitchFamily="34" charset="0"/>
                <a:cs typeface="Arial" panose="020B0604020202020204" pitchFamily="34" charset="0"/>
              </a:rPr>
              <a:t>The Psychology of Motivation and Procrastination </a:t>
            </a:r>
            <a:r>
              <a:rPr lang="en-GB" sz="2200" dirty="0">
                <a:effectLst/>
                <a:latin typeface="Arial" panose="020B0604020202020204" pitchFamily="34" charset="0"/>
                <a:ea typeface="Calibri" panose="020F0502020204030204" pitchFamily="34" charset="0"/>
                <a:cs typeface="Arial" panose="020B0604020202020204" pitchFamily="34" charset="0"/>
              </a:rPr>
              <a:t>[podcast] Available at: </a:t>
            </a:r>
            <a:r>
              <a:rPr lang="en-GB" sz="2200" dirty="0">
                <a:effectLst/>
                <a:latin typeface="Arial" panose="020B0604020202020204" pitchFamily="34" charset="0"/>
                <a:ea typeface="Calibri" panose="020F0502020204030204" pitchFamily="34" charset="0"/>
                <a:cs typeface="Arial" panose="020B0604020202020204" pitchFamily="34" charset="0"/>
                <a:hlinkClick r:id="rId2"/>
              </a:rPr>
              <a:t>https://www.bbc.co.uk/sounds/play/m0005t4x</a:t>
            </a:r>
            <a:r>
              <a:rPr lang="en-GB" sz="2200" dirty="0">
                <a:effectLst/>
                <a:latin typeface="Arial" panose="020B0604020202020204" pitchFamily="34" charset="0"/>
                <a:ea typeface="Calibri" panose="020F0502020204030204" pitchFamily="34" charset="0"/>
                <a:cs typeface="Arial" panose="020B0604020202020204" pitchFamily="34" charset="0"/>
              </a:rPr>
              <a:t>  (accessed : 13/09/2021) </a:t>
            </a:r>
          </a:p>
          <a:p>
            <a:pPr marL="0" indent="0">
              <a:lnSpc>
                <a:spcPct val="170000"/>
              </a:lnSpc>
              <a:buNone/>
            </a:pPr>
            <a:endParaRPr lang="en-GB" sz="2200" dirty="0">
              <a:effectLst/>
              <a:latin typeface="Arial" panose="020B0604020202020204" pitchFamily="34" charset="0"/>
              <a:ea typeface="Calibri" panose="020F0502020204030204" pitchFamily="34" charset="0"/>
              <a:cs typeface="Arial" panose="020B0604020202020204" pitchFamily="34" charset="0"/>
            </a:endParaRPr>
          </a:p>
          <a:p>
            <a:pPr marL="0" indent="0">
              <a:lnSpc>
                <a:spcPct val="200000"/>
              </a:lnSpc>
              <a:buNone/>
            </a:pPr>
            <a:r>
              <a:rPr lang="en-GB" sz="2200" dirty="0">
                <a:effectLst/>
                <a:latin typeface="Arial" panose="020B0604020202020204" pitchFamily="34" charset="0"/>
                <a:ea typeface="Calibri" panose="020F0502020204030204" pitchFamily="34" charset="0"/>
                <a:cs typeface="Arial" panose="020B0604020202020204" pitchFamily="34" charset="0"/>
              </a:rPr>
              <a:t>Burroughs, C. (2019)  </a:t>
            </a:r>
            <a:r>
              <a:rPr lang="en-GB" sz="2200" i="1" dirty="0">
                <a:effectLst/>
                <a:latin typeface="Arial" panose="020B0604020202020204" pitchFamily="34" charset="0"/>
                <a:ea typeface="Calibri" panose="020F0502020204030204" pitchFamily="34" charset="0"/>
                <a:cs typeface="Arial" panose="020B0604020202020204" pitchFamily="34" charset="0"/>
              </a:rPr>
              <a:t>The Return to Study Handbook,</a:t>
            </a:r>
            <a:r>
              <a:rPr lang="en-GB" sz="2200" dirty="0">
                <a:effectLst/>
                <a:latin typeface="Arial" panose="020B0604020202020204" pitchFamily="34" charset="0"/>
                <a:ea typeface="Calibri" panose="020F0502020204030204" pitchFamily="34" charset="0"/>
                <a:cs typeface="Arial" panose="020B0604020202020204" pitchFamily="34" charset="0"/>
              </a:rPr>
              <a:t> London: Kogan Page </a:t>
            </a:r>
          </a:p>
          <a:p>
            <a:pPr marL="0" indent="0">
              <a:lnSpc>
                <a:spcPct val="200000"/>
              </a:lnSpc>
              <a:buNone/>
            </a:pPr>
            <a:endParaRPr lang="en-GB" sz="2200" dirty="0">
              <a:effectLst/>
              <a:latin typeface="Arial" panose="020B0604020202020204" pitchFamily="34" charset="0"/>
              <a:ea typeface="Calibri" panose="020F0502020204030204" pitchFamily="34" charset="0"/>
              <a:cs typeface="Arial" panose="020B0604020202020204" pitchFamily="34" charset="0"/>
            </a:endParaRPr>
          </a:p>
          <a:p>
            <a:pPr marL="0" indent="0">
              <a:lnSpc>
                <a:spcPct val="170000"/>
              </a:lnSpc>
              <a:buNone/>
            </a:pPr>
            <a:r>
              <a:rPr lang="en-GB" sz="2200" dirty="0">
                <a:latin typeface="Arial" panose="020B0604020202020204" pitchFamily="34" charset="0"/>
                <a:cs typeface="Arial" panose="020B0604020202020204" pitchFamily="34" charset="0"/>
              </a:rPr>
              <a:t>CMI (2021) </a:t>
            </a:r>
            <a:r>
              <a:rPr lang="en-GB" sz="2200" i="1" dirty="0">
                <a:latin typeface="Arial" panose="020B0604020202020204" pitchFamily="34" charset="0"/>
                <a:cs typeface="Arial" panose="020B0604020202020204" pitchFamily="34" charset="0"/>
              </a:rPr>
              <a:t>Eight Ways bad managers kill conversations and motivation</a:t>
            </a:r>
            <a:r>
              <a:rPr lang="en-GB" sz="2200" dirty="0">
                <a:latin typeface="Arial" panose="020B0604020202020204" pitchFamily="34" charset="0"/>
                <a:cs typeface="Arial" panose="020B0604020202020204" pitchFamily="34" charset="0"/>
              </a:rPr>
              <a:t>, [web article] Available: https://www.managers.org.uk/knowledge-and-insights/article/eight-ways-bad-managers-kill-conversations-and-motivation/ (accessed 12/09/2021)</a:t>
            </a:r>
          </a:p>
          <a:p>
            <a:pPr marL="0" indent="0">
              <a:buNone/>
            </a:pPr>
            <a:endParaRPr lang="en-GB" sz="1900" dirty="0">
              <a:latin typeface="Arial" panose="020B0604020202020204" pitchFamily="34" charset="0"/>
              <a:cs typeface="Arial" panose="020B0604020202020204" pitchFamily="34" charset="0"/>
            </a:endParaRPr>
          </a:p>
          <a:p>
            <a:pPr marL="0" indent="0">
              <a:lnSpc>
                <a:spcPct val="200000"/>
              </a:lnSpc>
              <a:buNone/>
            </a:pPr>
            <a:r>
              <a:rPr lang="en-GB" sz="2200" dirty="0">
                <a:effectLst/>
                <a:latin typeface="Arial" panose="020B0604020202020204" pitchFamily="34" charset="0"/>
                <a:ea typeface="Calibri" panose="020F0502020204030204" pitchFamily="34" charset="0"/>
                <a:cs typeface="Arial" panose="020B0604020202020204" pitchFamily="34" charset="0"/>
              </a:rPr>
              <a:t>McPherson, F (2018) </a:t>
            </a:r>
            <a:r>
              <a:rPr lang="en-GB" sz="2200" i="1" dirty="0">
                <a:effectLst/>
                <a:latin typeface="Arial" panose="020B0604020202020204" pitchFamily="34" charset="0"/>
                <a:ea typeface="Calibri" panose="020F0502020204030204" pitchFamily="34" charset="0"/>
                <a:cs typeface="Arial" panose="020B0604020202020204" pitchFamily="34" charset="0"/>
              </a:rPr>
              <a:t>Effective Notetaking</a:t>
            </a:r>
            <a:r>
              <a:rPr lang="en-GB" sz="2200" dirty="0">
                <a:effectLst/>
                <a:latin typeface="Arial" panose="020B0604020202020204" pitchFamily="34" charset="0"/>
                <a:ea typeface="Calibri" panose="020F0502020204030204" pitchFamily="34" charset="0"/>
                <a:cs typeface="Arial" panose="020B0604020202020204" pitchFamily="34" charset="0"/>
              </a:rPr>
              <a:t> Wellington: </a:t>
            </a:r>
            <a:r>
              <a:rPr lang="en-GB" sz="2200" dirty="0" err="1">
                <a:effectLst/>
                <a:latin typeface="Arial" panose="020B0604020202020204" pitchFamily="34" charset="0"/>
                <a:ea typeface="Calibri" panose="020F0502020204030204" pitchFamily="34" charset="0"/>
                <a:cs typeface="Arial" panose="020B0604020202020204" pitchFamily="34" charset="0"/>
              </a:rPr>
              <a:t>Wayz</a:t>
            </a:r>
            <a:r>
              <a:rPr lang="en-GB" sz="2200" dirty="0">
                <a:effectLst/>
                <a:latin typeface="Arial" panose="020B0604020202020204" pitchFamily="34" charset="0"/>
                <a:ea typeface="Calibri" panose="020F0502020204030204" pitchFamily="34" charset="0"/>
                <a:cs typeface="Arial" panose="020B0604020202020204" pitchFamily="34" charset="0"/>
              </a:rPr>
              <a:t> Press</a:t>
            </a:r>
          </a:p>
          <a:p>
            <a:pPr marL="0" indent="0">
              <a:lnSpc>
                <a:spcPct val="200000"/>
              </a:lnSpc>
              <a:buNone/>
            </a:pP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marL="0" indent="0">
              <a:lnSpc>
                <a:spcPct val="170000"/>
              </a:lnSpc>
              <a:buNone/>
            </a:pPr>
            <a:r>
              <a:rPr lang="en-GB" sz="2200" dirty="0">
                <a:latin typeface="Arial" panose="020B0604020202020204" pitchFamily="34" charset="0"/>
                <a:cs typeface="Arial" panose="020B0604020202020204" pitchFamily="34" charset="0"/>
              </a:rPr>
              <a:t>Moore, S., Colin, N., Murphy, M., and Connolly, C (2010) </a:t>
            </a:r>
            <a:r>
              <a:rPr lang="en-GB" sz="2200" i="1" dirty="0">
                <a:latin typeface="Arial" panose="020B0604020202020204" pitchFamily="34" charset="0"/>
                <a:cs typeface="Arial" panose="020B0604020202020204" pitchFamily="34" charset="0"/>
              </a:rPr>
              <a:t>The Ultimate Study Skills Handbook</a:t>
            </a:r>
            <a:r>
              <a:rPr lang="en-GB" sz="2200" dirty="0">
                <a:latin typeface="Arial" panose="020B0604020202020204" pitchFamily="34" charset="0"/>
                <a:cs typeface="Arial" panose="020B0604020202020204" pitchFamily="34" charset="0"/>
              </a:rPr>
              <a:t>, Maidenhead: Open University Press. </a:t>
            </a:r>
          </a:p>
          <a:p>
            <a:pPr marL="0" indent="0">
              <a:buNone/>
            </a:pPr>
            <a:endParaRPr lang="en-GB" sz="1800" dirty="0">
              <a:latin typeface="Arial" panose="020B0604020202020204" pitchFamily="34" charset="0"/>
              <a:cs typeface="Arial" panose="020B0604020202020204" pitchFamily="34" charset="0"/>
            </a:endParaRPr>
          </a:p>
          <a:p>
            <a:pPr marL="0" indent="0">
              <a:buNone/>
            </a:pPr>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728957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understanding assessment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32016"/>
            <a:ext cx="9144000" cy="569967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874E0CAD-031F-41F6-9066-4BE77380468C}"/>
              </a:ext>
            </a:extLst>
          </p:cNvPr>
          <p:cNvSpPr>
            <a:spLocks noGrp="1"/>
          </p:cNvSpPr>
          <p:nvPr>
            <p:ph type="title"/>
          </p:nvPr>
        </p:nvSpPr>
        <p:spPr/>
        <p:txBody>
          <a:bodyPr/>
          <a:lstStyle/>
          <a:p>
            <a:r>
              <a:rPr lang="en-GB"/>
              <a:t>Next session…..</a:t>
            </a:r>
            <a:endParaRPr lang="en-GB" dirty="0"/>
          </a:p>
        </p:txBody>
      </p:sp>
      <p:sp>
        <p:nvSpPr>
          <p:cNvPr id="3" name="Content Placeholder 2">
            <a:extLst>
              <a:ext uri="{FF2B5EF4-FFF2-40B4-BE49-F238E27FC236}">
                <a16:creationId xmlns:a16="http://schemas.microsoft.com/office/drawing/2014/main" id="{E8B85099-8DAC-4D3D-B6B9-5D49079273E7}"/>
              </a:ext>
            </a:extLst>
          </p:cNvPr>
          <p:cNvSpPr>
            <a:spLocks noGrp="1"/>
          </p:cNvSpPr>
          <p:nvPr>
            <p:ph idx="1"/>
          </p:nvPr>
        </p:nvSpPr>
        <p:spPr>
          <a:xfrm>
            <a:off x="3995936" y="1916832"/>
            <a:ext cx="5148064" cy="3814854"/>
          </a:xfrm>
          <a:solidFill>
            <a:schemeClr val="bg1">
              <a:lumMod val="85000"/>
              <a:alpha val="59000"/>
            </a:schemeClr>
          </a:solidFill>
          <a:effectLst>
            <a:softEdge rad="127000"/>
          </a:effectLst>
        </p:spPr>
        <p:txBody>
          <a:bodyPr>
            <a:normAutofit fontScale="77500" lnSpcReduction="20000"/>
          </a:bodyPr>
          <a:lstStyle/>
          <a:p>
            <a:pPr marL="0" indent="0" algn="r">
              <a:buNone/>
            </a:pPr>
            <a:r>
              <a:rPr lang="en-GB" b="1" dirty="0"/>
              <a:t>We will look at;</a:t>
            </a:r>
          </a:p>
          <a:p>
            <a:pPr marL="0" indent="0" algn="r">
              <a:buNone/>
            </a:pPr>
            <a:endParaRPr lang="en-GB" sz="2800" b="1" dirty="0"/>
          </a:p>
          <a:p>
            <a:pPr marL="0" indent="0" algn="r">
              <a:buNone/>
            </a:pPr>
            <a:endParaRPr lang="en-GB" sz="2800" b="1" dirty="0"/>
          </a:p>
          <a:p>
            <a:pPr marL="0" indent="0" algn="r">
              <a:buNone/>
            </a:pPr>
            <a:r>
              <a:rPr lang="en-GB" sz="5200" b="1" dirty="0">
                <a:solidFill>
                  <a:srgbClr val="FF0000"/>
                </a:solidFill>
              </a:rPr>
              <a:t>Understanding Assessments </a:t>
            </a:r>
          </a:p>
          <a:p>
            <a:pPr marL="0" indent="0" algn="r">
              <a:buNone/>
            </a:pPr>
            <a:r>
              <a:rPr lang="en-GB" sz="5200" b="1" dirty="0">
                <a:solidFill>
                  <a:srgbClr val="FF0000"/>
                </a:solidFill>
              </a:rPr>
              <a:t>&amp;</a:t>
            </a:r>
          </a:p>
          <a:p>
            <a:pPr marL="0" indent="0" algn="r">
              <a:buNone/>
            </a:pPr>
            <a:r>
              <a:rPr lang="en-GB" sz="5200" b="1" dirty="0">
                <a:solidFill>
                  <a:srgbClr val="FF0000"/>
                </a:solidFill>
              </a:rPr>
              <a:t>Finding Information</a:t>
            </a:r>
          </a:p>
        </p:txBody>
      </p:sp>
    </p:spTree>
    <p:extLst>
      <p:ext uri="{BB962C8B-B14F-4D97-AF65-F5344CB8AC3E}">
        <p14:creationId xmlns:p14="http://schemas.microsoft.com/office/powerpoint/2010/main" val="315588285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21913553D3EB4479A5F0D40DB0A3B87" ma:contentTypeVersion="7" ma:contentTypeDescription="Create a new document." ma:contentTypeScope="" ma:versionID="5c99d3f7400ecb08608f19776d26427f">
  <xsd:schema xmlns:xsd="http://www.w3.org/2001/XMLSchema" xmlns:xs="http://www.w3.org/2001/XMLSchema" xmlns:p="http://schemas.microsoft.com/office/2006/metadata/properties" xmlns:ns3="e2529e2e-246e-4beb-bcc0-0746cc8768ab" targetNamespace="http://schemas.microsoft.com/office/2006/metadata/properties" ma:root="true" ma:fieldsID="c65664f06f67c141f4e5f44021e00214" ns3:_="">
    <xsd:import namespace="e2529e2e-246e-4beb-bcc0-0746cc8768ab"/>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EventHashCode" minOccurs="0"/>
                <xsd:element ref="ns3:MediaServiceGenerationTime" minOccurs="0"/>
                <xsd:element ref="ns3:MediaServiceAutoTag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2529e2e-246e-4beb-bcc0-0746cc8768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EventHashCode" ma:index="11" nillable="true" ma:displayName="MediaServiceEventHashCode" ma:hidden="true" ma:internalName="MediaServiceEventHashCode"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AE99662-478F-44BE-BBDA-472DED1080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2529e2e-246e-4beb-bcc0-0746cc8768a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schemas.microsoft.com/office/infopath/2007/PartnerControls"/>
    <ds:schemaRef ds:uri="http://purl.org/dc/elements/1.1/"/>
    <ds:schemaRef ds:uri="http://schemas.microsoft.com/office/2006/documentManagement/types"/>
    <ds:schemaRef ds:uri="e2529e2e-246e-4beb-bcc0-0746cc8768ab"/>
    <ds:schemaRef ds:uri="http://purl.org/dc/terms/"/>
    <ds:schemaRef ds:uri="http://schemas.openxmlformats.org/package/2006/metadata/core-properties"/>
    <ds:schemaRef ds:uri="http://purl.org/dc/dcmitype/"/>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40798</TotalTime>
  <Words>2170</Words>
  <Application>Microsoft Office PowerPoint</Application>
  <PresentationFormat>On-screen Show (4:3)</PresentationFormat>
  <Paragraphs>250</Paragraphs>
  <Slides>41</Slides>
  <Notes>6</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Calibri</vt:lpstr>
      <vt:lpstr>Myriad Pro</vt:lpstr>
      <vt:lpstr>Times New Roman</vt:lpstr>
      <vt:lpstr>20140311PresentationUWTSDTemplate</vt:lpstr>
      <vt:lpstr>Certificate of Higher Education in Skills for the Workplace   Academic and Employability Skills (BMSW4001) Induction to the Module</vt:lpstr>
      <vt:lpstr>In this session we will…..</vt:lpstr>
      <vt:lpstr>Module information</vt:lpstr>
      <vt:lpstr>Aims and Learning Outcomes</vt:lpstr>
      <vt:lpstr>Module overview</vt:lpstr>
      <vt:lpstr>Module overview</vt:lpstr>
      <vt:lpstr>Module overview</vt:lpstr>
      <vt:lpstr>Assessment</vt:lpstr>
      <vt:lpstr>What are academic skills?</vt:lpstr>
      <vt:lpstr>Top Academic skills</vt:lpstr>
      <vt:lpstr>PowerPoint Presentation</vt:lpstr>
      <vt:lpstr>PowerPoint Presentation</vt:lpstr>
      <vt:lpstr>How do you take notes in the class?</vt:lpstr>
      <vt:lpstr>Note taking </vt:lpstr>
      <vt:lpstr>Working memory </vt:lpstr>
      <vt:lpstr>Working memory and learning</vt:lpstr>
      <vt:lpstr>PowerPoint Presentation</vt:lpstr>
      <vt:lpstr>Activity 1- Making notes </vt:lpstr>
      <vt:lpstr>Using your notes </vt:lpstr>
      <vt:lpstr>Activity 2 – 10 mins –  Reflect on your note taking </vt:lpstr>
      <vt:lpstr>Highlighting </vt:lpstr>
      <vt:lpstr>PowerPoint Presentation</vt:lpstr>
      <vt:lpstr>Highlighting is most often by hand. </vt:lpstr>
      <vt:lpstr>Activity 3 </vt:lpstr>
      <vt:lpstr>What did you highlight? </vt:lpstr>
      <vt:lpstr>Mind Mapping </vt:lpstr>
      <vt:lpstr>Building a mind map</vt:lpstr>
      <vt:lpstr>Other methods of note taking</vt:lpstr>
      <vt:lpstr>Break – 25mins </vt:lpstr>
      <vt:lpstr>PowerPoint Presentation</vt:lpstr>
      <vt:lpstr>Time management</vt:lpstr>
      <vt:lpstr>Why is time management important for a student?</vt:lpstr>
      <vt:lpstr>Time stealers</vt:lpstr>
      <vt:lpstr>How do you spend your 168?</vt:lpstr>
      <vt:lpstr>Time management strategies</vt:lpstr>
      <vt:lpstr>The 4D Strategy</vt:lpstr>
      <vt:lpstr>The Pomodoro technique  </vt:lpstr>
      <vt:lpstr>    Final Activity</vt:lpstr>
      <vt:lpstr>Summary</vt:lpstr>
      <vt:lpstr>References </vt:lpstr>
      <vt:lpstr>Next session…..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Rebecca Kavanagh</cp:lastModifiedBy>
  <cp:revision>191</cp:revision>
  <dcterms:created xsi:type="dcterms:W3CDTF">2015-04-14T15:21:28Z</dcterms:created>
  <dcterms:modified xsi:type="dcterms:W3CDTF">2022-05-18T11:31:48Z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0x010100321913553D3EB4479A5F0D40DB0A3B87</vt:lpwstr>
  </property>
</Properties>
</file>