
<file path=[Content_Types].xml><?xml version="1.0" encoding="utf-8"?>
<Types xmlns="http://schemas.openxmlformats.org/package/2006/content-types">
  <Default Extension="bin" ContentType="application/vnd.openxmlformats-officedocument.oleObject"/>
  <Default Extension="gif" ContentType="image/gif"/>
  <Default Extension="jpeg" ContentType="image/jpeg"/>
  <Default Extension="png" ContentType="image/png"/>
  <Default Extension="rels" ContentType="application/vnd.openxmlformats-package.relationships+xml"/>
  <Default Extension="tiff" ContentType="image/tiff"/>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52"/>
  </p:notesMasterIdLst>
  <p:sldIdLst>
    <p:sldId id="256" r:id="rId2"/>
    <p:sldId id="270" r:id="rId3"/>
    <p:sldId id="258" r:id="rId4"/>
    <p:sldId id="273" r:id="rId5"/>
    <p:sldId id="271" r:id="rId6"/>
    <p:sldId id="276" r:id="rId7"/>
    <p:sldId id="277" r:id="rId8"/>
    <p:sldId id="278" r:id="rId9"/>
    <p:sldId id="279" r:id="rId10"/>
    <p:sldId id="280" r:id="rId11"/>
    <p:sldId id="281" r:id="rId12"/>
    <p:sldId id="282" r:id="rId13"/>
    <p:sldId id="283" r:id="rId14"/>
    <p:sldId id="284" r:id="rId15"/>
    <p:sldId id="285" r:id="rId16"/>
    <p:sldId id="286" r:id="rId17"/>
    <p:sldId id="287" r:id="rId18"/>
    <p:sldId id="289" r:id="rId19"/>
    <p:sldId id="288" r:id="rId20"/>
    <p:sldId id="290" r:id="rId21"/>
    <p:sldId id="291" r:id="rId22"/>
    <p:sldId id="292" r:id="rId23"/>
    <p:sldId id="307" r:id="rId24"/>
    <p:sldId id="293" r:id="rId25"/>
    <p:sldId id="294" r:id="rId26"/>
    <p:sldId id="295" r:id="rId27"/>
    <p:sldId id="296" r:id="rId28"/>
    <p:sldId id="297" r:id="rId29"/>
    <p:sldId id="298" r:id="rId30"/>
    <p:sldId id="299" r:id="rId31"/>
    <p:sldId id="300" r:id="rId32"/>
    <p:sldId id="301" r:id="rId33"/>
    <p:sldId id="302" r:id="rId34"/>
    <p:sldId id="303" r:id="rId35"/>
    <p:sldId id="304" r:id="rId36"/>
    <p:sldId id="306" r:id="rId37"/>
    <p:sldId id="305" r:id="rId38"/>
    <p:sldId id="257" r:id="rId39"/>
    <p:sldId id="260" r:id="rId40"/>
    <p:sldId id="275" r:id="rId41"/>
    <p:sldId id="261" r:id="rId42"/>
    <p:sldId id="262" r:id="rId43"/>
    <p:sldId id="263" r:id="rId44"/>
    <p:sldId id="264" r:id="rId45"/>
    <p:sldId id="265" r:id="rId46"/>
    <p:sldId id="266" r:id="rId47"/>
    <p:sldId id="267" r:id="rId48"/>
    <p:sldId id="269" r:id="rId49"/>
    <p:sldId id="259" r:id="rId50"/>
    <p:sldId id="274"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41933"/>
  </p:normalViewPr>
  <p:slideViewPr>
    <p:cSldViewPr snapToGrid="0" snapToObjects="1">
      <p:cViewPr varScale="1">
        <p:scale>
          <a:sx n="43" d="100"/>
          <a:sy n="43" d="100"/>
        </p:scale>
        <p:origin x="204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2.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33.png"/></Relationships>
</file>

<file path=ppt/drawings/_rels/vmlDrawing3.v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image" Target="../media/image35.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0.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53.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54.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6A6B47-B991-2145-9482-36CD1A565331}" type="datetimeFigureOut">
              <a:rPr lang="en-US" smtClean="0"/>
              <a:t>11/17/20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12FA5A-2EE2-CD4C-8B53-A6BF9B361C9E}" type="slidenum">
              <a:rPr lang="en-US" smtClean="0"/>
              <a:t>‹#›</a:t>
            </a:fld>
            <a:endParaRPr lang="en-US"/>
          </a:p>
        </p:txBody>
      </p:sp>
    </p:spTree>
    <p:extLst>
      <p:ext uri="{BB962C8B-B14F-4D97-AF65-F5344CB8AC3E}">
        <p14:creationId xmlns:p14="http://schemas.microsoft.com/office/powerpoint/2010/main" val="604399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1</a:t>
            </a:fld>
            <a:endParaRPr lang="en-US"/>
          </a:p>
        </p:txBody>
      </p:sp>
    </p:spTree>
    <p:extLst>
      <p:ext uri="{BB962C8B-B14F-4D97-AF65-F5344CB8AC3E}">
        <p14:creationId xmlns:p14="http://schemas.microsoft.com/office/powerpoint/2010/main" val="11685799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US" altLang="en-US" dirty="0"/>
              <a:t>Today these are our learning outcomes so to speak:</a:t>
            </a:r>
          </a:p>
          <a:p>
            <a:pPr eaLnBrk="1" hangingPunct="1">
              <a:spcBef>
                <a:spcPct val="0"/>
              </a:spcBef>
              <a:defRPr/>
            </a:pPr>
            <a:r>
              <a:rPr lang="en-US" altLang="en-US" dirty="0"/>
              <a:t>We’ll take a look at water connectivity and how it relates to the creation of lakes, dams and Reservoirs, their benefits, and a couple other aspects of their effects on the natural environment.</a:t>
            </a:r>
          </a:p>
        </p:txBody>
      </p:sp>
      <p:sp>
        <p:nvSpPr>
          <p:cNvPr id="4" name="Slide Number Placeholder 3"/>
          <p:cNvSpPr>
            <a:spLocks noGrp="1"/>
          </p:cNvSpPr>
          <p:nvPr>
            <p:ph type="sldNum" sz="quarter" idx="5"/>
          </p:nvPr>
        </p:nvSpPr>
        <p:spPr/>
        <p:txBody>
          <a:bodyPr/>
          <a:lstStyle/>
          <a:p>
            <a:fld id="{5012FA5A-2EE2-CD4C-8B53-A6BF9B361C9E}" type="slidenum">
              <a:rPr lang="en-US" smtClean="0"/>
              <a:t>3</a:t>
            </a:fld>
            <a:endParaRPr lang="en-US"/>
          </a:p>
        </p:txBody>
      </p:sp>
    </p:spTree>
    <p:extLst>
      <p:ext uri="{BB962C8B-B14F-4D97-AF65-F5344CB8AC3E}">
        <p14:creationId xmlns:p14="http://schemas.microsoft.com/office/powerpoint/2010/main" val="31197924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C6CA8610-DF00-1844-9CF6-CF7F89C3F6BB}"/>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British Watershed Line is a hypothetical line which </a:t>
            </a:r>
            <a:r>
              <a:rPr lang="en-GB" sz="1200" b="0" i="0" u="none" strike="noStrike" kern="1200" dirty="0">
                <a:solidFill>
                  <a:schemeClr val="tx1"/>
                </a:solidFill>
                <a:effectLst/>
                <a:latin typeface="+mn-lt"/>
                <a:ea typeface="+mn-ea"/>
                <a:cs typeface="+mn-cs"/>
              </a:rPr>
              <a:t>consistently lies on the higher ground and </a:t>
            </a:r>
            <a:r>
              <a:rPr lang="en-GB" sz="1200" kern="1200" dirty="0">
                <a:solidFill>
                  <a:schemeClr val="tx1"/>
                </a:solidFill>
                <a:effectLst/>
                <a:latin typeface="+mn-lt"/>
                <a:ea typeface="+mn-ea"/>
                <a:cs typeface="+mn-cs"/>
              </a:rPr>
              <a:t>splits East and West flowing rivers. </a:t>
            </a:r>
            <a:r>
              <a:rPr lang="en-GB" sz="1200" b="0" i="0" u="none" strike="noStrike" kern="1200" dirty="0">
                <a:solidFill>
                  <a:schemeClr val="tx1"/>
                </a:solidFill>
                <a:effectLst/>
                <a:latin typeface="+mn-lt"/>
                <a:ea typeface="+mn-ea"/>
                <a:cs typeface="+mn-cs"/>
              </a:rPr>
              <a:t>It forms a corridor or ribbon of higher ground, all of which is above the headwaters of the major river systems, and it covers a linear expanse of largely trackless moor, bog, rock, forest and mountain.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Anything on the East side of the line eventually draining to the North Sea and on the West side draining to the Irish Sea and Atlantic Ocean.</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 looked at parts of the line where Man had been forced to make decisions about the landscape, whether to adapt to the land, adapt the land itself for Man’s use, or where just to steer clear.</a:t>
            </a:r>
          </a:p>
          <a:p>
            <a:endParaRPr lang="en-US" dirty="0"/>
          </a:p>
          <a:p>
            <a:r>
              <a:rPr lang="en-US" dirty="0"/>
              <a:t>It does go further up into Scotland too, of which has more recently been mapped and only completed by hike by just 6 people thus far to date due to its wildness.</a:t>
            </a:r>
          </a:p>
          <a:p>
            <a:r>
              <a:rPr lang="en-US" dirty="0"/>
              <a:t>From this ‘ribbon of wildness’ as they like to call it in Scotland however, mapping this helps us paint a picture of how we have shaped our landscape or avoided doing so around the watersheds that fall off this line.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With these flows of water considered, </a:t>
            </a:r>
            <a:r>
              <a:rPr lang="en-US" altLang="en-US" dirty="0"/>
              <a:t>the formation of a waterbodies can and do occur - from rivers and the smaller habitats of which we’ve covered in this module already, to lakes of varying sizes that often times serve as storage basins within the hydrological cycle of their region.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The history of these lakes both from a geological and possibly even human perspective, can help us understand a waterbody’s state of conservation and even give us justification for their protection (like we discussed last week in the value of freshwater habitats!)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5</a:t>
            </a:fld>
            <a:endParaRPr lang="en-US"/>
          </a:p>
        </p:txBody>
      </p:sp>
    </p:spTree>
    <p:extLst>
      <p:ext uri="{BB962C8B-B14F-4D97-AF65-F5344CB8AC3E}">
        <p14:creationId xmlns:p14="http://schemas.microsoft.com/office/powerpoint/2010/main" val="19695637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Firstly type of water body to look at is lakes – defined as a body of water surrounded by land.</a:t>
            </a:r>
          </a:p>
          <a:p>
            <a:r>
              <a:rPr lang="en-US" altLang="en-US" dirty="0"/>
              <a:t>They’re an impressive source of freshwater and provide a crucial habitat to a wide range of biodiversity worldwide, as you can find them on every continent on Earth, and in every type of environment.</a:t>
            </a:r>
            <a:br>
              <a:rPr lang="en-US" altLang="en-US" dirty="0"/>
            </a:br>
            <a:r>
              <a:rPr lang="en-US" altLang="en-US" dirty="0"/>
              <a:t>In mountainous regions, sparse deserts, on plains and near seashores.</a:t>
            </a:r>
          </a:p>
          <a:p>
            <a:endParaRPr lang="en-US" altLang="en-US" dirty="0"/>
          </a:p>
          <a:p>
            <a:r>
              <a:rPr lang="en-US" altLang="en-US" dirty="0"/>
              <a:t>Water is brought into lakes by precipitation as rain or snow, could come in as melting ice from higher or surrounding inland elevations, or even from below as groundwater seeps in times where the land is saturated.</a:t>
            </a:r>
          </a:p>
          <a:p>
            <a:endParaRPr lang="en-US" altLang="en-US" dirty="0"/>
          </a:p>
          <a:p>
            <a:r>
              <a:rPr lang="en-US" altLang="en-US" dirty="0"/>
              <a:t>Lakes are also described as being either open or closed…</a:t>
            </a:r>
            <a:br>
              <a:rPr lang="en-US" altLang="en-US" dirty="0"/>
            </a:br>
            <a:r>
              <a:rPr lang="en-US" altLang="en-US" dirty="0"/>
              <a:t>Open – water leaves a lake via a river or other outlet.</a:t>
            </a:r>
            <a:br>
              <a:rPr lang="en-US" altLang="en-US" dirty="0"/>
            </a:br>
            <a:r>
              <a:rPr lang="en-US" altLang="en-US" dirty="0"/>
              <a:t>Closed – water only leaves via evaporation. Usually become saline/salty, as evaporation leaves behind solid minerals. </a:t>
            </a:r>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6</a:t>
            </a:fld>
            <a:endParaRPr lang="en-US"/>
          </a:p>
        </p:txBody>
      </p:sp>
    </p:spTree>
    <p:extLst>
      <p:ext uri="{BB962C8B-B14F-4D97-AF65-F5344CB8AC3E}">
        <p14:creationId xmlns:p14="http://schemas.microsoft.com/office/powerpoint/2010/main" val="35424557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t>There are approximately </a:t>
            </a:r>
            <a:r>
              <a:rPr lang="en-US" b="1" dirty="0"/>
              <a:t>6 different types of major lake types</a:t>
            </a:r>
            <a:r>
              <a:rPr lang="en-US" dirty="0"/>
              <a:t> found around the world, defined by their geographical location – altitude and latitude, and also the climate of an area.</a:t>
            </a:r>
          </a:p>
          <a:p>
            <a:pPr>
              <a:defRPr/>
            </a:pPr>
            <a:endParaRPr lang="en-US" dirty="0"/>
          </a:p>
          <a:p>
            <a:pPr>
              <a:defRPr/>
            </a:pPr>
            <a:r>
              <a:rPr lang="en-US" b="1" dirty="0"/>
              <a:t>Glacial lakes </a:t>
            </a:r>
            <a:r>
              <a:rPr lang="en-US" dirty="0"/>
              <a:t>– Many of these can be found in the Northern Hemisphere, accounting for approximately 74% of all lakes on the planet. </a:t>
            </a:r>
            <a:br>
              <a:rPr lang="en-US" dirty="0"/>
            </a:br>
            <a:r>
              <a:rPr lang="en-US" dirty="0"/>
              <a:t>Formed by the movement of glaciers that covered large areas of land during the most recent ice age, about 18,000 years ago.</a:t>
            </a:r>
            <a:br>
              <a:rPr lang="en-US" dirty="0"/>
            </a:br>
            <a:r>
              <a:rPr lang="en-US" dirty="0"/>
              <a:t>Deep valleys and depressions in the earth were carved from these glacial movements, forming lakes when the glaciers eventually melted.</a:t>
            </a:r>
            <a:br>
              <a:rPr lang="en-US" dirty="0"/>
            </a:br>
            <a:r>
              <a:rPr lang="en-US" dirty="0"/>
              <a:t>Apparently Minnesota in particular is nicknamed ”The land of 10,000 lakes” because of the sheer number of glacial lakes it has!</a:t>
            </a:r>
            <a:br>
              <a:rPr lang="en-US" dirty="0"/>
            </a:br>
            <a:endParaRPr lang="en-US" dirty="0"/>
          </a:p>
          <a:p>
            <a:pPr>
              <a:defRPr/>
            </a:pPr>
            <a:r>
              <a:rPr lang="en-US" b="1" dirty="0"/>
              <a:t>Tectonic lakes </a:t>
            </a:r>
            <a:r>
              <a:rPr lang="en-US" dirty="0"/>
              <a:t>– Lake basins formed where plate tectonics change the form of Earth’s crust, making it buckle under pressure (force) and fold, or break apart.</a:t>
            </a:r>
            <a:br>
              <a:rPr lang="en-US" dirty="0"/>
            </a:br>
            <a:r>
              <a:rPr lang="en-US" dirty="0"/>
              <a:t>When Earth’s crust breaks, this is where deep cracks called ‘</a:t>
            </a:r>
            <a:r>
              <a:rPr lang="en-US" i="1" dirty="0"/>
              <a:t>Faults</a:t>
            </a:r>
            <a:r>
              <a:rPr lang="en-US" dirty="0"/>
              <a:t>’ can form and these are what fill with water from rainfall or streams to create lakes.</a:t>
            </a:r>
            <a:br>
              <a:rPr lang="en-US" dirty="0"/>
            </a:br>
            <a:r>
              <a:rPr lang="en-US" dirty="0"/>
              <a:t>It’s noted that the Caspian Sea (so big that it’s called a sea and was formed by a coastal tectonic movement), that it accounts for about 42% of global tectonic lake area on Earth.</a:t>
            </a:r>
            <a:br>
              <a:rPr lang="en-US" dirty="0"/>
            </a:br>
            <a:br>
              <a:rPr lang="en-US" dirty="0"/>
            </a:br>
            <a:r>
              <a:rPr lang="en-US" b="1" dirty="0"/>
              <a:t>Coastal </a:t>
            </a:r>
            <a:r>
              <a:rPr lang="en-US" dirty="0"/>
              <a:t>– Some lakes are formed in dunes systems, becoming bordered by them and as a result consisting of large open bodies of saline or brackish water.</a:t>
            </a:r>
            <a:br>
              <a:rPr lang="en-US" dirty="0"/>
            </a:br>
            <a:r>
              <a:rPr lang="en-US" dirty="0"/>
              <a:t>Many of these lakes (or sometimes lagoons) often alternate between being open or closed to the ocean.</a:t>
            </a:r>
            <a:br>
              <a:rPr lang="en-US" dirty="0"/>
            </a:br>
            <a:endParaRPr lang="en-US" dirty="0"/>
          </a:p>
          <a:p>
            <a:pPr>
              <a:defRPr/>
            </a:pPr>
            <a:r>
              <a:rPr lang="en-US" b="1" dirty="0"/>
              <a:t>Riverine</a:t>
            </a:r>
            <a:r>
              <a:rPr lang="en-US" dirty="0"/>
              <a:t> – Mature rivers often wind back and for the across a plain of land in a wide loop called </a:t>
            </a:r>
            <a:r>
              <a:rPr lang="en-US" i="1" dirty="0"/>
              <a:t>meanders.</a:t>
            </a:r>
            <a:r>
              <a:rPr lang="en-US" b="1" i="1" dirty="0"/>
              <a:t> </a:t>
            </a:r>
            <a:r>
              <a:rPr lang="en-US" dirty="0"/>
              <a:t>During flood periods, a swollen rushing river may create a shortcut and bypass this feature.</a:t>
            </a:r>
            <a:br>
              <a:rPr lang="en-US" dirty="0"/>
            </a:br>
            <a:r>
              <a:rPr lang="en-US" dirty="0"/>
              <a:t>After the flood has passed, it leaves this body of water in between, and is called an </a:t>
            </a:r>
            <a:r>
              <a:rPr lang="en-US" b="1" dirty="0"/>
              <a:t>oxbow lake</a:t>
            </a:r>
            <a:r>
              <a:rPr lang="en-US" dirty="0"/>
              <a:t>. Resembling the U-shaped frame that fits over an Ox’s neck when harnessed to pull wagon/plough.</a:t>
            </a:r>
            <a:endParaRPr lang="en-US" b="1" dirty="0"/>
          </a:p>
          <a:p>
            <a:pPr>
              <a:defRPr/>
            </a:pPr>
            <a:br>
              <a:rPr lang="en-US" dirty="0"/>
            </a:br>
            <a:r>
              <a:rPr lang="en-US" b="1" dirty="0"/>
              <a:t>Volcanic </a:t>
            </a:r>
            <a:r>
              <a:rPr lang="en-US" dirty="0"/>
              <a:t>– After a volcano becomes inactive, its crater can fill with rain or melted snow. Sometimes the top of a volcano is blown off or collapses during an eruption, leaving a depression (</a:t>
            </a:r>
            <a:r>
              <a:rPr lang="en-US" i="1" dirty="0"/>
              <a:t>Caldera</a:t>
            </a:r>
            <a:r>
              <a:rPr lang="en-US" dirty="0"/>
              <a:t>).</a:t>
            </a:r>
            <a:br>
              <a:rPr lang="en-US" dirty="0"/>
            </a:br>
            <a:r>
              <a:rPr lang="en-US" dirty="0"/>
              <a:t>Crater Lake in Oregon is one of the deepest lakes in the world, formed about 6,600 years ago when ancient Mount Mazama’s volcanic cone collapsed.</a:t>
            </a:r>
          </a:p>
          <a:p>
            <a:pPr>
              <a:defRPr/>
            </a:pPr>
            <a:endParaRPr lang="en-US" dirty="0"/>
          </a:p>
          <a:p>
            <a:pPr>
              <a:defRPr/>
            </a:pPr>
            <a:r>
              <a:rPr lang="en-US" dirty="0"/>
              <a:t>And </a:t>
            </a:r>
            <a:r>
              <a:rPr lang="en-US" b="1" dirty="0"/>
              <a:t>Miscellaneous…</a:t>
            </a:r>
          </a:p>
        </p:txBody>
      </p:sp>
      <p:sp>
        <p:nvSpPr>
          <p:cNvPr id="4" name="Slide Number Placeholder 3"/>
          <p:cNvSpPr>
            <a:spLocks noGrp="1"/>
          </p:cNvSpPr>
          <p:nvPr>
            <p:ph type="sldNum" sz="quarter" idx="5"/>
          </p:nvPr>
        </p:nvSpPr>
        <p:spPr/>
        <p:txBody>
          <a:bodyPr/>
          <a:lstStyle/>
          <a:p>
            <a:fld id="{5012FA5A-2EE2-CD4C-8B53-A6BF9B361C9E}" type="slidenum">
              <a:rPr lang="en-US" smtClean="0"/>
              <a:t>7</a:t>
            </a:fld>
            <a:endParaRPr lang="en-US"/>
          </a:p>
        </p:txBody>
      </p:sp>
    </p:spTree>
    <p:extLst>
      <p:ext uri="{BB962C8B-B14F-4D97-AF65-F5344CB8AC3E}">
        <p14:creationId xmlns:p14="http://schemas.microsoft.com/office/powerpoint/2010/main" val="35762366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Miscellaneous…</a:t>
            </a:r>
          </a:p>
          <a:p>
            <a:endParaRPr lang="en-US" dirty="0"/>
          </a:p>
          <a:p>
            <a:r>
              <a:rPr lang="en-US" altLang="en-US" dirty="0"/>
              <a:t>Sometimes natural processes can set in motion the formation of lakes by </a:t>
            </a:r>
            <a:r>
              <a:rPr lang="en-US" altLang="en-US" b="1" dirty="0"/>
              <a:t>landslide or mudslide.</a:t>
            </a:r>
            <a:endParaRPr lang="en-US" altLang="en-US" dirty="0"/>
          </a:p>
          <a:p>
            <a:r>
              <a:rPr lang="en-US" altLang="en-US" b="1" dirty="0" err="1"/>
              <a:t>Attabad</a:t>
            </a:r>
            <a:r>
              <a:rPr lang="en-US" altLang="en-US" b="1" dirty="0"/>
              <a:t> lake </a:t>
            </a:r>
            <a:r>
              <a:rPr lang="en-US" altLang="en-US" dirty="0"/>
              <a:t>for example was formed due to a massive landslide at a village in Pakistan (2010)</a:t>
            </a:r>
            <a:endParaRPr lang="en-US" altLang="en-US" b="1" dirty="0"/>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8</a:t>
            </a:fld>
            <a:endParaRPr lang="en-US"/>
          </a:p>
        </p:txBody>
      </p:sp>
    </p:spTree>
    <p:extLst>
      <p:ext uri="{BB962C8B-B14F-4D97-AF65-F5344CB8AC3E}">
        <p14:creationId xmlns:p14="http://schemas.microsoft.com/office/powerpoint/2010/main" val="31997624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Now getting more into the wider scope of monitoring water bodies.</a:t>
            </a:r>
          </a:p>
          <a:p>
            <a:r>
              <a:rPr lang="en-US" altLang="en-US" dirty="0"/>
              <a:t>Understanding the formation of a waterbody and their history both from a geological and possibly even human perspective, can help us understand its structure and state.</a:t>
            </a:r>
          </a:p>
          <a:p>
            <a:endParaRPr lang="en-US" altLang="en-US" dirty="0"/>
          </a:p>
          <a:p>
            <a:r>
              <a:rPr lang="en-US" altLang="en-US" dirty="0"/>
              <a:t>Paleolimnology is a typical form of monitoring and understanding an inland waterbody better in terms of its geological and ecological history – through studying the preserved sediments in the area’s geology.</a:t>
            </a:r>
          </a:p>
          <a:p>
            <a:r>
              <a:rPr lang="en-US" altLang="en-US" dirty="0"/>
              <a:t>Chris house – spoken about </a:t>
            </a:r>
            <a:r>
              <a:rPr lang="en-US" altLang="en-US" dirty="0" err="1"/>
              <a:t>varves</a:t>
            </a:r>
            <a:r>
              <a:rPr lang="en-US" altLang="en-US" dirty="0"/>
              <a:t> to you? If not, ask him. He loves them. </a:t>
            </a:r>
            <a:r>
              <a:rPr lang="en-US" altLang="en-US" b="1" dirty="0"/>
              <a:t>A varved sediment </a:t>
            </a:r>
            <a:r>
              <a:rPr lang="en-US" altLang="en-US" dirty="0"/>
              <a:t>– an annual layer of sediment or sedimentary rock, which can contain all of these clues about a waterbody’s history and structure.</a:t>
            </a:r>
            <a:br>
              <a:rPr lang="en-US" altLang="en-US" dirty="0"/>
            </a:br>
            <a:r>
              <a:rPr lang="en-US" altLang="en-US" dirty="0"/>
              <a:t>They’re often referred to as geological ‘</a:t>
            </a:r>
            <a:r>
              <a:rPr lang="en-US" altLang="en-US" i="1" dirty="0"/>
              <a:t>archives</a:t>
            </a:r>
            <a:r>
              <a:rPr lang="en-US" altLang="en-US" dirty="0"/>
              <a:t>’ of the environment.</a:t>
            </a:r>
          </a:p>
          <a:p>
            <a:endParaRPr lang="en-US" altLang="en-US" dirty="0"/>
          </a:p>
          <a:p>
            <a:r>
              <a:rPr lang="en-US" altLang="en-US" dirty="0"/>
              <a:t>This can be studied from waterbodies like lakes, rivers and streams which are all generally freshwater habitats, or even on brackish and saline habitats like wetlands and mangroves.</a:t>
            </a:r>
          </a:p>
          <a:p>
            <a:endParaRPr lang="en-US" altLang="en-US" dirty="0"/>
          </a:p>
          <a:p>
            <a:r>
              <a:rPr lang="en-US" altLang="en-US" dirty="0"/>
              <a:t>This type of monitoring is also really useful in helping us understand changes in these environments, effects of climate change on them and human impacts.</a:t>
            </a:r>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9</a:t>
            </a:fld>
            <a:endParaRPr lang="en-US"/>
          </a:p>
        </p:txBody>
      </p:sp>
    </p:spTree>
    <p:extLst>
      <p:ext uri="{BB962C8B-B14F-4D97-AF65-F5344CB8AC3E}">
        <p14:creationId xmlns:p14="http://schemas.microsoft.com/office/powerpoint/2010/main" val="6792117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t>An example of a famous and often studied </a:t>
            </a:r>
            <a:r>
              <a:rPr lang="en-US" b="1" dirty="0"/>
              <a:t>tectonic</a:t>
            </a:r>
            <a:r>
              <a:rPr lang="en-US" dirty="0"/>
              <a:t> </a:t>
            </a:r>
            <a:r>
              <a:rPr lang="en-US" b="1" dirty="0"/>
              <a:t>lake </a:t>
            </a:r>
            <a:r>
              <a:rPr lang="en-US" b="0" dirty="0"/>
              <a:t>for this,</a:t>
            </a:r>
            <a:r>
              <a:rPr lang="en-US" dirty="0"/>
              <a:t> in Japan, on Honshu Island called Lake Biwa.</a:t>
            </a:r>
            <a:br>
              <a:rPr lang="en-US" dirty="0"/>
            </a:br>
            <a:r>
              <a:rPr lang="en-US" dirty="0"/>
              <a:t>It’s actually the largest and oldest freshwater lake in Japan at 22km wide and 68km in length.</a:t>
            </a:r>
          </a:p>
          <a:p>
            <a:pPr>
              <a:defRPr/>
            </a:pPr>
            <a:r>
              <a:rPr lang="en-US" dirty="0"/>
              <a:t>Described as being dated to be at least 4 million years old. Long interrupted period allowed the ecosystem to evolve.</a:t>
            </a:r>
            <a:br>
              <a:rPr lang="en-US" dirty="0"/>
            </a:br>
            <a:r>
              <a:rPr lang="en-US" dirty="0"/>
              <a:t>Important ecologically for more than 1000 species and subspecies living </a:t>
            </a:r>
            <a:r>
              <a:rPr lang="en-US" i="1" dirty="0"/>
              <a:t>in</a:t>
            </a:r>
            <a:r>
              <a:rPr lang="en-US" dirty="0"/>
              <a:t> the lake (60 of which are endemic to the area), not including the 5,000 birds/year that visit.</a:t>
            </a:r>
          </a:p>
          <a:p>
            <a:pPr>
              <a:defRPr/>
            </a:pPr>
            <a:endParaRPr lang="en-US" dirty="0"/>
          </a:p>
          <a:p>
            <a:pPr>
              <a:defRPr/>
            </a:pPr>
            <a:r>
              <a:rPr lang="en-US" dirty="0"/>
              <a:t>Culturally, because of how close it was to the former Japanese capital city Kyoto, the lake appears regularly in Japanese literature, especially poetry and historical battle accounts.</a:t>
            </a:r>
          </a:p>
          <a:p>
            <a:pPr>
              <a:defRPr/>
            </a:pPr>
            <a:r>
              <a:rPr lang="en-US" dirty="0"/>
              <a:t>Archaeology of part of the lake has become known for its importance to how Japanese people in the </a:t>
            </a:r>
            <a:r>
              <a:rPr lang="en-US" dirty="0" err="1"/>
              <a:t>Jomon</a:t>
            </a:r>
            <a:r>
              <a:rPr lang="en-US" dirty="0"/>
              <a:t> period lived – as they could see how the lake was used for plant and animal food resources, including apparently the importance of nuts in their diet! </a:t>
            </a:r>
          </a:p>
          <a:p>
            <a:pPr>
              <a:defRPr/>
            </a:pPr>
            <a:endParaRPr lang="en-US" dirty="0"/>
          </a:p>
          <a:p>
            <a:pPr>
              <a:defRPr/>
            </a:pPr>
            <a:r>
              <a:rPr lang="en-US" dirty="0"/>
              <a:t>Additional links: </a:t>
            </a:r>
          </a:p>
          <a:p>
            <a:pPr>
              <a:defRPr/>
            </a:pPr>
            <a:endParaRPr lang="en-US" dirty="0"/>
          </a:p>
          <a:p>
            <a:pPr>
              <a:defRPr/>
            </a:pPr>
            <a:r>
              <a:rPr lang="en-GB" b="1" dirty="0"/>
              <a:t>Phylogeny and historical demography of endemic fishes in Lake Biwa: the ancient lake as a promoter of evolution and diversification of freshwater fishes in western Japan </a:t>
            </a:r>
            <a:r>
              <a:rPr lang="en-GB" dirty="0"/>
              <a:t>(Tabata, </a:t>
            </a:r>
            <a:r>
              <a:rPr lang="en-GB" i="1" dirty="0"/>
              <a:t>et al., </a:t>
            </a:r>
            <a:r>
              <a:rPr lang="en-GB" dirty="0"/>
              <a:t>2016)</a:t>
            </a:r>
            <a:endParaRPr lang="en-US" dirty="0"/>
          </a:p>
          <a:p>
            <a:pPr>
              <a:defRPr/>
            </a:pPr>
            <a:r>
              <a:rPr lang="en-US" dirty="0"/>
              <a:t>https://</a:t>
            </a:r>
            <a:r>
              <a:rPr lang="en-US" dirty="0" err="1"/>
              <a:t>onlinelibrary.wiley.com</a:t>
            </a:r>
            <a:r>
              <a:rPr lang="en-US" dirty="0"/>
              <a:t>/</a:t>
            </a:r>
            <a:r>
              <a:rPr lang="en-US" dirty="0" err="1"/>
              <a:t>doi</a:t>
            </a:r>
            <a:r>
              <a:rPr lang="en-US" dirty="0"/>
              <a:t>/full/10.1002/ece3.2070</a:t>
            </a:r>
          </a:p>
          <a:p>
            <a:pPr>
              <a:defRPr/>
            </a:pPr>
            <a:endParaRPr lang="en-US" dirty="0"/>
          </a:p>
          <a:p>
            <a:pPr>
              <a:defRPr/>
            </a:pPr>
            <a:r>
              <a:rPr lang="en-GB" b="1" dirty="0"/>
              <a:t>Tectonic Basin Formation in and Around Lake Biwa, Central Japan </a:t>
            </a:r>
            <a:r>
              <a:rPr lang="en-GB" dirty="0"/>
              <a:t>(</a:t>
            </a:r>
            <a:r>
              <a:rPr lang="en-GB" dirty="0" err="1"/>
              <a:t>Takemura</a:t>
            </a:r>
            <a:r>
              <a:rPr lang="en-GB" dirty="0"/>
              <a:t> </a:t>
            </a:r>
            <a:r>
              <a:rPr lang="en-GB" i="1" dirty="0"/>
              <a:t>et al,</a:t>
            </a:r>
            <a:r>
              <a:rPr lang="en-GB" dirty="0"/>
              <a:t> 2013)</a:t>
            </a:r>
            <a:br>
              <a:rPr lang="en-GB" dirty="0"/>
            </a:br>
            <a:r>
              <a:rPr lang="en-US" dirty="0"/>
              <a:t>http://</a:t>
            </a:r>
            <a:r>
              <a:rPr lang="en-US" dirty="0" err="1"/>
              <a:t>cdn.intechopen.com</a:t>
            </a:r>
            <a:r>
              <a:rPr lang="en-US" dirty="0"/>
              <a:t>/pdfs/45340/InTech-Tectonic_basin_formation_in_and_around_lake_biwa_central_japan.pdf </a:t>
            </a:r>
          </a:p>
        </p:txBody>
      </p:sp>
      <p:sp>
        <p:nvSpPr>
          <p:cNvPr id="4" name="Slide Number Placeholder 3"/>
          <p:cNvSpPr>
            <a:spLocks noGrp="1"/>
          </p:cNvSpPr>
          <p:nvPr>
            <p:ph type="sldNum" sz="quarter" idx="5"/>
          </p:nvPr>
        </p:nvSpPr>
        <p:spPr/>
        <p:txBody>
          <a:bodyPr/>
          <a:lstStyle/>
          <a:p>
            <a:fld id="{5012FA5A-2EE2-CD4C-8B53-A6BF9B361C9E}" type="slidenum">
              <a:rPr lang="en-US" smtClean="0"/>
              <a:t>10</a:t>
            </a:fld>
            <a:endParaRPr lang="en-US"/>
          </a:p>
        </p:txBody>
      </p:sp>
    </p:spTree>
    <p:extLst>
      <p:ext uri="{BB962C8B-B14F-4D97-AF65-F5344CB8AC3E}">
        <p14:creationId xmlns:p14="http://schemas.microsoft.com/office/powerpoint/2010/main" val="3589411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t>On the paleolimnology side of it, we can as suggested, tell what states the lake has been through in its lifetime.</a:t>
            </a:r>
            <a:br>
              <a:rPr lang="en-US" dirty="0"/>
            </a:br>
            <a:r>
              <a:rPr lang="en-US" dirty="0"/>
              <a:t>We can see for the most part it’s stayed as an oligotrophic lake with medium nutrient activity to support the wide variety of biodiversity throughout time.</a:t>
            </a:r>
          </a:p>
          <a:p>
            <a:pPr>
              <a:defRPr/>
            </a:pPr>
            <a:endParaRPr lang="en-US" dirty="0"/>
          </a:p>
          <a:p>
            <a:pPr>
              <a:defRPr/>
            </a:pPr>
            <a:r>
              <a:rPr lang="en-US" dirty="0" err="1"/>
              <a:t>Melosira</a:t>
            </a:r>
            <a:r>
              <a:rPr lang="en-US" dirty="0"/>
              <a:t> S - Algae</a:t>
            </a:r>
            <a:br>
              <a:rPr lang="en-US" dirty="0"/>
            </a:br>
            <a:r>
              <a:rPr lang="en-US" dirty="0" err="1"/>
              <a:t>Melosira</a:t>
            </a:r>
            <a:r>
              <a:rPr lang="en-US" dirty="0"/>
              <a:t> J – </a:t>
            </a:r>
            <a:r>
              <a:rPr lang="en-US" dirty="0" err="1"/>
              <a:t>Alage</a:t>
            </a:r>
            <a:br>
              <a:rPr lang="en-US" dirty="0"/>
            </a:br>
            <a:r>
              <a:rPr lang="en-US" dirty="0"/>
              <a:t>Steph – Diatom</a:t>
            </a:r>
          </a:p>
          <a:p>
            <a:pPr>
              <a:defRPr/>
            </a:pPr>
            <a:r>
              <a:rPr lang="en-US" dirty="0"/>
              <a:t>Steph – Diatom</a:t>
            </a:r>
          </a:p>
          <a:p>
            <a:pPr>
              <a:defRPr/>
            </a:pPr>
            <a:r>
              <a:rPr lang="en-US" dirty="0"/>
              <a:t>Fragilaria – Diatom</a:t>
            </a:r>
          </a:p>
          <a:p>
            <a:pPr>
              <a:defRPr/>
            </a:pPr>
            <a:r>
              <a:rPr lang="en-US" dirty="0" err="1"/>
              <a:t>Pennales</a:t>
            </a:r>
            <a:r>
              <a:rPr lang="en-US" dirty="0"/>
              <a:t> – Diatom</a:t>
            </a:r>
            <a:br>
              <a:rPr lang="en-US" dirty="0"/>
            </a:br>
            <a:r>
              <a:rPr lang="en-US" dirty="0" err="1"/>
              <a:t>Staurastrum</a:t>
            </a:r>
            <a:r>
              <a:rPr lang="en-US" dirty="0"/>
              <a:t> – Algae</a:t>
            </a:r>
          </a:p>
          <a:p>
            <a:pPr>
              <a:defRPr/>
            </a:pPr>
            <a:r>
              <a:rPr lang="en-US" dirty="0" err="1"/>
              <a:t>Fertilised</a:t>
            </a:r>
            <a:r>
              <a:rPr lang="en-US" dirty="0"/>
              <a:t> eggs of Flatworms (cocoons!)</a:t>
            </a:r>
          </a:p>
          <a:p>
            <a:pPr>
              <a:defRPr/>
            </a:pPr>
            <a:r>
              <a:rPr lang="en-US" dirty="0"/>
              <a:t>Bosmina – Water flea</a:t>
            </a:r>
            <a:br>
              <a:rPr lang="en-US" dirty="0"/>
            </a:br>
            <a:endParaRPr lang="en-US" dirty="0"/>
          </a:p>
          <a:p>
            <a:pPr>
              <a:defRPr/>
            </a:pPr>
            <a:r>
              <a:rPr lang="en-US" dirty="0"/>
              <a:t>Algae &amp; diatoms – great for understanding the primary production of the lake during these periods of time.</a:t>
            </a:r>
            <a:br>
              <a:rPr lang="en-US" dirty="0"/>
            </a:br>
            <a:r>
              <a:rPr lang="en-US" dirty="0"/>
              <a:t>Flatworm eggs – great for understanding the organic matter production and decomposition (as flatworms are detritivores) of the lake during these periods of time.</a:t>
            </a:r>
          </a:p>
        </p:txBody>
      </p:sp>
      <p:sp>
        <p:nvSpPr>
          <p:cNvPr id="4" name="Slide Number Placeholder 3"/>
          <p:cNvSpPr>
            <a:spLocks noGrp="1"/>
          </p:cNvSpPr>
          <p:nvPr>
            <p:ph type="sldNum" sz="quarter" idx="5"/>
          </p:nvPr>
        </p:nvSpPr>
        <p:spPr/>
        <p:txBody>
          <a:bodyPr/>
          <a:lstStyle/>
          <a:p>
            <a:fld id="{5012FA5A-2EE2-CD4C-8B53-A6BF9B361C9E}" type="slidenum">
              <a:rPr lang="en-US" smtClean="0"/>
              <a:t>11</a:t>
            </a:fld>
            <a:endParaRPr lang="en-US"/>
          </a:p>
        </p:txBody>
      </p:sp>
    </p:spTree>
    <p:extLst>
      <p:ext uri="{BB962C8B-B14F-4D97-AF65-F5344CB8AC3E}">
        <p14:creationId xmlns:p14="http://schemas.microsoft.com/office/powerpoint/2010/main" val="21261306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US" altLang="en-US" sz="1200" dirty="0"/>
              <a:t>Depending on how they’re formed, lake basins can be created slowly over thousands of years, or rapidly almost overnight in some cases.</a:t>
            </a:r>
          </a:p>
          <a:p>
            <a:pPr eaLnBrk="1" hangingPunct="1">
              <a:spcBef>
                <a:spcPct val="0"/>
              </a:spcBef>
              <a:defRPr/>
            </a:pPr>
            <a:r>
              <a:rPr lang="en-US" altLang="en-US" sz="1200" dirty="0"/>
              <a:t>Sometimes they can be formed from catastrophic impacts and events, such as extraterrestrial impacts by meteorites or asteroids (</a:t>
            </a:r>
            <a:r>
              <a:rPr lang="en-US" altLang="en-US" sz="1200" dirty="0" err="1"/>
              <a:t>Lonar</a:t>
            </a:r>
            <a:r>
              <a:rPr lang="en-US" altLang="en-US" sz="1200" dirty="0"/>
              <a:t> crater lake, India; Lake </a:t>
            </a:r>
            <a:r>
              <a:rPr lang="en-US" altLang="en-US" sz="1200" dirty="0" err="1"/>
              <a:t>Elgygytgyn</a:t>
            </a:r>
            <a:r>
              <a:rPr lang="en-US" altLang="en-US" sz="1200" dirty="0"/>
              <a:t>; </a:t>
            </a:r>
            <a:r>
              <a:rPr lang="en-US" altLang="en-US" sz="1200" dirty="0" err="1"/>
              <a:t>Pingualuit</a:t>
            </a:r>
            <a:r>
              <a:rPr lang="en-US" altLang="en-US" sz="1200" dirty="0"/>
              <a:t> crater lake, Quebec, Canada.) </a:t>
            </a:r>
          </a:p>
          <a:p>
            <a:pPr eaLnBrk="1" hangingPunct="1">
              <a:spcBef>
                <a:spcPct val="0"/>
              </a:spcBef>
              <a:defRPr/>
            </a:pPr>
            <a:r>
              <a:rPr lang="en-US" altLang="en-US" sz="1200" dirty="0"/>
              <a:t>These kinds of lakes tend to stick around in the environment for a long time, often altering the ecosystem around them (especially if they fill with water and increase the area’s groundwater/water table levels).</a:t>
            </a:r>
          </a:p>
          <a:p>
            <a:pPr eaLnBrk="1" hangingPunct="1">
              <a:spcBef>
                <a:spcPct val="0"/>
              </a:spcBef>
              <a:defRPr/>
            </a:pPr>
            <a:endParaRPr lang="en-US" altLang="en-US" sz="1200" dirty="0"/>
          </a:p>
          <a:p>
            <a:pPr eaLnBrk="1" hangingPunct="1">
              <a:spcBef>
                <a:spcPct val="0"/>
              </a:spcBef>
              <a:defRPr/>
            </a:pPr>
            <a:r>
              <a:rPr lang="en-US" altLang="en-US" sz="1200" dirty="0"/>
              <a:t>Lakes within the same area are often found to be formed in similar processes when compared with each other, which we can often discover through determining similar characteristics in their biochemistry.</a:t>
            </a:r>
          </a:p>
          <a:p>
            <a:pPr eaLnBrk="1" hangingPunct="1">
              <a:spcBef>
                <a:spcPct val="0"/>
              </a:spcBef>
              <a:defRPr/>
            </a:pPr>
            <a:endParaRPr lang="en-US" altLang="en-US" sz="1200" dirty="0"/>
          </a:p>
          <a:p>
            <a:pPr eaLnBrk="1" hangingPunct="1">
              <a:spcBef>
                <a:spcPct val="0"/>
              </a:spcBef>
              <a:defRPr/>
            </a:pPr>
            <a:r>
              <a:rPr lang="en-US" altLang="en-US" sz="1200" dirty="0"/>
              <a:t>The classification used today to determine waterbody types was created by Hutchinson in 1957, where he classified lakes into 11 major categories and 76 types. </a:t>
            </a:r>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12</a:t>
            </a:fld>
            <a:endParaRPr lang="en-US"/>
          </a:p>
        </p:txBody>
      </p:sp>
    </p:spTree>
    <p:extLst>
      <p:ext uri="{BB962C8B-B14F-4D97-AF65-F5344CB8AC3E}">
        <p14:creationId xmlns:p14="http://schemas.microsoft.com/office/powerpoint/2010/main" val="17349408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Some of the Lake types we’ll look into during this lecture include 6 key types of Lake.</a:t>
            </a:r>
            <a:br>
              <a:rPr lang="en-GB" altLang="en-US" dirty="0"/>
            </a:br>
            <a:r>
              <a:rPr lang="en-GB" altLang="en-US" dirty="0"/>
              <a:t>These are Glacial, Tectonic, Fluviatile, Volcanic, Solution/Karst and Man-made.</a:t>
            </a:r>
            <a:endParaRPr lang="en-US" alt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13</a:t>
            </a:fld>
            <a:endParaRPr lang="en-US"/>
          </a:p>
        </p:txBody>
      </p:sp>
    </p:spTree>
    <p:extLst>
      <p:ext uri="{BB962C8B-B14F-4D97-AF65-F5344CB8AC3E}">
        <p14:creationId xmlns:p14="http://schemas.microsoft.com/office/powerpoint/2010/main" val="34997784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dirty="0"/>
              <a:t>Glaciers are formed by years of accumulated snowfall, the snow melts slightly and compacts, hardening in the process. As these layers of what are known as </a:t>
            </a:r>
            <a:r>
              <a:rPr lang="en-GB" altLang="en-US" i="1" dirty="0" err="1"/>
              <a:t>firns</a:t>
            </a:r>
            <a:r>
              <a:rPr lang="en-GB" altLang="en-US" dirty="0"/>
              <a:t> built on top of each other, the ice grows thick enough (about 50m/165ft) – where at this point the glacier is able to move under its own weight. Behaving plastically or like liquid where they flow, ooze, slide or uneven surfaces in their path.</a:t>
            </a:r>
          </a:p>
          <a:p>
            <a:pPr eaLnBrk="1" hangingPunct="1">
              <a:spcBef>
                <a:spcPct val="0"/>
              </a:spcBef>
              <a:defRPr/>
            </a:pPr>
            <a:endParaRPr lang="en-GB" altLang="en-US" dirty="0"/>
          </a:p>
          <a:p>
            <a:pPr eaLnBrk="1" hangingPunct="1">
              <a:spcBef>
                <a:spcPct val="0"/>
              </a:spcBef>
              <a:defRPr/>
            </a:pPr>
            <a:r>
              <a:rPr lang="en-GB" altLang="en-US" dirty="0"/>
              <a:t>Today there are only two ice sheets on the planet – the Antarctic ice sheet and the Greenland ice sheet. The Antarctic being the largest block of ice on earth, containing about 7.2 million cubic miles of water. During the last glacial period (ice age) starting about 2.6 million years ago however, ice sheets covered much of the earth’s surface. </a:t>
            </a:r>
          </a:p>
          <a:p>
            <a:pPr eaLnBrk="1" hangingPunct="1">
              <a:spcBef>
                <a:spcPct val="0"/>
              </a:spcBef>
              <a:defRPr/>
            </a:pPr>
            <a:endParaRPr lang="en-GB" altLang="en-US" dirty="0"/>
          </a:p>
          <a:p>
            <a:pPr eaLnBrk="1" hangingPunct="1">
              <a:spcBef>
                <a:spcPct val="0"/>
              </a:spcBef>
              <a:defRPr/>
            </a:pPr>
            <a:r>
              <a:rPr lang="en-GB" altLang="en-US" dirty="0"/>
              <a:t>Many of the US’s lakes were created by these glacial ice sheets centred in Canada during the Pleistocene era, carved out by their movements and then filled as a result of a decrease in Earth’s temperature.</a:t>
            </a:r>
          </a:p>
          <a:p>
            <a:pPr eaLnBrk="1" hangingPunct="1">
              <a:spcBef>
                <a:spcPct val="0"/>
              </a:spcBef>
              <a:defRPr/>
            </a:pPr>
            <a:endParaRPr lang="en-GB" altLang="en-US" dirty="0"/>
          </a:p>
          <a:p>
            <a:pPr eaLnBrk="1" hangingPunct="1">
              <a:spcBef>
                <a:spcPct val="0"/>
              </a:spcBef>
              <a:defRPr/>
            </a:pPr>
            <a:r>
              <a:rPr lang="en-GB" altLang="en-US" dirty="0"/>
              <a:t>Some glaciers have been found to be up to 2,000 ft thick, such as the Malaspina Glacier in Alaska.</a:t>
            </a:r>
            <a:br>
              <a:rPr lang="en-GB" altLang="en-US" dirty="0"/>
            </a:br>
            <a:r>
              <a:rPr lang="en-GB" altLang="en-US" dirty="0"/>
              <a:t>To contrast this, during the ice age the sheets covering North America and Europe were estimated to be about 10,000 ft thick at the centre of maximum accumulation (of compacting snow). </a:t>
            </a:r>
            <a:br>
              <a:rPr lang="en-GB" altLang="en-US" dirty="0"/>
            </a:br>
            <a:endParaRPr lang="en-GB" altLang="en-US" dirty="0"/>
          </a:p>
          <a:p>
            <a:pPr eaLnBrk="1" hangingPunct="1">
              <a:spcBef>
                <a:spcPct val="0"/>
              </a:spcBef>
              <a:defRPr/>
            </a:pPr>
            <a:r>
              <a:rPr lang="en-GB" altLang="en-US" dirty="0"/>
              <a:t>During some of the last advances of these ice sheets, sea levels around North America were about 100m/330ft lower than what they are currently, because a large amount of ocean water was locked up as glacial ice during the Pleistocene. </a:t>
            </a:r>
            <a:br>
              <a:rPr lang="en-GB" altLang="en-US" dirty="0"/>
            </a:br>
            <a:r>
              <a:rPr lang="en-GB" altLang="en-US" dirty="0"/>
              <a:t>Notably, as the ice sheet moved south from Canada, it pushed the climatic zones south – which is why archaeologists found bones of musk ox in Arkansas, caribou in Connecticut and even reindeer bones in the </a:t>
            </a:r>
            <a:r>
              <a:rPr lang="en-GB" dirty="0"/>
              <a:t>Côte d'Azur region of France where the sheets amazingly reached out as far to.</a:t>
            </a:r>
            <a:endParaRPr lang="en-GB" altLang="en-US" dirty="0"/>
          </a:p>
          <a:p>
            <a:pPr eaLnBrk="1" hangingPunct="1">
              <a:spcBef>
                <a:spcPct val="0"/>
              </a:spcBef>
              <a:defRPr/>
            </a:pPr>
            <a:endParaRPr lang="en-GB" altLang="en-US" dirty="0"/>
          </a:p>
          <a:p>
            <a:pPr eaLnBrk="1" hangingPunct="1">
              <a:spcBef>
                <a:spcPct val="0"/>
              </a:spcBef>
              <a:defRPr/>
            </a:pPr>
            <a:r>
              <a:rPr lang="en-GB" altLang="en-US" dirty="0"/>
              <a:t>Over this time, the North American glacial sheets went through cycles of 4 major advances and retreats before the final retreat approximately just over 11,000 years ago.</a:t>
            </a:r>
          </a:p>
          <a:p>
            <a:pPr eaLnBrk="1" hangingPunct="1">
              <a:spcBef>
                <a:spcPct val="0"/>
              </a:spcBef>
              <a:defRPr/>
            </a:pPr>
            <a:endParaRPr lang="en-GB" altLang="en-US" dirty="0"/>
          </a:p>
          <a:p>
            <a:pPr eaLnBrk="1" hangingPunct="1">
              <a:spcBef>
                <a:spcPct val="0"/>
              </a:spcBef>
              <a:defRPr/>
            </a:pPr>
            <a:r>
              <a:rPr lang="en-GB" altLang="en-US" dirty="0"/>
              <a:t>Worth noting just how much of the continent’s surface was covered by inland freshwater lakes, providing new opportunities for species to settle or even diverge into new, specialised species.</a:t>
            </a:r>
          </a:p>
          <a:p>
            <a:pPr eaLnBrk="1" hangingPunct="1">
              <a:spcBef>
                <a:spcPct val="0"/>
              </a:spcBef>
              <a:defRPr/>
            </a:pPr>
            <a:endParaRPr lang="en-GB" altLang="en-US" dirty="0"/>
          </a:p>
          <a:p>
            <a:pPr eaLnBrk="1" hangingPunct="1">
              <a:spcBef>
                <a:spcPct val="0"/>
              </a:spcBef>
              <a:defRPr/>
            </a:pPr>
            <a:r>
              <a:rPr lang="en-GB" altLang="en-US" dirty="0"/>
              <a:t>Over here in the UK, evidence of glacial lakes can be seen in the Lake District – where layers of the sediments in the lake basins contain evidence of the rate of erosion, and show us the migration of elements within the soil.</a:t>
            </a:r>
          </a:p>
          <a:p>
            <a:pPr eaLnBrk="1" hangingPunct="1">
              <a:spcBef>
                <a:spcPct val="0"/>
              </a:spcBef>
              <a:defRPr/>
            </a:pPr>
            <a:endParaRPr lang="en-GB" altLang="en-US" dirty="0"/>
          </a:p>
          <a:p>
            <a:pPr eaLnBrk="1" hangingPunct="1">
              <a:spcBef>
                <a:spcPct val="0"/>
              </a:spcBef>
              <a:defRPr/>
            </a:pPr>
            <a:r>
              <a:rPr lang="en-GB" altLang="en-US" dirty="0"/>
              <a:t>*</a:t>
            </a:r>
            <a:r>
              <a:rPr lang="en-GB" altLang="en-US" dirty="0" err="1"/>
              <a:t>b.p.</a:t>
            </a:r>
            <a:r>
              <a:rPr lang="en-GB" altLang="en-US" dirty="0"/>
              <a:t> - before present.</a:t>
            </a:r>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14</a:t>
            </a:fld>
            <a:endParaRPr lang="en-US"/>
          </a:p>
        </p:txBody>
      </p:sp>
    </p:spTree>
    <p:extLst>
      <p:ext uri="{BB962C8B-B14F-4D97-AF65-F5344CB8AC3E}">
        <p14:creationId xmlns:p14="http://schemas.microsoft.com/office/powerpoint/2010/main" val="5107673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US" altLang="en-US" dirty="0"/>
              <a:t>Often referred to as the ‘Last Glacial Maximum (LGM)’, this picture shows the last time during the last glacial period – about 26.5 million years ago – when ice sheets were at their greatest extension south (in this case, across North America). </a:t>
            </a:r>
          </a:p>
          <a:p>
            <a:pPr eaLnBrk="1" hangingPunct="1">
              <a:spcBef>
                <a:spcPct val="0"/>
              </a:spcBef>
              <a:defRPr/>
            </a:pPr>
            <a:endParaRPr lang="en-US" altLang="en-US" dirty="0"/>
          </a:p>
          <a:p>
            <a:pPr eaLnBrk="1" hangingPunct="1">
              <a:spcBef>
                <a:spcPct val="0"/>
              </a:spcBef>
              <a:defRPr/>
            </a:pPr>
            <a:r>
              <a:rPr lang="en-US" altLang="en-US" dirty="0"/>
              <a:t>This extension greatly affected the Earth’s climate, causing drought, desertification, and the drop in sea levels as mentioned in the slide previous. </a:t>
            </a:r>
          </a:p>
        </p:txBody>
      </p:sp>
      <p:sp>
        <p:nvSpPr>
          <p:cNvPr id="4" name="Slide Number Placeholder 3"/>
          <p:cNvSpPr>
            <a:spLocks noGrp="1"/>
          </p:cNvSpPr>
          <p:nvPr>
            <p:ph type="sldNum" sz="quarter" idx="5"/>
          </p:nvPr>
        </p:nvSpPr>
        <p:spPr/>
        <p:txBody>
          <a:bodyPr/>
          <a:lstStyle/>
          <a:p>
            <a:fld id="{5012FA5A-2EE2-CD4C-8B53-A6BF9B361C9E}" type="slidenum">
              <a:rPr lang="en-US" smtClean="0"/>
              <a:t>15</a:t>
            </a:fld>
            <a:endParaRPr lang="en-US"/>
          </a:p>
        </p:txBody>
      </p:sp>
    </p:spTree>
    <p:extLst>
      <p:ext uri="{BB962C8B-B14F-4D97-AF65-F5344CB8AC3E}">
        <p14:creationId xmlns:p14="http://schemas.microsoft.com/office/powerpoint/2010/main" val="37840685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And this (represented by the lighter blue) is what the resulting meltwater created post-11,700 years ago across North America and Canada.</a:t>
            </a:r>
          </a:p>
          <a:p>
            <a:endParaRPr lang="en-US" altLang="en-US" dirty="0"/>
          </a:p>
          <a:p>
            <a:r>
              <a:rPr lang="en-US" altLang="en-US" dirty="0"/>
              <a:t>Darker blue is what currently still remains! Including the great lakes on the boarder.</a:t>
            </a:r>
            <a:br>
              <a:rPr lang="en-US" altLang="en-US" dirty="0"/>
            </a:br>
            <a:r>
              <a:rPr lang="en-US" altLang="en-US" dirty="0"/>
              <a:t>Lake Superior by Winnipeg, right of that is Lake Michigan and Lake Huron, Lake Erie, and Lake Ontario.</a:t>
            </a:r>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16</a:t>
            </a:fld>
            <a:endParaRPr lang="en-US"/>
          </a:p>
        </p:txBody>
      </p:sp>
    </p:spTree>
    <p:extLst>
      <p:ext uri="{BB962C8B-B14F-4D97-AF65-F5344CB8AC3E}">
        <p14:creationId xmlns:p14="http://schemas.microsoft.com/office/powerpoint/2010/main" val="434996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Four of the key lakes that a glacier could carve out, which will be looked at in the following slides…</a:t>
            </a:r>
          </a:p>
          <a:p>
            <a:endParaRPr lang="en-US" dirty="0"/>
          </a:p>
          <a:p>
            <a:pPr eaLnBrk="1" hangingPunct="1"/>
            <a:r>
              <a:rPr lang="en-GB" altLang="en-US" sz="1200" dirty="0">
                <a:cs typeface="Calibri" panose="020F0502020204030204" pitchFamily="34" charset="0"/>
              </a:rPr>
              <a:t>Glacial Troughs / U-shaped valleys</a:t>
            </a:r>
          </a:p>
          <a:p>
            <a:pPr eaLnBrk="1" hangingPunct="1"/>
            <a:r>
              <a:rPr lang="en-GB" altLang="en-US" sz="1200" dirty="0">
                <a:cs typeface="Calibri" panose="020F0502020204030204" pitchFamily="34" charset="0"/>
              </a:rPr>
              <a:t>Cirques </a:t>
            </a:r>
          </a:p>
          <a:p>
            <a:pPr eaLnBrk="1" hangingPunct="1"/>
            <a:r>
              <a:rPr lang="en-GB" altLang="en-US" sz="1200" dirty="0">
                <a:cs typeface="Calibri" panose="020F0502020204030204" pitchFamily="34" charset="0"/>
              </a:rPr>
              <a:t>Kettle lakes</a:t>
            </a:r>
          </a:p>
          <a:p>
            <a:pPr eaLnBrk="1" hangingPunct="1"/>
            <a:r>
              <a:rPr lang="en-GB" altLang="en-US" sz="1200" dirty="0">
                <a:cs typeface="Calibri" panose="020F0502020204030204" pitchFamily="34" charset="0"/>
              </a:rPr>
              <a:t>Permafrost lakes</a:t>
            </a:r>
          </a:p>
          <a:p>
            <a:pPr eaLnBrk="1" hangingPunct="1"/>
            <a:endParaRPr lang="en-GB" altLang="en-US" sz="1200" dirty="0">
              <a:cs typeface="Calibri" panose="020F0502020204030204" pitchFamily="34" charset="0"/>
            </a:endParaRPr>
          </a:p>
          <a:p>
            <a:pPr>
              <a:defRPr/>
            </a:pPr>
            <a:r>
              <a:rPr lang="en-US" dirty="0"/>
              <a:t>A very characteristic feature created by glaciers, U-shaped troughs or valleys have steep straight sides and a flat or rounded bottom.</a:t>
            </a:r>
          </a:p>
          <a:p>
            <a:pPr>
              <a:defRPr/>
            </a:pPr>
            <a:r>
              <a:rPr lang="en-US" dirty="0"/>
              <a:t>Formed by glaciers travelling across and down a slope, carving the valley in a motion known as </a:t>
            </a:r>
            <a:r>
              <a:rPr lang="en-US" i="1" dirty="0"/>
              <a:t>Scouring.</a:t>
            </a:r>
          </a:p>
          <a:p>
            <a:pPr>
              <a:defRPr/>
            </a:pPr>
            <a:endParaRPr lang="en-US" dirty="0"/>
          </a:p>
          <a:p>
            <a:pPr>
              <a:defRPr/>
            </a:pPr>
            <a:r>
              <a:rPr lang="en-US" dirty="0"/>
              <a:t>Examples of these types of valleys are found in mountainous regions, like the Alps, Himalaya, Rocky mountains, Scandinavia, New Zealand, the Scottish Islands, or closer to home (sort of..!) </a:t>
            </a:r>
            <a:r>
              <a:rPr lang="en-US" dirty="0" err="1"/>
              <a:t>Nant</a:t>
            </a:r>
            <a:r>
              <a:rPr lang="en-US" dirty="0"/>
              <a:t> </a:t>
            </a:r>
            <a:r>
              <a:rPr lang="en-US" dirty="0" err="1"/>
              <a:t>Ffrancon</a:t>
            </a:r>
            <a:r>
              <a:rPr lang="en-US" dirty="0"/>
              <a:t> Valley in </a:t>
            </a:r>
            <a:r>
              <a:rPr lang="en-US" dirty="0" err="1"/>
              <a:t>Snowdonia</a:t>
            </a:r>
            <a:r>
              <a:rPr lang="en-US" dirty="0"/>
              <a:t>, Wales.</a:t>
            </a:r>
          </a:p>
          <a:p>
            <a:pPr>
              <a:defRPr/>
            </a:pPr>
            <a:endParaRPr lang="en-US" dirty="0"/>
          </a:p>
          <a:p>
            <a:pPr>
              <a:defRPr/>
            </a:pPr>
            <a:r>
              <a:rPr lang="en-US" dirty="0"/>
              <a:t>Geologists didn’t always believe that glaciers could be responsible for these kinds of dramatic U-shaped valleys, and other glacial erosion features.</a:t>
            </a:r>
            <a:br>
              <a:rPr lang="en-US" dirty="0"/>
            </a:br>
            <a:r>
              <a:rPr lang="en-US" dirty="0"/>
              <a:t>It was unbelievable to many that it could be responsible for the severe carving of bedrock. It wasn’t till about the 1970’s and 80’s that the mechanisms of glacial erosion in these valleys through models proposed by various scientists and numerical models eventually began to shape our understanding of these amazing processes.</a:t>
            </a:r>
          </a:p>
          <a:p>
            <a:pPr>
              <a:defRPr/>
            </a:pPr>
            <a:endParaRPr lang="en-US" dirty="0"/>
          </a:p>
          <a:p>
            <a:pPr>
              <a:defRPr/>
            </a:pPr>
            <a:r>
              <a:rPr lang="en-US" dirty="0"/>
              <a:t>The picture above shows Grinnell Valley, Montana. The small glaciers that can be seen today in the area still sculpt the land in much the same way as the larger, ice-age glaciers once did. However the National Park Service notes that this landscape could soon change, with scientists predicting that under the current warming trends all of the parks glaciers will be completely gone by 2030. Of course this will undoubtable have immense effects on the area’s habitats and the survival of plants and animals throughout the whole national park.</a:t>
            </a:r>
            <a:endParaRPr lang="en-GB" altLang="en-US" sz="1200" dirty="0">
              <a:cs typeface="Calibri"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17</a:t>
            </a:fld>
            <a:endParaRPr lang="en-US"/>
          </a:p>
        </p:txBody>
      </p:sp>
    </p:spTree>
    <p:extLst>
      <p:ext uri="{BB962C8B-B14F-4D97-AF65-F5344CB8AC3E}">
        <p14:creationId xmlns:p14="http://schemas.microsoft.com/office/powerpoint/2010/main" val="36034498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(Another cool U-shaped valley example)</a:t>
            </a:r>
          </a:p>
          <a:p>
            <a:endParaRPr lang="en-US" altLang="en-US" dirty="0"/>
          </a:p>
          <a:p>
            <a:r>
              <a:rPr lang="en-US" altLang="en-US" dirty="0"/>
              <a:t>Home to Europe’s deepest lake (</a:t>
            </a:r>
            <a:r>
              <a:rPr lang="en-US" altLang="en-US" dirty="0" err="1"/>
              <a:t>Hornindalsvatn</a:t>
            </a:r>
            <a:r>
              <a:rPr lang="en-US" altLang="en-US" dirty="0"/>
              <a:t>) at 1,686ft below sea level, the Northern fjord sits within the peninsula to the </a:t>
            </a:r>
            <a:r>
              <a:rPr lang="en-US" altLang="en-US" dirty="0" err="1"/>
              <a:t>Jostedal</a:t>
            </a:r>
            <a:r>
              <a:rPr lang="en-US" altLang="en-US" dirty="0"/>
              <a:t> Glacier (</a:t>
            </a:r>
            <a:r>
              <a:rPr lang="en-US" altLang="en-US" dirty="0" err="1"/>
              <a:t>Josterdalbreen</a:t>
            </a:r>
            <a:r>
              <a:rPr lang="en-US" altLang="en-US" dirty="0"/>
              <a:t>) – Europe’s largest mainland glacier.</a:t>
            </a:r>
            <a:br>
              <a:rPr lang="en-US" altLang="en-US" dirty="0"/>
            </a:br>
            <a:r>
              <a:rPr lang="en-US" altLang="en-US" dirty="0"/>
              <a:t>It’s this glacier that’s formed these three lakes, carving out their U-shaped underwater valleys, with dramatic mountainous scenery either sides of them.</a:t>
            </a:r>
            <a:br>
              <a:rPr lang="en-US" altLang="en-US" dirty="0"/>
            </a:br>
            <a:r>
              <a:rPr lang="en-US" altLang="en-US" dirty="0"/>
              <a:t>The glacier itself is large enough that it has multiple ‘arms’ that carve into various parts of the fjord. </a:t>
            </a:r>
          </a:p>
          <a:p>
            <a:endParaRPr lang="en-US" altLang="en-US" dirty="0"/>
          </a:p>
          <a:p>
            <a:r>
              <a:rPr lang="en-US" altLang="en-US" dirty="0"/>
              <a:t>Culturally, the word fjord means ‘</a:t>
            </a:r>
            <a:r>
              <a:rPr lang="en-US" altLang="en-US" i="1" dirty="0"/>
              <a:t>where one fares through’</a:t>
            </a:r>
            <a:r>
              <a:rPr lang="en-US" altLang="en-US" dirty="0"/>
              <a:t>, making sense as the area is also home to numerous old fishing communities which date back to pre-Viking times.</a:t>
            </a:r>
          </a:p>
        </p:txBody>
      </p:sp>
      <p:sp>
        <p:nvSpPr>
          <p:cNvPr id="4" name="Slide Number Placeholder 3"/>
          <p:cNvSpPr>
            <a:spLocks noGrp="1"/>
          </p:cNvSpPr>
          <p:nvPr>
            <p:ph type="sldNum" sz="quarter" idx="5"/>
          </p:nvPr>
        </p:nvSpPr>
        <p:spPr/>
        <p:txBody>
          <a:bodyPr/>
          <a:lstStyle/>
          <a:p>
            <a:fld id="{5012FA5A-2EE2-CD4C-8B53-A6BF9B361C9E}" type="slidenum">
              <a:rPr lang="en-US" smtClean="0"/>
              <a:t>18</a:t>
            </a:fld>
            <a:endParaRPr lang="en-US"/>
          </a:p>
        </p:txBody>
      </p:sp>
    </p:spTree>
    <p:extLst>
      <p:ext uri="{BB962C8B-B14F-4D97-AF65-F5344CB8AC3E}">
        <p14:creationId xmlns:p14="http://schemas.microsoft.com/office/powerpoint/2010/main" val="356575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Found in Idaho’s Sawtooth National Recreation Area, is Cirque Lake. An example of a lake basin formed by a small glacier’s erosion. </a:t>
            </a:r>
          </a:p>
          <a:p>
            <a:endParaRPr lang="en-US" altLang="en-US" dirty="0"/>
          </a:p>
          <a:p>
            <a:r>
              <a:rPr lang="en-US" altLang="en-US" dirty="0"/>
              <a:t>Cirque – deriving from French for </a:t>
            </a:r>
            <a:r>
              <a:rPr lang="en-US" altLang="en-US" i="1" dirty="0"/>
              <a:t>’circle</a:t>
            </a:r>
            <a:r>
              <a:rPr lang="en-US" altLang="en-US" dirty="0"/>
              <a:t>’, geologists describe a semi-circular, bowl-shaped depression created by alpine glaciers. Often Amphitheatre-like in the shape of it’s valley. </a:t>
            </a:r>
            <a:br>
              <a:rPr lang="en-US" altLang="en-US" dirty="0"/>
            </a:br>
            <a:r>
              <a:rPr lang="en-US" altLang="en-US" dirty="0"/>
              <a:t>Other names for these formations which can be found in both Scotland and Wales, include Corrie</a:t>
            </a:r>
            <a:r>
              <a:rPr lang="en-US" altLang="en-US" i="1" dirty="0"/>
              <a:t> </a:t>
            </a:r>
            <a:r>
              <a:rPr lang="en-US" altLang="en-US" dirty="0"/>
              <a:t>coming </a:t>
            </a:r>
            <a:r>
              <a:rPr lang="en-US" altLang="en-US" dirty="0" err="1"/>
              <a:t>frim</a:t>
            </a:r>
            <a:r>
              <a:rPr lang="en-US" altLang="en-US" dirty="0"/>
              <a:t> Gaelic to mean ‘</a:t>
            </a:r>
            <a:r>
              <a:rPr lang="en-US" altLang="en-US" i="1" dirty="0"/>
              <a:t>Pot’ </a:t>
            </a:r>
            <a:r>
              <a:rPr lang="en-US" altLang="en-US" dirty="0"/>
              <a:t>or </a:t>
            </a:r>
            <a:r>
              <a:rPr lang="en-US" altLang="en-US" i="1" dirty="0"/>
              <a:t>‘cauldron’</a:t>
            </a:r>
            <a:r>
              <a:rPr lang="en-US" altLang="en-US" dirty="0"/>
              <a:t>; and Cwm, the welsh word for </a:t>
            </a:r>
            <a:r>
              <a:rPr lang="en-US" altLang="en-US" i="1" dirty="0"/>
              <a:t>‘valley’.</a:t>
            </a:r>
            <a:endParaRPr lang="en-US" altLang="en-US" dirty="0"/>
          </a:p>
          <a:p>
            <a:endParaRPr lang="en-US" altLang="en-US" dirty="0"/>
          </a:p>
          <a:p>
            <a:r>
              <a:rPr lang="en-US" altLang="en-US" dirty="0"/>
              <a:t>Because glaciers must originate above an area’s snow line, surveys of the elevations of ancient cirques provide us with important information on climate change, and on the former positions of the snow line of an area.</a:t>
            </a:r>
          </a:p>
        </p:txBody>
      </p:sp>
      <p:sp>
        <p:nvSpPr>
          <p:cNvPr id="4" name="Slide Number Placeholder 3"/>
          <p:cNvSpPr>
            <a:spLocks noGrp="1"/>
          </p:cNvSpPr>
          <p:nvPr>
            <p:ph type="sldNum" sz="quarter" idx="5"/>
          </p:nvPr>
        </p:nvSpPr>
        <p:spPr/>
        <p:txBody>
          <a:bodyPr/>
          <a:lstStyle/>
          <a:p>
            <a:fld id="{5012FA5A-2EE2-CD4C-8B53-A6BF9B361C9E}" type="slidenum">
              <a:rPr lang="en-US" smtClean="0"/>
              <a:t>19</a:t>
            </a:fld>
            <a:endParaRPr lang="en-US"/>
          </a:p>
        </p:txBody>
      </p:sp>
    </p:spTree>
    <p:extLst>
      <p:ext uri="{BB962C8B-B14F-4D97-AF65-F5344CB8AC3E}">
        <p14:creationId xmlns:p14="http://schemas.microsoft.com/office/powerpoint/2010/main" val="28018205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b="1" dirty="0"/>
              <a:t>Kettle lakes </a:t>
            </a:r>
            <a:r>
              <a:rPr lang="en-GB" altLang="en-US" dirty="0"/>
              <a:t>– also sometimes called ‘pothole lakes’, are shallow, sediment-filled bodies of water formed by </a:t>
            </a:r>
            <a:r>
              <a:rPr lang="en-GB" altLang="en-US" i="1" dirty="0"/>
              <a:t>retreating glaciers </a:t>
            </a:r>
            <a:r>
              <a:rPr lang="en-GB" altLang="en-US" dirty="0"/>
              <a:t>or draining floodwaters.</a:t>
            </a:r>
            <a:br>
              <a:rPr lang="en-GB" altLang="en-US" dirty="0"/>
            </a:br>
            <a:r>
              <a:rPr lang="en-GB" altLang="en-US" dirty="0"/>
              <a:t>Formed as a result of blocks of ice calving (separating) from glaciers, and becoming wholly or partially submerged in the sediment on the outwash plain.</a:t>
            </a:r>
          </a:p>
          <a:p>
            <a:pPr eaLnBrk="1" hangingPunct="1">
              <a:spcBef>
                <a:spcPct val="0"/>
              </a:spcBef>
              <a:defRPr/>
            </a:pPr>
            <a:endParaRPr lang="en-GB" altLang="en-US" dirty="0"/>
          </a:p>
          <a:p>
            <a:pPr eaLnBrk="1" hangingPunct="1">
              <a:spcBef>
                <a:spcPct val="0"/>
              </a:spcBef>
              <a:defRPr/>
            </a:pPr>
            <a:r>
              <a:rPr lang="en-GB" altLang="en-US" dirty="0"/>
              <a:t>Most kettle holes are less than 2 kilometres (1.2 miles) wide, however some in the US Midwest exceed 10km.</a:t>
            </a:r>
          </a:p>
          <a:p>
            <a:endParaRPr lang="en-US" dirty="0"/>
          </a:p>
          <a:p>
            <a:pPr eaLnBrk="1" hangingPunct="1">
              <a:spcBef>
                <a:spcPct val="0"/>
              </a:spcBef>
              <a:defRPr/>
            </a:pPr>
            <a:r>
              <a:rPr lang="en-GB" altLang="en-US" dirty="0"/>
              <a:t>Here you can see a closer look at how these lakes are formed, as dead ice is broken off (calved) from the major glacier when its retreating.</a:t>
            </a:r>
          </a:p>
          <a:p>
            <a:pPr eaLnBrk="1" hangingPunct="1">
              <a:spcBef>
                <a:spcPct val="0"/>
              </a:spcBef>
              <a:defRPr/>
            </a:pPr>
            <a:endParaRPr lang="en-GB" altLang="en-US" dirty="0"/>
          </a:p>
          <a:p>
            <a:pPr eaLnBrk="1" hangingPunct="1">
              <a:spcBef>
                <a:spcPct val="0"/>
              </a:spcBef>
              <a:defRPr/>
            </a:pPr>
            <a:r>
              <a:rPr lang="en-GB" altLang="en-US" dirty="0"/>
              <a:t>Scientists at NASA use satellite imaging of these lakes that are dotted along the Northern Hemisphere of America, Canada, Russia and northern Siberia, to measure water clarity for environmental assessments. From these they can determine rates and effects of climate change. </a:t>
            </a:r>
          </a:p>
          <a:p>
            <a:pPr eaLnBrk="1" hangingPunct="1">
              <a:spcBef>
                <a:spcPct val="0"/>
              </a:spcBef>
              <a:defRPr/>
            </a:pPr>
            <a:br>
              <a:rPr lang="en-GB" altLang="en-US" dirty="0"/>
            </a:br>
            <a:r>
              <a:rPr lang="en-GB" altLang="en-US" dirty="0"/>
              <a:t>E.g. Researchers have reported that some glacial kettle lakes in Northern Siberia have drained over the past 30 years, as the region as warmed and permafrost beneath the lakes has ‘cracked’, allowing lake water to drain out into the water table. </a:t>
            </a:r>
          </a:p>
          <a:p>
            <a:pPr eaLnBrk="1" hangingPunct="1">
              <a:spcBef>
                <a:spcPct val="0"/>
              </a:spcBef>
              <a:defRPr/>
            </a:pPr>
            <a:endParaRPr lang="en-GB" altLang="en-US" dirty="0"/>
          </a:p>
          <a:p>
            <a:pPr eaLnBrk="1" hangingPunct="1">
              <a:spcBef>
                <a:spcPct val="0"/>
              </a:spcBef>
              <a:defRPr/>
            </a:pPr>
            <a:r>
              <a:rPr lang="en-GB" altLang="en-US" dirty="0"/>
              <a:t>(NASA, 2006 https://</a:t>
            </a:r>
            <a:r>
              <a:rPr lang="en-GB" altLang="en-US" dirty="0" err="1"/>
              <a:t>web.archive.org</a:t>
            </a:r>
            <a:r>
              <a:rPr lang="en-GB" altLang="en-US" dirty="0"/>
              <a:t>/web/20060930064946/http://</a:t>
            </a:r>
            <a:r>
              <a:rPr lang="en-GB" altLang="en-US" dirty="0" err="1"/>
              <a:t>earthobservatory.nasa.gov</a:t>
            </a:r>
            <a:r>
              <a:rPr lang="en-GB" altLang="en-US" dirty="0"/>
              <a:t>/Newsroom/</a:t>
            </a:r>
            <a:r>
              <a:rPr lang="en-GB" altLang="en-US" dirty="0" err="1"/>
              <a:t>NewImages</a:t>
            </a:r>
            <a:r>
              <a:rPr lang="en-GB" altLang="en-US" dirty="0"/>
              <a:t>/images.php3?img_id=17099) </a:t>
            </a:r>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20</a:t>
            </a:fld>
            <a:endParaRPr lang="en-US"/>
          </a:p>
        </p:txBody>
      </p:sp>
    </p:spTree>
    <p:extLst>
      <p:ext uri="{BB962C8B-B14F-4D97-AF65-F5344CB8AC3E}">
        <p14:creationId xmlns:p14="http://schemas.microsoft.com/office/powerpoint/2010/main" val="30766176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b="1" dirty="0"/>
              <a:t>Permafrost lake </a:t>
            </a:r>
            <a:r>
              <a:rPr lang="en-GB" altLang="en-US" dirty="0"/>
              <a:t>– Also known as Thaw, alas or </a:t>
            </a:r>
            <a:r>
              <a:rPr lang="en-GB" altLang="en-US" dirty="0" err="1"/>
              <a:t>thermokarst</a:t>
            </a:r>
            <a:r>
              <a:rPr lang="en-GB" altLang="en-US" dirty="0"/>
              <a:t> lakes, consist of icy soil beneath the frozen depths of the Arctic. </a:t>
            </a:r>
          </a:p>
          <a:p>
            <a:pPr eaLnBrk="1" hangingPunct="1">
              <a:spcBef>
                <a:spcPct val="0"/>
              </a:spcBef>
              <a:defRPr/>
            </a:pPr>
            <a:r>
              <a:rPr lang="en-GB" altLang="en-US" dirty="0"/>
              <a:t>Formed when a large amount of ice in the deep soil melts, creating a sinkhole. As water takes up less space than ice, the lakes have room to collect water from other sources such as rain and snow.</a:t>
            </a:r>
          </a:p>
          <a:p>
            <a:pPr eaLnBrk="1" hangingPunct="1">
              <a:spcBef>
                <a:spcPct val="0"/>
              </a:spcBef>
              <a:defRPr/>
            </a:pPr>
            <a:endParaRPr lang="en-GB" altLang="en-US" dirty="0"/>
          </a:p>
          <a:p>
            <a:pPr eaLnBrk="1" hangingPunct="1">
              <a:spcBef>
                <a:spcPct val="0"/>
              </a:spcBef>
              <a:defRPr/>
            </a:pPr>
            <a:r>
              <a:rPr lang="en-GB" altLang="en-US" dirty="0"/>
              <a:t>Estimated to store 1.5 trillion tons of carbon – methane and other hydrocarbons – twice as much as is found in the atmosphere. </a:t>
            </a:r>
          </a:p>
          <a:p>
            <a:pPr eaLnBrk="1" hangingPunct="1">
              <a:spcBef>
                <a:spcPct val="0"/>
              </a:spcBef>
              <a:defRPr/>
            </a:pPr>
            <a:r>
              <a:rPr lang="en-GB" altLang="en-US" dirty="0"/>
              <a:t>As such, they’re important stores of these greenhouse gasses, with this type of frozen ground water covering 24% of exposed land in the high latitudes of the Northern Hemisphere, as well as parts of Antarctica and the Patagonian region of Argentina and Chile in the Southern Hemisphere. </a:t>
            </a:r>
          </a:p>
          <a:p>
            <a:pPr eaLnBrk="1" hangingPunct="1">
              <a:spcBef>
                <a:spcPct val="0"/>
              </a:spcBef>
              <a:defRPr/>
            </a:pPr>
            <a:endParaRPr lang="en-GB" altLang="en-US" dirty="0"/>
          </a:p>
          <a:p>
            <a:pPr eaLnBrk="1" hangingPunct="1">
              <a:spcBef>
                <a:spcPct val="0"/>
              </a:spcBef>
              <a:defRPr/>
            </a:pPr>
            <a:r>
              <a:rPr lang="en-GB" altLang="en-US" dirty="0"/>
              <a:t>The picture shows an example of a permafrost lake in the tundra’s Arctic Circle, Canada.</a:t>
            </a:r>
          </a:p>
          <a:p>
            <a:pPr eaLnBrk="1" hangingPunct="1">
              <a:spcBef>
                <a:spcPct val="0"/>
              </a:spcBef>
              <a:defRPr/>
            </a:pPr>
            <a:endParaRPr lang="en-GB" altLang="en-US" dirty="0"/>
          </a:p>
          <a:p>
            <a:pPr eaLnBrk="1" hangingPunct="1">
              <a:spcBef>
                <a:spcPct val="0"/>
              </a:spcBef>
              <a:defRPr/>
            </a:pPr>
            <a:r>
              <a:rPr lang="en-GB" altLang="en-US" dirty="0"/>
              <a:t>(</a:t>
            </a:r>
            <a:r>
              <a:rPr lang="en-GB" altLang="en-US" dirty="0" err="1"/>
              <a:t>Huissteden</a:t>
            </a:r>
            <a:r>
              <a:rPr lang="en-GB" altLang="en-US" dirty="0"/>
              <a:t> </a:t>
            </a:r>
            <a:r>
              <a:rPr lang="en-GB" altLang="en-US" i="1" dirty="0"/>
              <a:t>et al</a:t>
            </a:r>
            <a:r>
              <a:rPr lang="en-GB" altLang="en-US" dirty="0"/>
              <a:t>, 2011, https://</a:t>
            </a:r>
            <a:r>
              <a:rPr lang="en-GB" altLang="en-US" dirty="0" err="1"/>
              <a:t>research.vu.nl</a:t>
            </a:r>
            <a:r>
              <a:rPr lang="en-GB" altLang="en-US" dirty="0"/>
              <a:t>/</a:t>
            </a:r>
            <a:r>
              <a:rPr lang="en-GB" altLang="en-US" dirty="0" err="1"/>
              <a:t>ws</a:t>
            </a:r>
            <a:r>
              <a:rPr lang="en-GB" altLang="en-US" dirty="0"/>
              <a:t>/</a:t>
            </a:r>
            <a:r>
              <a:rPr lang="en-GB" altLang="en-US" dirty="0" err="1"/>
              <a:t>portalfiles</a:t>
            </a:r>
            <a:r>
              <a:rPr lang="en-GB" altLang="en-US" dirty="0"/>
              <a:t>/portal/42791303/chapter+4+-+Methane+emission+from+permafrost+thaw+lakes+limited+by+lake+drainage.pdf )</a:t>
            </a:r>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21</a:t>
            </a:fld>
            <a:endParaRPr lang="en-US"/>
          </a:p>
        </p:txBody>
      </p:sp>
    </p:spTree>
    <p:extLst>
      <p:ext uri="{BB962C8B-B14F-4D97-AF65-F5344CB8AC3E}">
        <p14:creationId xmlns:p14="http://schemas.microsoft.com/office/powerpoint/2010/main" val="26417661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dirty="0"/>
              <a:t>Despite its name though, permafrost lakes aren’t’ always permanent. Deep in the arctic, these permafrost lakes have stayed frozen for tens of thousands of years, unlike those further away from the arctic which can melt on a semi-regular basis – till now.</a:t>
            </a:r>
          </a:p>
          <a:p>
            <a:pPr eaLnBrk="1" hangingPunct="1">
              <a:spcBef>
                <a:spcPct val="0"/>
              </a:spcBef>
              <a:defRPr/>
            </a:pPr>
            <a:endParaRPr lang="en-GB" altLang="en-US" dirty="0"/>
          </a:p>
          <a:p>
            <a:pPr eaLnBrk="1" hangingPunct="1">
              <a:spcBef>
                <a:spcPct val="0"/>
              </a:spcBef>
              <a:defRPr/>
            </a:pPr>
            <a:r>
              <a:rPr lang="en-GB" altLang="en-US" dirty="0"/>
              <a:t>The Arctic itself holds one of the largest natural reservoirs of organic carbon in the world, locked up in the ice and in lakes such as these.</a:t>
            </a:r>
            <a:br>
              <a:rPr lang="en-GB" altLang="en-US" dirty="0"/>
            </a:br>
            <a:r>
              <a:rPr lang="en-GB" altLang="en-US" dirty="0"/>
              <a:t>However when it slowly melts, the microbes in the soil eat the carbon – producing Co2 and methane which enter the atmosphere and contribute to global warming.</a:t>
            </a:r>
          </a:p>
          <a:p>
            <a:pPr eaLnBrk="1" hangingPunct="1">
              <a:spcBef>
                <a:spcPct val="0"/>
              </a:spcBef>
              <a:defRPr/>
            </a:pPr>
            <a:r>
              <a:rPr lang="en-GB" altLang="en-US" dirty="0"/>
              <a:t>It’s estimated by some scientists that we won’t have 200 or 300 years for these large releases of permafrost carbon to happen – more like within a lifetime, a few decades.</a:t>
            </a:r>
          </a:p>
          <a:p>
            <a:pPr eaLnBrk="1" hangingPunct="1">
              <a:spcBef>
                <a:spcPct val="0"/>
              </a:spcBef>
              <a:defRPr/>
            </a:pPr>
            <a:endParaRPr lang="en-GB" altLang="en-US" dirty="0"/>
          </a:p>
          <a:p>
            <a:pPr eaLnBrk="1" hangingPunct="1">
              <a:spcBef>
                <a:spcPct val="0"/>
              </a:spcBef>
              <a:defRPr/>
            </a:pPr>
            <a:r>
              <a:rPr lang="en-GB" altLang="en-US" dirty="0"/>
              <a:t>Science Alert, 2018 - https://</a:t>
            </a:r>
            <a:r>
              <a:rPr lang="en-GB" altLang="en-US" dirty="0" err="1"/>
              <a:t>www.sciencealert.com</a:t>
            </a:r>
            <a:r>
              <a:rPr lang="en-GB" altLang="en-US" dirty="0"/>
              <a:t>/the-arctic-permafrost-is-melting-strange-thermokarst-lakes-climate-change-abrupt-melting</a:t>
            </a:r>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22</a:t>
            </a:fld>
            <a:endParaRPr lang="en-US"/>
          </a:p>
        </p:txBody>
      </p:sp>
    </p:spTree>
    <p:extLst>
      <p:ext uri="{BB962C8B-B14F-4D97-AF65-F5344CB8AC3E}">
        <p14:creationId xmlns:p14="http://schemas.microsoft.com/office/powerpoint/2010/main" val="118262930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dirty="0"/>
              <a:t>As touched upon earlier with Lake Biwa, Japan, </a:t>
            </a:r>
            <a:r>
              <a:rPr lang="en-GB" altLang="en-US" b="1" dirty="0"/>
              <a:t>Tectonic Lakes</a:t>
            </a:r>
            <a:r>
              <a:rPr lang="en-GB" altLang="en-US" dirty="0"/>
              <a:t> are formed by the deformation and resulting lateral &amp; vertical movements of the Earth’s crust (tectonic plates).</a:t>
            </a:r>
          </a:p>
          <a:p>
            <a:pPr eaLnBrk="1" hangingPunct="1">
              <a:spcBef>
                <a:spcPct val="0"/>
              </a:spcBef>
              <a:defRPr/>
            </a:pPr>
            <a:r>
              <a:rPr lang="en-GB" altLang="en-US" dirty="0"/>
              <a:t>This can include movements known in geology as faulting, tilting, folding and warping, capable of creating some of the largest lakes on the planet we know today.</a:t>
            </a:r>
          </a:p>
          <a:p>
            <a:pPr eaLnBrk="1" hangingPunct="1">
              <a:spcBef>
                <a:spcPct val="0"/>
              </a:spcBef>
              <a:defRPr/>
            </a:pPr>
            <a:endParaRPr lang="en-GB" altLang="en-US" dirty="0"/>
          </a:p>
          <a:p>
            <a:pPr eaLnBrk="1" hangingPunct="1">
              <a:spcBef>
                <a:spcPct val="0"/>
              </a:spcBef>
              <a:defRPr/>
            </a:pPr>
            <a:r>
              <a:rPr lang="en-GB" altLang="en-US" dirty="0"/>
              <a:t>In some elevated places, land may have depressions that eventually form lake basins when there’s uplift of ocean floor surrounding that land.</a:t>
            </a:r>
            <a:br>
              <a:rPr lang="en-GB" altLang="en-US" dirty="0"/>
            </a:br>
            <a:r>
              <a:rPr lang="en-GB" altLang="en-US" dirty="0"/>
              <a:t>A good example of this is Lake Okeechobee in Florida.</a:t>
            </a:r>
          </a:p>
          <a:p>
            <a:pPr eaLnBrk="1" hangingPunct="1">
              <a:spcBef>
                <a:spcPct val="0"/>
              </a:spcBef>
              <a:defRPr/>
            </a:pPr>
            <a:endParaRPr lang="en-GB" altLang="en-US" dirty="0"/>
          </a:p>
          <a:p>
            <a:pPr eaLnBrk="1" hangingPunct="1">
              <a:spcBef>
                <a:spcPct val="0"/>
              </a:spcBef>
              <a:defRPr/>
            </a:pPr>
            <a:r>
              <a:rPr lang="en-GB" altLang="en-US" dirty="0"/>
              <a:t>These tectonic movements (especially uplift) can interfere with natural land-drainage patterns in such a way that produce new lake basins, such as The Great Basin of South Australia.</a:t>
            </a:r>
          </a:p>
          <a:p>
            <a:pPr eaLnBrk="1" hangingPunct="1">
              <a:spcBef>
                <a:spcPct val="0"/>
              </a:spcBef>
              <a:defRPr/>
            </a:pPr>
            <a:endParaRPr lang="en-GB" altLang="en-US" dirty="0"/>
          </a:p>
          <a:p>
            <a:pPr eaLnBrk="1" hangingPunct="1">
              <a:spcBef>
                <a:spcPct val="0"/>
              </a:spcBef>
              <a:defRPr/>
            </a:pPr>
            <a:r>
              <a:rPr lang="en-GB" altLang="en-US" dirty="0"/>
              <a:t>Earthquake activity can also contribute to the formation of tectonic lakes, creating new depressions in land – many tectonic lakes having been formed this way within the last 300 years.</a:t>
            </a:r>
          </a:p>
          <a:p>
            <a:pPr eaLnBrk="1" hangingPunct="1">
              <a:spcBef>
                <a:spcPct val="0"/>
              </a:spcBef>
              <a:defRPr/>
            </a:pPr>
            <a:r>
              <a:rPr lang="en-GB" altLang="en-US" dirty="0"/>
              <a:t>Finally faulting is one of the other large contributors to forming lakes (gentle fractures in the rock of Earth’s curst). A good example of this is Lake Baikal – one of our deepest lakes in the world.</a:t>
            </a:r>
          </a:p>
        </p:txBody>
      </p:sp>
      <p:sp>
        <p:nvSpPr>
          <p:cNvPr id="4" name="Slide Number Placeholder 3"/>
          <p:cNvSpPr>
            <a:spLocks noGrp="1"/>
          </p:cNvSpPr>
          <p:nvPr>
            <p:ph type="sldNum" sz="quarter" idx="5"/>
          </p:nvPr>
        </p:nvSpPr>
        <p:spPr/>
        <p:txBody>
          <a:bodyPr/>
          <a:lstStyle/>
          <a:p>
            <a:fld id="{5012FA5A-2EE2-CD4C-8B53-A6BF9B361C9E}" type="slidenum">
              <a:rPr lang="en-US" smtClean="0"/>
              <a:t>24</a:t>
            </a:fld>
            <a:endParaRPr lang="en-US"/>
          </a:p>
        </p:txBody>
      </p:sp>
    </p:spTree>
    <p:extLst>
      <p:ext uri="{BB962C8B-B14F-4D97-AF65-F5344CB8AC3E}">
        <p14:creationId xmlns:p14="http://schemas.microsoft.com/office/powerpoint/2010/main" val="32562811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b="1" dirty="0"/>
              <a:t>Fault scarp </a:t>
            </a:r>
            <a:r>
              <a:rPr lang="en-GB" altLang="en-US" dirty="0"/>
              <a:t>– a small step or offset on the ground surface, where one side of the fault has moved vertically compared to the other.</a:t>
            </a:r>
          </a:p>
          <a:p>
            <a:pPr eaLnBrk="1" hangingPunct="1">
              <a:spcBef>
                <a:spcPct val="0"/>
              </a:spcBef>
              <a:defRPr/>
            </a:pPr>
            <a:r>
              <a:rPr lang="en-GB" altLang="en-US" dirty="0"/>
              <a:t>These features are often short-lived (estimated at a few millennia at best), leaving one area of the fault higher than the other.</a:t>
            </a:r>
          </a:p>
          <a:p>
            <a:pPr eaLnBrk="1" hangingPunct="1">
              <a:spcBef>
                <a:spcPct val="0"/>
              </a:spcBef>
              <a:defRPr/>
            </a:pPr>
            <a:endParaRPr lang="en-GB" altLang="en-US" dirty="0"/>
          </a:p>
          <a:p>
            <a:pPr eaLnBrk="1" hangingPunct="1">
              <a:spcBef>
                <a:spcPct val="0"/>
              </a:spcBef>
              <a:defRPr/>
            </a:pPr>
            <a:r>
              <a:rPr lang="en-GB" altLang="en-US" dirty="0"/>
              <a:t>For those that can form the basins of new lakes, they can occur in two ways:</a:t>
            </a:r>
          </a:p>
          <a:p>
            <a:pPr eaLnBrk="1" hangingPunct="1">
              <a:spcBef>
                <a:spcPct val="0"/>
              </a:spcBef>
              <a:defRPr/>
            </a:pPr>
            <a:br>
              <a:rPr lang="en-GB" altLang="en-US" dirty="0"/>
            </a:br>
            <a:r>
              <a:rPr lang="en-GB" altLang="en-US" dirty="0"/>
              <a:t>Through creating </a:t>
            </a:r>
            <a:r>
              <a:rPr lang="en-GB" altLang="en-US" b="1" dirty="0"/>
              <a:t>parallel faulted troughs</a:t>
            </a:r>
            <a:r>
              <a:rPr lang="en-GB" altLang="en-US" dirty="0"/>
              <a:t>, creating a graben – a depressed block of the crust which is boarded by parallel faults (just like the uppermost image on this slide).</a:t>
            </a:r>
            <a:br>
              <a:rPr lang="en-GB" altLang="en-US" dirty="0"/>
            </a:br>
            <a:r>
              <a:rPr lang="en-GB" altLang="en-US" dirty="0"/>
              <a:t>A good example of a graben is Death Valley, which formed from the sinking of a great expanse of rock parallel to two faults.</a:t>
            </a:r>
          </a:p>
          <a:p>
            <a:pPr eaLnBrk="1" hangingPunct="1">
              <a:spcBef>
                <a:spcPct val="0"/>
              </a:spcBef>
              <a:defRPr/>
            </a:pPr>
            <a:r>
              <a:rPr lang="en-GB" altLang="en-US" dirty="0"/>
              <a:t>Death Valley’s graben did once house a freshwater lake called Lake Manly, however the area’s climate became dry at the end of the last ice age and turned into what we know of it today. </a:t>
            </a:r>
            <a:br>
              <a:rPr lang="en-GB" altLang="en-US" dirty="0"/>
            </a:br>
            <a:r>
              <a:rPr lang="en-GB" altLang="en-US" dirty="0"/>
              <a:t>Occasionally the lake reforms to a degree after heavy rains, however not to the extent it once was. </a:t>
            </a:r>
            <a:br>
              <a:rPr lang="en-GB" altLang="en-US" dirty="0"/>
            </a:br>
            <a:r>
              <a:rPr lang="en-GB" altLang="en-US" dirty="0"/>
              <a:t>As the lake evaporated after the ice age however, it did leave under the surface of the lake basin, one of the world’s largest underground reservoirs (aquifer).</a:t>
            </a:r>
          </a:p>
          <a:p>
            <a:pPr eaLnBrk="1" hangingPunct="1">
              <a:spcBef>
                <a:spcPct val="0"/>
              </a:spcBef>
              <a:defRPr/>
            </a:pPr>
            <a:endParaRPr lang="en-GB" altLang="en-US" dirty="0"/>
          </a:p>
          <a:p>
            <a:pPr eaLnBrk="1" hangingPunct="1">
              <a:spcBef>
                <a:spcPct val="0"/>
              </a:spcBef>
              <a:defRPr/>
            </a:pPr>
            <a:r>
              <a:rPr lang="en-GB" altLang="en-US" dirty="0"/>
              <a:t>The second is </a:t>
            </a:r>
            <a:r>
              <a:rPr lang="en-GB" altLang="en-US" b="1" dirty="0"/>
              <a:t>tilted fault troughs</a:t>
            </a:r>
            <a:r>
              <a:rPr lang="en-GB" altLang="en-US" dirty="0"/>
              <a:t>, where blocks of crust are being pushed by lower crust flow, upward at a tilted angle (sometimes referred to as rotation). </a:t>
            </a:r>
            <a:br>
              <a:rPr lang="en-GB" altLang="en-US" dirty="0"/>
            </a:br>
            <a:r>
              <a:rPr lang="en-GB" altLang="en-US" dirty="0"/>
              <a:t>Often this form of fault creates a domino-style stacking of fault blocks.</a:t>
            </a:r>
            <a:br>
              <a:rPr lang="en-GB" altLang="en-US" dirty="0"/>
            </a:br>
            <a:endParaRPr lang="en-GB" altLang="en-US" dirty="0"/>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25</a:t>
            </a:fld>
            <a:endParaRPr lang="en-US"/>
          </a:p>
        </p:txBody>
      </p:sp>
    </p:spTree>
    <p:extLst>
      <p:ext uri="{BB962C8B-B14F-4D97-AF65-F5344CB8AC3E}">
        <p14:creationId xmlns:p14="http://schemas.microsoft.com/office/powerpoint/2010/main" val="7600237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Lake Manly, Death Valley CA – Once 800ft deep now.. sometimes sort of deep. Sometimes not so much..!</a:t>
            </a:r>
          </a:p>
        </p:txBody>
      </p:sp>
      <p:sp>
        <p:nvSpPr>
          <p:cNvPr id="4" name="Slide Number Placeholder 3"/>
          <p:cNvSpPr>
            <a:spLocks noGrp="1"/>
          </p:cNvSpPr>
          <p:nvPr>
            <p:ph type="sldNum" sz="quarter" idx="5"/>
          </p:nvPr>
        </p:nvSpPr>
        <p:spPr/>
        <p:txBody>
          <a:bodyPr/>
          <a:lstStyle/>
          <a:p>
            <a:fld id="{5012FA5A-2EE2-CD4C-8B53-A6BF9B361C9E}" type="slidenum">
              <a:rPr lang="en-US" smtClean="0"/>
              <a:t>26</a:t>
            </a:fld>
            <a:endParaRPr lang="en-US"/>
          </a:p>
        </p:txBody>
      </p:sp>
    </p:spTree>
    <p:extLst>
      <p:ext uri="{BB962C8B-B14F-4D97-AF65-F5344CB8AC3E}">
        <p14:creationId xmlns:p14="http://schemas.microsoft.com/office/powerpoint/2010/main" val="16393413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dirty="0"/>
              <a:t>Lake Tahoe is another great (and currently still with us) example of a lake created by tectonic forces, formed by vertical motion faulting.</a:t>
            </a:r>
          </a:p>
          <a:p>
            <a:pPr eaLnBrk="1" hangingPunct="1">
              <a:spcBef>
                <a:spcPct val="0"/>
              </a:spcBef>
              <a:defRPr/>
            </a:pPr>
            <a:r>
              <a:rPr lang="en-GB" altLang="en-US" dirty="0"/>
              <a:t>With block tilting (half-grabens) created the lake basin in between parallel faults.</a:t>
            </a:r>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27</a:t>
            </a:fld>
            <a:endParaRPr lang="en-US"/>
          </a:p>
        </p:txBody>
      </p:sp>
    </p:spTree>
    <p:extLst>
      <p:ext uri="{BB962C8B-B14F-4D97-AF65-F5344CB8AC3E}">
        <p14:creationId xmlns:p14="http://schemas.microsoft.com/office/powerpoint/2010/main" val="6732392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dirty="0"/>
              <a:t>The greatest concentration of tectonic lakes on Earth today can be found clustered together in Central Africa, including Lake Victoria – the third-largest lake in the world (by area).</a:t>
            </a:r>
          </a:p>
          <a:p>
            <a:pPr eaLnBrk="1" hangingPunct="1">
              <a:spcBef>
                <a:spcPct val="0"/>
              </a:spcBef>
              <a:defRPr/>
            </a:pPr>
            <a:r>
              <a:rPr lang="en-GB" altLang="en-US" dirty="0"/>
              <a:t>Collectively they contain 31,000km</a:t>
            </a:r>
            <a:r>
              <a:rPr lang="en-GB" dirty="0"/>
              <a:t>3 of water; more than Lake Baikal or the North American Great Lakes.</a:t>
            </a:r>
          </a:p>
          <a:p>
            <a:pPr eaLnBrk="1" hangingPunct="1">
              <a:spcBef>
                <a:spcPct val="0"/>
              </a:spcBef>
              <a:defRPr/>
            </a:pPr>
            <a:r>
              <a:rPr lang="en-GB" altLang="en-US" dirty="0"/>
              <a:t>Considering this, the region makes up about 25% of the planet’s accessible, unfrozen surface freshwater.</a:t>
            </a:r>
          </a:p>
          <a:p>
            <a:pPr eaLnBrk="1" hangingPunct="1">
              <a:spcBef>
                <a:spcPct val="0"/>
              </a:spcBef>
              <a:defRPr/>
            </a:pPr>
            <a:endParaRPr lang="en-GB" altLang="en-US" dirty="0"/>
          </a:p>
          <a:p>
            <a:pPr eaLnBrk="1" hangingPunct="1">
              <a:spcBef>
                <a:spcPct val="0"/>
              </a:spcBef>
              <a:defRPr/>
            </a:pPr>
            <a:r>
              <a:rPr lang="en-GB" altLang="en-US" dirty="0"/>
              <a:t>Ecologically, these lakes are of key importance to fish biodiversity as they are home to 10% of the world’s fish species.</a:t>
            </a:r>
          </a:p>
          <a:p>
            <a:pPr eaLnBrk="1" hangingPunct="1">
              <a:spcBef>
                <a:spcPct val="0"/>
              </a:spcBef>
              <a:defRPr/>
            </a:pPr>
            <a:endParaRPr lang="en-GB" altLang="en-US" dirty="0"/>
          </a:p>
          <a:p>
            <a:pPr eaLnBrk="1" hangingPunct="1">
              <a:spcBef>
                <a:spcPct val="0"/>
              </a:spcBef>
              <a:defRPr/>
            </a:pPr>
            <a:r>
              <a:rPr lang="en-GB" altLang="en-US" dirty="0"/>
              <a:t>These lakes formed it’s estimated around 12 million years ago by the separation of two tectonic plates, resulting in a graben which was named the “Great Rift Valley”.</a:t>
            </a:r>
            <a:br>
              <a:rPr lang="en-GB" altLang="en-US" dirty="0"/>
            </a:br>
            <a:r>
              <a:rPr lang="en-GB" altLang="en-US" dirty="0"/>
              <a:t>The basins that resulted from the geological uplifts filled with water that now flows North.</a:t>
            </a:r>
          </a:p>
          <a:p>
            <a:pPr eaLnBrk="1" hangingPunct="1">
              <a:spcBef>
                <a:spcPct val="0"/>
              </a:spcBef>
              <a:defRPr/>
            </a:pPr>
            <a:endParaRPr lang="en-GB" altLang="en-US" dirty="0"/>
          </a:p>
          <a:p>
            <a:pPr eaLnBrk="1" hangingPunct="1">
              <a:spcBef>
                <a:spcPct val="0"/>
              </a:spcBef>
              <a:defRPr/>
            </a:pPr>
            <a:r>
              <a:rPr lang="en-GB" altLang="en-US" dirty="0"/>
              <a:t>Of these lakes, Lake Tanganyika is known as the second largest in the region of Africa, and the second oldest freshwater lake in the world.</a:t>
            </a:r>
          </a:p>
          <a:p>
            <a:pPr eaLnBrk="1" hangingPunct="1">
              <a:spcBef>
                <a:spcPct val="0"/>
              </a:spcBef>
              <a:defRPr/>
            </a:pPr>
            <a:r>
              <a:rPr lang="en-GB" altLang="en-US" dirty="0"/>
              <a:t>It’s divided among four countries it’s also dubbed the longest freshwater lake in the world – stretching on for an impressive 410 miles.</a:t>
            </a:r>
          </a:p>
          <a:p>
            <a:pPr eaLnBrk="1" hangingPunct="1">
              <a:spcBef>
                <a:spcPct val="0"/>
              </a:spcBef>
              <a:defRPr/>
            </a:pPr>
            <a:endParaRPr lang="en-GB" altLang="en-US" dirty="0"/>
          </a:p>
          <a:p>
            <a:pPr eaLnBrk="1" hangingPunct="1">
              <a:spcBef>
                <a:spcPct val="0"/>
              </a:spcBef>
              <a:defRPr/>
            </a:pPr>
            <a:r>
              <a:rPr lang="en-GB" altLang="en-US" dirty="0"/>
              <a:t>(WWF, 2017 </a:t>
            </a:r>
            <a:r>
              <a:rPr lang="en-GB" altLang="en-US" b="1" dirty="0"/>
              <a:t>Great Rift Lakes of Africa</a:t>
            </a:r>
            <a:r>
              <a:rPr lang="en-GB" altLang="en-US" dirty="0"/>
              <a:t> - http://</a:t>
            </a:r>
            <a:r>
              <a:rPr lang="en-GB" altLang="en-US" dirty="0" err="1"/>
              <a:t>wwf.panda.org</a:t>
            </a:r>
            <a:r>
              <a:rPr lang="en-GB" altLang="en-US" dirty="0"/>
              <a:t>/</a:t>
            </a:r>
            <a:r>
              <a:rPr lang="en-GB" altLang="en-US" dirty="0" err="1"/>
              <a:t>knowledge_hub</a:t>
            </a:r>
            <a:r>
              <a:rPr lang="en-GB" altLang="en-US" dirty="0"/>
              <a:t>/</a:t>
            </a:r>
            <a:r>
              <a:rPr lang="en-GB" altLang="en-US" dirty="0" err="1"/>
              <a:t>where_we_work</a:t>
            </a:r>
            <a:r>
              <a:rPr lang="en-GB" altLang="en-US" dirty="0"/>
              <a:t>/</a:t>
            </a:r>
            <a:r>
              <a:rPr lang="en-GB" altLang="en-US" dirty="0" err="1"/>
              <a:t>africa_rift_lakes</a:t>
            </a:r>
            <a:r>
              <a:rPr lang="en-GB" altLang="en-US" dirty="0"/>
              <a:t>/ )</a:t>
            </a:r>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28</a:t>
            </a:fld>
            <a:endParaRPr lang="en-US"/>
          </a:p>
        </p:txBody>
      </p:sp>
    </p:spTree>
    <p:extLst>
      <p:ext uri="{BB962C8B-B14F-4D97-AF65-F5344CB8AC3E}">
        <p14:creationId xmlns:p14="http://schemas.microsoft.com/office/powerpoint/2010/main" val="165731233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dirty="0"/>
              <a:t>The Lake Baikal in Russia, an ancient, massive lake located in the mountainous Russian region of Serbia.</a:t>
            </a:r>
          </a:p>
          <a:p>
            <a:pPr eaLnBrk="1" hangingPunct="1">
              <a:spcBef>
                <a:spcPct val="0"/>
              </a:spcBef>
              <a:defRPr/>
            </a:pPr>
            <a:endParaRPr lang="en-GB" altLang="en-US" dirty="0"/>
          </a:p>
          <a:p>
            <a:pPr eaLnBrk="1" hangingPunct="1">
              <a:spcBef>
                <a:spcPct val="0"/>
              </a:spcBef>
              <a:defRPr/>
            </a:pPr>
            <a:r>
              <a:rPr lang="en-GB" altLang="en-US" dirty="0"/>
              <a:t>It was created by the Baikal Rift Zone, where the Earth’s curst is slowly being pulled apart – similarly to how the lakes in central Africa were formed.</a:t>
            </a:r>
          </a:p>
          <a:p>
            <a:pPr eaLnBrk="1" hangingPunct="1">
              <a:spcBef>
                <a:spcPct val="0"/>
              </a:spcBef>
              <a:defRPr/>
            </a:pPr>
            <a:r>
              <a:rPr lang="en-GB" altLang="en-US" dirty="0"/>
              <a:t>Estimations of it’s age range between 25-30 million years ago, making this </a:t>
            </a:r>
            <a:r>
              <a:rPr lang="en-GB" altLang="en-US" b="1" dirty="0"/>
              <a:t>the most ancient lake in geological history</a:t>
            </a:r>
            <a:r>
              <a:rPr lang="en-GB" altLang="en-US" dirty="0"/>
              <a:t>.</a:t>
            </a:r>
          </a:p>
          <a:p>
            <a:pPr eaLnBrk="1" hangingPunct="1">
              <a:spcBef>
                <a:spcPct val="0"/>
              </a:spcBef>
              <a:defRPr/>
            </a:pPr>
            <a:endParaRPr lang="en-GB" altLang="en-US" dirty="0"/>
          </a:p>
          <a:p>
            <a:pPr eaLnBrk="1" hangingPunct="1">
              <a:spcBef>
                <a:spcPct val="0"/>
              </a:spcBef>
              <a:defRPr/>
            </a:pPr>
            <a:r>
              <a:rPr lang="en-GB" altLang="en-US" dirty="0"/>
              <a:t>Fed by as many as 330 inflowing rivers, it’s no wonder the lake is estimated to contain nearly 20% of the world’s freshwater.</a:t>
            </a:r>
          </a:p>
          <a:p>
            <a:pPr eaLnBrk="1" hangingPunct="1">
              <a:spcBef>
                <a:spcPct val="0"/>
              </a:spcBef>
              <a:defRPr/>
            </a:pPr>
            <a:endParaRPr lang="en-GB" altLang="en-US" dirty="0"/>
          </a:p>
          <a:p>
            <a:pPr eaLnBrk="1" hangingPunct="1">
              <a:spcBef>
                <a:spcPct val="0"/>
              </a:spcBef>
              <a:defRPr/>
            </a:pPr>
            <a:r>
              <a:rPr lang="en-GB" altLang="en-US" dirty="0"/>
              <a:t>Much of the flora and fauna can’t be found anywhere else on Earth too – with about 80% of the lake’s plant and animal species are endemic to the area. That’s an immense amount of specialised biodiversity in one region!</a:t>
            </a:r>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29</a:t>
            </a:fld>
            <a:endParaRPr lang="en-US"/>
          </a:p>
        </p:txBody>
      </p:sp>
    </p:spTree>
    <p:extLst>
      <p:ext uri="{BB962C8B-B14F-4D97-AF65-F5344CB8AC3E}">
        <p14:creationId xmlns:p14="http://schemas.microsoft.com/office/powerpoint/2010/main" val="18217631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dirty="0"/>
              <a:t>That’s all your Tectonic lakes – now to look at some other types of lakes we missed out…</a:t>
            </a:r>
          </a:p>
          <a:p>
            <a:pPr eaLnBrk="1" hangingPunct="1">
              <a:spcBef>
                <a:spcPct val="0"/>
              </a:spcBef>
              <a:defRPr/>
            </a:pPr>
            <a:endParaRPr lang="en-GB" altLang="en-US" b="1" dirty="0"/>
          </a:p>
          <a:p>
            <a:pPr eaLnBrk="1" hangingPunct="1">
              <a:spcBef>
                <a:spcPct val="0"/>
              </a:spcBef>
              <a:defRPr/>
            </a:pPr>
            <a:r>
              <a:rPr lang="en-GB" altLang="en-US" b="1" dirty="0"/>
              <a:t>Fluviatile Dam Lakes</a:t>
            </a:r>
            <a:r>
              <a:rPr lang="en-GB" altLang="en-US" dirty="0"/>
              <a:t> – Lakes formed by a backup of flowing water behind sediment produced by a converging river tributary, whose sediment dams up the main river.</a:t>
            </a:r>
          </a:p>
          <a:p>
            <a:pPr eaLnBrk="1" hangingPunct="1">
              <a:spcBef>
                <a:spcPct val="0"/>
              </a:spcBef>
              <a:defRPr/>
            </a:pPr>
            <a:r>
              <a:rPr lang="en-GB" altLang="en-US" dirty="0"/>
              <a:t>In the image you can see how Lake Pepin, a 21 mile long lake in Minnesota was created by the sediment deposits of Chippewa river’s delta.</a:t>
            </a:r>
          </a:p>
          <a:p>
            <a:pPr eaLnBrk="1" hangingPunct="1">
              <a:spcBef>
                <a:spcPct val="0"/>
              </a:spcBef>
              <a:defRPr/>
            </a:pPr>
            <a:endParaRPr lang="en-GB" altLang="en-US" b="1" dirty="0"/>
          </a:p>
          <a:p>
            <a:pPr eaLnBrk="1" hangingPunct="1">
              <a:spcBef>
                <a:spcPct val="0"/>
              </a:spcBef>
              <a:defRPr/>
            </a:pPr>
            <a:r>
              <a:rPr lang="en-GB" altLang="en-US" dirty="0"/>
              <a:t>In recent decades, it’s been determined that the lake’s natural flora in particular are threatened by increased rates of sedimentation from Chippewa River’s upstream sources - calling the phenomenon a ‘</a:t>
            </a:r>
            <a:r>
              <a:rPr lang="en-GB" altLang="en-US" i="1" dirty="0"/>
              <a:t>wet desert’</a:t>
            </a:r>
            <a:r>
              <a:rPr lang="en-GB" altLang="en-US" dirty="0"/>
              <a:t>.</a:t>
            </a:r>
          </a:p>
          <a:p>
            <a:pPr eaLnBrk="1" hangingPunct="1">
              <a:spcBef>
                <a:spcPct val="0"/>
              </a:spcBef>
              <a:defRPr/>
            </a:pPr>
            <a:r>
              <a:rPr lang="en-GB" altLang="en-US" dirty="0"/>
              <a:t>Some scientists believe the lake is filling at a rate up to 10x greater than pre-colonisation, largely due to increased run-off from farms along the Minnesota river. </a:t>
            </a:r>
            <a:br>
              <a:rPr lang="en-GB" altLang="en-US" dirty="0"/>
            </a:br>
            <a:r>
              <a:rPr lang="en-GB" altLang="en-US" dirty="0"/>
              <a:t>Other research suggests sediment is coming from a more diverse and complex set of processes going on upstream – including man-made restrictions to river flooding and forced straightening and deepening of river channels.</a:t>
            </a:r>
            <a:br>
              <a:rPr lang="en-GB" altLang="en-US" dirty="0"/>
            </a:br>
            <a:r>
              <a:rPr lang="en-GB" altLang="en-US" dirty="0"/>
              <a:t>Along with increased precipitation in recent years because of climate change, research suggests this issue is just becoming more compounded in this lake.</a:t>
            </a:r>
            <a:endParaRPr lang="en-US" alt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30</a:t>
            </a:fld>
            <a:endParaRPr lang="en-US"/>
          </a:p>
        </p:txBody>
      </p:sp>
    </p:spTree>
    <p:extLst>
      <p:ext uri="{BB962C8B-B14F-4D97-AF65-F5344CB8AC3E}">
        <p14:creationId xmlns:p14="http://schemas.microsoft.com/office/powerpoint/2010/main" val="4435409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dirty="0"/>
              <a:t>Created by the Columbia river, Sturgeon Lake is one of the floodplain lakes from which the river floods out into at certain times of the year.</a:t>
            </a:r>
          </a:p>
          <a:p>
            <a:pPr eaLnBrk="1" hangingPunct="1">
              <a:spcBef>
                <a:spcPct val="0"/>
              </a:spcBef>
              <a:defRPr/>
            </a:pPr>
            <a:r>
              <a:rPr lang="en-GB" altLang="en-US" dirty="0"/>
              <a:t>Because of this, the depth and lake surface of floodplain lakes like Sturgeon rise and fall with the stages of the river.</a:t>
            </a:r>
          </a:p>
          <a:p>
            <a:pPr eaLnBrk="1" hangingPunct="1">
              <a:spcBef>
                <a:spcPct val="0"/>
              </a:spcBef>
              <a:defRPr/>
            </a:pPr>
            <a:endParaRPr lang="en-GB" altLang="en-US" dirty="0"/>
          </a:p>
          <a:p>
            <a:pPr eaLnBrk="1" hangingPunct="1">
              <a:spcBef>
                <a:spcPct val="0"/>
              </a:spcBef>
              <a:defRPr/>
            </a:pPr>
            <a:r>
              <a:rPr lang="en-GB" altLang="en-US" b="1" dirty="0"/>
              <a:t>( Atlas of Oregon Lakes </a:t>
            </a:r>
            <a:r>
              <a:rPr lang="en-GB" altLang="en-US" dirty="0"/>
              <a:t>– https://</a:t>
            </a:r>
            <a:r>
              <a:rPr lang="en-GB" altLang="en-US" dirty="0" err="1"/>
              <a:t>aol.research.pdx.edu</a:t>
            </a:r>
            <a:r>
              <a:rPr lang="en-GB" altLang="en-US" dirty="0"/>
              <a:t>/lakes/17090012000320 )</a:t>
            </a:r>
          </a:p>
        </p:txBody>
      </p:sp>
      <p:sp>
        <p:nvSpPr>
          <p:cNvPr id="4" name="Slide Number Placeholder 3"/>
          <p:cNvSpPr>
            <a:spLocks noGrp="1"/>
          </p:cNvSpPr>
          <p:nvPr>
            <p:ph type="sldNum" sz="quarter" idx="5"/>
          </p:nvPr>
        </p:nvSpPr>
        <p:spPr/>
        <p:txBody>
          <a:bodyPr/>
          <a:lstStyle/>
          <a:p>
            <a:fld id="{5012FA5A-2EE2-CD4C-8B53-A6BF9B361C9E}" type="slidenum">
              <a:rPr lang="en-US" smtClean="0"/>
              <a:t>31</a:t>
            </a:fld>
            <a:endParaRPr lang="en-US"/>
          </a:p>
        </p:txBody>
      </p:sp>
    </p:spTree>
    <p:extLst>
      <p:ext uri="{BB962C8B-B14F-4D97-AF65-F5344CB8AC3E}">
        <p14:creationId xmlns:p14="http://schemas.microsoft.com/office/powerpoint/2010/main" val="33440736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1" dirty="0"/>
              <a:t>Oxbow lakes </a:t>
            </a:r>
            <a:r>
              <a:rPr lang="en-GB" altLang="en-US" dirty="0"/>
              <a:t>are U-shaped lakes formed when a wide meander from the main flow and stem of the river is cut off, often during floods when the river will naturally take the shorted course through the neck of the river –  creating a free-standing body of water. This formation is so named after its distinctive curve shape which resembles the bow pin of an oxbow.</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1" dirty="0"/>
              <a:t>Right on our doorstep, the River </a:t>
            </a:r>
            <a:r>
              <a:rPr lang="en-GB" altLang="en-US" b="1" dirty="0" err="1"/>
              <a:t>Ilston</a:t>
            </a:r>
            <a:r>
              <a:rPr lang="en-GB" altLang="en-US" b="1" dirty="0"/>
              <a:t> </a:t>
            </a:r>
            <a:r>
              <a:rPr lang="en-GB" altLang="en-US" dirty="0"/>
              <a:t>at Three Cliff’s Bay is an Oxbow river, in it’s early stages of its potential in creating an oxbow lake/waterbody. Flowing out into the Bristol Channel.</a:t>
            </a:r>
          </a:p>
        </p:txBody>
      </p:sp>
      <p:sp>
        <p:nvSpPr>
          <p:cNvPr id="4" name="Slide Number Placeholder 3"/>
          <p:cNvSpPr>
            <a:spLocks noGrp="1"/>
          </p:cNvSpPr>
          <p:nvPr>
            <p:ph type="sldNum" sz="quarter" idx="5"/>
          </p:nvPr>
        </p:nvSpPr>
        <p:spPr/>
        <p:txBody>
          <a:bodyPr/>
          <a:lstStyle/>
          <a:p>
            <a:fld id="{5012FA5A-2EE2-CD4C-8B53-A6BF9B361C9E}" type="slidenum">
              <a:rPr lang="en-US" smtClean="0"/>
              <a:t>32</a:t>
            </a:fld>
            <a:endParaRPr lang="en-US"/>
          </a:p>
        </p:txBody>
      </p:sp>
    </p:spTree>
    <p:extLst>
      <p:ext uri="{BB962C8B-B14F-4D97-AF65-F5344CB8AC3E}">
        <p14:creationId xmlns:p14="http://schemas.microsoft.com/office/powerpoint/2010/main" val="403180474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dirty="0"/>
              <a:t>Next is </a:t>
            </a:r>
            <a:r>
              <a:rPr lang="en-GB" altLang="en-US" b="1" dirty="0"/>
              <a:t>volcanic lake basins</a:t>
            </a:r>
            <a:r>
              <a:rPr lang="en-GB" altLang="en-US" dirty="0"/>
              <a:t>, which are formed from volcanic activity but vary greatly depending on the nature of the volcanic activity.</a:t>
            </a:r>
          </a:p>
          <a:p>
            <a:pPr eaLnBrk="1" hangingPunct="1">
              <a:spcBef>
                <a:spcPct val="0"/>
              </a:spcBef>
              <a:defRPr/>
            </a:pPr>
            <a:endParaRPr lang="en-GB" altLang="en-US" dirty="0"/>
          </a:p>
          <a:p>
            <a:pPr eaLnBrk="1" hangingPunct="1">
              <a:spcBef>
                <a:spcPct val="0"/>
              </a:spcBef>
              <a:defRPr/>
            </a:pPr>
            <a:r>
              <a:rPr lang="en-GB" altLang="en-US" dirty="0"/>
              <a:t>As volcanic material (including magma) discharge out of a volcano, empty depressions or cavities form within its structure.</a:t>
            </a:r>
            <a:br>
              <a:rPr lang="en-GB" altLang="en-US" dirty="0"/>
            </a:br>
            <a:r>
              <a:rPr lang="en-GB" altLang="en-US" dirty="0"/>
              <a:t>Because some of these depressions can’t drain and become sealed holes on the top of the volcano (otherwise known as </a:t>
            </a:r>
            <a:r>
              <a:rPr lang="en-GB" altLang="en-US" b="1" dirty="0"/>
              <a:t>Calderas</a:t>
            </a:r>
            <a:r>
              <a:rPr lang="en-GB" altLang="en-US" dirty="0"/>
              <a:t>), rainfall and runoff eventually fill the depressions with water - forming a new lake.</a:t>
            </a:r>
          </a:p>
          <a:p>
            <a:pPr eaLnBrk="1" hangingPunct="1">
              <a:spcBef>
                <a:spcPct val="0"/>
              </a:spcBef>
              <a:defRPr/>
            </a:pPr>
            <a:endParaRPr lang="en-GB" altLang="en-US" dirty="0"/>
          </a:p>
          <a:p>
            <a:pPr eaLnBrk="1" hangingPunct="1">
              <a:spcBef>
                <a:spcPct val="0"/>
              </a:spcBef>
              <a:defRPr/>
            </a:pPr>
            <a:r>
              <a:rPr lang="en-GB" altLang="en-US" dirty="0"/>
              <a:t>The largest volcanic lake in the world is Lake Toba, occupying the caldera of a </a:t>
            </a:r>
            <a:r>
              <a:rPr lang="en-GB" altLang="en-US" dirty="0" err="1"/>
              <a:t>Supervolcano</a:t>
            </a:r>
            <a:r>
              <a:rPr lang="en-GB" altLang="en-US" dirty="0"/>
              <a:t>. </a:t>
            </a:r>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33</a:t>
            </a:fld>
            <a:endParaRPr lang="en-US"/>
          </a:p>
        </p:txBody>
      </p:sp>
    </p:spTree>
    <p:extLst>
      <p:ext uri="{BB962C8B-B14F-4D97-AF65-F5344CB8AC3E}">
        <p14:creationId xmlns:p14="http://schemas.microsoft.com/office/powerpoint/2010/main" val="24722023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Fed by rain and snow, </a:t>
            </a:r>
            <a:r>
              <a:rPr lang="en-GB" altLang="en-US" b="1" dirty="0"/>
              <a:t>Cater Lake</a:t>
            </a:r>
            <a:r>
              <a:rPr lang="en-GB" altLang="en-US" dirty="0"/>
              <a:t> is the USA’s deepest lake. Formed by violent eruptions of the stratovolcano called Mount Mazama some 7,700 years ago (not too long ago in geological history).</a:t>
            </a:r>
          </a:p>
        </p:txBody>
      </p:sp>
      <p:sp>
        <p:nvSpPr>
          <p:cNvPr id="4" name="Slide Number Placeholder 3"/>
          <p:cNvSpPr>
            <a:spLocks noGrp="1"/>
          </p:cNvSpPr>
          <p:nvPr>
            <p:ph type="sldNum" sz="quarter" idx="5"/>
          </p:nvPr>
        </p:nvSpPr>
        <p:spPr/>
        <p:txBody>
          <a:bodyPr/>
          <a:lstStyle/>
          <a:p>
            <a:fld id="{5012FA5A-2EE2-CD4C-8B53-A6BF9B361C9E}" type="slidenum">
              <a:rPr lang="en-US" smtClean="0"/>
              <a:t>34</a:t>
            </a:fld>
            <a:endParaRPr lang="en-US"/>
          </a:p>
        </p:txBody>
      </p:sp>
    </p:spTree>
    <p:extLst>
      <p:ext uri="{BB962C8B-B14F-4D97-AF65-F5344CB8AC3E}">
        <p14:creationId xmlns:p14="http://schemas.microsoft.com/office/powerpoint/2010/main" val="182559180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dirty="0"/>
              <a:t>Also called sink holes, </a:t>
            </a:r>
            <a:r>
              <a:rPr lang="en-GB" altLang="en-US" b="1" dirty="0"/>
              <a:t>Karst lakes</a:t>
            </a:r>
            <a:r>
              <a:rPr lang="en-GB" altLang="en-US" dirty="0"/>
              <a:t> are identified by their underground drainage systems with sinkholes and caves.</a:t>
            </a:r>
          </a:p>
          <a:p>
            <a:pPr eaLnBrk="1" hangingPunct="1">
              <a:spcBef>
                <a:spcPct val="0"/>
              </a:spcBef>
              <a:defRPr/>
            </a:pPr>
            <a:r>
              <a:rPr lang="en-GB" altLang="en-US" b="1" dirty="0"/>
              <a:t>Karst lakes </a:t>
            </a:r>
            <a:r>
              <a:rPr lang="en-GB" altLang="en-US" dirty="0"/>
              <a:t>are sink hole depressions in the land’s surface, their size depending on local geology.</a:t>
            </a:r>
            <a:endParaRPr lang="en-GB" altLang="en-US" b="1" dirty="0"/>
          </a:p>
          <a:p>
            <a:pPr eaLnBrk="1" hangingPunct="1">
              <a:spcBef>
                <a:spcPct val="0"/>
              </a:spcBef>
              <a:defRPr/>
            </a:pPr>
            <a:endParaRPr lang="en-GB" altLang="en-US" b="1" dirty="0"/>
          </a:p>
          <a:p>
            <a:pPr eaLnBrk="1" hangingPunct="1">
              <a:spcBef>
                <a:spcPct val="0"/>
              </a:spcBef>
              <a:defRPr/>
            </a:pPr>
            <a:r>
              <a:rPr lang="en-GB" altLang="en-US" b="1" dirty="0"/>
              <a:t>Formed by the dissolution of underlying bedrock </a:t>
            </a:r>
            <a:r>
              <a:rPr lang="en-GB" altLang="en-US" dirty="0"/>
              <a:t>– carbonic acid that causes karstic features formed as rain passes through the atmosphere picking up Carbon Dioxide which dissolves into the water. Once the rain reaches the ground passing through the soil which provides possibly more co2, a weak carbonic acid solution is formed.</a:t>
            </a:r>
          </a:p>
          <a:p>
            <a:pPr eaLnBrk="1" hangingPunct="1">
              <a:spcBef>
                <a:spcPct val="0"/>
              </a:spcBef>
              <a:defRPr/>
            </a:pPr>
            <a:endParaRPr lang="en-GB" altLang="en-US" dirty="0"/>
          </a:p>
          <a:p>
            <a:pPr eaLnBrk="1" hangingPunct="1">
              <a:spcBef>
                <a:spcPct val="0"/>
              </a:spcBef>
              <a:defRPr/>
            </a:pPr>
            <a:r>
              <a:rPr lang="en-GB" altLang="en-US" dirty="0"/>
              <a:t>Studying the formation and distribution of karsts is deemed important by scientists in the geology of petroleum, where apparently 50% of the world’s hydrocarbon reserves sit; in these porous karst systems.</a:t>
            </a:r>
          </a:p>
          <a:p>
            <a:pPr eaLnBrk="1" hangingPunct="1">
              <a:spcBef>
                <a:spcPct val="0"/>
              </a:spcBef>
              <a:defRPr/>
            </a:pPr>
            <a:endParaRPr lang="en-GB" altLang="en-US" dirty="0"/>
          </a:p>
          <a:p>
            <a:pPr eaLnBrk="1" hangingPunct="1">
              <a:spcBef>
                <a:spcPct val="0"/>
              </a:spcBef>
              <a:defRPr/>
            </a:pPr>
            <a:r>
              <a:rPr lang="en-GB" altLang="en-US" dirty="0"/>
              <a:t>These sinkholes are a natural component for many places, including Florida’s landscape. Not so much here of course, however the UK has a considerable amount of Calcareous Limestone bedrock, especially here in South Wales - which makes it no surprise that not too far from Dan </a:t>
            </a:r>
            <a:r>
              <a:rPr lang="en-GB" altLang="en-US" dirty="0" err="1"/>
              <a:t>Yr</a:t>
            </a:r>
            <a:r>
              <a:rPr lang="en-GB" altLang="en-US" dirty="0"/>
              <a:t> </a:t>
            </a:r>
            <a:r>
              <a:rPr lang="en-GB" altLang="en-US" dirty="0" err="1"/>
              <a:t>Ogof</a:t>
            </a:r>
            <a:r>
              <a:rPr lang="en-GB" altLang="en-US" dirty="0"/>
              <a:t>, a network of limestone caves and cavern systems, sink holes on the odd occasion occur. Just not so often in the car park of a countryside park…!</a:t>
            </a:r>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35</a:t>
            </a:fld>
            <a:endParaRPr lang="en-US"/>
          </a:p>
        </p:txBody>
      </p:sp>
    </p:spTree>
    <p:extLst>
      <p:ext uri="{BB962C8B-B14F-4D97-AF65-F5344CB8AC3E}">
        <p14:creationId xmlns:p14="http://schemas.microsoft.com/office/powerpoint/2010/main" val="113172099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36</a:t>
            </a:fld>
            <a:endParaRPr lang="en-US"/>
          </a:p>
        </p:txBody>
      </p:sp>
    </p:spTree>
    <p:extLst>
      <p:ext uri="{BB962C8B-B14F-4D97-AF65-F5344CB8AC3E}">
        <p14:creationId xmlns:p14="http://schemas.microsoft.com/office/powerpoint/2010/main" val="305208717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Useful starting points/back up material if needed… https://</a:t>
            </a:r>
            <a:r>
              <a:rPr lang="en-US" dirty="0" err="1"/>
              <a:t>www.researchgate.net</a:t>
            </a:r>
            <a:r>
              <a:rPr lang="en-US" dirty="0"/>
              <a:t>/topic/Dam-Engineering </a:t>
            </a:r>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37</a:t>
            </a:fld>
            <a:endParaRPr lang="en-US"/>
          </a:p>
        </p:txBody>
      </p:sp>
    </p:spTree>
    <p:extLst>
      <p:ext uri="{BB962C8B-B14F-4D97-AF65-F5344CB8AC3E}">
        <p14:creationId xmlns:p14="http://schemas.microsoft.com/office/powerpoint/2010/main" val="362622473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dirty="0"/>
              <a:t>Man made reservoirs comes under two different types; entirely man-made or rely on natural damming of a river of lake to create a reservoir or artificial lake where water is stored.</a:t>
            </a:r>
          </a:p>
          <a:p>
            <a:pPr eaLnBrk="1" hangingPunct="1">
              <a:spcBef>
                <a:spcPct val="0"/>
              </a:spcBef>
              <a:defRPr/>
            </a:pPr>
            <a:br>
              <a:rPr lang="en-GB" altLang="en-US" dirty="0"/>
            </a:br>
            <a:r>
              <a:rPr lang="en-GB" altLang="en-US" dirty="0"/>
              <a:t>Most are created by constructing dams across rivers such as this one, anyone recognise it..? Hoover Dam.</a:t>
            </a:r>
            <a:br>
              <a:rPr lang="en-GB" altLang="en-US" dirty="0"/>
            </a:br>
            <a:r>
              <a:rPr lang="en-GB" altLang="en-US" dirty="0"/>
              <a:t>The highest concrete dam in the Western hemisphere and dubbed one of the top 10 construction achievements of the 20</a:t>
            </a:r>
            <a:r>
              <a:rPr lang="en-GB" altLang="en-US" baseline="30000" dirty="0"/>
              <a:t>th</a:t>
            </a:r>
            <a:r>
              <a:rPr lang="en-GB" altLang="en-US" dirty="0"/>
              <a:t> Century, even 80 years on from construction.</a:t>
            </a:r>
          </a:p>
          <a:p>
            <a:pPr eaLnBrk="1" hangingPunct="1">
              <a:spcBef>
                <a:spcPct val="0"/>
              </a:spcBef>
              <a:defRPr/>
            </a:pPr>
            <a:endParaRPr lang="en-GB" altLang="en-US" dirty="0"/>
          </a:p>
          <a:p>
            <a:pPr eaLnBrk="1" hangingPunct="1">
              <a:spcBef>
                <a:spcPct val="0"/>
              </a:spcBef>
              <a:defRPr/>
            </a:pPr>
            <a:r>
              <a:rPr lang="en-GB" altLang="en-US" dirty="0"/>
              <a:t>Man made reservoirs can also be made by a natural lake which has been dammed to control the water level and how much water can flow out.</a:t>
            </a:r>
          </a:p>
          <a:p>
            <a:pPr eaLnBrk="1" hangingPunct="1">
              <a:spcBef>
                <a:spcPct val="0"/>
              </a:spcBef>
              <a:defRPr/>
            </a:pPr>
            <a:r>
              <a:rPr lang="en-GB" altLang="en-US" dirty="0"/>
              <a:t>Of course they serve multiple purposes for us, from serving as a source of freshwater for ourselves domestically to irrigating crops, generating electricity from water flow, or even recreation for boating and fishing. </a:t>
            </a:r>
          </a:p>
          <a:p>
            <a:pPr eaLnBrk="1" hangingPunct="1">
              <a:spcBef>
                <a:spcPct val="0"/>
              </a:spcBef>
              <a:defRPr/>
            </a:pPr>
            <a:endParaRPr lang="en-GB" altLang="en-US" dirty="0"/>
          </a:p>
          <a:p>
            <a:pPr eaLnBrk="1" hangingPunct="1">
              <a:spcBef>
                <a:spcPct val="0"/>
              </a:spcBef>
              <a:defRPr/>
            </a:pPr>
            <a:r>
              <a:rPr lang="en-GB" altLang="en-US" dirty="0"/>
              <a:t>Worldwide there’s over 500,000 reservoirs on Earth, 27 of those being bigger than 1,000 </a:t>
            </a:r>
            <a:r>
              <a:rPr lang="en-GB" altLang="en-US" dirty="0" err="1"/>
              <a:t>sq</a:t>
            </a:r>
            <a:r>
              <a:rPr lang="en-GB" altLang="en-US" dirty="0"/>
              <a:t> km in size, the rest at least one hectare!</a:t>
            </a:r>
          </a:p>
          <a:p>
            <a:pPr eaLnBrk="1" hangingPunct="1">
              <a:spcBef>
                <a:spcPct val="0"/>
              </a:spcBef>
              <a:defRPr/>
            </a:pPr>
            <a:endParaRPr lang="en-GB" altLang="en-US" dirty="0"/>
          </a:p>
          <a:p>
            <a:pPr eaLnBrk="1" hangingPunct="1">
              <a:spcBef>
                <a:spcPct val="0"/>
              </a:spcBef>
              <a:defRPr/>
            </a:pPr>
            <a:r>
              <a:rPr lang="en-GB" altLang="en-US" dirty="0"/>
              <a:t>They’re not without their cons, with estimates that more than 14% of global annual runoff occurs here at reservoirs, creating a threat to the natural hydrology of these landscapes and their ecology.</a:t>
            </a:r>
            <a:br>
              <a:rPr lang="en-GB" altLang="en-US" dirty="0"/>
            </a:br>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38</a:t>
            </a:fld>
            <a:endParaRPr lang="en-US"/>
          </a:p>
        </p:txBody>
      </p:sp>
    </p:spTree>
    <p:extLst>
      <p:ext uri="{BB962C8B-B14F-4D97-AF65-F5344CB8AC3E}">
        <p14:creationId xmlns:p14="http://schemas.microsoft.com/office/powerpoint/2010/main" val="102115848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t>As touched on briefly earlier, the  </a:t>
            </a:r>
            <a:r>
              <a:rPr lang="en-GB" altLang="en-US" dirty="0"/>
              <a:t>two different types of dams or reservoirs; entirely man-made or rely on the damming of a river of lake, create a reservoir or artificial lake where water is stored.</a:t>
            </a:r>
          </a:p>
          <a:p>
            <a:pPr>
              <a:defRPr/>
            </a:pPr>
            <a:endParaRPr lang="en-GB" dirty="0"/>
          </a:p>
          <a:p>
            <a:pPr>
              <a:defRPr/>
            </a:pPr>
            <a:r>
              <a:rPr lang="en-GB" dirty="0"/>
              <a:t>The three main purposes of a dam all come under the ability to </a:t>
            </a:r>
            <a:r>
              <a:rPr lang="en-GB" b="1" dirty="0"/>
              <a:t>store large quantities of water</a:t>
            </a:r>
            <a:r>
              <a:rPr lang="en-GB" dirty="0"/>
              <a:t>…</a:t>
            </a:r>
          </a:p>
          <a:p>
            <a:pPr marL="228600" indent="-228600">
              <a:buFont typeface="+mj-lt"/>
              <a:buAutoNum type="arabicPeriod"/>
              <a:defRPr/>
            </a:pPr>
            <a:r>
              <a:rPr lang="en-GB" dirty="0"/>
              <a:t>This stored water can be used for many beneficial uses from </a:t>
            </a:r>
            <a:r>
              <a:rPr lang="en-GB" b="1" dirty="0"/>
              <a:t>irrigating</a:t>
            </a:r>
            <a:r>
              <a:rPr lang="en-GB" dirty="0"/>
              <a:t> agricultural land, to </a:t>
            </a:r>
            <a:r>
              <a:rPr lang="en-GB" b="1" dirty="0"/>
              <a:t>industrial and municipal use</a:t>
            </a:r>
            <a:r>
              <a:rPr lang="en-GB" dirty="0"/>
              <a:t>.</a:t>
            </a:r>
          </a:p>
          <a:p>
            <a:pPr marL="228600" indent="-228600">
              <a:buFont typeface="+mj-lt"/>
              <a:buAutoNum type="arabicPeriod"/>
              <a:defRPr/>
            </a:pPr>
            <a:r>
              <a:rPr lang="en-GB" dirty="0"/>
              <a:t>In terms of flood control, a dam is able to </a:t>
            </a:r>
            <a:r>
              <a:rPr lang="en-GB" b="1" dirty="0"/>
              <a:t>reduce of prevent floods </a:t>
            </a:r>
            <a:r>
              <a:rPr lang="en-GB" dirty="0"/>
              <a:t>through storing water during periods of excess water flow and are also then able to release water during times of low flow when natural flows are inadequate to meet water demands.</a:t>
            </a:r>
          </a:p>
          <a:p>
            <a:pPr marL="228600" indent="-228600">
              <a:buFont typeface="+mj-lt"/>
              <a:buAutoNum type="arabicPeriod"/>
              <a:defRPr/>
            </a:pPr>
            <a:r>
              <a:rPr lang="en-GB" dirty="0"/>
              <a:t>Finally, reservoir water can also be directed to flow through hydraulic turbines, producing </a:t>
            </a:r>
            <a:r>
              <a:rPr lang="en-GB" b="1" dirty="0"/>
              <a:t>Hydroelectric</a:t>
            </a:r>
            <a:r>
              <a:rPr lang="en-GB" dirty="0"/>
              <a:t> </a:t>
            </a:r>
            <a:r>
              <a:rPr lang="en-GB" b="1" dirty="0"/>
              <a:t>power</a:t>
            </a:r>
            <a:r>
              <a:rPr lang="en-GB" dirty="0"/>
              <a:t> for use in homes and industries. </a:t>
            </a:r>
            <a:br>
              <a:rPr lang="en-GB" dirty="0"/>
            </a:br>
            <a:r>
              <a:rPr lang="en-GB" dirty="0"/>
              <a:t>It is considered a renewable source of energy because due to reservoir water being continually replenished by the water cycle.</a:t>
            </a:r>
          </a:p>
          <a:p>
            <a:pPr marL="228600" indent="-228600">
              <a:buFont typeface="+mj-lt"/>
              <a:buAutoNum type="arabicPeriod"/>
              <a:defRPr/>
            </a:pPr>
            <a:endParaRPr lang="en-GB" dirty="0"/>
          </a:p>
          <a:p>
            <a:pPr>
              <a:buFont typeface="+mj-lt"/>
              <a:buNone/>
              <a:defRPr/>
            </a:pPr>
            <a:r>
              <a:rPr lang="en-GB" dirty="0"/>
              <a:t>Alongside these purposes, Dams also provide a few additional benefits…</a:t>
            </a:r>
          </a:p>
          <a:p>
            <a:pPr marL="228600" indent="-228600">
              <a:buFont typeface="Arial" panose="020B0604020202020204" pitchFamily="34" charset="0"/>
              <a:buChar char="•"/>
              <a:defRPr/>
            </a:pPr>
            <a:r>
              <a:rPr lang="en-GB" b="1" dirty="0"/>
              <a:t>Recreation space </a:t>
            </a:r>
            <a:r>
              <a:rPr lang="en-GB" dirty="0"/>
              <a:t>– provide opportunities for fishing, boating, swimming, bird watching; with this benefit of dams has been shown to support local economies by increasing local tourism.</a:t>
            </a:r>
          </a:p>
          <a:p>
            <a:pPr marL="228600" indent="-228600">
              <a:buFont typeface="Arial" panose="020B0604020202020204" pitchFamily="34" charset="0"/>
              <a:buChar char="•"/>
              <a:defRPr/>
            </a:pPr>
            <a:r>
              <a:rPr lang="en-GB" b="1" dirty="0"/>
              <a:t>Water quality improvement </a:t>
            </a:r>
            <a:r>
              <a:rPr lang="en-GB" dirty="0"/>
              <a:t>– Promote the continual management and monitoring of water from the reservoir and surrounding sources.</a:t>
            </a:r>
            <a:br>
              <a:rPr lang="en-GB" dirty="0"/>
            </a:br>
            <a:r>
              <a:rPr lang="en-GB" dirty="0"/>
              <a:t>Some dams help protect the surrounding environment by trapping potentially hazardous materials in water and capturing sediment that could contain harmful or toxic substances or metals.</a:t>
            </a:r>
            <a:br>
              <a:rPr lang="en-GB" dirty="0"/>
            </a:br>
            <a:r>
              <a:rPr lang="en-GB" dirty="0"/>
              <a:t>FEMA (the Federal Emergency and Management Agency in the US) also claims that dams help facilitate the nation’s waterways, lessening the risk of waterborne accidents or problems that could affect the environment negatively.</a:t>
            </a:r>
            <a:endParaRPr lang="en-GB" b="1" dirty="0"/>
          </a:p>
          <a:p>
            <a:pPr marL="228600" indent="-228600">
              <a:buFont typeface="Arial" panose="020B0604020202020204" pitchFamily="34" charset="0"/>
              <a:buChar char="•"/>
              <a:defRPr/>
            </a:pPr>
            <a:r>
              <a:rPr lang="en-GB" b="1" dirty="0"/>
              <a:t>Navigation - </a:t>
            </a:r>
            <a:r>
              <a:rPr lang="en-GB" dirty="0"/>
              <a:t> Dams can be built to permit travel on river that had once been unnavigable, maintaining a minimum depth of water year-round on river s that may otherwise be too low for ships during part or most of the year. In some cases, shipping may be blocked by a waterfall or rapids, however a dam with a lock can ‘drown’ these obstructions.</a:t>
            </a:r>
            <a:endParaRPr lang="en-GB" b="1" dirty="0"/>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39</a:t>
            </a:fld>
            <a:endParaRPr lang="en-US"/>
          </a:p>
        </p:txBody>
      </p:sp>
    </p:spTree>
    <p:extLst>
      <p:ext uri="{BB962C8B-B14F-4D97-AF65-F5344CB8AC3E}">
        <p14:creationId xmlns:p14="http://schemas.microsoft.com/office/powerpoint/2010/main" val="113314637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40</a:t>
            </a:fld>
            <a:endParaRPr lang="en-US"/>
          </a:p>
        </p:txBody>
      </p:sp>
    </p:spTree>
    <p:extLst>
      <p:ext uri="{BB962C8B-B14F-4D97-AF65-F5344CB8AC3E}">
        <p14:creationId xmlns:p14="http://schemas.microsoft.com/office/powerpoint/2010/main" val="30727609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t>Dams aren’t without their cons, and these are just a few of them...</a:t>
            </a:r>
          </a:p>
          <a:p>
            <a:pPr>
              <a:defRPr/>
            </a:pPr>
            <a:endParaRPr lang="en-GB" dirty="0"/>
          </a:p>
          <a:p>
            <a:pPr>
              <a:defRPr/>
            </a:pPr>
            <a:r>
              <a:rPr lang="en-GB" b="1" dirty="0"/>
              <a:t>Sediment Trapping – </a:t>
            </a:r>
            <a:r>
              <a:rPr lang="en-GB" dirty="0"/>
              <a:t>All rivers contain sediments, however when this is stilled behind a dam, the sediments sink to the bottom of the reservoir, continually building up and lessening a reservoirs water storage potential. This also prevents vital nutrients from being distributed naturally further downstream.</a:t>
            </a:r>
          </a:p>
          <a:p>
            <a:pPr>
              <a:defRPr/>
            </a:pPr>
            <a:r>
              <a:rPr lang="en-GB" dirty="0"/>
              <a:t>It’s also been suggested by scientists that millions of smaller dams on rivers around the world make a considerable contribution toward the greenhouse cases linked to climate change;</a:t>
            </a:r>
            <a:br>
              <a:rPr lang="en-GB" dirty="0"/>
            </a:br>
            <a:r>
              <a:rPr lang="en-GB" dirty="0"/>
              <a:t>where more methane comes from these smaller dams than originally thought.</a:t>
            </a:r>
            <a:br>
              <a:rPr lang="en-GB" dirty="0"/>
            </a:br>
            <a:r>
              <a:rPr lang="en-GB" dirty="0"/>
              <a:t>(American Chemical Society (2013) </a:t>
            </a:r>
            <a:r>
              <a:rPr lang="en-GB" b="1" i="1" dirty="0"/>
              <a:t>Sediment trapped behind dams makes them ‘hot spots for greenhouse gas emissions’</a:t>
            </a:r>
            <a:r>
              <a:rPr lang="en-GB" dirty="0"/>
              <a:t> – https://</a:t>
            </a:r>
            <a:r>
              <a:rPr lang="en-GB" dirty="0" err="1"/>
              <a:t>www.acs.org</a:t>
            </a:r>
            <a:r>
              <a:rPr lang="en-GB" dirty="0"/>
              <a:t>/content/</a:t>
            </a:r>
            <a:r>
              <a:rPr lang="en-GB" dirty="0" err="1"/>
              <a:t>acs</a:t>
            </a:r>
            <a:r>
              <a:rPr lang="en-GB" dirty="0"/>
              <a:t>/</a:t>
            </a:r>
            <a:r>
              <a:rPr lang="en-GB" dirty="0" err="1"/>
              <a:t>en</a:t>
            </a:r>
            <a:r>
              <a:rPr lang="en-GB" dirty="0"/>
              <a:t>/pressroom/</a:t>
            </a:r>
            <a:r>
              <a:rPr lang="en-GB" dirty="0" err="1"/>
              <a:t>presspacs</a:t>
            </a:r>
            <a:r>
              <a:rPr lang="en-GB" dirty="0"/>
              <a:t>/2013/acs-presspac-july-31-2013/sediment-trapped-behind-dams-makes-them-hot-spots-for-greenhouse.html)</a:t>
            </a:r>
          </a:p>
          <a:p>
            <a:pPr>
              <a:defRPr/>
            </a:pPr>
            <a:endParaRPr lang="en-GB" dirty="0"/>
          </a:p>
          <a:p>
            <a:pPr>
              <a:defRPr/>
            </a:pPr>
            <a:r>
              <a:rPr lang="en-GB" b="1" dirty="0"/>
              <a:t>Erosion of Surrounding Soil </a:t>
            </a:r>
            <a:r>
              <a:rPr lang="en-GB" dirty="0"/>
              <a:t>– After construction of dams, sometimes the surrounding land can erode at a quicker rate than natural. One such example of this is The Three Gorges Dam in china, which since construction has suffered a great extent of soil erosion both within the reservoir itself, and in the channel of the river’s outset, causing landslides and posing a great potential of risk danger to communities.</a:t>
            </a:r>
          </a:p>
          <a:p>
            <a:pPr>
              <a:defRPr/>
            </a:pPr>
            <a:endParaRPr lang="en-GB" dirty="0"/>
          </a:p>
          <a:p>
            <a:pPr>
              <a:defRPr/>
            </a:pPr>
            <a:r>
              <a:rPr lang="en-GB" b="1" dirty="0"/>
              <a:t>Cost and risk – </a:t>
            </a:r>
            <a:r>
              <a:rPr lang="en-GB" dirty="0"/>
              <a:t> Dams cost a lot to build, one for example (</a:t>
            </a:r>
            <a:r>
              <a:rPr lang="en-GB" i="1" dirty="0" err="1"/>
              <a:t>Itaip</a:t>
            </a:r>
            <a:r>
              <a:rPr lang="en-GB" i="1" dirty="0"/>
              <a:t> Dam)</a:t>
            </a:r>
            <a:r>
              <a:rPr lang="en-GB" dirty="0"/>
              <a:t> cost $20 billion, and took 18 years to build. </a:t>
            </a:r>
            <a:br>
              <a:rPr lang="en-GB" dirty="0"/>
            </a:br>
            <a:r>
              <a:rPr lang="en-GB" dirty="0"/>
              <a:t>Alongside the costs to build, the risks are great depending on geographical location and size of the dam. Seismic activity can pose a threat to the structural integrity of a dam – where in the past this has caused the collapse of more than 3,200 dams in China, killing several 100,000 people.</a:t>
            </a:r>
            <a:br>
              <a:rPr lang="en-GB" dirty="0"/>
            </a:br>
            <a:r>
              <a:rPr lang="en-GB" dirty="0"/>
              <a:t>There’s also the environmental risk taken, where for example the surrounding landscape suffers from landslides, mudslides and erosion due to the lack of water distributing naturally through the water table.</a:t>
            </a:r>
            <a:br>
              <a:rPr lang="en-GB" dirty="0"/>
            </a:br>
            <a:r>
              <a:rPr lang="en-GB" dirty="0"/>
              <a:t>In addition, the ecological deterioration downstream can lead to negative consequences for migratory aquatic species such as salmon, trout ell and species threated with extinction such as sturgeon, which are prevented from access to spawning sites.</a:t>
            </a:r>
          </a:p>
          <a:p>
            <a:pPr>
              <a:defRPr/>
            </a:pPr>
            <a:endParaRPr lang="en-GB" dirty="0"/>
          </a:p>
          <a:p>
            <a:pPr>
              <a:defRPr/>
            </a:pPr>
            <a:r>
              <a:rPr lang="en-GB" b="1" dirty="0"/>
              <a:t>Flooding settlements – </a:t>
            </a:r>
            <a:r>
              <a:rPr lang="en-GB" dirty="0"/>
              <a:t>Lastly the community issues of flooding people’s homes. Sometimes the governments and businesses offer to move occupants of an area prior to building dams (as was done to residents in the area of the Three Gorges Dam), however flooding can also occur when dams flood or collapse such as recently this summer in South Korea and the Laos Dam.</a:t>
            </a:r>
            <a:br>
              <a:rPr lang="en-GB" dirty="0"/>
            </a:br>
            <a:r>
              <a:rPr lang="en-GB" dirty="0"/>
              <a:t>(</a:t>
            </a:r>
            <a:r>
              <a:rPr lang="en-GB" b="1" i="1" dirty="0"/>
              <a:t>South Korea firm says Laos Dam damage found day before collapse, 2018 </a:t>
            </a:r>
            <a:r>
              <a:rPr lang="en-GB" dirty="0"/>
              <a:t>https://</a:t>
            </a:r>
            <a:r>
              <a:rPr lang="en-GB" dirty="0" err="1"/>
              <a:t>guardian.ng</a:t>
            </a:r>
            <a:r>
              <a:rPr lang="en-GB" dirty="0"/>
              <a:t>/news/south-</a:t>
            </a:r>
            <a:r>
              <a:rPr lang="en-GB" dirty="0" err="1"/>
              <a:t>korea</a:t>
            </a:r>
            <a:r>
              <a:rPr lang="en-GB" dirty="0"/>
              <a:t>-firm-says-</a:t>
            </a:r>
            <a:r>
              <a:rPr lang="en-GB" dirty="0" err="1"/>
              <a:t>laos</a:t>
            </a:r>
            <a:r>
              <a:rPr lang="en-GB" dirty="0"/>
              <a:t>-dam-damage-found-day-before-collapse/)</a:t>
            </a:r>
            <a:br>
              <a:rPr lang="en-GB" dirty="0"/>
            </a:br>
            <a:endParaRPr lang="en-GB" b="1" dirty="0"/>
          </a:p>
        </p:txBody>
      </p:sp>
      <p:sp>
        <p:nvSpPr>
          <p:cNvPr id="4" name="Slide Number Placeholder 3"/>
          <p:cNvSpPr>
            <a:spLocks noGrp="1"/>
          </p:cNvSpPr>
          <p:nvPr>
            <p:ph type="sldNum" sz="quarter" idx="5"/>
          </p:nvPr>
        </p:nvSpPr>
        <p:spPr/>
        <p:txBody>
          <a:bodyPr/>
          <a:lstStyle/>
          <a:p>
            <a:fld id="{5012FA5A-2EE2-CD4C-8B53-A6BF9B361C9E}" type="slidenum">
              <a:rPr lang="en-US" smtClean="0"/>
              <a:t>41</a:t>
            </a:fld>
            <a:endParaRPr lang="en-US"/>
          </a:p>
        </p:txBody>
      </p:sp>
    </p:spTree>
    <p:extLst>
      <p:ext uri="{BB962C8B-B14F-4D97-AF65-F5344CB8AC3E}">
        <p14:creationId xmlns:p14="http://schemas.microsoft.com/office/powerpoint/2010/main" val="399086570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As a vague rule of thumb, most reservoirs also tend to be </a:t>
            </a:r>
            <a:r>
              <a:rPr lang="en-US" altLang="en-US" b="1" i="1" dirty="0"/>
              <a:t>dendritic</a:t>
            </a:r>
            <a:r>
              <a:rPr lang="en-US" altLang="en-US" dirty="0"/>
              <a:t>, meaning they have a branched form, resembling a tree/its roots, much like all of these.</a:t>
            </a:r>
          </a:p>
          <a:p>
            <a:r>
              <a:rPr lang="en-US" altLang="en-US" dirty="0"/>
              <a:t>All these waterways were created by one or more damming system.</a:t>
            </a:r>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42</a:t>
            </a:fld>
            <a:endParaRPr lang="en-US"/>
          </a:p>
        </p:txBody>
      </p:sp>
    </p:spTree>
    <p:extLst>
      <p:ext uri="{BB962C8B-B14F-4D97-AF65-F5344CB8AC3E}">
        <p14:creationId xmlns:p14="http://schemas.microsoft.com/office/powerpoint/2010/main" val="299348959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Compared to natural lakes, reservoirs like these are…</a:t>
            </a:r>
          </a:p>
          <a:p>
            <a:endParaRPr lang="en-US" altLang="en-US" dirty="0"/>
          </a:p>
          <a:p>
            <a:r>
              <a:rPr lang="en-US" altLang="en-US" dirty="0"/>
              <a:t>Reservoirs are </a:t>
            </a:r>
            <a:r>
              <a:rPr lang="en-US" altLang="en-US" b="1" dirty="0"/>
              <a:t>much larger in surface area and deeper in size</a:t>
            </a:r>
            <a:r>
              <a:rPr lang="en-US" altLang="en-US" dirty="0"/>
              <a:t>, therefore can hold more water than a natural body of water for water storage purposes.</a:t>
            </a:r>
          </a:p>
          <a:p>
            <a:r>
              <a:rPr lang="en-US" altLang="en-US" dirty="0"/>
              <a:t>Because of this, they have a greater drainage potential than that of natural lakes.</a:t>
            </a:r>
          </a:p>
          <a:p>
            <a:endParaRPr lang="en-US" altLang="en-US" dirty="0"/>
          </a:p>
          <a:p>
            <a:r>
              <a:rPr lang="en-US" altLang="en-US" b="1" dirty="0"/>
              <a:t>Reservoirs also have a shorter water residence time </a:t>
            </a:r>
            <a:r>
              <a:rPr lang="en-US" altLang="en-US" dirty="0"/>
              <a:t>– the amount of water in a reservoir divided by either the rate of addition of water to the waterbody, or the rate of loss from it.</a:t>
            </a:r>
            <a:br>
              <a:rPr lang="en-US" altLang="en-US" dirty="0"/>
            </a:br>
            <a:r>
              <a:rPr lang="en-US" altLang="en-US" dirty="0"/>
              <a:t>E.g. Oceans = 3-3230 years residence time.</a:t>
            </a:r>
            <a:br>
              <a:rPr lang="en-US" altLang="en-US" dirty="0"/>
            </a:br>
            <a:r>
              <a:rPr lang="en-US" altLang="en-US" dirty="0"/>
              <a:t>Atmosphere = 10 days residence time.</a:t>
            </a:r>
          </a:p>
          <a:p>
            <a:r>
              <a:rPr lang="en-US" altLang="en-US" dirty="0"/>
              <a:t>Lakes, rivers, ice and groundwater have residence times lying between these two extremes and are highly variable.</a:t>
            </a:r>
          </a:p>
          <a:p>
            <a:endParaRPr lang="en-US" altLang="en-US" dirty="0"/>
          </a:p>
          <a:p>
            <a:r>
              <a:rPr lang="en-US" altLang="en-US" dirty="0"/>
              <a:t>And they also have </a:t>
            </a:r>
            <a:r>
              <a:rPr lang="en-US" altLang="en-US" b="1" dirty="0"/>
              <a:t>higher nutrient loading rates – </a:t>
            </a:r>
            <a:r>
              <a:rPr lang="en-US" altLang="en-US" dirty="0"/>
              <a:t>Nitrogen and phosphorus rates are generally higher in reservoirs because they have special characteristics that are more likely to affect nutrient levels.</a:t>
            </a:r>
            <a:br>
              <a:rPr lang="en-US" altLang="en-US" dirty="0"/>
            </a:br>
            <a:r>
              <a:rPr lang="en-US" altLang="en-US" dirty="0"/>
              <a:t>E.g. their ability to trap large amounts of sediment which can affect that primary production and the erosion of land or run off from land surrounding the reservoir.</a:t>
            </a:r>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43</a:t>
            </a:fld>
            <a:endParaRPr lang="en-US"/>
          </a:p>
        </p:txBody>
      </p:sp>
    </p:spTree>
    <p:extLst>
      <p:ext uri="{BB962C8B-B14F-4D97-AF65-F5344CB8AC3E}">
        <p14:creationId xmlns:p14="http://schemas.microsoft.com/office/powerpoint/2010/main" val="11118195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Some more of the quantitative comparisons in characteristics of man-made reservoirs and stratifying lakes.</a:t>
            </a:r>
            <a:br>
              <a:rPr lang="en-US" altLang="en-US" dirty="0"/>
            </a:br>
            <a:r>
              <a:rPr lang="en-US" altLang="en-US" dirty="0"/>
              <a:t>The top variables and characteristics can be </a:t>
            </a:r>
            <a:r>
              <a:rPr lang="en-US" altLang="en-US" b="1" dirty="0"/>
              <a:t>measured</a:t>
            </a:r>
            <a:r>
              <a:rPr lang="en-US" altLang="en-US" dirty="0"/>
              <a:t> or determined through scientific means.</a:t>
            </a:r>
          </a:p>
          <a:p>
            <a:endParaRPr lang="en-US" altLang="en-US" dirty="0"/>
          </a:p>
          <a:p>
            <a:r>
              <a:rPr lang="en-US" altLang="en-US" dirty="0"/>
              <a:t>From the physical and metamorphological characteristics (first segment) such as geological form, shore development, shape and age (which can be determined through means such as </a:t>
            </a:r>
            <a:r>
              <a:rPr lang="en-US" altLang="en-US" i="1" dirty="0"/>
              <a:t>paleolimnology</a:t>
            </a:r>
            <a:r>
              <a:rPr lang="en-US" altLang="en-US" dirty="0"/>
              <a:t>);</a:t>
            </a:r>
          </a:p>
          <a:p>
            <a:r>
              <a:rPr lang="en-US" altLang="en-US" dirty="0"/>
              <a:t>To more relative differences such as geographical location, connected waterways, causes of water volume change and how often management of that water body is required to be undertaken.</a:t>
            </a:r>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44</a:t>
            </a:fld>
            <a:endParaRPr lang="en-US"/>
          </a:p>
        </p:txBody>
      </p:sp>
    </p:spTree>
    <p:extLst>
      <p:ext uri="{BB962C8B-B14F-4D97-AF65-F5344CB8AC3E}">
        <p14:creationId xmlns:p14="http://schemas.microsoft.com/office/powerpoint/2010/main" val="56735842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Some reservoirs can show something called </a:t>
            </a:r>
            <a:r>
              <a:rPr lang="en-US" altLang="en-US" b="1" i="1" dirty="0"/>
              <a:t>Longitudinal zonation</a:t>
            </a:r>
            <a:r>
              <a:rPr lang="en-US" altLang="en-US" i="1" dirty="0"/>
              <a:t>, </a:t>
            </a:r>
            <a:r>
              <a:rPr lang="en-US" altLang="en-US" dirty="0"/>
              <a:t>where the reservoir changes in its physical and chemical characteristics at different distances from the river input. Taking note of this can help determine if management needs to be undertaken in certain areas of the reservoir, or what areas are more likely to need it.</a:t>
            </a:r>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45</a:t>
            </a:fld>
            <a:endParaRPr lang="en-US"/>
          </a:p>
        </p:txBody>
      </p:sp>
    </p:spTree>
    <p:extLst>
      <p:ext uri="{BB962C8B-B14F-4D97-AF65-F5344CB8AC3E}">
        <p14:creationId xmlns:p14="http://schemas.microsoft.com/office/powerpoint/2010/main" val="424762287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t>Originally, </a:t>
            </a:r>
            <a:r>
              <a:rPr lang="en-US" b="1" dirty="0"/>
              <a:t>homogenizing</a:t>
            </a:r>
            <a:r>
              <a:rPr lang="en-US" dirty="0"/>
              <a:t> of species was defined by ecologists as the replacement of native species by exotics </a:t>
            </a:r>
            <a:r>
              <a:rPr lang="en-GB" dirty="0"/>
              <a:t>(McKinney and Lockwood 1999).</a:t>
            </a:r>
          </a:p>
          <a:p>
            <a:pPr>
              <a:defRPr/>
            </a:pPr>
            <a:r>
              <a:rPr lang="en-GB" dirty="0"/>
              <a:t>However this phenomenon is now more broadly recognised as </a:t>
            </a:r>
            <a:r>
              <a:rPr lang="en-GB" b="1" dirty="0"/>
              <a:t>the process by which ecosystems lose their biological uniqueness/biodiversity </a:t>
            </a:r>
            <a:r>
              <a:rPr lang="en-GB" dirty="0"/>
              <a:t>(Olden and Rooney 2006).</a:t>
            </a:r>
          </a:p>
          <a:p>
            <a:pPr>
              <a:defRPr/>
            </a:pPr>
            <a:r>
              <a:rPr lang="en-US" dirty="0"/>
              <a:t>With </a:t>
            </a:r>
            <a:r>
              <a:rPr lang="en-US" b="1" dirty="0"/>
              <a:t>controlled water releases</a:t>
            </a:r>
            <a:r>
              <a:rPr lang="en-US" dirty="0"/>
              <a:t>, dams control how much and when water levels rise and fall in downstream habitats, which </a:t>
            </a:r>
            <a:r>
              <a:rPr lang="en-US" b="1" dirty="0"/>
              <a:t>may be disrupting life cycles</a:t>
            </a:r>
            <a:r>
              <a:rPr lang="en-US" dirty="0"/>
              <a:t> of various aquatic animals and invertebrates.</a:t>
            </a:r>
          </a:p>
          <a:p>
            <a:pPr>
              <a:defRPr/>
            </a:pPr>
            <a:endParaRPr lang="en-US" dirty="0"/>
          </a:p>
          <a:p>
            <a:pPr>
              <a:defRPr/>
            </a:pPr>
            <a:r>
              <a:rPr lang="en-US" dirty="0"/>
              <a:t>The ecological pressures that dams put on these downstream habitats has varying effects on different species…</a:t>
            </a:r>
          </a:p>
          <a:p>
            <a:pPr>
              <a:defRPr/>
            </a:pPr>
            <a:br>
              <a:rPr lang="en-US" dirty="0"/>
            </a:br>
            <a:r>
              <a:rPr lang="en-US" dirty="0"/>
              <a:t>Specifically, ‘</a:t>
            </a:r>
            <a:r>
              <a:rPr lang="en-US" b="1" dirty="0"/>
              <a:t>generalist species</a:t>
            </a:r>
            <a:r>
              <a:rPr lang="en-US" dirty="0"/>
              <a:t>’ are more adaptable to different conditions and different habitats; able to thrive in a wide variety of environmental conditions and make use of a variety of different resources or food sources. Because of this, they are not as easily affected by changes a dam’s controlled water releases could present</a:t>
            </a:r>
            <a:br>
              <a:rPr lang="en-US" dirty="0"/>
            </a:br>
            <a:r>
              <a:rPr lang="en-US" dirty="0"/>
              <a:t>(e.g. turbidity fluctuations, water levels, nutrient content, etc.) These kinds of species are often also not dependent on specific conditions for which they need to survive..</a:t>
            </a:r>
          </a:p>
          <a:p>
            <a:pPr>
              <a:defRPr/>
            </a:pPr>
            <a:endParaRPr lang="en-US" b="1" dirty="0"/>
          </a:p>
          <a:p>
            <a:pPr>
              <a:defRPr/>
            </a:pPr>
            <a:r>
              <a:rPr lang="en-US" b="1" dirty="0"/>
              <a:t>Specialist species </a:t>
            </a:r>
            <a:r>
              <a:rPr lang="en-US" dirty="0"/>
              <a:t>however, are. These species are often only found in specific habitats, environmental conditions, or rely on one/very few food sources, meaning they are more vulnerable to changes in their aquatic environments.</a:t>
            </a:r>
          </a:p>
          <a:p>
            <a:pPr>
              <a:defRPr/>
            </a:pPr>
            <a:endParaRPr lang="en-US" dirty="0"/>
          </a:p>
          <a:p>
            <a:pPr>
              <a:defRPr/>
            </a:pPr>
            <a:r>
              <a:rPr lang="en-US" dirty="0"/>
              <a:t>Under these conditions, generalists can out-compete specialist species and deplete or eliminate a specialist from an area.</a:t>
            </a:r>
          </a:p>
          <a:p>
            <a:pPr>
              <a:defRPr/>
            </a:pPr>
            <a:endParaRPr lang="en-US" dirty="0"/>
          </a:p>
          <a:p>
            <a:pPr>
              <a:defRPr/>
            </a:pPr>
            <a:r>
              <a:rPr lang="en-US" dirty="0"/>
              <a:t>E.G. </a:t>
            </a:r>
            <a:r>
              <a:rPr lang="en-US" b="1" dirty="0"/>
              <a:t>Some specialist species examples affected by dams…</a:t>
            </a:r>
          </a:p>
          <a:p>
            <a:pPr>
              <a:defRPr/>
            </a:pPr>
            <a:endParaRPr lang="en-US" dirty="0"/>
          </a:p>
          <a:p>
            <a:pPr>
              <a:defRPr/>
            </a:pPr>
            <a:r>
              <a:rPr lang="en-US" b="1" dirty="0"/>
              <a:t>Invertebrates such as Caddisflies </a:t>
            </a:r>
            <a:r>
              <a:rPr lang="en-US" dirty="0"/>
              <a:t>– some invertebrates are sensitive to water pollution or changes in its chemical and physical characteristics; such as caddisflies. As such, they’re often used as indicators of good water quality (</a:t>
            </a:r>
            <a:r>
              <a:rPr lang="en-US" b="1" i="1" dirty="0"/>
              <a:t>bioindicators</a:t>
            </a:r>
            <a:r>
              <a:rPr lang="en-US" dirty="0"/>
              <a:t>).</a:t>
            </a:r>
            <a:br>
              <a:rPr lang="en-US" dirty="0"/>
            </a:br>
            <a:r>
              <a:rPr lang="en-US" dirty="0"/>
              <a:t>Together with stoneflies and mayflies, surveying for the presence (or lack) of these can indicate the quality of downstream habitats.</a:t>
            </a:r>
            <a:endParaRPr lang="en-US" b="1" dirty="0"/>
          </a:p>
          <a:p>
            <a:endParaRPr lang="en-US" dirty="0"/>
          </a:p>
        </p:txBody>
      </p:sp>
      <p:sp>
        <p:nvSpPr>
          <p:cNvPr id="4" name="Slide Number Placeholder 3"/>
          <p:cNvSpPr>
            <a:spLocks noGrp="1"/>
          </p:cNvSpPr>
          <p:nvPr>
            <p:ph type="sldNum" sz="quarter" idx="5"/>
          </p:nvPr>
        </p:nvSpPr>
        <p:spPr/>
        <p:txBody>
          <a:bodyPr/>
          <a:lstStyle/>
          <a:p>
            <a:fld id="{5012FA5A-2EE2-CD4C-8B53-A6BF9B361C9E}" type="slidenum">
              <a:rPr lang="en-US" smtClean="0"/>
              <a:t>46</a:t>
            </a:fld>
            <a:endParaRPr lang="en-US"/>
          </a:p>
        </p:txBody>
      </p:sp>
    </p:spTree>
    <p:extLst>
      <p:ext uri="{BB962C8B-B14F-4D97-AF65-F5344CB8AC3E}">
        <p14:creationId xmlns:p14="http://schemas.microsoft.com/office/powerpoint/2010/main" val="280405041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0E559521-431C-9C43-A795-53B78582F3D3}"/>
              </a:ext>
            </a:extLst>
          </p:cNvPr>
          <p:cNvSpPr>
            <a:spLocks noGrp="1"/>
          </p:cNvSpPr>
          <p:nvPr>
            <p:ph type="body" idx="1"/>
          </p:nvPr>
        </p:nvSpPr>
        <p:spPr/>
        <p:txBody>
          <a:bodyPr/>
          <a:lstStyle/>
          <a:p>
            <a:pPr>
              <a:defRPr/>
            </a:pPr>
            <a:r>
              <a:rPr lang="en-US" dirty="0"/>
              <a:t>Some of the most vulnerable species to changes in riverine habitats caused by damming is of course however, fish. </a:t>
            </a:r>
            <a:br>
              <a:rPr lang="en-US" dirty="0"/>
            </a:br>
            <a:r>
              <a:rPr lang="en-US" dirty="0"/>
              <a:t>Especially those that utilize riverine or estuarine habitats for the main phases of their life cycle which include mating, spawning and development before heading out to sea as adults.</a:t>
            </a:r>
          </a:p>
          <a:p>
            <a:pPr>
              <a:defRPr/>
            </a:pPr>
            <a:endParaRPr lang="en-US" b="1" dirty="0"/>
          </a:p>
          <a:p>
            <a:pPr>
              <a:defRPr/>
            </a:pPr>
            <a:r>
              <a:rPr lang="en-US" b="1" dirty="0"/>
              <a:t>Sturgeon and migratory fish </a:t>
            </a:r>
            <a:r>
              <a:rPr lang="en-US" dirty="0"/>
              <a:t>– Dams can have a number of detrimental affects on migratory fish species including and sadly, beyond the archetypical spawning grounds issues. </a:t>
            </a:r>
          </a:p>
          <a:p>
            <a:pPr>
              <a:defRPr/>
            </a:pPr>
            <a:endParaRPr lang="en-US" dirty="0"/>
          </a:p>
          <a:p>
            <a:pPr>
              <a:defRPr/>
            </a:pPr>
            <a:r>
              <a:rPr lang="en-US" dirty="0"/>
              <a:t>They also rely on water temperature and natural conditions, which if not right may prevent them from mating or hinder the development of larval fish. Not great where most species are on the threatened list, and many like the European Sturgeon are a Critically Endangered IUCN Red List species.</a:t>
            </a:r>
          </a:p>
          <a:p>
            <a:pPr>
              <a:defRPr/>
            </a:pPr>
            <a:endParaRPr lang="en-US" dirty="0"/>
          </a:p>
          <a:p>
            <a:pPr>
              <a:defRPr/>
            </a:pPr>
            <a:r>
              <a:rPr lang="en-US" dirty="0"/>
              <a:t>Development for upstream passage for species like these has been developed slowly in Europe, Japan, New Zealand and Australia migratory species, namely eels! </a:t>
            </a:r>
            <a:br>
              <a:rPr lang="en-US" dirty="0"/>
            </a:br>
            <a:endParaRPr lang="en-US" dirty="0"/>
          </a:p>
          <a:p>
            <a:pPr>
              <a:defRPr/>
            </a:pPr>
            <a:r>
              <a:rPr lang="en-US" dirty="0"/>
              <a:t>Additional links:</a:t>
            </a:r>
          </a:p>
          <a:p>
            <a:pPr>
              <a:defRPr/>
            </a:pPr>
            <a:br>
              <a:rPr lang="en-US" dirty="0"/>
            </a:br>
            <a:r>
              <a:rPr lang="en-US" b="1" dirty="0"/>
              <a:t>Eel Pass South Cumbria Rivers Trust – </a:t>
            </a:r>
            <a:r>
              <a:rPr lang="en-US" dirty="0"/>
              <a:t>https://</a:t>
            </a:r>
            <a:r>
              <a:rPr lang="en-US" dirty="0" err="1"/>
              <a:t>youtu.be</a:t>
            </a:r>
            <a:r>
              <a:rPr lang="en-US" dirty="0"/>
              <a:t>/5Uh9Vg1vy0w</a:t>
            </a:r>
            <a:endParaRPr lang="en-US" b="1" dirty="0"/>
          </a:p>
          <a:p>
            <a:pPr>
              <a:defRPr/>
            </a:pPr>
            <a:r>
              <a:rPr lang="en-US" b="1" dirty="0"/>
              <a:t>(4 Species Impacted by Dams, WWF (2014</a:t>
            </a:r>
            <a:r>
              <a:rPr lang="en-US" dirty="0"/>
              <a:t>) – https://</a:t>
            </a:r>
            <a:r>
              <a:rPr lang="en-US" dirty="0" err="1"/>
              <a:t>www.worldwildlife.org</a:t>
            </a:r>
            <a:r>
              <a:rPr lang="en-US" dirty="0"/>
              <a:t>/stories/4-species-impacted-by-dams)</a:t>
            </a: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7B8529B0-12BC-F54C-90D8-7AE01FAAD01C}"/>
              </a:ext>
            </a:extLst>
          </p:cNvPr>
          <p:cNvSpPr>
            <a:spLocks noGrp="1"/>
          </p:cNvSpPr>
          <p:nvPr>
            <p:ph type="body" idx="1"/>
          </p:nvPr>
        </p:nvSpPr>
        <p:spPr/>
        <p:txBody>
          <a:bodyPr/>
          <a:lstStyle/>
          <a:p>
            <a:pPr eaLnBrk="1" hangingPunct="1">
              <a:spcBef>
                <a:spcPct val="0"/>
              </a:spcBef>
            </a:pPr>
            <a:r>
              <a:rPr lang="en-GB" altLang="en-US" dirty="0"/>
              <a:t>Rising salinity in water (which ruins land for agriculture) is another risk dams present, worsened by evaporation from reservoirs and changes to flows downstream.</a:t>
            </a:r>
          </a:p>
          <a:p>
            <a:pPr eaLnBrk="1" hangingPunct="1">
              <a:spcBef>
                <a:spcPct val="0"/>
              </a:spcBef>
            </a:pPr>
            <a:r>
              <a:rPr lang="en-GB" altLang="en-US" dirty="0"/>
              <a:t>If the level of salts in soils becomes too high, water may flow from the plant roots back into the soil and cause dehydration of plants.</a:t>
            </a:r>
            <a:br>
              <a:rPr lang="en-GB" altLang="en-US" dirty="0"/>
            </a:br>
            <a:r>
              <a:rPr lang="en-GB" altLang="en-US" dirty="0"/>
              <a:t>This can have a significant effect on yields or even the death of farmers crops.</a:t>
            </a:r>
          </a:p>
          <a:p>
            <a:pPr eaLnBrk="1" hangingPunct="1">
              <a:spcBef>
                <a:spcPct val="0"/>
              </a:spcBef>
            </a:pPr>
            <a:endParaRPr lang="en-GB" altLang="en-US" dirty="0"/>
          </a:p>
          <a:p>
            <a:pPr eaLnBrk="1" hangingPunct="1">
              <a:spcBef>
                <a:spcPct val="0"/>
              </a:spcBef>
            </a:pPr>
            <a:r>
              <a:rPr lang="en-GB" altLang="en-US" dirty="0"/>
              <a:t>High salt concentrations can be toxic to aquatic organisms in purely freshwater environments. </a:t>
            </a:r>
            <a:br>
              <a:rPr lang="en-GB" altLang="en-US" dirty="0"/>
            </a:br>
            <a:r>
              <a:rPr lang="en-GB" altLang="en-US" dirty="0"/>
              <a:t>Recent studies have shown the loss of mayfly biodiversity and abundance (one of the key bioindicator species) at ‘</a:t>
            </a:r>
            <a:r>
              <a:rPr lang="en-GB" altLang="en-US" i="1" dirty="0"/>
              <a:t>surprisingly low salinities’</a:t>
            </a:r>
            <a:r>
              <a:rPr lang="en-GB" altLang="en-US" dirty="0"/>
              <a:t>. Meaning it’s taking very little in the way of biochemical changes, to disrupt their growth or even be enough to kill them at far lower salt quantities than we first thought.</a:t>
            </a:r>
            <a:br>
              <a:rPr lang="en-GB" altLang="en-US" dirty="0"/>
            </a:br>
            <a:r>
              <a:rPr lang="en-GB" altLang="en-US" dirty="0"/>
              <a:t>(</a:t>
            </a:r>
            <a:r>
              <a:rPr lang="en-GB" altLang="en-US" b="1" dirty="0"/>
              <a:t>Understanding of salinity impacts on freshwater biodiversity </a:t>
            </a:r>
            <a:r>
              <a:rPr lang="en-GB" altLang="en-US" dirty="0"/>
              <a:t>– https://</a:t>
            </a:r>
            <a:r>
              <a:rPr lang="en-GB" altLang="en-US" dirty="0" err="1"/>
              <a:t>phys.org</a:t>
            </a:r>
            <a:r>
              <a:rPr lang="en-GB" altLang="en-US" dirty="0"/>
              <a:t>/news/2017-01-salinity-impacts-freshwater-biodiversity.html)</a:t>
            </a:r>
          </a:p>
          <a:p>
            <a:pPr eaLnBrk="1" hangingPunct="1">
              <a:spcBef>
                <a:spcPct val="0"/>
              </a:spcBef>
            </a:pPr>
            <a:endParaRPr lang="en-GB" altLang="en-US" dirty="0"/>
          </a:p>
          <a:p>
            <a:pPr eaLnBrk="1" hangingPunct="1">
              <a:spcBef>
                <a:spcPct val="0"/>
              </a:spcBef>
            </a:pPr>
            <a:r>
              <a:rPr lang="en-GB" altLang="en-US" dirty="0"/>
              <a:t>From a human perspective, it can corrode pipes and machinery, which can lead to to more economic cost for repair and upkeep of the reservoir’s systems.</a:t>
            </a:r>
          </a:p>
          <a:p>
            <a:pPr eaLnBrk="1" hangingPunct="1">
              <a:spcBef>
                <a:spcPct val="0"/>
              </a:spcBef>
            </a:pPr>
            <a:r>
              <a:rPr lang="en-GB" altLang="en-US" dirty="0"/>
              <a:t>The current cost in Australia to repair infrastructure damage caused by salinity is estimated at $100 million.</a:t>
            </a:r>
          </a:p>
          <a:p>
            <a:pPr eaLnBrk="1" hangingPunct="1">
              <a:spcBef>
                <a:spcPct val="0"/>
              </a:spcBef>
            </a:pPr>
            <a:endParaRPr lang="en-GB" altLang="en-US" dirty="0"/>
          </a:p>
          <a:p>
            <a:pPr eaLnBrk="1" hangingPunct="1">
              <a:spcBef>
                <a:spcPct val="0"/>
              </a:spcBef>
            </a:pPr>
            <a:r>
              <a:rPr lang="en-GB" altLang="en-US" dirty="0"/>
              <a:t>Unpleasantly for us and our grazing animals in agriculture, increased salinity can have a laxative affect. Not the best…</a:t>
            </a:r>
          </a:p>
          <a:p>
            <a:endParaRPr lang="en-US" dirty="0"/>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C0DF56F1-C0F5-D64F-B551-6E03D6F4E9ED}"/>
              </a:ext>
            </a:extLst>
          </p:cNvPr>
          <p:cNvSpPr>
            <a:spLocks noGrp="1"/>
          </p:cNvSpPr>
          <p:nvPr>
            <p:ph type="body" idx="1"/>
          </p:nvPr>
        </p:nvSpPr>
        <p:spPr/>
        <p:txBody>
          <a:bodyPr/>
          <a:lstStyle/>
          <a:p>
            <a:r>
              <a:rPr lang="en-US" dirty="0"/>
              <a:t>Lastly, while we’ve mainly focused on hard engineering techniques of managing lakes and rivers, some animals can also employ forms of water management too (like we touched on last lecture with ecosystem services).</a:t>
            </a:r>
          </a:p>
          <a:p>
            <a:endParaRPr lang="en-US" dirty="0"/>
          </a:p>
          <a:p>
            <a:pPr eaLnBrk="1" hangingPunct="1">
              <a:spcBef>
                <a:spcPct val="0"/>
              </a:spcBef>
              <a:defRPr/>
            </a:pPr>
            <a:r>
              <a:rPr lang="en-GB" altLang="en-US" dirty="0"/>
              <a:t>Including more natural or soft engineering means, beavers in the US for example are recognised as keystone species because of how great their behaviour can impacts their environments.</a:t>
            </a:r>
          </a:p>
          <a:p>
            <a:pPr eaLnBrk="1" hangingPunct="1">
              <a:spcBef>
                <a:spcPct val="0"/>
              </a:spcBef>
              <a:defRPr/>
            </a:pPr>
            <a:br>
              <a:rPr lang="en-GB" altLang="en-US" dirty="0"/>
            </a:br>
            <a:r>
              <a:rPr lang="en-GB" altLang="en-US" dirty="0"/>
              <a:t>Through felling trees and other woody vegetation to build their dams, this affects the habitat through damming and diverting streams. The resulting ponds, wetlands, mudflats and flooding help create an environment that is favourable by beavers with willow and aspen trees – their preferred winter foods and used in building their lodges.</a:t>
            </a:r>
          </a:p>
          <a:p>
            <a:pPr eaLnBrk="1" hangingPunct="1">
              <a:spcBef>
                <a:spcPct val="0"/>
              </a:spcBef>
              <a:defRPr/>
            </a:pPr>
            <a:endParaRPr lang="en-GB" altLang="en-US" dirty="0"/>
          </a:p>
          <a:p>
            <a:pPr eaLnBrk="1" hangingPunct="1">
              <a:spcBef>
                <a:spcPct val="0"/>
              </a:spcBef>
              <a:defRPr/>
            </a:pPr>
            <a:r>
              <a:rPr lang="en-GB" altLang="en-US" dirty="0"/>
              <a:t>These habitats created by beavers in recent years have been found to play a massive role in an ecosystem’s management and conservation, for example at Yellowstone National Park. Without a good beaver population, streamside habitats of Yellow stone have suffered – willow trees which were protected by fencing for 10 years while suffered no browsing, were on average 2 metres shorter than what they should have been. Apparently, that’s the threshold height for when a willow will start to reproduce, so you see herein lays the problem. </a:t>
            </a:r>
          </a:p>
          <a:p>
            <a:pPr eaLnBrk="1" hangingPunct="1">
              <a:spcBef>
                <a:spcPct val="0"/>
              </a:spcBef>
              <a:defRPr/>
            </a:pPr>
            <a:br>
              <a:rPr lang="en-GB" altLang="en-US" dirty="0"/>
            </a:br>
            <a:r>
              <a:rPr lang="en-GB" altLang="en-US" dirty="0"/>
              <a:t>Scientists determined that only a combination of dams and fences provided the right ecological conditions for these willows to grow at self-sustaining height – and here is where the plan to reintroduce more beavers to these areas, comes in! It’s a balancing act, and one that’s still being studied and in progress out at Yellowstone. Worth reading about if you’re interested (link below!).</a:t>
            </a:r>
            <a:br>
              <a:rPr lang="en-GB" altLang="en-US" dirty="0"/>
            </a:br>
            <a:br>
              <a:rPr lang="en-GB" altLang="en-US" dirty="0"/>
            </a:br>
            <a:r>
              <a:rPr lang="en-GB" altLang="en-US" dirty="0"/>
              <a:t>(Yellowstone Wolves need help from Beavers – https://</a:t>
            </a:r>
            <a:r>
              <a:rPr lang="en-GB" altLang="en-US" dirty="0" err="1"/>
              <a:t>www.sciencemag.org</a:t>
            </a:r>
            <a:r>
              <a:rPr lang="en-GB" altLang="en-US" dirty="0"/>
              <a:t>/news/2013/02/</a:t>
            </a:r>
            <a:r>
              <a:rPr lang="en-GB" altLang="en-US" dirty="0" err="1"/>
              <a:t>yellowstone</a:t>
            </a:r>
            <a:r>
              <a:rPr lang="en-GB" altLang="en-US" dirty="0"/>
              <a:t>-wolves-need-help-beavers )</a:t>
            </a:r>
          </a:p>
          <a:p>
            <a:endParaRPr lang="en-US" dirty="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next lecture (which will be our lab session) please take 30 mins minimum at some point between now and next weds to take a look into the above.</a:t>
            </a:r>
          </a:p>
          <a:p>
            <a:endParaRPr lang="en-US" dirty="0"/>
          </a:p>
          <a:p>
            <a:r>
              <a:rPr lang="en-US" dirty="0"/>
              <a:t>Research into aquifers, their importance in terms of managing them or assessing their conditions and what state they’re in globally.</a:t>
            </a:r>
          </a:p>
          <a:p>
            <a:endParaRPr lang="en-US" dirty="0"/>
          </a:p>
          <a:p>
            <a:r>
              <a:rPr lang="en-US" dirty="0"/>
              <a:t>Some useful starting points for you:</a:t>
            </a:r>
          </a:p>
          <a:p>
            <a:endParaRPr lang="en-US" dirty="0"/>
          </a:p>
          <a:p>
            <a:r>
              <a:rPr lang="en-US" sz="1200" b="1" i="0" u="none" strike="noStrike" kern="1200" dirty="0">
                <a:solidFill>
                  <a:schemeClr val="tx1"/>
                </a:solidFill>
                <a:effectLst/>
                <a:latin typeface="+mn-lt"/>
                <a:ea typeface="+mn-ea"/>
                <a:cs typeface="+mn-cs"/>
              </a:rPr>
              <a:t>Aquifers &amp; Groundwater, USGS - </a:t>
            </a:r>
            <a:r>
              <a:rPr lang="en-US" sz="1200" b="0" i="0" u="none" strike="noStrike" kern="1200" dirty="0">
                <a:solidFill>
                  <a:schemeClr val="tx1"/>
                </a:solidFill>
                <a:effectLst/>
                <a:latin typeface="+mn-lt"/>
                <a:ea typeface="+mn-ea"/>
                <a:cs typeface="+mn-cs"/>
              </a:rPr>
              <a:t>https://</a:t>
            </a:r>
            <a:r>
              <a:rPr lang="en-US" sz="1200" b="0" i="0" u="none" strike="noStrike" kern="1200" dirty="0" err="1">
                <a:solidFill>
                  <a:schemeClr val="tx1"/>
                </a:solidFill>
                <a:effectLst/>
                <a:latin typeface="+mn-lt"/>
                <a:ea typeface="+mn-ea"/>
                <a:cs typeface="+mn-cs"/>
              </a:rPr>
              <a:t>www.usgs.gov</a:t>
            </a:r>
            <a:r>
              <a:rPr lang="en-US" sz="1200" b="0" i="0" u="none" strike="noStrike" kern="1200" dirty="0">
                <a:solidFill>
                  <a:schemeClr val="tx1"/>
                </a:solidFill>
                <a:effectLst/>
                <a:latin typeface="+mn-lt"/>
                <a:ea typeface="+mn-ea"/>
                <a:cs typeface="+mn-cs"/>
              </a:rPr>
              <a:t>/special-topic/water-science-school/science/</a:t>
            </a:r>
            <a:r>
              <a:rPr lang="en-US" sz="1200" b="0" i="0" u="none" strike="noStrike" kern="1200" dirty="0" err="1">
                <a:solidFill>
                  <a:schemeClr val="tx1"/>
                </a:solidFill>
                <a:effectLst/>
                <a:latin typeface="+mn-lt"/>
                <a:ea typeface="+mn-ea"/>
                <a:cs typeface="+mn-cs"/>
              </a:rPr>
              <a:t>aquifers-and-groundwater?qt-science_center_objects</a:t>
            </a:r>
            <a:r>
              <a:rPr lang="en-US" sz="1200" b="0" i="0" u="none" strike="noStrike" kern="1200" dirty="0">
                <a:solidFill>
                  <a:schemeClr val="tx1"/>
                </a:solidFill>
                <a:effectLst/>
                <a:latin typeface="+mn-lt"/>
                <a:ea typeface="+mn-ea"/>
                <a:cs typeface="+mn-cs"/>
              </a:rPr>
              <a:t>=0#qt-science_center_objects</a:t>
            </a:r>
          </a:p>
          <a:p>
            <a:r>
              <a:rPr lang="en-GB" sz="1200" b="1" i="0" u="none" strike="noStrike" kern="1200" dirty="0">
                <a:solidFill>
                  <a:schemeClr val="tx1"/>
                </a:solidFill>
                <a:effectLst/>
                <a:latin typeface="+mn-lt"/>
                <a:ea typeface="+mn-ea"/>
                <a:cs typeface="+mn-cs"/>
              </a:rPr>
              <a:t>Map of World's Groundwater Shows Planet's 'Hidden' Reservoirs – </a:t>
            </a:r>
            <a:r>
              <a:rPr lang="en-US" dirty="0"/>
              <a:t>https://</a:t>
            </a:r>
            <a:r>
              <a:rPr lang="en-US" dirty="0" err="1"/>
              <a:t>www.livescience.com</a:t>
            </a:r>
            <a:r>
              <a:rPr lang="en-US" dirty="0"/>
              <a:t>/52965-groundwater-resources-map.html</a:t>
            </a:r>
          </a:p>
          <a:p>
            <a:r>
              <a:rPr lang="en-US" b="1" dirty="0"/>
              <a:t>Global groundwater – are we running dry? – </a:t>
            </a:r>
            <a:r>
              <a:rPr lang="en-US" b="0" dirty="0"/>
              <a:t>http://</a:t>
            </a:r>
            <a:r>
              <a:rPr lang="en-US" b="0" dirty="0" err="1"/>
              <a:t>www.uswaterpartnership.org</a:t>
            </a:r>
            <a:r>
              <a:rPr lang="en-US" b="0" dirty="0"/>
              <a:t>/blog/global-groundwater-are-we-running-dry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a:solidFill>
                  <a:schemeClr val="tx1"/>
                </a:solidFill>
                <a:effectLst/>
                <a:latin typeface="+mn-lt"/>
                <a:ea typeface="+mn-ea"/>
                <a:cs typeface="+mn-cs"/>
              </a:rPr>
              <a:t>Droughts exposed California’s thirst for groundwater. Now, the state hopes to refill its aquifers</a:t>
            </a:r>
          </a:p>
          <a:p>
            <a:r>
              <a:rPr lang="en-US" b="1" dirty="0"/>
              <a:t>(2020) </a:t>
            </a:r>
            <a:r>
              <a:rPr lang="en-US" b="0" dirty="0"/>
              <a:t>- https://</a:t>
            </a:r>
            <a:r>
              <a:rPr lang="en-US" b="0" dirty="0" err="1"/>
              <a:t>www.sciencemag.org</a:t>
            </a:r>
            <a:r>
              <a:rPr lang="en-US" b="0" dirty="0"/>
              <a:t>/news/2020/04/droughts-exposed-california-s-thirst-groundwater-now-state-hopes-refill-its-aquifers</a:t>
            </a:r>
          </a:p>
        </p:txBody>
      </p:sp>
      <p:sp>
        <p:nvSpPr>
          <p:cNvPr id="4" name="Slide Number Placeholder 3"/>
          <p:cNvSpPr>
            <a:spLocks noGrp="1"/>
          </p:cNvSpPr>
          <p:nvPr>
            <p:ph type="sldNum" sz="quarter" idx="5"/>
          </p:nvPr>
        </p:nvSpPr>
        <p:spPr/>
        <p:txBody>
          <a:bodyPr/>
          <a:lstStyle/>
          <a:p>
            <a:fld id="{5012FA5A-2EE2-CD4C-8B53-A6BF9B361C9E}" type="slidenum">
              <a:rPr lang="en-US" smtClean="0"/>
              <a:t>50</a:t>
            </a:fld>
            <a:endParaRPr lang="en-US"/>
          </a:p>
        </p:txBody>
      </p:sp>
    </p:spTree>
    <p:extLst>
      <p:ext uri="{BB962C8B-B14F-4D97-AF65-F5344CB8AC3E}">
        <p14:creationId xmlns:p14="http://schemas.microsoft.com/office/powerpoint/2010/main" val="24792618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11/17/20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700027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12460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11/17/20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208524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5586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11/17/20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69290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11/17/20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647175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11/17/20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581952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11/17/20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7081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11/17/20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483344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70533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95637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11/17/20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341359319"/>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7" r:id="rId6"/>
    <p:sldLayoutId id="2147483662" r:id="rId7"/>
    <p:sldLayoutId id="2147483663" r:id="rId8"/>
    <p:sldLayoutId id="2147483664" r:id="rId9"/>
    <p:sldLayoutId id="2147483665" r:id="rId10"/>
    <p:sldLayoutId id="2147483666" r:id="rId11"/>
  </p:sldLayoutIdLst>
  <p:hf sldNum="0" hdr="0" ftr="0" dt="0"/>
  <p:txStyles>
    <p:titleStyle>
      <a:lvl1pPr algn="l" defTabSz="914400" rtl="0" eaLnBrk="1" latinLnBrk="0" hangingPunct="1">
        <a:lnSpc>
          <a:spcPct val="90000"/>
        </a:lnSpc>
        <a:spcBef>
          <a:spcPct val="0"/>
        </a:spcBef>
        <a:buNone/>
        <a:defRPr lang="en-US" sz="4000" b="1"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1.tiff"/><Relationship Id="rId4" Type="http://schemas.openxmlformats.org/officeDocument/2006/relationships/image" Target="../media/image10.tiff"/></Relationships>
</file>

<file path=ppt/slides/_rels/slide9.xml.rels><?xml version="1.0" encoding="UTF-8" standalone="yes"?>
<Relationships xmlns="http://schemas.openxmlformats.org/package/2006/relationships"><Relationship Id="rId3" Type="http://schemas.openxmlformats.org/officeDocument/2006/relationships/hyperlink" Target="https://en.wikipedia.org/wiki/Greek_language"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tiff"/><Relationship Id="rId4" Type="http://schemas.openxmlformats.org/officeDocument/2006/relationships/image" Target="../media/image12.tiff"/></Relationships>
</file>

<file path=ppt/slides/_rels/slide10.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7.tiff"/><Relationship Id="rId4" Type="http://schemas.openxmlformats.org/officeDocument/2006/relationships/image" Target="../media/image16.tiff"/></Relationships>
</file>

<file path=ppt/slides/_rels/slide11.xml.rels><?xml version="1.0" encoding="UTF-8" standalone="yes"?>
<Relationships xmlns="http://schemas.openxmlformats.org/package/2006/relationships"><Relationship Id="rId8" Type="http://schemas.openxmlformats.org/officeDocument/2006/relationships/image" Target="../media/image23.tiff"/><Relationship Id="rId3" Type="http://schemas.openxmlformats.org/officeDocument/2006/relationships/image" Target="../media/image18.jpeg"/><Relationship Id="rId7" Type="http://schemas.openxmlformats.org/officeDocument/2006/relationships/image" Target="../media/image22.tiff"/><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1.tiff"/><Relationship Id="rId5" Type="http://schemas.openxmlformats.org/officeDocument/2006/relationships/image" Target="../media/image20.tiff"/><Relationship Id="rId4" Type="http://schemas.openxmlformats.org/officeDocument/2006/relationships/image" Target="../media/image19.tiff"/></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30.tiff"/><Relationship Id="rId3" Type="http://schemas.openxmlformats.org/officeDocument/2006/relationships/image" Target="../media/image25.tiff"/><Relationship Id="rId7" Type="http://schemas.openxmlformats.org/officeDocument/2006/relationships/image" Target="../media/image29.tiff"/><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28.tiff"/><Relationship Id="rId5" Type="http://schemas.openxmlformats.org/officeDocument/2006/relationships/image" Target="../media/image27.tiff"/><Relationship Id="rId4" Type="http://schemas.openxmlformats.org/officeDocument/2006/relationships/image" Target="../media/image26.tiff"/></Relationships>
</file>

<file path=ppt/slides/_rels/slide14.xml.rels><?xml version="1.0" encoding="UTF-8" standalone="yes"?>
<Relationships xmlns="http://schemas.openxmlformats.org/package/2006/relationships"><Relationship Id="rId3" Type="http://schemas.openxmlformats.org/officeDocument/2006/relationships/image" Target="../media/image31.tif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32.png"/><Relationship Id="rId4" Type="http://schemas.openxmlformats.org/officeDocument/2006/relationships/oleObject" Target="../embeddings/oleObject1.bin"/></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vmlDrawing" Target="../drawings/vmlDrawing2.vml"/><Relationship Id="rId5" Type="http://schemas.openxmlformats.org/officeDocument/2006/relationships/image" Target="../media/image33.png"/><Relationship Id="rId4" Type="http://schemas.openxmlformats.org/officeDocument/2006/relationships/oleObject" Target="../embeddings/oleObject2.bin"/></Relationships>
</file>

<file path=ppt/slides/_rels/slide17.xml.rels><?xml version="1.0" encoding="UTF-8" standalone="yes"?>
<Relationships xmlns="http://schemas.openxmlformats.org/package/2006/relationships"><Relationship Id="rId3" Type="http://schemas.openxmlformats.org/officeDocument/2006/relationships/image" Target="../media/image34.tif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7" Type="http://schemas.openxmlformats.org/officeDocument/2006/relationships/image" Target="../media/image36.png"/><Relationship Id="rId2" Type="http://schemas.openxmlformats.org/officeDocument/2006/relationships/slideLayout" Target="../slideLayouts/slideLayout2.xml"/><Relationship Id="rId1" Type="http://schemas.openxmlformats.org/officeDocument/2006/relationships/vmlDrawing" Target="../drawings/vmlDrawing3.vml"/><Relationship Id="rId6" Type="http://schemas.openxmlformats.org/officeDocument/2006/relationships/oleObject" Target="../embeddings/oleObject4.bin"/><Relationship Id="rId5" Type="http://schemas.openxmlformats.org/officeDocument/2006/relationships/image" Target="../media/image35.png"/><Relationship Id="rId4" Type="http://schemas.openxmlformats.org/officeDocument/2006/relationships/oleObject" Target="../embeddings/oleObject3.bin"/></Relationships>
</file>

<file path=ppt/slides/_rels/slide19.xml.rels><?xml version="1.0" encoding="UTF-8" standalone="yes"?>
<Relationships xmlns="http://schemas.openxmlformats.org/package/2006/relationships"><Relationship Id="rId3" Type="http://schemas.openxmlformats.org/officeDocument/2006/relationships/image" Target="../media/image37.tif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9.tiff"/></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mlDrawing" Target="../drawings/vmlDrawing4.vml"/><Relationship Id="rId6" Type="http://schemas.openxmlformats.org/officeDocument/2006/relationships/image" Target="../media/image40.png"/><Relationship Id="rId5" Type="http://schemas.openxmlformats.org/officeDocument/2006/relationships/oleObject" Target="../embeddings/oleObject5.bin"/><Relationship Id="rId4" Type="http://schemas.openxmlformats.org/officeDocument/2006/relationships/image" Target="../media/image41.tiff"/></Relationships>
</file>

<file path=ppt/slides/_rels/slide22.xml.rels><?xml version="1.0" encoding="UTF-8" standalone="yes"?>
<Relationships xmlns="http://schemas.openxmlformats.org/package/2006/relationships"><Relationship Id="rId3" Type="http://schemas.openxmlformats.org/officeDocument/2006/relationships/image" Target="../media/image42.tif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tif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5.xml"/><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45.tiff"/></Relationships>
</file>

<file path=ppt/slides/_rels/slide26.xml.rels><?xml version="1.0" encoding="UTF-8" standalone="yes"?>
<Relationships xmlns="http://schemas.openxmlformats.org/package/2006/relationships"><Relationship Id="rId3" Type="http://schemas.openxmlformats.org/officeDocument/2006/relationships/image" Target="../media/image47.tiff"/><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2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2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xml"/><Relationship Id="rId1" Type="http://schemas.openxmlformats.org/officeDocument/2006/relationships/vmlDrawing" Target="../drawings/vmlDrawing5.vml"/><Relationship Id="rId5" Type="http://schemas.openxmlformats.org/officeDocument/2006/relationships/image" Target="../media/image53.png"/><Relationship Id="rId4" Type="http://schemas.openxmlformats.org/officeDocument/2006/relationships/oleObject" Target="../embeddings/oleObject6.bin"/></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vmlDrawing" Target="../drawings/vmlDrawing6.vml"/><Relationship Id="rId5" Type="http://schemas.openxmlformats.org/officeDocument/2006/relationships/image" Target="../media/image54.png"/><Relationship Id="rId4" Type="http://schemas.openxmlformats.org/officeDocument/2006/relationships/oleObject" Target="../embeddings/oleObject7.bin"/></Relationships>
</file>

<file path=ppt/slides/_rels/slide32.xml.rels><?xml version="1.0" encoding="UTF-8" standalone="yes"?>
<Relationships xmlns="http://schemas.openxmlformats.org/package/2006/relationships"><Relationship Id="rId3" Type="http://schemas.openxmlformats.org/officeDocument/2006/relationships/image" Target="../media/image55.tiff"/><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58.tiff"/><Relationship Id="rId5" Type="http://schemas.openxmlformats.org/officeDocument/2006/relationships/image" Target="../media/image57.tiff"/><Relationship Id="rId4" Type="http://schemas.openxmlformats.org/officeDocument/2006/relationships/image" Target="../media/image56.jpeg"/></Relationships>
</file>

<file path=ppt/slides/_rels/slide33.xml.rels><?xml version="1.0" encoding="UTF-8" standalone="yes"?>
<Relationships xmlns="http://schemas.openxmlformats.org/package/2006/relationships"><Relationship Id="rId3" Type="http://schemas.openxmlformats.org/officeDocument/2006/relationships/image" Target="../media/image59.tiff"/><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0.tiff"/><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35.xml.rels><?xml version="1.0" encoding="UTF-8" standalone="yes"?>
<Relationships xmlns="http://schemas.openxmlformats.org/package/2006/relationships"><Relationship Id="rId3" Type="http://schemas.openxmlformats.org/officeDocument/2006/relationships/image" Target="../media/image62.tiff"/><Relationship Id="rId2" Type="http://schemas.openxmlformats.org/officeDocument/2006/relationships/notesSlide" Target="../notesSlides/notesSlide35.xml"/><Relationship Id="rId1" Type="http://schemas.openxmlformats.org/officeDocument/2006/relationships/slideLayout" Target="../slideLayouts/slideLayout2.xml"/><Relationship Id="rId4" Type="http://schemas.openxmlformats.org/officeDocument/2006/relationships/image" Target="../media/image63.tiff"/></Relationships>
</file>

<file path=ppt/slides/_rels/slide36.xml.rels><?xml version="1.0" encoding="UTF-8" standalone="yes"?>
<Relationships xmlns="http://schemas.openxmlformats.org/package/2006/relationships"><Relationship Id="rId3" Type="http://schemas.openxmlformats.org/officeDocument/2006/relationships/image" Target="../media/image64.gif"/><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66.jpeg"/></Relationships>
</file>

<file path=ppt/slides/_rels/slide38.xml.rels><?xml version="1.0" encoding="UTF-8" standalone="yes"?>
<Relationships xmlns="http://schemas.openxmlformats.org/package/2006/relationships"><Relationship Id="rId3" Type="http://schemas.openxmlformats.org/officeDocument/2006/relationships/image" Target="../media/image67.tiff"/><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69.tiff"/><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70.tiff"/><Relationship Id="rId2" Type="http://schemas.openxmlformats.org/officeDocument/2006/relationships/notesSlide" Target="../notesSlides/notesSlide41.xml"/><Relationship Id="rId1" Type="http://schemas.openxmlformats.org/officeDocument/2006/relationships/slideLayout" Target="../slideLayouts/slideLayout2.xml"/><Relationship Id="rId4" Type="http://schemas.openxmlformats.org/officeDocument/2006/relationships/image" Target="../media/image71.tiff"/></Relationships>
</file>

<file path=ppt/slides/_rels/slide4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75.tiff"/><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76.tiff"/><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47.xml"/><Relationship Id="rId1" Type="http://schemas.openxmlformats.org/officeDocument/2006/relationships/slideLayout" Target="../slideLayouts/slideLayout2.xml"/><Relationship Id="rId5" Type="http://schemas.openxmlformats.org/officeDocument/2006/relationships/hyperlink" Target="https://youtu.be/5Uh9Vg1vy0w" TargetMode="External"/><Relationship Id="rId4" Type="http://schemas.openxmlformats.org/officeDocument/2006/relationships/image" Target="../media/image78.tiff"/></Relationships>
</file>

<file path=ppt/slides/_rels/slide48.xml.rels><?xml version="1.0" encoding="UTF-8" standalone="yes"?>
<Relationships xmlns="http://schemas.openxmlformats.org/package/2006/relationships"><Relationship Id="rId3" Type="http://schemas.openxmlformats.org/officeDocument/2006/relationships/image" Target="../media/image79.tiff"/><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80.tiff"/><Relationship Id="rId2" Type="http://schemas.openxmlformats.org/officeDocument/2006/relationships/notesSlide" Target="../notesSlides/notesSlide49.xml"/><Relationship Id="rId1" Type="http://schemas.openxmlformats.org/officeDocument/2006/relationships/slideLayout" Target="../slideLayouts/slideLayout2.xml"/><Relationship Id="rId5" Type="http://schemas.openxmlformats.org/officeDocument/2006/relationships/image" Target="../media/image82.tiff"/><Relationship Id="rId4" Type="http://schemas.openxmlformats.org/officeDocument/2006/relationships/image" Target="../media/image81.tiff"/></Relationships>
</file>

<file path=ppt/slides/_rels/slide50.xml.rels><?xml version="1.0" encoding="UTF-8" standalone="yes"?>
<Relationships xmlns="http://schemas.openxmlformats.org/package/2006/relationships"><Relationship Id="rId3" Type="http://schemas.openxmlformats.org/officeDocument/2006/relationships/image" Target="../media/image83.jpeg"/><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 name="Picture 3">
            <a:extLst>
              <a:ext uri="{FF2B5EF4-FFF2-40B4-BE49-F238E27FC236}">
                <a16:creationId xmlns:a16="http://schemas.microsoft.com/office/drawing/2014/main" id="{92712B19-1AD9-4203-AE5F-95745BDBAFDF}"/>
              </a:ext>
            </a:extLst>
          </p:cNvPr>
          <p:cNvPicPr>
            <a:picLocks noChangeAspect="1"/>
          </p:cNvPicPr>
          <p:nvPr/>
        </p:nvPicPr>
        <p:blipFill rotWithShape="1">
          <a:blip r:embed="rId3">
            <a:alphaModFix/>
          </a:blip>
          <a:srcRect t="5701" b="10030"/>
          <a:stretch/>
        </p:blipFill>
        <p:spPr>
          <a:xfrm>
            <a:off x="20" y="10"/>
            <a:ext cx="12191979" cy="6857990"/>
          </a:xfrm>
          <a:prstGeom prst="rect">
            <a:avLst/>
          </a:prstGeom>
        </p:spPr>
      </p:pic>
      <p:sp>
        <p:nvSpPr>
          <p:cNvPr id="27" name="Rectangle 26">
            <a:extLst>
              <a:ext uri="{FF2B5EF4-FFF2-40B4-BE49-F238E27FC236}">
                <a16:creationId xmlns:a16="http://schemas.microsoft.com/office/drawing/2014/main" id="{87FD26E4-041F-4EF2-B92D-6034C0F8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37549"/>
            <a:ext cx="12191999" cy="5058137"/>
          </a:xfrm>
          <a:prstGeom prst="rect">
            <a:avLst/>
          </a:prstGeom>
          <a:gradFill flip="none" rotWithShape="1">
            <a:gsLst>
              <a:gs pos="50000">
                <a:schemeClr val="bg1">
                  <a:alpha val="30000"/>
                </a:schemeClr>
              </a:gs>
              <a:gs pos="80000">
                <a:schemeClr val="bg1">
                  <a:alpha val="15000"/>
                </a:schemeClr>
              </a:gs>
              <a:gs pos="0">
                <a:schemeClr val="bg1">
                  <a:alpha val="0"/>
                </a:schemeClr>
              </a:gs>
              <a:gs pos="20000">
                <a:schemeClr val="bg1">
                  <a:alpha val="15000"/>
                </a:schemeClr>
              </a:gs>
              <a:gs pos="100000">
                <a:schemeClr val="bg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0955D5-AEED-0540-9EB2-C68E74FA81D7}"/>
              </a:ext>
            </a:extLst>
          </p:cNvPr>
          <p:cNvSpPr>
            <a:spLocks noGrp="1"/>
          </p:cNvSpPr>
          <p:nvPr>
            <p:ph type="ctrTitle"/>
          </p:nvPr>
        </p:nvSpPr>
        <p:spPr>
          <a:xfrm>
            <a:off x="1374320" y="1709128"/>
            <a:ext cx="9443357" cy="2753880"/>
          </a:xfrm>
        </p:spPr>
        <p:txBody>
          <a:bodyPr anchor="b">
            <a:normAutofit/>
          </a:bodyPr>
          <a:lstStyle/>
          <a:p>
            <a:r>
              <a:rPr lang="en-US" sz="7000" dirty="0"/>
              <a:t>Lakes, Dams  </a:t>
            </a:r>
            <a:br>
              <a:rPr lang="en-US" sz="7000" dirty="0"/>
            </a:br>
            <a:r>
              <a:rPr lang="en-US" sz="7000" dirty="0"/>
              <a:t>&amp; Reservoirs </a:t>
            </a:r>
          </a:p>
        </p:txBody>
      </p:sp>
    </p:spTree>
    <p:extLst>
      <p:ext uri="{BB962C8B-B14F-4D97-AF65-F5344CB8AC3E}">
        <p14:creationId xmlns:p14="http://schemas.microsoft.com/office/powerpoint/2010/main" val="584168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4" name="Content Placeholder 5">
            <a:extLst>
              <a:ext uri="{FF2B5EF4-FFF2-40B4-BE49-F238E27FC236}">
                <a16:creationId xmlns:a16="http://schemas.microsoft.com/office/drawing/2014/main" id="{E782C69C-096C-1F44-A7F6-1599933213BE}"/>
              </a:ext>
            </a:extLst>
          </p:cNvPr>
          <p:cNvGraphicFramePr>
            <a:graphicFrameLocks noGrp="1"/>
          </p:cNvGraphicFramePr>
          <p:nvPr>
            <p:ph idx="1"/>
            <p:extLst>
              <p:ext uri="{D42A27DB-BD31-4B8C-83A1-F6EECF244321}">
                <p14:modId xmlns:p14="http://schemas.microsoft.com/office/powerpoint/2010/main" val="2526102933"/>
              </p:ext>
            </p:extLst>
          </p:nvPr>
        </p:nvGraphicFramePr>
        <p:xfrm>
          <a:off x="2008613" y="1308614"/>
          <a:ext cx="8197850" cy="4108788"/>
        </p:xfrm>
        <a:graphic>
          <a:graphicData uri="http://schemas.openxmlformats.org/drawingml/2006/table">
            <a:tbl>
              <a:tblPr/>
              <a:tblGrid>
                <a:gridCol w="2473325">
                  <a:extLst>
                    <a:ext uri="{9D8B030D-6E8A-4147-A177-3AD203B41FA5}">
                      <a16:colId xmlns:a16="http://schemas.microsoft.com/office/drawing/2014/main" val="2193208991"/>
                    </a:ext>
                  </a:extLst>
                </a:gridCol>
                <a:gridCol w="1917700">
                  <a:extLst>
                    <a:ext uri="{9D8B030D-6E8A-4147-A177-3AD203B41FA5}">
                      <a16:colId xmlns:a16="http://schemas.microsoft.com/office/drawing/2014/main" val="3166676448"/>
                    </a:ext>
                  </a:extLst>
                </a:gridCol>
                <a:gridCol w="3806825">
                  <a:extLst>
                    <a:ext uri="{9D8B030D-6E8A-4147-A177-3AD203B41FA5}">
                      <a16:colId xmlns:a16="http://schemas.microsoft.com/office/drawing/2014/main" val="116308985"/>
                    </a:ext>
                  </a:extLst>
                </a:gridCol>
              </a:tblGrid>
              <a:tr h="534988">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500" b="1" i="0" u="none" strike="noStrike" cap="none" normalizeH="0" baseline="0" dirty="0">
                          <a:ln>
                            <a:noFill/>
                          </a:ln>
                          <a:solidFill>
                            <a:srgbClr val="FFFFFF"/>
                          </a:solidFill>
                          <a:effectLst/>
                          <a:latin typeface="Calibri" panose="020F0502020204030204" pitchFamily="34" charset="0"/>
                          <a:ea typeface="ＭＳ Ｐゴシック" panose="020B0600070205080204" pitchFamily="34" charset="-128"/>
                        </a:rPr>
                        <a:t>Time</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rgbClr val="00B0F0"/>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500" b="1" i="0" u="none" strike="noStrike" cap="none" normalizeH="0" baseline="0" dirty="0">
                          <a:ln>
                            <a:noFill/>
                          </a:ln>
                          <a:solidFill>
                            <a:srgbClr val="FFFFFF"/>
                          </a:solidFill>
                          <a:effectLst/>
                          <a:latin typeface="Calibri" panose="020F0502020204030204" pitchFamily="34" charset="0"/>
                          <a:ea typeface="ＭＳ Ｐゴシック" panose="020B0600070205080204" pitchFamily="34" charset="-128"/>
                        </a:rPr>
                        <a:t>Segment</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rgbClr val="00B0F0"/>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2500" b="1" i="0" u="none" strike="noStrike" cap="none" normalizeH="0" baseline="0" dirty="0">
                          <a:ln>
                            <a:noFill/>
                          </a:ln>
                          <a:solidFill>
                            <a:srgbClr val="FFFFFF"/>
                          </a:solidFill>
                          <a:effectLst/>
                          <a:latin typeface="Calibri" panose="020F0502020204030204" pitchFamily="34" charset="0"/>
                          <a:ea typeface="ＭＳ Ｐゴシック" panose="020B0600070205080204" pitchFamily="34" charset="-128"/>
                        </a:rPr>
                        <a:t>Activity</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rgbClr val="00B0F0"/>
                    </a:solidFill>
                  </a:tcPr>
                </a:tc>
                <a:extLst>
                  <a:ext uri="{0D108BD9-81ED-4DB2-BD59-A6C34878D82A}">
                    <a16:rowId xmlns:a16="http://schemas.microsoft.com/office/drawing/2014/main" val="801546093"/>
                  </a:ext>
                </a:extLst>
              </a:tr>
              <a:tr h="419100">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Calibri" panose="020F0502020204030204" pitchFamily="34" charset="0"/>
                          <a:ea typeface="ＭＳ Ｐゴシック" panose="020B0600070205080204" pitchFamily="34" charset="-128"/>
                        </a:rPr>
                        <a:t>11:00 AM</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D9ED"/>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30 mins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D9ED"/>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Intro –  Watershed connectivity</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D9ED"/>
                    </a:solidFill>
                  </a:tcPr>
                </a:tc>
                <a:extLst>
                  <a:ext uri="{0D108BD9-81ED-4DB2-BD59-A6C34878D82A}">
                    <a16:rowId xmlns:a16="http://schemas.microsoft.com/office/drawing/2014/main" val="912313892"/>
                  </a:ext>
                </a:extLst>
              </a:tr>
              <a:tr h="419100">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11:30</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DF6"/>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1 hour</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DF6"/>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Lecture content - Lakes &amp; metamorphometry</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DF6"/>
                    </a:solidFill>
                  </a:tcPr>
                </a:tc>
                <a:extLst>
                  <a:ext uri="{0D108BD9-81ED-4DB2-BD59-A6C34878D82A}">
                    <a16:rowId xmlns:a16="http://schemas.microsoft.com/office/drawing/2014/main" val="2742842742"/>
                  </a:ext>
                </a:extLst>
              </a:tr>
              <a:tr h="419100">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12:30 PM</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55992B"/>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30 mins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55992B"/>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Brain break &amp; Lunch</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55992B"/>
                    </a:solidFill>
                  </a:tcPr>
                </a:tc>
                <a:extLst>
                  <a:ext uri="{0D108BD9-81ED-4DB2-BD59-A6C34878D82A}">
                    <a16:rowId xmlns:a16="http://schemas.microsoft.com/office/drawing/2014/main" val="1316349213"/>
                  </a:ext>
                </a:extLst>
              </a:tr>
              <a:tr h="419100">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1:00</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DF6"/>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Calibri" panose="020F0502020204030204" pitchFamily="34" charset="0"/>
                          <a:ea typeface="ＭＳ Ｐゴシック" panose="020B0600070205080204" pitchFamily="34" charset="-128"/>
                        </a:rPr>
                        <a:t>30 mins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DF6"/>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Researching – Dams &amp; Reservoirs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DF6"/>
                    </a:solidFill>
                  </a:tcPr>
                </a:tc>
                <a:extLst>
                  <a:ext uri="{0D108BD9-81ED-4DB2-BD59-A6C34878D82A}">
                    <a16:rowId xmlns:a16="http://schemas.microsoft.com/office/drawing/2014/main" val="2565143892"/>
                  </a:ext>
                </a:extLst>
              </a:tr>
              <a:tr h="419100">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1:30</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D9ED"/>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30 mins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D9ED"/>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Discuss findings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D9ED"/>
                    </a:solidFill>
                  </a:tcPr>
                </a:tc>
                <a:extLst>
                  <a:ext uri="{0D108BD9-81ED-4DB2-BD59-A6C34878D82A}">
                    <a16:rowId xmlns:a16="http://schemas.microsoft.com/office/drawing/2014/main" val="383519393"/>
                  </a:ext>
                </a:extLst>
              </a:tr>
              <a:tr h="419100">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2:00</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7EB606"/>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15 mins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7EB606"/>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Calibri" panose="020F0502020204030204" pitchFamily="34" charset="0"/>
                          <a:ea typeface="ＭＳ Ｐゴシック" panose="020B0600070205080204" pitchFamily="34" charset="-128"/>
                        </a:rPr>
                        <a:t>Brain break</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7EB606"/>
                    </a:solidFill>
                  </a:tcPr>
                </a:tc>
                <a:extLst>
                  <a:ext uri="{0D108BD9-81ED-4DB2-BD59-A6C34878D82A}">
                    <a16:rowId xmlns:a16="http://schemas.microsoft.com/office/drawing/2014/main" val="2352229065"/>
                  </a:ext>
                </a:extLst>
              </a:tr>
              <a:tr h="419100">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2:00</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DF6"/>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1 hour</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DF6"/>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Lecture </a:t>
                      </a:r>
                      <a:r>
                        <a:rPr kumimoji="0" lang="en-GB"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content – Dams &amp; Reservoirs</a:t>
                      </a:r>
                      <a:endPar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endParaRP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DF6"/>
                    </a:solidFill>
                  </a:tcPr>
                </a:tc>
                <a:extLst>
                  <a:ext uri="{0D108BD9-81ED-4DB2-BD59-A6C34878D82A}">
                    <a16:rowId xmlns:a16="http://schemas.microsoft.com/office/drawing/2014/main" val="780052848"/>
                  </a:ext>
                </a:extLst>
              </a:tr>
              <a:tr h="419100">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3:00</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D9ED"/>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5 mins</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D9ED"/>
                    </a:solidFill>
                  </a:tcPr>
                </a:tc>
                <a:tc>
                  <a:txBody>
                    <a:bodyPr/>
                    <a:lstStyle>
                      <a:lvl1pPr>
                        <a:spcBef>
                          <a:spcPts val="2000"/>
                        </a:spcBef>
                        <a:defRPr sz="2000">
                          <a:solidFill>
                            <a:schemeClr val="tx1"/>
                          </a:solidFill>
                          <a:latin typeface="Calisto MT" panose="02040603050505030304" pitchFamily="18" charset="77"/>
                          <a:ea typeface="ＭＳ Ｐゴシック" panose="020B0600070205080204" pitchFamily="34" charset="-128"/>
                        </a:defRPr>
                      </a:lvl1pPr>
                      <a:lvl2pPr marL="742950" indent="-285750">
                        <a:spcBef>
                          <a:spcPts val="600"/>
                        </a:spcBef>
                        <a:defRPr>
                          <a:solidFill>
                            <a:schemeClr val="tx1"/>
                          </a:solidFill>
                          <a:latin typeface="Calisto MT" panose="02040603050505030304" pitchFamily="18" charset="77"/>
                          <a:ea typeface="ＭＳ Ｐゴシック" panose="020B0600070205080204" pitchFamily="34" charset="-128"/>
                        </a:defRPr>
                      </a:lvl2pPr>
                      <a:lvl3pPr marL="1143000" indent="-228600">
                        <a:spcBef>
                          <a:spcPts val="600"/>
                        </a:spcBef>
                        <a:defRPr sz="1600">
                          <a:solidFill>
                            <a:schemeClr val="tx1"/>
                          </a:solidFill>
                          <a:latin typeface="Calisto MT" panose="02040603050505030304" pitchFamily="18" charset="77"/>
                          <a:ea typeface="ＭＳ Ｐゴシック" panose="020B0600070205080204" pitchFamily="34" charset="-128"/>
                        </a:defRPr>
                      </a:lvl3pPr>
                      <a:lvl4pPr marL="1600200" indent="-228600">
                        <a:spcBef>
                          <a:spcPts val="600"/>
                        </a:spcBef>
                        <a:defRPr sz="1600">
                          <a:solidFill>
                            <a:schemeClr val="tx1"/>
                          </a:solidFill>
                          <a:latin typeface="Calisto MT" panose="02040603050505030304" pitchFamily="18" charset="77"/>
                          <a:ea typeface="ＭＳ Ｐゴシック" panose="020B0600070205080204" pitchFamily="34" charset="-128"/>
                        </a:defRPr>
                      </a:lvl4pPr>
                      <a:lvl5pPr marL="2057400" indent="-228600">
                        <a:spcBef>
                          <a:spcPts val="600"/>
                        </a:spcBef>
                        <a:defRPr sz="1600">
                          <a:solidFill>
                            <a:schemeClr val="tx1"/>
                          </a:solidFill>
                          <a:latin typeface="Calisto MT" panose="02040603050505030304" pitchFamily="18" charset="77"/>
                          <a:ea typeface="ＭＳ Ｐゴシック" panose="020B0600070205080204" pitchFamily="34" charset="-128"/>
                        </a:defRPr>
                      </a:lvl5pPr>
                      <a:lvl6pPr marL="25146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6pPr>
                      <a:lvl7pPr marL="29718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7pPr>
                      <a:lvl8pPr marL="34290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8pPr>
                      <a:lvl9pPr marL="3886200" indent="-228600" fontAlgn="base">
                        <a:spcBef>
                          <a:spcPts val="600"/>
                        </a:spcBef>
                        <a:spcAft>
                          <a:spcPct val="0"/>
                        </a:spcAft>
                        <a:defRPr sz="1600">
                          <a:solidFill>
                            <a:schemeClr val="tx1"/>
                          </a:solidFill>
                          <a:latin typeface="Calisto MT" panose="02040603050505030304" pitchFamily="18" charset="77"/>
                          <a:ea typeface="ＭＳ Ｐゴシック"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dirty="0">
                          <a:ln>
                            <a:noFill/>
                          </a:ln>
                          <a:solidFill>
                            <a:srgbClr val="000000"/>
                          </a:solidFill>
                          <a:effectLst/>
                          <a:latin typeface="Calibri" panose="020F0502020204030204" pitchFamily="34" charset="0"/>
                          <a:ea typeface="ＭＳ Ｐゴシック" panose="020B0600070205080204" pitchFamily="34" charset="-128"/>
                        </a:rPr>
                        <a:t>Q&amp;A and wrap up</a:t>
                      </a:r>
                    </a:p>
                  </a:txBody>
                  <a:tcPr marL="91432" marR="91432"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D9ED"/>
                    </a:solidFill>
                  </a:tcPr>
                </a:tc>
                <a:extLst>
                  <a:ext uri="{0D108BD9-81ED-4DB2-BD59-A6C34878D82A}">
                    <a16:rowId xmlns:a16="http://schemas.microsoft.com/office/drawing/2014/main" val="223357800"/>
                  </a:ext>
                </a:extLst>
              </a:tr>
            </a:tbl>
          </a:graphicData>
        </a:graphic>
      </p:graphicFrame>
      <p:sp>
        <p:nvSpPr>
          <p:cNvPr id="25" name="Rectangle 24">
            <a:extLst>
              <a:ext uri="{FF2B5EF4-FFF2-40B4-BE49-F238E27FC236}">
                <a16:creationId xmlns:a16="http://schemas.microsoft.com/office/drawing/2014/main" id="{00241833-82DB-364F-BA2F-02DC582DC081}"/>
              </a:ext>
            </a:extLst>
          </p:cNvPr>
          <p:cNvSpPr/>
          <p:nvPr/>
        </p:nvSpPr>
        <p:spPr>
          <a:xfrm rot="16200000">
            <a:off x="450583" y="3405057"/>
            <a:ext cx="3578415" cy="446276"/>
          </a:xfrm>
          <a:prstGeom prst="rect">
            <a:avLst/>
          </a:prstGeom>
          <a:solidFill>
            <a:srgbClr val="00B0F0"/>
          </a:solidFill>
        </p:spPr>
        <p:style>
          <a:lnRef idx="3">
            <a:schemeClr val="lt1"/>
          </a:lnRef>
          <a:fillRef idx="1">
            <a:schemeClr val="accent1"/>
          </a:fillRef>
          <a:effectRef idx="1">
            <a:schemeClr val="accent1"/>
          </a:effectRef>
          <a:fontRef idx="minor">
            <a:schemeClr val="lt1"/>
          </a:fontRef>
        </p:style>
        <p:txBody>
          <a:bodyPr wrap="square">
            <a:spAutoFit/>
          </a:bodyPr>
          <a:lstStyle/>
          <a:p>
            <a:pPr algn="ctr" fontAlgn="auto">
              <a:spcBef>
                <a:spcPts val="0"/>
              </a:spcBef>
              <a:spcAft>
                <a:spcPts val="0"/>
              </a:spcAft>
              <a:defRPr/>
            </a:pPr>
            <a:r>
              <a:rPr lang="en-US" sz="2300" b="1" spc="50" dirty="0">
                <a:ln w="13500">
                  <a:solidFill>
                    <a:schemeClr val="accent1">
                      <a:shade val="2500"/>
                      <a:alpha val="6500"/>
                    </a:schemeClr>
                  </a:solidFill>
                  <a:prstDash val="solid"/>
                </a:ln>
                <a:solidFill>
                  <a:schemeClr val="accent1">
                    <a:tint val="3000"/>
                    <a:alpha val="95000"/>
                  </a:schemeClr>
                </a:solidFill>
                <a:effectLst>
                  <a:innerShdw blurRad="50900" dist="38500" dir="13500000">
                    <a:srgbClr val="000000">
                      <a:alpha val="60000"/>
                    </a:srgbClr>
                  </a:innerShdw>
                </a:effectLst>
                <a:latin typeface="Calibri"/>
                <a:cs typeface="Calibri"/>
              </a:rPr>
              <a:t>4  hours</a:t>
            </a:r>
          </a:p>
        </p:txBody>
      </p:sp>
      <p:pic>
        <p:nvPicPr>
          <p:cNvPr id="26" name="Picture 16">
            <a:extLst>
              <a:ext uri="{FF2B5EF4-FFF2-40B4-BE49-F238E27FC236}">
                <a16:creationId xmlns:a16="http://schemas.microsoft.com/office/drawing/2014/main" id="{EC4D3673-EC5C-4C40-96CC-AB56B318073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65845" y="506511"/>
            <a:ext cx="1242042" cy="8893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50964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2709E-FCF4-EF4B-84B0-CF94E6A7D136}"/>
              </a:ext>
            </a:extLst>
          </p:cNvPr>
          <p:cNvSpPr>
            <a:spLocks noGrp="1"/>
          </p:cNvSpPr>
          <p:nvPr>
            <p:ph type="title"/>
          </p:nvPr>
        </p:nvSpPr>
        <p:spPr>
          <a:xfrm>
            <a:off x="868679" y="642593"/>
            <a:ext cx="8082815" cy="1744183"/>
          </a:xfrm>
        </p:spPr>
        <p:txBody>
          <a:bodyPr>
            <a:normAutofit/>
          </a:bodyPr>
          <a:lstStyle/>
          <a:p>
            <a:r>
              <a:rPr lang="en-US" dirty="0"/>
              <a:t>Today’s topics…</a:t>
            </a:r>
          </a:p>
        </p:txBody>
      </p:sp>
      <p:sp>
        <p:nvSpPr>
          <p:cNvPr id="3" name="Content Placeholder 2">
            <a:extLst>
              <a:ext uri="{FF2B5EF4-FFF2-40B4-BE49-F238E27FC236}">
                <a16:creationId xmlns:a16="http://schemas.microsoft.com/office/drawing/2014/main" id="{31865B5C-A7C4-DE4C-B151-4AB60924648E}"/>
              </a:ext>
            </a:extLst>
          </p:cNvPr>
          <p:cNvSpPr>
            <a:spLocks noGrp="1"/>
          </p:cNvSpPr>
          <p:nvPr>
            <p:ph idx="1"/>
          </p:nvPr>
        </p:nvSpPr>
        <p:spPr>
          <a:xfrm>
            <a:off x="2085474" y="2335152"/>
            <a:ext cx="8807115" cy="3201180"/>
          </a:xfrm>
        </p:spPr>
        <p:txBody>
          <a:bodyPr>
            <a:normAutofit/>
          </a:bodyPr>
          <a:lstStyle/>
          <a:p>
            <a:pPr marL="0" indent="0">
              <a:buNone/>
            </a:pPr>
            <a:endParaRPr lang="en-US" altLang="en-US" sz="3000" b="1" i="1" dirty="0">
              <a:cs typeface="Calibri" panose="020F0502020204030204" pitchFamily="34" charset="0"/>
            </a:endParaRPr>
          </a:p>
          <a:p>
            <a:pPr marL="514350" indent="-514350">
              <a:spcBef>
                <a:spcPct val="0"/>
              </a:spcBef>
              <a:buAutoNum type="arabicPeriod"/>
            </a:pPr>
            <a:r>
              <a:rPr lang="en-US" altLang="en-US" sz="3000" b="1" i="1" dirty="0"/>
              <a:t>Water connectivity &amp; watershed</a:t>
            </a:r>
          </a:p>
          <a:p>
            <a:pPr marL="0" indent="0">
              <a:spcBef>
                <a:spcPct val="0"/>
              </a:spcBef>
              <a:buNone/>
            </a:pPr>
            <a:r>
              <a:rPr lang="en-US" altLang="en-US" sz="3000" b="1" i="1" dirty="0"/>
              <a:t>2.  Lake formation and metamorphometry</a:t>
            </a:r>
          </a:p>
          <a:p>
            <a:pPr>
              <a:spcBef>
                <a:spcPct val="0"/>
              </a:spcBef>
              <a:buNone/>
            </a:pPr>
            <a:r>
              <a:rPr lang="en-US" altLang="en-US" sz="3000" b="1" i="1" dirty="0"/>
              <a:t>3. Why have dams &amp; reservoirs? </a:t>
            </a:r>
          </a:p>
          <a:p>
            <a:pPr>
              <a:spcBef>
                <a:spcPct val="0"/>
              </a:spcBef>
              <a:buNone/>
            </a:pPr>
            <a:r>
              <a:rPr lang="en-US" altLang="en-US" sz="3000" b="1" i="1" dirty="0"/>
              <a:t>4. Comparisons to natural lakes *</a:t>
            </a:r>
            <a:endParaRPr lang="en-US" altLang="en-US" sz="2500" i="1" dirty="0">
              <a:cs typeface="Calibri" panose="020F0502020204030204" pitchFamily="34" charset="0"/>
            </a:endParaRPr>
          </a:p>
          <a:p>
            <a:endParaRPr lang="en-US" i="1" dirty="0"/>
          </a:p>
        </p:txBody>
      </p:sp>
      <p:pic>
        <p:nvPicPr>
          <p:cNvPr id="7" name="Picture 3">
            <a:extLst>
              <a:ext uri="{FF2B5EF4-FFF2-40B4-BE49-F238E27FC236}">
                <a16:creationId xmlns:a16="http://schemas.microsoft.com/office/drawing/2014/main" id="{35AA00DB-7594-6D49-911C-46212FA4CDB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628338" y="5362279"/>
            <a:ext cx="1389963" cy="149572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11">
            <a:extLst>
              <a:ext uri="{FF2B5EF4-FFF2-40B4-BE49-F238E27FC236}">
                <a16:creationId xmlns:a16="http://schemas.microsoft.com/office/drawing/2014/main" id="{1EE8F117-D5DC-4AF4-AD72-FB7A93BAA4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1139707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2E3493C-9EE5-40C5-9902-4A0416374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93C2DD8-0EC6-4B41-91E6-4A8E336AF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a:extLst>
              <a:ext uri="{FF2B5EF4-FFF2-40B4-BE49-F238E27FC236}">
                <a16:creationId xmlns:a16="http://schemas.microsoft.com/office/drawing/2014/main" id="{0CE5D6B4-D654-1C4B-A452-D036F99B5660}"/>
              </a:ext>
            </a:extLst>
          </p:cNvPr>
          <p:cNvPicPr>
            <a:picLocks noChangeAspect="1"/>
          </p:cNvPicPr>
          <p:nvPr/>
        </p:nvPicPr>
        <p:blipFill rotWithShape="1">
          <a:blip r:embed="rId3"/>
          <a:srcRect l="14971" t="6696" r="13199" b="10415"/>
          <a:stretch/>
        </p:blipFill>
        <p:spPr>
          <a:xfrm>
            <a:off x="250738" y="237744"/>
            <a:ext cx="3996183" cy="6382512"/>
          </a:xfrm>
          <a:prstGeom prst="rect">
            <a:avLst/>
          </a:prstGeom>
        </p:spPr>
      </p:pic>
      <p:sp>
        <p:nvSpPr>
          <p:cNvPr id="13" name="Rectangle 12">
            <a:extLst>
              <a:ext uri="{FF2B5EF4-FFF2-40B4-BE49-F238E27FC236}">
                <a16:creationId xmlns:a16="http://schemas.microsoft.com/office/drawing/2014/main" id="{D5E3F933-FC69-4374-A35F-CF403653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494" y="374904"/>
            <a:ext cx="7440649" cy="610819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6FFCEB2B-FF94-A542-81FE-2B1EA29B9FA0}"/>
              </a:ext>
            </a:extLst>
          </p:cNvPr>
          <p:cNvSpPr>
            <a:spLocks noGrp="1"/>
          </p:cNvSpPr>
          <p:nvPr>
            <p:ph type="title"/>
          </p:nvPr>
        </p:nvSpPr>
        <p:spPr>
          <a:xfrm>
            <a:off x="4965192" y="546341"/>
            <a:ext cx="6280826" cy="1746504"/>
          </a:xfrm>
        </p:spPr>
        <p:txBody>
          <a:bodyPr>
            <a:normAutofit/>
          </a:bodyPr>
          <a:lstStyle/>
          <a:p>
            <a:r>
              <a:rPr lang="en-US" sz="3500" dirty="0"/>
              <a:t>The UK’s Watershed</a:t>
            </a:r>
          </a:p>
        </p:txBody>
      </p:sp>
      <p:sp>
        <p:nvSpPr>
          <p:cNvPr id="3" name="Content Placeholder 2">
            <a:extLst>
              <a:ext uri="{FF2B5EF4-FFF2-40B4-BE49-F238E27FC236}">
                <a16:creationId xmlns:a16="http://schemas.microsoft.com/office/drawing/2014/main" id="{1CC39161-AD54-1B41-B846-8560D1B6C054}"/>
              </a:ext>
            </a:extLst>
          </p:cNvPr>
          <p:cNvSpPr>
            <a:spLocks noGrp="1"/>
          </p:cNvSpPr>
          <p:nvPr>
            <p:ph idx="1"/>
          </p:nvPr>
        </p:nvSpPr>
        <p:spPr>
          <a:xfrm>
            <a:off x="4965192" y="2069432"/>
            <a:ext cx="6280826" cy="3965608"/>
          </a:xfrm>
        </p:spPr>
        <p:txBody>
          <a:bodyPr>
            <a:normAutofit/>
          </a:bodyPr>
          <a:lstStyle/>
          <a:p>
            <a:pPr marL="0" indent="0">
              <a:buNone/>
            </a:pPr>
            <a:r>
              <a:rPr lang="en-US" sz="2000" b="1" i="1" dirty="0"/>
              <a:t>The British Watershed Line</a:t>
            </a:r>
          </a:p>
          <a:p>
            <a:endParaRPr lang="en-US" b="1" i="1" dirty="0"/>
          </a:p>
          <a:p>
            <a:pPr>
              <a:buFont typeface="Arial" panose="020B0604020202020204" pitchFamily="34" charset="0"/>
              <a:buChar char="•"/>
            </a:pPr>
            <a:r>
              <a:rPr lang="en-US" sz="1800" i="1" dirty="0"/>
              <a:t>“</a:t>
            </a:r>
            <a:r>
              <a:rPr lang="en-GB" sz="1800" i="1" dirty="0"/>
              <a:t>Throughout the undulating terrain of Britain runs an invisible line that acutely divides the country’s rainfall and shapes the landscape we have today.  </a:t>
            </a:r>
          </a:p>
          <a:p>
            <a:pPr>
              <a:buFont typeface="Arial" panose="020B0604020202020204" pitchFamily="34" charset="0"/>
              <a:buChar char="•"/>
            </a:pPr>
            <a:r>
              <a:rPr lang="en-GB" sz="1800" i="1" dirty="0"/>
              <a:t>The British Watershed Line is a reclusive geographical wonder that signifies the point where rainfall will feed the west or the east and eventually flow into either the Atlantic or North Sea.” </a:t>
            </a:r>
            <a:r>
              <a:rPr lang="en-GB" sz="1400" i="1" dirty="0"/>
              <a:t>- </a:t>
            </a:r>
            <a:r>
              <a:rPr lang="en-GB" sz="1400" dirty="0"/>
              <a:t>Jason </a:t>
            </a:r>
            <a:r>
              <a:rPr lang="en-GB" sz="1400" dirty="0" err="1"/>
              <a:t>Bascombe</a:t>
            </a:r>
            <a:br>
              <a:rPr lang="en-GB" sz="1400" dirty="0"/>
            </a:br>
            <a:r>
              <a:rPr lang="en-GB" sz="1400" dirty="0"/>
              <a:t>(geography and geology landscape photographer).</a:t>
            </a:r>
            <a:endParaRPr lang="en-US" sz="1400" i="1" dirty="0"/>
          </a:p>
        </p:txBody>
      </p:sp>
    </p:spTree>
    <p:extLst>
      <p:ext uri="{BB962C8B-B14F-4D97-AF65-F5344CB8AC3E}">
        <p14:creationId xmlns:p14="http://schemas.microsoft.com/office/powerpoint/2010/main" val="685259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45863E-9E58-4B47-8C9F-AC7F3E88D7BD}"/>
              </a:ext>
            </a:extLst>
          </p:cNvPr>
          <p:cNvSpPr>
            <a:spLocks noGrp="1"/>
          </p:cNvSpPr>
          <p:nvPr>
            <p:ph idx="1"/>
          </p:nvPr>
        </p:nvSpPr>
        <p:spPr>
          <a:xfrm>
            <a:off x="5775159" y="1030143"/>
            <a:ext cx="5991726" cy="5278976"/>
          </a:xfrm>
        </p:spPr>
        <p:txBody>
          <a:bodyPr>
            <a:normAutofit/>
          </a:bodyPr>
          <a:lstStyle/>
          <a:p>
            <a:pPr>
              <a:spcBef>
                <a:spcPct val="0"/>
              </a:spcBef>
              <a:buNone/>
            </a:pPr>
            <a:r>
              <a:rPr lang="en-US" altLang="en-US" sz="2400" dirty="0"/>
              <a:t>Formation &amp; history of inland waterbodies </a:t>
            </a:r>
            <a:r>
              <a:rPr lang="en-US" altLang="en-US" sz="2400" dirty="0">
                <a:sym typeface="Wingdings" panose="05000000000000000000" pitchFamily="2" charset="2"/>
              </a:rPr>
              <a:t> </a:t>
            </a:r>
            <a:r>
              <a:rPr lang="en-US" altLang="en-US" sz="2400" dirty="0"/>
              <a:t>understanding of its structure. </a:t>
            </a:r>
          </a:p>
          <a:p>
            <a:pPr>
              <a:spcBef>
                <a:spcPct val="0"/>
              </a:spcBef>
              <a:buNone/>
            </a:pPr>
            <a:endParaRPr lang="en-US" altLang="en-US" sz="2400" dirty="0"/>
          </a:p>
          <a:p>
            <a:pPr>
              <a:spcBef>
                <a:spcPct val="0"/>
              </a:spcBef>
              <a:buNone/>
            </a:pPr>
            <a:r>
              <a:rPr lang="en-US" altLang="en-US" sz="2400" dirty="0"/>
              <a:t>The chemical and biological condition of a lake depends on many factors…</a:t>
            </a:r>
          </a:p>
          <a:p>
            <a:pPr>
              <a:spcBef>
                <a:spcPct val="0"/>
              </a:spcBef>
              <a:buNone/>
            </a:pPr>
            <a:endParaRPr lang="en-US" altLang="en-US" sz="2000" dirty="0"/>
          </a:p>
          <a:p>
            <a:pPr lvl="2">
              <a:spcBef>
                <a:spcPct val="0"/>
              </a:spcBef>
              <a:buFontTx/>
              <a:buChar char="•"/>
            </a:pPr>
            <a:r>
              <a:rPr lang="en-US" altLang="en-US" sz="2000" dirty="0"/>
              <a:t>   How it was formed</a:t>
            </a:r>
          </a:p>
          <a:p>
            <a:pPr lvl="2">
              <a:spcBef>
                <a:spcPct val="0"/>
              </a:spcBef>
              <a:buFontTx/>
              <a:buChar char="•"/>
            </a:pPr>
            <a:r>
              <a:rPr lang="en-US" altLang="en-US" sz="2000" dirty="0"/>
              <a:t>   Size &amp; shape of lake basin</a:t>
            </a:r>
          </a:p>
          <a:p>
            <a:pPr lvl="2">
              <a:spcBef>
                <a:spcPct val="0"/>
              </a:spcBef>
              <a:buFontTx/>
              <a:buChar char="•"/>
            </a:pPr>
            <a:r>
              <a:rPr lang="en-US" altLang="en-US" sz="2000" dirty="0"/>
              <a:t>   Watershed size, topography, &amp; chemistry</a:t>
            </a:r>
          </a:p>
          <a:p>
            <a:pPr lvl="2">
              <a:spcBef>
                <a:spcPct val="0"/>
              </a:spcBef>
              <a:buFontTx/>
              <a:buChar char="•"/>
            </a:pPr>
            <a:r>
              <a:rPr lang="en-US" altLang="en-US" sz="2000" dirty="0"/>
              <a:t>   Regional climate</a:t>
            </a:r>
          </a:p>
          <a:p>
            <a:pPr lvl="2">
              <a:spcBef>
                <a:spcPct val="0"/>
              </a:spcBef>
              <a:buFontTx/>
              <a:buChar char="•"/>
            </a:pPr>
            <a:r>
              <a:rPr lang="en-US" altLang="en-US" sz="2000" dirty="0"/>
              <a:t>   Local biological communities</a:t>
            </a:r>
          </a:p>
          <a:p>
            <a:pPr lvl="2">
              <a:spcBef>
                <a:spcPct val="0"/>
              </a:spcBef>
              <a:buFontTx/>
              <a:buChar char="•"/>
            </a:pPr>
            <a:r>
              <a:rPr lang="en-US" altLang="en-US" sz="2000" dirty="0"/>
              <a:t>   Human activities </a:t>
            </a:r>
          </a:p>
          <a:p>
            <a:endParaRPr lang="en-US" dirty="0"/>
          </a:p>
        </p:txBody>
      </p:sp>
      <p:pic>
        <p:nvPicPr>
          <p:cNvPr id="1026" name="Picture 2" descr="Understanding Watersheds – Northeast Ohio Regional Sewer District">
            <a:extLst>
              <a:ext uri="{FF2B5EF4-FFF2-40B4-BE49-F238E27FC236}">
                <a16:creationId xmlns:a16="http://schemas.microsoft.com/office/drawing/2014/main" id="{FDFA31D1-1537-B040-AE1E-0BEE41BB06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020" y="901807"/>
            <a:ext cx="4291454" cy="5176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01748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8" name="Picture 10" descr="4 stunning pictures of Bala Lake - Go North Wales">
            <a:extLst>
              <a:ext uri="{FF2B5EF4-FFF2-40B4-BE49-F238E27FC236}">
                <a16:creationId xmlns:a16="http://schemas.microsoft.com/office/drawing/2014/main" id="{55018D2A-4977-3146-BFA8-4A6E5BEEE61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 r="-1"/>
          <a:stretch/>
        </p:blipFill>
        <p:spPr bwMode="auto">
          <a:xfrm>
            <a:off x="-7754" y="0"/>
            <a:ext cx="12188952" cy="6857990"/>
          </a:xfrm>
          <a:prstGeom prst="rect">
            <a:avLst/>
          </a:prstGeom>
          <a:noFill/>
          <a:extLst>
            <a:ext uri="{909E8E84-426E-40DD-AFC4-6F175D3DCCD1}">
              <a14:hiddenFill xmlns:a14="http://schemas.microsoft.com/office/drawing/2010/main">
                <a:solidFill>
                  <a:srgbClr val="FFFFFF"/>
                </a:solidFill>
              </a14:hiddenFill>
            </a:ext>
          </a:extLst>
        </p:spPr>
      </p:pic>
      <p:sp>
        <p:nvSpPr>
          <p:cNvPr id="143" name="Rectangle 142">
            <a:extLst>
              <a:ext uri="{FF2B5EF4-FFF2-40B4-BE49-F238E27FC236}">
                <a16:creationId xmlns:a16="http://schemas.microsoft.com/office/drawing/2014/main" id="{CD64F326-929E-45E2-B54D-DC7E17207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0224" y="941695"/>
            <a:ext cx="5452527" cy="4974610"/>
          </a:xfrm>
          <a:prstGeom prst="rect">
            <a:avLst/>
          </a:prstGeom>
          <a:solidFill>
            <a:schemeClr val="bg1">
              <a:lumMod val="75000"/>
              <a:lumOff val="25000"/>
            </a:schemeClr>
          </a:solidFill>
          <a:ln w="6350" cap="sq" cmpd="sng" algn="ctr">
            <a:noFill/>
            <a:prstDash val="solid"/>
            <a:miter lim="800000"/>
          </a:ln>
          <a:effectLst/>
        </p:spPr>
      </p:sp>
      <p:sp>
        <p:nvSpPr>
          <p:cNvPr id="145" name="Rectangle 144">
            <a:extLst>
              <a:ext uri="{FF2B5EF4-FFF2-40B4-BE49-F238E27FC236}">
                <a16:creationId xmlns:a16="http://schemas.microsoft.com/office/drawing/2014/main" id="{7BFCDFD7-7B3B-4ED9-B533-34D0B3724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56167" y="1106424"/>
            <a:ext cx="5120640" cy="464515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23B302CA-D58A-274D-8B6B-0B3496E15B6E}"/>
              </a:ext>
            </a:extLst>
          </p:cNvPr>
          <p:cNvSpPr>
            <a:spLocks noGrp="1"/>
          </p:cNvSpPr>
          <p:nvPr>
            <p:ph type="title"/>
          </p:nvPr>
        </p:nvSpPr>
        <p:spPr>
          <a:xfrm>
            <a:off x="6210846" y="1352277"/>
            <a:ext cx="4633416" cy="1371600"/>
          </a:xfrm>
        </p:spPr>
        <p:txBody>
          <a:bodyPr>
            <a:normAutofit/>
          </a:bodyPr>
          <a:lstStyle/>
          <a:p>
            <a:r>
              <a:rPr lang="en-US" dirty="0">
                <a:solidFill>
                  <a:schemeClr val="tx1"/>
                </a:solidFill>
              </a:rPr>
              <a:t>Lakes</a:t>
            </a:r>
          </a:p>
        </p:txBody>
      </p:sp>
      <p:sp>
        <p:nvSpPr>
          <p:cNvPr id="3" name="Content Placeholder 2">
            <a:extLst>
              <a:ext uri="{FF2B5EF4-FFF2-40B4-BE49-F238E27FC236}">
                <a16:creationId xmlns:a16="http://schemas.microsoft.com/office/drawing/2014/main" id="{7ED3F04E-93BC-FA45-97C3-16EADBB26E54}"/>
              </a:ext>
            </a:extLst>
          </p:cNvPr>
          <p:cNvSpPr>
            <a:spLocks noGrp="1"/>
          </p:cNvSpPr>
          <p:nvPr>
            <p:ph idx="1"/>
          </p:nvPr>
        </p:nvSpPr>
        <p:spPr>
          <a:xfrm>
            <a:off x="6210845" y="2723878"/>
            <a:ext cx="4633415" cy="2701108"/>
          </a:xfrm>
        </p:spPr>
        <p:txBody>
          <a:bodyPr>
            <a:normAutofit/>
          </a:bodyPr>
          <a:lstStyle/>
          <a:p>
            <a:pPr>
              <a:buFont typeface="Arial" panose="020B0604020202020204" pitchFamily="34" charset="0"/>
              <a:buChar char="•"/>
            </a:pPr>
            <a:r>
              <a:rPr lang="en-US" altLang="en-US" dirty="0"/>
              <a:t>A body of water surrounded by land</a:t>
            </a:r>
            <a:br>
              <a:rPr lang="en-US" altLang="en-US" dirty="0"/>
            </a:br>
            <a:endParaRPr lang="en-US" altLang="en-US" dirty="0"/>
          </a:p>
          <a:p>
            <a:pPr>
              <a:buFont typeface="Arial" panose="020B0604020202020204" pitchFamily="34" charset="0"/>
              <a:buChar char="•"/>
            </a:pPr>
            <a:r>
              <a:rPr lang="en-US" altLang="en-US" dirty="0"/>
              <a:t>Every continent and every type of environment</a:t>
            </a:r>
            <a:br>
              <a:rPr lang="en-US" altLang="en-US" dirty="0"/>
            </a:br>
            <a:endParaRPr lang="en-US" altLang="en-US" dirty="0"/>
          </a:p>
          <a:p>
            <a:pPr>
              <a:buFont typeface="Arial" panose="020B0604020202020204" pitchFamily="34" charset="0"/>
              <a:buChar char="•"/>
            </a:pPr>
            <a:r>
              <a:rPr lang="en-US" altLang="en-US" dirty="0"/>
              <a:t>Water in </a:t>
            </a:r>
            <a:r>
              <a:rPr lang="en-US" altLang="en-US" dirty="0">
                <a:sym typeface="Wingdings" panose="05000000000000000000" pitchFamily="2" charset="2"/>
              </a:rPr>
              <a:t> rain, snow, melting ice, streams, groundwater seepage.</a:t>
            </a:r>
            <a:br>
              <a:rPr lang="en-US" altLang="en-US" dirty="0">
                <a:sym typeface="Wingdings" panose="05000000000000000000" pitchFamily="2" charset="2"/>
              </a:rPr>
            </a:br>
            <a:endParaRPr lang="en-US" altLang="en-US" dirty="0"/>
          </a:p>
          <a:p>
            <a:pPr>
              <a:buFont typeface="Arial" panose="020B0604020202020204" pitchFamily="34" charset="0"/>
              <a:buChar char="•"/>
            </a:pPr>
            <a:r>
              <a:rPr lang="en-US" altLang="en-US" dirty="0"/>
              <a:t>Can be either open/closed</a:t>
            </a:r>
          </a:p>
          <a:p>
            <a:pPr>
              <a:buFont typeface="Arial" panose="020B0604020202020204" pitchFamily="34" charset="0"/>
              <a:buChar char="•"/>
            </a:pPr>
            <a:endParaRPr lang="en-US" dirty="0"/>
          </a:p>
        </p:txBody>
      </p:sp>
      <p:sp>
        <p:nvSpPr>
          <p:cNvPr id="7" name="TextBox 6">
            <a:extLst>
              <a:ext uri="{FF2B5EF4-FFF2-40B4-BE49-F238E27FC236}">
                <a16:creationId xmlns:a16="http://schemas.microsoft.com/office/drawing/2014/main" id="{AF3F4B51-49EA-274F-89B0-BC0B7825C24F}"/>
              </a:ext>
            </a:extLst>
          </p:cNvPr>
          <p:cNvSpPr txBox="1"/>
          <p:nvPr/>
        </p:nvSpPr>
        <p:spPr>
          <a:xfrm flipH="1">
            <a:off x="9705471" y="5728268"/>
            <a:ext cx="1868637" cy="215444"/>
          </a:xfrm>
          <a:prstGeom prst="rect">
            <a:avLst/>
          </a:prstGeom>
          <a:noFill/>
        </p:spPr>
        <p:txBody>
          <a:bodyPr wrap="square" rtlCol="0">
            <a:spAutoFit/>
          </a:bodyPr>
          <a:lstStyle/>
          <a:p>
            <a:r>
              <a:rPr lang="en-US" sz="800" dirty="0"/>
              <a:t>Photo: </a:t>
            </a:r>
            <a:r>
              <a:rPr lang="en-US" sz="800" dirty="0" err="1"/>
              <a:t>Bala</a:t>
            </a:r>
            <a:r>
              <a:rPr lang="en-US" sz="800" dirty="0"/>
              <a:t> lake (</a:t>
            </a:r>
            <a:r>
              <a:rPr lang="en-US" sz="800" dirty="0" err="1"/>
              <a:t>Llyn</a:t>
            </a:r>
            <a:r>
              <a:rPr lang="en-US" sz="800" dirty="0"/>
              <a:t> </a:t>
            </a:r>
            <a:r>
              <a:rPr lang="en-US" sz="800" dirty="0" err="1"/>
              <a:t>Tegid</a:t>
            </a:r>
            <a:r>
              <a:rPr lang="en-US" sz="800" dirty="0"/>
              <a:t>)</a:t>
            </a:r>
          </a:p>
        </p:txBody>
      </p:sp>
    </p:spTree>
    <p:extLst>
      <p:ext uri="{BB962C8B-B14F-4D97-AF65-F5344CB8AC3E}">
        <p14:creationId xmlns:p14="http://schemas.microsoft.com/office/powerpoint/2010/main" val="38949839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FE32-F034-0049-81D9-6A8E54FFBA13}"/>
              </a:ext>
            </a:extLst>
          </p:cNvPr>
          <p:cNvSpPr>
            <a:spLocks noGrp="1"/>
          </p:cNvSpPr>
          <p:nvPr>
            <p:ph type="title"/>
          </p:nvPr>
        </p:nvSpPr>
        <p:spPr>
          <a:xfrm>
            <a:off x="4616116" y="592481"/>
            <a:ext cx="2959768" cy="544522"/>
          </a:xfrm>
        </p:spPr>
        <p:txBody>
          <a:bodyPr>
            <a:normAutofit/>
          </a:bodyPr>
          <a:lstStyle/>
          <a:p>
            <a:r>
              <a:rPr lang="en-US" sz="3000" dirty="0"/>
              <a:t>Lake types…</a:t>
            </a:r>
          </a:p>
        </p:txBody>
      </p:sp>
      <p:pic>
        <p:nvPicPr>
          <p:cNvPr id="4" name="Picture 6" descr="Lake Types">
            <a:extLst>
              <a:ext uri="{FF2B5EF4-FFF2-40B4-BE49-F238E27FC236}">
                <a16:creationId xmlns:a16="http://schemas.microsoft.com/office/drawing/2014/main" id="{318B18D6-6087-594A-89BB-2B8C288077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34" r="2126"/>
          <a:stretch>
            <a:fillRect/>
          </a:stretch>
        </p:blipFill>
        <p:spPr bwMode="auto">
          <a:xfrm>
            <a:off x="1761331" y="1328394"/>
            <a:ext cx="8669337" cy="493712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84553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
            <a:extLst>
              <a:ext uri="{FF2B5EF4-FFF2-40B4-BE49-F238E27FC236}">
                <a16:creationId xmlns:a16="http://schemas.microsoft.com/office/drawing/2014/main" id="{32390371-CE50-E948-B72E-B5D840D5C1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5" r="2599" b="-1"/>
          <a:stretch/>
        </p:blipFill>
        <p:spPr bwMode="auto">
          <a:xfrm>
            <a:off x="5162052" y="3272588"/>
            <a:ext cx="6105382" cy="358541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 name="Picture 4">
            <a:extLst>
              <a:ext uri="{FF2B5EF4-FFF2-40B4-BE49-F238E27FC236}">
                <a16:creationId xmlns:a16="http://schemas.microsoft.com/office/drawing/2014/main" id="{9ADCEB9A-EBEF-B34E-9A71-590ED8BB102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787" r="1" b="21850"/>
          <a:stretch/>
        </p:blipFill>
        <p:spPr bwMode="auto">
          <a:xfrm>
            <a:off x="20" y="9"/>
            <a:ext cx="727989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
            <a:extLst>
              <a:ext uri="{FF2B5EF4-FFF2-40B4-BE49-F238E27FC236}">
                <a16:creationId xmlns:a16="http://schemas.microsoft.com/office/drawing/2014/main" id="{3214A5F3-FA7F-E54C-A09C-9567EF586C7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013" r="4" b="4"/>
          <a:stretch/>
        </p:blipFill>
        <p:spPr bwMode="auto">
          <a:xfrm>
            <a:off x="7458302" y="-22547"/>
            <a:ext cx="3809132" cy="313953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 name="Rectangle 25">
            <a:extLst>
              <a:ext uri="{FF2B5EF4-FFF2-40B4-BE49-F238E27FC236}">
                <a16:creationId xmlns:a16="http://schemas.microsoft.com/office/drawing/2014/main" id="{36A1CAC3-A129-43F8-8881-63D3E319A7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69422"/>
            <a:ext cx="5001186" cy="2788578"/>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5CCE41C-FBFB-44B8-BE25-7F555613C1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D490E53-3E08-5D4F-A50D-00D50714B7C7}"/>
              </a:ext>
            </a:extLst>
          </p:cNvPr>
          <p:cNvSpPr/>
          <p:nvPr/>
        </p:nvSpPr>
        <p:spPr>
          <a:xfrm>
            <a:off x="427210" y="4343976"/>
            <a:ext cx="4652211" cy="1785104"/>
          </a:xfrm>
          <a:prstGeom prst="rect">
            <a:avLst/>
          </a:prstGeom>
        </p:spPr>
        <p:txBody>
          <a:bodyPr wrap="square">
            <a:spAutoFit/>
          </a:bodyPr>
          <a:lstStyle/>
          <a:p>
            <a:endParaRPr lang="en-US" sz="2200" dirty="0">
              <a:solidFill>
                <a:schemeClr val="bg1"/>
              </a:solidFill>
            </a:endParaRPr>
          </a:p>
          <a:p>
            <a:pPr>
              <a:spcBef>
                <a:spcPct val="0"/>
              </a:spcBef>
              <a:defRPr/>
            </a:pPr>
            <a:r>
              <a:rPr lang="en-US" altLang="en-US" sz="2200" b="1" dirty="0">
                <a:solidFill>
                  <a:schemeClr val="bg1"/>
                </a:solidFill>
              </a:rPr>
              <a:t>Miscellaneous Lakes</a:t>
            </a:r>
            <a:br>
              <a:rPr lang="en-US" altLang="en-US" sz="2200" dirty="0">
                <a:solidFill>
                  <a:schemeClr val="bg1"/>
                </a:solidFill>
              </a:rPr>
            </a:br>
            <a:r>
              <a:rPr lang="en-US" altLang="en-US" sz="2200" dirty="0">
                <a:solidFill>
                  <a:schemeClr val="bg1"/>
                </a:solidFill>
              </a:rPr>
              <a:t> </a:t>
            </a:r>
          </a:p>
          <a:p>
            <a:pPr>
              <a:spcBef>
                <a:spcPct val="0"/>
              </a:spcBef>
              <a:buFont typeface="Arial" panose="020B0604020202020204" pitchFamily="34" charset="0"/>
              <a:buChar char="•"/>
              <a:defRPr/>
            </a:pPr>
            <a:r>
              <a:rPr lang="en-US" altLang="en-US" sz="2200" dirty="0">
                <a:solidFill>
                  <a:schemeClr val="bg1"/>
                </a:solidFill>
              </a:rPr>
              <a:t>Landslides / mudslides</a:t>
            </a:r>
          </a:p>
          <a:p>
            <a:pPr>
              <a:spcBef>
                <a:spcPct val="0"/>
              </a:spcBef>
              <a:buFont typeface="Arial" panose="020B0604020202020204" pitchFamily="34" charset="0"/>
              <a:buChar char="•"/>
              <a:defRPr/>
            </a:pPr>
            <a:r>
              <a:rPr lang="en-US" altLang="en-US" sz="2200" dirty="0">
                <a:solidFill>
                  <a:schemeClr val="bg1"/>
                </a:solidFill>
              </a:rPr>
              <a:t>Artificial lakes (human)</a:t>
            </a:r>
          </a:p>
        </p:txBody>
      </p:sp>
    </p:spTree>
    <p:extLst>
      <p:ext uri="{BB962C8B-B14F-4D97-AF65-F5344CB8AC3E}">
        <p14:creationId xmlns:p14="http://schemas.microsoft.com/office/powerpoint/2010/main" val="965487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9ACF68-D58A-D943-9D80-38E7103DBA96}"/>
              </a:ext>
            </a:extLst>
          </p:cNvPr>
          <p:cNvSpPr>
            <a:spLocks noGrp="1"/>
          </p:cNvSpPr>
          <p:nvPr>
            <p:ph idx="1"/>
          </p:nvPr>
        </p:nvSpPr>
        <p:spPr>
          <a:xfrm>
            <a:off x="1066800" y="753980"/>
            <a:ext cx="10058400" cy="3112168"/>
          </a:xfrm>
        </p:spPr>
        <p:txBody>
          <a:bodyPr>
            <a:normAutofit/>
          </a:bodyPr>
          <a:lstStyle/>
          <a:p>
            <a:pPr algn="ctr">
              <a:spcBef>
                <a:spcPct val="0"/>
              </a:spcBef>
              <a:buNone/>
            </a:pPr>
            <a:r>
              <a:rPr lang="en-US" altLang="en-US" sz="2400" b="1" dirty="0"/>
              <a:t>Paleolimnology </a:t>
            </a:r>
            <a:r>
              <a:rPr lang="en-US" altLang="en-US" sz="2400" dirty="0"/>
              <a:t>–  Study of waterbodies using info from geology, chemistry, and biology, studying </a:t>
            </a:r>
            <a:r>
              <a:rPr lang="en-US" altLang="en-US" sz="2400" u="sng" dirty="0"/>
              <a:t>varved</a:t>
            </a:r>
            <a:r>
              <a:rPr lang="en-US" altLang="en-US" sz="2400" dirty="0"/>
              <a:t> sediments.</a:t>
            </a:r>
            <a:br>
              <a:rPr lang="en-US" altLang="en-US" sz="2400" dirty="0"/>
            </a:br>
            <a:endParaRPr lang="en-US" altLang="en-US" sz="2400" dirty="0"/>
          </a:p>
          <a:p>
            <a:pPr algn="ctr">
              <a:spcBef>
                <a:spcPct val="0"/>
              </a:spcBef>
              <a:buNone/>
            </a:pPr>
            <a:r>
              <a:rPr lang="en-US" altLang="en-US" sz="2400" dirty="0"/>
              <a:t>(Elements, pollen grains, minerals, algal pigments, diatom frustules, remains of zooplankton, macroinvertebrates, fish)</a:t>
            </a:r>
          </a:p>
        </p:txBody>
      </p:sp>
      <p:sp>
        <p:nvSpPr>
          <p:cNvPr id="6" name="Rectangle 1">
            <a:extLst>
              <a:ext uri="{FF2B5EF4-FFF2-40B4-BE49-F238E27FC236}">
                <a16:creationId xmlns:a16="http://schemas.microsoft.com/office/drawing/2014/main" id="{B57E5E2E-C1DA-5048-ACDF-A42741814757}"/>
              </a:ext>
            </a:extLst>
          </p:cNvPr>
          <p:cNvSpPr>
            <a:spLocks noChangeArrowheads="1"/>
          </p:cNvSpPr>
          <p:nvPr/>
        </p:nvSpPr>
        <p:spPr bwMode="auto">
          <a:xfrm>
            <a:off x="3415506" y="3228975"/>
            <a:ext cx="53609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2000">
                <a:solidFill>
                  <a:srgbClr val="222222"/>
                </a:solidFill>
                <a:latin typeface="Arial" panose="020B0604020202020204" pitchFamily="34" charset="0"/>
              </a:rPr>
              <a:t>(</a:t>
            </a:r>
            <a:r>
              <a:rPr lang="en-GB" altLang="en-US" sz="2000">
                <a:hlinkClick r:id="rId3" tooltip="Greek language"/>
              </a:rPr>
              <a:t>Greek</a:t>
            </a:r>
            <a:r>
              <a:rPr lang="en-GB" altLang="en-US" sz="2000">
                <a:solidFill>
                  <a:srgbClr val="222222"/>
                </a:solidFill>
                <a:latin typeface="Arial" panose="020B0604020202020204" pitchFamily="34" charset="0"/>
              </a:rPr>
              <a:t>: </a:t>
            </a:r>
            <a:r>
              <a:rPr lang="en-GB" altLang="en-US" sz="2000" b="1">
                <a:solidFill>
                  <a:srgbClr val="222222"/>
                </a:solidFill>
                <a:cs typeface="Calibri" panose="020F0502020204030204" pitchFamily="34" charset="0"/>
              </a:rPr>
              <a:t>paleon </a:t>
            </a:r>
            <a:r>
              <a:rPr lang="en-GB" altLang="en-US" sz="2000">
                <a:solidFill>
                  <a:srgbClr val="222222"/>
                </a:solidFill>
                <a:cs typeface="Calibri" panose="020F0502020204030204" pitchFamily="34" charset="0"/>
              </a:rPr>
              <a:t>= old, </a:t>
            </a:r>
            <a:r>
              <a:rPr lang="en-GB" altLang="en-US" sz="2000" b="1" i="1">
                <a:solidFill>
                  <a:srgbClr val="222222"/>
                </a:solidFill>
                <a:cs typeface="Calibri" panose="020F0502020204030204" pitchFamily="34" charset="0"/>
              </a:rPr>
              <a:t>limne</a:t>
            </a:r>
            <a:r>
              <a:rPr lang="en-GB" altLang="en-US" sz="2000" i="1">
                <a:solidFill>
                  <a:srgbClr val="222222"/>
                </a:solidFill>
                <a:cs typeface="Calibri" panose="020F0502020204030204" pitchFamily="34" charset="0"/>
              </a:rPr>
              <a:t> </a:t>
            </a:r>
            <a:r>
              <a:rPr lang="en-GB" altLang="en-US" sz="2000">
                <a:solidFill>
                  <a:srgbClr val="222222"/>
                </a:solidFill>
                <a:cs typeface="Calibri" panose="020F0502020204030204" pitchFamily="34" charset="0"/>
              </a:rPr>
              <a:t>= lake, </a:t>
            </a:r>
            <a:r>
              <a:rPr lang="en-GB" altLang="en-US" sz="2000" b="1" i="1">
                <a:solidFill>
                  <a:srgbClr val="222222"/>
                </a:solidFill>
                <a:cs typeface="Calibri" panose="020F0502020204030204" pitchFamily="34" charset="0"/>
              </a:rPr>
              <a:t>logos </a:t>
            </a:r>
            <a:r>
              <a:rPr lang="en-GB" altLang="en-US" sz="2000">
                <a:solidFill>
                  <a:srgbClr val="222222"/>
                </a:solidFill>
                <a:cs typeface="Calibri" panose="020F0502020204030204" pitchFamily="34" charset="0"/>
              </a:rPr>
              <a:t>= study)</a:t>
            </a:r>
            <a:endParaRPr lang="en-US" altLang="en-US" sz="2000">
              <a:cs typeface="Calibri" panose="020F0502020204030204" pitchFamily="34" charset="0"/>
            </a:endParaRPr>
          </a:p>
        </p:txBody>
      </p:sp>
      <p:pic>
        <p:nvPicPr>
          <p:cNvPr id="7" name="Picture 4">
            <a:extLst>
              <a:ext uri="{FF2B5EF4-FFF2-40B4-BE49-F238E27FC236}">
                <a16:creationId xmlns:a16="http://schemas.microsoft.com/office/drawing/2014/main" id="{42075424-656A-9F42-9DB0-AEDF355B47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6380" y="3946828"/>
            <a:ext cx="3289467" cy="2298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5">
            <a:extLst>
              <a:ext uri="{FF2B5EF4-FFF2-40B4-BE49-F238E27FC236}">
                <a16:creationId xmlns:a16="http://schemas.microsoft.com/office/drawing/2014/main" id="{BCDB07A7-CF15-2F4F-AEF5-CD0E934218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733675" y="3866148"/>
            <a:ext cx="2378075" cy="2379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a:extLst>
              <a:ext uri="{FF2B5EF4-FFF2-40B4-BE49-F238E27FC236}">
                <a16:creationId xmlns:a16="http://schemas.microsoft.com/office/drawing/2014/main" id="{28E0236C-1EAE-1F41-B492-45D31B80330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37283" y="3946828"/>
            <a:ext cx="3730458" cy="2232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625187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6D003-7E27-B843-8E36-1CF2CCBEB0DD}"/>
              </a:ext>
            </a:extLst>
          </p:cNvPr>
          <p:cNvSpPr>
            <a:spLocks noGrp="1"/>
          </p:cNvSpPr>
          <p:nvPr>
            <p:ph type="title"/>
          </p:nvPr>
        </p:nvSpPr>
        <p:spPr>
          <a:xfrm>
            <a:off x="7330242" y="475188"/>
            <a:ext cx="3793958" cy="1023900"/>
          </a:xfrm>
        </p:spPr>
        <p:txBody>
          <a:bodyPr>
            <a:normAutofit/>
          </a:bodyPr>
          <a:lstStyle/>
          <a:p>
            <a:pPr algn="r"/>
            <a:r>
              <a:rPr lang="en-US" sz="3500" dirty="0"/>
              <a:t>Lake Biwa, Japan</a:t>
            </a:r>
          </a:p>
        </p:txBody>
      </p:sp>
      <p:sp>
        <p:nvSpPr>
          <p:cNvPr id="3" name="Content Placeholder 2">
            <a:extLst>
              <a:ext uri="{FF2B5EF4-FFF2-40B4-BE49-F238E27FC236}">
                <a16:creationId xmlns:a16="http://schemas.microsoft.com/office/drawing/2014/main" id="{CA5E992B-FE4B-A84D-BDFD-FD176016E6A6}"/>
              </a:ext>
            </a:extLst>
          </p:cNvPr>
          <p:cNvSpPr>
            <a:spLocks noGrp="1"/>
          </p:cNvSpPr>
          <p:nvPr>
            <p:ph idx="1"/>
          </p:nvPr>
        </p:nvSpPr>
        <p:spPr>
          <a:xfrm>
            <a:off x="1033839" y="4073252"/>
            <a:ext cx="6165223" cy="2152508"/>
          </a:xfrm>
        </p:spPr>
        <p:txBody>
          <a:bodyPr>
            <a:normAutofit/>
          </a:bodyPr>
          <a:lstStyle/>
          <a:p>
            <a:pPr>
              <a:spcBef>
                <a:spcPct val="0"/>
              </a:spcBef>
              <a:buFont typeface="Arial" panose="020B0604020202020204" pitchFamily="34" charset="0"/>
              <a:buChar char="•"/>
            </a:pPr>
            <a:r>
              <a:rPr lang="en-US" altLang="en-US" sz="1800" dirty="0">
                <a:cs typeface="Calibri" panose="020F0502020204030204" pitchFamily="34" charset="0"/>
              </a:rPr>
              <a:t>4 million </a:t>
            </a:r>
            <a:r>
              <a:rPr lang="en-US" altLang="en-US" sz="1800" dirty="0" err="1">
                <a:cs typeface="Calibri" panose="020F0502020204030204" pitchFamily="34" charset="0"/>
              </a:rPr>
              <a:t>yo</a:t>
            </a:r>
            <a:r>
              <a:rPr lang="en-US" altLang="en-US" sz="1800" dirty="0">
                <a:cs typeface="Calibri" panose="020F0502020204030204" pitchFamily="34" charset="0"/>
              </a:rPr>
              <a:t> (approx.) </a:t>
            </a:r>
          </a:p>
          <a:p>
            <a:pPr>
              <a:spcBef>
                <a:spcPct val="0"/>
              </a:spcBef>
              <a:buFont typeface="Arial" panose="020B0604020202020204" pitchFamily="34" charset="0"/>
              <a:buChar char="•"/>
            </a:pPr>
            <a:r>
              <a:rPr lang="en-US" altLang="en-US" sz="1800" dirty="0">
                <a:cs typeface="Calibri" panose="020F0502020204030204" pitchFamily="34" charset="0"/>
              </a:rPr>
              <a:t>Diverse ecosystem</a:t>
            </a:r>
          </a:p>
          <a:p>
            <a:pPr>
              <a:spcBef>
                <a:spcPct val="0"/>
              </a:spcBef>
              <a:buFont typeface="Arial" panose="020B0604020202020204" pitchFamily="34" charset="0"/>
              <a:buChar char="•"/>
            </a:pPr>
            <a:r>
              <a:rPr lang="en-US" altLang="en-US" sz="1800" dirty="0">
                <a:cs typeface="Calibri" panose="020F0502020204030204" pitchFamily="34" charset="0"/>
              </a:rPr>
              <a:t>Historical cultural importance</a:t>
            </a:r>
          </a:p>
          <a:p>
            <a:pPr>
              <a:spcBef>
                <a:spcPct val="0"/>
              </a:spcBef>
              <a:buFont typeface="Arial" panose="020B0604020202020204" pitchFamily="34" charset="0"/>
              <a:buChar char="•"/>
            </a:pPr>
            <a:r>
              <a:rPr lang="en-US" altLang="en-US" sz="1800" dirty="0">
                <a:cs typeface="Calibri" panose="020F0502020204030204" pitchFamily="34" charset="0"/>
              </a:rPr>
              <a:t>Lake basin – subduction of tectonic plates; Philippine Sea Plate into the Eurasian plate.</a:t>
            </a:r>
          </a:p>
          <a:p>
            <a:pPr>
              <a:spcBef>
                <a:spcPct val="0"/>
              </a:spcBef>
              <a:buFont typeface="Arial" panose="020B0604020202020204" pitchFamily="34" charset="0"/>
              <a:buChar char="•"/>
            </a:pPr>
            <a:r>
              <a:rPr lang="en-US" altLang="en-US" sz="1800" dirty="0">
                <a:cs typeface="Calibri" panose="020F0502020204030204" pitchFamily="34" charset="0"/>
              </a:rPr>
              <a:t>Surrounded by multiple active faults </a:t>
            </a:r>
          </a:p>
        </p:txBody>
      </p:sp>
      <p:pic>
        <p:nvPicPr>
          <p:cNvPr id="4" name="Picture 1">
            <a:extLst>
              <a:ext uri="{FF2B5EF4-FFF2-40B4-BE49-F238E27FC236}">
                <a16:creationId xmlns:a16="http://schemas.microsoft.com/office/drawing/2014/main" id="{29394646-04B3-354E-B2B1-F50D92D65C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1243" y="1712026"/>
            <a:ext cx="3917380" cy="4361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21DB4C2F-E681-2C4E-A62E-EE2A49CF75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33118" y="1537939"/>
            <a:ext cx="3425992" cy="46878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F5910A91-253B-2041-ACDA-99AEE02658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33839" y="643235"/>
            <a:ext cx="5641490" cy="3249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32889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0.0132 -0.01111 C 0.27188 -0.21551 0.55712 -0.42014 0.63664 -0.38889 C 0.71632 -0.3574 0.59011 -0.09027 0.46407 0.17685 " pathEditMode="relative" ptsTypes="AAA">
                                      <p:cBhvr>
                                        <p:cTn id="6" dur="2000" fill="hold"/>
                                        <p:tgtEl>
                                          <p:spTgt spid="5"/>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Paleo">
            <a:extLst>
              <a:ext uri="{FF2B5EF4-FFF2-40B4-BE49-F238E27FC236}">
                <a16:creationId xmlns:a16="http://schemas.microsoft.com/office/drawing/2014/main" id="{292036F8-F828-4142-8995-0D1F074DE56A}"/>
              </a:ext>
            </a:extLst>
          </p:cNvPr>
          <p:cNvPicPr>
            <a:picLocks noChangeAspect="1" noChangeArrowheads="1"/>
          </p:cNvPicPr>
          <p:nvPr/>
        </p:nvPicPr>
        <p:blipFill>
          <a:blip r:embed="rId3">
            <a:lum contrast="12000"/>
            <a:extLst>
              <a:ext uri="{28A0092B-C50C-407E-A947-70E740481C1C}">
                <a14:useLocalDpi xmlns:a14="http://schemas.microsoft.com/office/drawing/2010/main" val="0"/>
              </a:ext>
            </a:extLst>
          </a:blip>
          <a:srcRect/>
          <a:stretch>
            <a:fillRect/>
          </a:stretch>
        </p:blipFill>
        <p:spPr bwMode="auto">
          <a:xfrm>
            <a:off x="1766887" y="691356"/>
            <a:ext cx="8658225" cy="5475288"/>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5" name="Picture 1">
            <a:extLst>
              <a:ext uri="{FF2B5EF4-FFF2-40B4-BE49-F238E27FC236}">
                <a16:creationId xmlns:a16="http://schemas.microsoft.com/office/drawing/2014/main" id="{9156A532-E6E9-E44F-BAFF-143D875984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67562" y="924719"/>
            <a:ext cx="457200" cy="808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a:extLst>
              <a:ext uri="{FF2B5EF4-FFF2-40B4-BE49-F238E27FC236}">
                <a16:creationId xmlns:a16="http://schemas.microsoft.com/office/drawing/2014/main" id="{F9CCAEB4-64EF-FF45-9D12-22A3F919082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40137" y="907256"/>
            <a:ext cx="401638" cy="42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a:extLst>
              <a:ext uri="{FF2B5EF4-FFF2-40B4-BE49-F238E27FC236}">
                <a16:creationId xmlns:a16="http://schemas.microsoft.com/office/drawing/2014/main" id="{885559C3-AA75-1B4A-904A-E911CF02F0C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5400000">
            <a:off x="5826125" y="778668"/>
            <a:ext cx="527050"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5">
            <a:extLst>
              <a:ext uri="{FF2B5EF4-FFF2-40B4-BE49-F238E27FC236}">
                <a16:creationId xmlns:a16="http://schemas.microsoft.com/office/drawing/2014/main" id="{6EB948C1-90D9-294A-B107-90F8469E45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664075" y="927894"/>
            <a:ext cx="415925" cy="41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a:extLst>
              <a:ext uri="{FF2B5EF4-FFF2-40B4-BE49-F238E27FC236}">
                <a16:creationId xmlns:a16="http://schemas.microsoft.com/office/drawing/2014/main" id="{7F503A01-07EF-D646-9A36-CD22E9F0841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68950" y="880269"/>
            <a:ext cx="401637" cy="42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6">
            <a:extLst>
              <a:ext uri="{FF2B5EF4-FFF2-40B4-BE49-F238E27FC236}">
                <a16:creationId xmlns:a16="http://schemas.microsoft.com/office/drawing/2014/main" id="{CF1DE80B-CDBE-DA43-A158-CCB74F5B756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48425" y="745331"/>
            <a:ext cx="381000" cy="473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57108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9EDDFA-8F05-462B-8D3E-5B9C4FBC7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A close up of a flag&#10;&#10;Description automatically generated">
            <a:extLst>
              <a:ext uri="{FF2B5EF4-FFF2-40B4-BE49-F238E27FC236}">
                <a16:creationId xmlns:a16="http://schemas.microsoft.com/office/drawing/2014/main" id="{85534520-7206-B644-B8E3-2387640BD17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4694" y="727628"/>
            <a:ext cx="5253085" cy="541555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10">
            <a:extLst>
              <a:ext uri="{FF2B5EF4-FFF2-40B4-BE49-F238E27FC236}">
                <a16:creationId xmlns:a16="http://schemas.microsoft.com/office/drawing/2014/main" id="{143F9A23-3237-4ED6-A1E9-C0E6530E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63CD46D-4335-4BA4-842A-BF835A99C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047780-E3A4-6347-B237-8271618D0530}"/>
              </a:ext>
            </a:extLst>
          </p:cNvPr>
          <p:cNvSpPr>
            <a:spLocks noGrp="1"/>
          </p:cNvSpPr>
          <p:nvPr>
            <p:ph type="title"/>
          </p:nvPr>
        </p:nvSpPr>
        <p:spPr>
          <a:xfrm>
            <a:off x="7064082" y="642594"/>
            <a:ext cx="4472921" cy="945574"/>
          </a:xfrm>
        </p:spPr>
        <p:txBody>
          <a:bodyPr>
            <a:normAutofit/>
          </a:bodyPr>
          <a:lstStyle/>
          <a:p>
            <a:r>
              <a:rPr lang="en-US" sz="3500" dirty="0"/>
              <a:t>Lake Origins…</a:t>
            </a:r>
          </a:p>
        </p:txBody>
      </p:sp>
      <p:sp>
        <p:nvSpPr>
          <p:cNvPr id="3" name="Content Placeholder 2">
            <a:extLst>
              <a:ext uri="{FF2B5EF4-FFF2-40B4-BE49-F238E27FC236}">
                <a16:creationId xmlns:a16="http://schemas.microsoft.com/office/drawing/2014/main" id="{F634214C-4D14-3044-AD51-F4A9D61B17BB}"/>
              </a:ext>
            </a:extLst>
          </p:cNvPr>
          <p:cNvSpPr>
            <a:spLocks noGrp="1"/>
          </p:cNvSpPr>
          <p:nvPr>
            <p:ph idx="1"/>
          </p:nvPr>
        </p:nvSpPr>
        <p:spPr>
          <a:xfrm>
            <a:off x="7064082" y="1588168"/>
            <a:ext cx="4472922" cy="4446872"/>
          </a:xfrm>
        </p:spPr>
        <p:txBody>
          <a:bodyPr>
            <a:noAutofit/>
          </a:bodyPr>
          <a:lstStyle/>
          <a:p>
            <a:pPr>
              <a:buFont typeface="Arial" panose="020B0604020202020204" pitchFamily="34" charset="0"/>
              <a:buChar char="•"/>
              <a:defRPr/>
            </a:pPr>
            <a:r>
              <a:rPr lang="en-US" altLang="en-US" sz="1600" dirty="0">
                <a:cs typeface="Calibri" panose="020F0502020204030204" pitchFamily="34" charset="0"/>
              </a:rPr>
              <a:t>Catastrophe born – die imperceptibly</a:t>
            </a:r>
            <a:br>
              <a:rPr lang="en-US" altLang="en-US" sz="1600" dirty="0">
                <a:cs typeface="Calibri" panose="020F0502020204030204" pitchFamily="34" charset="0"/>
              </a:rPr>
            </a:br>
            <a:endParaRPr lang="en-US" altLang="en-US" sz="1600" dirty="0">
              <a:cs typeface="Calibri" panose="020F0502020204030204" pitchFamily="34" charset="0"/>
            </a:endParaRPr>
          </a:p>
          <a:p>
            <a:pPr>
              <a:buFont typeface="Arial" panose="020B0604020202020204" pitchFamily="34" charset="0"/>
              <a:buChar char="•"/>
              <a:defRPr/>
            </a:pPr>
            <a:r>
              <a:rPr lang="en-US" altLang="en-US" sz="1600" dirty="0">
                <a:cs typeface="Calibri" panose="020F0502020204030204" pitchFamily="34" charset="0"/>
              </a:rPr>
              <a:t>Lakes within same geographic area often form by similar processes.</a:t>
            </a:r>
            <a:br>
              <a:rPr lang="en-US" altLang="en-US" sz="1600" dirty="0">
                <a:cs typeface="Calibri" panose="020F0502020204030204" pitchFamily="34" charset="0"/>
              </a:rPr>
            </a:br>
            <a:endParaRPr lang="en-US" altLang="en-US" sz="1600" dirty="0">
              <a:cs typeface="Calibri" panose="020F0502020204030204" pitchFamily="34" charset="0"/>
            </a:endParaRPr>
          </a:p>
          <a:p>
            <a:pPr>
              <a:buFont typeface="Arial" panose="020B0604020202020204" pitchFamily="34" charset="0"/>
              <a:buChar char="•"/>
              <a:defRPr/>
            </a:pPr>
            <a:r>
              <a:rPr lang="en-US" altLang="en-US" sz="1600" dirty="0">
                <a:cs typeface="Calibri" panose="020F0502020204030204" pitchFamily="34" charset="0"/>
              </a:rPr>
              <a:t>Lakes formed by similar processes – may be similar in biological and chemical characteristics (vary based on morphology).</a:t>
            </a:r>
            <a:br>
              <a:rPr lang="en-US" altLang="en-US" sz="1600" dirty="0">
                <a:cs typeface="Calibri" panose="020F0502020204030204" pitchFamily="34" charset="0"/>
              </a:rPr>
            </a:br>
            <a:endParaRPr lang="en-US" altLang="en-US" sz="1600" dirty="0">
              <a:cs typeface="Calibri" panose="020F0502020204030204" pitchFamily="34" charset="0"/>
            </a:endParaRPr>
          </a:p>
          <a:p>
            <a:pPr>
              <a:buFont typeface="Arial" panose="020B0604020202020204" pitchFamily="34" charset="0"/>
              <a:buChar char="•"/>
              <a:defRPr/>
            </a:pPr>
            <a:r>
              <a:rPr lang="en-US" altLang="en-US" sz="1600" dirty="0">
                <a:cs typeface="Calibri" panose="020F0502020204030204" pitchFamily="34" charset="0"/>
              </a:rPr>
              <a:t>Present classification – Hutchinson, </a:t>
            </a:r>
            <a:r>
              <a:rPr lang="en-US" altLang="en-US" sz="1600" i="1" dirty="0">
                <a:cs typeface="Calibri" panose="020F0502020204030204" pitchFamily="34" charset="0"/>
              </a:rPr>
              <a:t>Treatise on Limnology </a:t>
            </a:r>
            <a:br>
              <a:rPr lang="en-US" altLang="en-US" sz="1600" i="1" dirty="0">
                <a:cs typeface="Calibri" panose="020F0502020204030204" pitchFamily="34" charset="0"/>
              </a:rPr>
            </a:br>
            <a:r>
              <a:rPr lang="en-US" altLang="en-US" sz="1600" i="1" dirty="0">
                <a:cs typeface="Calibri" panose="020F0502020204030204" pitchFamily="34" charset="0"/>
              </a:rPr>
              <a:t>(Vol. 1, 1957) </a:t>
            </a:r>
            <a:br>
              <a:rPr lang="en-US" altLang="en-US" sz="1600" i="1" dirty="0">
                <a:cs typeface="Calibri" panose="020F0502020204030204" pitchFamily="34" charset="0"/>
              </a:rPr>
            </a:br>
            <a:endParaRPr lang="en-US" altLang="en-US" sz="1600" i="1" dirty="0">
              <a:cs typeface="Calibri" panose="020F0502020204030204" pitchFamily="34" charset="0"/>
            </a:endParaRPr>
          </a:p>
          <a:p>
            <a:pPr>
              <a:buFont typeface="Arial" panose="020B0604020202020204" pitchFamily="34" charset="0"/>
              <a:buChar char="•"/>
              <a:defRPr/>
            </a:pPr>
            <a:r>
              <a:rPr lang="en-US" altLang="en-US" sz="1600" dirty="0">
                <a:cs typeface="Calibri" panose="020F0502020204030204" pitchFamily="34" charset="0"/>
              </a:rPr>
              <a:t>11 categories, 76 lake types, numerous subtypes.</a:t>
            </a:r>
          </a:p>
        </p:txBody>
      </p:sp>
    </p:spTree>
    <p:extLst>
      <p:ext uri="{BB962C8B-B14F-4D97-AF65-F5344CB8AC3E}">
        <p14:creationId xmlns:p14="http://schemas.microsoft.com/office/powerpoint/2010/main" val="90662296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0A93AF-3E42-D74F-87FB-5CD57BE99687}"/>
              </a:ext>
            </a:extLst>
          </p:cNvPr>
          <p:cNvSpPr>
            <a:spLocks noGrp="1"/>
          </p:cNvSpPr>
          <p:nvPr>
            <p:ph type="title"/>
          </p:nvPr>
        </p:nvSpPr>
        <p:spPr>
          <a:xfrm>
            <a:off x="1066800" y="642594"/>
            <a:ext cx="8526379" cy="905562"/>
          </a:xfrm>
        </p:spPr>
        <p:txBody>
          <a:bodyPr>
            <a:normAutofit/>
          </a:bodyPr>
          <a:lstStyle/>
          <a:p>
            <a:r>
              <a:rPr lang="en-US" sz="3500" dirty="0"/>
              <a:t>A closer look at the lake types…</a:t>
            </a:r>
          </a:p>
        </p:txBody>
      </p:sp>
      <p:sp>
        <p:nvSpPr>
          <p:cNvPr id="4" name="Rectangle 3">
            <a:extLst>
              <a:ext uri="{FF2B5EF4-FFF2-40B4-BE49-F238E27FC236}">
                <a16:creationId xmlns:a16="http://schemas.microsoft.com/office/drawing/2014/main" id="{5E316D72-58F8-FA4E-A859-4B437669F21C}"/>
              </a:ext>
            </a:extLst>
          </p:cNvPr>
          <p:cNvSpPr txBox="1">
            <a:spLocks/>
          </p:cNvSpPr>
          <p:nvPr/>
        </p:nvSpPr>
        <p:spPr>
          <a:xfrm>
            <a:off x="2691060" y="1768818"/>
            <a:ext cx="6623050" cy="4446588"/>
          </a:xfrm>
          <a:prstGeom prst="rect">
            <a:avLst/>
          </a:prstGeom>
        </p:spPr>
        <p:txBody>
          <a:bodyPr vert="horz" lIns="90488" tIns="44450" rIns="90488" bIns="44450" rtlCol="0">
            <a:normAutofit fontScale="85000" lnSpcReduction="10000"/>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514350" indent="-514350">
              <a:buFont typeface="Arial" panose="020B0604020202020204" pitchFamily="34" charset="0"/>
              <a:buAutoNum type="arabicPeriod"/>
              <a:defRPr/>
            </a:pPr>
            <a:r>
              <a:rPr lang="en-US" altLang="en-US" sz="3000" dirty="0">
                <a:cs typeface="Calibri" panose="020F0502020204030204" pitchFamily="34" charset="0"/>
              </a:rPr>
              <a:t>Glacial lakes</a:t>
            </a:r>
          </a:p>
          <a:p>
            <a:pPr marL="0" indent="0">
              <a:buFont typeface="Arial" panose="020B0604020202020204" pitchFamily="34" charset="0"/>
              <a:buNone/>
              <a:defRPr/>
            </a:pPr>
            <a:endParaRPr lang="en-US" altLang="en-US" sz="1000" dirty="0">
              <a:cs typeface="Calibri" panose="020F0502020204030204" pitchFamily="34" charset="0"/>
            </a:endParaRPr>
          </a:p>
          <a:p>
            <a:pPr marL="0" indent="0">
              <a:buFont typeface="Arial" panose="020B0604020202020204" pitchFamily="34" charset="0"/>
              <a:buNone/>
              <a:defRPr/>
            </a:pPr>
            <a:r>
              <a:rPr lang="en-US" altLang="en-US" sz="3000" dirty="0">
                <a:cs typeface="Calibri" panose="020F0502020204030204" pitchFamily="34" charset="0"/>
              </a:rPr>
              <a:t>2. Tectonic basins</a:t>
            </a:r>
          </a:p>
          <a:p>
            <a:pPr marL="0" indent="0">
              <a:buFont typeface="Arial" panose="020B0604020202020204" pitchFamily="34" charset="0"/>
              <a:buNone/>
              <a:defRPr/>
            </a:pPr>
            <a:r>
              <a:rPr lang="en-US" altLang="en-US" sz="1000" dirty="0">
                <a:cs typeface="Calibri" panose="020F0502020204030204" pitchFamily="34" charset="0"/>
              </a:rPr>
              <a:t> </a:t>
            </a:r>
          </a:p>
          <a:p>
            <a:pPr>
              <a:buFontTx/>
              <a:buNone/>
              <a:defRPr/>
            </a:pPr>
            <a:r>
              <a:rPr lang="en-US" altLang="en-US" sz="3000" dirty="0">
                <a:cs typeface="Calibri" panose="020F0502020204030204" pitchFamily="34" charset="0"/>
              </a:rPr>
              <a:t>3. Lakes due to fluviatile (riverine) action</a:t>
            </a:r>
          </a:p>
          <a:p>
            <a:pPr>
              <a:buFontTx/>
              <a:buNone/>
              <a:defRPr/>
            </a:pPr>
            <a:endParaRPr lang="en-US" altLang="en-US" sz="1000" dirty="0">
              <a:cs typeface="Calibri" panose="020F0502020204030204" pitchFamily="34" charset="0"/>
            </a:endParaRPr>
          </a:p>
          <a:p>
            <a:pPr>
              <a:buFontTx/>
              <a:buNone/>
              <a:defRPr/>
            </a:pPr>
            <a:r>
              <a:rPr lang="en-US" altLang="en-US" sz="3000" dirty="0">
                <a:cs typeface="Calibri" panose="020F0502020204030204" pitchFamily="34" charset="0"/>
              </a:rPr>
              <a:t>4. Lakes associated with volcanic activity</a:t>
            </a:r>
          </a:p>
          <a:p>
            <a:pPr>
              <a:buFontTx/>
              <a:buNone/>
              <a:defRPr/>
            </a:pPr>
            <a:endParaRPr lang="en-US" altLang="en-US" sz="1000" dirty="0">
              <a:cs typeface="Calibri" panose="020F0502020204030204" pitchFamily="34" charset="0"/>
            </a:endParaRPr>
          </a:p>
          <a:p>
            <a:pPr>
              <a:buFontTx/>
              <a:buNone/>
              <a:defRPr/>
            </a:pPr>
            <a:r>
              <a:rPr lang="en-US" altLang="en-US" sz="3000" dirty="0">
                <a:cs typeface="Calibri" panose="020F0502020204030204" pitchFamily="34" charset="0"/>
              </a:rPr>
              <a:t>5. Solution or Karst Lakes</a:t>
            </a:r>
          </a:p>
          <a:p>
            <a:pPr>
              <a:buFontTx/>
              <a:buNone/>
              <a:defRPr/>
            </a:pPr>
            <a:endParaRPr lang="en-US" altLang="en-US" sz="1000" dirty="0">
              <a:cs typeface="Calibri" panose="020F0502020204030204" pitchFamily="34" charset="0"/>
            </a:endParaRPr>
          </a:p>
          <a:p>
            <a:pPr>
              <a:buFontTx/>
              <a:buNone/>
              <a:defRPr/>
            </a:pPr>
            <a:r>
              <a:rPr lang="en-US" altLang="en-US" sz="3000" dirty="0">
                <a:cs typeface="Calibri" panose="020F0502020204030204" pitchFamily="34" charset="0"/>
              </a:rPr>
              <a:t>6. Man-made Lakes (Reservoirs)</a:t>
            </a:r>
          </a:p>
          <a:p>
            <a:pPr>
              <a:buFontTx/>
              <a:buNone/>
              <a:defRPr/>
            </a:pPr>
            <a:endParaRPr lang="en-US" altLang="en-US" dirty="0">
              <a:latin typeface="Arial" panose="020B0604020202020204" pitchFamily="34" charset="0"/>
            </a:endParaRPr>
          </a:p>
        </p:txBody>
      </p:sp>
      <p:pic>
        <p:nvPicPr>
          <p:cNvPr id="5" name="Picture 8">
            <a:extLst>
              <a:ext uri="{FF2B5EF4-FFF2-40B4-BE49-F238E27FC236}">
                <a16:creationId xmlns:a16="http://schemas.microsoft.com/office/drawing/2014/main" id="{F0ED49F1-A683-5E47-9270-5EF3736F7A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4098" y="5169243"/>
            <a:ext cx="1117600" cy="1117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1">
            <a:extLst>
              <a:ext uri="{FF2B5EF4-FFF2-40B4-BE49-F238E27FC236}">
                <a16:creationId xmlns:a16="http://schemas.microsoft.com/office/drawing/2014/main" id="{67748FE6-7EA3-5E41-A129-CEE1DA7B9D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81860" y="1519424"/>
            <a:ext cx="1022684" cy="1024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2">
            <a:extLst>
              <a:ext uri="{FF2B5EF4-FFF2-40B4-BE49-F238E27FC236}">
                <a16:creationId xmlns:a16="http://schemas.microsoft.com/office/drawing/2014/main" id="{2BBF6B61-0DBD-BD4B-AACB-8BCBCD5DA23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96185" y="2486795"/>
            <a:ext cx="1184276" cy="7201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a:extLst>
              <a:ext uri="{FF2B5EF4-FFF2-40B4-BE49-F238E27FC236}">
                <a16:creationId xmlns:a16="http://schemas.microsoft.com/office/drawing/2014/main" id="{C597B7FC-7359-B84E-9703-7FBB5688E3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721972" y="3009891"/>
            <a:ext cx="1184275" cy="75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5">
            <a:extLst>
              <a:ext uri="{FF2B5EF4-FFF2-40B4-BE49-F238E27FC236}">
                <a16:creationId xmlns:a16="http://schemas.microsoft.com/office/drawing/2014/main" id="{864E3EDF-55B0-E349-8A28-CAB84A1735F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69598" y="3848109"/>
            <a:ext cx="952500" cy="952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6">
            <a:extLst>
              <a:ext uri="{FF2B5EF4-FFF2-40B4-BE49-F238E27FC236}">
                <a16:creationId xmlns:a16="http://schemas.microsoft.com/office/drawing/2014/main" id="{FAD9D0A8-F3DD-E448-8F92-24BC572503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86798" y="4512018"/>
            <a:ext cx="1117600" cy="996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83180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A1558-77C1-5349-8A77-6431872FE1CF}"/>
              </a:ext>
            </a:extLst>
          </p:cNvPr>
          <p:cNvSpPr>
            <a:spLocks noGrp="1"/>
          </p:cNvSpPr>
          <p:nvPr>
            <p:ph type="title"/>
          </p:nvPr>
        </p:nvSpPr>
        <p:spPr/>
        <p:txBody>
          <a:bodyPr>
            <a:normAutofit/>
          </a:bodyPr>
          <a:lstStyle/>
          <a:p>
            <a:r>
              <a:rPr lang="en-US" sz="3500" dirty="0"/>
              <a:t>Glaciers</a:t>
            </a:r>
          </a:p>
        </p:txBody>
      </p:sp>
      <p:sp>
        <p:nvSpPr>
          <p:cNvPr id="3" name="Content Placeholder 2">
            <a:extLst>
              <a:ext uri="{FF2B5EF4-FFF2-40B4-BE49-F238E27FC236}">
                <a16:creationId xmlns:a16="http://schemas.microsoft.com/office/drawing/2014/main" id="{88B9F843-EA52-0A4E-B57B-8C832CB63483}"/>
              </a:ext>
            </a:extLst>
          </p:cNvPr>
          <p:cNvSpPr>
            <a:spLocks noGrp="1"/>
          </p:cNvSpPr>
          <p:nvPr>
            <p:ph idx="1"/>
          </p:nvPr>
        </p:nvSpPr>
        <p:spPr>
          <a:xfrm>
            <a:off x="1066800" y="1796716"/>
            <a:ext cx="5767137" cy="4418690"/>
          </a:xfrm>
        </p:spPr>
        <p:txBody>
          <a:bodyPr/>
          <a:lstStyle/>
          <a:p>
            <a:r>
              <a:rPr lang="en-US" altLang="en-US" sz="1900" dirty="0">
                <a:cs typeface="Calibri" panose="020F0502020204030204" pitchFamily="34" charset="0"/>
              </a:rPr>
              <a:t>Resulted from </a:t>
            </a:r>
            <a:r>
              <a:rPr lang="en-GB" altLang="en-US" sz="1900" dirty="0">
                <a:cs typeface="Calibri" panose="020F0502020204030204" pitchFamily="34" charset="0"/>
              </a:rPr>
              <a:t>↓</a:t>
            </a:r>
            <a:r>
              <a:rPr lang="en-US" altLang="en-US" sz="1900" dirty="0">
                <a:cs typeface="Calibri" panose="020F0502020204030204" pitchFamily="34" charset="0"/>
              </a:rPr>
              <a:t> in Earth’s temp. by 2</a:t>
            </a:r>
            <a:r>
              <a:rPr lang="en-US" altLang="en-US" sz="1900" baseline="30000" dirty="0">
                <a:cs typeface="Calibri" panose="020F0502020204030204" pitchFamily="34" charset="0"/>
              </a:rPr>
              <a:t>O</a:t>
            </a:r>
            <a:r>
              <a:rPr lang="en-US" altLang="en-US" sz="1900" dirty="0">
                <a:cs typeface="Calibri" panose="020F0502020204030204" pitchFamily="34" charset="0"/>
              </a:rPr>
              <a:t>C (3-4</a:t>
            </a:r>
            <a:r>
              <a:rPr lang="en-US" altLang="en-US" sz="1900" baseline="30000" dirty="0">
                <a:cs typeface="Calibri" panose="020F0502020204030204" pitchFamily="34" charset="0"/>
              </a:rPr>
              <a:t>O</a:t>
            </a:r>
            <a:r>
              <a:rPr lang="en-US" altLang="en-US" sz="1900" dirty="0">
                <a:cs typeface="Calibri" panose="020F0502020204030204" pitchFamily="34" charset="0"/>
              </a:rPr>
              <a:t>F)</a:t>
            </a:r>
          </a:p>
          <a:p>
            <a:r>
              <a:rPr lang="en-US" altLang="en-US" sz="1900" dirty="0">
                <a:cs typeface="Calibri" panose="020F0502020204030204" pitchFamily="34" charset="0"/>
              </a:rPr>
              <a:t>Pleistocene – approx. 1,000,000 years </a:t>
            </a:r>
            <a:r>
              <a:rPr lang="en-US" altLang="en-US" sz="1900" dirty="0" err="1">
                <a:cs typeface="Calibri" panose="020F0502020204030204" pitchFamily="34" charset="0"/>
              </a:rPr>
              <a:t>b.p.</a:t>
            </a:r>
            <a:endParaRPr lang="en-US" altLang="en-US" sz="1900" dirty="0">
              <a:cs typeface="Calibri" panose="020F0502020204030204" pitchFamily="34" charset="0"/>
            </a:endParaRPr>
          </a:p>
          <a:p>
            <a:r>
              <a:rPr lang="en-US" altLang="en-US" sz="1900" dirty="0">
                <a:cs typeface="Calibri" panose="020F0502020204030204" pitchFamily="34" charset="0"/>
              </a:rPr>
              <a:t>Compaction by snow precipitation</a:t>
            </a:r>
          </a:p>
          <a:p>
            <a:r>
              <a:rPr lang="en-US" altLang="en-US" sz="1900" dirty="0">
                <a:cs typeface="Calibri" panose="020F0502020204030204" pitchFamily="34" charset="0"/>
              </a:rPr>
              <a:t>Up to 2,000 ft thick (Malaspina Glacier)</a:t>
            </a:r>
          </a:p>
          <a:p>
            <a:r>
              <a:rPr lang="en-US" altLang="en-US" sz="1900" dirty="0">
                <a:cs typeface="Calibri" panose="020F0502020204030204" pitchFamily="34" charset="0"/>
              </a:rPr>
              <a:t>Lowering of oceans by 300-400 feet</a:t>
            </a:r>
          </a:p>
          <a:p>
            <a:r>
              <a:rPr lang="en-US" altLang="en-US" sz="1900" dirty="0">
                <a:cs typeface="Calibri" panose="020F0502020204030204" pitchFamily="34" charset="0"/>
              </a:rPr>
              <a:t>4 major advances and retreats</a:t>
            </a:r>
          </a:p>
          <a:p>
            <a:r>
              <a:rPr lang="en-US" altLang="en-US" sz="1900" dirty="0">
                <a:cs typeface="Calibri" panose="020F0502020204030204" pitchFamily="34" charset="0"/>
              </a:rPr>
              <a:t>Last retreat ended approx. 11,700 years </a:t>
            </a:r>
            <a:r>
              <a:rPr lang="en-US" altLang="en-US" sz="1900" dirty="0" err="1">
                <a:cs typeface="Calibri" panose="020F0502020204030204" pitchFamily="34" charset="0"/>
              </a:rPr>
              <a:t>b.p.</a:t>
            </a:r>
            <a:endParaRPr lang="en-US" altLang="en-US" sz="1900" dirty="0">
              <a:cs typeface="Calibri" panose="020F0502020204030204" pitchFamily="34" charset="0"/>
            </a:endParaRPr>
          </a:p>
          <a:p>
            <a:r>
              <a:rPr lang="en-US" altLang="en-US" sz="1900" i="1" dirty="0">
                <a:cs typeface="Calibri" panose="020F0502020204030204" pitchFamily="34" charset="0"/>
              </a:rPr>
              <a:t>When glaciers melted, as much as 20% of the surface of N.A. was covered by inland freshwater lakes (now ~7%)</a:t>
            </a:r>
          </a:p>
          <a:p>
            <a:pPr>
              <a:buFont typeface="Arial" panose="020B0604020202020204" pitchFamily="34" charset="0"/>
              <a:buChar char="•"/>
            </a:pPr>
            <a:endParaRPr lang="en-US" dirty="0"/>
          </a:p>
        </p:txBody>
      </p:sp>
      <p:pic>
        <p:nvPicPr>
          <p:cNvPr id="4" name="Picture 3">
            <a:extLst>
              <a:ext uri="{FF2B5EF4-FFF2-40B4-BE49-F238E27FC236}">
                <a16:creationId xmlns:a16="http://schemas.microsoft.com/office/drawing/2014/main" id="{02528E07-A07B-0F4D-9033-475FB5B208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69893" y="792827"/>
            <a:ext cx="5419351" cy="54225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39460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nodeType="clickEffect">
                                  <p:stCondLst>
                                    <p:cond delay="0"/>
                                  </p:stCondLst>
                                  <p:childTnLst>
                                    <p:animMotion origin="layout" path="M -2.5E-6 3.7037E-7 L 0.37413 -0.00509 " pathEditMode="relative" rAng="0" ptsTypes="AA">
                                      <p:cBhvr>
                                        <p:cTn id="6" dur="120000" fill="hold"/>
                                        <p:tgtEl>
                                          <p:spTgt spid="4"/>
                                        </p:tgtEl>
                                        <p:attrNameLst>
                                          <p:attrName>ppt_x</p:attrName>
                                          <p:attrName>ppt_y</p:attrName>
                                        </p:attrNameLst>
                                      </p:cBhvr>
                                      <p:rCtr x="18698" y="-255"/>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2">
            <a:extLst>
              <a:ext uri="{FF2B5EF4-FFF2-40B4-BE49-F238E27FC236}">
                <a16:creationId xmlns:a16="http://schemas.microsoft.com/office/drawing/2014/main" id="{662A4411-60D8-3F4F-8B12-724D4663646D}"/>
              </a:ext>
            </a:extLst>
          </p:cNvPr>
          <p:cNvGraphicFramePr>
            <a:graphicFrameLocks noChangeAspect="1"/>
          </p:cNvGraphicFramePr>
          <p:nvPr>
            <p:extLst>
              <p:ext uri="{D42A27DB-BD31-4B8C-83A1-F6EECF244321}">
                <p14:modId xmlns:p14="http://schemas.microsoft.com/office/powerpoint/2010/main" val="3574572354"/>
              </p:ext>
            </p:extLst>
          </p:nvPr>
        </p:nvGraphicFramePr>
        <p:xfrm>
          <a:off x="2103521" y="558800"/>
          <a:ext cx="7696200" cy="5740400"/>
        </p:xfrm>
        <a:graphic>
          <a:graphicData uri="http://schemas.openxmlformats.org/presentationml/2006/ole">
            <mc:AlternateContent xmlns:mc="http://schemas.openxmlformats.org/markup-compatibility/2006">
              <mc:Choice xmlns:v="urn:schemas-microsoft-com:vml" Requires="v">
                <p:oleObj spid="_x0000_s3091" name="HiJaak" r:id="rId4" imgW="4876963" imgH="3638423" progId="HiJaak.Image">
                  <p:embed/>
                </p:oleObj>
              </mc:Choice>
              <mc:Fallback>
                <p:oleObj name="HiJaak" r:id="rId4" imgW="4876963" imgH="3638423" progId="HiJaak.Image">
                  <p:embed/>
                  <p:pic>
                    <p:nvPicPr>
                      <p:cNvPr id="132097" name="Object 2">
                        <a:extLst>
                          <a:ext uri="{FF2B5EF4-FFF2-40B4-BE49-F238E27FC236}">
                            <a16:creationId xmlns:a16="http://schemas.microsoft.com/office/drawing/2014/main" id="{7AE1871F-A074-4C5A-8B8B-047EBD559E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03521" y="558800"/>
                        <a:ext cx="7696200" cy="5740400"/>
                      </a:xfrm>
                      <a:prstGeom prst="rect">
                        <a:avLst/>
                      </a:prstGeom>
                      <a:noFill/>
                      <a:ln w="19050">
                        <a:solidFill>
                          <a:schemeClr val="tx1"/>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 name="Rectangle 3">
            <a:extLst>
              <a:ext uri="{FF2B5EF4-FFF2-40B4-BE49-F238E27FC236}">
                <a16:creationId xmlns:a16="http://schemas.microsoft.com/office/drawing/2014/main" id="{A60EF3DD-6738-224D-B319-C4800A484275}"/>
              </a:ext>
            </a:extLst>
          </p:cNvPr>
          <p:cNvSpPr>
            <a:spLocks noGrp="1"/>
          </p:cNvSpPr>
          <p:nvPr>
            <p:ph type="title"/>
          </p:nvPr>
        </p:nvSpPr>
        <p:spPr>
          <a:xfrm>
            <a:off x="4556041" y="2128253"/>
            <a:ext cx="4315242" cy="609600"/>
          </a:xfrm>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ormAutofit/>
          </a:bodyPr>
          <a:lstStyle/>
          <a:p>
            <a:pPr eaLnBrk="1" hangingPunct="1"/>
            <a:r>
              <a:rPr lang="en-US" altLang="en-US" sz="2000" b="1" dirty="0">
                <a:cs typeface="Calibri" panose="020F0502020204030204" pitchFamily="34" charset="0"/>
              </a:rPr>
              <a:t>Maximum Extent of Continental Ice</a:t>
            </a:r>
          </a:p>
        </p:txBody>
      </p:sp>
    </p:spTree>
    <p:extLst>
      <p:ext uri="{BB962C8B-B14F-4D97-AF65-F5344CB8AC3E}">
        <p14:creationId xmlns:p14="http://schemas.microsoft.com/office/powerpoint/2010/main" val="21777160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2">
            <a:extLst>
              <a:ext uri="{FF2B5EF4-FFF2-40B4-BE49-F238E27FC236}">
                <a16:creationId xmlns:a16="http://schemas.microsoft.com/office/drawing/2014/main" id="{89B374D5-25E3-BB47-B976-9BF1BAF6E0E9}"/>
              </a:ext>
            </a:extLst>
          </p:cNvPr>
          <p:cNvGraphicFramePr>
            <a:graphicFrameLocks noChangeAspect="1"/>
          </p:cNvGraphicFramePr>
          <p:nvPr>
            <p:extLst>
              <p:ext uri="{D42A27DB-BD31-4B8C-83A1-F6EECF244321}">
                <p14:modId xmlns:p14="http://schemas.microsoft.com/office/powerpoint/2010/main" val="1896828627"/>
              </p:ext>
            </p:extLst>
          </p:nvPr>
        </p:nvGraphicFramePr>
        <p:xfrm>
          <a:off x="2181727" y="455612"/>
          <a:ext cx="8077200" cy="5961063"/>
        </p:xfrm>
        <a:graphic>
          <a:graphicData uri="http://schemas.openxmlformats.org/presentationml/2006/ole">
            <mc:AlternateContent xmlns:mc="http://schemas.openxmlformats.org/markup-compatibility/2006">
              <mc:Choice xmlns:v="urn:schemas-microsoft-com:vml" Requires="v">
                <p:oleObj spid="_x0000_s4115" name="HiJaak" r:id="rId4" imgW="4876611" imgH="3600000" progId="HiJaak.Image">
                  <p:embed/>
                </p:oleObj>
              </mc:Choice>
              <mc:Fallback>
                <p:oleObj name="HiJaak" r:id="rId4" imgW="4876611" imgH="3600000" progId="HiJaak.Image">
                  <p:embed/>
                  <p:pic>
                    <p:nvPicPr>
                      <p:cNvPr id="134145" name="Object 2">
                        <a:extLst>
                          <a:ext uri="{FF2B5EF4-FFF2-40B4-BE49-F238E27FC236}">
                            <a16:creationId xmlns:a16="http://schemas.microsoft.com/office/drawing/2014/main" id="{DFAE407B-6044-41EB-8988-B282691BC95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81727" y="455612"/>
                        <a:ext cx="8077200" cy="596106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 name="Rectangle 1027">
            <a:extLst>
              <a:ext uri="{FF2B5EF4-FFF2-40B4-BE49-F238E27FC236}">
                <a16:creationId xmlns:a16="http://schemas.microsoft.com/office/drawing/2014/main" id="{F6EB333E-E8CE-1D43-B5EA-D90BF0D621E5}"/>
              </a:ext>
            </a:extLst>
          </p:cNvPr>
          <p:cNvSpPr>
            <a:spLocks noGrp="1"/>
          </p:cNvSpPr>
          <p:nvPr>
            <p:ph type="title"/>
          </p:nvPr>
        </p:nvSpPr>
        <p:spPr>
          <a:xfrm>
            <a:off x="405483" y="441325"/>
            <a:ext cx="1776244" cy="1080670"/>
          </a:xfrm>
          <a:noFill/>
        </p:spPr>
        <p:txBody>
          <a:bodyPr lIns="90488" tIns="44450" rIns="90488" bIns="44450">
            <a:normAutofit fontScale="90000"/>
          </a:bodyPr>
          <a:lstStyle/>
          <a:p>
            <a:pPr eaLnBrk="1" hangingPunct="1"/>
            <a:r>
              <a:rPr lang="en-US" altLang="en-US" sz="2000" b="1" dirty="0">
                <a:cs typeface="Calibri" panose="020F0502020204030204" pitchFamily="34" charset="0"/>
              </a:rPr>
              <a:t>Inland Lakes Resulting from Melt Water…</a:t>
            </a:r>
          </a:p>
        </p:txBody>
      </p:sp>
    </p:spTree>
    <p:extLst>
      <p:ext uri="{BB962C8B-B14F-4D97-AF65-F5344CB8AC3E}">
        <p14:creationId xmlns:p14="http://schemas.microsoft.com/office/powerpoint/2010/main" val="4324703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84EE8-316A-A44C-818E-91B3314B0210}"/>
              </a:ext>
            </a:extLst>
          </p:cNvPr>
          <p:cNvSpPr>
            <a:spLocks noGrp="1"/>
          </p:cNvSpPr>
          <p:nvPr>
            <p:ph type="title"/>
          </p:nvPr>
        </p:nvSpPr>
        <p:spPr/>
        <p:txBody>
          <a:bodyPr/>
          <a:lstStyle/>
          <a:p>
            <a:r>
              <a:rPr lang="en-US" dirty="0"/>
              <a:t>The 4 types of glacial lakes:</a:t>
            </a:r>
          </a:p>
        </p:txBody>
      </p:sp>
      <p:sp>
        <p:nvSpPr>
          <p:cNvPr id="4" name="Rectangle 3">
            <a:extLst>
              <a:ext uri="{FF2B5EF4-FFF2-40B4-BE49-F238E27FC236}">
                <a16:creationId xmlns:a16="http://schemas.microsoft.com/office/drawing/2014/main" id="{5F1162D4-0DFF-A340-AFD9-7FADFA82E8B9}"/>
              </a:ext>
            </a:extLst>
          </p:cNvPr>
          <p:cNvSpPr/>
          <p:nvPr/>
        </p:nvSpPr>
        <p:spPr>
          <a:xfrm>
            <a:off x="3192379" y="2491952"/>
            <a:ext cx="6096000" cy="2785378"/>
          </a:xfrm>
          <a:prstGeom prst="rect">
            <a:avLst/>
          </a:prstGeom>
        </p:spPr>
        <p:txBody>
          <a:bodyPr>
            <a:spAutoFit/>
          </a:bodyPr>
          <a:lstStyle/>
          <a:p>
            <a:pPr marL="285750" indent="-285750">
              <a:buFont typeface="Arial" panose="020B0604020202020204" pitchFamily="34" charset="0"/>
              <a:buChar char="•"/>
            </a:pPr>
            <a:r>
              <a:rPr lang="en-GB" altLang="en-US" sz="2500" dirty="0">
                <a:cs typeface="Calibri" panose="020F0502020204030204" pitchFamily="34" charset="0"/>
              </a:rPr>
              <a:t>Glacial Troughs / U-shaped valleys</a:t>
            </a:r>
            <a:br>
              <a:rPr lang="en-GB" altLang="en-US" sz="2500" dirty="0">
                <a:cs typeface="Calibri" panose="020F0502020204030204" pitchFamily="34" charset="0"/>
              </a:rPr>
            </a:br>
            <a:endParaRPr lang="en-GB" altLang="en-US" sz="2500" dirty="0">
              <a:cs typeface="Calibri" panose="020F0502020204030204" pitchFamily="34" charset="0"/>
            </a:endParaRPr>
          </a:p>
          <a:p>
            <a:pPr marL="285750" indent="-285750">
              <a:buFont typeface="Arial" panose="020B0604020202020204" pitchFamily="34" charset="0"/>
              <a:buChar char="•"/>
            </a:pPr>
            <a:r>
              <a:rPr lang="en-GB" altLang="en-US" sz="2500" dirty="0">
                <a:cs typeface="Calibri" panose="020F0502020204030204" pitchFamily="34" charset="0"/>
              </a:rPr>
              <a:t>Cirques </a:t>
            </a:r>
            <a:br>
              <a:rPr lang="en-GB" altLang="en-US" sz="2500" dirty="0">
                <a:cs typeface="Calibri" panose="020F0502020204030204" pitchFamily="34" charset="0"/>
              </a:rPr>
            </a:br>
            <a:endParaRPr lang="en-GB" altLang="en-US" sz="2500" dirty="0">
              <a:cs typeface="Calibri" panose="020F0502020204030204" pitchFamily="34" charset="0"/>
            </a:endParaRPr>
          </a:p>
          <a:p>
            <a:pPr marL="285750" indent="-285750">
              <a:buFont typeface="Arial" panose="020B0604020202020204" pitchFamily="34" charset="0"/>
              <a:buChar char="•"/>
            </a:pPr>
            <a:r>
              <a:rPr lang="en-GB" altLang="en-US" sz="2500" dirty="0">
                <a:cs typeface="Calibri" panose="020F0502020204030204" pitchFamily="34" charset="0"/>
              </a:rPr>
              <a:t>Kettle lakes</a:t>
            </a:r>
            <a:br>
              <a:rPr lang="en-GB" altLang="en-US" sz="2500" dirty="0">
                <a:cs typeface="Calibri" panose="020F0502020204030204" pitchFamily="34" charset="0"/>
              </a:rPr>
            </a:br>
            <a:endParaRPr lang="en-GB" altLang="en-US" sz="2500" dirty="0">
              <a:cs typeface="Calibri" panose="020F0502020204030204" pitchFamily="34" charset="0"/>
            </a:endParaRPr>
          </a:p>
          <a:p>
            <a:pPr marL="285750" indent="-285750">
              <a:buFont typeface="Arial" panose="020B0604020202020204" pitchFamily="34" charset="0"/>
              <a:buChar char="•"/>
            </a:pPr>
            <a:r>
              <a:rPr lang="en-GB" altLang="en-US" sz="2500" dirty="0">
                <a:cs typeface="Calibri" panose="020F0502020204030204" pitchFamily="34" charset="0"/>
              </a:rPr>
              <a:t>Permafrost lakes</a:t>
            </a:r>
          </a:p>
        </p:txBody>
      </p:sp>
      <p:sp>
        <p:nvSpPr>
          <p:cNvPr id="5" name="Rectangle 2">
            <a:extLst>
              <a:ext uri="{FF2B5EF4-FFF2-40B4-BE49-F238E27FC236}">
                <a16:creationId xmlns:a16="http://schemas.microsoft.com/office/drawing/2014/main" id="{EC8FF86F-EE79-1048-9B01-D60FBBF396EF}"/>
              </a:ext>
            </a:extLst>
          </p:cNvPr>
          <p:cNvSpPr txBox="1">
            <a:spLocks/>
          </p:cNvSpPr>
          <p:nvPr/>
        </p:nvSpPr>
        <p:spPr>
          <a:xfrm>
            <a:off x="1818773" y="207488"/>
            <a:ext cx="8843211" cy="1143000"/>
          </a:xfrm>
          <a:prstGeom prst="rect">
            <a:avLst/>
          </a:prstGeom>
          <a:extLst>
            <a:ext uri="{91240B29-F687-4F45-9708-019B960494DF}">
              <a14:hiddenLine xmlns:a14="http://schemas.microsoft.com/office/drawing/2010/main" w="12700">
                <a:solidFill>
                  <a:srgbClr val="000000"/>
                </a:solidFill>
                <a:miter lim="800000"/>
                <a:headEnd/>
                <a:tailEnd/>
              </a14:hiddenLine>
            </a:ext>
          </a:extLst>
        </p:spPr>
        <p:txBody>
          <a:bodyPr vert="horz" lIns="90488" tIns="44450" rIns="90488" bIns="44450" rtlCol="0" anchor="ctr">
            <a:normAutofit/>
          </a:bodyPr>
          <a:lstStyle>
            <a:lvl1pPr algn="l" defTabSz="914400" rtl="0" eaLnBrk="1" latinLnBrk="0" hangingPunct="1">
              <a:lnSpc>
                <a:spcPct val="90000"/>
              </a:lnSpc>
              <a:spcBef>
                <a:spcPct val="0"/>
              </a:spcBef>
              <a:buNone/>
              <a:defRPr lang="en-US" sz="4000" b="1" i="0" kern="1200" cap="none" spc="0" baseline="0" dirty="0">
                <a:solidFill>
                  <a:schemeClr val="tx1">
                    <a:lumMod val="85000"/>
                    <a:lumOff val="15000"/>
                  </a:schemeClr>
                </a:solidFill>
                <a:effectLst/>
                <a:latin typeface="+mj-lt"/>
                <a:ea typeface="+mn-ea"/>
                <a:cs typeface="+mn-cs"/>
              </a:defRPr>
            </a:lvl1pPr>
          </a:lstStyle>
          <a:p>
            <a:r>
              <a:rPr lang="en-GB" altLang="en-US" sz="3500" dirty="0">
                <a:cs typeface="Calibri" panose="020F0502020204030204" pitchFamily="34" charset="0"/>
              </a:rPr>
              <a:t>U-shaped Valley  (typical of Alpine Glacier)</a:t>
            </a:r>
          </a:p>
        </p:txBody>
      </p:sp>
      <p:sp>
        <p:nvSpPr>
          <p:cNvPr id="6" name="Text Box 4">
            <a:extLst>
              <a:ext uri="{FF2B5EF4-FFF2-40B4-BE49-F238E27FC236}">
                <a16:creationId xmlns:a16="http://schemas.microsoft.com/office/drawing/2014/main" id="{C1BEF90C-1A1B-5B48-B96E-67D7E62FA196}"/>
              </a:ext>
            </a:extLst>
          </p:cNvPr>
          <p:cNvSpPr txBox="1">
            <a:spLocks noChangeArrowheads="1"/>
          </p:cNvSpPr>
          <p:nvPr/>
        </p:nvSpPr>
        <p:spPr bwMode="auto">
          <a:xfrm>
            <a:off x="4014955" y="6418634"/>
            <a:ext cx="4400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a:t>Grinnell Valley, Glacier National Park, MT</a:t>
            </a:r>
          </a:p>
        </p:txBody>
      </p:sp>
      <p:pic>
        <p:nvPicPr>
          <p:cNvPr id="7" name="Picture 1">
            <a:extLst>
              <a:ext uri="{FF2B5EF4-FFF2-40B4-BE49-F238E27FC236}">
                <a16:creationId xmlns:a16="http://schemas.microsoft.com/office/drawing/2014/main" id="{9B9B55FA-70B1-2144-A64C-5C251DC11B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9030" y="1292596"/>
            <a:ext cx="7599362" cy="506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2">
            <a:extLst>
              <a:ext uri="{FF2B5EF4-FFF2-40B4-BE49-F238E27FC236}">
                <a16:creationId xmlns:a16="http://schemas.microsoft.com/office/drawing/2014/main" id="{03583751-A9D5-F140-99AA-0C948FAF41D5}"/>
              </a:ext>
            </a:extLst>
          </p:cNvPr>
          <p:cNvSpPr>
            <a:spLocks noChangeArrowheads="1"/>
          </p:cNvSpPr>
          <p:nvPr/>
        </p:nvSpPr>
        <p:spPr bwMode="auto">
          <a:xfrm>
            <a:off x="9202363" y="922708"/>
            <a:ext cx="16986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dirty="0">
                <a:latin typeface="Arial" panose="020B0604020202020204" pitchFamily="34" charset="0"/>
              </a:rPr>
              <a:t>Scoured valley</a:t>
            </a:r>
          </a:p>
        </p:txBody>
      </p:sp>
      <p:cxnSp>
        <p:nvCxnSpPr>
          <p:cNvPr id="9" name="Straight Arrow Connector 8">
            <a:extLst>
              <a:ext uri="{FF2B5EF4-FFF2-40B4-BE49-F238E27FC236}">
                <a16:creationId xmlns:a16="http://schemas.microsoft.com/office/drawing/2014/main" id="{8A2B49B3-CEB3-A545-BD22-857533D3D9AB}"/>
              </a:ext>
            </a:extLst>
          </p:cNvPr>
          <p:cNvCxnSpPr>
            <a:cxnSpLocks/>
          </p:cNvCxnSpPr>
          <p:nvPr/>
        </p:nvCxnSpPr>
        <p:spPr>
          <a:xfrm flipH="1">
            <a:off x="5680242" y="1227509"/>
            <a:ext cx="4013200" cy="2965450"/>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10" name="Rectangle 7">
            <a:extLst>
              <a:ext uri="{FF2B5EF4-FFF2-40B4-BE49-F238E27FC236}">
                <a16:creationId xmlns:a16="http://schemas.microsoft.com/office/drawing/2014/main" id="{36ECA3DB-B6D5-6A42-A81C-99740BB41772}"/>
              </a:ext>
            </a:extLst>
          </p:cNvPr>
          <p:cNvSpPr>
            <a:spLocks noChangeArrowheads="1"/>
          </p:cNvSpPr>
          <p:nvPr/>
        </p:nvSpPr>
        <p:spPr bwMode="auto">
          <a:xfrm rot="-790769">
            <a:off x="9880435" y="5701258"/>
            <a:ext cx="217963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800" dirty="0">
                <a:cs typeface="Calibri" panose="020F0502020204030204" pitchFamily="34" charset="0"/>
              </a:rPr>
              <a:t>* </a:t>
            </a:r>
            <a:r>
              <a:rPr lang="en-US" altLang="en-US" sz="1800" dirty="0" err="1">
                <a:cs typeface="Calibri" panose="020F0502020204030204" pitchFamily="34" charset="0"/>
              </a:rPr>
              <a:t>Nant</a:t>
            </a:r>
            <a:r>
              <a:rPr lang="en-US" altLang="en-US" sz="1800" dirty="0">
                <a:cs typeface="Calibri" panose="020F0502020204030204" pitchFamily="34" charset="0"/>
              </a:rPr>
              <a:t> </a:t>
            </a:r>
            <a:r>
              <a:rPr lang="en-US" altLang="en-US" sz="1800" dirty="0" err="1">
                <a:cs typeface="Calibri" panose="020F0502020204030204" pitchFamily="34" charset="0"/>
              </a:rPr>
              <a:t>Ffrancon</a:t>
            </a:r>
            <a:r>
              <a:rPr lang="en-US" altLang="en-US" sz="1800" dirty="0">
                <a:cs typeface="Calibri" panose="020F0502020204030204" pitchFamily="34" charset="0"/>
              </a:rPr>
              <a:t> Pass</a:t>
            </a:r>
            <a:br>
              <a:rPr lang="en-US" altLang="en-US" sz="1800" dirty="0">
                <a:cs typeface="Calibri" panose="020F0502020204030204" pitchFamily="34" charset="0"/>
              </a:rPr>
            </a:br>
            <a:r>
              <a:rPr lang="en-US" altLang="en-US" sz="1800" dirty="0">
                <a:cs typeface="Calibri" panose="020F0502020204030204" pitchFamily="34" charset="0"/>
              </a:rPr>
              <a:t> </a:t>
            </a:r>
            <a:r>
              <a:rPr lang="en-US" altLang="en-US" sz="1800" dirty="0" err="1">
                <a:cs typeface="Calibri" panose="020F0502020204030204" pitchFamily="34" charset="0"/>
              </a:rPr>
              <a:t>Snowdonia</a:t>
            </a:r>
            <a:r>
              <a:rPr lang="en-US" altLang="en-US" sz="1800" dirty="0">
                <a:cs typeface="Calibri" panose="020F0502020204030204" pitchFamily="34" charset="0"/>
              </a:rPr>
              <a:t>, Wales *</a:t>
            </a:r>
          </a:p>
        </p:txBody>
      </p:sp>
    </p:spTree>
    <p:extLst>
      <p:ext uri="{BB962C8B-B14F-4D97-AF65-F5344CB8AC3E}">
        <p14:creationId xmlns:p14="http://schemas.microsoft.com/office/powerpoint/2010/main" val="4249137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2"/>
                                        </p:tgtEl>
                                      </p:cBhvr>
                                    </p:animEffect>
                                    <p:set>
                                      <p:cBhvr>
                                        <p:cTn id="7" dur="1" fill="hold">
                                          <p:stCondLst>
                                            <p:cond delay="499"/>
                                          </p:stCondLst>
                                        </p:cTn>
                                        <p:tgtEl>
                                          <p:spTgt spid="2"/>
                                        </p:tgtEl>
                                        <p:attrNameLst>
                                          <p:attrName>style.visibility</p:attrName>
                                        </p:attrNameLst>
                                      </p:cBhvr>
                                      <p:to>
                                        <p:strVal val="hidden"/>
                                      </p:to>
                                    </p:set>
                                  </p:childTnLst>
                                </p:cTn>
                              </p:par>
                              <p:par>
                                <p:cTn id="8" presetID="10" presetClass="exit" presetSubtype="0" fill="hold" grpId="0" nodeType="withEffect">
                                  <p:stCondLst>
                                    <p:cond delay="0"/>
                                  </p:stCondLst>
                                  <p:childTnLst>
                                    <p:animEffect transition="out" filter="fade">
                                      <p:cBhvr>
                                        <p:cTn id="9" dur="500"/>
                                        <p:tgtEl>
                                          <p:spTgt spid="4"/>
                                        </p:tgtEl>
                                      </p:cBhvr>
                                    </p:animEffect>
                                    <p:set>
                                      <p:cBhvr>
                                        <p:cTn id="10" dur="1" fill="hold">
                                          <p:stCondLst>
                                            <p:cond delay="499"/>
                                          </p:stCondLst>
                                        </p:cTn>
                                        <p:tgtEl>
                                          <p:spTgt spid="4"/>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dissolv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 calcmode="lin" valueType="num">
                                      <p:cBhvr additive="base">
                                        <p:cTn id="20" dur="500" fill="hold"/>
                                        <p:tgtEl>
                                          <p:spTgt spid="5"/>
                                        </p:tgtEl>
                                        <p:attrNameLst>
                                          <p:attrName>ppt_x</p:attrName>
                                        </p:attrNameLst>
                                      </p:cBhvr>
                                      <p:tavLst>
                                        <p:tav tm="0">
                                          <p:val>
                                            <p:strVal val="#ppt_x"/>
                                          </p:val>
                                        </p:tav>
                                        <p:tav tm="100000">
                                          <p:val>
                                            <p:strVal val="#ppt_x"/>
                                          </p:val>
                                        </p:tav>
                                      </p:tavLst>
                                    </p:anim>
                                    <p:anim calcmode="lin" valueType="num">
                                      <p:cBhvr additive="base">
                                        <p:cTn id="21" dur="500" fill="hold"/>
                                        <p:tgtEl>
                                          <p:spTgt spid="5"/>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ppt_x"/>
                                          </p:val>
                                        </p:tav>
                                        <p:tav tm="100000">
                                          <p:val>
                                            <p:strVal val="#ppt_x"/>
                                          </p:val>
                                        </p:tav>
                                      </p:tavLst>
                                    </p:anim>
                                    <p:anim calcmode="lin" valueType="num">
                                      <p:cBhvr additive="base">
                                        <p:cTn id="25" dur="500" fill="hold"/>
                                        <p:tgtEl>
                                          <p:spTgt spid="7"/>
                                        </p:tgtEl>
                                        <p:attrNameLst>
                                          <p:attrName>ppt_y</p:attrName>
                                        </p:attrNameLst>
                                      </p:cBhvr>
                                      <p:tavLst>
                                        <p:tav tm="0">
                                          <p:val>
                                            <p:strVal val="1+#ppt_h/2"/>
                                          </p:val>
                                        </p:tav>
                                        <p:tav tm="100000">
                                          <p:val>
                                            <p:strVal val="#ppt_y"/>
                                          </p:val>
                                        </p:tav>
                                      </p:tavLst>
                                    </p:anim>
                                  </p:childTnLst>
                                </p:cTn>
                              </p:par>
                              <p:par>
                                <p:cTn id="26" presetID="2" presetClass="entr" presetSubtype="4" fill="hold" grpId="0" nodeType="with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additive="base">
                                        <p:cTn id="28" dur="500" fill="hold"/>
                                        <p:tgtEl>
                                          <p:spTgt spid="6"/>
                                        </p:tgtEl>
                                        <p:attrNameLst>
                                          <p:attrName>ppt_x</p:attrName>
                                        </p:attrNameLst>
                                      </p:cBhvr>
                                      <p:tavLst>
                                        <p:tav tm="0">
                                          <p:val>
                                            <p:strVal val="#ppt_x"/>
                                          </p:val>
                                        </p:tav>
                                        <p:tav tm="100000">
                                          <p:val>
                                            <p:strVal val="#ppt_x"/>
                                          </p:val>
                                        </p:tav>
                                      </p:tavLst>
                                    </p:anim>
                                    <p:anim calcmode="lin" valueType="num">
                                      <p:cBhvr additive="base">
                                        <p:cTn id="29" dur="500" fill="hold"/>
                                        <p:tgtEl>
                                          <p:spTgt spid="6"/>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8"/>
                                        </p:tgtEl>
                                        <p:attrNameLst>
                                          <p:attrName>style.visibility</p:attrName>
                                        </p:attrNameLst>
                                      </p:cBhvr>
                                      <p:to>
                                        <p:strVal val="visible"/>
                                      </p:to>
                                    </p:set>
                                    <p:anim calcmode="lin" valueType="num">
                                      <p:cBhvr additive="base">
                                        <p:cTn id="32" dur="500" fill="hold"/>
                                        <p:tgtEl>
                                          <p:spTgt spid="8"/>
                                        </p:tgtEl>
                                        <p:attrNameLst>
                                          <p:attrName>ppt_x</p:attrName>
                                        </p:attrNameLst>
                                      </p:cBhvr>
                                      <p:tavLst>
                                        <p:tav tm="0">
                                          <p:val>
                                            <p:strVal val="#ppt_x"/>
                                          </p:val>
                                        </p:tav>
                                        <p:tav tm="100000">
                                          <p:val>
                                            <p:strVal val="#ppt_x"/>
                                          </p:val>
                                        </p:tav>
                                      </p:tavLst>
                                    </p:anim>
                                    <p:anim calcmode="lin" valueType="num">
                                      <p:cBhvr additive="base">
                                        <p:cTn id="33" dur="500" fill="hold"/>
                                        <p:tgtEl>
                                          <p:spTgt spid="8"/>
                                        </p:tgtEl>
                                        <p:attrNameLst>
                                          <p:attrName>ppt_y</p:attrName>
                                        </p:attrNameLst>
                                      </p:cBhvr>
                                      <p:tavLst>
                                        <p:tav tm="0">
                                          <p:val>
                                            <p:strVal val="1+#ppt_h/2"/>
                                          </p:val>
                                        </p:tav>
                                        <p:tav tm="100000">
                                          <p:val>
                                            <p:strVal val="#ppt_y"/>
                                          </p:val>
                                        </p:tav>
                                      </p:tavLst>
                                    </p:anim>
                                  </p:childTnLst>
                                </p:cTn>
                              </p:par>
                              <p:par>
                                <p:cTn id="34" presetID="2" presetClass="entr" presetSubtype="4" fill="hold" nodeType="withEffect">
                                  <p:stCondLst>
                                    <p:cond delay="0"/>
                                  </p:stCondLst>
                                  <p:childTnLst>
                                    <p:set>
                                      <p:cBhvr>
                                        <p:cTn id="35" dur="1" fill="hold">
                                          <p:stCondLst>
                                            <p:cond delay="0"/>
                                          </p:stCondLst>
                                        </p:cTn>
                                        <p:tgtEl>
                                          <p:spTgt spid="9"/>
                                        </p:tgtEl>
                                        <p:attrNameLst>
                                          <p:attrName>style.visibility</p:attrName>
                                        </p:attrNameLst>
                                      </p:cBhvr>
                                      <p:to>
                                        <p:strVal val="visible"/>
                                      </p:to>
                                    </p:set>
                                    <p:anim calcmode="lin" valueType="num">
                                      <p:cBhvr additive="base">
                                        <p:cTn id="36" dur="500" fill="hold"/>
                                        <p:tgtEl>
                                          <p:spTgt spid="9"/>
                                        </p:tgtEl>
                                        <p:attrNameLst>
                                          <p:attrName>ppt_x</p:attrName>
                                        </p:attrNameLst>
                                      </p:cBhvr>
                                      <p:tavLst>
                                        <p:tav tm="0">
                                          <p:val>
                                            <p:strVal val="#ppt_x"/>
                                          </p:val>
                                        </p:tav>
                                        <p:tav tm="100000">
                                          <p:val>
                                            <p:strVal val="#ppt_x"/>
                                          </p:val>
                                        </p:tav>
                                      </p:tavLst>
                                    </p:anim>
                                    <p:anim calcmode="lin" valueType="num">
                                      <p:cBhvr additive="base">
                                        <p:cTn id="37"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9"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dissolve">
                                      <p:cBhvr>
                                        <p:cTn id="4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6" grpId="0"/>
      <p:bldP spid="8" grpId="0"/>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2">
            <a:extLst>
              <a:ext uri="{FF2B5EF4-FFF2-40B4-BE49-F238E27FC236}">
                <a16:creationId xmlns:a16="http://schemas.microsoft.com/office/drawing/2014/main" id="{3F088869-5B18-D64B-8B82-C16888B19BCA}"/>
              </a:ext>
            </a:extLst>
          </p:cNvPr>
          <p:cNvGraphicFramePr>
            <a:graphicFrameLocks noChangeAspect="1"/>
          </p:cNvGraphicFramePr>
          <p:nvPr>
            <p:extLst>
              <p:ext uri="{D42A27DB-BD31-4B8C-83A1-F6EECF244321}">
                <p14:modId xmlns:p14="http://schemas.microsoft.com/office/powerpoint/2010/main" val="4049199839"/>
              </p:ext>
            </p:extLst>
          </p:nvPr>
        </p:nvGraphicFramePr>
        <p:xfrm>
          <a:off x="5187389" y="190500"/>
          <a:ext cx="5378676" cy="6477000"/>
        </p:xfrm>
        <a:graphic>
          <a:graphicData uri="http://schemas.openxmlformats.org/presentationml/2006/ole">
            <mc:AlternateContent xmlns:mc="http://schemas.openxmlformats.org/markup-compatibility/2006">
              <mc:Choice xmlns:v="urn:schemas-microsoft-com:vml" Requires="v">
                <p:oleObj spid="_x0000_s5155" name="HiJaak" r:id="rId4" imgW="2714801" imgH="3657948" progId="HiJaak.Image">
                  <p:embed/>
                </p:oleObj>
              </mc:Choice>
              <mc:Fallback>
                <p:oleObj name="HiJaak" r:id="rId4" imgW="2714801" imgH="3657948" progId="HiJaak.Image">
                  <p:embed/>
                  <p:pic>
                    <p:nvPicPr>
                      <p:cNvPr id="142337" name="Object 2">
                        <a:extLst>
                          <a:ext uri="{FF2B5EF4-FFF2-40B4-BE49-F238E27FC236}">
                            <a16:creationId xmlns:a16="http://schemas.microsoft.com/office/drawing/2014/main" id="{B2D7D6E7-DBD9-4CDC-B595-E6D533FBCE3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87389" y="190500"/>
                        <a:ext cx="5378676" cy="6477000"/>
                      </a:xfrm>
                      <a:prstGeom prst="rect">
                        <a:avLst/>
                      </a:prstGeom>
                      <a:noFill/>
                      <a:ln w="12700">
                        <a:solidFill>
                          <a:schemeClr val="tx1"/>
                        </a:solidFill>
                        <a:miter lim="800000"/>
                        <a:headEnd/>
                        <a:tailEnd/>
                      </a:ln>
                      <a:effectLst/>
                    </p:spPr>
                  </p:pic>
                </p:oleObj>
              </mc:Fallback>
            </mc:AlternateContent>
          </a:graphicData>
        </a:graphic>
      </p:graphicFrame>
      <p:sp>
        <p:nvSpPr>
          <p:cNvPr id="5" name="Rectangle 1027">
            <a:extLst>
              <a:ext uri="{FF2B5EF4-FFF2-40B4-BE49-F238E27FC236}">
                <a16:creationId xmlns:a16="http://schemas.microsoft.com/office/drawing/2014/main" id="{E09CD3AB-0B49-BC4E-A4F4-3CF6EF299E77}"/>
              </a:ext>
            </a:extLst>
          </p:cNvPr>
          <p:cNvSpPr>
            <a:spLocks noChangeArrowheads="1"/>
          </p:cNvSpPr>
          <p:nvPr/>
        </p:nvSpPr>
        <p:spPr bwMode="auto">
          <a:xfrm>
            <a:off x="6357278" y="466725"/>
            <a:ext cx="2064076"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Hornindalsvatn</a:t>
            </a:r>
          </a:p>
        </p:txBody>
      </p:sp>
      <p:sp>
        <p:nvSpPr>
          <p:cNvPr id="6" name="Rectangle 1028">
            <a:extLst>
              <a:ext uri="{FF2B5EF4-FFF2-40B4-BE49-F238E27FC236}">
                <a16:creationId xmlns:a16="http://schemas.microsoft.com/office/drawing/2014/main" id="{E8DEED36-CAB4-0A43-A050-37C55E21F8DB}"/>
              </a:ext>
            </a:extLst>
          </p:cNvPr>
          <p:cNvSpPr>
            <a:spLocks noChangeArrowheads="1"/>
          </p:cNvSpPr>
          <p:nvPr/>
        </p:nvSpPr>
        <p:spPr bwMode="auto">
          <a:xfrm>
            <a:off x="6297586" y="5905500"/>
            <a:ext cx="1595129"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Breimsvatn</a:t>
            </a:r>
          </a:p>
        </p:txBody>
      </p:sp>
      <p:sp>
        <p:nvSpPr>
          <p:cNvPr id="7" name="Rectangle 1029">
            <a:extLst>
              <a:ext uri="{FF2B5EF4-FFF2-40B4-BE49-F238E27FC236}">
                <a16:creationId xmlns:a16="http://schemas.microsoft.com/office/drawing/2014/main" id="{B15D676B-5A42-1A4D-81C0-ECC958CC273B}"/>
              </a:ext>
            </a:extLst>
          </p:cNvPr>
          <p:cNvSpPr>
            <a:spLocks noChangeArrowheads="1"/>
          </p:cNvSpPr>
          <p:nvPr/>
        </p:nvSpPr>
        <p:spPr bwMode="auto">
          <a:xfrm>
            <a:off x="8207551" y="5143500"/>
            <a:ext cx="1339340"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Loenvatn</a:t>
            </a:r>
          </a:p>
        </p:txBody>
      </p:sp>
      <p:sp>
        <p:nvSpPr>
          <p:cNvPr id="8" name="Rectangle 1030">
            <a:extLst>
              <a:ext uri="{FF2B5EF4-FFF2-40B4-BE49-F238E27FC236}">
                <a16:creationId xmlns:a16="http://schemas.microsoft.com/office/drawing/2014/main" id="{A1B9FC10-B0CC-BC47-AF02-52F1434407B5}"/>
              </a:ext>
            </a:extLst>
          </p:cNvPr>
          <p:cNvSpPr>
            <a:spLocks noChangeArrowheads="1"/>
          </p:cNvSpPr>
          <p:nvPr/>
        </p:nvSpPr>
        <p:spPr bwMode="auto">
          <a:xfrm>
            <a:off x="6285261" y="5419725"/>
            <a:ext cx="785130"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 km</a:t>
            </a:r>
          </a:p>
        </p:txBody>
      </p:sp>
      <p:sp>
        <p:nvSpPr>
          <p:cNvPr id="9" name="Rectangle 1031">
            <a:extLst>
              <a:ext uri="{FF2B5EF4-FFF2-40B4-BE49-F238E27FC236}">
                <a16:creationId xmlns:a16="http://schemas.microsoft.com/office/drawing/2014/main" id="{FFFD8046-B937-8E45-BD63-FEB1598AA6FB}"/>
              </a:ext>
            </a:extLst>
          </p:cNvPr>
          <p:cNvSpPr>
            <a:spLocks noChangeArrowheads="1"/>
          </p:cNvSpPr>
          <p:nvPr/>
        </p:nvSpPr>
        <p:spPr bwMode="auto">
          <a:xfrm>
            <a:off x="9866661" y="4581525"/>
            <a:ext cx="785130"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 km</a:t>
            </a:r>
          </a:p>
        </p:txBody>
      </p:sp>
      <p:sp>
        <p:nvSpPr>
          <p:cNvPr id="10" name="Rectangle 1032">
            <a:extLst>
              <a:ext uri="{FF2B5EF4-FFF2-40B4-BE49-F238E27FC236}">
                <a16:creationId xmlns:a16="http://schemas.microsoft.com/office/drawing/2014/main" id="{8116FDAA-273C-784C-B6C1-F52A2D283845}"/>
              </a:ext>
            </a:extLst>
          </p:cNvPr>
          <p:cNvSpPr>
            <a:spLocks noChangeArrowheads="1"/>
          </p:cNvSpPr>
          <p:nvPr/>
        </p:nvSpPr>
        <p:spPr bwMode="auto">
          <a:xfrm>
            <a:off x="6040786" y="952500"/>
            <a:ext cx="785130"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1 km</a:t>
            </a:r>
          </a:p>
        </p:txBody>
      </p:sp>
      <p:sp>
        <p:nvSpPr>
          <p:cNvPr id="11" name="Rectangle 1033">
            <a:extLst>
              <a:ext uri="{FF2B5EF4-FFF2-40B4-BE49-F238E27FC236}">
                <a16:creationId xmlns:a16="http://schemas.microsoft.com/office/drawing/2014/main" id="{AA29EABD-8516-5845-875B-84AA993F7E21}"/>
              </a:ext>
            </a:extLst>
          </p:cNvPr>
          <p:cNvSpPr>
            <a:spLocks noChangeArrowheads="1"/>
          </p:cNvSpPr>
          <p:nvPr/>
        </p:nvSpPr>
        <p:spPr bwMode="auto">
          <a:xfrm>
            <a:off x="9615076" y="1714500"/>
            <a:ext cx="1524077"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Strynsvatn</a:t>
            </a:r>
          </a:p>
        </p:txBody>
      </p:sp>
      <p:sp>
        <p:nvSpPr>
          <p:cNvPr id="12" name="Rectangle 1034">
            <a:extLst>
              <a:ext uri="{FF2B5EF4-FFF2-40B4-BE49-F238E27FC236}">
                <a16:creationId xmlns:a16="http://schemas.microsoft.com/office/drawing/2014/main" id="{2A98F144-0544-3141-B609-A211E3157AF8}"/>
              </a:ext>
            </a:extLst>
          </p:cNvPr>
          <p:cNvSpPr>
            <a:spLocks noChangeArrowheads="1"/>
          </p:cNvSpPr>
          <p:nvPr/>
        </p:nvSpPr>
        <p:spPr bwMode="auto">
          <a:xfrm>
            <a:off x="8398789" y="2798763"/>
            <a:ext cx="779801"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b="1"/>
              <a:t>10 km</a:t>
            </a:r>
          </a:p>
        </p:txBody>
      </p:sp>
      <p:sp>
        <p:nvSpPr>
          <p:cNvPr id="13" name="Rectangle 1035">
            <a:extLst>
              <a:ext uri="{FF2B5EF4-FFF2-40B4-BE49-F238E27FC236}">
                <a16:creationId xmlns:a16="http://schemas.microsoft.com/office/drawing/2014/main" id="{1130888D-5264-0149-B8A3-716495CB109B}"/>
              </a:ext>
            </a:extLst>
          </p:cNvPr>
          <p:cNvSpPr>
            <a:spLocks noGrp="1"/>
          </p:cNvSpPr>
          <p:nvPr>
            <p:ph type="title"/>
          </p:nvPr>
        </p:nvSpPr>
        <p:spPr>
          <a:xfrm>
            <a:off x="1329788" y="1087438"/>
            <a:ext cx="3764619" cy="2667000"/>
          </a:xfrm>
          <a:noFill/>
        </p:spPr>
        <p:txBody>
          <a:bodyPr lIns="90488" tIns="44450" rIns="90488" bIns="44450">
            <a:normAutofit/>
          </a:bodyPr>
          <a:lstStyle/>
          <a:p>
            <a:pPr eaLnBrk="1" hangingPunct="1"/>
            <a:r>
              <a:rPr lang="en-US" altLang="en-US" sz="3000" b="1" dirty="0">
                <a:cs typeface="Calibri" panose="020F0502020204030204" pitchFamily="34" charset="0"/>
              </a:rPr>
              <a:t>The </a:t>
            </a:r>
            <a:r>
              <a:rPr lang="en-US" altLang="en-US" sz="3000" b="1" dirty="0" err="1">
                <a:cs typeface="Calibri" panose="020F0502020204030204" pitchFamily="34" charset="0"/>
              </a:rPr>
              <a:t>Nordfjord</a:t>
            </a:r>
            <a:r>
              <a:rPr lang="en-US" altLang="en-US" sz="3000" b="1" dirty="0">
                <a:cs typeface="Calibri" panose="020F0502020204030204" pitchFamily="34" charset="0"/>
              </a:rPr>
              <a:t> lakes</a:t>
            </a:r>
            <a:br>
              <a:rPr lang="en-US" altLang="en-US" sz="3000" b="1" dirty="0">
                <a:cs typeface="Calibri" panose="020F0502020204030204" pitchFamily="34" charset="0"/>
              </a:rPr>
            </a:br>
            <a:r>
              <a:rPr lang="en-US" altLang="en-US" sz="3000" b="1" dirty="0">
                <a:cs typeface="Calibri" panose="020F0502020204030204" pitchFamily="34" charset="0"/>
              </a:rPr>
              <a:t>(northwestern Norway)</a:t>
            </a:r>
          </a:p>
        </p:txBody>
      </p:sp>
      <p:sp>
        <p:nvSpPr>
          <p:cNvPr id="14" name="Rectangle 1036">
            <a:extLst>
              <a:ext uri="{FF2B5EF4-FFF2-40B4-BE49-F238E27FC236}">
                <a16:creationId xmlns:a16="http://schemas.microsoft.com/office/drawing/2014/main" id="{9BE03568-B6DA-7848-BFC3-596762CF5098}"/>
              </a:ext>
            </a:extLst>
          </p:cNvPr>
          <p:cNvSpPr>
            <a:spLocks noChangeArrowheads="1"/>
          </p:cNvSpPr>
          <p:nvPr/>
        </p:nvSpPr>
        <p:spPr bwMode="auto">
          <a:xfrm>
            <a:off x="8479955" y="5389563"/>
            <a:ext cx="927235"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solidFill>
                  <a:srgbClr val="FF0000"/>
                </a:solidFill>
              </a:rPr>
              <a:t>132 m</a:t>
            </a:r>
          </a:p>
        </p:txBody>
      </p:sp>
      <p:sp>
        <p:nvSpPr>
          <p:cNvPr id="15" name="Rectangle 1037">
            <a:extLst>
              <a:ext uri="{FF2B5EF4-FFF2-40B4-BE49-F238E27FC236}">
                <a16:creationId xmlns:a16="http://schemas.microsoft.com/office/drawing/2014/main" id="{88E1B253-9481-A44D-B91D-572ED05A7EA4}"/>
              </a:ext>
            </a:extLst>
          </p:cNvPr>
          <p:cNvSpPr>
            <a:spLocks noChangeArrowheads="1"/>
          </p:cNvSpPr>
          <p:nvPr/>
        </p:nvSpPr>
        <p:spPr bwMode="auto">
          <a:xfrm>
            <a:off x="6660680" y="6134100"/>
            <a:ext cx="92723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solidFill>
                  <a:srgbClr val="FF0000"/>
                </a:solidFill>
              </a:rPr>
              <a:t>278 m</a:t>
            </a:r>
          </a:p>
        </p:txBody>
      </p:sp>
      <p:sp>
        <p:nvSpPr>
          <p:cNvPr id="16" name="Rectangle 1038">
            <a:extLst>
              <a:ext uri="{FF2B5EF4-FFF2-40B4-BE49-F238E27FC236}">
                <a16:creationId xmlns:a16="http://schemas.microsoft.com/office/drawing/2014/main" id="{4A3C2B2E-5020-F54E-9E18-484AEE6A82AE}"/>
              </a:ext>
            </a:extLst>
          </p:cNvPr>
          <p:cNvSpPr>
            <a:spLocks noChangeArrowheads="1"/>
          </p:cNvSpPr>
          <p:nvPr/>
        </p:nvSpPr>
        <p:spPr bwMode="auto">
          <a:xfrm>
            <a:off x="6935318" y="723900"/>
            <a:ext cx="927235" cy="36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solidFill>
                  <a:srgbClr val="FF0000"/>
                </a:solidFill>
              </a:rPr>
              <a:t>514 m</a:t>
            </a:r>
          </a:p>
        </p:txBody>
      </p:sp>
      <p:sp>
        <p:nvSpPr>
          <p:cNvPr id="17" name="Rectangle 1039">
            <a:extLst>
              <a:ext uri="{FF2B5EF4-FFF2-40B4-BE49-F238E27FC236}">
                <a16:creationId xmlns:a16="http://schemas.microsoft.com/office/drawing/2014/main" id="{BFA6EC9F-61C9-5C4E-A9AE-21C9E1914B93}"/>
              </a:ext>
            </a:extLst>
          </p:cNvPr>
          <p:cNvSpPr>
            <a:spLocks noChangeArrowheads="1"/>
          </p:cNvSpPr>
          <p:nvPr/>
        </p:nvSpPr>
        <p:spPr bwMode="auto">
          <a:xfrm>
            <a:off x="9238935" y="2705100"/>
            <a:ext cx="955656" cy="63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a:t>Olde-</a:t>
            </a:r>
          </a:p>
          <a:p>
            <a:pPr eaLnBrk="1" hangingPunct="1">
              <a:spcBef>
                <a:spcPct val="0"/>
              </a:spcBef>
              <a:buFontTx/>
              <a:buNone/>
            </a:pPr>
            <a:r>
              <a:rPr lang="en-US" altLang="en-US" sz="1800" b="1"/>
              <a:t> nvatn</a:t>
            </a:r>
          </a:p>
        </p:txBody>
      </p:sp>
      <p:graphicFrame>
        <p:nvGraphicFramePr>
          <p:cNvPr id="18" name="Object 3">
            <a:extLst>
              <a:ext uri="{FF2B5EF4-FFF2-40B4-BE49-F238E27FC236}">
                <a16:creationId xmlns:a16="http://schemas.microsoft.com/office/drawing/2014/main" id="{662E95B7-6BA2-9749-A39A-C4F1E3EF6132}"/>
              </a:ext>
            </a:extLst>
          </p:cNvPr>
          <p:cNvGraphicFramePr>
            <a:graphicFrameLocks noChangeAspect="1"/>
          </p:cNvGraphicFramePr>
          <p:nvPr>
            <p:extLst>
              <p:ext uri="{D42A27DB-BD31-4B8C-83A1-F6EECF244321}">
                <p14:modId xmlns:p14="http://schemas.microsoft.com/office/powerpoint/2010/main" val="227573827"/>
              </p:ext>
            </p:extLst>
          </p:nvPr>
        </p:nvGraphicFramePr>
        <p:xfrm>
          <a:off x="1764512" y="4076700"/>
          <a:ext cx="4604203" cy="2338388"/>
        </p:xfrm>
        <a:graphic>
          <a:graphicData uri="http://schemas.openxmlformats.org/presentationml/2006/ole">
            <mc:AlternateContent xmlns:mc="http://schemas.openxmlformats.org/markup-compatibility/2006">
              <mc:Choice xmlns:v="urn:schemas-microsoft-com:vml" Requires="v">
                <p:oleObj spid="_x0000_s5156" name="HiJaak" r:id="rId6" imgW="4876794" imgH="2771710" progId="HiJaak.Image">
                  <p:embed/>
                </p:oleObj>
              </mc:Choice>
              <mc:Fallback>
                <p:oleObj name="HiJaak" r:id="rId6" imgW="4876794" imgH="2771710" progId="HiJaak.Image">
                  <p:embed/>
                  <p:pic>
                    <p:nvPicPr>
                      <p:cNvPr id="142351" name="Object 3">
                        <a:extLst>
                          <a:ext uri="{FF2B5EF4-FFF2-40B4-BE49-F238E27FC236}">
                            <a16:creationId xmlns:a16="http://schemas.microsoft.com/office/drawing/2014/main" id="{B9B22D32-888D-4C31-95FC-9B20A4011A7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764512" y="4076700"/>
                        <a:ext cx="4604203" cy="2338388"/>
                      </a:xfrm>
                      <a:prstGeom prst="rect">
                        <a:avLst/>
                      </a:prstGeom>
                      <a:noFill/>
                      <a:ln>
                        <a:noFill/>
                      </a:ln>
                      <a:effectLst/>
                    </p:spPr>
                  </p:pic>
                </p:oleObj>
              </mc:Fallback>
            </mc:AlternateContent>
          </a:graphicData>
        </a:graphic>
      </p:graphicFrame>
      <p:sp>
        <p:nvSpPr>
          <p:cNvPr id="19" name="Line 1041">
            <a:extLst>
              <a:ext uri="{FF2B5EF4-FFF2-40B4-BE49-F238E27FC236}">
                <a16:creationId xmlns:a16="http://schemas.microsoft.com/office/drawing/2014/main" id="{4E6788AB-EC99-224B-B3E2-01417FF40BD3}"/>
              </a:ext>
            </a:extLst>
          </p:cNvPr>
          <p:cNvSpPr>
            <a:spLocks noChangeShapeType="1"/>
          </p:cNvSpPr>
          <p:nvPr/>
        </p:nvSpPr>
        <p:spPr bwMode="auto">
          <a:xfrm flipH="1">
            <a:off x="5075339" y="4229100"/>
            <a:ext cx="2131576" cy="160020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0" name="Line 1042">
            <a:extLst>
              <a:ext uri="{FF2B5EF4-FFF2-40B4-BE49-F238E27FC236}">
                <a16:creationId xmlns:a16="http://schemas.microsoft.com/office/drawing/2014/main" id="{9DCCF418-1223-A44A-8421-024B6128552A}"/>
              </a:ext>
            </a:extLst>
          </p:cNvPr>
          <p:cNvSpPr>
            <a:spLocks noChangeShapeType="1"/>
          </p:cNvSpPr>
          <p:nvPr/>
        </p:nvSpPr>
        <p:spPr bwMode="auto">
          <a:xfrm flipH="1">
            <a:off x="5129718" y="2095500"/>
            <a:ext cx="1619997" cy="266700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1" name="Line 1043">
            <a:extLst>
              <a:ext uri="{FF2B5EF4-FFF2-40B4-BE49-F238E27FC236}">
                <a16:creationId xmlns:a16="http://schemas.microsoft.com/office/drawing/2014/main" id="{74402EFA-0014-7247-803B-67060D50320B}"/>
              </a:ext>
            </a:extLst>
          </p:cNvPr>
          <p:cNvSpPr>
            <a:spLocks noChangeShapeType="1"/>
          </p:cNvSpPr>
          <p:nvPr/>
        </p:nvSpPr>
        <p:spPr bwMode="auto">
          <a:xfrm flipH="1">
            <a:off x="5965491" y="4845050"/>
            <a:ext cx="3076574" cy="45085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2" name="Line 1044">
            <a:extLst>
              <a:ext uri="{FF2B5EF4-FFF2-40B4-BE49-F238E27FC236}">
                <a16:creationId xmlns:a16="http://schemas.microsoft.com/office/drawing/2014/main" id="{84A19AA8-3CD2-1A4B-B176-9194E7E0C9FA}"/>
              </a:ext>
            </a:extLst>
          </p:cNvPr>
          <p:cNvSpPr>
            <a:spLocks noChangeShapeType="1"/>
          </p:cNvSpPr>
          <p:nvPr/>
        </p:nvSpPr>
        <p:spPr bwMode="auto">
          <a:xfrm>
            <a:off x="8676537" y="1562100"/>
            <a:ext cx="511578" cy="45720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3" name="Line 1045">
            <a:extLst>
              <a:ext uri="{FF2B5EF4-FFF2-40B4-BE49-F238E27FC236}">
                <a16:creationId xmlns:a16="http://schemas.microsoft.com/office/drawing/2014/main" id="{84D35CD9-2DEF-3B41-B235-BC517504B515}"/>
              </a:ext>
            </a:extLst>
          </p:cNvPr>
          <p:cNvSpPr>
            <a:spLocks noChangeShapeType="1"/>
          </p:cNvSpPr>
          <p:nvPr/>
        </p:nvSpPr>
        <p:spPr bwMode="auto">
          <a:xfrm flipV="1">
            <a:off x="7549992" y="3009900"/>
            <a:ext cx="1790523" cy="91440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4" name="Line 1046">
            <a:extLst>
              <a:ext uri="{FF2B5EF4-FFF2-40B4-BE49-F238E27FC236}">
                <a16:creationId xmlns:a16="http://schemas.microsoft.com/office/drawing/2014/main" id="{15AE4D5F-154B-904D-B668-B1559E1098E0}"/>
              </a:ext>
            </a:extLst>
          </p:cNvPr>
          <p:cNvSpPr>
            <a:spLocks noChangeShapeType="1"/>
          </p:cNvSpPr>
          <p:nvPr/>
        </p:nvSpPr>
        <p:spPr bwMode="auto">
          <a:xfrm flipV="1">
            <a:off x="10178715" y="2628900"/>
            <a:ext cx="0" cy="129540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25" name="Line 1047">
            <a:extLst>
              <a:ext uri="{FF2B5EF4-FFF2-40B4-BE49-F238E27FC236}">
                <a16:creationId xmlns:a16="http://schemas.microsoft.com/office/drawing/2014/main" id="{F7632574-B5EE-B447-8DB8-EEFD50A9A901}"/>
              </a:ext>
            </a:extLst>
          </p:cNvPr>
          <p:cNvSpPr>
            <a:spLocks noChangeShapeType="1"/>
          </p:cNvSpPr>
          <p:nvPr/>
        </p:nvSpPr>
        <p:spPr bwMode="auto">
          <a:xfrm flipV="1">
            <a:off x="9581874" y="3924300"/>
            <a:ext cx="596841" cy="53340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26" name="Text Box 4">
            <a:extLst>
              <a:ext uri="{FF2B5EF4-FFF2-40B4-BE49-F238E27FC236}">
                <a16:creationId xmlns:a16="http://schemas.microsoft.com/office/drawing/2014/main" id="{3A7E7251-54FA-D449-9350-C9F7C7569796}"/>
              </a:ext>
            </a:extLst>
          </p:cNvPr>
          <p:cNvSpPr txBox="1">
            <a:spLocks noChangeArrowheads="1"/>
          </p:cNvSpPr>
          <p:nvPr/>
        </p:nvSpPr>
        <p:spPr bwMode="auto">
          <a:xfrm>
            <a:off x="2908700" y="2701258"/>
            <a:ext cx="190776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dirty="0" err="1"/>
              <a:t>Jostedal</a:t>
            </a:r>
            <a:r>
              <a:rPr lang="en-US" altLang="en-US" sz="1800" dirty="0"/>
              <a:t> Glacier </a:t>
            </a:r>
          </a:p>
        </p:txBody>
      </p:sp>
    </p:spTree>
    <p:extLst>
      <p:ext uri="{BB962C8B-B14F-4D97-AF65-F5344CB8AC3E}">
        <p14:creationId xmlns:p14="http://schemas.microsoft.com/office/powerpoint/2010/main" val="21448409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13178629-A95D-944E-A842-851F83D78E70}"/>
              </a:ext>
            </a:extLst>
          </p:cNvPr>
          <p:cNvSpPr>
            <a:spLocks noGrp="1"/>
          </p:cNvSpPr>
          <p:nvPr>
            <p:ph type="title"/>
          </p:nvPr>
        </p:nvSpPr>
        <p:spPr>
          <a:xfrm>
            <a:off x="4771397" y="347245"/>
            <a:ext cx="2848603" cy="820738"/>
          </a:xfrm>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pPr eaLnBrk="1" hangingPunct="1"/>
            <a:r>
              <a:rPr lang="en-US" altLang="en-US" sz="3500" b="1" dirty="0">
                <a:cs typeface="Calibri" panose="020F0502020204030204" pitchFamily="34" charset="0"/>
              </a:rPr>
              <a:t>Cirque Lake</a:t>
            </a:r>
          </a:p>
        </p:txBody>
      </p:sp>
      <p:sp>
        <p:nvSpPr>
          <p:cNvPr id="5" name="Text Box 4">
            <a:extLst>
              <a:ext uri="{FF2B5EF4-FFF2-40B4-BE49-F238E27FC236}">
                <a16:creationId xmlns:a16="http://schemas.microsoft.com/office/drawing/2014/main" id="{275DDD61-1C4C-6842-99E6-240D2DE9149F}"/>
              </a:ext>
            </a:extLst>
          </p:cNvPr>
          <p:cNvSpPr txBox="1">
            <a:spLocks noChangeArrowheads="1"/>
          </p:cNvSpPr>
          <p:nvPr/>
        </p:nvSpPr>
        <p:spPr bwMode="auto">
          <a:xfrm>
            <a:off x="3264694" y="6110371"/>
            <a:ext cx="56530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dirty="0"/>
              <a:t>Sawtooth National Recreation Area – Custer County, Idaho</a:t>
            </a:r>
          </a:p>
        </p:txBody>
      </p:sp>
      <p:pic>
        <p:nvPicPr>
          <p:cNvPr id="6" name="Picture 2">
            <a:extLst>
              <a:ext uri="{FF2B5EF4-FFF2-40B4-BE49-F238E27FC236}">
                <a16:creationId xmlns:a16="http://schemas.microsoft.com/office/drawing/2014/main" id="{69EBD7DE-F1CA-4544-B1FE-2785BED5E8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7894" y="1098968"/>
            <a:ext cx="7796212" cy="4970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45895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7842408D-4131-D243-BA6A-301BE9080556}"/>
              </a:ext>
            </a:extLst>
          </p:cNvPr>
          <p:cNvSpPr>
            <a:spLocks noGrp="1" noChangeArrowheads="1"/>
          </p:cNvSpPr>
          <p:nvPr>
            <p:ph type="title"/>
          </p:nvPr>
        </p:nvSpPr>
        <p:spPr>
          <a:xfrm>
            <a:off x="529138" y="506663"/>
            <a:ext cx="11213683" cy="1143000"/>
          </a:xfrm>
          <a:ln w="12700"/>
        </p:spPr>
        <p:txBody>
          <a:bodyPr lIns="90488" tIns="44450" rIns="90488" bIns="44450" rtlCol="0">
            <a:normAutofit/>
          </a:bodyPr>
          <a:lstStyle/>
          <a:p>
            <a:pPr algn="ctr" eaLnBrk="1" fontAlgn="auto" hangingPunct="1">
              <a:spcAft>
                <a:spcPts val="0"/>
              </a:spcAft>
              <a:defRPr/>
            </a:pPr>
            <a:r>
              <a:rPr lang="en-US" sz="3600" b="1" dirty="0">
                <a:cs typeface="Calibri" panose="020F0502020204030204" pitchFamily="34" charset="0"/>
              </a:rPr>
              <a:t>Kettle Lakes – </a:t>
            </a:r>
            <a:r>
              <a:rPr lang="en-US" sz="2800" b="1" dirty="0">
                <a:cs typeface="Calibri" panose="020F0502020204030204" pitchFamily="34" charset="0"/>
              </a:rPr>
              <a:t>Outwash plain in Ontario </a:t>
            </a:r>
            <a:r>
              <a:rPr lang="en-US" sz="2800" dirty="0">
                <a:cs typeface="Calibri" panose="020F0502020204030204" pitchFamily="34" charset="0"/>
              </a:rPr>
              <a:t>with </a:t>
            </a:r>
            <a:r>
              <a:rPr lang="en-US" sz="2800" b="1" dirty="0">
                <a:cs typeface="Calibri" panose="020F0502020204030204" pitchFamily="34" charset="0"/>
              </a:rPr>
              <a:t>numerous </a:t>
            </a:r>
            <a:br>
              <a:rPr lang="en-US" sz="2800" b="1" dirty="0">
                <a:cs typeface="Calibri" panose="020F0502020204030204" pitchFamily="34" charset="0"/>
              </a:rPr>
            </a:br>
            <a:r>
              <a:rPr lang="en-US" sz="2800" b="1" dirty="0">
                <a:cs typeface="Calibri" panose="020F0502020204030204" pitchFamily="34" charset="0"/>
              </a:rPr>
              <a:t>kettle lakes </a:t>
            </a:r>
            <a:r>
              <a:rPr lang="en-US" sz="2800" dirty="0">
                <a:cs typeface="Calibri" panose="020F0502020204030204" pitchFamily="34" charset="0"/>
              </a:rPr>
              <a:t>(shown as black)</a:t>
            </a:r>
          </a:p>
        </p:txBody>
      </p:sp>
      <p:pic>
        <p:nvPicPr>
          <p:cNvPr id="5" name="Picture 3" descr="Ontario kettle lakes photo">
            <a:extLst>
              <a:ext uri="{FF2B5EF4-FFF2-40B4-BE49-F238E27FC236}">
                <a16:creationId xmlns:a16="http://schemas.microsoft.com/office/drawing/2014/main" id="{448FE943-A0E7-8049-BED2-FC9F5C10B0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22304" y="1649663"/>
            <a:ext cx="6833686" cy="5114662"/>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1">
            <a:extLst>
              <a:ext uri="{FF2B5EF4-FFF2-40B4-BE49-F238E27FC236}">
                <a16:creationId xmlns:a16="http://schemas.microsoft.com/office/drawing/2014/main" id="{FE00B7AF-F927-434A-8C18-0B25DBF251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39093" y="2148481"/>
            <a:ext cx="4620126" cy="2561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085737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D4DB6-BD65-3745-A1C5-F26B872FAD48}"/>
              </a:ext>
            </a:extLst>
          </p:cNvPr>
          <p:cNvSpPr>
            <a:spLocks noGrp="1"/>
          </p:cNvSpPr>
          <p:nvPr>
            <p:ph type="title"/>
          </p:nvPr>
        </p:nvSpPr>
        <p:spPr>
          <a:xfrm>
            <a:off x="1171074" y="642594"/>
            <a:ext cx="9954126" cy="1371600"/>
          </a:xfrm>
        </p:spPr>
        <p:txBody>
          <a:bodyPr>
            <a:normAutofit/>
          </a:bodyPr>
          <a:lstStyle/>
          <a:p>
            <a:r>
              <a:rPr lang="en-US" sz="3500" dirty="0"/>
              <a:t>Permafrost lakes</a:t>
            </a:r>
          </a:p>
        </p:txBody>
      </p:sp>
      <p:pic>
        <p:nvPicPr>
          <p:cNvPr id="5" name="Picture 1">
            <a:extLst>
              <a:ext uri="{FF2B5EF4-FFF2-40B4-BE49-F238E27FC236}">
                <a16:creationId xmlns:a16="http://schemas.microsoft.com/office/drawing/2014/main" id="{763415BE-A89A-794E-A57A-4C27B1AE2A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37764" y="1589651"/>
            <a:ext cx="5621175" cy="35527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2">
            <a:extLst>
              <a:ext uri="{FF2B5EF4-FFF2-40B4-BE49-F238E27FC236}">
                <a16:creationId xmlns:a16="http://schemas.microsoft.com/office/drawing/2014/main" id="{13D8B7DB-5C98-EB42-B93F-0EB80AD7F10B}"/>
              </a:ext>
            </a:extLst>
          </p:cNvPr>
          <p:cNvSpPr>
            <a:spLocks noChangeArrowheads="1"/>
          </p:cNvSpPr>
          <p:nvPr/>
        </p:nvSpPr>
        <p:spPr bwMode="auto">
          <a:xfrm>
            <a:off x="1171072" y="2190988"/>
            <a:ext cx="4443413"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2200" b="1" i="1" dirty="0">
                <a:solidFill>
                  <a:srgbClr val="3F5584"/>
                </a:solidFill>
                <a:cs typeface="Calibri" panose="020F0502020204030204" pitchFamily="34" charset="0"/>
              </a:rPr>
              <a:t>Permafrost is like frozen chicken </a:t>
            </a:r>
            <a:br>
              <a:rPr lang="en-GB" altLang="en-US" sz="2200" b="1" i="1" dirty="0">
                <a:solidFill>
                  <a:srgbClr val="3F5584"/>
                </a:solidFill>
                <a:cs typeface="Calibri" panose="020F0502020204030204" pitchFamily="34" charset="0"/>
              </a:rPr>
            </a:br>
            <a:r>
              <a:rPr lang="en-GB" altLang="en-US" sz="2200" b="1" i="1" dirty="0">
                <a:solidFill>
                  <a:srgbClr val="3F5584"/>
                </a:solidFill>
                <a:cs typeface="Calibri" panose="020F0502020204030204" pitchFamily="34" charset="0"/>
              </a:rPr>
              <a:t>in that it thaws but it does not melt.</a:t>
            </a:r>
          </a:p>
          <a:p>
            <a:pPr>
              <a:spcBef>
                <a:spcPct val="0"/>
              </a:spcBef>
              <a:buFontTx/>
              <a:buNone/>
            </a:pPr>
            <a:r>
              <a:rPr lang="en-GB" altLang="en-US" sz="2200" dirty="0">
                <a:cs typeface="Calibri" panose="020F0502020204030204" pitchFamily="34" charset="0"/>
              </a:rPr>
              <a:t>- </a:t>
            </a:r>
            <a:r>
              <a:rPr lang="en-GB" altLang="en-US" sz="2200" dirty="0" err="1">
                <a:cs typeface="Calibri" panose="020F0502020204030204" pitchFamily="34" charset="0"/>
              </a:rPr>
              <a:t>Dr.</a:t>
            </a:r>
            <a:r>
              <a:rPr lang="en-GB" altLang="en-US" sz="2200" dirty="0">
                <a:cs typeface="Calibri" panose="020F0502020204030204" pitchFamily="34" charset="0"/>
              </a:rPr>
              <a:t> Larry </a:t>
            </a:r>
            <a:r>
              <a:rPr lang="en-GB" altLang="en-US" sz="2200" dirty="0" err="1">
                <a:cs typeface="Calibri" panose="020F0502020204030204" pitchFamily="34" charset="0"/>
              </a:rPr>
              <a:t>Hinzman</a:t>
            </a:r>
            <a:endParaRPr lang="en-US" altLang="en-US" sz="2200" dirty="0">
              <a:cs typeface="Calibri" panose="020F0502020204030204" pitchFamily="34" charset="0"/>
            </a:endParaRPr>
          </a:p>
        </p:txBody>
      </p:sp>
      <p:graphicFrame>
        <p:nvGraphicFramePr>
          <p:cNvPr id="4" name="Object 2">
            <a:extLst>
              <a:ext uri="{FF2B5EF4-FFF2-40B4-BE49-F238E27FC236}">
                <a16:creationId xmlns:a16="http://schemas.microsoft.com/office/drawing/2014/main" id="{69C9B71F-F3F1-0441-BB67-247D41C789C2}"/>
              </a:ext>
            </a:extLst>
          </p:cNvPr>
          <p:cNvGraphicFramePr>
            <a:graphicFrameLocks noChangeAspect="1"/>
          </p:cNvGraphicFramePr>
          <p:nvPr>
            <p:extLst>
              <p:ext uri="{D42A27DB-BD31-4B8C-83A1-F6EECF244321}">
                <p14:modId xmlns:p14="http://schemas.microsoft.com/office/powerpoint/2010/main" val="2201328273"/>
              </p:ext>
            </p:extLst>
          </p:nvPr>
        </p:nvGraphicFramePr>
        <p:xfrm>
          <a:off x="833061" y="4252957"/>
          <a:ext cx="5119437" cy="1778819"/>
        </p:xfrm>
        <a:graphic>
          <a:graphicData uri="http://schemas.openxmlformats.org/presentationml/2006/ole">
            <mc:AlternateContent xmlns:mc="http://schemas.openxmlformats.org/markup-compatibility/2006">
              <mc:Choice xmlns:v="urn:schemas-microsoft-com:vml" Requires="v">
                <p:oleObj spid="_x0000_s6161" name="HiJaak" r:id="rId5" imgW="4876808" imgH="1695595" progId="HiJaak.Image">
                  <p:embed/>
                </p:oleObj>
              </mc:Choice>
              <mc:Fallback>
                <p:oleObj name="HiJaak" r:id="rId5" imgW="4876808" imgH="1695595" progId="HiJaak.Image">
                  <p:embed/>
                  <p:pic>
                    <p:nvPicPr>
                      <p:cNvPr id="148481" name="Object 2">
                        <a:extLst>
                          <a:ext uri="{FF2B5EF4-FFF2-40B4-BE49-F238E27FC236}">
                            <a16:creationId xmlns:a16="http://schemas.microsoft.com/office/drawing/2014/main" id="{8E67E841-7604-4116-BAD5-4E7EFCA8CF3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3061" y="4252957"/>
                        <a:ext cx="5119437" cy="1778819"/>
                      </a:xfrm>
                      <a:prstGeom prst="rect">
                        <a:avLst/>
                      </a:prstGeom>
                      <a:noFill/>
                      <a:ln w="12700">
                        <a:solidFill>
                          <a:schemeClr val="tx1"/>
                        </a:solidFill>
                        <a:miter lim="800000"/>
                        <a:headEnd/>
                        <a:tailEnd/>
                      </a:ln>
                      <a:effectLst/>
                    </p:spPr>
                  </p:pic>
                </p:oleObj>
              </mc:Fallback>
            </mc:AlternateContent>
          </a:graphicData>
        </a:graphic>
      </p:graphicFrame>
    </p:spTree>
    <p:extLst>
      <p:ext uri="{BB962C8B-B14F-4D97-AF65-F5344CB8AC3E}">
        <p14:creationId xmlns:p14="http://schemas.microsoft.com/office/powerpoint/2010/main" val="31049764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3EC2FFC5-C84A-3343-B62D-AE0B4C6928EF}"/>
              </a:ext>
            </a:extLst>
          </p:cNvPr>
          <p:cNvSpPr>
            <a:spLocks noGrp="1" noChangeArrowheads="1"/>
          </p:cNvSpPr>
          <p:nvPr>
            <p:ph type="title"/>
          </p:nvPr>
        </p:nvSpPr>
        <p:spPr>
          <a:xfrm>
            <a:off x="1414538" y="700423"/>
            <a:ext cx="8742287" cy="762000"/>
          </a:xfrm>
          <a:ln w="12700"/>
        </p:spPr>
        <p:txBody>
          <a:bodyPr lIns="90488" tIns="44450" rIns="90488" bIns="44450" rtlCol="0">
            <a:normAutofit fontScale="90000"/>
          </a:bodyPr>
          <a:lstStyle/>
          <a:p>
            <a:pPr eaLnBrk="1" fontAlgn="auto" hangingPunct="1">
              <a:spcAft>
                <a:spcPts val="0"/>
              </a:spcAft>
              <a:defRPr/>
            </a:pPr>
            <a:r>
              <a:rPr lang="en-US" sz="4000" b="1" dirty="0">
                <a:cs typeface="Calibri" panose="020F0502020204030204" pitchFamily="34" charset="0"/>
              </a:rPr>
              <a:t>Arctic Permafrost Lakes</a:t>
            </a:r>
            <a:br>
              <a:rPr lang="en-US" sz="4000" b="1" dirty="0">
                <a:cs typeface="Calibri" panose="020F0502020204030204" pitchFamily="34" charset="0"/>
              </a:rPr>
            </a:br>
            <a:r>
              <a:rPr lang="en-US" sz="3200" dirty="0">
                <a:cs typeface="Calibri" panose="020F0502020204030204" pitchFamily="34" charset="0"/>
              </a:rPr>
              <a:t>(Tundra, Northwest Territories, Canada)</a:t>
            </a:r>
          </a:p>
        </p:txBody>
      </p:sp>
      <p:pic>
        <p:nvPicPr>
          <p:cNvPr id="5" name="Picture 1">
            <a:extLst>
              <a:ext uri="{FF2B5EF4-FFF2-40B4-BE49-F238E27FC236}">
                <a16:creationId xmlns:a16="http://schemas.microsoft.com/office/drawing/2014/main" id="{3668A3A4-C0FB-2F4C-A27F-635A28CF85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4538" y="1821197"/>
            <a:ext cx="9559773" cy="448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761754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CC02F45-1626-4E1A-B6B0-07466058F01C}"/>
              </a:ext>
            </a:extLst>
          </p:cNvPr>
          <p:cNvPicPr>
            <a:picLocks noChangeAspect="1"/>
          </p:cNvPicPr>
          <p:nvPr/>
        </p:nvPicPr>
        <p:blipFill rotWithShape="1">
          <a:blip r:embed="rId3"/>
          <a:srcRect t="15413"/>
          <a:stretch/>
        </p:blipFill>
        <p:spPr>
          <a:xfrm>
            <a:off x="3" y="-22"/>
            <a:ext cx="12191997" cy="6858022"/>
          </a:xfrm>
          <a:prstGeom prst="rect">
            <a:avLst/>
          </a:prstGeom>
        </p:spPr>
      </p:pic>
      <p:sp>
        <p:nvSpPr>
          <p:cNvPr id="2" name="Title 1">
            <a:extLst>
              <a:ext uri="{FF2B5EF4-FFF2-40B4-BE49-F238E27FC236}">
                <a16:creationId xmlns:a16="http://schemas.microsoft.com/office/drawing/2014/main" id="{C1A71CE5-A96F-FF45-8A38-238545F2DEED}"/>
              </a:ext>
            </a:extLst>
          </p:cNvPr>
          <p:cNvSpPr>
            <a:spLocks noGrp="1"/>
          </p:cNvSpPr>
          <p:nvPr>
            <p:ph type="title"/>
          </p:nvPr>
        </p:nvSpPr>
        <p:spPr>
          <a:xfrm>
            <a:off x="6096006" y="643467"/>
            <a:ext cx="5452529" cy="3569242"/>
          </a:xfrm>
        </p:spPr>
        <p:txBody>
          <a:bodyPr vert="horz" lIns="91440" tIns="45720" rIns="91440" bIns="45720" rtlCol="0" anchor="t">
            <a:normAutofit/>
          </a:bodyPr>
          <a:lstStyle/>
          <a:p>
            <a:pPr algn="r">
              <a:lnSpc>
                <a:spcPct val="83000"/>
              </a:lnSpc>
            </a:pPr>
            <a:r>
              <a:rPr lang="en-US" sz="6000" b="0" cap="all" spc="-100" dirty="0">
                <a:solidFill>
                  <a:schemeClr val="bg1"/>
                </a:solidFill>
              </a:rPr>
              <a:t>Lunch break!</a:t>
            </a:r>
          </a:p>
        </p:txBody>
      </p:sp>
      <p:sp>
        <p:nvSpPr>
          <p:cNvPr id="3" name="Content Placeholder 2">
            <a:extLst>
              <a:ext uri="{FF2B5EF4-FFF2-40B4-BE49-F238E27FC236}">
                <a16:creationId xmlns:a16="http://schemas.microsoft.com/office/drawing/2014/main" id="{15C30CA1-C94B-0449-8A4B-6C602C4056CE}"/>
              </a:ext>
            </a:extLst>
          </p:cNvPr>
          <p:cNvSpPr>
            <a:spLocks noGrp="1"/>
          </p:cNvSpPr>
          <p:nvPr>
            <p:ph idx="1"/>
          </p:nvPr>
        </p:nvSpPr>
        <p:spPr>
          <a:xfrm>
            <a:off x="6099056" y="219663"/>
            <a:ext cx="5449479" cy="1663493"/>
          </a:xfrm>
        </p:spPr>
        <p:txBody>
          <a:bodyPr vert="horz" lIns="91440" tIns="45720" rIns="91440" bIns="45720" rtlCol="0" anchor="b">
            <a:normAutofit/>
          </a:bodyPr>
          <a:lstStyle/>
          <a:p>
            <a:pPr marL="0" indent="0" algn="r">
              <a:lnSpc>
                <a:spcPct val="100000"/>
              </a:lnSpc>
              <a:spcBef>
                <a:spcPts val="0"/>
              </a:spcBef>
              <a:spcAft>
                <a:spcPts val="600"/>
              </a:spcAft>
              <a:buNone/>
            </a:pPr>
            <a:r>
              <a:rPr lang="en-US" sz="2400" spc="80" dirty="0">
                <a:solidFill>
                  <a:schemeClr val="bg1"/>
                </a:solidFill>
              </a:rPr>
              <a:t>Back in 30 mins</a:t>
            </a:r>
          </a:p>
        </p:txBody>
      </p:sp>
    </p:spTree>
    <p:extLst>
      <p:ext uri="{BB962C8B-B14F-4D97-AF65-F5344CB8AC3E}">
        <p14:creationId xmlns:p14="http://schemas.microsoft.com/office/powerpoint/2010/main" val="11966665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0A940-0217-ED46-8D5F-F93269FBB4A7}"/>
              </a:ext>
            </a:extLst>
          </p:cNvPr>
          <p:cNvSpPr>
            <a:spLocks noGrp="1"/>
          </p:cNvSpPr>
          <p:nvPr>
            <p:ph type="title"/>
          </p:nvPr>
        </p:nvSpPr>
        <p:spPr>
          <a:xfrm>
            <a:off x="4204449" y="674679"/>
            <a:ext cx="4329951" cy="961617"/>
          </a:xfrm>
        </p:spPr>
        <p:txBody>
          <a:bodyPr>
            <a:normAutofit fontScale="90000"/>
          </a:bodyPr>
          <a:lstStyle/>
          <a:p>
            <a:r>
              <a:rPr lang="en-US" dirty="0"/>
              <a:t>Tectonic lake basins</a:t>
            </a:r>
          </a:p>
        </p:txBody>
      </p:sp>
      <p:sp>
        <p:nvSpPr>
          <p:cNvPr id="3" name="Content Placeholder 2">
            <a:extLst>
              <a:ext uri="{FF2B5EF4-FFF2-40B4-BE49-F238E27FC236}">
                <a16:creationId xmlns:a16="http://schemas.microsoft.com/office/drawing/2014/main" id="{AFADE4D5-30B7-1349-ACD5-58223628DF43}"/>
              </a:ext>
            </a:extLst>
          </p:cNvPr>
          <p:cNvSpPr>
            <a:spLocks noGrp="1"/>
          </p:cNvSpPr>
          <p:nvPr>
            <p:ph idx="1"/>
          </p:nvPr>
        </p:nvSpPr>
        <p:spPr>
          <a:xfrm>
            <a:off x="1066800" y="2062320"/>
            <a:ext cx="5510463" cy="3938550"/>
          </a:xfrm>
        </p:spPr>
        <p:txBody>
          <a:bodyPr>
            <a:normAutofit lnSpcReduction="10000"/>
          </a:bodyPr>
          <a:lstStyle/>
          <a:p>
            <a:pPr>
              <a:lnSpc>
                <a:spcPct val="90000"/>
              </a:lnSpc>
              <a:buFont typeface="Arial" panose="020B0604020202020204" pitchFamily="34" charset="0"/>
              <a:buChar char="•"/>
            </a:pPr>
            <a:r>
              <a:rPr lang="en-US" altLang="en-US" sz="2000" dirty="0">
                <a:cs typeface="Calibri" panose="020F0502020204030204" pitchFamily="34" charset="0"/>
              </a:rPr>
              <a:t>Caused by large-scale warping of Earth’s crust</a:t>
            </a:r>
            <a:br>
              <a:rPr lang="en-US" altLang="en-US" sz="2000" dirty="0">
                <a:cs typeface="Calibri" panose="020F0502020204030204" pitchFamily="34" charset="0"/>
              </a:rPr>
            </a:br>
            <a:endParaRPr lang="en-US" altLang="en-US" sz="2000" dirty="0">
              <a:cs typeface="Calibri" panose="020F0502020204030204" pitchFamily="34" charset="0"/>
            </a:endParaRPr>
          </a:p>
          <a:p>
            <a:pPr>
              <a:lnSpc>
                <a:spcPct val="90000"/>
              </a:lnSpc>
              <a:buFont typeface="Arial" panose="020B0604020202020204" pitchFamily="34" charset="0"/>
              <a:buChar char="•"/>
            </a:pPr>
            <a:r>
              <a:rPr lang="en-US" altLang="en-US" sz="2000" dirty="0">
                <a:cs typeface="Calibri" panose="020F0502020204030204" pitchFamily="34" charset="0"/>
              </a:rPr>
              <a:t>Ocean floor uplifting (Lake Okeechobee, FL)</a:t>
            </a:r>
            <a:br>
              <a:rPr lang="en-US" altLang="en-US" sz="2000" dirty="0">
                <a:cs typeface="Calibri" panose="020F0502020204030204" pitchFamily="34" charset="0"/>
              </a:rPr>
            </a:br>
            <a:endParaRPr lang="en-US" altLang="en-US" sz="2000" dirty="0">
              <a:cs typeface="Calibri" panose="020F0502020204030204" pitchFamily="34" charset="0"/>
            </a:endParaRPr>
          </a:p>
          <a:p>
            <a:pPr>
              <a:lnSpc>
                <a:spcPct val="90000"/>
              </a:lnSpc>
              <a:buFont typeface="Arial" panose="020B0604020202020204" pitchFamily="34" charset="0"/>
              <a:buChar char="•"/>
            </a:pPr>
            <a:r>
              <a:rPr lang="en-US" altLang="en-US" sz="2000" dirty="0">
                <a:cs typeface="Calibri" panose="020F0502020204030204" pitchFamily="34" charset="0"/>
              </a:rPr>
              <a:t>Reversal of hydrographic pattern (Great Basin, S. </a:t>
            </a:r>
            <a:r>
              <a:rPr lang="en-US" altLang="en-US" sz="2000" dirty="0" err="1">
                <a:cs typeface="Calibri" panose="020F0502020204030204" pitchFamily="34" charset="0"/>
              </a:rPr>
              <a:t>Aus</a:t>
            </a:r>
            <a:r>
              <a:rPr lang="en-US" altLang="en-US" sz="2000" dirty="0">
                <a:cs typeface="Calibri" panose="020F0502020204030204" pitchFamily="34" charset="0"/>
              </a:rPr>
              <a:t>)</a:t>
            </a:r>
            <a:br>
              <a:rPr lang="en-US" altLang="en-US" sz="2000" dirty="0">
                <a:cs typeface="Calibri" panose="020F0502020204030204" pitchFamily="34" charset="0"/>
              </a:rPr>
            </a:br>
            <a:endParaRPr lang="en-US" altLang="en-US" sz="2000" dirty="0">
              <a:cs typeface="Calibri" panose="020F0502020204030204" pitchFamily="34" charset="0"/>
            </a:endParaRPr>
          </a:p>
          <a:p>
            <a:pPr>
              <a:lnSpc>
                <a:spcPct val="90000"/>
              </a:lnSpc>
              <a:buFont typeface="Arial" panose="020B0604020202020204" pitchFamily="34" charset="0"/>
              <a:buChar char="•"/>
            </a:pPr>
            <a:r>
              <a:rPr lang="en-US" altLang="en-US" sz="2000" dirty="0">
                <a:cs typeface="Calibri" panose="020F0502020204030204" pitchFamily="34" charset="0"/>
              </a:rPr>
              <a:t>Earth movements producing local subsidence (i.e., earthquakes)</a:t>
            </a:r>
            <a:br>
              <a:rPr lang="en-US" altLang="en-US" sz="2000" dirty="0">
                <a:cs typeface="Calibri" panose="020F0502020204030204" pitchFamily="34" charset="0"/>
              </a:rPr>
            </a:br>
            <a:endParaRPr lang="en-US" altLang="en-US" sz="2000" dirty="0">
              <a:cs typeface="Calibri" panose="020F0502020204030204" pitchFamily="34" charset="0"/>
            </a:endParaRPr>
          </a:p>
          <a:p>
            <a:pPr>
              <a:lnSpc>
                <a:spcPct val="90000"/>
              </a:lnSpc>
              <a:buFont typeface="Arial" panose="020B0604020202020204" pitchFamily="34" charset="0"/>
              <a:buChar char="•"/>
            </a:pPr>
            <a:r>
              <a:rPr lang="en-US" altLang="en-US" sz="2000" dirty="0">
                <a:cs typeface="Calibri" panose="020F0502020204030204" pitchFamily="34" charset="0"/>
              </a:rPr>
              <a:t>Basins associated with fault scarps (Baikal, Russia)</a:t>
            </a:r>
          </a:p>
          <a:p>
            <a:endParaRPr lang="en-US" dirty="0"/>
          </a:p>
        </p:txBody>
      </p:sp>
      <p:pic>
        <p:nvPicPr>
          <p:cNvPr id="4" name="Picture 2">
            <a:extLst>
              <a:ext uri="{FF2B5EF4-FFF2-40B4-BE49-F238E27FC236}">
                <a16:creationId xmlns:a16="http://schemas.microsoft.com/office/drawing/2014/main" id="{9ABCCCCC-D124-0B45-818B-26B4C8C72E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1800" y="2532318"/>
            <a:ext cx="3803399" cy="23114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694014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a:extLst>
              <a:ext uri="{FF2B5EF4-FFF2-40B4-BE49-F238E27FC236}">
                <a16:creationId xmlns:a16="http://schemas.microsoft.com/office/drawing/2014/main" id="{099FCB6B-2ECB-2E4C-A60D-3C234D41584C}"/>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7054" y="635334"/>
            <a:ext cx="6172200" cy="4660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6" name="Rectangle 4">
            <a:extLst>
              <a:ext uri="{FF2B5EF4-FFF2-40B4-BE49-F238E27FC236}">
                <a16:creationId xmlns:a16="http://schemas.microsoft.com/office/drawing/2014/main" id="{F717DF9D-A3F0-8744-B569-4C1AF38333B0}"/>
              </a:ext>
            </a:extLst>
          </p:cNvPr>
          <p:cNvSpPr>
            <a:spLocks noChangeArrowheads="1"/>
          </p:cNvSpPr>
          <p:nvPr/>
        </p:nvSpPr>
        <p:spPr bwMode="auto">
          <a:xfrm>
            <a:off x="1050592" y="1197309"/>
            <a:ext cx="3530600" cy="82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dirty="0">
                <a:latin typeface="Avenir Book" panose="02000503020000020003" pitchFamily="2" charset="0"/>
                <a:cs typeface="Abadi" panose="020F0502020204030204" pitchFamily="34" charset="0"/>
              </a:rPr>
              <a:t>Faulted</a:t>
            </a:r>
            <a:r>
              <a:rPr lang="en-US" altLang="en-US" sz="2400" dirty="0">
                <a:latin typeface="Avenir Book" panose="02000503020000020003" pitchFamily="2" charset="0"/>
                <a:cs typeface="Abadi" panose="020F0502020204030204" pitchFamily="34" charset="0"/>
              </a:rPr>
              <a:t> </a:t>
            </a:r>
            <a:r>
              <a:rPr lang="en-US" altLang="en-US" sz="2400" b="1" dirty="0">
                <a:latin typeface="Avenir Book" panose="02000503020000020003" pitchFamily="2" charset="0"/>
                <a:cs typeface="Abadi" panose="020F0502020204030204" pitchFamily="34" charset="0"/>
              </a:rPr>
              <a:t>troughs</a:t>
            </a:r>
            <a:r>
              <a:rPr lang="en-US" altLang="en-US" sz="2400" dirty="0">
                <a:latin typeface="Avenir Book" panose="02000503020000020003" pitchFamily="2" charset="0"/>
                <a:cs typeface="Abadi" panose="020F0502020204030204" pitchFamily="34" charset="0"/>
              </a:rPr>
              <a:t> give rise to grabens</a:t>
            </a:r>
          </a:p>
        </p:txBody>
      </p:sp>
      <p:sp>
        <p:nvSpPr>
          <p:cNvPr id="7" name="Rectangle 5">
            <a:extLst>
              <a:ext uri="{FF2B5EF4-FFF2-40B4-BE49-F238E27FC236}">
                <a16:creationId xmlns:a16="http://schemas.microsoft.com/office/drawing/2014/main" id="{37C7E152-4136-894B-BB47-F3E385A041F7}"/>
              </a:ext>
            </a:extLst>
          </p:cNvPr>
          <p:cNvSpPr>
            <a:spLocks noChangeArrowheads="1"/>
          </p:cNvSpPr>
          <p:nvPr/>
        </p:nvSpPr>
        <p:spPr bwMode="auto">
          <a:xfrm>
            <a:off x="1618750" y="4225434"/>
            <a:ext cx="3001879"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b="1" dirty="0">
                <a:latin typeface="Avenir Book" panose="02000503020000020003" pitchFamily="2" charset="0"/>
              </a:rPr>
              <a:t>Tilted</a:t>
            </a:r>
            <a:r>
              <a:rPr lang="en-US" altLang="en-US" sz="2400" dirty="0">
                <a:latin typeface="Avenir Book" panose="02000503020000020003" pitchFamily="2" charset="0"/>
              </a:rPr>
              <a:t> </a:t>
            </a:r>
            <a:r>
              <a:rPr lang="en-US" altLang="en-US" sz="2400" b="1" dirty="0">
                <a:latin typeface="Avenir Book" panose="02000503020000020003" pitchFamily="2" charset="0"/>
              </a:rPr>
              <a:t>fault</a:t>
            </a:r>
            <a:r>
              <a:rPr lang="en-US" altLang="en-US" sz="2400" dirty="0">
                <a:latin typeface="Avenir Book" panose="02000503020000020003" pitchFamily="2" charset="0"/>
              </a:rPr>
              <a:t> </a:t>
            </a:r>
            <a:r>
              <a:rPr lang="en-US" altLang="en-US" sz="2400" b="1" dirty="0">
                <a:latin typeface="Avenir Book" panose="02000503020000020003" pitchFamily="2" charset="0"/>
              </a:rPr>
              <a:t>troughs</a:t>
            </a:r>
          </a:p>
        </p:txBody>
      </p:sp>
      <p:pic>
        <p:nvPicPr>
          <p:cNvPr id="8" name="Picture 1">
            <a:extLst>
              <a:ext uri="{FF2B5EF4-FFF2-40B4-BE49-F238E27FC236}">
                <a16:creationId xmlns:a16="http://schemas.microsoft.com/office/drawing/2014/main" id="{0EE0F051-A6AC-6148-A9BF-9B4FCB0B97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6916" y="4850147"/>
            <a:ext cx="2709863" cy="159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9" name="Straight Arrow Connector 8">
            <a:extLst>
              <a:ext uri="{FF2B5EF4-FFF2-40B4-BE49-F238E27FC236}">
                <a16:creationId xmlns:a16="http://schemas.microsoft.com/office/drawing/2014/main" id="{83810831-7A03-544C-9A3A-734E5CEFCC8E}"/>
              </a:ext>
            </a:extLst>
          </p:cNvPr>
          <p:cNvCxnSpPr>
            <a:cxnSpLocks/>
          </p:cNvCxnSpPr>
          <p:nvPr/>
        </p:nvCxnSpPr>
        <p:spPr>
          <a:xfrm flipV="1">
            <a:off x="4136691" y="995697"/>
            <a:ext cx="1800225" cy="431800"/>
          </a:xfrm>
          <a:prstGeom prst="straightConnector1">
            <a:avLst/>
          </a:prstGeom>
          <a:ln w="76200">
            <a:solidFill>
              <a:srgbClr val="FFFF00"/>
            </a:solidFill>
            <a:tailEnd type="triangle"/>
          </a:ln>
        </p:spPr>
        <p:style>
          <a:lnRef idx="3">
            <a:schemeClr val="accent1"/>
          </a:lnRef>
          <a:fillRef idx="0">
            <a:schemeClr val="accent1"/>
          </a:fillRef>
          <a:effectRef idx="2">
            <a:schemeClr val="accent1"/>
          </a:effectRef>
          <a:fontRef idx="minor">
            <a:schemeClr val="tx1"/>
          </a:fontRef>
        </p:style>
      </p:cxnSp>
      <p:cxnSp>
        <p:nvCxnSpPr>
          <p:cNvPr id="10" name="Straight Arrow Connector 9">
            <a:extLst>
              <a:ext uri="{FF2B5EF4-FFF2-40B4-BE49-F238E27FC236}">
                <a16:creationId xmlns:a16="http://schemas.microsoft.com/office/drawing/2014/main" id="{BF5B7259-9A94-0E40-99B6-7B977C250FA0}"/>
              </a:ext>
            </a:extLst>
          </p:cNvPr>
          <p:cNvCxnSpPr>
            <a:cxnSpLocks/>
          </p:cNvCxnSpPr>
          <p:nvPr/>
        </p:nvCxnSpPr>
        <p:spPr>
          <a:xfrm flipV="1">
            <a:off x="4136691" y="1127459"/>
            <a:ext cx="3887788" cy="431800"/>
          </a:xfrm>
          <a:prstGeom prst="straightConnector1">
            <a:avLst/>
          </a:prstGeom>
          <a:ln w="76200">
            <a:solidFill>
              <a:srgbClr val="FFFF00"/>
            </a:solidFill>
            <a:tailEnd type="triangle"/>
          </a:ln>
        </p:spPr>
        <p:style>
          <a:lnRef idx="3">
            <a:schemeClr val="accent1"/>
          </a:lnRef>
          <a:fillRef idx="0">
            <a:schemeClr val="accent1"/>
          </a:fillRef>
          <a:effectRef idx="2">
            <a:schemeClr val="accent1"/>
          </a:effectRef>
          <a:fontRef idx="minor">
            <a:schemeClr val="tx1"/>
          </a:fontRef>
        </p:style>
      </p:cxnSp>
      <p:cxnSp>
        <p:nvCxnSpPr>
          <p:cNvPr id="11" name="Straight Arrow Connector 10">
            <a:extLst>
              <a:ext uri="{FF2B5EF4-FFF2-40B4-BE49-F238E27FC236}">
                <a16:creationId xmlns:a16="http://schemas.microsoft.com/office/drawing/2014/main" id="{05567457-14DA-A24B-BCAE-06FBB7F0A0DF}"/>
              </a:ext>
            </a:extLst>
          </p:cNvPr>
          <p:cNvCxnSpPr>
            <a:cxnSpLocks/>
          </p:cNvCxnSpPr>
          <p:nvPr/>
        </p:nvCxnSpPr>
        <p:spPr>
          <a:xfrm flipV="1">
            <a:off x="4419266" y="4308809"/>
            <a:ext cx="1517650" cy="127000"/>
          </a:xfrm>
          <a:prstGeom prst="straightConnector1">
            <a:avLst/>
          </a:prstGeom>
          <a:ln w="76200">
            <a:solidFill>
              <a:srgbClr val="FFFF00"/>
            </a:solidFill>
            <a:tailEnd type="triangle"/>
          </a:ln>
        </p:spPr>
        <p:style>
          <a:lnRef idx="3">
            <a:schemeClr val="accent1"/>
          </a:lnRef>
          <a:fillRef idx="0">
            <a:schemeClr val="accent1"/>
          </a:fillRef>
          <a:effectRef idx="2">
            <a:schemeClr val="accent1"/>
          </a:effectRef>
          <a:fontRef idx="minor">
            <a:schemeClr val="tx1"/>
          </a:fontRef>
        </p:style>
      </p:cxnSp>
      <p:cxnSp>
        <p:nvCxnSpPr>
          <p:cNvPr id="12" name="Straight Arrow Connector 11">
            <a:extLst>
              <a:ext uri="{FF2B5EF4-FFF2-40B4-BE49-F238E27FC236}">
                <a16:creationId xmlns:a16="http://schemas.microsoft.com/office/drawing/2014/main" id="{6E4109D8-0D08-424F-AB22-FCC4D4876BCE}"/>
              </a:ext>
            </a:extLst>
          </p:cNvPr>
          <p:cNvCxnSpPr>
            <a:cxnSpLocks/>
          </p:cNvCxnSpPr>
          <p:nvPr/>
        </p:nvCxnSpPr>
        <p:spPr>
          <a:xfrm>
            <a:off x="6944979" y="3640472"/>
            <a:ext cx="638175" cy="538162"/>
          </a:xfrm>
          <a:prstGeom prst="straightConnector1">
            <a:avLst/>
          </a:prstGeom>
          <a:ln w="76200">
            <a:solidFill>
              <a:srgbClr val="FFFF00"/>
            </a:solidFill>
            <a:tailEnd type="triangle"/>
          </a:ln>
        </p:spPr>
        <p:style>
          <a:lnRef idx="3">
            <a:schemeClr val="accent1"/>
          </a:lnRef>
          <a:fillRef idx="0">
            <a:schemeClr val="accent1"/>
          </a:fillRef>
          <a:effectRef idx="2">
            <a:schemeClr val="accent1"/>
          </a:effectRef>
          <a:fontRef idx="minor">
            <a:schemeClr val="tx1"/>
          </a:fontRef>
        </p:style>
      </p:cxnSp>
      <p:cxnSp>
        <p:nvCxnSpPr>
          <p:cNvPr id="13" name="Straight Arrow Connector 12">
            <a:extLst>
              <a:ext uri="{FF2B5EF4-FFF2-40B4-BE49-F238E27FC236}">
                <a16:creationId xmlns:a16="http://schemas.microsoft.com/office/drawing/2014/main" id="{D73716C4-390C-E04C-89A2-F85A7501D736}"/>
              </a:ext>
            </a:extLst>
          </p:cNvPr>
          <p:cNvCxnSpPr>
            <a:cxnSpLocks/>
          </p:cNvCxnSpPr>
          <p:nvPr/>
        </p:nvCxnSpPr>
        <p:spPr>
          <a:xfrm>
            <a:off x="8456279" y="3803984"/>
            <a:ext cx="720725" cy="288925"/>
          </a:xfrm>
          <a:prstGeom prst="straightConnector1">
            <a:avLst/>
          </a:prstGeom>
          <a:ln w="76200">
            <a:solidFill>
              <a:srgbClr val="FFFF00"/>
            </a:solidFill>
            <a:tailEnd type="triangle"/>
          </a:ln>
        </p:spPr>
        <p:style>
          <a:lnRef idx="3">
            <a:schemeClr val="accent1"/>
          </a:lnRef>
          <a:fillRef idx="0">
            <a:schemeClr val="accent1"/>
          </a:fillRef>
          <a:effectRef idx="2">
            <a:schemeClr val="accent1"/>
          </a:effectRef>
          <a:fontRef idx="minor">
            <a:schemeClr val="tx1"/>
          </a:fontRef>
        </p:style>
      </p:cxnSp>
      <p:sp>
        <p:nvSpPr>
          <p:cNvPr id="14" name="Rectangle 18">
            <a:extLst>
              <a:ext uri="{FF2B5EF4-FFF2-40B4-BE49-F238E27FC236}">
                <a16:creationId xmlns:a16="http://schemas.microsoft.com/office/drawing/2014/main" id="{53511B3B-644A-7648-8F62-C105B176BFA7}"/>
              </a:ext>
            </a:extLst>
          </p:cNvPr>
          <p:cNvSpPr>
            <a:spLocks noChangeArrowheads="1"/>
          </p:cNvSpPr>
          <p:nvPr/>
        </p:nvSpPr>
        <p:spPr bwMode="auto">
          <a:xfrm>
            <a:off x="2126916" y="4850147"/>
            <a:ext cx="13112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a:latin typeface="Arial" panose="020B0604020202020204" pitchFamily="34" charset="0"/>
              </a:rPr>
              <a:t>Hector mine, CA</a:t>
            </a:r>
          </a:p>
        </p:txBody>
      </p:sp>
      <p:pic>
        <p:nvPicPr>
          <p:cNvPr id="15" name="Picture 21">
            <a:extLst>
              <a:ext uri="{FF2B5EF4-FFF2-40B4-BE49-F238E27FC236}">
                <a16:creationId xmlns:a16="http://schemas.microsoft.com/office/drawing/2014/main" id="{222D2561-9C1A-AB4A-92D6-CE45A8A2359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52366" y="2349834"/>
            <a:ext cx="1866900" cy="1349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6" name="Straight Arrow Connector 15">
            <a:extLst>
              <a:ext uri="{FF2B5EF4-FFF2-40B4-BE49-F238E27FC236}">
                <a16:creationId xmlns:a16="http://schemas.microsoft.com/office/drawing/2014/main" id="{110E0E0E-D8E3-B340-A2C0-EC9439A86A48}"/>
              </a:ext>
            </a:extLst>
          </p:cNvPr>
          <p:cNvCxnSpPr>
            <a:cxnSpLocks/>
          </p:cNvCxnSpPr>
          <p:nvPr/>
        </p:nvCxnSpPr>
        <p:spPr>
          <a:xfrm flipV="1">
            <a:off x="4281154" y="2392697"/>
            <a:ext cx="3302000" cy="425450"/>
          </a:xfrm>
          <a:prstGeom prst="straightConnector1">
            <a:avLst/>
          </a:prstGeom>
          <a:ln w="76200">
            <a:solidFill>
              <a:srgbClr val="FFFF00"/>
            </a:solidFill>
            <a:tailEnd type="triangl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56056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dissolv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dissolv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dissolv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dissolv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16"/>
                                        </p:tgtEl>
                                        <p:attrNameLst>
                                          <p:attrName>style.visibility</p:attrName>
                                        </p:attrNameLst>
                                      </p:cBhvr>
                                      <p:to>
                                        <p:strVal val="visible"/>
                                      </p:to>
                                    </p:set>
                                    <p:animEffect transition="in" filter="dissolve">
                                      <p:cBhvr>
                                        <p:cTn id="3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0C1AD96-9E5C-404E-AE41-620A0CAAE1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5" name="Rectangle 14">
            <a:extLst>
              <a:ext uri="{FF2B5EF4-FFF2-40B4-BE49-F238E27FC236}">
                <a16:creationId xmlns:a16="http://schemas.microsoft.com/office/drawing/2014/main" id="{C1BC96B7-D87D-4C65-9708-FF386D5160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pic>
        <p:nvPicPr>
          <p:cNvPr id="5" name="Picture 3">
            <a:extLst>
              <a:ext uri="{FF2B5EF4-FFF2-40B4-BE49-F238E27FC236}">
                <a16:creationId xmlns:a16="http://schemas.microsoft.com/office/drawing/2014/main" id="{C2410BD7-A864-244B-871E-50D1D87BF2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955" r="9599" b="-2"/>
          <a:stretch/>
        </p:blipFill>
        <p:spPr bwMode="auto">
          <a:xfrm>
            <a:off x="20" y="10"/>
            <a:ext cx="609598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7">
            <a:extLst>
              <a:ext uri="{FF2B5EF4-FFF2-40B4-BE49-F238E27FC236}">
                <a16:creationId xmlns:a16="http://schemas.microsoft.com/office/drawing/2014/main" id="{C9EC422A-CEEB-7B49-8B3C-E7A51B598CD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2563" t="1" r="11437" b="1"/>
          <a:stretch/>
        </p:blipFill>
        <p:spPr bwMode="auto">
          <a:xfrm>
            <a:off x="6096000" y="10"/>
            <a:ext cx="609600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2">
            <a:extLst>
              <a:ext uri="{FF2B5EF4-FFF2-40B4-BE49-F238E27FC236}">
                <a16:creationId xmlns:a16="http://schemas.microsoft.com/office/drawing/2014/main" id="{D560EE72-1477-4C4E-B439-A6DA21763141}"/>
              </a:ext>
            </a:extLst>
          </p:cNvPr>
          <p:cNvSpPr>
            <a:spLocks noGrp="1"/>
          </p:cNvSpPr>
          <p:nvPr>
            <p:ph type="title"/>
          </p:nvPr>
        </p:nvSpPr>
        <p:spPr>
          <a:xfrm>
            <a:off x="4760649" y="237744"/>
            <a:ext cx="2807862" cy="628530"/>
          </a:xfrm>
          <a:solidFill>
            <a:schemeClr val="bg1"/>
          </a:solidFill>
        </p:spPr>
        <p:txBody>
          <a:bodyPr lIns="90488" tIns="44450" rIns="90488" bIns="44450">
            <a:normAutofit fontScale="90000"/>
          </a:bodyPr>
          <a:lstStyle/>
          <a:p>
            <a:pPr eaLnBrk="1" hangingPunct="1"/>
            <a:r>
              <a:rPr lang="en-US" altLang="en-US" sz="2000" b="1" dirty="0">
                <a:cs typeface="Calibri" panose="020F0502020204030204" pitchFamily="34" charset="0"/>
              </a:rPr>
              <a:t> Lake Manly, Death Valley</a:t>
            </a:r>
          </a:p>
        </p:txBody>
      </p:sp>
    </p:spTree>
    <p:extLst>
      <p:ext uri="{BB962C8B-B14F-4D97-AF65-F5344CB8AC3E}">
        <p14:creationId xmlns:p14="http://schemas.microsoft.com/office/powerpoint/2010/main" val="16774440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L Tahoe topo">
            <a:extLst>
              <a:ext uri="{FF2B5EF4-FFF2-40B4-BE49-F238E27FC236}">
                <a16:creationId xmlns:a16="http://schemas.microsoft.com/office/drawing/2014/main" id="{5194A18B-E102-E445-A6DD-53FA89FE72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9000" y="2438400"/>
            <a:ext cx="3070225" cy="4114800"/>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97E87B62-7457-0245-9357-E76633740BFD}"/>
              </a:ext>
            </a:extLst>
          </p:cNvPr>
          <p:cNvSpPr>
            <a:spLocks noGrp="1"/>
          </p:cNvSpPr>
          <p:nvPr>
            <p:ph type="title"/>
          </p:nvPr>
        </p:nvSpPr>
        <p:spPr>
          <a:xfrm>
            <a:off x="1507958" y="449178"/>
            <a:ext cx="9329738" cy="609600"/>
          </a:xfrm>
          <a:noFill/>
        </p:spPr>
        <p:txBody>
          <a:bodyPr lIns="90488" tIns="44450" rIns="90488" bIns="44450">
            <a:normAutofit/>
          </a:bodyPr>
          <a:lstStyle/>
          <a:p>
            <a:pPr algn="ctr" eaLnBrk="1" hangingPunct="1"/>
            <a:r>
              <a:rPr lang="en-US" altLang="en-US" sz="3000" b="1" dirty="0">
                <a:latin typeface="Avenir Book" panose="02000503020000020003" pitchFamily="2" charset="0"/>
                <a:cs typeface="Calibri" panose="020F0502020204030204" pitchFamily="34" charset="0"/>
              </a:rPr>
              <a:t>Lake Tahoe – N. American Graben</a:t>
            </a:r>
          </a:p>
        </p:txBody>
      </p:sp>
      <p:sp>
        <p:nvSpPr>
          <p:cNvPr id="6" name="Rectangle 4">
            <a:extLst>
              <a:ext uri="{FF2B5EF4-FFF2-40B4-BE49-F238E27FC236}">
                <a16:creationId xmlns:a16="http://schemas.microsoft.com/office/drawing/2014/main" id="{B319F928-6485-5240-854A-37B5AF1C8A04}"/>
              </a:ext>
            </a:extLst>
          </p:cNvPr>
          <p:cNvSpPr>
            <a:spLocks noChangeArrowheads="1"/>
          </p:cNvSpPr>
          <p:nvPr/>
        </p:nvSpPr>
        <p:spPr bwMode="auto">
          <a:xfrm>
            <a:off x="8382000" y="1607188"/>
            <a:ext cx="1730731"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400" dirty="0">
                <a:latin typeface="Avenir Book" panose="02000503020000020003" pitchFamily="2" charset="0"/>
              </a:rPr>
              <a:t>Lake Tahoe</a:t>
            </a:r>
          </a:p>
        </p:txBody>
      </p:sp>
      <p:pic>
        <p:nvPicPr>
          <p:cNvPr id="7" name="Picture 5">
            <a:extLst>
              <a:ext uri="{FF2B5EF4-FFF2-40B4-BE49-F238E27FC236}">
                <a16:creationId xmlns:a16="http://schemas.microsoft.com/office/drawing/2014/main" id="{2F075B54-7994-2741-8C59-44A23F2D433D}"/>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52600" y="1016000"/>
            <a:ext cx="5715000" cy="5080000"/>
          </a:xfrm>
          <a:prstGeom prst="rect">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8" name="Line 6">
            <a:extLst>
              <a:ext uri="{FF2B5EF4-FFF2-40B4-BE49-F238E27FC236}">
                <a16:creationId xmlns:a16="http://schemas.microsoft.com/office/drawing/2014/main" id="{B14684DA-A9E7-414F-9404-5164BCB39234}"/>
              </a:ext>
            </a:extLst>
          </p:cNvPr>
          <p:cNvSpPr>
            <a:spLocks noChangeShapeType="1"/>
          </p:cNvSpPr>
          <p:nvPr/>
        </p:nvSpPr>
        <p:spPr bwMode="auto">
          <a:xfrm flipH="1">
            <a:off x="6167438" y="1836738"/>
            <a:ext cx="2214562" cy="1295400"/>
          </a:xfrm>
          <a:prstGeom prst="line">
            <a:avLst/>
          </a:prstGeom>
          <a:ln w="57150">
            <a:solidFill>
              <a:srgbClr val="00B0F0"/>
            </a:solidFill>
            <a:headEnd/>
            <a:tailEnd type="triangle" w="med" len="med"/>
          </a:ln>
          <a:extLst>
            <a:ext uri="{909E8E84-426E-40DD-AFC4-6F175D3DCCD1}">
              <a14:hiddenFill xmlns:a14="http://schemas.microsoft.com/office/drawing/2010/main">
                <a:noFill/>
              </a14:hiddenFill>
            </a:ext>
          </a:extLst>
        </p:spPr>
        <p:style>
          <a:lnRef idx="3">
            <a:schemeClr val="accent5"/>
          </a:lnRef>
          <a:fillRef idx="0">
            <a:schemeClr val="accent5"/>
          </a:fillRef>
          <a:effectRef idx="2">
            <a:schemeClr val="accent5"/>
          </a:effectRef>
          <a:fontRef idx="minor">
            <a:schemeClr val="tx1"/>
          </a:fontRef>
        </p:style>
        <p:txBody>
          <a:bodyPr wrap="none" anchor="ctr"/>
          <a:lstStyle/>
          <a:p>
            <a:pPr>
              <a:defRPr/>
            </a:pPr>
            <a:endParaRPr lang="en-US"/>
          </a:p>
        </p:txBody>
      </p:sp>
    </p:spTree>
    <p:extLst>
      <p:ext uri="{BB962C8B-B14F-4D97-AF65-F5344CB8AC3E}">
        <p14:creationId xmlns:p14="http://schemas.microsoft.com/office/powerpoint/2010/main" val="24790060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53525C70-AB3A-5B41-865F-9D26EF4351BF}"/>
              </a:ext>
            </a:extLst>
          </p:cNvPr>
          <p:cNvSpPr>
            <a:spLocks noChangeArrowheads="1"/>
          </p:cNvSpPr>
          <p:nvPr/>
        </p:nvSpPr>
        <p:spPr bwMode="auto">
          <a:xfrm>
            <a:off x="1429001" y="941054"/>
            <a:ext cx="3762542"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3000" b="1" dirty="0"/>
              <a:t>Central African</a:t>
            </a:r>
          </a:p>
          <a:p>
            <a:pPr algn="ctr" eaLnBrk="1" hangingPunct="1">
              <a:spcBef>
                <a:spcPct val="0"/>
              </a:spcBef>
              <a:buFontTx/>
              <a:buNone/>
            </a:pPr>
            <a:r>
              <a:rPr lang="en-US" altLang="en-US" sz="3000" b="1" dirty="0"/>
              <a:t>Rift Lakes Region</a:t>
            </a:r>
          </a:p>
        </p:txBody>
      </p:sp>
      <p:sp>
        <p:nvSpPr>
          <p:cNvPr id="5" name="Rectangle 3">
            <a:extLst>
              <a:ext uri="{FF2B5EF4-FFF2-40B4-BE49-F238E27FC236}">
                <a16:creationId xmlns:a16="http://schemas.microsoft.com/office/drawing/2014/main" id="{715CA720-1328-944F-BF04-3990CBC5B021}"/>
              </a:ext>
            </a:extLst>
          </p:cNvPr>
          <p:cNvSpPr>
            <a:spLocks noChangeArrowheads="1"/>
          </p:cNvSpPr>
          <p:nvPr/>
        </p:nvSpPr>
        <p:spPr bwMode="auto">
          <a:xfrm>
            <a:off x="528345" y="2380583"/>
            <a:ext cx="5832726" cy="32598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marL="342900" indent="-342900" eaLnBrk="1" hangingPunct="1">
              <a:spcBef>
                <a:spcPct val="0"/>
              </a:spcBef>
              <a:defRPr/>
            </a:pPr>
            <a:r>
              <a:rPr lang="en-US" altLang="en-US" sz="2200" dirty="0"/>
              <a:t>Greatest concentration of tectonic lake basins</a:t>
            </a:r>
            <a:br>
              <a:rPr lang="en-US" altLang="en-US" sz="2200" dirty="0"/>
            </a:br>
            <a:endParaRPr lang="en-US" altLang="en-US" sz="2200" dirty="0"/>
          </a:p>
          <a:p>
            <a:pPr eaLnBrk="1" hangingPunct="1">
              <a:spcBef>
                <a:spcPct val="0"/>
              </a:spcBef>
              <a:buFont typeface="Arial" panose="020B0604020202020204" pitchFamily="34" charset="0"/>
              <a:buNone/>
              <a:defRPr/>
            </a:pPr>
            <a:r>
              <a:rPr lang="en-US" altLang="en-US" sz="1000" dirty="0"/>
              <a:t> </a:t>
            </a:r>
          </a:p>
          <a:p>
            <a:pPr marL="342900" indent="-342900" eaLnBrk="1" hangingPunct="1">
              <a:spcBef>
                <a:spcPct val="0"/>
              </a:spcBef>
              <a:defRPr/>
            </a:pPr>
            <a:r>
              <a:rPr lang="en-US" altLang="en-US" sz="2200" dirty="0"/>
              <a:t>25% planet’s unfrozen surface freshwater</a:t>
            </a:r>
            <a:br>
              <a:rPr lang="en-US" altLang="en-US" sz="2200" dirty="0"/>
            </a:br>
            <a:endParaRPr lang="en-US" altLang="en-US" sz="2200" dirty="0"/>
          </a:p>
          <a:p>
            <a:pPr eaLnBrk="1" hangingPunct="1">
              <a:spcBef>
                <a:spcPct val="0"/>
              </a:spcBef>
              <a:buFont typeface="Arial" panose="020B0604020202020204" pitchFamily="34" charset="0"/>
              <a:buNone/>
              <a:defRPr/>
            </a:pPr>
            <a:r>
              <a:rPr lang="en-US" altLang="en-US" sz="1000" dirty="0"/>
              <a:t> </a:t>
            </a:r>
          </a:p>
          <a:p>
            <a:pPr marL="342900" indent="-342900" eaLnBrk="1" hangingPunct="1">
              <a:spcBef>
                <a:spcPct val="0"/>
              </a:spcBef>
              <a:defRPr/>
            </a:pPr>
            <a:r>
              <a:rPr lang="en-US" altLang="en-US" sz="2200" dirty="0"/>
              <a:t>10% world fish spp.</a:t>
            </a:r>
            <a:br>
              <a:rPr lang="en-US" altLang="en-US" sz="2200" dirty="0"/>
            </a:br>
            <a:endParaRPr lang="en-US" altLang="en-US" sz="2200" dirty="0"/>
          </a:p>
          <a:p>
            <a:pPr eaLnBrk="1" hangingPunct="1">
              <a:spcBef>
                <a:spcPct val="0"/>
              </a:spcBef>
              <a:buFont typeface="Arial" panose="020B0604020202020204" pitchFamily="34" charset="0"/>
              <a:buNone/>
              <a:defRPr/>
            </a:pPr>
            <a:r>
              <a:rPr lang="en-US" altLang="en-US" sz="1000" dirty="0"/>
              <a:t> </a:t>
            </a:r>
          </a:p>
          <a:p>
            <a:pPr marL="342900" indent="-342900" eaLnBrk="1" hangingPunct="1">
              <a:spcBef>
                <a:spcPct val="0"/>
              </a:spcBef>
              <a:defRPr/>
            </a:pPr>
            <a:r>
              <a:rPr lang="en-US" altLang="en-US" sz="2200" dirty="0"/>
              <a:t>Formed from tectonic movements around </a:t>
            </a:r>
            <a:br>
              <a:rPr lang="en-US" altLang="en-US" sz="2200" dirty="0"/>
            </a:br>
            <a:r>
              <a:rPr lang="en-US" altLang="en-US" sz="2200" dirty="0"/>
              <a:t>12 million years </a:t>
            </a:r>
            <a:r>
              <a:rPr lang="en-US" altLang="en-US" sz="2200" dirty="0" err="1"/>
              <a:t>b.p</a:t>
            </a:r>
            <a:r>
              <a:rPr lang="en-US" altLang="en-US" sz="2200" dirty="0"/>
              <a:t>.</a:t>
            </a:r>
          </a:p>
        </p:txBody>
      </p:sp>
      <p:pic>
        <p:nvPicPr>
          <p:cNvPr id="8" name="Picture 6">
            <a:extLst>
              <a:ext uri="{FF2B5EF4-FFF2-40B4-BE49-F238E27FC236}">
                <a16:creationId xmlns:a16="http://schemas.microsoft.com/office/drawing/2014/main" id="{C0784295-1DE2-5544-977C-698840A6C65E}"/>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2630" y="581025"/>
            <a:ext cx="5127625" cy="5695950"/>
          </a:xfrm>
          <a:prstGeom prst="rect">
            <a:avLst/>
          </a:prstGeom>
          <a:noFill/>
          <a:ln w="19050">
            <a:solidFill>
              <a:schemeClr val="bg1"/>
            </a:solidFill>
            <a:miter lim="800000"/>
            <a:headEnd/>
            <a:tailEnd/>
          </a:ln>
          <a:extLst>
            <a:ext uri="{909E8E84-426E-40DD-AFC4-6F175D3DCCD1}">
              <a14:hiddenFill xmlns:a14="http://schemas.microsoft.com/office/drawing/2010/main">
                <a:solidFill>
                  <a:srgbClr val="FFFFFF"/>
                </a:solidFill>
              </a14:hiddenFill>
            </a:ext>
          </a:extLst>
        </p:spPr>
      </p:pic>
      <p:sp>
        <p:nvSpPr>
          <p:cNvPr id="6" name="Rectangle 4">
            <a:extLst>
              <a:ext uri="{FF2B5EF4-FFF2-40B4-BE49-F238E27FC236}">
                <a16:creationId xmlns:a16="http://schemas.microsoft.com/office/drawing/2014/main" id="{9577EC24-115D-3B4F-80AD-2E78CA1ED626}"/>
              </a:ext>
            </a:extLst>
          </p:cNvPr>
          <p:cNvSpPr>
            <a:spLocks noChangeArrowheads="1"/>
          </p:cNvSpPr>
          <p:nvPr/>
        </p:nvSpPr>
        <p:spPr bwMode="auto">
          <a:xfrm>
            <a:off x="10199926" y="2723679"/>
            <a:ext cx="857608" cy="705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000" b="1" dirty="0">
                <a:solidFill>
                  <a:schemeClr val="bg1"/>
                </a:solidFill>
              </a:rPr>
              <a:t>Indian</a:t>
            </a:r>
          </a:p>
          <a:p>
            <a:pPr eaLnBrk="1" hangingPunct="1">
              <a:spcBef>
                <a:spcPct val="0"/>
              </a:spcBef>
              <a:buFontTx/>
              <a:buNone/>
            </a:pPr>
            <a:r>
              <a:rPr lang="en-US" altLang="en-US" sz="2000" b="1" dirty="0">
                <a:solidFill>
                  <a:schemeClr val="bg1"/>
                </a:solidFill>
              </a:rPr>
              <a:t>Ocean</a:t>
            </a:r>
          </a:p>
        </p:txBody>
      </p:sp>
      <p:sp>
        <p:nvSpPr>
          <p:cNvPr id="7" name="Rectangle 5">
            <a:extLst>
              <a:ext uri="{FF2B5EF4-FFF2-40B4-BE49-F238E27FC236}">
                <a16:creationId xmlns:a16="http://schemas.microsoft.com/office/drawing/2014/main" id="{87DE698C-48FD-424E-9802-ECD57E4D064A}"/>
              </a:ext>
            </a:extLst>
          </p:cNvPr>
          <p:cNvSpPr>
            <a:spLocks noChangeArrowheads="1"/>
          </p:cNvSpPr>
          <p:nvPr/>
        </p:nvSpPr>
        <p:spPr bwMode="auto">
          <a:xfrm>
            <a:off x="9469521" y="4424285"/>
            <a:ext cx="1023999" cy="459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1200" b="1" dirty="0">
                <a:solidFill>
                  <a:schemeClr val="bg1"/>
                </a:solidFill>
              </a:rPr>
              <a:t>Mozambique</a:t>
            </a:r>
          </a:p>
          <a:p>
            <a:pPr algn="ctr" eaLnBrk="1" hangingPunct="1">
              <a:spcBef>
                <a:spcPct val="0"/>
              </a:spcBef>
              <a:buFontTx/>
              <a:buNone/>
            </a:pPr>
            <a:r>
              <a:rPr lang="en-US" altLang="en-US" sz="1200" b="1" dirty="0">
                <a:solidFill>
                  <a:schemeClr val="bg1"/>
                </a:solidFill>
              </a:rPr>
              <a:t>Channel</a:t>
            </a:r>
          </a:p>
        </p:txBody>
      </p:sp>
      <p:sp>
        <p:nvSpPr>
          <p:cNvPr id="9" name="Rectangle 7">
            <a:extLst>
              <a:ext uri="{FF2B5EF4-FFF2-40B4-BE49-F238E27FC236}">
                <a16:creationId xmlns:a16="http://schemas.microsoft.com/office/drawing/2014/main" id="{310E9E1D-95B7-0844-94A6-F6FD38654EA9}"/>
              </a:ext>
            </a:extLst>
          </p:cNvPr>
          <p:cNvSpPr>
            <a:spLocks noChangeArrowheads="1"/>
          </p:cNvSpPr>
          <p:nvPr/>
        </p:nvSpPr>
        <p:spPr bwMode="auto">
          <a:xfrm>
            <a:off x="8434805" y="1565275"/>
            <a:ext cx="1422400" cy="2832100"/>
          </a:xfrm>
          <a:prstGeom prst="rect">
            <a:avLst/>
          </a:prstGeom>
          <a:noFill/>
          <a:ln w="5715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spTree>
    <p:extLst>
      <p:ext uri="{BB962C8B-B14F-4D97-AF65-F5344CB8AC3E}">
        <p14:creationId xmlns:p14="http://schemas.microsoft.com/office/powerpoint/2010/main" val="37292517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descr="A body of water&#10;&#10;Description automatically generated">
            <a:extLst>
              <a:ext uri="{FF2B5EF4-FFF2-40B4-BE49-F238E27FC236}">
                <a16:creationId xmlns:a16="http://schemas.microsoft.com/office/drawing/2014/main" id="{2EDE6E0E-FE53-B647-A28B-A9AE04693E1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4641" r="2672" b="-2"/>
          <a:stretch/>
        </p:blipFill>
        <p:spPr bwMode="auto">
          <a:xfrm>
            <a:off x="20" y="10"/>
            <a:ext cx="6392647"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11">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657785-CB33-074E-8561-CE27905B2B55}"/>
              </a:ext>
            </a:extLst>
          </p:cNvPr>
          <p:cNvSpPr>
            <a:spLocks noGrp="1"/>
          </p:cNvSpPr>
          <p:nvPr>
            <p:ph type="title"/>
          </p:nvPr>
        </p:nvSpPr>
        <p:spPr>
          <a:xfrm>
            <a:off x="7064082" y="578426"/>
            <a:ext cx="4472921" cy="876447"/>
          </a:xfrm>
        </p:spPr>
        <p:txBody>
          <a:bodyPr>
            <a:normAutofit/>
          </a:bodyPr>
          <a:lstStyle/>
          <a:p>
            <a:r>
              <a:rPr lang="en-US" sz="3500" dirty="0"/>
              <a:t>Lake Baikal</a:t>
            </a:r>
          </a:p>
        </p:txBody>
      </p:sp>
      <p:sp>
        <p:nvSpPr>
          <p:cNvPr id="3" name="Content Placeholder 2">
            <a:extLst>
              <a:ext uri="{FF2B5EF4-FFF2-40B4-BE49-F238E27FC236}">
                <a16:creationId xmlns:a16="http://schemas.microsoft.com/office/drawing/2014/main" id="{F7D5FCBE-CCA7-5541-8F2A-1B1899CC7EFA}"/>
              </a:ext>
            </a:extLst>
          </p:cNvPr>
          <p:cNvSpPr>
            <a:spLocks noGrp="1"/>
          </p:cNvSpPr>
          <p:nvPr>
            <p:ph idx="1"/>
          </p:nvPr>
        </p:nvSpPr>
        <p:spPr>
          <a:xfrm>
            <a:off x="7064082" y="1522679"/>
            <a:ext cx="4472922" cy="4482859"/>
          </a:xfrm>
        </p:spPr>
        <p:txBody>
          <a:bodyPr>
            <a:noAutofit/>
          </a:bodyPr>
          <a:lstStyle/>
          <a:p>
            <a:pPr>
              <a:buFontTx/>
              <a:buChar char="•"/>
              <a:defRPr/>
            </a:pPr>
            <a:r>
              <a:rPr lang="en-US" altLang="en-US" sz="1800" dirty="0"/>
              <a:t>Formed 25 million years </a:t>
            </a:r>
            <a:r>
              <a:rPr lang="en-US" altLang="en-US" sz="1800" dirty="0" err="1"/>
              <a:t>b.p.</a:t>
            </a:r>
            <a:endParaRPr lang="en-US" altLang="en-US" sz="1800" dirty="0"/>
          </a:p>
          <a:p>
            <a:pPr marL="0" indent="0">
              <a:buNone/>
              <a:defRPr/>
            </a:pPr>
            <a:r>
              <a:rPr lang="en-US" altLang="en-US" sz="1800" dirty="0"/>
              <a:t> </a:t>
            </a:r>
          </a:p>
          <a:p>
            <a:pPr>
              <a:buFontTx/>
              <a:buChar char="•"/>
              <a:defRPr/>
            </a:pPr>
            <a:r>
              <a:rPr lang="en-US" altLang="en-US" sz="1800" dirty="0"/>
              <a:t>The deepest and one of the oldest lakes on the earth. </a:t>
            </a:r>
          </a:p>
          <a:p>
            <a:pPr marL="0" indent="0">
              <a:buNone/>
              <a:defRPr/>
            </a:pPr>
            <a:r>
              <a:rPr lang="en-US" altLang="en-US" sz="1800" dirty="0"/>
              <a:t> </a:t>
            </a:r>
          </a:p>
          <a:p>
            <a:pPr>
              <a:spcBef>
                <a:spcPct val="0"/>
              </a:spcBef>
              <a:buFontTx/>
              <a:buChar char="•"/>
              <a:defRPr/>
            </a:pPr>
            <a:r>
              <a:rPr lang="en-US" altLang="en-US" sz="1800" dirty="0"/>
              <a:t>Contains nearly 20% of the earth’s freshwater.</a:t>
            </a:r>
          </a:p>
          <a:p>
            <a:pPr marL="0" indent="0">
              <a:spcBef>
                <a:spcPct val="0"/>
              </a:spcBef>
              <a:buNone/>
              <a:defRPr/>
            </a:pPr>
            <a:r>
              <a:rPr lang="en-US" altLang="en-US" sz="1800" dirty="0"/>
              <a:t> </a:t>
            </a:r>
          </a:p>
          <a:p>
            <a:pPr>
              <a:spcBef>
                <a:spcPct val="30000"/>
              </a:spcBef>
              <a:buFontTx/>
              <a:buChar char="•"/>
              <a:defRPr/>
            </a:pPr>
            <a:r>
              <a:rPr lang="en-US" altLang="en-US" sz="1800" dirty="0"/>
              <a:t>transparency – approx. 40m</a:t>
            </a:r>
          </a:p>
          <a:p>
            <a:pPr>
              <a:lnSpc>
                <a:spcPct val="90000"/>
              </a:lnSpc>
              <a:spcBef>
                <a:spcPct val="30000"/>
              </a:spcBef>
              <a:buFontTx/>
              <a:buChar char="•"/>
              <a:defRPr/>
            </a:pPr>
            <a:endParaRPr lang="en-US" altLang="en-US" sz="1800" dirty="0"/>
          </a:p>
          <a:p>
            <a:pPr>
              <a:lnSpc>
                <a:spcPct val="90000"/>
              </a:lnSpc>
              <a:spcBef>
                <a:spcPct val="30000"/>
              </a:spcBef>
              <a:buFontTx/>
              <a:buChar char="•"/>
              <a:defRPr/>
            </a:pPr>
            <a:r>
              <a:rPr lang="en-US" altLang="en-US" sz="1800" dirty="0"/>
              <a:t>Because of its age and long isolation, about </a:t>
            </a:r>
            <a:r>
              <a:rPr lang="en-US" altLang="en-US" sz="1800" b="1" dirty="0"/>
              <a:t>80% </a:t>
            </a:r>
            <a:r>
              <a:rPr lang="en-US" altLang="en-US" sz="1800" dirty="0"/>
              <a:t>(1,500 species) of the flora and fauna of the lake are </a:t>
            </a:r>
            <a:r>
              <a:rPr lang="en-US" altLang="en-US" sz="1800" b="1" dirty="0"/>
              <a:t>endemic</a:t>
            </a:r>
            <a:r>
              <a:rPr lang="en-US" altLang="en-US" sz="1800" dirty="0"/>
              <a:t> and found nowhere else.</a:t>
            </a:r>
          </a:p>
        </p:txBody>
      </p:sp>
    </p:spTree>
    <p:extLst>
      <p:ext uri="{BB962C8B-B14F-4D97-AF65-F5344CB8AC3E}">
        <p14:creationId xmlns:p14="http://schemas.microsoft.com/office/powerpoint/2010/main" val="20911457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857E1-976D-3E4A-B29F-BBC643AB1DB6}"/>
              </a:ext>
            </a:extLst>
          </p:cNvPr>
          <p:cNvSpPr>
            <a:spLocks noGrp="1"/>
          </p:cNvSpPr>
          <p:nvPr>
            <p:ph type="title"/>
          </p:nvPr>
        </p:nvSpPr>
        <p:spPr>
          <a:xfrm>
            <a:off x="3225047" y="565064"/>
            <a:ext cx="6367438" cy="712137"/>
          </a:xfrm>
        </p:spPr>
        <p:txBody>
          <a:bodyPr>
            <a:normAutofit fontScale="90000"/>
          </a:bodyPr>
          <a:lstStyle/>
          <a:p>
            <a:r>
              <a:rPr lang="en-US" sz="3500" dirty="0"/>
              <a:t>Fluviatile lake basins - dam lakes</a:t>
            </a:r>
          </a:p>
        </p:txBody>
      </p:sp>
      <p:sp>
        <p:nvSpPr>
          <p:cNvPr id="4" name="Rectangle 3">
            <a:extLst>
              <a:ext uri="{FF2B5EF4-FFF2-40B4-BE49-F238E27FC236}">
                <a16:creationId xmlns:a16="http://schemas.microsoft.com/office/drawing/2014/main" id="{E39935E0-1250-B74B-82B6-D2302D5408BE}"/>
              </a:ext>
            </a:extLst>
          </p:cNvPr>
          <p:cNvSpPr>
            <a:spLocks noChangeArrowheads="1"/>
          </p:cNvSpPr>
          <p:nvPr/>
        </p:nvSpPr>
        <p:spPr bwMode="auto">
          <a:xfrm>
            <a:off x="959100" y="2437406"/>
            <a:ext cx="2362200" cy="3321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pPr>
            <a:r>
              <a:rPr lang="en-US" altLang="en-US" sz="2000" dirty="0"/>
              <a:t>Formed in geologically modern times.</a:t>
            </a:r>
            <a:br>
              <a:rPr lang="en-US" altLang="en-US" sz="2000" dirty="0"/>
            </a:br>
            <a:r>
              <a:rPr lang="en-US" altLang="en-US" sz="1000" dirty="0"/>
              <a:t> </a:t>
            </a:r>
          </a:p>
          <a:p>
            <a:pPr eaLnBrk="1" hangingPunct="1">
              <a:spcBef>
                <a:spcPct val="0"/>
              </a:spcBef>
            </a:pPr>
            <a:r>
              <a:rPr lang="en-US" altLang="en-US" sz="2000" dirty="0"/>
              <a:t>Formed &amp; maintained by deposition of silt from a swiftly flowing tributary, the Chippewa River. </a:t>
            </a:r>
          </a:p>
        </p:txBody>
      </p:sp>
      <p:sp>
        <p:nvSpPr>
          <p:cNvPr id="5" name="Rectangle 4">
            <a:extLst>
              <a:ext uri="{FF2B5EF4-FFF2-40B4-BE49-F238E27FC236}">
                <a16:creationId xmlns:a16="http://schemas.microsoft.com/office/drawing/2014/main" id="{AF64154F-C5B9-EB44-9087-7B101292F482}"/>
              </a:ext>
            </a:extLst>
          </p:cNvPr>
          <p:cNvSpPr>
            <a:spLocks noChangeArrowheads="1"/>
          </p:cNvSpPr>
          <p:nvPr/>
        </p:nvSpPr>
        <p:spPr bwMode="auto">
          <a:xfrm>
            <a:off x="976562" y="1715093"/>
            <a:ext cx="2432050" cy="417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lnSpc>
                <a:spcPct val="90000"/>
              </a:lnSpc>
              <a:spcBef>
                <a:spcPct val="0"/>
              </a:spcBef>
              <a:buFontTx/>
              <a:buNone/>
            </a:pPr>
            <a:r>
              <a:rPr lang="en-US" altLang="en-US" sz="2400" b="1"/>
              <a:t>Lake Pepin, MN</a:t>
            </a:r>
          </a:p>
        </p:txBody>
      </p:sp>
      <p:graphicFrame>
        <p:nvGraphicFramePr>
          <p:cNvPr id="6" name="Object 2">
            <a:extLst>
              <a:ext uri="{FF2B5EF4-FFF2-40B4-BE49-F238E27FC236}">
                <a16:creationId xmlns:a16="http://schemas.microsoft.com/office/drawing/2014/main" id="{999EBCB5-0202-FB46-B859-305F3E95F46C}"/>
              </a:ext>
            </a:extLst>
          </p:cNvPr>
          <p:cNvGraphicFramePr>
            <a:graphicFrameLocks noChangeAspect="1"/>
          </p:cNvGraphicFramePr>
          <p:nvPr>
            <p:extLst>
              <p:ext uri="{D42A27DB-BD31-4B8C-83A1-F6EECF244321}">
                <p14:modId xmlns:p14="http://schemas.microsoft.com/office/powerpoint/2010/main" val="2595706287"/>
              </p:ext>
            </p:extLst>
          </p:nvPr>
        </p:nvGraphicFramePr>
        <p:xfrm>
          <a:off x="3966410" y="1385704"/>
          <a:ext cx="6637421" cy="4806466"/>
        </p:xfrm>
        <a:graphic>
          <a:graphicData uri="http://schemas.openxmlformats.org/presentationml/2006/ole">
            <mc:AlternateContent xmlns:mc="http://schemas.openxmlformats.org/markup-compatibility/2006">
              <mc:Choice xmlns:v="urn:schemas-microsoft-com:vml" Requires="v">
                <p:oleObj spid="_x0000_s7183" name="HiJaak" r:id="rId4" imgW="4877087" imgH="3533672" progId="HiJaak.Image">
                  <p:embed/>
                </p:oleObj>
              </mc:Choice>
              <mc:Fallback>
                <p:oleObj name="HiJaak" r:id="rId4" imgW="4877087" imgH="3533672" progId="HiJaak.Image">
                  <p:embed/>
                  <p:pic>
                    <p:nvPicPr>
                      <p:cNvPr id="166916" name="Object 2">
                        <a:extLst>
                          <a:ext uri="{FF2B5EF4-FFF2-40B4-BE49-F238E27FC236}">
                            <a16:creationId xmlns:a16="http://schemas.microsoft.com/office/drawing/2014/main" id="{03344A48-C5FC-43A5-A657-E118451703C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66410" y="1385704"/>
                        <a:ext cx="6637421" cy="4806466"/>
                      </a:xfrm>
                      <a:prstGeom prst="rect">
                        <a:avLst/>
                      </a:prstGeom>
                      <a:noFill/>
                      <a:ln w="19050">
                        <a:solidFill>
                          <a:schemeClr val="bg1"/>
                        </a:solidFill>
                        <a:miter lim="800000"/>
                        <a:headEnd/>
                        <a:tailEnd/>
                      </a:ln>
                      <a:effectLst/>
                    </p:spPr>
                  </p:pic>
                </p:oleObj>
              </mc:Fallback>
            </mc:AlternateContent>
          </a:graphicData>
        </a:graphic>
      </p:graphicFrame>
      <p:sp>
        <p:nvSpPr>
          <p:cNvPr id="7" name="Rectangle 7">
            <a:extLst>
              <a:ext uri="{FF2B5EF4-FFF2-40B4-BE49-F238E27FC236}">
                <a16:creationId xmlns:a16="http://schemas.microsoft.com/office/drawing/2014/main" id="{7C6BDA72-4471-D64C-A580-DC84832FC521}"/>
              </a:ext>
            </a:extLst>
          </p:cNvPr>
          <p:cNvSpPr>
            <a:spLocks noChangeArrowheads="1"/>
          </p:cNvSpPr>
          <p:nvPr/>
        </p:nvSpPr>
        <p:spPr bwMode="auto">
          <a:xfrm>
            <a:off x="6661483" y="2887644"/>
            <a:ext cx="219248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000" b="1"/>
              <a:t>Chippewa River</a:t>
            </a:r>
          </a:p>
        </p:txBody>
      </p:sp>
      <p:sp>
        <p:nvSpPr>
          <p:cNvPr id="8" name="Line 8">
            <a:extLst>
              <a:ext uri="{FF2B5EF4-FFF2-40B4-BE49-F238E27FC236}">
                <a16:creationId xmlns:a16="http://schemas.microsoft.com/office/drawing/2014/main" id="{AE613E65-E8AB-9F4A-9529-598FA877955F}"/>
              </a:ext>
            </a:extLst>
          </p:cNvPr>
          <p:cNvSpPr>
            <a:spLocks noChangeShapeType="1"/>
          </p:cNvSpPr>
          <p:nvPr/>
        </p:nvSpPr>
        <p:spPr bwMode="auto">
          <a:xfrm>
            <a:off x="7883100" y="3287754"/>
            <a:ext cx="1599379" cy="893863"/>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dirty="0"/>
          </a:p>
        </p:txBody>
      </p:sp>
    </p:spTree>
    <p:extLst>
      <p:ext uri="{BB962C8B-B14F-4D97-AF65-F5344CB8AC3E}">
        <p14:creationId xmlns:p14="http://schemas.microsoft.com/office/powerpoint/2010/main" val="7614425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04B0A-0DDC-2C40-A4C2-DF0B937DCD87}"/>
              </a:ext>
            </a:extLst>
          </p:cNvPr>
          <p:cNvSpPr>
            <a:spLocks noGrp="1"/>
          </p:cNvSpPr>
          <p:nvPr>
            <p:ph type="title"/>
          </p:nvPr>
        </p:nvSpPr>
        <p:spPr>
          <a:xfrm>
            <a:off x="1066800" y="474913"/>
            <a:ext cx="10058400" cy="1371600"/>
          </a:xfrm>
        </p:spPr>
        <p:txBody>
          <a:bodyPr>
            <a:normAutofit/>
          </a:bodyPr>
          <a:lstStyle/>
          <a:p>
            <a:r>
              <a:rPr lang="en-US" sz="3000" dirty="0"/>
              <a:t>Floodplain lakes</a:t>
            </a:r>
          </a:p>
        </p:txBody>
      </p:sp>
      <p:graphicFrame>
        <p:nvGraphicFramePr>
          <p:cNvPr id="4" name="Object 2">
            <a:extLst>
              <a:ext uri="{FF2B5EF4-FFF2-40B4-BE49-F238E27FC236}">
                <a16:creationId xmlns:a16="http://schemas.microsoft.com/office/drawing/2014/main" id="{742B596E-A6DE-0243-A83E-465DAC08E3FA}"/>
              </a:ext>
            </a:extLst>
          </p:cNvPr>
          <p:cNvGraphicFramePr>
            <a:graphicFrameLocks noChangeAspect="1"/>
          </p:cNvGraphicFramePr>
          <p:nvPr>
            <p:extLst>
              <p:ext uri="{D42A27DB-BD31-4B8C-83A1-F6EECF244321}">
                <p14:modId xmlns:p14="http://schemas.microsoft.com/office/powerpoint/2010/main" val="4127164928"/>
              </p:ext>
            </p:extLst>
          </p:nvPr>
        </p:nvGraphicFramePr>
        <p:xfrm>
          <a:off x="5359484" y="820487"/>
          <a:ext cx="4216400" cy="5562600"/>
        </p:xfrm>
        <a:graphic>
          <a:graphicData uri="http://schemas.openxmlformats.org/presentationml/2006/ole">
            <mc:AlternateContent xmlns:mc="http://schemas.openxmlformats.org/markup-compatibility/2006">
              <mc:Choice xmlns:v="urn:schemas-microsoft-com:vml" Requires="v">
                <p:oleObj spid="_x0000_s8207" name="HiJaak" r:id="rId4" imgW="2771632" imgH="3657520" progId="HiJaak.Image">
                  <p:embed/>
                </p:oleObj>
              </mc:Choice>
              <mc:Fallback>
                <p:oleObj name="HiJaak" r:id="rId4" imgW="2771632" imgH="3657520" progId="HiJaak.Image">
                  <p:embed/>
                  <p:pic>
                    <p:nvPicPr>
                      <p:cNvPr id="168962" name="Object 2">
                        <a:extLst>
                          <a:ext uri="{FF2B5EF4-FFF2-40B4-BE49-F238E27FC236}">
                            <a16:creationId xmlns:a16="http://schemas.microsoft.com/office/drawing/2014/main" id="{076DFD8A-5A28-48AA-A5C8-FBC781F6AA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59484" y="820487"/>
                        <a:ext cx="4216400" cy="5562600"/>
                      </a:xfrm>
                      <a:prstGeom prst="rect">
                        <a:avLst/>
                      </a:prstGeom>
                      <a:noFill/>
                      <a:ln w="19050">
                        <a:solidFill>
                          <a:schemeClr val="bg1"/>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 name="Text Box 4">
            <a:extLst>
              <a:ext uri="{FF2B5EF4-FFF2-40B4-BE49-F238E27FC236}">
                <a16:creationId xmlns:a16="http://schemas.microsoft.com/office/drawing/2014/main" id="{315BD5FF-39CD-0C40-A794-394D7010D6CD}"/>
              </a:ext>
            </a:extLst>
          </p:cNvPr>
          <p:cNvSpPr txBox="1">
            <a:spLocks noChangeArrowheads="1"/>
          </p:cNvSpPr>
          <p:nvPr/>
        </p:nvSpPr>
        <p:spPr bwMode="auto">
          <a:xfrm>
            <a:off x="1668546" y="1766637"/>
            <a:ext cx="3384550"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defRPr/>
            </a:pPr>
            <a:r>
              <a:rPr lang="en-US" altLang="en-US" sz="2400" b="1" dirty="0"/>
              <a:t>Sturgeon Lake, OR</a:t>
            </a:r>
          </a:p>
          <a:p>
            <a:pPr algn="ctr" eaLnBrk="1" hangingPunct="1">
              <a:spcBef>
                <a:spcPct val="0"/>
              </a:spcBef>
              <a:buFontTx/>
              <a:buNone/>
              <a:defRPr/>
            </a:pPr>
            <a:endParaRPr lang="en-US" altLang="en-US" sz="2400" dirty="0"/>
          </a:p>
          <a:p>
            <a:pPr marL="342900" indent="-342900" eaLnBrk="1" hangingPunct="1">
              <a:spcBef>
                <a:spcPct val="0"/>
              </a:spcBef>
              <a:defRPr/>
            </a:pPr>
            <a:r>
              <a:rPr lang="en-US" altLang="en-US" sz="2400" dirty="0"/>
              <a:t>Created by the Colombia river.</a:t>
            </a:r>
          </a:p>
          <a:p>
            <a:pPr marL="342900" indent="-342900" eaLnBrk="1" hangingPunct="1">
              <a:spcBef>
                <a:spcPct val="0"/>
              </a:spcBef>
              <a:defRPr/>
            </a:pPr>
            <a:r>
              <a:rPr lang="en-US" altLang="en-US" sz="2400" dirty="0"/>
              <a:t>Most dominant floodplain lake from the confluence of the Columbia &amp; Willamette Rivers.</a:t>
            </a:r>
          </a:p>
        </p:txBody>
      </p:sp>
    </p:spTree>
    <p:extLst>
      <p:ext uri="{BB962C8B-B14F-4D97-AF65-F5344CB8AC3E}">
        <p14:creationId xmlns:p14="http://schemas.microsoft.com/office/powerpoint/2010/main" val="13789226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
            <a:extLst>
              <a:ext uri="{FF2B5EF4-FFF2-40B4-BE49-F238E27FC236}">
                <a16:creationId xmlns:a16="http://schemas.microsoft.com/office/drawing/2014/main" id="{63DDD6D6-4850-6148-A1A7-9C1EF98380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22224" y="958264"/>
            <a:ext cx="6532562" cy="4275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Oxbow">
            <a:extLst>
              <a:ext uri="{FF2B5EF4-FFF2-40B4-BE49-F238E27FC236}">
                <a16:creationId xmlns:a16="http://schemas.microsoft.com/office/drawing/2014/main" id="{3D7409FE-D518-EF4E-BD60-E56236FBB5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5402"/>
          <a:stretch>
            <a:fillRect/>
          </a:stretch>
        </p:blipFill>
        <p:spPr bwMode="auto">
          <a:xfrm>
            <a:off x="3039686" y="4342814"/>
            <a:ext cx="6515100" cy="2001837"/>
          </a:xfrm>
          <a:prstGeom prst="rect">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6" name="Picture 2">
            <a:extLst>
              <a:ext uri="{FF2B5EF4-FFF2-40B4-BE49-F238E27FC236}">
                <a16:creationId xmlns:a16="http://schemas.microsoft.com/office/drawing/2014/main" id="{E09BB63A-84EA-EF45-AC10-D027B6409F7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071215">
            <a:off x="8537199" y="535989"/>
            <a:ext cx="1817687" cy="120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itle 1">
            <a:extLst>
              <a:ext uri="{FF2B5EF4-FFF2-40B4-BE49-F238E27FC236}">
                <a16:creationId xmlns:a16="http://schemas.microsoft.com/office/drawing/2014/main" id="{68178FAD-9829-E549-8E4B-C89940EC1D77}"/>
              </a:ext>
            </a:extLst>
          </p:cNvPr>
          <p:cNvSpPr>
            <a:spLocks noGrp="1"/>
          </p:cNvSpPr>
          <p:nvPr>
            <p:ph type="title"/>
          </p:nvPr>
        </p:nvSpPr>
        <p:spPr>
          <a:xfrm>
            <a:off x="536403" y="286478"/>
            <a:ext cx="2703095" cy="1371600"/>
          </a:xfrm>
        </p:spPr>
        <p:txBody>
          <a:bodyPr>
            <a:normAutofit/>
          </a:bodyPr>
          <a:lstStyle/>
          <a:p>
            <a:r>
              <a:rPr lang="en-US" sz="3000" dirty="0"/>
              <a:t>Oxbow lakes</a:t>
            </a:r>
          </a:p>
        </p:txBody>
      </p:sp>
      <p:pic>
        <p:nvPicPr>
          <p:cNvPr id="10" name="Picture 9">
            <a:extLst>
              <a:ext uri="{FF2B5EF4-FFF2-40B4-BE49-F238E27FC236}">
                <a16:creationId xmlns:a16="http://schemas.microsoft.com/office/drawing/2014/main" id="{522E594B-0B0A-5346-8868-89BE282591C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833496" y="1217520"/>
            <a:ext cx="6968229" cy="46361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10">
            <a:extLst>
              <a:ext uri="{FF2B5EF4-FFF2-40B4-BE49-F238E27FC236}">
                <a16:creationId xmlns:a16="http://schemas.microsoft.com/office/drawing/2014/main" id="{0B098016-E6C8-FE4C-A1EE-214D3CECCC85}"/>
              </a:ext>
            </a:extLst>
          </p:cNvPr>
          <p:cNvSpPr>
            <a:spLocks noChangeArrowheads="1"/>
          </p:cNvSpPr>
          <p:nvPr/>
        </p:nvSpPr>
        <p:spPr bwMode="auto">
          <a:xfrm>
            <a:off x="4247394" y="5899736"/>
            <a:ext cx="41481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800" b="1" dirty="0">
                <a:latin typeface="Arial" panose="020B0604020202020204" pitchFamily="34" charset="0"/>
              </a:rPr>
              <a:t>River </a:t>
            </a:r>
            <a:r>
              <a:rPr lang="en-US" altLang="en-US" sz="1800" b="1" dirty="0" err="1">
                <a:latin typeface="Arial" panose="020B0604020202020204" pitchFamily="34" charset="0"/>
              </a:rPr>
              <a:t>Ilston</a:t>
            </a:r>
            <a:r>
              <a:rPr lang="en-US" altLang="en-US" sz="1800" b="1" dirty="0">
                <a:latin typeface="Arial" panose="020B0604020202020204" pitchFamily="34" charset="0"/>
              </a:rPr>
              <a:t>, </a:t>
            </a:r>
            <a:r>
              <a:rPr lang="en-US" altLang="en-US" sz="1800" dirty="0">
                <a:latin typeface="Arial" panose="020B0604020202020204" pitchFamily="34" charset="0"/>
              </a:rPr>
              <a:t>Three Cliff’s Bay, Gower </a:t>
            </a:r>
          </a:p>
        </p:txBody>
      </p:sp>
    </p:spTree>
    <p:extLst>
      <p:ext uri="{BB962C8B-B14F-4D97-AF65-F5344CB8AC3E}">
        <p14:creationId xmlns:p14="http://schemas.microsoft.com/office/powerpoint/2010/main" val="1936380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xit" presetSubtype="4" fill="hold" nodeType="clickEffect">
                                  <p:stCondLst>
                                    <p:cond delay="0"/>
                                  </p:stCondLst>
                                  <p:childTnLst>
                                    <p:anim calcmode="lin" valueType="num">
                                      <p:cBhvr additive="base">
                                        <p:cTn id="6" dur="500"/>
                                        <p:tgtEl>
                                          <p:spTgt spid="4"/>
                                        </p:tgtEl>
                                        <p:attrNameLst>
                                          <p:attrName>ppt_y</p:attrName>
                                        </p:attrNameLst>
                                      </p:cBhvr>
                                      <p:tavLst>
                                        <p:tav tm="0">
                                          <p:val>
                                            <p:strVal val="#ppt_y"/>
                                          </p:val>
                                        </p:tav>
                                        <p:tav tm="100000">
                                          <p:val>
                                            <p:strVal val="#ppt_y+#ppt_h*1.125000"/>
                                          </p:val>
                                        </p:tav>
                                      </p:tavLst>
                                    </p:anim>
                                    <p:animEffect transition="out" filter="wipe(down)">
                                      <p:cBhvr>
                                        <p:cTn id="7" dur="500"/>
                                        <p:tgtEl>
                                          <p:spTgt spid="4"/>
                                        </p:tgtEl>
                                      </p:cBhvr>
                                    </p:animEffect>
                                    <p:set>
                                      <p:cBhvr>
                                        <p:cTn id="8" dur="1" fill="hold">
                                          <p:stCondLst>
                                            <p:cond delay="499"/>
                                          </p:stCondLst>
                                        </p:cTn>
                                        <p:tgtEl>
                                          <p:spTgt spid="4"/>
                                        </p:tgtEl>
                                        <p:attrNameLst>
                                          <p:attrName>style.visibility</p:attrName>
                                        </p:attrNameLst>
                                      </p:cBhvr>
                                      <p:to>
                                        <p:strVal val="hidden"/>
                                      </p:to>
                                    </p:set>
                                  </p:childTnLst>
                                </p:cTn>
                              </p:par>
                              <p:par>
                                <p:cTn id="9" presetID="12" presetClass="exit" presetSubtype="4" fill="hold" nodeType="withEffect">
                                  <p:stCondLst>
                                    <p:cond delay="0"/>
                                  </p:stCondLst>
                                  <p:childTnLst>
                                    <p:anim calcmode="lin" valueType="num">
                                      <p:cBhvr additive="base">
                                        <p:cTn id="10" dur="500"/>
                                        <p:tgtEl>
                                          <p:spTgt spid="5"/>
                                        </p:tgtEl>
                                        <p:attrNameLst>
                                          <p:attrName>ppt_y</p:attrName>
                                        </p:attrNameLst>
                                      </p:cBhvr>
                                      <p:tavLst>
                                        <p:tav tm="0">
                                          <p:val>
                                            <p:strVal val="#ppt_y"/>
                                          </p:val>
                                        </p:tav>
                                        <p:tav tm="100000">
                                          <p:val>
                                            <p:strVal val="#ppt_y+#ppt_h*1.125000"/>
                                          </p:val>
                                        </p:tav>
                                      </p:tavLst>
                                    </p:anim>
                                    <p:animEffect transition="out" filter="wipe(down)">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par>
                                <p:cTn id="13" presetID="12" presetClass="exit" presetSubtype="4" fill="hold" nodeType="withEffect">
                                  <p:stCondLst>
                                    <p:cond delay="0"/>
                                  </p:stCondLst>
                                  <p:childTnLst>
                                    <p:anim calcmode="lin" valueType="num">
                                      <p:cBhvr additive="base">
                                        <p:cTn id="14" dur="500"/>
                                        <p:tgtEl>
                                          <p:spTgt spid="6"/>
                                        </p:tgtEl>
                                        <p:attrNameLst>
                                          <p:attrName>ppt_y</p:attrName>
                                        </p:attrNameLst>
                                      </p:cBhvr>
                                      <p:tavLst>
                                        <p:tav tm="0">
                                          <p:val>
                                            <p:strVal val="#ppt_y"/>
                                          </p:val>
                                        </p:tav>
                                        <p:tav tm="100000">
                                          <p:val>
                                            <p:strVal val="#ppt_y+#ppt_h*1.125000"/>
                                          </p:val>
                                        </p:tav>
                                      </p:tavLst>
                                    </p:anim>
                                    <p:animEffect transition="out" filter="wipe(down)">
                                      <p:cBhvr>
                                        <p:cTn id="15" dur="500"/>
                                        <p:tgtEl>
                                          <p:spTgt spid="6"/>
                                        </p:tgtEl>
                                      </p:cBhvr>
                                    </p:animEffect>
                                    <p:set>
                                      <p:cBhvr>
                                        <p:cTn id="16" dur="1" fill="hold">
                                          <p:stCondLst>
                                            <p:cond delay="499"/>
                                          </p:stCondLst>
                                        </p:cTn>
                                        <p:tgtEl>
                                          <p:spTgt spid="6"/>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Scale>
                                      <p:cBhvr>
                                        <p:cTn id="21" dur="1000" decel="50000" fill="hold">
                                          <p:stCondLst>
                                            <p:cond delay="0"/>
                                          </p:stCondLst>
                                        </p:cTn>
                                        <p:tgtEl>
                                          <p:spTgt spid="10"/>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10"/>
                                        </p:tgtEl>
                                        <p:attrNameLst>
                                          <p:attrName>ppt_x</p:attrName>
                                          <p:attrName>ppt_y</p:attrName>
                                        </p:attrNameLst>
                                      </p:cBhvr>
                                    </p:animMotion>
                                    <p:animEffect transition="in" filter="fade">
                                      <p:cBhvr>
                                        <p:cTn id="23" dur="1000"/>
                                        <p:tgtEl>
                                          <p:spTgt spid="10"/>
                                        </p:tgtEl>
                                      </p:cBhvr>
                                    </p:animEffect>
                                  </p:childTnLst>
                                </p:cTn>
                              </p:par>
                              <p:par>
                                <p:cTn id="24" presetID="52" presetClass="entr" presetSubtype="0" fill="hold" grpId="0" nodeType="withEffect">
                                  <p:stCondLst>
                                    <p:cond delay="0"/>
                                  </p:stCondLst>
                                  <p:childTnLst>
                                    <p:set>
                                      <p:cBhvr>
                                        <p:cTn id="25" dur="1" fill="hold">
                                          <p:stCondLst>
                                            <p:cond delay="0"/>
                                          </p:stCondLst>
                                        </p:cTn>
                                        <p:tgtEl>
                                          <p:spTgt spid="11"/>
                                        </p:tgtEl>
                                        <p:attrNameLst>
                                          <p:attrName>style.visibility</p:attrName>
                                        </p:attrNameLst>
                                      </p:cBhvr>
                                      <p:to>
                                        <p:strVal val="visible"/>
                                      </p:to>
                                    </p:set>
                                    <p:animScale>
                                      <p:cBhvr>
                                        <p:cTn id="26" dur="1000" decel="50000" fill="hold">
                                          <p:stCondLst>
                                            <p:cond delay="0"/>
                                          </p:stCondLst>
                                        </p:cTn>
                                        <p:tgtEl>
                                          <p:spTgt spid="11"/>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7" dur="1000" decel="50000" fill="hold">
                                          <p:stCondLst>
                                            <p:cond delay="0"/>
                                          </p:stCondLst>
                                        </p:cTn>
                                        <p:tgtEl>
                                          <p:spTgt spid="11"/>
                                        </p:tgtEl>
                                        <p:attrNameLst>
                                          <p:attrName>ppt_x</p:attrName>
                                          <p:attrName>ppt_y</p:attrName>
                                        </p:attrNameLst>
                                      </p:cBhvr>
                                    </p:animMotion>
                                    <p:animEffect transition="in" filter="fade">
                                      <p:cBhvr>
                                        <p:cTn id="28" dur="1000"/>
                                        <p:tgtEl>
                                          <p:spTgt spid="11"/>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dissolve">
                                      <p:cBhvr>
                                        <p:cTn id="33" dur="500"/>
                                        <p:tgtEl>
                                          <p:spTgt spid="10"/>
                                        </p:tgtEl>
                                      </p:cBhvr>
                                    </p:animEffect>
                                  </p:childTnLst>
                                </p:cTn>
                              </p:par>
                              <p:par>
                                <p:cTn id="34" presetID="9" presetClass="entr" presetSubtype="0" fill="hold" grpId="1" nodeType="withEffect">
                                  <p:stCondLst>
                                    <p:cond delay="0"/>
                                  </p:stCondLst>
                                  <p:childTnLst>
                                    <p:set>
                                      <p:cBhvr>
                                        <p:cTn id="35" dur="1" fill="hold">
                                          <p:stCondLst>
                                            <p:cond delay="0"/>
                                          </p:stCondLst>
                                        </p:cTn>
                                        <p:tgtEl>
                                          <p:spTgt spid="11"/>
                                        </p:tgtEl>
                                        <p:attrNameLst>
                                          <p:attrName>style.visibility</p:attrName>
                                        </p:attrNameLst>
                                      </p:cBhvr>
                                      <p:to>
                                        <p:strVal val="visible"/>
                                      </p:to>
                                    </p:set>
                                    <p:animEffect transition="in" filter="dissolve">
                                      <p:cBhvr>
                                        <p:cTn id="3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sp>
      <p:pic>
        <p:nvPicPr>
          <p:cNvPr id="8" name="Picture 1">
            <a:extLst>
              <a:ext uri="{FF2B5EF4-FFF2-40B4-BE49-F238E27FC236}">
                <a16:creationId xmlns:a16="http://schemas.microsoft.com/office/drawing/2014/main" id="{670538A7-34BF-5341-AD8E-660494DB55E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446" r="22724" b="1"/>
          <a:stretch/>
        </p:blipFill>
        <p:spPr bwMode="auto">
          <a:xfrm>
            <a:off x="424928" y="419292"/>
            <a:ext cx="5522976" cy="605332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Rectangle 16">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3">
            <a:extLst>
              <a:ext uri="{FF2B5EF4-FFF2-40B4-BE49-F238E27FC236}">
                <a16:creationId xmlns:a16="http://schemas.microsoft.com/office/drawing/2014/main" id="{CA5ACE5E-7B4A-6740-B7FC-3B610C577F2D}"/>
              </a:ext>
            </a:extLst>
          </p:cNvPr>
          <p:cNvSpPr txBox="1">
            <a:spLocks/>
          </p:cNvSpPr>
          <p:nvPr/>
        </p:nvSpPr>
        <p:spPr>
          <a:xfrm>
            <a:off x="6846137" y="1708421"/>
            <a:ext cx="4602152" cy="4388303"/>
          </a:xfrm>
          <a:prstGeom prst="rect">
            <a:avLst/>
          </a:prstGeom>
        </p:spPr>
        <p:txBody>
          <a:bodyPr vert="horz" lIns="91440" tIns="45720" rIns="91440" bIns="45720" rtlCol="0">
            <a:normAutofit/>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a:lnSpc>
                <a:spcPct val="100000"/>
              </a:lnSpc>
            </a:pPr>
            <a:r>
              <a:rPr lang="en-US" altLang="en-US" sz="2000" dirty="0"/>
              <a:t>Rounded shape</a:t>
            </a:r>
            <a:br>
              <a:rPr lang="en-US" altLang="en-US" sz="2000" dirty="0"/>
            </a:br>
            <a:endParaRPr lang="en-US" altLang="en-US" sz="2000" dirty="0"/>
          </a:p>
          <a:p>
            <a:pPr>
              <a:lnSpc>
                <a:spcPct val="100000"/>
              </a:lnSpc>
            </a:pPr>
            <a:r>
              <a:rPr lang="en-US" altLang="en-US" sz="2000" dirty="0"/>
              <a:t>Empty depressions / cavities</a:t>
            </a:r>
          </a:p>
          <a:p>
            <a:pPr>
              <a:lnSpc>
                <a:spcPct val="100000"/>
              </a:lnSpc>
            </a:pPr>
            <a:endParaRPr lang="en-US" altLang="en-US" sz="2000" dirty="0"/>
          </a:p>
          <a:p>
            <a:pPr>
              <a:lnSpc>
                <a:spcPct val="100000"/>
              </a:lnSpc>
            </a:pPr>
            <a:r>
              <a:rPr lang="en-US" altLang="en-US" sz="2000" dirty="0"/>
              <a:t>Caldera basins (Lake Toba, Sumatra)</a:t>
            </a:r>
            <a:br>
              <a:rPr lang="en-US" altLang="en-US" sz="2000" dirty="0"/>
            </a:br>
            <a:endParaRPr lang="en-US" altLang="en-US" sz="2000" dirty="0"/>
          </a:p>
          <a:p>
            <a:pPr>
              <a:lnSpc>
                <a:spcPct val="100000"/>
              </a:lnSpc>
            </a:pPr>
            <a:r>
              <a:rPr lang="en-US" altLang="en-US" sz="2000" dirty="0"/>
              <a:t>Lava flow dams </a:t>
            </a:r>
            <a:br>
              <a:rPr lang="en-US" altLang="en-US" sz="2000" dirty="0"/>
            </a:br>
            <a:endParaRPr lang="en-US" altLang="en-US" sz="2000" dirty="0"/>
          </a:p>
          <a:p>
            <a:pPr>
              <a:lnSpc>
                <a:spcPct val="100000"/>
              </a:lnSpc>
            </a:pPr>
            <a:r>
              <a:rPr lang="en-US" altLang="en-US" sz="2000" dirty="0"/>
              <a:t>Basins formed within the actual volcanic craters or their remnants (e.g. collapse of magma chambers)</a:t>
            </a:r>
          </a:p>
          <a:p>
            <a:pPr>
              <a:lnSpc>
                <a:spcPct val="100000"/>
              </a:lnSpc>
            </a:pPr>
            <a:endParaRPr lang="en-US" altLang="en-US" dirty="0"/>
          </a:p>
        </p:txBody>
      </p:sp>
      <p:sp>
        <p:nvSpPr>
          <p:cNvPr id="14" name="Title 1">
            <a:extLst>
              <a:ext uri="{FF2B5EF4-FFF2-40B4-BE49-F238E27FC236}">
                <a16:creationId xmlns:a16="http://schemas.microsoft.com/office/drawing/2014/main" id="{6777CD7B-6AC3-9049-8793-188A2ABF21C9}"/>
              </a:ext>
            </a:extLst>
          </p:cNvPr>
          <p:cNvSpPr>
            <a:spLocks noGrp="1"/>
          </p:cNvSpPr>
          <p:nvPr>
            <p:ph type="title"/>
          </p:nvPr>
        </p:nvSpPr>
        <p:spPr>
          <a:xfrm>
            <a:off x="6900965" y="705200"/>
            <a:ext cx="4472921" cy="876447"/>
          </a:xfrm>
        </p:spPr>
        <p:txBody>
          <a:bodyPr>
            <a:normAutofit/>
          </a:bodyPr>
          <a:lstStyle/>
          <a:p>
            <a:r>
              <a:rPr lang="en-US" sz="3500" dirty="0"/>
              <a:t>Volcanic Lake Basins</a:t>
            </a:r>
          </a:p>
        </p:txBody>
      </p:sp>
    </p:spTree>
    <p:extLst>
      <p:ext uri="{BB962C8B-B14F-4D97-AF65-F5344CB8AC3E}">
        <p14:creationId xmlns:p14="http://schemas.microsoft.com/office/powerpoint/2010/main" val="20584158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1">
            <a:extLst>
              <a:ext uri="{FF2B5EF4-FFF2-40B4-BE49-F238E27FC236}">
                <a16:creationId xmlns:a16="http://schemas.microsoft.com/office/drawing/2014/main" id="{D5851415-CF4E-4C41-9E36-04E444B51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pic>
        <p:nvPicPr>
          <p:cNvPr id="7" name="Picture 1">
            <a:extLst>
              <a:ext uri="{FF2B5EF4-FFF2-40B4-BE49-F238E27FC236}">
                <a16:creationId xmlns:a16="http://schemas.microsoft.com/office/drawing/2014/main" id="{C5C4B711-D2A1-0A45-8A4F-FF0DCEC226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68" r="7844"/>
          <a:stretch/>
        </p:blipFill>
        <p:spPr bwMode="auto">
          <a:xfrm>
            <a:off x="20" y="-3"/>
            <a:ext cx="12191980" cy="6858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Rectangle 13">
            <a:extLst>
              <a:ext uri="{FF2B5EF4-FFF2-40B4-BE49-F238E27FC236}">
                <a16:creationId xmlns:a16="http://schemas.microsoft.com/office/drawing/2014/main" id="{3EA2D33E-BAA2-467B-80B0-8887D9A99F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3804945" cy="6382512"/>
          </a:xfrm>
          <a:prstGeom prst="rect">
            <a:avLst/>
          </a:prstGeom>
          <a:solidFill>
            <a:schemeClr val="bg1">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5">
            <a:extLst>
              <a:ext uri="{FF2B5EF4-FFF2-40B4-BE49-F238E27FC236}">
                <a16:creationId xmlns:a16="http://schemas.microsoft.com/office/drawing/2014/main" id="{6067C508-2065-42E3-98D2-F3A9B8339B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646" y="402336"/>
            <a:ext cx="3474720" cy="605332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2">
            <a:extLst>
              <a:ext uri="{FF2B5EF4-FFF2-40B4-BE49-F238E27FC236}">
                <a16:creationId xmlns:a16="http://schemas.microsoft.com/office/drawing/2014/main" id="{95EC628A-44F8-CA4B-BA84-5AB5AF1E22ED}"/>
              </a:ext>
            </a:extLst>
          </p:cNvPr>
          <p:cNvSpPr>
            <a:spLocks noGrp="1"/>
          </p:cNvSpPr>
          <p:nvPr>
            <p:ph type="title"/>
          </p:nvPr>
        </p:nvSpPr>
        <p:spPr>
          <a:xfrm>
            <a:off x="557718" y="2737225"/>
            <a:ext cx="3147693" cy="1006558"/>
          </a:xfrm>
        </p:spPr>
        <p:txBody>
          <a:bodyPr vert="horz" lIns="91440" tIns="45720" rIns="91440" bIns="45720" rtlCol="0" anchor="b">
            <a:normAutofit/>
          </a:bodyPr>
          <a:lstStyle/>
          <a:p>
            <a:r>
              <a:rPr lang="en-US" altLang="en-US" sz="2800" b="1" dirty="0"/>
              <a:t>Crater Lake, Oregon</a:t>
            </a:r>
          </a:p>
        </p:txBody>
      </p:sp>
      <p:pic>
        <p:nvPicPr>
          <p:cNvPr id="5" name="Picture 3" descr="Crater L topo">
            <a:extLst>
              <a:ext uri="{FF2B5EF4-FFF2-40B4-BE49-F238E27FC236}">
                <a16:creationId xmlns:a16="http://schemas.microsoft.com/office/drawing/2014/main" id="{BF7EA00E-8641-AE42-9A2F-CCBDD6D2C0D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1757" r="-2" b="16901"/>
          <a:stretch/>
        </p:blipFill>
        <p:spPr bwMode="auto">
          <a:xfrm>
            <a:off x="410646" y="398435"/>
            <a:ext cx="3474720" cy="220492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DE591A48-2060-9741-B516-06AFE712F8BF}"/>
              </a:ext>
            </a:extLst>
          </p:cNvPr>
          <p:cNvSpPr>
            <a:spLocks noChangeArrowheads="1"/>
          </p:cNvSpPr>
          <p:nvPr/>
        </p:nvSpPr>
        <p:spPr bwMode="auto">
          <a:xfrm>
            <a:off x="557719" y="3981523"/>
            <a:ext cx="3147692" cy="231170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lIns="91440" tIns="45720" rIns="91440" bIns="45720" rtlCol="0">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indent="-182880">
              <a:lnSpc>
                <a:spcPct val="90000"/>
              </a:lnSpc>
              <a:spcBef>
                <a:spcPct val="0"/>
              </a:spcBef>
              <a:spcAft>
                <a:spcPts val="600"/>
              </a:spcAft>
              <a:buClr>
                <a:schemeClr val="tx1">
                  <a:lumMod val="85000"/>
                  <a:lumOff val="15000"/>
                </a:schemeClr>
              </a:buClr>
              <a:buFont typeface="Garamond" pitchFamily="18" charset="0"/>
              <a:buChar char="◦"/>
            </a:pPr>
            <a:r>
              <a:rPr lang="en-US" altLang="en-US" sz="1700" dirty="0">
                <a:solidFill>
                  <a:schemeClr val="tx1">
                    <a:lumMod val="85000"/>
                    <a:lumOff val="15000"/>
                  </a:schemeClr>
                </a:solidFill>
                <a:latin typeface="+mn-lt"/>
              </a:rPr>
              <a:t>Basin: Volcanic (Caldera)</a:t>
            </a:r>
          </a:p>
          <a:p>
            <a:pPr indent="-182880">
              <a:lnSpc>
                <a:spcPct val="90000"/>
              </a:lnSpc>
              <a:spcBef>
                <a:spcPct val="0"/>
              </a:spcBef>
              <a:spcAft>
                <a:spcPts val="600"/>
              </a:spcAft>
              <a:buClr>
                <a:schemeClr val="tx1">
                  <a:lumMod val="85000"/>
                  <a:lumOff val="15000"/>
                </a:schemeClr>
              </a:buClr>
              <a:buFont typeface="Garamond" pitchFamily="18" charset="0"/>
              <a:buChar char="◦"/>
            </a:pPr>
            <a:r>
              <a:rPr lang="en-US" altLang="en-US" sz="1700" dirty="0">
                <a:solidFill>
                  <a:schemeClr val="tx1">
                    <a:lumMod val="85000"/>
                    <a:lumOff val="15000"/>
                  </a:schemeClr>
                </a:solidFill>
                <a:latin typeface="+mn-lt"/>
              </a:rPr>
              <a:t>Area: 54 km</a:t>
            </a:r>
            <a:r>
              <a:rPr lang="en-US" altLang="en-US" sz="1700" baseline="30000" dirty="0">
                <a:solidFill>
                  <a:schemeClr val="tx1">
                    <a:lumMod val="85000"/>
                    <a:lumOff val="15000"/>
                  </a:schemeClr>
                </a:solidFill>
                <a:latin typeface="+mn-lt"/>
              </a:rPr>
              <a:t>2</a:t>
            </a:r>
            <a:br>
              <a:rPr lang="en-US" altLang="en-US" sz="1700" baseline="30000" dirty="0">
                <a:solidFill>
                  <a:schemeClr val="tx1">
                    <a:lumMod val="85000"/>
                    <a:lumOff val="15000"/>
                  </a:schemeClr>
                </a:solidFill>
                <a:latin typeface="+mn-lt"/>
              </a:rPr>
            </a:br>
            <a:endParaRPr lang="en-US" altLang="en-US" sz="1700" dirty="0">
              <a:solidFill>
                <a:schemeClr val="tx1">
                  <a:lumMod val="85000"/>
                  <a:lumOff val="15000"/>
                </a:schemeClr>
              </a:solidFill>
              <a:latin typeface="+mn-lt"/>
            </a:endParaRPr>
          </a:p>
          <a:p>
            <a:pPr indent="-182880">
              <a:lnSpc>
                <a:spcPct val="90000"/>
              </a:lnSpc>
              <a:spcBef>
                <a:spcPct val="0"/>
              </a:spcBef>
              <a:spcAft>
                <a:spcPts val="600"/>
              </a:spcAft>
              <a:buClr>
                <a:schemeClr val="tx1">
                  <a:lumMod val="85000"/>
                  <a:lumOff val="15000"/>
                </a:schemeClr>
              </a:buClr>
              <a:buFont typeface="Garamond" pitchFamily="18" charset="0"/>
              <a:buChar char="◦"/>
            </a:pPr>
            <a:r>
              <a:rPr lang="en-US" altLang="en-US" sz="1700" dirty="0">
                <a:solidFill>
                  <a:schemeClr val="tx1">
                    <a:lumMod val="85000"/>
                    <a:lumOff val="15000"/>
                  </a:schemeClr>
                </a:solidFill>
                <a:latin typeface="+mn-lt"/>
              </a:rPr>
              <a:t>Max. Depth: 589 m </a:t>
            </a:r>
            <a:r>
              <a:rPr lang="en-US" altLang="en-US" sz="1700" i="1" dirty="0">
                <a:solidFill>
                  <a:schemeClr val="tx1">
                    <a:lumMod val="85000"/>
                    <a:lumOff val="15000"/>
                  </a:schemeClr>
                </a:solidFill>
                <a:latin typeface="+mn-lt"/>
              </a:rPr>
              <a:t>Deepest N. American lake|</a:t>
            </a:r>
            <a:br>
              <a:rPr lang="en-US" altLang="en-US" sz="1700" i="1" dirty="0">
                <a:solidFill>
                  <a:schemeClr val="tx1">
                    <a:lumMod val="85000"/>
                    <a:lumOff val="15000"/>
                  </a:schemeClr>
                </a:solidFill>
                <a:latin typeface="+mn-lt"/>
              </a:rPr>
            </a:br>
            <a:endParaRPr lang="en-US" altLang="en-US" sz="1700" i="1" dirty="0">
              <a:solidFill>
                <a:schemeClr val="tx1">
                  <a:lumMod val="85000"/>
                  <a:lumOff val="15000"/>
                </a:schemeClr>
              </a:solidFill>
              <a:latin typeface="+mn-lt"/>
            </a:endParaRPr>
          </a:p>
          <a:p>
            <a:pPr indent="-182880">
              <a:lnSpc>
                <a:spcPct val="90000"/>
              </a:lnSpc>
              <a:spcBef>
                <a:spcPct val="0"/>
              </a:spcBef>
              <a:spcAft>
                <a:spcPts val="600"/>
              </a:spcAft>
              <a:buClr>
                <a:schemeClr val="tx1">
                  <a:lumMod val="85000"/>
                  <a:lumOff val="15000"/>
                </a:schemeClr>
              </a:buClr>
              <a:buFont typeface="Garamond" pitchFamily="18" charset="0"/>
              <a:buChar char="◦"/>
            </a:pPr>
            <a:r>
              <a:rPr lang="en-US" altLang="en-US" sz="1700" dirty="0">
                <a:solidFill>
                  <a:schemeClr val="tx1">
                    <a:lumMod val="85000"/>
                    <a:lumOff val="15000"/>
                  </a:schemeClr>
                </a:solidFill>
                <a:latin typeface="+mn-lt"/>
              </a:rPr>
              <a:t>Formed by stratovolcano – Mount Mazama</a:t>
            </a:r>
          </a:p>
        </p:txBody>
      </p:sp>
    </p:spTree>
    <p:extLst>
      <p:ext uri="{BB962C8B-B14F-4D97-AF65-F5344CB8AC3E}">
        <p14:creationId xmlns:p14="http://schemas.microsoft.com/office/powerpoint/2010/main" val="9174432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C1C0CF7A-37C0-5645-B979-2099086AC699}"/>
              </a:ext>
            </a:extLst>
          </p:cNvPr>
          <p:cNvSpPr>
            <a:spLocks noGrp="1"/>
          </p:cNvSpPr>
          <p:nvPr>
            <p:ph type="title"/>
          </p:nvPr>
        </p:nvSpPr>
        <p:spPr>
          <a:xfrm>
            <a:off x="772945" y="571082"/>
            <a:ext cx="4397584" cy="936625"/>
          </a:xfrm>
          <a:extLs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ormAutofit fontScale="90000"/>
          </a:bodyPr>
          <a:lstStyle/>
          <a:p>
            <a:pPr eaLnBrk="1" hangingPunct="1"/>
            <a:r>
              <a:rPr lang="en-US" altLang="en-US" sz="3500" b="1" dirty="0">
                <a:cs typeface="Calibri" panose="020F0502020204030204" pitchFamily="34" charset="0"/>
              </a:rPr>
              <a:t>Karst / sink lake basins</a:t>
            </a:r>
            <a:endParaRPr lang="en-US" altLang="en-US" sz="3000" dirty="0">
              <a:cs typeface="Calibri" panose="020F0502020204030204" pitchFamily="34" charset="0"/>
            </a:endParaRPr>
          </a:p>
        </p:txBody>
      </p:sp>
      <p:sp>
        <p:nvSpPr>
          <p:cNvPr id="8" name="Rectangle 5">
            <a:extLst>
              <a:ext uri="{FF2B5EF4-FFF2-40B4-BE49-F238E27FC236}">
                <a16:creationId xmlns:a16="http://schemas.microsoft.com/office/drawing/2014/main" id="{7B201FAB-BBE5-054C-A255-E4D5702DA830}"/>
              </a:ext>
            </a:extLst>
          </p:cNvPr>
          <p:cNvSpPr>
            <a:spLocks noChangeArrowheads="1"/>
          </p:cNvSpPr>
          <p:nvPr/>
        </p:nvSpPr>
        <p:spPr bwMode="auto">
          <a:xfrm>
            <a:off x="772945" y="1501716"/>
            <a:ext cx="4057065" cy="2551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2000" dirty="0">
                <a:latin typeface="Avenir Book" panose="02000503020000020003" pitchFamily="2" charset="0"/>
              </a:rPr>
              <a:t>Also called sink holes </a:t>
            </a:r>
          </a:p>
          <a:p>
            <a:pPr eaLnBrk="1" hangingPunct="1">
              <a:spcBef>
                <a:spcPct val="0"/>
              </a:spcBef>
              <a:buFontTx/>
              <a:buNone/>
            </a:pPr>
            <a:endParaRPr lang="en-US" altLang="en-US" sz="2000" dirty="0">
              <a:latin typeface="Avenir Book" panose="02000503020000020003" pitchFamily="2" charset="0"/>
            </a:endParaRPr>
          </a:p>
          <a:p>
            <a:pPr eaLnBrk="1" hangingPunct="1">
              <a:spcBef>
                <a:spcPct val="0"/>
              </a:spcBef>
              <a:buFontTx/>
              <a:buNone/>
            </a:pPr>
            <a:r>
              <a:rPr lang="en-US" altLang="en-US" sz="2000" dirty="0">
                <a:latin typeface="Avenir Book" panose="02000503020000020003" pitchFamily="2" charset="0"/>
              </a:rPr>
              <a:t>Important in petroleum geology – 50% global hydrocarbon reserves.</a:t>
            </a:r>
          </a:p>
          <a:p>
            <a:pPr eaLnBrk="1" hangingPunct="1">
              <a:spcBef>
                <a:spcPct val="0"/>
              </a:spcBef>
              <a:buFontTx/>
              <a:buNone/>
            </a:pPr>
            <a:endParaRPr lang="en-US" altLang="en-US" sz="2000" dirty="0">
              <a:latin typeface="Avenir Book" panose="02000503020000020003" pitchFamily="2" charset="0"/>
            </a:endParaRPr>
          </a:p>
          <a:p>
            <a:pPr eaLnBrk="1" hangingPunct="1">
              <a:spcBef>
                <a:spcPct val="0"/>
              </a:spcBef>
              <a:buFontTx/>
              <a:buNone/>
            </a:pPr>
            <a:r>
              <a:rPr lang="en-US" altLang="en-US" sz="2000" dirty="0">
                <a:latin typeface="Avenir Book" panose="02000503020000020003" pitchFamily="2" charset="0"/>
              </a:rPr>
              <a:t>Formed by erosion (dissolution) of rock – </a:t>
            </a:r>
            <a:r>
              <a:rPr lang="en-US" altLang="en-US" sz="2000" i="1" dirty="0">
                <a:latin typeface="Avenir Book" panose="02000503020000020003" pitchFamily="2" charset="0"/>
              </a:rPr>
              <a:t>Dolomite, limestone &amp; gypsum.</a:t>
            </a:r>
          </a:p>
        </p:txBody>
      </p:sp>
      <p:pic>
        <p:nvPicPr>
          <p:cNvPr id="13" name="Picture 1">
            <a:extLst>
              <a:ext uri="{FF2B5EF4-FFF2-40B4-BE49-F238E27FC236}">
                <a16:creationId xmlns:a16="http://schemas.microsoft.com/office/drawing/2014/main" id="{9B68235C-C536-4145-8ECD-1C16E348F9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1048" y="336884"/>
            <a:ext cx="6336318" cy="61855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 name="Rectangle 7">
            <a:extLst>
              <a:ext uri="{FF2B5EF4-FFF2-40B4-BE49-F238E27FC236}">
                <a16:creationId xmlns:a16="http://schemas.microsoft.com/office/drawing/2014/main" id="{06B2D596-7A93-2247-AD9B-79E354783590}"/>
              </a:ext>
            </a:extLst>
          </p:cNvPr>
          <p:cNvSpPr>
            <a:spLocks noChangeArrowheads="1"/>
          </p:cNvSpPr>
          <p:nvPr/>
        </p:nvSpPr>
        <p:spPr bwMode="auto">
          <a:xfrm>
            <a:off x="8916737" y="6538495"/>
            <a:ext cx="34290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600" dirty="0">
                <a:cs typeface="Calibri" panose="020F0502020204030204" pitchFamily="34" charset="0"/>
              </a:rPr>
              <a:t>Satellite image – Florida Karst lakes</a:t>
            </a:r>
          </a:p>
        </p:txBody>
      </p:sp>
      <p:pic>
        <p:nvPicPr>
          <p:cNvPr id="11" name="Picture 2">
            <a:extLst>
              <a:ext uri="{FF2B5EF4-FFF2-40B4-BE49-F238E27FC236}">
                <a16:creationId xmlns:a16="http://schemas.microsoft.com/office/drawing/2014/main" id="{508AB662-037C-894A-BAE5-C84338F82F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47612" y="4053697"/>
            <a:ext cx="3022917" cy="22615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7">
            <a:extLst>
              <a:ext uri="{FF2B5EF4-FFF2-40B4-BE49-F238E27FC236}">
                <a16:creationId xmlns:a16="http://schemas.microsoft.com/office/drawing/2014/main" id="{ABE6793F-4D9A-BC4D-B059-DD7518DE91CF}"/>
              </a:ext>
            </a:extLst>
          </p:cNvPr>
          <p:cNvSpPr>
            <a:spLocks noChangeArrowheads="1"/>
          </p:cNvSpPr>
          <p:nvPr/>
        </p:nvSpPr>
        <p:spPr bwMode="auto">
          <a:xfrm>
            <a:off x="2915236" y="5976503"/>
            <a:ext cx="262451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400" dirty="0">
                <a:solidFill>
                  <a:schemeClr val="bg1"/>
                </a:solidFill>
                <a:cs typeface="Calibri" panose="020F0502020204030204" pitchFamily="34" charset="0"/>
              </a:rPr>
              <a:t>BBC News – Craig Y Nos Sink hole</a:t>
            </a:r>
          </a:p>
        </p:txBody>
      </p:sp>
    </p:spTree>
    <p:extLst>
      <p:ext uri="{BB962C8B-B14F-4D97-AF65-F5344CB8AC3E}">
        <p14:creationId xmlns:p14="http://schemas.microsoft.com/office/powerpoint/2010/main" val="23156923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1" name="Rectangle 20">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3" name="Rectangle 22">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5" name="Group 24">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6" name="Straight Connector 25">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0" name="Rectangle 29">
            <a:extLst>
              <a:ext uri="{FF2B5EF4-FFF2-40B4-BE49-F238E27FC236}">
                <a16:creationId xmlns:a16="http://schemas.microsoft.com/office/drawing/2014/main" id="{6EB4BFD6-A85D-4A13-A54A-9A5C9E31C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34" name="Rectangle 33">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C1A71CE5-A96F-FF45-8A38-238545F2DEED}"/>
              </a:ext>
            </a:extLst>
          </p:cNvPr>
          <p:cNvSpPr>
            <a:spLocks noGrp="1"/>
          </p:cNvSpPr>
          <p:nvPr>
            <p:ph type="title"/>
          </p:nvPr>
        </p:nvSpPr>
        <p:spPr>
          <a:xfrm>
            <a:off x="1263520" y="1272801"/>
            <a:ext cx="6544620" cy="1098068"/>
          </a:xfrm>
        </p:spPr>
        <p:txBody>
          <a:bodyPr vert="horz" lIns="91440" tIns="45720" rIns="91440" bIns="45720" rtlCol="0" anchor="ctr">
            <a:normAutofit/>
          </a:bodyPr>
          <a:lstStyle/>
          <a:p>
            <a:pPr algn="ctr">
              <a:lnSpc>
                <a:spcPct val="83000"/>
              </a:lnSpc>
            </a:pPr>
            <a:r>
              <a:rPr lang="en-US" sz="6800" b="0" cap="all" spc="-100" dirty="0">
                <a:solidFill>
                  <a:schemeClr val="tx1"/>
                </a:solidFill>
              </a:rPr>
              <a:t>Brain break!</a:t>
            </a:r>
          </a:p>
        </p:txBody>
      </p:sp>
      <p:sp>
        <p:nvSpPr>
          <p:cNvPr id="3" name="Content Placeholder 2">
            <a:extLst>
              <a:ext uri="{FF2B5EF4-FFF2-40B4-BE49-F238E27FC236}">
                <a16:creationId xmlns:a16="http://schemas.microsoft.com/office/drawing/2014/main" id="{15C30CA1-C94B-0449-8A4B-6C602C4056CE}"/>
              </a:ext>
            </a:extLst>
          </p:cNvPr>
          <p:cNvSpPr>
            <a:spLocks noGrp="1"/>
          </p:cNvSpPr>
          <p:nvPr>
            <p:ph idx="1"/>
          </p:nvPr>
        </p:nvSpPr>
        <p:spPr>
          <a:xfrm>
            <a:off x="8473440" y="1272800"/>
            <a:ext cx="2481307" cy="4312402"/>
          </a:xfrm>
        </p:spPr>
        <p:txBody>
          <a:bodyPr vert="horz" lIns="91440" tIns="45720" rIns="91440" bIns="45720" rtlCol="0" anchor="ctr">
            <a:normAutofit/>
          </a:bodyPr>
          <a:lstStyle/>
          <a:p>
            <a:pPr marL="0" indent="0">
              <a:lnSpc>
                <a:spcPct val="100000"/>
              </a:lnSpc>
              <a:spcBef>
                <a:spcPts val="0"/>
              </a:spcBef>
              <a:spcAft>
                <a:spcPts val="600"/>
              </a:spcAft>
              <a:buNone/>
            </a:pPr>
            <a:r>
              <a:rPr lang="en-US" sz="2000" spc="80">
                <a:solidFill>
                  <a:schemeClr val="tx1">
                    <a:lumMod val="95000"/>
                    <a:lumOff val="5000"/>
                  </a:schemeClr>
                </a:solidFill>
              </a:rPr>
              <a:t>Back in 15 mins</a:t>
            </a:r>
          </a:p>
        </p:txBody>
      </p:sp>
      <p:cxnSp>
        <p:nvCxnSpPr>
          <p:cNvPr id="36" name="Straight Connector 35">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A picture containing logo&#10;&#10;Description automatically generated">
            <a:extLst>
              <a:ext uri="{FF2B5EF4-FFF2-40B4-BE49-F238E27FC236}">
                <a16:creationId xmlns:a16="http://schemas.microsoft.com/office/drawing/2014/main" id="{04A42F24-FA20-B946-A439-72A9FA7B6129}"/>
              </a:ext>
            </a:extLst>
          </p:cNvPr>
          <p:cNvPicPr>
            <a:picLocks noChangeAspect="1"/>
          </p:cNvPicPr>
          <p:nvPr/>
        </p:nvPicPr>
        <p:blipFill>
          <a:blip r:embed="rId3"/>
          <a:stretch>
            <a:fillRect/>
          </a:stretch>
        </p:blipFill>
        <p:spPr>
          <a:xfrm>
            <a:off x="2998347" y="2614553"/>
            <a:ext cx="3074966" cy="3074966"/>
          </a:xfrm>
          <a:prstGeom prst="rect">
            <a:avLst/>
          </a:prstGeom>
        </p:spPr>
      </p:pic>
    </p:spTree>
    <p:extLst>
      <p:ext uri="{BB962C8B-B14F-4D97-AF65-F5344CB8AC3E}">
        <p14:creationId xmlns:p14="http://schemas.microsoft.com/office/powerpoint/2010/main" val="34576910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311C764-EB10-294C-BCBF-314369DE0C6D}"/>
              </a:ext>
            </a:extLst>
          </p:cNvPr>
          <p:cNvSpPr>
            <a:spLocks noGrp="1"/>
          </p:cNvSpPr>
          <p:nvPr>
            <p:ph type="title"/>
          </p:nvPr>
        </p:nvSpPr>
        <p:spPr>
          <a:xfrm>
            <a:off x="868680" y="642593"/>
            <a:ext cx="6281928" cy="1744183"/>
          </a:xfrm>
        </p:spPr>
        <p:txBody>
          <a:bodyPr>
            <a:normAutofit/>
          </a:bodyPr>
          <a:lstStyle/>
          <a:p>
            <a:r>
              <a:rPr lang="en-US" dirty="0"/>
              <a:t>Research Task…</a:t>
            </a:r>
          </a:p>
        </p:txBody>
      </p:sp>
      <p:sp>
        <p:nvSpPr>
          <p:cNvPr id="3" name="Content Placeholder 2">
            <a:extLst>
              <a:ext uri="{FF2B5EF4-FFF2-40B4-BE49-F238E27FC236}">
                <a16:creationId xmlns:a16="http://schemas.microsoft.com/office/drawing/2014/main" id="{9B8117D0-C717-E941-B04E-192230F71ADF}"/>
              </a:ext>
            </a:extLst>
          </p:cNvPr>
          <p:cNvSpPr>
            <a:spLocks noGrp="1"/>
          </p:cNvSpPr>
          <p:nvPr>
            <p:ph idx="1"/>
          </p:nvPr>
        </p:nvSpPr>
        <p:spPr>
          <a:xfrm>
            <a:off x="1005840" y="2624520"/>
            <a:ext cx="6281928" cy="3511104"/>
          </a:xfrm>
        </p:spPr>
        <p:txBody>
          <a:bodyPr>
            <a:noAutofit/>
          </a:bodyPr>
          <a:lstStyle/>
          <a:p>
            <a:pPr marL="0" indent="0">
              <a:buNone/>
            </a:pPr>
            <a:r>
              <a:rPr lang="en-US" sz="2000" dirty="0"/>
              <a:t>Are dams and reservoirs useful water management practices?</a:t>
            </a:r>
            <a:br>
              <a:rPr lang="en-US" sz="2000" dirty="0"/>
            </a:br>
            <a:endParaRPr lang="en-US" sz="2000" dirty="0"/>
          </a:p>
          <a:p>
            <a:pPr marL="0" indent="0">
              <a:buNone/>
            </a:pPr>
            <a:r>
              <a:rPr lang="en-US" sz="2000" dirty="0"/>
              <a:t>What are the pros/cons?</a:t>
            </a:r>
            <a:br>
              <a:rPr lang="en-US" sz="2000" dirty="0"/>
            </a:br>
            <a:endParaRPr lang="en-US" sz="2000" dirty="0"/>
          </a:p>
          <a:p>
            <a:pPr marL="0" indent="0">
              <a:buNone/>
            </a:pPr>
            <a:r>
              <a:rPr lang="en-US" sz="2000" dirty="0"/>
              <a:t>Why else do we build dams if not for water management?</a:t>
            </a:r>
          </a:p>
        </p:txBody>
      </p:sp>
      <p:pic>
        <p:nvPicPr>
          <p:cNvPr id="10246" name="Picture 6" descr="Llyn Brianne spillway © George Causley :: Geograph Britain and Ireland">
            <a:extLst>
              <a:ext uri="{FF2B5EF4-FFF2-40B4-BE49-F238E27FC236}">
                <a16:creationId xmlns:a16="http://schemas.microsoft.com/office/drawing/2014/main" id="{63B1AE21-52B5-2344-80B6-5BC274011AA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69" r="5" b="5"/>
          <a:stretch/>
        </p:blipFill>
        <p:spPr bwMode="auto">
          <a:xfrm>
            <a:off x="7837371" y="237744"/>
            <a:ext cx="4124416" cy="3191256"/>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Water Flowing, Craig Goch Dam, Rhayader Dams, Elan Valley, Wales - There  are four dams on the river Elan, which supply water to Birmingham. Craig  Goch the upper… | Wales travel, Places">
            <a:extLst>
              <a:ext uri="{FF2B5EF4-FFF2-40B4-BE49-F238E27FC236}">
                <a16:creationId xmlns:a16="http://schemas.microsoft.com/office/drawing/2014/main" id="{FFD801C4-BBB8-4B44-ADE8-C25B6A747F1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6477" r="7252" b="-2"/>
          <a:stretch/>
        </p:blipFill>
        <p:spPr bwMode="auto">
          <a:xfrm>
            <a:off x="7837370" y="3429000"/>
            <a:ext cx="4124416" cy="319125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40914EA-7B8F-3F4E-8C31-1A1BBC51CB66}"/>
              </a:ext>
            </a:extLst>
          </p:cNvPr>
          <p:cNvSpPr txBox="1"/>
          <p:nvPr/>
        </p:nvSpPr>
        <p:spPr>
          <a:xfrm>
            <a:off x="1767474" y="1753862"/>
            <a:ext cx="5520294" cy="369332"/>
          </a:xfrm>
          <a:prstGeom prst="rect">
            <a:avLst/>
          </a:prstGeom>
          <a:noFill/>
        </p:spPr>
        <p:txBody>
          <a:bodyPr wrap="none" rtlCol="0">
            <a:spAutoFit/>
          </a:bodyPr>
          <a:lstStyle/>
          <a:p>
            <a:pPr>
              <a:spcAft>
                <a:spcPts val="600"/>
              </a:spcAft>
            </a:pPr>
            <a:r>
              <a:rPr lang="en-US" dirty="0"/>
              <a:t>Take 30 minutes to research into these questions…</a:t>
            </a:r>
          </a:p>
        </p:txBody>
      </p:sp>
    </p:spTree>
    <p:extLst>
      <p:ext uri="{BB962C8B-B14F-4D97-AF65-F5344CB8AC3E}">
        <p14:creationId xmlns:p14="http://schemas.microsoft.com/office/powerpoint/2010/main" val="12558018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1A67C6D-5158-A347-91A3-752BA2C951A7}"/>
              </a:ext>
            </a:extLst>
          </p:cNvPr>
          <p:cNvSpPr>
            <a:spLocks noGrp="1"/>
          </p:cNvSpPr>
          <p:nvPr>
            <p:ph type="title"/>
          </p:nvPr>
        </p:nvSpPr>
        <p:spPr>
          <a:xfrm>
            <a:off x="547838" y="473903"/>
            <a:ext cx="6281928" cy="1073912"/>
          </a:xfrm>
        </p:spPr>
        <p:txBody>
          <a:bodyPr>
            <a:normAutofit/>
          </a:bodyPr>
          <a:lstStyle/>
          <a:p>
            <a:r>
              <a:rPr lang="en-US" dirty="0"/>
              <a:t>Reservoirs &amp; Dams</a:t>
            </a:r>
          </a:p>
        </p:txBody>
      </p:sp>
      <p:sp>
        <p:nvSpPr>
          <p:cNvPr id="3" name="Content Placeholder 2">
            <a:extLst>
              <a:ext uri="{FF2B5EF4-FFF2-40B4-BE49-F238E27FC236}">
                <a16:creationId xmlns:a16="http://schemas.microsoft.com/office/drawing/2014/main" id="{0AAF7A2C-4C5B-7C47-877E-822434F0D906}"/>
              </a:ext>
            </a:extLst>
          </p:cNvPr>
          <p:cNvSpPr>
            <a:spLocks noGrp="1"/>
          </p:cNvSpPr>
          <p:nvPr>
            <p:ph idx="1"/>
          </p:nvPr>
        </p:nvSpPr>
        <p:spPr>
          <a:xfrm>
            <a:off x="850667" y="1646814"/>
            <a:ext cx="6281928" cy="3648456"/>
          </a:xfrm>
        </p:spPr>
        <p:txBody>
          <a:bodyPr>
            <a:normAutofit/>
          </a:bodyPr>
          <a:lstStyle/>
          <a:p>
            <a:pPr marL="0" indent="0">
              <a:spcBef>
                <a:spcPct val="0"/>
              </a:spcBef>
              <a:buNone/>
              <a:defRPr/>
            </a:pPr>
            <a:r>
              <a:rPr lang="en-US" altLang="en-US" sz="2000" dirty="0"/>
              <a:t>Entirely man-made/rely on damming of a river or lake.</a:t>
            </a:r>
          </a:p>
          <a:p>
            <a:pPr marL="0" indent="0">
              <a:spcBef>
                <a:spcPct val="0"/>
              </a:spcBef>
              <a:buNone/>
              <a:defRPr/>
            </a:pPr>
            <a:endParaRPr lang="en-US" altLang="en-US" sz="2000" dirty="0"/>
          </a:p>
          <a:p>
            <a:pPr marL="0" indent="0">
              <a:spcBef>
                <a:spcPct val="0"/>
              </a:spcBef>
              <a:buNone/>
              <a:defRPr/>
            </a:pPr>
            <a:r>
              <a:rPr lang="en-US" altLang="en-US" sz="2000" dirty="0"/>
              <a:t>Over 500,000 worldwide.</a:t>
            </a:r>
          </a:p>
          <a:p>
            <a:pPr>
              <a:spcBef>
                <a:spcPct val="0"/>
              </a:spcBef>
              <a:buNone/>
              <a:defRPr/>
            </a:pPr>
            <a:r>
              <a:rPr lang="en-US" altLang="en-US" sz="2000" dirty="0"/>
              <a:t> </a:t>
            </a:r>
            <a:br>
              <a:rPr lang="en-US" altLang="en-US" sz="2000" dirty="0"/>
            </a:br>
            <a:r>
              <a:rPr lang="en-US" altLang="en-US" sz="2000" dirty="0"/>
              <a:t>- &gt;14% of global annual runoff.</a:t>
            </a:r>
          </a:p>
          <a:p>
            <a:pPr>
              <a:spcBef>
                <a:spcPct val="0"/>
              </a:spcBef>
              <a:buNone/>
              <a:defRPr/>
            </a:pPr>
            <a:endParaRPr lang="en-US" altLang="en-US" sz="2000" dirty="0"/>
          </a:p>
          <a:p>
            <a:pPr>
              <a:spcBef>
                <a:spcPct val="0"/>
              </a:spcBef>
              <a:buNone/>
              <a:defRPr/>
            </a:pPr>
            <a:r>
              <a:rPr lang="en-US" altLang="en-US" sz="2000" dirty="0"/>
              <a:t>Threat to natural hydrology &amp; aquatic biota</a:t>
            </a:r>
            <a:endParaRPr lang="en-US" altLang="en-US" sz="2000" b="1" dirty="0"/>
          </a:p>
          <a:p>
            <a:endParaRPr lang="en-US" dirty="0"/>
          </a:p>
        </p:txBody>
      </p:sp>
      <p:pic>
        <p:nvPicPr>
          <p:cNvPr id="4" name="Picture 1">
            <a:extLst>
              <a:ext uri="{FF2B5EF4-FFF2-40B4-BE49-F238E27FC236}">
                <a16:creationId xmlns:a16="http://schemas.microsoft.com/office/drawing/2014/main" id="{4F3BBBC7-E490-BB48-9EDC-DD0F4DE46DA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341" b="-2"/>
          <a:stretch/>
        </p:blipFill>
        <p:spPr bwMode="auto">
          <a:xfrm>
            <a:off x="7837371" y="237744"/>
            <a:ext cx="4124416" cy="6382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5">
            <a:extLst>
              <a:ext uri="{FF2B5EF4-FFF2-40B4-BE49-F238E27FC236}">
                <a16:creationId xmlns:a16="http://schemas.microsoft.com/office/drawing/2014/main" id="{EF69D58D-8820-8D45-B657-1EC117A2814D}"/>
              </a:ext>
            </a:extLst>
          </p:cNvPr>
          <p:cNvSpPr>
            <a:spLocks noChangeArrowheads="1"/>
          </p:cNvSpPr>
          <p:nvPr/>
        </p:nvSpPr>
        <p:spPr bwMode="auto">
          <a:xfrm>
            <a:off x="850668" y="4925881"/>
            <a:ext cx="6281928" cy="782265"/>
          </a:xfrm>
          <a:prstGeom prst="rect">
            <a:avLst/>
          </a:prstGeom>
          <a:noFill/>
          <a:ln w="12700">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wrap="square" lIns="90488" tIns="44450" rIns="90488" bIns="44450">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500" b="1" dirty="0">
                <a:latin typeface="+mn-lt"/>
              </a:rPr>
              <a:t>Hoover Dam blocks a canyon on the Colorado River between Arizona and Nevada – </a:t>
            </a:r>
            <a:r>
              <a:rPr lang="en-US" altLang="en-US" sz="1500" dirty="0">
                <a:latin typeface="+mn-lt"/>
              </a:rPr>
              <a:t>1,244 ft long and 726 ft high.  Behind it is Lake Mead, over 100 miles long and up to 8 miles wide.</a:t>
            </a:r>
          </a:p>
        </p:txBody>
      </p:sp>
    </p:spTree>
    <p:extLst>
      <p:ext uri="{BB962C8B-B14F-4D97-AF65-F5344CB8AC3E}">
        <p14:creationId xmlns:p14="http://schemas.microsoft.com/office/powerpoint/2010/main" val="2642205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00730-EE15-C44B-A98F-9868A0FD91F3}"/>
              </a:ext>
            </a:extLst>
          </p:cNvPr>
          <p:cNvSpPr>
            <a:spLocks noGrp="1"/>
          </p:cNvSpPr>
          <p:nvPr>
            <p:ph type="title"/>
          </p:nvPr>
        </p:nvSpPr>
        <p:spPr>
          <a:xfrm>
            <a:off x="617621" y="482173"/>
            <a:ext cx="10058400" cy="1371600"/>
          </a:xfrm>
        </p:spPr>
        <p:txBody>
          <a:bodyPr>
            <a:normAutofit/>
          </a:bodyPr>
          <a:lstStyle/>
          <a:p>
            <a:r>
              <a:rPr lang="en-US" sz="3800" dirty="0"/>
              <a:t>Purpose of Dams &amp; Reservoirs….</a:t>
            </a:r>
          </a:p>
        </p:txBody>
      </p:sp>
      <p:sp>
        <p:nvSpPr>
          <p:cNvPr id="3" name="Content Placeholder 2">
            <a:extLst>
              <a:ext uri="{FF2B5EF4-FFF2-40B4-BE49-F238E27FC236}">
                <a16:creationId xmlns:a16="http://schemas.microsoft.com/office/drawing/2014/main" id="{4F6EA125-0204-B84B-9EE3-0F3F012D7732}"/>
              </a:ext>
            </a:extLst>
          </p:cNvPr>
          <p:cNvSpPr>
            <a:spLocks noGrp="1"/>
          </p:cNvSpPr>
          <p:nvPr>
            <p:ph idx="1"/>
          </p:nvPr>
        </p:nvSpPr>
        <p:spPr>
          <a:xfrm>
            <a:off x="864257" y="1976995"/>
            <a:ext cx="4430663" cy="3849624"/>
          </a:xfrm>
        </p:spPr>
        <p:txBody>
          <a:bodyPr>
            <a:normAutofit/>
          </a:bodyPr>
          <a:lstStyle/>
          <a:p>
            <a:pPr marL="0" indent="0">
              <a:lnSpc>
                <a:spcPct val="130000"/>
              </a:lnSpc>
              <a:spcBef>
                <a:spcPct val="0"/>
              </a:spcBef>
              <a:buNone/>
            </a:pPr>
            <a:r>
              <a:rPr lang="en-US" altLang="en-US" sz="2000" dirty="0"/>
              <a:t>Water </a:t>
            </a:r>
            <a:r>
              <a:rPr lang="en-US" altLang="en-US" sz="2000" b="1" dirty="0"/>
              <a:t>storage</a:t>
            </a:r>
            <a:r>
              <a:rPr lang="en-US" altLang="en-US" sz="2000" dirty="0"/>
              <a:t> for…</a:t>
            </a:r>
          </a:p>
          <a:p>
            <a:pPr>
              <a:lnSpc>
                <a:spcPct val="130000"/>
              </a:lnSpc>
              <a:spcBef>
                <a:spcPct val="0"/>
              </a:spcBef>
              <a:buFontTx/>
              <a:buChar char="•"/>
            </a:pPr>
            <a:r>
              <a:rPr lang="en-US" altLang="en-US" sz="2000" dirty="0"/>
              <a:t>Irrigation/municipal use </a:t>
            </a:r>
          </a:p>
          <a:p>
            <a:pPr>
              <a:lnSpc>
                <a:spcPct val="130000"/>
              </a:lnSpc>
              <a:spcBef>
                <a:spcPct val="0"/>
              </a:spcBef>
              <a:buFontTx/>
              <a:buChar char="•"/>
            </a:pPr>
            <a:r>
              <a:rPr lang="en-US" altLang="en-US" sz="2000" b="1" dirty="0"/>
              <a:t>Flood</a:t>
            </a:r>
            <a:r>
              <a:rPr lang="en-US" altLang="en-US" sz="2000" dirty="0"/>
              <a:t> control</a:t>
            </a:r>
          </a:p>
          <a:p>
            <a:pPr>
              <a:lnSpc>
                <a:spcPct val="130000"/>
              </a:lnSpc>
              <a:spcBef>
                <a:spcPct val="0"/>
              </a:spcBef>
              <a:buFontTx/>
              <a:buChar char="•"/>
            </a:pPr>
            <a:r>
              <a:rPr lang="en-US" altLang="en-US" sz="2000" dirty="0"/>
              <a:t> </a:t>
            </a:r>
            <a:r>
              <a:rPr lang="en-US" altLang="en-US" sz="2000" b="1" dirty="0"/>
              <a:t>Electric</a:t>
            </a:r>
            <a:r>
              <a:rPr lang="en-US" altLang="en-US" sz="2000" dirty="0"/>
              <a:t> power generation</a:t>
            </a:r>
          </a:p>
          <a:p>
            <a:pPr>
              <a:lnSpc>
                <a:spcPct val="130000"/>
              </a:lnSpc>
              <a:spcBef>
                <a:spcPct val="0"/>
              </a:spcBef>
              <a:buFontTx/>
              <a:buChar char="•"/>
            </a:pPr>
            <a:endParaRPr lang="en-US" altLang="en-US" sz="2000" dirty="0"/>
          </a:p>
          <a:p>
            <a:pPr>
              <a:lnSpc>
                <a:spcPct val="130000"/>
              </a:lnSpc>
              <a:spcBef>
                <a:spcPct val="0"/>
              </a:spcBef>
              <a:buFontTx/>
              <a:buChar char="•"/>
            </a:pPr>
            <a:r>
              <a:rPr lang="en-US" altLang="en-US" sz="2000" dirty="0"/>
              <a:t> Recreation (both within &amp; downstream)</a:t>
            </a:r>
          </a:p>
          <a:p>
            <a:pPr>
              <a:lnSpc>
                <a:spcPct val="130000"/>
              </a:lnSpc>
              <a:spcBef>
                <a:spcPct val="0"/>
              </a:spcBef>
              <a:buFontTx/>
              <a:buChar char="•"/>
            </a:pPr>
            <a:r>
              <a:rPr lang="en-US" altLang="en-US" sz="2000" dirty="0"/>
              <a:t> Water quality improvement</a:t>
            </a:r>
          </a:p>
          <a:p>
            <a:pPr>
              <a:lnSpc>
                <a:spcPct val="130000"/>
              </a:lnSpc>
              <a:spcBef>
                <a:spcPct val="0"/>
              </a:spcBef>
              <a:buFontTx/>
              <a:buChar char="•"/>
            </a:pPr>
            <a:r>
              <a:rPr lang="en-US" altLang="en-US" sz="2000" dirty="0"/>
              <a:t> Navigation</a:t>
            </a:r>
          </a:p>
          <a:p>
            <a:endParaRPr lang="en-US" dirty="0"/>
          </a:p>
        </p:txBody>
      </p:sp>
      <p:pic>
        <p:nvPicPr>
          <p:cNvPr id="9218" name="Picture 2" descr="China's Three Gorges Dam releases huge torrent of water as it opens for  first time this year | Daily Mail Online">
            <a:extLst>
              <a:ext uri="{FF2B5EF4-FFF2-40B4-BE49-F238E27FC236}">
                <a16:creationId xmlns:a16="http://schemas.microsoft.com/office/drawing/2014/main" id="{F99AF8A5-9C1A-0244-92FB-59088A6B38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1493" y="1734049"/>
            <a:ext cx="6496250" cy="433551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E8D8091-80F6-9E45-811E-B0D8ACF720F4}"/>
              </a:ext>
            </a:extLst>
          </p:cNvPr>
          <p:cNvSpPr txBox="1"/>
          <p:nvPr/>
        </p:nvSpPr>
        <p:spPr>
          <a:xfrm>
            <a:off x="8361652" y="1791198"/>
            <a:ext cx="3087127" cy="276999"/>
          </a:xfrm>
          <a:prstGeom prst="rect">
            <a:avLst/>
          </a:prstGeom>
          <a:noFill/>
        </p:spPr>
        <p:txBody>
          <a:bodyPr wrap="none" rtlCol="0">
            <a:spAutoFit/>
          </a:bodyPr>
          <a:lstStyle/>
          <a:p>
            <a:r>
              <a:rPr lang="en-US" sz="1200" dirty="0">
                <a:solidFill>
                  <a:schemeClr val="bg1"/>
                </a:solidFill>
              </a:rPr>
              <a:t>Three Gorges Dam, </a:t>
            </a:r>
            <a:r>
              <a:rPr lang="en-GB" sz="1200" dirty="0">
                <a:solidFill>
                  <a:schemeClr val="bg1"/>
                </a:solidFill>
              </a:rPr>
              <a:t>Yangtze River, China</a:t>
            </a:r>
            <a:endParaRPr lang="en-US" sz="1200" dirty="0">
              <a:solidFill>
                <a:schemeClr val="bg1"/>
              </a:solidFill>
            </a:endParaRPr>
          </a:p>
        </p:txBody>
      </p:sp>
    </p:spTree>
    <p:extLst>
      <p:ext uri="{BB962C8B-B14F-4D97-AF65-F5344CB8AC3E}">
        <p14:creationId xmlns:p14="http://schemas.microsoft.com/office/powerpoint/2010/main" val="39355808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3">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547F1F8-EFBA-1B4F-821F-B796A03C69C7}"/>
              </a:ext>
            </a:extLst>
          </p:cNvPr>
          <p:cNvSpPr>
            <a:spLocks noGrp="1"/>
          </p:cNvSpPr>
          <p:nvPr>
            <p:ph type="title"/>
          </p:nvPr>
        </p:nvSpPr>
        <p:spPr>
          <a:xfrm>
            <a:off x="640404" y="374904"/>
            <a:ext cx="6281928" cy="1744183"/>
          </a:xfrm>
        </p:spPr>
        <p:txBody>
          <a:bodyPr>
            <a:normAutofit/>
          </a:bodyPr>
          <a:lstStyle/>
          <a:p>
            <a:r>
              <a:rPr lang="en-US" sz="3000" i="1" dirty="0"/>
              <a:t>Pros &amp; Cons of dams and reservoirs</a:t>
            </a:r>
          </a:p>
        </p:txBody>
      </p:sp>
      <p:sp>
        <p:nvSpPr>
          <p:cNvPr id="4" name="Content Placeholder 2">
            <a:extLst>
              <a:ext uri="{FF2B5EF4-FFF2-40B4-BE49-F238E27FC236}">
                <a16:creationId xmlns:a16="http://schemas.microsoft.com/office/drawing/2014/main" id="{3A0E385D-A5CE-AC4E-9563-B48FF7D282FB}"/>
              </a:ext>
            </a:extLst>
          </p:cNvPr>
          <p:cNvSpPr>
            <a:spLocks noGrp="1"/>
          </p:cNvSpPr>
          <p:nvPr>
            <p:ph idx="1"/>
          </p:nvPr>
        </p:nvSpPr>
        <p:spPr>
          <a:xfrm>
            <a:off x="640405" y="2101517"/>
            <a:ext cx="6738478" cy="3965608"/>
          </a:xfrm>
        </p:spPr>
        <p:txBody>
          <a:bodyPr>
            <a:normAutofit/>
          </a:bodyPr>
          <a:lstStyle/>
          <a:p>
            <a:pPr marL="0" indent="0">
              <a:buNone/>
            </a:pPr>
            <a:r>
              <a:rPr lang="en-US" sz="1800" b="1" i="1" dirty="0"/>
              <a:t>Advantages</a:t>
            </a:r>
          </a:p>
          <a:p>
            <a:r>
              <a:rPr lang="en-US" sz="1800" dirty="0"/>
              <a:t>Energy production potential</a:t>
            </a:r>
          </a:p>
          <a:p>
            <a:r>
              <a:rPr lang="en-US" sz="1800" dirty="0"/>
              <a:t>Recreation and economic gain potential (tourism, leisure, </a:t>
            </a:r>
            <a:r>
              <a:rPr lang="en-US" sz="1800" dirty="0" err="1"/>
              <a:t>etc</a:t>
            </a:r>
            <a:r>
              <a:rPr lang="en-US" sz="1800" dirty="0"/>
              <a:t>)</a:t>
            </a:r>
          </a:p>
          <a:p>
            <a:pPr marL="0" indent="0">
              <a:buNone/>
            </a:pPr>
            <a:endParaRPr lang="en-US" sz="1800" dirty="0"/>
          </a:p>
          <a:p>
            <a:pPr marL="0" indent="0">
              <a:buNone/>
            </a:pPr>
            <a:r>
              <a:rPr lang="en-US" sz="1800" b="1" i="1" dirty="0"/>
              <a:t>Disadvantages</a:t>
            </a:r>
          </a:p>
          <a:p>
            <a:r>
              <a:rPr lang="en-US" sz="1800" dirty="0"/>
              <a:t>Expensive</a:t>
            </a:r>
          </a:p>
          <a:p>
            <a:r>
              <a:rPr lang="en-US" sz="1800" dirty="0"/>
              <a:t>Sediment build-up</a:t>
            </a:r>
          </a:p>
          <a:p>
            <a:r>
              <a:rPr lang="en-US" sz="1800" dirty="0"/>
              <a:t>Flooding of habitats where structures are created </a:t>
            </a:r>
            <a:r>
              <a:rPr lang="en-US" sz="1800" dirty="0">
                <a:sym typeface="Wingdings" pitchFamily="2" charset="2"/>
              </a:rPr>
              <a:t> release greenhouse gasses (e.g. methane)</a:t>
            </a:r>
            <a:endParaRPr lang="en-US" sz="1800" dirty="0"/>
          </a:p>
        </p:txBody>
      </p:sp>
      <p:pic>
        <p:nvPicPr>
          <p:cNvPr id="5" name="Picture 4">
            <a:extLst>
              <a:ext uri="{FF2B5EF4-FFF2-40B4-BE49-F238E27FC236}">
                <a16:creationId xmlns:a16="http://schemas.microsoft.com/office/drawing/2014/main" id="{AB92E5F5-D7B1-5E49-B9D1-59277EAED649}"/>
              </a:ext>
            </a:extLst>
          </p:cNvPr>
          <p:cNvPicPr>
            <a:picLocks noChangeAspect="1"/>
          </p:cNvPicPr>
          <p:nvPr/>
        </p:nvPicPr>
        <p:blipFill rotWithShape="1">
          <a:blip r:embed="rId3"/>
          <a:srcRect l="41495" r="15924"/>
          <a:stretch/>
        </p:blipFill>
        <p:spPr>
          <a:xfrm>
            <a:off x="7837371" y="237744"/>
            <a:ext cx="4124416" cy="6382512"/>
          </a:xfrm>
          <a:prstGeom prst="rect">
            <a:avLst/>
          </a:prstGeom>
        </p:spPr>
      </p:pic>
    </p:spTree>
    <p:extLst>
      <p:ext uri="{BB962C8B-B14F-4D97-AF65-F5344CB8AC3E}">
        <p14:creationId xmlns:p14="http://schemas.microsoft.com/office/powerpoint/2010/main" val="21845442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B0018-8B9C-6148-9A81-56A9ABCF6F6F}"/>
              </a:ext>
            </a:extLst>
          </p:cNvPr>
          <p:cNvSpPr>
            <a:spLocks noGrp="1"/>
          </p:cNvSpPr>
          <p:nvPr>
            <p:ph type="title"/>
          </p:nvPr>
        </p:nvSpPr>
        <p:spPr>
          <a:xfrm>
            <a:off x="713873" y="490194"/>
            <a:ext cx="10058400" cy="1371600"/>
          </a:xfrm>
        </p:spPr>
        <p:txBody>
          <a:bodyPr/>
          <a:lstStyle/>
          <a:p>
            <a:r>
              <a:rPr lang="en-US" dirty="0"/>
              <a:t>Issues...</a:t>
            </a:r>
          </a:p>
        </p:txBody>
      </p:sp>
      <p:sp>
        <p:nvSpPr>
          <p:cNvPr id="3" name="Content Placeholder 2">
            <a:extLst>
              <a:ext uri="{FF2B5EF4-FFF2-40B4-BE49-F238E27FC236}">
                <a16:creationId xmlns:a16="http://schemas.microsoft.com/office/drawing/2014/main" id="{BB913B39-AB59-F744-81F9-E42EB5A11526}"/>
              </a:ext>
            </a:extLst>
          </p:cNvPr>
          <p:cNvSpPr>
            <a:spLocks noGrp="1"/>
          </p:cNvSpPr>
          <p:nvPr>
            <p:ph idx="1"/>
          </p:nvPr>
        </p:nvSpPr>
        <p:spPr>
          <a:xfrm>
            <a:off x="930442" y="1764632"/>
            <a:ext cx="5697640" cy="4450774"/>
          </a:xfrm>
        </p:spPr>
        <p:txBody>
          <a:bodyPr>
            <a:normAutofit/>
          </a:bodyPr>
          <a:lstStyle/>
          <a:p>
            <a:pPr>
              <a:lnSpc>
                <a:spcPct val="130000"/>
              </a:lnSpc>
              <a:spcBef>
                <a:spcPct val="0"/>
              </a:spcBef>
              <a:buFontTx/>
              <a:buChar char="•"/>
            </a:pPr>
            <a:r>
              <a:rPr lang="en-US" altLang="en-US" sz="2400" dirty="0"/>
              <a:t> Sediment trapping</a:t>
            </a:r>
          </a:p>
          <a:p>
            <a:pPr>
              <a:lnSpc>
                <a:spcPct val="130000"/>
              </a:lnSpc>
              <a:spcBef>
                <a:spcPct val="0"/>
              </a:spcBef>
              <a:buNone/>
            </a:pPr>
            <a:r>
              <a:rPr lang="en-GB" altLang="en-US" sz="1600" dirty="0"/>
              <a:t>“</a:t>
            </a:r>
            <a:r>
              <a:rPr lang="en-GB" altLang="en-US" sz="1600" i="1" dirty="0"/>
              <a:t>Sedimentation-driven methane emissions from dammed river hot spot sites can potentially increase global freshwater emissions by up to 7 percent</a:t>
            </a:r>
            <a:r>
              <a:rPr lang="en-GB" altLang="en-US" sz="1600" dirty="0"/>
              <a:t>” – </a:t>
            </a:r>
            <a:r>
              <a:rPr lang="en-GB" altLang="en-US" sz="1600" b="1" dirty="0"/>
              <a:t>ACA (2013)</a:t>
            </a:r>
            <a:endParaRPr lang="en-US" altLang="en-US" sz="1600" dirty="0"/>
          </a:p>
          <a:p>
            <a:pPr>
              <a:lnSpc>
                <a:spcPct val="130000"/>
              </a:lnSpc>
              <a:spcBef>
                <a:spcPct val="0"/>
              </a:spcBef>
              <a:buNone/>
            </a:pPr>
            <a:r>
              <a:rPr lang="en-US" altLang="en-US" sz="900" dirty="0"/>
              <a:t> </a:t>
            </a:r>
          </a:p>
          <a:p>
            <a:pPr>
              <a:lnSpc>
                <a:spcPct val="130000"/>
              </a:lnSpc>
              <a:spcBef>
                <a:spcPct val="0"/>
              </a:spcBef>
              <a:buFontTx/>
              <a:buChar char="•"/>
            </a:pPr>
            <a:r>
              <a:rPr lang="en-US" altLang="en-US" sz="2400" dirty="0"/>
              <a:t> Erosion of surrounding soil</a:t>
            </a:r>
          </a:p>
          <a:p>
            <a:pPr>
              <a:lnSpc>
                <a:spcPct val="130000"/>
              </a:lnSpc>
              <a:spcBef>
                <a:spcPct val="0"/>
              </a:spcBef>
              <a:buNone/>
            </a:pPr>
            <a:r>
              <a:rPr lang="en-GB" altLang="en-US" sz="1600" i="1" dirty="0"/>
              <a:t>Landslides at Three Gorges Dam, China</a:t>
            </a:r>
            <a:endParaRPr lang="en-US" altLang="en-US" sz="1600" i="1" dirty="0"/>
          </a:p>
          <a:p>
            <a:pPr>
              <a:lnSpc>
                <a:spcPct val="130000"/>
              </a:lnSpc>
              <a:spcBef>
                <a:spcPct val="0"/>
              </a:spcBef>
              <a:buNone/>
            </a:pPr>
            <a:r>
              <a:rPr lang="en-US" altLang="en-US" sz="900" dirty="0"/>
              <a:t> </a:t>
            </a:r>
          </a:p>
          <a:p>
            <a:pPr>
              <a:lnSpc>
                <a:spcPct val="130000"/>
              </a:lnSpc>
              <a:spcBef>
                <a:spcPct val="0"/>
              </a:spcBef>
              <a:buFontTx/>
              <a:buChar char="•"/>
            </a:pPr>
            <a:r>
              <a:rPr lang="en-US" altLang="en-US" sz="2400" dirty="0"/>
              <a:t> Cost &amp; Risk</a:t>
            </a:r>
          </a:p>
          <a:p>
            <a:pPr>
              <a:lnSpc>
                <a:spcPct val="130000"/>
              </a:lnSpc>
              <a:spcBef>
                <a:spcPct val="0"/>
              </a:spcBef>
              <a:buNone/>
            </a:pPr>
            <a:r>
              <a:rPr lang="en-GB" altLang="en-US" sz="1600" i="1" dirty="0"/>
              <a:t>Economic $, environmental and community costs.</a:t>
            </a:r>
            <a:endParaRPr lang="en-US" altLang="en-US" sz="1600" i="1" dirty="0"/>
          </a:p>
          <a:p>
            <a:pPr>
              <a:lnSpc>
                <a:spcPct val="130000"/>
              </a:lnSpc>
              <a:spcBef>
                <a:spcPct val="0"/>
              </a:spcBef>
              <a:buNone/>
            </a:pPr>
            <a:r>
              <a:rPr lang="en-US" altLang="en-US" sz="900" dirty="0"/>
              <a:t> </a:t>
            </a:r>
          </a:p>
          <a:p>
            <a:pPr>
              <a:lnSpc>
                <a:spcPct val="130000"/>
              </a:lnSpc>
              <a:spcBef>
                <a:spcPct val="0"/>
              </a:spcBef>
              <a:buFontTx/>
              <a:buChar char="•"/>
            </a:pPr>
            <a:r>
              <a:rPr lang="en-US" altLang="en-US" sz="2400" dirty="0"/>
              <a:t>Flooding existing settlements </a:t>
            </a:r>
          </a:p>
          <a:p>
            <a:endParaRPr lang="en-US" dirty="0"/>
          </a:p>
        </p:txBody>
      </p:sp>
      <p:pic>
        <p:nvPicPr>
          <p:cNvPr id="4" name="Picture 1">
            <a:extLst>
              <a:ext uri="{FF2B5EF4-FFF2-40B4-BE49-F238E27FC236}">
                <a16:creationId xmlns:a16="http://schemas.microsoft.com/office/drawing/2014/main" id="{86A32487-3BB3-F349-868C-5E73936250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8292" y="528738"/>
            <a:ext cx="5053262" cy="28239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a:extLst>
              <a:ext uri="{FF2B5EF4-FFF2-40B4-BE49-F238E27FC236}">
                <a16:creationId xmlns:a16="http://schemas.microsoft.com/office/drawing/2014/main" id="{1DBE0591-1DE2-B24F-B919-DB13BE344C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81591" y="3495182"/>
            <a:ext cx="4706663" cy="2944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18">
            <a:extLst>
              <a:ext uri="{FF2B5EF4-FFF2-40B4-BE49-F238E27FC236}">
                <a16:creationId xmlns:a16="http://schemas.microsoft.com/office/drawing/2014/main" id="{6D5E1444-A9F2-494F-981F-17C0BE6F07EF}"/>
              </a:ext>
            </a:extLst>
          </p:cNvPr>
          <p:cNvSpPr>
            <a:spLocks noChangeArrowheads="1"/>
          </p:cNvSpPr>
          <p:nvPr/>
        </p:nvSpPr>
        <p:spPr bwMode="auto">
          <a:xfrm>
            <a:off x="9332568" y="3511224"/>
            <a:ext cx="2335896"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000" dirty="0">
                <a:latin typeface="Arial" panose="020B0604020202020204" pitchFamily="34" charset="0"/>
              </a:rPr>
              <a:t>Attapeu Province, South Korea (2018)</a:t>
            </a:r>
          </a:p>
        </p:txBody>
      </p:sp>
      <p:sp>
        <p:nvSpPr>
          <p:cNvPr id="7" name="Rectangle 18">
            <a:extLst>
              <a:ext uri="{FF2B5EF4-FFF2-40B4-BE49-F238E27FC236}">
                <a16:creationId xmlns:a16="http://schemas.microsoft.com/office/drawing/2014/main" id="{7BAED491-C4AE-E24A-B079-845E0F0B356C}"/>
              </a:ext>
            </a:extLst>
          </p:cNvPr>
          <p:cNvSpPr>
            <a:spLocks noChangeArrowheads="1"/>
          </p:cNvSpPr>
          <p:nvPr/>
        </p:nvSpPr>
        <p:spPr bwMode="auto">
          <a:xfrm>
            <a:off x="6708292" y="3032513"/>
            <a:ext cx="359727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US" altLang="en-US" sz="1200" dirty="0">
                <a:solidFill>
                  <a:schemeClr val="bg1"/>
                </a:solidFill>
                <a:latin typeface="Arial" panose="020B0604020202020204" pitchFamily="34" charset="0"/>
              </a:rPr>
              <a:t>Three Gorges Dam, China satellite reconstruction.</a:t>
            </a:r>
          </a:p>
        </p:txBody>
      </p:sp>
    </p:spTree>
    <p:extLst>
      <p:ext uri="{BB962C8B-B14F-4D97-AF65-F5344CB8AC3E}">
        <p14:creationId xmlns:p14="http://schemas.microsoft.com/office/powerpoint/2010/main" val="23548701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93810-4783-4642-ADB1-383002C1BE8C}"/>
              </a:ext>
            </a:extLst>
          </p:cNvPr>
          <p:cNvSpPr>
            <a:spLocks noGrp="1"/>
          </p:cNvSpPr>
          <p:nvPr>
            <p:ph type="title"/>
          </p:nvPr>
        </p:nvSpPr>
        <p:spPr>
          <a:xfrm>
            <a:off x="425116" y="193415"/>
            <a:ext cx="10058400" cy="1371600"/>
          </a:xfrm>
        </p:spPr>
        <p:txBody>
          <a:bodyPr/>
          <a:lstStyle/>
          <a:p>
            <a:r>
              <a:rPr lang="en-US" altLang="en-US" sz="3000" dirty="0"/>
              <a:t>Comparisons to Natural Lakes</a:t>
            </a:r>
            <a:br>
              <a:rPr lang="en-US" altLang="en-US" sz="3000" u="sng" dirty="0"/>
            </a:br>
            <a:r>
              <a:rPr lang="en-US" altLang="en-US" sz="2500" dirty="0"/>
              <a:t>Reservoirs tend to be </a:t>
            </a:r>
            <a:r>
              <a:rPr lang="en-US" altLang="en-US" sz="2500" i="1" dirty="0"/>
              <a:t>‘dendritic’</a:t>
            </a:r>
            <a:endParaRPr lang="en-US" sz="2500" i="1" dirty="0"/>
          </a:p>
        </p:txBody>
      </p:sp>
      <p:pic>
        <p:nvPicPr>
          <p:cNvPr id="4" name="Picture 2" descr="Reservoir surface morph_dendr">
            <a:extLst>
              <a:ext uri="{FF2B5EF4-FFF2-40B4-BE49-F238E27FC236}">
                <a16:creationId xmlns:a16="http://schemas.microsoft.com/office/drawing/2014/main" id="{F818EB36-115F-784B-AF34-9FA469D945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82465" y="1344436"/>
            <a:ext cx="7769022" cy="50412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2580324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9C6C4B-5F8F-E444-BA17-E79046F1C116}"/>
              </a:ext>
            </a:extLst>
          </p:cNvPr>
          <p:cNvSpPr>
            <a:spLocks noGrp="1"/>
          </p:cNvSpPr>
          <p:nvPr>
            <p:ph idx="1"/>
          </p:nvPr>
        </p:nvSpPr>
        <p:spPr>
          <a:xfrm>
            <a:off x="1066799" y="1909011"/>
            <a:ext cx="4387517" cy="4306395"/>
          </a:xfrm>
        </p:spPr>
        <p:txBody>
          <a:bodyPr/>
          <a:lstStyle/>
          <a:p>
            <a:pPr>
              <a:spcBef>
                <a:spcPct val="0"/>
              </a:spcBef>
              <a:buFontTx/>
              <a:buChar char="•"/>
            </a:pPr>
            <a:r>
              <a:rPr lang="en-US" altLang="en-US" sz="2000" dirty="0"/>
              <a:t> Much larger.</a:t>
            </a:r>
          </a:p>
          <a:p>
            <a:pPr>
              <a:spcBef>
                <a:spcPct val="0"/>
              </a:spcBef>
              <a:buNone/>
            </a:pPr>
            <a:endParaRPr lang="en-US" altLang="en-US" sz="2000" dirty="0"/>
          </a:p>
          <a:p>
            <a:pPr>
              <a:spcBef>
                <a:spcPct val="0"/>
              </a:spcBef>
              <a:buFontTx/>
              <a:buChar char="•"/>
            </a:pPr>
            <a:r>
              <a:rPr lang="en-US" altLang="en-US" sz="2000" dirty="0"/>
              <a:t> Are deeper.</a:t>
            </a:r>
          </a:p>
          <a:p>
            <a:pPr>
              <a:spcBef>
                <a:spcPct val="0"/>
              </a:spcBef>
              <a:buFontTx/>
              <a:buChar char="•"/>
            </a:pPr>
            <a:endParaRPr lang="en-US" altLang="en-US" sz="2000" dirty="0"/>
          </a:p>
          <a:p>
            <a:pPr>
              <a:spcBef>
                <a:spcPct val="0"/>
              </a:spcBef>
              <a:buFontTx/>
              <a:buChar char="•"/>
            </a:pPr>
            <a:r>
              <a:rPr lang="en-US" altLang="en-US" sz="2000" dirty="0"/>
              <a:t> More surface area for drainage</a:t>
            </a:r>
          </a:p>
          <a:p>
            <a:pPr>
              <a:spcBef>
                <a:spcPct val="0"/>
              </a:spcBef>
              <a:buFontTx/>
              <a:buChar char="•"/>
            </a:pPr>
            <a:endParaRPr lang="en-US" altLang="en-US" sz="2000" dirty="0"/>
          </a:p>
          <a:p>
            <a:pPr>
              <a:spcBef>
                <a:spcPct val="0"/>
              </a:spcBef>
              <a:buFontTx/>
              <a:buChar char="•"/>
            </a:pPr>
            <a:r>
              <a:rPr lang="en-US" altLang="en-US" sz="2000" i="1" dirty="0"/>
              <a:t> </a:t>
            </a:r>
            <a:r>
              <a:rPr lang="en-US" altLang="en-US" sz="2000" dirty="0"/>
              <a:t>Shorter water </a:t>
            </a:r>
            <a:br>
              <a:rPr lang="en-US" altLang="en-US" sz="2000" dirty="0"/>
            </a:br>
            <a:r>
              <a:rPr lang="en-US" altLang="en-US" sz="2000" dirty="0"/>
              <a:t>    residence time.</a:t>
            </a:r>
            <a:br>
              <a:rPr lang="en-US" altLang="en-US" sz="2000" dirty="0"/>
            </a:br>
            <a:r>
              <a:rPr lang="en-US" altLang="en-US" sz="2000" dirty="0"/>
              <a:t>    </a:t>
            </a:r>
          </a:p>
          <a:p>
            <a:pPr>
              <a:spcBef>
                <a:spcPct val="0"/>
              </a:spcBef>
              <a:buFontTx/>
              <a:buChar char="•"/>
            </a:pPr>
            <a:r>
              <a:rPr lang="en-US" altLang="en-US" sz="2000" dirty="0"/>
              <a:t> Higher nutrient loading rates</a:t>
            </a:r>
          </a:p>
          <a:p>
            <a:endParaRPr lang="en-US" dirty="0"/>
          </a:p>
        </p:txBody>
      </p:sp>
      <p:sp>
        <p:nvSpPr>
          <p:cNvPr id="4" name="Title 1">
            <a:extLst>
              <a:ext uri="{FF2B5EF4-FFF2-40B4-BE49-F238E27FC236}">
                <a16:creationId xmlns:a16="http://schemas.microsoft.com/office/drawing/2014/main" id="{24AFB449-5997-DE4A-8356-EA03E72A791C}"/>
              </a:ext>
            </a:extLst>
          </p:cNvPr>
          <p:cNvSpPr>
            <a:spLocks noGrp="1"/>
          </p:cNvSpPr>
          <p:nvPr>
            <p:ph type="title"/>
          </p:nvPr>
        </p:nvSpPr>
        <p:spPr>
          <a:xfrm>
            <a:off x="521368" y="337793"/>
            <a:ext cx="10058400" cy="1371600"/>
          </a:xfrm>
        </p:spPr>
        <p:txBody>
          <a:bodyPr/>
          <a:lstStyle/>
          <a:p>
            <a:r>
              <a:rPr lang="en-US" altLang="en-US" sz="3000" dirty="0"/>
              <a:t>Comparisons to Natural Lakes</a:t>
            </a:r>
            <a:br>
              <a:rPr lang="en-US" altLang="en-US" sz="3000" u="sng" dirty="0"/>
            </a:br>
            <a:r>
              <a:rPr lang="en-US" altLang="en-US" sz="2500" dirty="0"/>
              <a:t>Reservoirs are also…</a:t>
            </a:r>
            <a:endParaRPr lang="en-US" sz="2500" i="1" dirty="0"/>
          </a:p>
        </p:txBody>
      </p:sp>
      <p:pic>
        <p:nvPicPr>
          <p:cNvPr id="5" name="Picture 5" descr="Table Lakes vs Reservoirs 29_1">
            <a:extLst>
              <a:ext uri="{FF2B5EF4-FFF2-40B4-BE49-F238E27FC236}">
                <a16:creationId xmlns:a16="http://schemas.microsoft.com/office/drawing/2014/main" id="{1C63CD6C-AC44-8C4C-A539-87FEC390D6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3899" r="847"/>
          <a:stretch>
            <a:fillRect/>
          </a:stretch>
        </p:blipFill>
        <p:spPr bwMode="auto">
          <a:xfrm>
            <a:off x="5478379" y="1118520"/>
            <a:ext cx="5867400" cy="3446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6" descr="Table Lakes vs Reservoirs 29_1">
            <a:extLst>
              <a:ext uri="{FF2B5EF4-FFF2-40B4-BE49-F238E27FC236}">
                <a16:creationId xmlns:a16="http://schemas.microsoft.com/office/drawing/2014/main" id="{6429B46B-0697-F049-9090-CCB51BAEA564}"/>
              </a:ext>
            </a:extLst>
          </p:cNvPr>
          <p:cNvPicPr>
            <a:picLocks noChangeAspect="1" noChangeArrowheads="1"/>
          </p:cNvPicPr>
          <p:nvPr/>
        </p:nvPicPr>
        <p:blipFill>
          <a:blip r:embed="rId3">
            <a:lum bright="4000" contrast="10000"/>
            <a:extLst>
              <a:ext uri="{28A0092B-C50C-407E-A947-70E740481C1C}">
                <a14:useLocalDpi xmlns:a14="http://schemas.microsoft.com/office/drawing/2010/main" val="0"/>
              </a:ext>
            </a:extLst>
          </a:blip>
          <a:srcRect r="66080" b="60104"/>
          <a:stretch>
            <a:fillRect/>
          </a:stretch>
        </p:blipFill>
        <p:spPr bwMode="auto">
          <a:xfrm>
            <a:off x="5454316" y="4802699"/>
            <a:ext cx="3049588" cy="137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0290871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able Lakes vs Reservoirs 29_2">
            <a:extLst>
              <a:ext uri="{FF2B5EF4-FFF2-40B4-BE49-F238E27FC236}">
                <a16:creationId xmlns:a16="http://schemas.microsoft.com/office/drawing/2014/main" id="{D0A1022B-0466-FB41-824B-976539C047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20508" y="416092"/>
            <a:ext cx="7848600" cy="6057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982353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2C753-6A9C-8D4F-8195-150F4F5EF064}"/>
              </a:ext>
            </a:extLst>
          </p:cNvPr>
          <p:cNvSpPr>
            <a:spLocks noGrp="1"/>
          </p:cNvSpPr>
          <p:nvPr>
            <p:ph type="title"/>
          </p:nvPr>
        </p:nvSpPr>
        <p:spPr>
          <a:xfrm>
            <a:off x="573503" y="975182"/>
            <a:ext cx="10058400" cy="1371600"/>
          </a:xfrm>
        </p:spPr>
        <p:txBody>
          <a:bodyPr>
            <a:normAutofit/>
          </a:bodyPr>
          <a:lstStyle/>
          <a:p>
            <a:r>
              <a:rPr lang="en-US" sz="3000" dirty="0"/>
              <a:t>Reservoir ‘zones’</a:t>
            </a:r>
          </a:p>
        </p:txBody>
      </p:sp>
      <p:pic>
        <p:nvPicPr>
          <p:cNvPr id="4" name="Picture 1">
            <a:extLst>
              <a:ext uri="{FF2B5EF4-FFF2-40B4-BE49-F238E27FC236}">
                <a16:creationId xmlns:a16="http://schemas.microsoft.com/office/drawing/2014/main" id="{6E1EB9FF-2D2C-9542-BDFF-52F993D8DCD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850106" y="533401"/>
            <a:ext cx="7768391" cy="58262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ACE30875-E86C-764B-9DE4-171D709613A4}"/>
              </a:ext>
            </a:extLst>
          </p:cNvPr>
          <p:cNvSpPr txBox="1"/>
          <p:nvPr/>
        </p:nvSpPr>
        <p:spPr>
          <a:xfrm>
            <a:off x="575509" y="2573259"/>
            <a:ext cx="2889585" cy="1477328"/>
          </a:xfrm>
          <a:prstGeom prst="rect">
            <a:avLst/>
          </a:prstGeom>
          <a:noFill/>
        </p:spPr>
        <p:txBody>
          <a:bodyPr wrap="square" rtlCol="0">
            <a:spAutoFit/>
          </a:bodyPr>
          <a:lstStyle/>
          <a:p>
            <a:r>
              <a:rPr lang="en-US" b="1" i="1" dirty="0"/>
              <a:t>Longitudinal zonation – </a:t>
            </a:r>
            <a:r>
              <a:rPr lang="en-US" i="1" dirty="0"/>
              <a:t>reservoir changes in physical &amp; chemical characteristics at different distances from river input</a:t>
            </a:r>
            <a:endParaRPr lang="en-US" b="1" i="1" dirty="0"/>
          </a:p>
        </p:txBody>
      </p:sp>
      <p:sp>
        <p:nvSpPr>
          <p:cNvPr id="6" name="TextBox 5">
            <a:extLst>
              <a:ext uri="{FF2B5EF4-FFF2-40B4-BE49-F238E27FC236}">
                <a16:creationId xmlns:a16="http://schemas.microsoft.com/office/drawing/2014/main" id="{16A3453D-8104-0D49-B883-1AF392E07A3C}"/>
              </a:ext>
            </a:extLst>
          </p:cNvPr>
          <p:cNvSpPr txBox="1"/>
          <p:nvPr/>
        </p:nvSpPr>
        <p:spPr>
          <a:xfrm>
            <a:off x="695826" y="4503541"/>
            <a:ext cx="3031958" cy="923330"/>
          </a:xfrm>
          <a:prstGeom prst="rect">
            <a:avLst/>
          </a:prstGeom>
          <a:noFill/>
        </p:spPr>
        <p:txBody>
          <a:bodyPr wrap="square" rtlCol="0">
            <a:spAutoFit/>
          </a:bodyPr>
          <a:lstStyle/>
          <a:p>
            <a:r>
              <a:rPr lang="en-US" dirty="0"/>
              <a:t>Understanding physical zonation – aid in management plans</a:t>
            </a:r>
          </a:p>
        </p:txBody>
      </p:sp>
    </p:spTree>
    <p:extLst>
      <p:ext uri="{BB962C8B-B14F-4D97-AF65-F5344CB8AC3E}">
        <p14:creationId xmlns:p14="http://schemas.microsoft.com/office/powerpoint/2010/main" val="10119047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9EDDFA-8F05-462B-8D3E-5B9C4FBC7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86376030-B359-644F-B2B6-AAB54B7C006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88435" y="1095816"/>
            <a:ext cx="5982524" cy="466636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10">
            <a:extLst>
              <a:ext uri="{FF2B5EF4-FFF2-40B4-BE49-F238E27FC236}">
                <a16:creationId xmlns:a16="http://schemas.microsoft.com/office/drawing/2014/main" id="{143F9A23-3237-4ED6-A1E9-C0E6530E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63CD46D-4335-4BA4-842A-BF835A99C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50A1C9-4886-E14A-9DDA-CB2E45265E0C}"/>
              </a:ext>
            </a:extLst>
          </p:cNvPr>
          <p:cNvSpPr>
            <a:spLocks noGrp="1"/>
          </p:cNvSpPr>
          <p:nvPr>
            <p:ph type="title"/>
          </p:nvPr>
        </p:nvSpPr>
        <p:spPr>
          <a:xfrm>
            <a:off x="7064082" y="459105"/>
            <a:ext cx="4472921" cy="1371600"/>
          </a:xfrm>
        </p:spPr>
        <p:txBody>
          <a:bodyPr>
            <a:normAutofit fontScale="90000"/>
          </a:bodyPr>
          <a:lstStyle/>
          <a:p>
            <a:r>
              <a:rPr lang="en-US" altLang="en-US" sz="3000" dirty="0"/>
              <a:t>Alteration of Habitat &amp; Communities</a:t>
            </a:r>
            <a:br>
              <a:rPr lang="en-US" altLang="en-US" sz="2000" dirty="0"/>
            </a:br>
            <a:r>
              <a:rPr lang="en-US" altLang="en-US" sz="2000" i="1" dirty="0"/>
              <a:t>1. Dams homogenize downstream habitat</a:t>
            </a:r>
            <a:endParaRPr lang="en-US" sz="2000" i="1" dirty="0"/>
          </a:p>
        </p:txBody>
      </p:sp>
      <p:sp>
        <p:nvSpPr>
          <p:cNvPr id="3" name="Content Placeholder 2">
            <a:extLst>
              <a:ext uri="{FF2B5EF4-FFF2-40B4-BE49-F238E27FC236}">
                <a16:creationId xmlns:a16="http://schemas.microsoft.com/office/drawing/2014/main" id="{56EA925B-DD93-414B-B949-4A1DEFEB7DA2}"/>
              </a:ext>
            </a:extLst>
          </p:cNvPr>
          <p:cNvSpPr>
            <a:spLocks noGrp="1"/>
          </p:cNvSpPr>
          <p:nvPr>
            <p:ph idx="1"/>
          </p:nvPr>
        </p:nvSpPr>
        <p:spPr>
          <a:xfrm>
            <a:off x="7064082" y="1896445"/>
            <a:ext cx="4472922" cy="4502450"/>
          </a:xfrm>
        </p:spPr>
        <p:txBody>
          <a:bodyPr>
            <a:normAutofit lnSpcReduction="10000"/>
          </a:bodyPr>
          <a:lstStyle/>
          <a:p>
            <a:pPr>
              <a:spcBef>
                <a:spcPct val="0"/>
              </a:spcBef>
              <a:buFontTx/>
              <a:buChar char="•"/>
            </a:pPr>
            <a:r>
              <a:rPr lang="en-US" altLang="en-US" sz="1900" dirty="0"/>
              <a:t> Controlled water releases prevent: </a:t>
            </a:r>
          </a:p>
          <a:p>
            <a:pPr lvl="1">
              <a:spcBef>
                <a:spcPct val="0"/>
              </a:spcBef>
              <a:buNone/>
            </a:pPr>
            <a:r>
              <a:rPr lang="en-US" altLang="en-US" sz="1900" dirty="0"/>
              <a:t>- High discharge events (spates)</a:t>
            </a:r>
          </a:p>
          <a:p>
            <a:pPr lvl="1">
              <a:spcBef>
                <a:spcPct val="0"/>
              </a:spcBef>
              <a:buNone/>
            </a:pPr>
            <a:r>
              <a:rPr lang="en-US" altLang="en-US" sz="1900" dirty="0"/>
              <a:t>- Variation in discharge</a:t>
            </a:r>
          </a:p>
          <a:p>
            <a:pPr>
              <a:spcBef>
                <a:spcPct val="0"/>
              </a:spcBef>
              <a:buFontTx/>
              <a:buChar char="•"/>
            </a:pPr>
            <a:endParaRPr lang="en-US" altLang="en-US" sz="1900" dirty="0"/>
          </a:p>
          <a:p>
            <a:pPr>
              <a:spcBef>
                <a:spcPct val="0"/>
              </a:spcBef>
              <a:buFontTx/>
              <a:buChar char="•"/>
            </a:pPr>
            <a:r>
              <a:rPr lang="en-US" altLang="en-US" sz="1900" dirty="0"/>
              <a:t> More amenable to generalists than specialists.</a:t>
            </a:r>
          </a:p>
          <a:p>
            <a:pPr>
              <a:spcBef>
                <a:spcPct val="0"/>
              </a:spcBef>
              <a:buFontTx/>
              <a:buChar char="•"/>
            </a:pPr>
            <a:endParaRPr lang="en-US" altLang="en-US" sz="1900" dirty="0"/>
          </a:p>
          <a:p>
            <a:pPr>
              <a:spcBef>
                <a:spcPct val="0"/>
              </a:spcBef>
              <a:buFontTx/>
              <a:buChar char="•"/>
            </a:pPr>
            <a:r>
              <a:rPr lang="en-US" altLang="en-US" sz="1900" dirty="0"/>
              <a:t> In a stable setting, generalists will always out-compete specialists.</a:t>
            </a:r>
          </a:p>
          <a:p>
            <a:pPr>
              <a:spcBef>
                <a:spcPct val="0"/>
              </a:spcBef>
              <a:buFontTx/>
              <a:buChar char="•"/>
            </a:pPr>
            <a:endParaRPr lang="en-US" altLang="en-US" sz="1900" dirty="0"/>
          </a:p>
          <a:p>
            <a:pPr>
              <a:spcBef>
                <a:spcPct val="0"/>
              </a:spcBef>
              <a:buFontTx/>
              <a:buChar char="•"/>
            </a:pPr>
            <a:r>
              <a:rPr lang="en-US" altLang="en-US" sz="1900" dirty="0"/>
              <a:t> Dams which release smaller, unpredictable streams tend to decrease species diversity and favor generalists.</a:t>
            </a:r>
          </a:p>
          <a:p>
            <a:endParaRPr lang="en-US" dirty="0"/>
          </a:p>
        </p:txBody>
      </p:sp>
    </p:spTree>
    <p:extLst>
      <p:ext uri="{BB962C8B-B14F-4D97-AF65-F5344CB8AC3E}">
        <p14:creationId xmlns:p14="http://schemas.microsoft.com/office/powerpoint/2010/main" val="2966217018"/>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6C4D022-E2BC-435F-9CDB-44DC57C07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3">
            <a:extLst>
              <a:ext uri="{FF2B5EF4-FFF2-40B4-BE49-F238E27FC236}">
                <a16:creationId xmlns:a16="http://schemas.microsoft.com/office/drawing/2014/main" id="{F6AF8E3B-83D4-634E-B9F1-1469F9D041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32" r="3763"/>
          <a:stretch/>
        </p:blipFill>
        <p:spPr bwMode="auto">
          <a:xfrm>
            <a:off x="13239" y="3269792"/>
            <a:ext cx="5663460" cy="3428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Rectangle 19">
            <a:extLst>
              <a:ext uri="{FF2B5EF4-FFF2-40B4-BE49-F238E27FC236}">
                <a16:creationId xmlns:a16="http://schemas.microsoft.com/office/drawing/2014/main" id="{C926CAD6-45B1-4A85-A196-E722067B1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3480" y="0"/>
            <a:ext cx="6525472" cy="6858000"/>
          </a:xfrm>
          <a:prstGeom prst="rect">
            <a:avLst/>
          </a:prstGeom>
          <a:solidFill>
            <a:schemeClr val="bg1">
              <a:lumMod val="75000"/>
              <a:lumOff val="25000"/>
            </a:schemeClr>
          </a:solidFill>
          <a:ln w="6350" cap="sq" cmpd="sng" algn="ctr">
            <a:noFill/>
            <a:prstDash val="solid"/>
            <a:miter lim="800000"/>
          </a:ln>
          <a:effectLst/>
        </p:spPr>
      </p:sp>
      <p:sp>
        <p:nvSpPr>
          <p:cNvPr id="22" name="Rectangle 21">
            <a:extLst>
              <a:ext uri="{FF2B5EF4-FFF2-40B4-BE49-F238E27FC236}">
                <a16:creationId xmlns:a16="http://schemas.microsoft.com/office/drawing/2014/main" id="{0E0936D5-2DCE-48A4-93BC-BA7861B4E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81848" y="320040"/>
            <a:ext cx="5888736" cy="6217920"/>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D650A1C9-4886-E14A-9DDA-CB2E45265E0C}"/>
              </a:ext>
            </a:extLst>
          </p:cNvPr>
          <p:cNvSpPr>
            <a:spLocks noGrp="1"/>
          </p:cNvSpPr>
          <p:nvPr>
            <p:ph type="title"/>
          </p:nvPr>
        </p:nvSpPr>
        <p:spPr>
          <a:xfrm>
            <a:off x="6303580" y="642594"/>
            <a:ext cx="5245269" cy="1371600"/>
          </a:xfrm>
        </p:spPr>
        <p:txBody>
          <a:bodyPr>
            <a:normAutofit/>
          </a:bodyPr>
          <a:lstStyle/>
          <a:p>
            <a:r>
              <a:rPr lang="en-US" altLang="en-US" sz="2800">
                <a:solidFill>
                  <a:schemeClr val="tx1"/>
                </a:solidFill>
              </a:rPr>
              <a:t>Alteration of Habitat &amp; Communities</a:t>
            </a:r>
            <a:br>
              <a:rPr lang="en-US" altLang="en-US" sz="2800">
                <a:solidFill>
                  <a:schemeClr val="tx1"/>
                </a:solidFill>
              </a:rPr>
            </a:br>
            <a:r>
              <a:rPr lang="en-US" altLang="en-US" sz="2800" i="1">
                <a:solidFill>
                  <a:schemeClr val="tx1"/>
                </a:solidFill>
              </a:rPr>
              <a:t>2. Effects on migration of biota</a:t>
            </a:r>
            <a:endParaRPr lang="en-US" sz="2800" i="1">
              <a:solidFill>
                <a:schemeClr val="tx1"/>
              </a:solidFill>
            </a:endParaRPr>
          </a:p>
        </p:txBody>
      </p:sp>
      <p:pic>
        <p:nvPicPr>
          <p:cNvPr id="8" name="Picture 6">
            <a:extLst>
              <a:ext uri="{FF2B5EF4-FFF2-40B4-BE49-F238E27FC236}">
                <a16:creationId xmlns:a16="http://schemas.microsoft.com/office/drawing/2014/main" id="{7D5D0E40-EC74-1742-A01E-F268945BB2A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1" t="-566" r="-336" b="-21092"/>
          <a:stretch/>
        </p:blipFill>
        <p:spPr bwMode="auto">
          <a:xfrm>
            <a:off x="0" y="257476"/>
            <a:ext cx="5689939" cy="344503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56EA925B-DD93-414B-B949-4A1DEFEB7DA2}"/>
              </a:ext>
            </a:extLst>
          </p:cNvPr>
          <p:cNvSpPr>
            <a:spLocks noGrp="1"/>
          </p:cNvSpPr>
          <p:nvPr>
            <p:ph idx="1"/>
          </p:nvPr>
        </p:nvSpPr>
        <p:spPr>
          <a:xfrm>
            <a:off x="6303580" y="2247498"/>
            <a:ext cx="5245269" cy="3931920"/>
          </a:xfrm>
        </p:spPr>
        <p:txBody>
          <a:bodyPr>
            <a:noAutofit/>
          </a:bodyPr>
          <a:lstStyle/>
          <a:p>
            <a:pPr>
              <a:buFont typeface="Arial" panose="020B0604020202020204" pitchFamily="34" charset="0"/>
              <a:buChar char="•"/>
              <a:defRPr/>
            </a:pPr>
            <a:r>
              <a:rPr lang="en-US" altLang="en-US" sz="1800" dirty="0">
                <a:cs typeface="Calibri" panose="020F0502020204030204" pitchFamily="34" charset="0"/>
              </a:rPr>
              <a:t> Fish more seriously affected by dams than inverts…</a:t>
            </a:r>
          </a:p>
          <a:p>
            <a:pPr marL="0" indent="0">
              <a:buNone/>
              <a:defRPr/>
            </a:pPr>
            <a:endParaRPr lang="en-US" altLang="en-US" sz="1800" dirty="0">
              <a:cs typeface="Calibri" panose="020F0502020204030204" pitchFamily="34" charset="0"/>
            </a:endParaRPr>
          </a:p>
          <a:p>
            <a:pPr>
              <a:buFont typeface="Arial" panose="020B0604020202020204" pitchFamily="34" charset="0"/>
              <a:buChar char="•"/>
              <a:defRPr/>
            </a:pPr>
            <a:r>
              <a:rPr lang="en-US" altLang="en-US" sz="1800" dirty="0">
                <a:cs typeface="Calibri" panose="020F0502020204030204" pitchFamily="34" charset="0"/>
              </a:rPr>
              <a:t>Migratory fish (</a:t>
            </a:r>
            <a:r>
              <a:rPr lang="en-US" altLang="en-US" sz="1800" i="1" dirty="0">
                <a:cs typeface="Calibri" panose="020F0502020204030204" pitchFamily="34" charset="0"/>
              </a:rPr>
              <a:t>catadromous species)</a:t>
            </a:r>
            <a:r>
              <a:rPr lang="en-US" altLang="en-US" sz="1800" dirty="0">
                <a:cs typeface="Calibri" panose="020F0502020204030204" pitchFamily="34" charset="0"/>
              </a:rPr>
              <a:t> unable to reach spawning grounds upstream.</a:t>
            </a:r>
          </a:p>
          <a:p>
            <a:pPr>
              <a:buFont typeface="Arial" panose="020B0604020202020204" pitchFamily="34" charset="0"/>
              <a:buChar char="•"/>
              <a:defRPr/>
            </a:pPr>
            <a:endParaRPr lang="en-US" altLang="en-US" sz="1800" dirty="0">
              <a:cs typeface="Calibri" panose="020F0502020204030204" pitchFamily="34" charset="0"/>
            </a:endParaRPr>
          </a:p>
          <a:p>
            <a:pPr>
              <a:buFont typeface="Arial" panose="020B0604020202020204" pitchFamily="34" charset="0"/>
              <a:buChar char="•"/>
              <a:defRPr/>
            </a:pPr>
            <a:r>
              <a:rPr lang="en-US" altLang="en-US" sz="1800" dirty="0">
                <a:cs typeface="Calibri" panose="020F0502020204030204" pitchFamily="34" charset="0"/>
              </a:rPr>
              <a:t>Quality of spawning habitat reduced (+/- discharge)</a:t>
            </a:r>
            <a:br>
              <a:rPr lang="en-US" altLang="en-US" sz="1800" dirty="0">
                <a:cs typeface="Calibri" panose="020F0502020204030204" pitchFamily="34" charset="0"/>
              </a:rPr>
            </a:br>
            <a:endParaRPr lang="en-US" altLang="en-US" sz="1800" dirty="0">
              <a:cs typeface="Calibri" panose="020F0502020204030204" pitchFamily="34" charset="0"/>
            </a:endParaRPr>
          </a:p>
          <a:p>
            <a:pPr>
              <a:buFont typeface="Arial" panose="020B0604020202020204" pitchFamily="34" charset="0"/>
              <a:buChar char="•"/>
              <a:defRPr/>
            </a:pPr>
            <a:r>
              <a:rPr lang="en-US" altLang="en-US" sz="1800" dirty="0">
                <a:cs typeface="Calibri" panose="020F0502020204030204" pitchFamily="34" charset="0"/>
              </a:rPr>
              <a:t>Inability to mitigate affects fish distributions (salmon, trout, sturgeon).</a:t>
            </a:r>
          </a:p>
        </p:txBody>
      </p:sp>
      <p:sp>
        <p:nvSpPr>
          <p:cNvPr id="10" name="Rectangle 1">
            <a:extLst>
              <a:ext uri="{FF2B5EF4-FFF2-40B4-BE49-F238E27FC236}">
                <a16:creationId xmlns:a16="http://schemas.microsoft.com/office/drawing/2014/main" id="{C27048CF-C758-5D45-859E-A13EE8F734EC}"/>
              </a:ext>
            </a:extLst>
          </p:cNvPr>
          <p:cNvSpPr>
            <a:spLocks noChangeArrowheads="1"/>
          </p:cNvSpPr>
          <p:nvPr/>
        </p:nvSpPr>
        <p:spPr bwMode="auto">
          <a:xfrm>
            <a:off x="3638151" y="4551341"/>
            <a:ext cx="2012089"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600"/>
              </a:spcAft>
              <a:buFontTx/>
              <a:buNone/>
            </a:pPr>
            <a:r>
              <a:rPr lang="en-US" altLang="en-US" sz="1000" dirty="0">
                <a:latin typeface="Avenir Book" panose="02000503020000020003" pitchFamily="2" charset="0"/>
                <a:hlinkClick r:id="rId5"/>
              </a:rPr>
              <a:t>https://youtu.be/5Uh9Vg1vy0w</a:t>
            </a:r>
            <a:r>
              <a:rPr lang="en-US" altLang="en-US" sz="1000" dirty="0">
                <a:latin typeface="Avenir Book" panose="02000503020000020003" pitchFamily="2" charset="0"/>
              </a:rPr>
              <a:t> </a:t>
            </a:r>
          </a:p>
        </p:txBody>
      </p:sp>
    </p:spTree>
    <p:extLst>
      <p:ext uri="{BB962C8B-B14F-4D97-AF65-F5344CB8AC3E}">
        <p14:creationId xmlns:p14="http://schemas.microsoft.com/office/powerpoint/2010/main" val="3610728389"/>
      </p:ext>
    </p:extLst>
  </p:cSld>
  <p:clrMapOvr>
    <a:overrideClrMapping bg1="dk1" tx1="lt1" bg2="dk2" tx2="lt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4E9EDDFA-8F05-462B-8D3E-5B9C4FBC7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a:extLst>
              <a:ext uri="{FF2B5EF4-FFF2-40B4-BE49-F238E27FC236}">
                <a16:creationId xmlns:a16="http://schemas.microsoft.com/office/drawing/2014/main" id="{B95DAB9C-EC7F-194A-B41E-2FE0B5FFEC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79" r="1" b="1"/>
          <a:stretch/>
        </p:blipFill>
        <p:spPr bwMode="auto">
          <a:xfrm>
            <a:off x="228600" y="1590821"/>
            <a:ext cx="6094819" cy="369016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 name="Rectangle 28">
            <a:extLst>
              <a:ext uri="{FF2B5EF4-FFF2-40B4-BE49-F238E27FC236}">
                <a16:creationId xmlns:a16="http://schemas.microsoft.com/office/drawing/2014/main" id="{143F9A23-3237-4ED6-A1E9-C0E6530E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63CD46D-4335-4BA4-842A-BF835A99C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50A1C9-4886-E14A-9DDA-CB2E45265E0C}"/>
              </a:ext>
            </a:extLst>
          </p:cNvPr>
          <p:cNvSpPr>
            <a:spLocks noGrp="1"/>
          </p:cNvSpPr>
          <p:nvPr>
            <p:ph type="title"/>
          </p:nvPr>
        </p:nvSpPr>
        <p:spPr>
          <a:xfrm>
            <a:off x="7064082" y="642594"/>
            <a:ext cx="4472921" cy="1371600"/>
          </a:xfrm>
        </p:spPr>
        <p:txBody>
          <a:bodyPr>
            <a:normAutofit/>
          </a:bodyPr>
          <a:lstStyle/>
          <a:p>
            <a:r>
              <a:rPr lang="en-US" altLang="en-US" sz="3100" dirty="0"/>
              <a:t>Alteration of Habitat &amp; Communities</a:t>
            </a:r>
            <a:br>
              <a:rPr lang="en-US" altLang="en-US" sz="3100" dirty="0"/>
            </a:br>
            <a:r>
              <a:rPr lang="en-US" altLang="en-US" sz="3100" i="1" dirty="0"/>
              <a:t>3. Induce salinization</a:t>
            </a:r>
            <a:endParaRPr lang="en-US" sz="3100" i="1" dirty="0"/>
          </a:p>
        </p:txBody>
      </p:sp>
      <p:sp>
        <p:nvSpPr>
          <p:cNvPr id="3" name="Content Placeholder 2">
            <a:extLst>
              <a:ext uri="{FF2B5EF4-FFF2-40B4-BE49-F238E27FC236}">
                <a16:creationId xmlns:a16="http://schemas.microsoft.com/office/drawing/2014/main" id="{56EA925B-DD93-414B-B949-4A1DEFEB7DA2}"/>
              </a:ext>
            </a:extLst>
          </p:cNvPr>
          <p:cNvSpPr>
            <a:spLocks noGrp="1"/>
          </p:cNvSpPr>
          <p:nvPr>
            <p:ph idx="1"/>
          </p:nvPr>
        </p:nvSpPr>
        <p:spPr>
          <a:xfrm>
            <a:off x="7048040" y="2231456"/>
            <a:ext cx="4472922" cy="3931920"/>
          </a:xfrm>
        </p:spPr>
        <p:txBody>
          <a:bodyPr>
            <a:noAutofit/>
          </a:bodyPr>
          <a:lstStyle/>
          <a:p>
            <a:pPr>
              <a:buFont typeface="Arial" panose="020B0604020202020204" pitchFamily="34" charset="0"/>
              <a:buChar char="•"/>
              <a:defRPr/>
            </a:pPr>
            <a:r>
              <a:rPr lang="en-US" altLang="en-US" sz="1700" dirty="0">
                <a:cs typeface="Calibri" panose="020F0502020204030204" pitchFamily="34" charset="0"/>
              </a:rPr>
              <a:t>Evaporation leaves behind salt molecules and other minerals in remaining stored water.</a:t>
            </a:r>
            <a:br>
              <a:rPr lang="en-US" altLang="en-US" sz="1700" dirty="0">
                <a:cs typeface="Calibri" panose="020F0502020204030204" pitchFamily="34" charset="0"/>
              </a:rPr>
            </a:br>
            <a:endParaRPr lang="en-US" altLang="en-US" sz="1700" dirty="0">
              <a:cs typeface="Calibri" panose="020F0502020204030204" pitchFamily="34" charset="0"/>
            </a:endParaRPr>
          </a:p>
          <a:p>
            <a:pPr>
              <a:buFont typeface="Arial" panose="020B0604020202020204" pitchFamily="34" charset="0"/>
              <a:buChar char="•"/>
              <a:defRPr/>
            </a:pPr>
            <a:r>
              <a:rPr lang="en-US" altLang="en-US" sz="1700" dirty="0">
                <a:cs typeface="Calibri" panose="020F0502020204030204" pitchFamily="34" charset="0"/>
              </a:rPr>
              <a:t>High salt concentrations – toxic to aquatic organisms</a:t>
            </a:r>
            <a:br>
              <a:rPr lang="en-US" altLang="en-US" sz="1700" dirty="0">
                <a:cs typeface="Calibri" panose="020F0502020204030204" pitchFamily="34" charset="0"/>
              </a:rPr>
            </a:br>
            <a:endParaRPr lang="en-US" altLang="en-US" sz="1700" dirty="0">
              <a:cs typeface="Calibri" panose="020F0502020204030204" pitchFamily="34" charset="0"/>
            </a:endParaRPr>
          </a:p>
          <a:p>
            <a:pPr>
              <a:buFont typeface="Arial" panose="020B0604020202020204" pitchFamily="34" charset="0"/>
              <a:buChar char="•"/>
              <a:defRPr/>
            </a:pPr>
            <a:r>
              <a:rPr lang="en-US" altLang="en-US" sz="1700" dirty="0">
                <a:cs typeface="Calibri" panose="020F0502020204030204" pitchFamily="34" charset="0"/>
              </a:rPr>
              <a:t>Corrosive / damage pipes and machinery.|</a:t>
            </a:r>
            <a:br>
              <a:rPr lang="en-US" altLang="en-US" sz="1700" dirty="0">
                <a:cs typeface="Calibri" panose="020F0502020204030204" pitchFamily="34" charset="0"/>
              </a:rPr>
            </a:br>
            <a:endParaRPr lang="en-US" altLang="en-US" sz="1700" dirty="0">
              <a:cs typeface="Calibri" panose="020F0502020204030204" pitchFamily="34" charset="0"/>
            </a:endParaRPr>
          </a:p>
          <a:p>
            <a:pPr>
              <a:buFont typeface="Arial" panose="020B0604020202020204" pitchFamily="34" charset="0"/>
              <a:buChar char="•"/>
              <a:defRPr/>
            </a:pPr>
            <a:r>
              <a:rPr lang="en-US" altLang="en-US" sz="1700" dirty="0">
                <a:cs typeface="Calibri" panose="020F0502020204030204" pitchFamily="34" charset="0"/>
              </a:rPr>
              <a:t>Affect drinking water – laxative effect, reduced suitability for grazing animals. </a:t>
            </a:r>
          </a:p>
        </p:txBody>
      </p:sp>
    </p:spTree>
    <p:extLst>
      <p:ext uri="{BB962C8B-B14F-4D97-AF65-F5344CB8AC3E}">
        <p14:creationId xmlns:p14="http://schemas.microsoft.com/office/powerpoint/2010/main" val="3260181514"/>
      </p:ext>
    </p:extLst>
  </p:cSld>
  <p:clrMapOvr>
    <a:overrideClrMapping bg1="dk1" tx1="lt1" bg2="dk2" tx2="lt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CC578-050F-F743-9A75-4CC42B510099}"/>
              </a:ext>
            </a:extLst>
          </p:cNvPr>
          <p:cNvSpPr>
            <a:spLocks noGrp="1"/>
          </p:cNvSpPr>
          <p:nvPr>
            <p:ph type="title"/>
          </p:nvPr>
        </p:nvSpPr>
        <p:spPr>
          <a:xfrm>
            <a:off x="565483" y="293638"/>
            <a:ext cx="10058400" cy="1371600"/>
          </a:xfrm>
        </p:spPr>
        <p:txBody>
          <a:bodyPr>
            <a:normAutofit/>
          </a:bodyPr>
          <a:lstStyle/>
          <a:p>
            <a:r>
              <a:rPr lang="en-US" sz="2800" dirty="0"/>
              <a:t>Animals creating natural dams/water storage spaces</a:t>
            </a:r>
          </a:p>
        </p:txBody>
      </p:sp>
      <p:sp>
        <p:nvSpPr>
          <p:cNvPr id="3" name="Content Placeholder 2">
            <a:extLst>
              <a:ext uri="{FF2B5EF4-FFF2-40B4-BE49-F238E27FC236}">
                <a16:creationId xmlns:a16="http://schemas.microsoft.com/office/drawing/2014/main" id="{6FBC885E-0AB7-6F4F-BFBD-9385F70B0C19}"/>
              </a:ext>
            </a:extLst>
          </p:cNvPr>
          <p:cNvSpPr>
            <a:spLocks noGrp="1"/>
          </p:cNvSpPr>
          <p:nvPr>
            <p:ph idx="1"/>
          </p:nvPr>
        </p:nvSpPr>
        <p:spPr>
          <a:xfrm>
            <a:off x="1237542" y="1408322"/>
            <a:ext cx="4495799" cy="1371600"/>
          </a:xfrm>
        </p:spPr>
        <p:txBody>
          <a:bodyPr>
            <a:normAutofit fontScale="92500" lnSpcReduction="20000"/>
          </a:bodyPr>
          <a:lstStyle/>
          <a:p>
            <a:r>
              <a:rPr lang="en-US" altLang="en-US" sz="2200" b="1" dirty="0"/>
              <a:t> Beavers creating dams </a:t>
            </a:r>
            <a:r>
              <a:rPr lang="en-US" altLang="en-US" sz="1900" b="1" dirty="0"/>
              <a:t>	</a:t>
            </a:r>
            <a:br>
              <a:rPr lang="en-US" altLang="en-US" sz="1600" b="1" dirty="0"/>
            </a:br>
            <a:br>
              <a:rPr lang="en-US" altLang="en-US" sz="1900" b="1" dirty="0"/>
            </a:br>
            <a:r>
              <a:rPr lang="en-US" altLang="en-US" sz="1900" dirty="0"/>
              <a:t>- Keystone species</a:t>
            </a:r>
            <a:br>
              <a:rPr lang="en-US" altLang="en-US" sz="1900" dirty="0"/>
            </a:br>
            <a:r>
              <a:rPr lang="en-US" altLang="en-US" sz="1900" dirty="0"/>
              <a:t>- Altering ecology to advantage</a:t>
            </a:r>
            <a:br>
              <a:rPr lang="en-US" altLang="en-US" sz="1900" dirty="0"/>
            </a:br>
            <a:r>
              <a:rPr lang="en-US" altLang="en-US" sz="1900" dirty="0"/>
              <a:t>- Beaver Lake, Yellowstone USA</a:t>
            </a:r>
            <a:endParaRPr lang="en-US" altLang="en-US" sz="1900" b="1" dirty="0"/>
          </a:p>
          <a:p>
            <a:endParaRPr lang="en-US" dirty="0"/>
          </a:p>
        </p:txBody>
      </p:sp>
      <p:pic>
        <p:nvPicPr>
          <p:cNvPr id="5" name="Picture 1">
            <a:extLst>
              <a:ext uri="{FF2B5EF4-FFF2-40B4-BE49-F238E27FC236}">
                <a16:creationId xmlns:a16="http://schemas.microsoft.com/office/drawing/2014/main" id="{08F70DD1-DDCC-284D-A676-9FD82F3B94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507139">
            <a:off x="9790921" y="792273"/>
            <a:ext cx="791353" cy="807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3">
            <a:extLst>
              <a:ext uri="{FF2B5EF4-FFF2-40B4-BE49-F238E27FC236}">
                <a16:creationId xmlns:a16="http://schemas.microsoft.com/office/drawing/2014/main" id="{B7DFD1EA-D4AA-9B46-BA72-71AFFA18CEB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0765" y="2974199"/>
            <a:ext cx="4792576" cy="32898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a:extLst>
              <a:ext uri="{FF2B5EF4-FFF2-40B4-BE49-F238E27FC236}">
                <a16:creationId xmlns:a16="http://schemas.microsoft.com/office/drawing/2014/main" id="{95228631-5944-9941-8931-8241AD8C60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0" y="2158290"/>
            <a:ext cx="4972508" cy="3729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0">
            <a:extLst>
              <a:ext uri="{FF2B5EF4-FFF2-40B4-BE49-F238E27FC236}">
                <a16:creationId xmlns:a16="http://schemas.microsoft.com/office/drawing/2014/main" id="{B16462D1-A529-6F40-BECF-2B62038228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3976850" flipH="1">
            <a:off x="10808086" y="364384"/>
            <a:ext cx="946190" cy="9328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8061933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EF6-A432-364A-BF39-345D12250320}"/>
              </a:ext>
            </a:extLst>
          </p:cNvPr>
          <p:cNvSpPr>
            <a:spLocks noGrp="1"/>
          </p:cNvSpPr>
          <p:nvPr>
            <p:ph type="title"/>
          </p:nvPr>
        </p:nvSpPr>
        <p:spPr/>
        <p:txBody>
          <a:bodyPr/>
          <a:lstStyle/>
          <a:p>
            <a:r>
              <a:rPr lang="en-US" dirty="0"/>
              <a:t>Task in prep for next week</a:t>
            </a:r>
            <a:br>
              <a:rPr lang="en-US" dirty="0"/>
            </a:br>
            <a:r>
              <a:rPr lang="en-US" sz="3000" dirty="0"/>
              <a:t>Managing the unseen…</a:t>
            </a:r>
          </a:p>
        </p:txBody>
      </p:sp>
      <p:sp>
        <p:nvSpPr>
          <p:cNvPr id="3" name="Content Placeholder 2">
            <a:extLst>
              <a:ext uri="{FF2B5EF4-FFF2-40B4-BE49-F238E27FC236}">
                <a16:creationId xmlns:a16="http://schemas.microsoft.com/office/drawing/2014/main" id="{303D0142-E0EA-BA41-8F84-7FC447C6C655}"/>
              </a:ext>
            </a:extLst>
          </p:cNvPr>
          <p:cNvSpPr>
            <a:spLocks noGrp="1"/>
          </p:cNvSpPr>
          <p:nvPr>
            <p:ph idx="1"/>
          </p:nvPr>
        </p:nvSpPr>
        <p:spPr>
          <a:xfrm>
            <a:off x="885497" y="2314154"/>
            <a:ext cx="4403834" cy="3587916"/>
          </a:xfrm>
        </p:spPr>
        <p:txBody>
          <a:bodyPr>
            <a:normAutofit/>
          </a:bodyPr>
          <a:lstStyle/>
          <a:p>
            <a:pPr marL="0" indent="0">
              <a:buNone/>
            </a:pPr>
            <a:r>
              <a:rPr lang="en-US" sz="2000" dirty="0"/>
              <a:t>Research into</a:t>
            </a:r>
            <a:r>
              <a:rPr lang="en-US" sz="2000" b="1" dirty="0"/>
              <a:t>:</a:t>
            </a:r>
          </a:p>
          <a:p>
            <a:pPr marL="0" indent="0">
              <a:buNone/>
            </a:pPr>
            <a:endParaRPr lang="en-US" sz="2000" b="1" dirty="0"/>
          </a:p>
          <a:p>
            <a:pPr marL="0" indent="0">
              <a:buNone/>
            </a:pPr>
            <a:r>
              <a:rPr lang="en-US" sz="2000" b="1" dirty="0"/>
              <a:t>What aquifers are exactly…</a:t>
            </a:r>
          </a:p>
          <a:p>
            <a:pPr marL="0" indent="0">
              <a:buNone/>
            </a:pPr>
            <a:r>
              <a:rPr lang="en-US" sz="2000" b="1" dirty="0"/>
              <a:t>Why they are important or need our management…</a:t>
            </a:r>
          </a:p>
          <a:p>
            <a:pPr marL="0" indent="0">
              <a:buNone/>
            </a:pPr>
            <a:r>
              <a:rPr lang="en-US" sz="2000" b="1" dirty="0"/>
              <a:t>How are we managing them?</a:t>
            </a:r>
          </a:p>
        </p:txBody>
      </p:sp>
      <p:pic>
        <p:nvPicPr>
          <p:cNvPr id="10242" name="Picture 2" descr="Groundwater: Going, going, gone? | Ensia">
            <a:extLst>
              <a:ext uri="{FF2B5EF4-FFF2-40B4-BE49-F238E27FC236}">
                <a16:creationId xmlns:a16="http://schemas.microsoft.com/office/drawing/2014/main" id="{6D83F436-0076-D443-8D29-B68BA01219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4409" y="2014194"/>
            <a:ext cx="6410769" cy="41156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8033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RegularSeedLeftStep">
      <a:dk1>
        <a:srgbClr val="000000"/>
      </a:dk1>
      <a:lt1>
        <a:srgbClr val="FFFFFF"/>
      </a:lt1>
      <a:dk2>
        <a:srgbClr val="31271C"/>
      </a:dk2>
      <a:lt2>
        <a:srgbClr val="F3F0F3"/>
      </a:lt2>
      <a:accent1>
        <a:srgbClr val="52B647"/>
      </a:accent1>
      <a:accent2>
        <a:srgbClr val="77B13B"/>
      </a:accent2>
      <a:accent3>
        <a:srgbClr val="9FA641"/>
      </a:accent3>
      <a:accent4>
        <a:srgbClr val="B1893B"/>
      </a:accent4>
      <a:accent5>
        <a:srgbClr val="C3694D"/>
      </a:accent5>
      <a:accent6>
        <a:srgbClr val="B13B50"/>
      </a:accent6>
      <a:hlink>
        <a:srgbClr val="B442C0"/>
      </a:hlink>
      <a:folHlink>
        <a:srgbClr val="7F7F7F"/>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TotalTime>
  <Words>9728</Words>
  <Application>Microsoft Macintosh PowerPoint</Application>
  <PresentationFormat>Widescreen</PresentationFormat>
  <Paragraphs>641</Paragraphs>
  <Slides>50</Slides>
  <Notes>50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50</vt:i4>
      </vt:variant>
    </vt:vector>
  </HeadingPairs>
  <TitlesOfParts>
    <vt:vector size="58" baseType="lpstr">
      <vt:lpstr>Arial</vt:lpstr>
      <vt:lpstr>Avenir Book</vt:lpstr>
      <vt:lpstr>Avenir Next LT Pro</vt:lpstr>
      <vt:lpstr>Avenir Next LT Pro Light</vt:lpstr>
      <vt:lpstr>Calibri</vt:lpstr>
      <vt:lpstr>Garamond</vt:lpstr>
      <vt:lpstr>SavonVTI</vt:lpstr>
      <vt:lpstr>HiJaak</vt:lpstr>
      <vt:lpstr>Lakes, Dams   &amp; Reservoirs </vt:lpstr>
      <vt:lpstr>PowerPoint Presentation</vt:lpstr>
      <vt:lpstr>Today’s topics…</vt:lpstr>
      <vt:lpstr>The UK’s Watershed</vt:lpstr>
      <vt:lpstr>PowerPoint Presentation</vt:lpstr>
      <vt:lpstr>Lakes</vt:lpstr>
      <vt:lpstr>Lake types…</vt:lpstr>
      <vt:lpstr>PowerPoint Presentation</vt:lpstr>
      <vt:lpstr>PowerPoint Presentation</vt:lpstr>
      <vt:lpstr>Lake Biwa, Japan</vt:lpstr>
      <vt:lpstr>PowerPoint Presentation</vt:lpstr>
      <vt:lpstr>Lake Origins…</vt:lpstr>
      <vt:lpstr>A closer look at the lake types…</vt:lpstr>
      <vt:lpstr>Glaciers</vt:lpstr>
      <vt:lpstr>Maximum Extent of Continental Ice</vt:lpstr>
      <vt:lpstr>Inland Lakes Resulting from Melt Water…</vt:lpstr>
      <vt:lpstr>The 4 types of glacial lakes:</vt:lpstr>
      <vt:lpstr>The Nordfjord lakes (northwestern Norway)</vt:lpstr>
      <vt:lpstr>Cirque Lake</vt:lpstr>
      <vt:lpstr>Kettle Lakes – Outwash plain in Ontario with numerous  kettle lakes (shown as black)</vt:lpstr>
      <vt:lpstr>Permafrost lakes</vt:lpstr>
      <vt:lpstr>Arctic Permafrost Lakes (Tundra, Northwest Territories, Canada)</vt:lpstr>
      <vt:lpstr>Lunch break!</vt:lpstr>
      <vt:lpstr>Tectonic lake basins</vt:lpstr>
      <vt:lpstr>PowerPoint Presentation</vt:lpstr>
      <vt:lpstr> Lake Manly, Death Valley</vt:lpstr>
      <vt:lpstr>Lake Tahoe – N. American Graben</vt:lpstr>
      <vt:lpstr>PowerPoint Presentation</vt:lpstr>
      <vt:lpstr>Lake Baikal</vt:lpstr>
      <vt:lpstr>Fluviatile lake basins - dam lakes</vt:lpstr>
      <vt:lpstr>Floodplain lakes</vt:lpstr>
      <vt:lpstr>Oxbow lakes</vt:lpstr>
      <vt:lpstr>Volcanic Lake Basins</vt:lpstr>
      <vt:lpstr>Crater Lake, Oregon</vt:lpstr>
      <vt:lpstr>Karst / sink lake basins</vt:lpstr>
      <vt:lpstr>Brain break!</vt:lpstr>
      <vt:lpstr>Research Task…</vt:lpstr>
      <vt:lpstr>Reservoirs &amp; Dams</vt:lpstr>
      <vt:lpstr>Purpose of Dams &amp; Reservoirs….</vt:lpstr>
      <vt:lpstr>Pros &amp; Cons of dams and reservoirs</vt:lpstr>
      <vt:lpstr>Issues...</vt:lpstr>
      <vt:lpstr>Comparisons to Natural Lakes Reservoirs tend to be ‘dendritic’</vt:lpstr>
      <vt:lpstr>Comparisons to Natural Lakes Reservoirs are also…</vt:lpstr>
      <vt:lpstr>PowerPoint Presentation</vt:lpstr>
      <vt:lpstr>Reservoir ‘zones’</vt:lpstr>
      <vt:lpstr>Alteration of Habitat &amp; Communities 1. Dams homogenize downstream habitat</vt:lpstr>
      <vt:lpstr>Alteration of Habitat &amp; Communities 2. Effects on migration of biota</vt:lpstr>
      <vt:lpstr>Alteration of Habitat &amp; Communities 3. Induce salinization</vt:lpstr>
      <vt:lpstr>Animals creating natural dams/water storage spaces</vt:lpstr>
      <vt:lpstr>Task in prep for next week Managing the unseen…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Lakes, Dams   &amp; Reservoirs </dc:title>
  <dc:creator>Sam! Sam!</dc:creator>
  <cp:lastModifiedBy>Sam! Sam!</cp:lastModifiedBy>
  <cp:revision>11</cp:revision>
  <dcterms:created xsi:type="dcterms:W3CDTF">2020-11-17T19:55:35Z</dcterms:created>
  <dcterms:modified xsi:type="dcterms:W3CDTF">2020-11-17T21:30:10Z</dcterms:modified>
</cp:coreProperties>
</file>