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9" r:id="rId3"/>
    <p:sldId id="268" r:id="rId4"/>
    <p:sldId id="270" r:id="rId5"/>
    <p:sldId id="275" r:id="rId6"/>
    <p:sldId id="267" r:id="rId7"/>
    <p:sldId id="274" r:id="rId8"/>
    <p:sldId id="273" r:id="rId9"/>
    <p:sldId id="271" r:id="rId10"/>
    <p:sldId id="27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71058" autoAdjust="0"/>
  </p:normalViewPr>
  <p:slideViewPr>
    <p:cSldViewPr snapToGrid="0">
      <p:cViewPr varScale="1">
        <p:scale>
          <a:sx n="90" d="100"/>
          <a:sy n="90" d="100"/>
        </p:scale>
        <p:origin x="13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88F4C4-F3BE-4F2B-802A-6CCB22E7DBB6}" type="datetimeFigureOut">
              <a:rPr lang="en-GB" smtClean="0"/>
              <a:t>25/04/2020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39D05-7384-4D2F-BEA1-CABB96DE3C37}" type="slidenum">
              <a:rPr lang="en-GB" smtClean="0"/>
              <a:t>‹#›</a:t>
            </a:fld>
            <a:endParaRPr lang="en-GB"/>
          </a:p>
        </p:txBody>
      </p:sp>
    </p:spTree>
    <p:extLst>
      <p:ext uri="{BB962C8B-B14F-4D97-AF65-F5344CB8AC3E}">
        <p14:creationId xmlns:p14="http://schemas.microsoft.com/office/powerpoint/2010/main" val="1529407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outhwalesargus.co.uk/news/15083825.the-llanerch-colliery-disaster-a-mine-blast-which-shattered-the-valleys/"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bbc.co.uk/news/uk-40301289" TargetMode="External"/><Relationship Id="rId5" Type="http://schemas.openxmlformats.org/officeDocument/2006/relationships/hyperlink" Target="file:///C:\Users\customer\AppData\Local\Packages\microsoft.windowscommunicationsapps_8wekyb3d8bbwe\LocalState\Files\S0\2807\Attachments\https" TargetMode="External"/><Relationship Id="rId4" Type="http://schemas.openxmlformats.org/officeDocument/2006/relationships/hyperlink" Target="https://www.bbc.co.uk/news/resources/idt-150d11df-c541-44a9-9332-560a19828c47"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heguardian.com/uk-news/manchester-arena-explosion"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history.com/topics/21st-century/9-11-attacks" TargetMode="External"/><Relationship Id="rId4" Type="http://schemas.openxmlformats.org/officeDocument/2006/relationships/hyperlink" Target="https://www.britannica.com/event/London-bombings-of-2005"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heguardian.com/global/video/2017/may/23/mancunians-forever-tony-walsh-reads-poem-manchester-vigil-video"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scrapbook.com/poems/cat/57.html" TargetMode="External"/><Relationship Id="rId4" Type="http://schemas.openxmlformats.org/officeDocument/2006/relationships/hyperlink" Target="https://www.ft.com/content/39022f72-5742-11e7-80b6-9bfa4c1f83d2"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acebook.com/groups/286895088000967/"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bbc.co.uk/news/resources/idt-150d11df-c541-44a9-9332-560a19828c47" TargetMode="External"/><Relationship Id="rId4" Type="http://schemas.openxmlformats.org/officeDocument/2006/relationships/hyperlink" Target="https://www.atlantis-press.com/journals/jracr/125938828/view"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4C3666-E975-4D6A-9AC5-43C8E43A462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B634A5C-8A93-4525-9F3C-AC6D5AA2957C}"/>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Hello, my name is Eleanor Jones and this is a collection of poems based upon capturing the essence of how it feels to experience a disaster where many lives were lost</a:t>
            </a:r>
            <a:endParaRPr lang="en-GB" u="sng" dirty="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solidFill>
                  <a:srgbClr val="0070C0"/>
                </a:solidFill>
              </a:rPr>
              <a:t> </a:t>
            </a:r>
          </a:p>
          <a:p>
            <a:endParaRPr lang="en-GB" dirty="0"/>
          </a:p>
        </p:txBody>
      </p:sp>
      <p:sp>
        <p:nvSpPr>
          <p:cNvPr id="4" name="Slide Number Placeholder 3">
            <a:extLst>
              <a:ext uri="{FF2B5EF4-FFF2-40B4-BE49-F238E27FC236}">
                <a16:creationId xmlns:a16="http://schemas.microsoft.com/office/drawing/2014/main" id="{60647D1C-E37A-42C3-9560-C2C17C993B20}"/>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F7F2F73-0676-459F-B49E-5806967438F1}" type="slidenum">
              <a:t>1</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FFC5C8-7D71-4CA5-A925-C38FD7DD5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BB0397-E3D2-4563-8A6B-BF5BE5BBCDF5}"/>
              </a:ext>
            </a:extLst>
          </p:cNvPr>
          <p:cNvSpPr txBox="1">
            <a:spLocks noGrp="1"/>
          </p:cNvSpPr>
          <p:nvPr>
            <p:ph type="body" sz="quarter" idx="1"/>
          </p:nvPr>
        </p:nvSpPr>
        <p:spPr/>
        <p:txBody>
          <a:bodyPr/>
          <a:lstStyle/>
          <a:p>
            <a:r>
              <a:rPr lang="en-GB" dirty="0"/>
              <a:t>The work will be in two parts:</a:t>
            </a:r>
          </a:p>
          <a:p>
            <a:r>
              <a:rPr lang="en-GB" dirty="0"/>
              <a:t>Accidents and Terrorism disasters.</a:t>
            </a:r>
          </a:p>
          <a:p>
            <a:r>
              <a:rPr lang="en-GB" dirty="0"/>
              <a:t>Looking at them in date order from old to new for the first section, then new to old for the second section.</a:t>
            </a:r>
          </a:p>
          <a:p>
            <a:r>
              <a:rPr lang="en-GB" dirty="0"/>
              <a:t>There will be three different events covered in each section.</a:t>
            </a:r>
          </a:p>
          <a:p>
            <a:r>
              <a:rPr lang="en-GB" dirty="0"/>
              <a:t>Each disaster will have a collection of one or more poems (Welsh events will have a Welsh poem included).</a:t>
            </a:r>
          </a:p>
          <a:p>
            <a:r>
              <a:rPr lang="en-GB" dirty="0"/>
              <a:t>Each poem will have an images which reflects something to do with that disaster.</a:t>
            </a:r>
          </a:p>
          <a:p>
            <a:endParaRPr lang="en-GB" dirty="0"/>
          </a:p>
          <a:p>
            <a:r>
              <a:rPr lang="en-GB" dirty="0"/>
              <a:t>Why I chose this subject. </a:t>
            </a:r>
          </a:p>
          <a:p>
            <a:r>
              <a:rPr lang="en-GB" u="none" dirty="0"/>
              <a:t>I was born on October 21</a:t>
            </a:r>
            <a:r>
              <a:rPr lang="en-GB" u="none" baseline="30000" dirty="0"/>
              <a:t>st</a:t>
            </a:r>
            <a:r>
              <a:rPr lang="en-GB" u="none" dirty="0"/>
              <a:t> 1971, which was the 5</a:t>
            </a:r>
            <a:r>
              <a:rPr lang="en-GB" u="none" baseline="30000" dirty="0"/>
              <a:t>th</a:t>
            </a:r>
            <a:r>
              <a:rPr lang="en-GB" u="none" dirty="0"/>
              <a:t> anniversary of the Aberfan disaster.</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Growing up in Wales there was media coverage of each Aberfan anniversary so it became related to my birthday and I was always reminded of this very sad day at the same time as celebrating my birthday and so it became a part of me. The Aberfan disaster resulted in so many lives lost, both adults and many children, and it is hard to imagine how their families felt or anyone else that was related to the turmoil of that day and the days that followed. Growing up I learned more each year of the terrible disaster that affected Aberfan and developed a special interest in it. Though I haven't been to the cemetery in which the beautiful angels (the children) were laid to rest,  53 years later I am still thinking of them and this prompted the idea to create a collection of poems about such disasters, and to include poems about Aberfan. </a:t>
            </a:r>
            <a:endParaRPr lang="en-GB" dirty="0"/>
          </a:p>
        </p:txBody>
      </p:sp>
      <p:sp>
        <p:nvSpPr>
          <p:cNvPr id="4" name="Slide Number Placeholder 3">
            <a:extLst>
              <a:ext uri="{FF2B5EF4-FFF2-40B4-BE49-F238E27FC236}">
                <a16:creationId xmlns:a16="http://schemas.microsoft.com/office/drawing/2014/main" id="{3007DC71-5AAE-4918-A2A8-EC80AF9C6668}"/>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7210FB-ECA8-48B4-A95C-60CAB257BF17}" type="slidenum">
              <a:t>2</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8AFAC3-2FAF-407B-B494-709460C50B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2945D9-C5B6-4E09-B4B0-152FA319E5C0}"/>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the Accidents section of the collection,  I selected such disasters as had at least one fatal accident, but mostly they involved multiple deaths.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researched the cause of the accident and the events which followed, mostly focussing on the time span of the corresponding 30 days and then tried to find information on the responses of people involved so that I could speak with their voices.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dirty="0"/>
          </a:p>
          <a:p>
            <a:r>
              <a:rPr lang="en-GB" u="sng" dirty="0" err="1"/>
              <a:t>Llanerch</a:t>
            </a:r>
            <a:r>
              <a:rPr lang="en-GB" u="sng" dirty="0"/>
              <a:t> Colliery, </a:t>
            </a:r>
            <a:r>
              <a:rPr lang="en-GB" u="sng" dirty="0" err="1"/>
              <a:t>Abersychan</a:t>
            </a:r>
            <a:r>
              <a:rPr lang="en-GB" u="sng" dirty="0"/>
              <a:t> </a:t>
            </a:r>
            <a:r>
              <a:rPr lang="en-GB" u="sng" dirty="0" err="1"/>
              <a:t>Cwmffrwdoer</a:t>
            </a:r>
            <a:r>
              <a:rPr lang="en-GB" u="sng" dirty="0"/>
              <a:t>, Pontypool.</a:t>
            </a:r>
          </a:p>
          <a:p>
            <a:r>
              <a:rPr lang="en-GB" dirty="0"/>
              <a:t>February 6, 1890, on a Thursday morning, three hundred men would leave their houses for work, but 175 men and boys would never return.</a:t>
            </a:r>
          </a:p>
          <a:p>
            <a:r>
              <a:rPr lang="en-GB" dirty="0"/>
              <a:t>Not long before 9am, a blast, so brutal it was heard for a significant distance around, impacted through the functions profound underground; many men and horses died.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incident was at </a:t>
            </a:r>
            <a:r>
              <a:rPr lang="en-GB" sz="1200" u="none" strike="noStrike" kern="1200" dirty="0">
                <a:solidFill>
                  <a:schemeClr val="tx1"/>
                </a:solidFill>
                <a:effectLst/>
                <a:latin typeface="+mn-lt"/>
                <a:ea typeface="+mn-ea"/>
                <a:cs typeface="+mn-cs"/>
              </a:rPr>
              <a:t>Cook’s Slope, Meadow Vein seam and t</a:t>
            </a:r>
            <a:r>
              <a:rPr lang="en-GB" sz="1200" b="0" i="0" u="none" strike="noStrike" kern="1200" dirty="0">
                <a:solidFill>
                  <a:schemeClr val="tx1"/>
                </a:solidFill>
                <a:effectLst/>
                <a:latin typeface="+mn-lt"/>
                <a:ea typeface="+mn-ea"/>
                <a:cs typeface="+mn-cs"/>
              </a:rPr>
              <a:t>he explosion initially occurred at a seam component named Number 4, heading from a "outburst or gas accumulation“ (REFERENCE WHERE THIS CAME FROM) triggered by the miner’s open flames used to light their way, and the initial explosion actually induced more gas to leak, triggering further explosions at this site. The inquest after did not blame those who ran the mine, because everyone believed the mine was safe for working with naked lights, and that “such belief was then reasonable”(Wade).</a:t>
            </a:r>
            <a:r>
              <a:rPr lang="en-GB" dirty="0"/>
              <a:t> Wade, M.  ‘The Llanerch colliery disaster: A mine blast which shattered the valleys’ </a:t>
            </a:r>
            <a:r>
              <a:rPr lang="en-GB" i="1" dirty="0"/>
              <a:t>South Wales Argus </a:t>
            </a:r>
            <a:r>
              <a:rPr lang="en-GB" dirty="0"/>
              <a:t>(10th February 2017). &lt;</a:t>
            </a:r>
            <a:r>
              <a:rPr lang="en-GB" u="sng" dirty="0">
                <a:hlinkClick r:id="rId3"/>
              </a:rPr>
              <a:t>https://www.southwalesargus.co.uk/news/15083825.the-llanerch-colliery-disaster-a-mine-blast-which-shattered-the-valleys/</a:t>
            </a:r>
            <a:r>
              <a:rPr lang="en-GB" dirty="0"/>
              <a:t>&gt;  [accessed 19th February 2020]</a:t>
            </a:r>
          </a:p>
          <a:p>
            <a:endParaRPr lang="en-GB" sz="1200" b="0" i="0" u="sng"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rPr>
              <a:t>Aberfan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On the morning of October 21, 1966, at 9.15am, around 140,000 gallons of dark slurry cascaded down the hill over Aberfan. It demolished everything it hit, finally killing 144 people, only 28 were adults the other 116 were all children as it ripped through a school.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cause of the disaster was the collapse of a colliery spoil tip number 7 and the Aberfan disaster became one of the worst mining accidents in the United Kingdom.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It happened so quickly that no one could evacuate the area or even brace for it. Children who survived said that they heard a noise similar to an aircraft. Then the slurry struck the school and smashing the walls and pouring through the windows it turned everything into rubble and floods. The force of the slurry caused pipes to explode, and water began to flood the building and the people, mostly children, caught inside didn’t have a chance.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NBC colliery spokespeople said it was totally unlikely to have happened, however the company knew the spoil tip was piled on top of a natural spring, and with so much rain occurring it was an accident waiting to happen </a:t>
            </a:r>
            <a:r>
              <a:rPr lang="en-GB" i="1" dirty="0"/>
              <a:t>BBC News</a:t>
            </a:r>
            <a:r>
              <a:rPr lang="en-GB" dirty="0"/>
              <a:t>, ‘Aberfan The mistake that cost a village its children ‘ </a:t>
            </a:r>
            <a:r>
              <a:rPr lang="en-GB" dirty="0">
                <a:hlinkClick r:id="rId4"/>
              </a:rPr>
              <a:t>https://www.bbc.co.uk/news/resources/idt-150d11df-c541-44a9-9332-560a19828c47</a:t>
            </a:r>
            <a:r>
              <a:rPr lang="en-GB" dirty="0"/>
              <a:t> [accessed]15tth March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strike="noStrike" kern="1200" dirty="0">
                <a:solidFill>
                  <a:schemeClr val="tx1"/>
                </a:solidFill>
                <a:effectLst/>
                <a:latin typeface="+mn-lt"/>
                <a:ea typeface="+mn-ea"/>
                <a:cs typeface="+mn-cs"/>
              </a:rPr>
              <a:t>Grenfell Tower</a:t>
            </a:r>
          </a:p>
          <a:p>
            <a:r>
              <a:rPr lang="en-GB" sz="1200" b="0" i="0" u="none" strike="noStrike" kern="1200" dirty="0">
                <a:solidFill>
                  <a:schemeClr val="tx1"/>
                </a:solidFill>
                <a:effectLst/>
                <a:latin typeface="+mn-lt"/>
                <a:ea typeface="+mn-ea"/>
                <a:cs typeface="+mn-cs"/>
              </a:rPr>
              <a:t>A fire broke in the 24-storey block of flats, Grenfell Tower in North Kensington, West London, at 12.54am on 14 June 2017; 72 people died.</a:t>
            </a:r>
          </a:p>
          <a:p>
            <a:r>
              <a:rPr lang="en-GB" sz="1200" b="0" i="0" u="none" strike="noStrike" kern="1200" dirty="0">
                <a:solidFill>
                  <a:schemeClr val="tx1"/>
                </a:solidFill>
                <a:effectLst/>
                <a:latin typeface="+mn-lt"/>
                <a:ea typeface="+mn-ea"/>
                <a:cs typeface="+mn-cs"/>
              </a:rPr>
              <a:t>The fire started on the fourth floor and quickly spread up the exterior of the building, sending fire and smoke to all the apartment floors.</a:t>
            </a:r>
          </a:p>
          <a:p>
            <a:r>
              <a:rPr lang="en-GB" sz="1200" b="0" i="0" u="none" strike="noStrike" kern="1200" dirty="0">
                <a:solidFill>
                  <a:schemeClr val="tx1"/>
                </a:solidFill>
                <a:effectLst/>
                <a:latin typeface="+mn-lt"/>
                <a:ea typeface="+mn-ea"/>
                <a:cs typeface="+mn-cs"/>
              </a:rPr>
              <a:t>Cause of the fire was a Hotpoint fridge-freezer in flat 16 which had an electrical fault that ignited the fire.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Everyone thought that the fire safety measures for the building would work and so the building was not evacuated, but low quality building products, insufficient fire doors and external cladding which was totally insufficient meant that this was a disaster in waiting </a:t>
            </a:r>
            <a:r>
              <a:rPr lang="en-GB" dirty="0"/>
              <a:t>Visual Journalism team, ‘Grenfell Tower: What happened’ </a:t>
            </a:r>
            <a:r>
              <a:rPr lang="en-GB" i="1" dirty="0"/>
              <a:t>BBC: News</a:t>
            </a:r>
            <a:r>
              <a:rPr lang="en-GB" dirty="0"/>
              <a:t>. &lt;</a:t>
            </a:r>
            <a:r>
              <a:rPr lang="en-GB" u="sng" dirty="0">
                <a:hlinkClick r:id="rId5" action="ppaction://hlinkfile"/>
              </a:rPr>
              <a:t>https</a:t>
            </a:r>
            <a:r>
              <a:rPr lang="en-GB" u="sng" dirty="0">
                <a:hlinkClick r:id="rId6"/>
              </a:rPr>
              <a:t>://www.bbc.co.uk/news/uk-40301289</a:t>
            </a:r>
            <a:r>
              <a:rPr lang="en-GB" dirty="0"/>
              <a:t>&gt; [accessed 19</a:t>
            </a:r>
            <a:r>
              <a:rPr lang="en-GB" baseline="30000" dirty="0"/>
              <a:t>th</a:t>
            </a:r>
            <a:r>
              <a:rPr lang="en-GB" dirty="0"/>
              <a:t> April 2020]</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EF00914E-C3A4-4194-84C8-B37213611A80}"/>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E0E004-05DC-4A17-B384-EF7F82890555}" type="slidenum">
              <a:t>3</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3E6C9E-0C69-4156-A079-1377A74F27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0BBEE7-8B5D-44B6-89F0-195756E7D8C7}"/>
              </a:ext>
            </a:extLst>
          </p:cNvPr>
          <p:cNvSpPr txBox="1">
            <a:spLocks noGrp="1"/>
          </p:cNvSpPr>
          <p:nvPr>
            <p:ph type="body" sz="quarter" idx="1"/>
          </p:nvPr>
        </p:nvSpPr>
        <p:spPr/>
        <p:txBody>
          <a:bodyPr/>
          <a:lstStyle/>
          <a:p>
            <a:pPr marL="0" indent="0">
              <a:buNone/>
            </a:pPr>
            <a:r>
              <a:rPr lang="en-GB" dirty="0"/>
              <a:t>This research spans from 1970-2013. The terrorism element mainly involves Middle Eastern religious extremists against Westerners.</a:t>
            </a:r>
          </a:p>
          <a:p>
            <a:pPr marL="0" indent="0">
              <a:buNone/>
            </a:pPr>
            <a:r>
              <a:rPr lang="en-GB" dirty="0"/>
              <a:t>I have tried to assess how terrorists attacks, or incidents, have triggered any rise in acts of terrorism that may follow. </a:t>
            </a:r>
          </a:p>
          <a:p>
            <a:pPr marL="0" indent="0">
              <a:buNone/>
            </a:pPr>
            <a:r>
              <a:rPr lang="en-GB" dirty="0"/>
              <a:t>To prevent confusion, they are also all included in attacks from the Global security List which followed the relevant terrorism criteria. </a:t>
            </a:r>
          </a:p>
          <a:p>
            <a:pPr marL="0" indent="0">
              <a:buNone/>
            </a:pPr>
            <a:r>
              <a:rPr lang="en-GB" dirty="0"/>
              <a:t>• The act must be aimed at attaining a political, economic, religious, or social goal.</a:t>
            </a:r>
          </a:p>
          <a:p>
            <a:pPr marL="0" indent="0">
              <a:buNone/>
            </a:pPr>
            <a:r>
              <a:rPr lang="en-GB" dirty="0"/>
              <a:t>• There must be evidence of an intention to coerce, intimidate, or convey some other message to a larger audience (or audiences) than the immediate victims.</a:t>
            </a:r>
          </a:p>
          <a:p>
            <a:pPr marL="0" indent="0">
              <a:buNone/>
            </a:pPr>
            <a:r>
              <a:rPr lang="en-GB" dirty="0"/>
              <a:t>• The act must be outside the context of legitimate warfare  activities. </a:t>
            </a:r>
          </a:p>
          <a:p>
            <a:pPr marL="0" indent="0">
              <a:buNone/>
            </a:pPr>
            <a:endParaRPr lang="en-GB" u="sng" dirty="0"/>
          </a:p>
          <a:p>
            <a:pPr marL="0" indent="0">
              <a:buNone/>
            </a:pPr>
            <a:r>
              <a:rPr lang="en-GB" u="sng" dirty="0"/>
              <a:t>Manchester Bombing </a:t>
            </a:r>
          </a:p>
          <a:p>
            <a:r>
              <a:rPr lang="en-GB" sz="1200" b="0" i="0" u="none" strike="noStrike" kern="1200" dirty="0">
                <a:solidFill>
                  <a:schemeClr val="tx1"/>
                </a:solidFill>
                <a:effectLst/>
                <a:latin typeface="+mn-lt"/>
                <a:ea typeface="+mn-ea"/>
                <a:cs typeface="+mn-cs"/>
              </a:rPr>
              <a:t>A blast that looked to be a suicide bombing on Monday evening on May 22nd 2017 was in Manchester Arena at an Ariana Grande concert which was packed with doting teenage fans. It left 22 people dead and 59 injured and also killed the suicide bomber.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suicide bomber detonated an explosive device in the foyer of the arena. The device was filled with nuts and bolts to use as shrapnel.  According to Manchester police the event was reported a terrorist act and a suicide bombing. It was UK's deadliest mass attack since after the London bombings of 7 July 2005 </a:t>
            </a:r>
            <a:r>
              <a:rPr lang="en-GB" i="1" dirty="0"/>
              <a:t>The Guardian</a:t>
            </a:r>
            <a:r>
              <a:rPr lang="en-GB" dirty="0"/>
              <a:t>, ‘Manchester Arena attack’,  Harshen Abedi the brother of Manchester bomber was found guilty on 22 charges of murder. After conspiring</a:t>
            </a:r>
            <a:r>
              <a:rPr lang="en-GB" sz="1200" b="0" i="0" u="none" strike="noStrike" kern="1200" dirty="0">
                <a:solidFill>
                  <a:schemeClr val="tx1"/>
                </a:solidFill>
                <a:effectLst/>
                <a:latin typeface="+mn-lt"/>
                <a:ea typeface="+mn-ea"/>
                <a:cs typeface="+mn-cs"/>
              </a:rPr>
              <a:t> his broiler of the brutal explosion.</a:t>
            </a:r>
            <a:r>
              <a:rPr lang="en-GB" dirty="0"/>
              <a:t> &lt;</a:t>
            </a:r>
            <a:r>
              <a:rPr lang="en-GB" u="sng" dirty="0">
                <a:hlinkClick r:id="rId3"/>
              </a:rPr>
              <a:t>https://www.theguardian.com/uk-news/manchester-arena-explosion</a:t>
            </a:r>
            <a:r>
              <a:rPr lang="en-GB" dirty="0"/>
              <a:t>&gt; [accessed 19</a:t>
            </a:r>
            <a:r>
              <a:rPr lang="en-GB" baseline="30000" dirty="0"/>
              <a:t>th</a:t>
            </a:r>
            <a:r>
              <a:rPr lang="en-GB" dirty="0"/>
              <a:t> April 2020]</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rPr>
              <a:t>London</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The morning of July 5</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as people were heading to work on the underground in London. At around 8:50am an explosions tore into three different trains, killing 39 people. About an hour later 13 people were killed when a bomb on the upper deck of a bus in Tavistock Square exploded. The four attacks killed more than 700 people that day.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Four bombers conducted the brutal attack, using widely available, cheap materials to create the bombs. Three of the bombers journeyed from Leeds to Luton on the morning of the attack, carrying explosion-filled backpacks approached and segregated King's Cross station, joining east and westbound trains on the Circular Line and a southbound train on the Piccadilly Line.  At Russell Square (killing 26 and injuring more than 340), Aldgate (killing 7 and injuring more than 170), and Edgware Road (killing 6 and injuring more than 160), fires hit trains. After that the fourth bomber fled the underground and finally joined a busy bus on the way to Hackney. He triggered his equipment at Tavistock Square, measured at 10 pounds (4.5 kg) of high explosive, killing 13 and wounding more than 100 </a:t>
            </a:r>
            <a:r>
              <a:rPr lang="en-GB" dirty="0"/>
              <a:t>Ray, Michael, ‘London bombings of 2005’, </a:t>
            </a:r>
            <a:r>
              <a:rPr lang="en-GB" i="1" dirty="0"/>
              <a:t>Britannica</a:t>
            </a:r>
            <a:r>
              <a:rPr lang="en-GB" dirty="0"/>
              <a:t>. &lt;</a:t>
            </a:r>
            <a:r>
              <a:rPr lang="en-GB" u="sng" dirty="0">
                <a:hlinkClick r:id="rId4"/>
              </a:rPr>
              <a:t>https://www.britannica.com/event/London-bombings-of-2005</a:t>
            </a:r>
            <a:r>
              <a:rPr lang="en-GB" dirty="0"/>
              <a:t>&gt; [accessed 21</a:t>
            </a:r>
            <a:r>
              <a:rPr lang="en-GB" baseline="30000" dirty="0"/>
              <a:t>st</a:t>
            </a:r>
            <a:r>
              <a:rPr lang="en-GB" dirty="0"/>
              <a:t> April 2020]2020</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rPr>
              <a:t>New York</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8.45am in the  morning of September 11th 2001, the American Airlines Boeing 767 flew into the north tower of the World Trade Centre. It had 20,000 gallons of jet fuel in its tanks. The explosion left a huge, flaming hole below the 110-story tall tower 80th floor, killing thousands of people immediately and trapping hundreds more in higher floors. </a:t>
            </a:r>
          </a:p>
          <a:p>
            <a:r>
              <a:rPr lang="en-GB" sz="1200" b="0" i="0" u="none" strike="noStrike" kern="1200" dirty="0">
                <a:solidFill>
                  <a:schemeClr val="tx1"/>
                </a:solidFill>
                <a:effectLst/>
                <a:latin typeface="+mn-lt"/>
                <a:ea typeface="+mn-ea"/>
                <a:cs typeface="+mn-cs"/>
              </a:rPr>
              <a:t>18 minutes later a second Boeing 767, United Airlines Flight 175, appeared from the sky, it suddenly span towards the World Trade Centre and cut through the south tower near the 60th floor. Both towers were destroyed, crumbling into rubble. That day more than 3,000 people died.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terrorists were Islamists from Saudi Arabia, supposedly supported by Saudi fugitive Osama bin Laden's al-Qaeda terrorist group, they were reportedly operating in revenge for America's funding of Israel, in their participation in the Persian Gulf War, as well as its continuing naval base throughout the Middle East.  All 19 hijackers on the four planes that day also died </a:t>
            </a:r>
            <a:r>
              <a:rPr lang="en-GB" dirty="0"/>
              <a:t>History.com editors, ‘September 11 Attacks’, </a:t>
            </a:r>
            <a:r>
              <a:rPr lang="en-GB" i="1" dirty="0"/>
              <a:t>History</a:t>
            </a:r>
            <a:r>
              <a:rPr lang="en-GB" dirty="0"/>
              <a:t>. &lt;</a:t>
            </a:r>
            <a:r>
              <a:rPr lang="en-GB" u="sng" dirty="0">
                <a:hlinkClick r:id="rId5"/>
              </a:rPr>
              <a:t>https://www.history.com/topics/21st-century/9-11-attacks#section_4</a:t>
            </a:r>
            <a:r>
              <a:rPr lang="en-GB" dirty="0"/>
              <a:t>&gt; [accessed 20</a:t>
            </a:r>
            <a:r>
              <a:rPr lang="en-GB" baseline="30000" dirty="0"/>
              <a:t>th</a:t>
            </a:r>
            <a:r>
              <a:rPr lang="en-GB" dirty="0"/>
              <a:t> April 2020]</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159D234-D841-469B-995B-21CDF2D29AE7}"/>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7AA366E-7504-4919-99D6-43B0C9A2E403}" type="slidenum">
              <a:t>4</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FFC5C8-7D71-4CA5-A925-C38FD7DD5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BB0397-E3D2-4563-8A6B-BF5BE5BBCDF5}"/>
              </a:ext>
            </a:extLst>
          </p:cNvPr>
          <p:cNvSpPr txBox="1">
            <a:spLocks noGrp="1"/>
          </p:cNvSpPr>
          <p:nvPr>
            <p:ph type="body" sz="quarter" idx="1"/>
          </p:nvPr>
        </p:nvSpPr>
        <p:spPr/>
        <p:txBody>
          <a:bodyPr/>
          <a:lstStyle/>
          <a:p>
            <a:r>
              <a:rPr lang="en-GB" dirty="0"/>
              <a:t>  </a:t>
            </a:r>
          </a:p>
          <a:p>
            <a:r>
              <a:rPr lang="en-GB" u="none" dirty="0"/>
              <a:t>Writing my very own poem. I wanted to see what other authors came up with when they wrote their own poem and how they would offer me to influence myself in writing more poetry about disaster/terrorism..</a:t>
            </a:r>
          </a:p>
          <a:p>
            <a:r>
              <a:rPr lang="en-GB" u="none" dirty="0"/>
              <a:t>I came across a poet Tony Walsh who wrote a beautiful and memorial poem on This is the Place in memory of the Manchester arena bombing. You can hear the emotional in his voice when he read the poem out. He meant it from the bottom of his heart.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What he has taught me is to express how my feelings and emotion when I write my poetry. And how to get the audience to understand what the poem is all about. I will take this upon myself to remember how to write different poems with my feelings. </a:t>
            </a:r>
            <a:r>
              <a:rPr lang="en-GB" i="1" dirty="0"/>
              <a:t>The Guardian</a:t>
            </a:r>
            <a:r>
              <a:rPr lang="en-GB" dirty="0"/>
              <a:t>, ‘Manchester forever’: Tony Walsh reads out emotional poem at vigil-video </a:t>
            </a:r>
            <a:r>
              <a:rPr lang="en-GB" dirty="0">
                <a:hlinkClick r:id="rId3"/>
              </a:rPr>
              <a:t>https://www.theguardian.com/global/video/2017/may/23/mancunians-forever-tony-walsh-reads-poem-manchester-vigil-video</a:t>
            </a:r>
            <a:r>
              <a:rPr lang="en-GB" dirty="0"/>
              <a:t>  [accessed 29th March 2020] </a:t>
            </a:r>
          </a:p>
          <a:p>
            <a:endParaRPr lang="en-GB" i="0" u="none" dirty="0"/>
          </a:p>
          <a:p>
            <a:r>
              <a:rPr lang="en-GB" i="0" u="none" dirty="0"/>
              <a:t>Another poem I wrote for my subject was Grenfell Tower.  I did some research into what local poets thought about their emotional status when writing their poetry. if its anything like myself I intend to get really emotional. </a:t>
            </a:r>
          </a:p>
          <a:p>
            <a:r>
              <a:rPr lang="en-GB" i="0" u="none" dirty="0"/>
              <a:t>This poet I found Ben Orki wrote this wonder poem about the Grenfell Tower. Below is some of his poem that he wrote.</a:t>
            </a:r>
          </a:p>
          <a:p>
            <a:br>
              <a:rPr lang="en-GB" dirty="0"/>
            </a:br>
            <a:r>
              <a:rPr lang="en-GB" dirty="0"/>
              <a:t>It was like a burnt matchbox in the sky.</a:t>
            </a:r>
          </a:p>
          <a:p>
            <a:r>
              <a:rPr lang="en-GB" dirty="0"/>
              <a:t>It was black and long and burnt in the sky. </a:t>
            </a:r>
          </a:p>
          <a:p>
            <a:r>
              <a:rPr lang="en-GB" dirty="0"/>
              <a:t>You saw it through the flowering stump of trees. </a:t>
            </a:r>
          </a:p>
          <a:p>
            <a:r>
              <a:rPr lang="en-GB" dirty="0"/>
              <a:t>You saw it beyond the ochre spire of the church. </a:t>
            </a:r>
          </a:p>
          <a:p>
            <a:r>
              <a:rPr lang="en-GB" dirty="0"/>
              <a:t>You saw it in the tears of those who survived. </a:t>
            </a:r>
          </a:p>
          <a:p>
            <a:r>
              <a:rPr lang="en-GB" dirty="0"/>
              <a:t>You saw it through the rage of those who survived </a:t>
            </a:r>
          </a:p>
          <a:p>
            <a:r>
              <a:rPr lang="en-GB" dirty="0"/>
              <a:t>You saw it past the posters of those who had burnt to ashes. </a:t>
            </a:r>
          </a:p>
          <a:p>
            <a:r>
              <a:rPr lang="en-GB" dirty="0"/>
              <a:t>You saw it past the posters of those who jumped to their deaths. </a:t>
            </a:r>
          </a:p>
          <a:p>
            <a:r>
              <a:rPr lang="en-GB" dirty="0"/>
              <a:t>You saw it through the TV images of flames through windows </a:t>
            </a:r>
          </a:p>
          <a:p>
            <a:r>
              <a:rPr lang="en-GB" dirty="0"/>
              <a:t>Running up the aluminium cladding </a:t>
            </a:r>
          </a:p>
          <a:p>
            <a:r>
              <a:rPr lang="en-GB" dirty="0"/>
              <a:t>You saw it in print images of flames bursting out from the roof.</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 Financial Times, ‘</a:t>
            </a:r>
            <a:r>
              <a:rPr lang="en-GB" dirty="0"/>
              <a:t>Grenfell Rower</a:t>
            </a:r>
            <a:r>
              <a:rPr lang="en-GB" i="1" dirty="0"/>
              <a:t>, June, 2017: a poem by Ben Okri’ </a:t>
            </a:r>
            <a:r>
              <a:rPr lang="en-GB" i="1" dirty="0">
                <a:hlinkClick r:id="rId4"/>
              </a:rPr>
              <a:t>https://www.ft.com/content/39022f72-5742-11e7-80b6-9bfa4c1f83d2</a:t>
            </a:r>
            <a:r>
              <a:rPr lang="en-GB" i="1" dirty="0"/>
              <a:t>  </a:t>
            </a:r>
            <a:r>
              <a:rPr lang="en-GB" dirty="0"/>
              <a:t>[accessed[  20thth March 2020]</a:t>
            </a:r>
          </a:p>
          <a:p>
            <a:endParaRPr lang="en-GB" i="1" dirty="0"/>
          </a:p>
          <a:p>
            <a:endParaRPr lang="en-GB" i="0" u="none" dirty="0"/>
          </a:p>
          <a:p>
            <a:r>
              <a:rPr lang="en-GB" i="0" u="none" dirty="0"/>
              <a:t>The poem is a very long poem. I was inspired by his poem that I could also try and write a longer piece. Which I have included in my subject on a different poem.</a:t>
            </a:r>
          </a:p>
          <a:p>
            <a:endParaRPr lang="en-GB" i="0" u="none" dirty="0"/>
          </a:p>
          <a:p>
            <a:r>
              <a:rPr lang="en-GB" i="0" u="none" dirty="0"/>
              <a:t>Another poet I found that wrote about the Twin Towers 9/11 terrorist was author Anjum Malone. He wrote this poem for the rescue workers. Here is a glimpse of his work.</a:t>
            </a:r>
          </a:p>
          <a:p>
            <a:r>
              <a:rPr lang="en-GB" sz="1200" b="0" i="0" u="none" strike="noStrike" kern="1200" dirty="0">
                <a:solidFill>
                  <a:schemeClr val="tx1"/>
                </a:solidFill>
                <a:effectLst/>
                <a:latin typeface="+mn-lt"/>
                <a:ea typeface="+mn-ea"/>
                <a:cs typeface="+mn-cs"/>
              </a:rPr>
              <a:t>Two towers tall and gleaming</a:t>
            </a:r>
            <a:br>
              <a:rPr lang="en-GB" dirty="0"/>
            </a:br>
            <a:r>
              <a:rPr lang="en-GB" sz="1200" b="0" i="0" u="none" strike="noStrike" kern="1200" dirty="0">
                <a:solidFill>
                  <a:schemeClr val="tx1"/>
                </a:solidFill>
                <a:effectLst/>
                <a:latin typeface="+mn-lt"/>
                <a:ea typeface="+mn-ea"/>
                <a:cs typeface="+mn-cs"/>
              </a:rPr>
              <a:t>Standing in the sun</a:t>
            </a:r>
            <a:br>
              <a:rPr lang="en-GB" dirty="0"/>
            </a:br>
            <a:r>
              <a:rPr lang="en-GB" sz="1200" b="0" i="0" u="none" strike="noStrike" kern="1200" dirty="0">
                <a:solidFill>
                  <a:schemeClr val="tx1"/>
                </a:solidFill>
                <a:effectLst/>
                <a:latin typeface="+mn-lt"/>
                <a:ea typeface="+mn-ea"/>
                <a:cs typeface="+mn-cs"/>
              </a:rPr>
              <a:t>To Americans a symbol</a:t>
            </a:r>
            <a:br>
              <a:rPr lang="en-GB" dirty="0"/>
            </a:br>
            <a:r>
              <a:rPr lang="en-GB" sz="1200" b="0" i="0" u="none" strike="noStrike" kern="1200" dirty="0">
                <a:solidFill>
                  <a:schemeClr val="tx1"/>
                </a:solidFill>
                <a:effectLst/>
                <a:latin typeface="+mn-lt"/>
                <a:ea typeface="+mn-ea"/>
                <a:cs typeface="+mn-cs"/>
              </a:rPr>
              <a:t>Of strength, a promise begun.</a:t>
            </a:r>
            <a:br>
              <a:rPr lang="en-GB" dirty="0"/>
            </a:br>
            <a:br>
              <a:rPr lang="en-GB" dirty="0"/>
            </a:br>
            <a:r>
              <a:rPr lang="en-GB" sz="1200" b="0" i="0" u="none" strike="noStrike" kern="1200" dirty="0">
                <a:solidFill>
                  <a:schemeClr val="tx1"/>
                </a:solidFill>
                <a:effectLst/>
                <a:latin typeface="+mn-lt"/>
                <a:ea typeface="+mn-ea"/>
                <a:cs typeface="+mn-cs"/>
              </a:rPr>
              <a:t>Then darkness comes</a:t>
            </a:r>
            <a:br>
              <a:rPr lang="en-GB" dirty="0"/>
            </a:br>
            <a:r>
              <a:rPr lang="en-GB" sz="1200" b="0" i="0" u="none" strike="noStrike" kern="1200" dirty="0">
                <a:solidFill>
                  <a:schemeClr val="tx1"/>
                </a:solidFill>
                <a:effectLst/>
                <a:latin typeface="+mn-lt"/>
                <a:ea typeface="+mn-ea"/>
                <a:cs typeface="+mn-cs"/>
              </a:rPr>
              <a:t>And evil intrudes</a:t>
            </a:r>
            <a:br>
              <a:rPr lang="en-GB" dirty="0"/>
            </a:br>
            <a:r>
              <a:rPr lang="en-GB" sz="1200" b="0" i="0" u="none" strike="noStrike" kern="1200" dirty="0">
                <a:solidFill>
                  <a:schemeClr val="tx1"/>
                </a:solidFill>
                <a:effectLst/>
                <a:latin typeface="+mn-lt"/>
                <a:ea typeface="+mn-ea"/>
                <a:cs typeface="+mn-cs"/>
              </a:rPr>
              <a:t>On our nations joy and pride</a:t>
            </a:r>
            <a:br>
              <a:rPr lang="en-GB" dirty="0"/>
            </a:br>
            <a:r>
              <a:rPr lang="en-GB" sz="1200" b="0" i="0" u="none" strike="noStrike" kern="1200" dirty="0">
                <a:solidFill>
                  <a:schemeClr val="tx1"/>
                </a:solidFill>
                <a:effectLst/>
                <a:latin typeface="+mn-lt"/>
                <a:ea typeface="+mn-ea"/>
                <a:cs typeface="+mn-cs"/>
              </a:rPr>
              <a:t>Two towers crumble and topple</a:t>
            </a:r>
            <a:br>
              <a:rPr lang="en-GB" dirty="0"/>
            </a:br>
            <a:r>
              <a:rPr lang="en-GB" sz="1200" b="0" i="0" u="none" strike="noStrike" kern="1200" dirty="0">
                <a:solidFill>
                  <a:schemeClr val="tx1"/>
                </a:solidFill>
                <a:effectLst/>
                <a:latin typeface="+mn-lt"/>
                <a:ea typeface="+mn-ea"/>
                <a:cs typeface="+mn-cs"/>
              </a:rPr>
              <a:t>Amidst our anguished cries.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Malone Anjum, ‘Poems America Two Towers Sept 11, written for the rescue workers’ </a:t>
            </a:r>
            <a:r>
              <a:rPr lang="en-GB" i="1" dirty="0">
                <a:hlinkClick r:id="rId5"/>
              </a:rPr>
              <a:t>https://www.scrapbook.com/poems/cat/57.html</a:t>
            </a:r>
            <a:r>
              <a:rPr lang="en-GB" i="1" dirty="0"/>
              <a:t>  </a:t>
            </a:r>
            <a:r>
              <a:rPr lang="en-GB" dirty="0"/>
              <a:t>[accessed] 19thth March 2020]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This poet </a:t>
            </a:r>
            <a:r>
              <a:rPr lang="en-GB" sz="1200" b="0" i="0" u="none" strike="noStrike" kern="1200" dirty="0">
                <a:solidFill>
                  <a:schemeClr val="tx1"/>
                </a:solidFill>
                <a:effectLst/>
                <a:latin typeface="+mn-lt"/>
                <a:ea typeface="+mn-ea"/>
                <a:cs typeface="+mn-cs"/>
              </a:rPr>
              <a:t>Wycherley V. Gumbs has paid tribute for those who have fallen victim of bombings and tsunamis, floods and human rights debacles in this reflective and touching collection of poetry. With much compassion and cleverness the work of Dr. Gumbs reveals that even under many crippling conditions the human mind exhibits incredible durability.  </a:t>
            </a:r>
          </a:p>
          <a:p>
            <a:r>
              <a:rPr lang="en-GB" sz="1200" b="0" i="0" u="none" strike="noStrike" kern="1200" dirty="0">
                <a:solidFill>
                  <a:schemeClr val="tx1"/>
                </a:solidFill>
                <a:effectLst/>
                <a:latin typeface="+mn-lt"/>
                <a:ea typeface="+mn-ea"/>
                <a:cs typeface="+mn-cs"/>
              </a:rPr>
              <a:t>I could </a:t>
            </a:r>
            <a:r>
              <a:rPr lang="en-GB" sz="1200" b="0" i="0" u="none" strike="noStrike" kern="1200" dirty="0" err="1">
                <a:solidFill>
                  <a:schemeClr val="tx1"/>
                </a:solidFill>
                <a:effectLst/>
                <a:latin typeface="+mn-lt"/>
                <a:ea typeface="+mn-ea"/>
                <a:cs typeface="+mn-cs"/>
              </a:rPr>
              <a:t>ot</a:t>
            </a:r>
            <a:r>
              <a:rPr lang="en-GB" sz="1200" b="0" i="0" u="none" strike="noStrike" kern="1200" dirty="0">
                <a:solidFill>
                  <a:schemeClr val="tx1"/>
                </a:solidFill>
                <a:effectLst/>
                <a:latin typeface="+mn-lt"/>
                <a:ea typeface="+mn-ea"/>
                <a:cs typeface="+mn-cs"/>
              </a:rPr>
              <a:t> find an </a:t>
            </a:r>
            <a:r>
              <a:rPr lang="en-GB" sz="1200" b="0" i="0" u="none" strike="noStrike" kern="1200" dirty="0" err="1">
                <a:solidFill>
                  <a:schemeClr val="tx1"/>
                </a:solidFill>
                <a:effectLst/>
                <a:latin typeface="+mn-lt"/>
                <a:ea typeface="+mn-ea"/>
                <a:cs typeface="+mn-cs"/>
              </a:rPr>
              <a:t>approperate</a:t>
            </a:r>
            <a:r>
              <a:rPr lang="en-GB" sz="1200" b="0" i="0" u="none" strike="noStrike" kern="1200" dirty="0">
                <a:solidFill>
                  <a:schemeClr val="tx1"/>
                </a:solidFill>
                <a:effectLst/>
                <a:latin typeface="+mn-lt"/>
                <a:ea typeface="+mn-ea"/>
                <a:cs typeface="+mn-cs"/>
              </a:rPr>
              <a:t> poem that I really liked from his book. But he has influenced me to write more about different disasters that is happening around the </a:t>
            </a:r>
            <a:r>
              <a:rPr lang="en-GB" sz="1200" b="0" i="0" u="none" strike="noStrike" kern="1200" dirty="0" err="1">
                <a:solidFill>
                  <a:schemeClr val="tx1"/>
                </a:solidFill>
                <a:effectLst/>
                <a:latin typeface="+mn-lt"/>
                <a:ea typeface="+mn-ea"/>
                <a:cs typeface="+mn-cs"/>
              </a:rPr>
              <a:t>woeld</a:t>
            </a:r>
            <a:r>
              <a:rPr lang="en-GB" sz="1200" b="0" i="0" u="none" strike="noStrike" kern="1200" dirty="0">
                <a:solidFill>
                  <a:schemeClr val="tx1"/>
                </a:solidFill>
                <a:effectLst/>
                <a:latin typeface="+mn-lt"/>
                <a:ea typeface="+mn-ea"/>
                <a:cs typeface="+mn-cs"/>
              </a:rPr>
              <a:t> at this present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Gumbs, Wycherleym V</a:t>
            </a:r>
            <a:r>
              <a:rPr lang="en-GB" sz="1200" b="0" i="0" u="none" strike="noStrike" kern="1200" dirty="0">
                <a:solidFill>
                  <a:schemeClr val="tx1"/>
                </a:solidFill>
                <a:effectLst/>
                <a:latin typeface="+mn-lt"/>
                <a:ea typeface="+mn-ea"/>
                <a:cs typeface="+mn-cs"/>
              </a:rPr>
              <a:t>, ‘A year of Terror and Natural Disaster’; Poetry and Reflections, Publisher; Vintage Press (September 1, 2007)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most poets that have influenced me the most has got to be Dylan Thomas being from Wales himself and Sylvia Plath with both their poetry.</a:t>
            </a:r>
            <a:endParaRPr lang="en-GB" i="0" dirty="0"/>
          </a:p>
          <a:p>
            <a:endParaRPr lang="en-GB" i="0" u="none" dirty="0"/>
          </a:p>
          <a:p>
            <a:endParaRPr lang="en-GB" i="0" u="none" dirty="0"/>
          </a:p>
          <a:p>
            <a:r>
              <a:rPr lang="en-GB" u="sng" dirty="0"/>
              <a:t> </a:t>
            </a:r>
          </a:p>
        </p:txBody>
      </p:sp>
      <p:sp>
        <p:nvSpPr>
          <p:cNvPr id="4" name="Slide Number Placeholder 3">
            <a:extLst>
              <a:ext uri="{FF2B5EF4-FFF2-40B4-BE49-F238E27FC236}">
                <a16:creationId xmlns:a16="http://schemas.microsoft.com/office/drawing/2014/main" id="{3007DC71-5AAE-4918-A2A8-EC80AF9C6668}"/>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7210FB-ECA8-48B4-A95C-60CAB257BF17}" type="slidenum">
              <a:t>5</a:t>
            </a:fld>
            <a:endParaRPr lang="en-GB" sz="1200" b="0" i="0" u="none" strike="noStrike" kern="1200" cap="none" spc="0" baseline="0">
              <a:solidFill>
                <a:srgbClr val="000000"/>
              </a:solidFill>
              <a:uFillTx/>
              <a:latin typeface="Calibri"/>
              <a:ea typeface=""/>
              <a:cs typeface=""/>
            </a:endParaRPr>
          </a:p>
        </p:txBody>
      </p:sp>
    </p:spTree>
    <p:extLst>
      <p:ext uri="{BB962C8B-B14F-4D97-AF65-F5344CB8AC3E}">
        <p14:creationId xmlns:p14="http://schemas.microsoft.com/office/powerpoint/2010/main" val="1529895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853EA9-F33A-42BB-A93D-22FA4828D1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104DC3-E73A-472B-8B00-C8E2CF195C4B}"/>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 for this collection of poems required insight into human responses to the events. For this I accessed a number of support groups and online forums Aberfan Disaster Memorial Group, </a:t>
            </a:r>
            <a:r>
              <a:rPr lang="en-GB" i="1" dirty="0"/>
              <a:t>Facebook</a:t>
            </a:r>
            <a:r>
              <a:rPr lang="en-GB" dirty="0"/>
              <a:t>.  &lt;</a:t>
            </a:r>
            <a:r>
              <a:rPr lang="en-GB" u="sng" dirty="0">
                <a:hlinkClick r:id="rId3"/>
              </a:rPr>
              <a:t>https://www.facebook.com/groups/286895088000967/</a:t>
            </a:r>
            <a:r>
              <a:rPr lang="en-GB" dirty="0"/>
              <a:t>&gt; [accessed 19th April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South Wales Police-</a:t>
            </a:r>
            <a:r>
              <a:rPr lang="en-GB" dirty="0" err="1"/>
              <a:t>Heddlu</a:t>
            </a:r>
            <a:r>
              <a:rPr lang="en-GB" dirty="0"/>
              <a:t> De Cymru, </a:t>
            </a:r>
            <a:r>
              <a:rPr lang="en-GB" i="1" dirty="0"/>
              <a:t>Facebook</a:t>
            </a:r>
            <a:r>
              <a:rPr lang="en-GB" dirty="0"/>
              <a:t>.  &lt;</a:t>
            </a:r>
            <a:r>
              <a:rPr lang="en-GB" u="sng" dirty="0">
                <a:hlinkClick r:id="rId3"/>
              </a:rPr>
              <a:t>https://www.facebook.com/groups/286895088000967/</a:t>
            </a:r>
            <a:r>
              <a:rPr lang="en-GB" dirty="0"/>
              <a:t>&gt; [accessed 19th April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r>
              <a:rPr lang="en-GB" dirty="0"/>
              <a:t> This was possible for all except the one event from 1890, which required research based on articles that had accessed records from the period (Wade).</a:t>
            </a:r>
          </a:p>
          <a:p>
            <a:pPr marL="0" indent="0">
              <a:buNone/>
            </a:pPr>
            <a:endParaRPr lang="en-GB" dirty="0"/>
          </a:p>
          <a:p>
            <a:pPr marL="0" indent="0">
              <a:buNone/>
            </a:pPr>
            <a:r>
              <a:rPr lang="en-GB" dirty="0"/>
              <a:t>Some ideas which influenced the development of the collection: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Contrary to the frantic and despotic conduct frequently related to tragedy-stricken communities, collective activity after disasters and many other large community crises is largely resilient, prosocial, and directed at preserving the health of someone else and preserving continuing community Some of the longest-standing but most convincing empirical results in catastrophe research is the high prevalence of prosocial activity (and, alternatively, a reduction in criminal behaviour) in disaster scenarios </a:t>
            </a:r>
            <a:r>
              <a:rPr lang="en-GB" u="sng" dirty="0"/>
              <a:t> </a:t>
            </a:r>
            <a:r>
              <a:rPr lang="en-GB" i="1" dirty="0"/>
              <a:t>Atlantis Press </a:t>
            </a:r>
            <a:r>
              <a:rPr lang="en-GB" dirty="0"/>
              <a:t>‘Journal of risk Analysis and Crisis Response, </a:t>
            </a:r>
            <a:r>
              <a:rPr lang="en-GB" dirty="0">
                <a:hlinkClick r:id="rId4"/>
              </a:rPr>
              <a:t>https://www.atlantis-press.com/journals/jracr/125938828/view</a:t>
            </a:r>
            <a:r>
              <a:rPr lang="en-GB" dirty="0"/>
              <a:t> [accesed1st </a:t>
            </a:r>
            <a:endParaRPr lang="en-GB"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NEHRP-sponsored work has provided an much greater explanation of the mechanisms involved in effective organisational recovery throughout crises </a:t>
            </a:r>
            <a:r>
              <a:rPr lang="en-GB" i="1" dirty="0"/>
              <a:t>BBC News</a:t>
            </a:r>
            <a:r>
              <a:rPr lang="en-GB" dirty="0"/>
              <a:t>, ‘Aberfan The mistake that cost a village its children ‘ </a:t>
            </a:r>
            <a:r>
              <a:rPr lang="en-GB" dirty="0">
                <a:hlinkClick r:id="rId5"/>
              </a:rPr>
              <a:t>https://www.bbc.co.uk/news/resources/idt-150d11df-c541-44a9-9332-560a19828c47</a:t>
            </a:r>
            <a:r>
              <a:rPr lang="en-GB" dirty="0"/>
              <a:t> [</a:t>
            </a:r>
            <a:r>
              <a:rPr lang="en-GB" dirty="0" err="1"/>
              <a:t>accssed</a:t>
            </a:r>
            <a:r>
              <a:rPr lang="en-GB" dirty="0"/>
              <a:t> 15tyh March 2020] </a:t>
            </a:r>
          </a:p>
          <a:p>
            <a:pPr marL="0" indent="0">
              <a:buNone/>
            </a:pPr>
            <a:endParaRPr lang="en-GB" dirty="0"/>
          </a:p>
        </p:txBody>
      </p:sp>
      <p:sp>
        <p:nvSpPr>
          <p:cNvPr id="4" name="Slide Number Placeholder 3">
            <a:extLst>
              <a:ext uri="{FF2B5EF4-FFF2-40B4-BE49-F238E27FC236}">
                <a16:creationId xmlns:a16="http://schemas.microsoft.com/office/drawing/2014/main" id="{8A44D7BE-9957-4BCF-8493-3C061BD596E0}"/>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B69ABF9-E1CE-4C8D-8585-B329889D8414}" type="slidenum">
              <a:t>6</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98F4B1-C17F-4D6C-B38B-DA6362B04D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F8D6C0-CB05-457D-8200-43F7B76E708C}"/>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663300"/>
                </a:solidFill>
                <a:uFillTx/>
                <a:latin typeface="Franklin Gothic Book" pitchFamily="34"/>
                <a:ea typeface=""/>
                <a:cs typeface=""/>
              </a:rPr>
              <a:t>I would like to express through my poetry the feelings that people go through in a natural disaster or a terrorist attack, such as the hurt, constant reminders of anniversaries each year, the loss of love ones and especially children.</a:t>
            </a:r>
            <a:endParaRPr lang="en-GB" u="sng" dirty="0"/>
          </a:p>
          <a:p>
            <a:pPr marL="0" indent="0">
              <a:buNone/>
            </a:pPr>
            <a:r>
              <a:rPr lang="en-GB" dirty="0"/>
              <a:t>Firstly, it is important to make sure you have your facts correct to start with, research your victims and the circumstances surrounding the disaster, do not apportion blame unless you have the facts. Consider the enormity of the disaster and how it could have affected me if it were personal to me (e.g. the bombings of London). I once lived in London, sometimes travelling these routes, so I could have been a victim had it happened a few years earlier. </a:t>
            </a:r>
          </a:p>
          <a:p>
            <a:pPr marL="0" indent="0">
              <a:buNone/>
            </a:pPr>
            <a:r>
              <a:rPr lang="en-GB" dirty="0"/>
              <a:t>Consider how the government deal with these situations and how this could have effected survivors and the friends and family of victims.</a:t>
            </a:r>
          </a:p>
          <a:p>
            <a:pPr marL="0" indent="0">
              <a:buNone/>
            </a:pPr>
            <a:r>
              <a:rPr lang="en-GB" dirty="0"/>
              <a:t>Now gain a more real view of these things by developing empathy with the victims and their families and the rescue services was then developed:</a:t>
            </a:r>
          </a:p>
          <a:p>
            <a:pPr marL="0" indent="0">
              <a:buNone/>
            </a:pPr>
            <a:r>
              <a:rPr lang="en-GB" dirty="0"/>
              <a:t>By joining support groups and talking with people directly effected by these tragedies I was able to immerse myself in their sense of shock, sadness, unbelievable horror for the victims and their families. I tried to get inside their hearts and heads, develop empathy for their experience. </a:t>
            </a:r>
          </a:p>
          <a:p>
            <a:pPr marL="0" indent="0">
              <a:buNone/>
            </a:pPr>
            <a:r>
              <a:rPr lang="en-GB" dirty="0"/>
              <a:t>I found myself wishing I could be there to help, I experienced a feeling of hopelessness and futility and extreme sadness and sometimes found myself being able to really become an individual and feel their pain. </a:t>
            </a:r>
          </a:p>
          <a:p>
            <a:pPr marL="0" indent="0">
              <a:buNone/>
            </a:pPr>
            <a:r>
              <a:rPr lang="en-GB" dirty="0"/>
              <a:t>I feel that it is essential to emotionally embrace the subject when you write about disasters. You need to write from the heart to really capture how you would feel in that situation and understand how you would react to it. I wanted to make the reader feel "thank god it wasn't me", for them to really think about the families and friends around those who lost their lives, to think of the rescue teams and how they were affected.  </a:t>
            </a:r>
          </a:p>
          <a:p>
            <a:endParaRPr lang="en-GB" dirty="0"/>
          </a:p>
        </p:txBody>
      </p:sp>
      <p:sp>
        <p:nvSpPr>
          <p:cNvPr id="4" name="Slide Number Placeholder 3">
            <a:extLst>
              <a:ext uri="{FF2B5EF4-FFF2-40B4-BE49-F238E27FC236}">
                <a16:creationId xmlns:a16="http://schemas.microsoft.com/office/drawing/2014/main" id="{882CF450-E6DA-4B99-B643-59D792427AFE}"/>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82F550-850D-482B-BBB3-DCDBF6511CD4}" type="slidenum">
              <a:t>7</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07AC9D-DA1B-4835-A209-0868A87008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E9BD54-1D4E-43CC-93F3-127026DA4D0E}"/>
              </a:ext>
            </a:extLst>
          </p:cNvPr>
          <p:cNvSpPr txBox="1">
            <a:spLocks noGrp="1"/>
          </p:cNvSpPr>
          <p:nvPr>
            <p:ph type="body" sz="quarter" idx="1"/>
          </p:nvPr>
        </p:nvSpPr>
        <p:spPr/>
        <p:txBody>
          <a:bodyPr/>
          <a:lstStyle/>
          <a:p>
            <a:pPr marL="0" indent="0">
              <a:buNone/>
            </a:pPr>
            <a:endParaRPr lang="en-GB" u="sng" dirty="0"/>
          </a:p>
          <a:p>
            <a:pPr marL="0" indent="0">
              <a:buNone/>
            </a:pPr>
            <a:r>
              <a:rPr lang="en-GB" dirty="0"/>
              <a:t>With poetry it uses styles and structures to imply varying meanings of words, or to elicit emotional reactions. </a:t>
            </a:r>
          </a:p>
          <a:p>
            <a:pPr marL="0" indent="0">
              <a:buNone/>
            </a:pPr>
            <a:r>
              <a:rPr lang="en-GB" dirty="0"/>
              <a:t>Devices such as alliteration, assonance, rhythm and onomatopoeia that convey effects of music or incantations. </a:t>
            </a:r>
          </a:p>
          <a:p>
            <a:pPr marL="0" indent="0">
              <a:buNone/>
            </a:pPr>
            <a:r>
              <a:rPr lang="en-GB" dirty="0"/>
              <a:t>The use of symbolism, complexity,  irony, and other literary syntax stylistic features also leaves one poem vulnerable to several interpretations. </a:t>
            </a:r>
          </a:p>
          <a:p>
            <a:pPr marL="0" indent="0">
              <a:buNone/>
            </a:pPr>
            <a:r>
              <a:rPr lang="en-GB" dirty="0"/>
              <a:t>Similarly, speech figures such as, simile, metonymy and metaphor create a continuity between otherwise unrelated images, a layering of concepts, forging previously unperceived links. There may be childlike types of repetition in their rhythm</a:t>
            </a:r>
          </a:p>
          <a:p>
            <a:pPr marL="0" indent="0">
              <a:buNone/>
            </a:pPr>
            <a:r>
              <a:rPr lang="en-GB" dirty="0"/>
              <a:t>or rhyme patterns between individual verses.</a:t>
            </a:r>
          </a:p>
          <a:p>
            <a:pPr marL="0" indent="0">
              <a:buNone/>
            </a:pPr>
            <a:endParaRPr lang="en-GB" dirty="0"/>
          </a:p>
          <a:p>
            <a:r>
              <a:rPr lang="en-GB" sz="1200" b="0" i="0" u="none" strike="noStrike" kern="1200" dirty="0">
                <a:solidFill>
                  <a:schemeClr val="tx1"/>
                </a:solidFill>
                <a:effectLst/>
                <a:latin typeface="+mn-lt"/>
                <a:ea typeface="+mn-ea"/>
                <a:cs typeface="+mn-cs"/>
              </a:rPr>
              <a:t>Poetry is a simple phrase, reflecting deep emotions. To grasp a poem's various meanings, readers will investigate its expressions and wording from the pacing, tone, pictures, apparent meaning, and inferred signifying perspectives.</a:t>
            </a:r>
          </a:p>
          <a:p>
            <a:pPr marL="0" indent="0">
              <a:buNone/>
            </a:pPr>
            <a:endParaRPr lang="en-GB" dirty="0"/>
          </a:p>
          <a:p>
            <a:r>
              <a:rPr lang="en-GB" sz="1200" b="0" i="0" u="none" strike="noStrike" kern="1200" dirty="0">
                <a:solidFill>
                  <a:schemeClr val="tx1"/>
                </a:solidFill>
                <a:effectLst/>
                <a:latin typeface="+mn-lt"/>
                <a:ea typeface="+mn-ea"/>
                <a:cs typeface="+mn-cs"/>
              </a:rPr>
              <a:t>Repetition implies to repeat of a sentences, phrases, lines, or stances. Stanzas are groupings of lines being linked. Repetition is used to accentuate an emotion or thought, establish rhythm, or somehow create an atmosphere. </a:t>
            </a:r>
          </a:p>
          <a:p>
            <a:r>
              <a:rPr lang="en-GB" sz="1200" b="0" i="0" u="none" strike="noStrike" kern="1200" dirty="0">
                <a:solidFill>
                  <a:schemeClr val="tx1"/>
                </a:solidFill>
                <a:effectLst/>
                <a:latin typeface="+mn-lt"/>
                <a:ea typeface="+mn-ea"/>
                <a:cs typeface="+mn-cs"/>
              </a:rPr>
              <a:t>By using Alliteration in my poetry it focuses the attention of readers on a given part of the poetry.</a:t>
            </a:r>
          </a:p>
          <a:p>
            <a:r>
              <a:rPr lang="en-GB" sz="1200" b="0" i="0" u="none" strike="noStrike" kern="1200" dirty="0">
                <a:solidFill>
                  <a:schemeClr val="tx1"/>
                </a:solidFill>
                <a:effectLst/>
                <a:latin typeface="+mn-lt"/>
                <a:ea typeface="+mn-ea"/>
                <a:cs typeface="+mn-cs"/>
              </a:rPr>
              <a:t>With using Metaphor in my poetry so the reader will then understand what the poet thinks how he understands. Helps me to create a visual impression that will make the reader see things from a different perspective. </a:t>
            </a:r>
          </a:p>
          <a:p>
            <a:r>
              <a:rPr lang="en-GB" sz="1200" b="0" i="0" u="none" strike="noStrike" kern="1200" dirty="0">
                <a:solidFill>
                  <a:schemeClr val="tx1"/>
                </a:solidFill>
                <a:effectLst/>
                <a:latin typeface="+mn-lt"/>
                <a:ea typeface="+mn-ea"/>
                <a:cs typeface="+mn-cs"/>
              </a:rPr>
              <a:t>Similes as it produces more fun and soulful prose. Similes ignite the creativity of your reader when you get the facts across. It will allow the reader in their minds to 'see' the scene.  A simile is often just a contrast and you </a:t>
            </a:r>
          </a:p>
          <a:p>
            <a:r>
              <a:rPr lang="en-GB" sz="1200" b="0" i="0" u="none" strike="noStrike" kern="1200" dirty="0">
                <a:solidFill>
                  <a:schemeClr val="tx1"/>
                </a:solidFill>
                <a:effectLst/>
                <a:latin typeface="+mn-lt"/>
                <a:ea typeface="+mn-ea"/>
                <a:cs typeface="+mn-cs"/>
              </a:rPr>
              <a:t>can sometimes make it more nuanced for a successful interpretation.                                                                                                                                                                                                                                                                                                                                                                                                                                                                                                                                                                                                                                                                                                                                                                                                                                                                                                                                                                                                                                                                                                                                                                                                                                                                                                                                                                                                                                                                                                                                                                                                                                                                                                                                                                                                                                                                                                                                                                                                                                                                                                                                                                                                                                                                                                                                                                                                      </a:t>
            </a:r>
          </a:p>
          <a:p>
            <a:r>
              <a:rPr lang="en-GB" sz="1200" b="0" i="0" u="none" strike="noStrike" kern="1200" dirty="0">
                <a:solidFill>
                  <a:schemeClr val="tx1"/>
                </a:solidFill>
                <a:effectLst/>
                <a:latin typeface="+mn-lt"/>
                <a:ea typeface="+mn-ea"/>
                <a:cs typeface="+mn-cs"/>
              </a:rPr>
              <a:t>I was not sure why I chose Onomatopoeia in my poetry. I think it would defiantly show my emotion side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uFillTx/>
                <a:latin typeface="+mn-lt"/>
                <a:ea typeface=""/>
                <a:cs typeface=""/>
              </a:rPr>
              <a:t>I always use Personification when writing my poetry, it shows how I expre4ss my feelings.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uFillTx/>
                <a:latin typeface="+mn-lt"/>
                <a:ea typeface=""/>
                <a:cs typeface=""/>
              </a:rPr>
              <a:t>By using line breaks that’s what makes it a poem.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cap="none" spc="0" baseline="0" dirty="0">
              <a:solidFill>
                <a:srgbClr val="000000"/>
              </a:solidFill>
              <a:uFillTx/>
              <a:latin typeface="+mn-lt"/>
              <a:ea typeface=""/>
              <a:cs typeface=""/>
            </a:endParaRPr>
          </a:p>
          <a:p>
            <a:r>
              <a:rPr lang="en-GB" sz="1200" b="0" i="0" u="none" strike="noStrike" kern="1200" cap="none" spc="0" baseline="0" dirty="0">
                <a:solidFill>
                  <a:srgbClr val="000000"/>
                </a:solidFill>
                <a:effectLst/>
                <a:uFillTx/>
                <a:latin typeface="+mn-lt"/>
                <a:ea typeface="+mn-ea"/>
                <a:cs typeface="+mn-cs"/>
              </a:rPr>
              <a:t>My poem that I will be using in my subjects like Grenfell Tower, Manchester Bees, Aberfan,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effectLst/>
                <a:uFillTx/>
                <a:latin typeface="+mn-lt"/>
                <a:ea typeface="+mn-ea"/>
                <a:cs typeface="+mn-cs"/>
              </a:rPr>
              <a:t>I have used many of the tools like personification to show my expression and feelings how I write my poetry. In one line of my bees poem I wrote Don’t look back in anger, therefore why I asked someone who had a Marconian accent to read my poem, with simulate slight noise in the background of music.. Also the same with the </a:t>
            </a:r>
            <a:r>
              <a:rPr lang="en-GB" sz="1200" b="0" i="0" u="none" strike="noStrike" kern="1200" cap="none" spc="0" baseline="0" dirty="0">
                <a:solidFill>
                  <a:srgbClr val="000000"/>
                </a:solidFill>
                <a:uFillTx/>
                <a:latin typeface="+mn-lt"/>
                <a:ea typeface=""/>
                <a:cs typeface=""/>
              </a:rPr>
              <a:t>Llanerch colliery poem in a welsh valley accent considering I am from Wales.</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pPr marL="0" indent="0">
              <a:buNone/>
            </a:pPr>
            <a:endParaRPr lang="en-GB" dirty="0"/>
          </a:p>
          <a:p>
            <a:pPr marL="0" indent="0">
              <a:buNone/>
            </a:pPr>
            <a:endParaRPr lang="en-GB" dirty="0"/>
          </a:p>
          <a:p>
            <a:pPr marL="0" indent="0">
              <a:buNone/>
            </a:pPr>
            <a:endParaRPr lang="en-GB" dirty="0"/>
          </a:p>
          <a:p>
            <a:endParaRPr lang="en-GB" dirty="0"/>
          </a:p>
          <a:p>
            <a:endParaRPr lang="en-GB" u="sng" dirty="0"/>
          </a:p>
        </p:txBody>
      </p:sp>
      <p:sp>
        <p:nvSpPr>
          <p:cNvPr id="4" name="Slide Number Placeholder 3">
            <a:extLst>
              <a:ext uri="{FF2B5EF4-FFF2-40B4-BE49-F238E27FC236}">
                <a16:creationId xmlns:a16="http://schemas.microsoft.com/office/drawing/2014/main" id="{7B6D7E05-D705-406D-BE4B-EC2AAF8690EE}"/>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42B28D4-095E-4963-869D-2011ED7A46D7}" type="slidenum">
              <a:t>8</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E4F9DE-E5D7-49A2-89D6-522981F4FC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A575E5-5CB1-4E6A-919D-9FCFB48653CD}"/>
              </a:ext>
            </a:extLst>
          </p:cNvPr>
          <p:cNvSpPr txBox="1">
            <a:spLocks noGrp="1"/>
          </p:cNvSpPr>
          <p:nvPr>
            <p:ph type="body" sz="quarter"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u="none" dirty="0"/>
              <a:t>The new pandemic of Covid-19  has hit the global population very badly. It is a disaster for every human being seeing young and old dying.  I would therefore like to express my feelings through this period by adding at least one poem to my collection as a concluding element.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u="none" dirty="0"/>
              <a:t>In the future I would also like to add a third big section on natural disasters such as Tsunamis and earthquakes, and may add a fourth on pandemics to expand the Covid-19 poem/s into a section covering other epidemics and pandemics that the world has experienced.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u="none" dirty="0"/>
              <a:t>I will in the future get all the poems read by individuals with accents or tones (such as a child’s voice for the Aberfan poem written from a child’s perspective) to suit them and will develop my own site on a poetry platform online to post these. I believe that it is important for poetry to be offered in an inclusive manner so that those with eyesight issues like my own can access them. Usually audio books are read by one person but by having different related voices for each poem, I hope to capture a more immersive experience for the listener.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none"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none"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sng"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sng"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sng"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sng"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sng"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u="sng" dirty="0"/>
          </a:p>
          <a:p>
            <a:pPr marL="171450" indent="-1714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C040C465-F6D0-435C-92D0-E69A91A06BF7}"/>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386278D-AFC3-4091-84CB-6E2547A85ED3}" type="slidenum">
              <a:t>9</a:t>
            </a:fld>
            <a:endParaRPr lang="en-GB" sz="1200" b="0" i="0" u="none" strike="noStrike" kern="1200" cap="none" spc="0" baseline="0">
              <a:solidFill>
                <a:srgbClr val="000000"/>
              </a:solidFill>
              <a:uFillTx/>
              <a:latin typeface="Calibri"/>
              <a:ea typeface=""/>
              <a:cs typeface=""/>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F39D05-7384-4D2F-BEA1-CABB96DE3C37}" type="slidenum">
              <a:rPr lang="en-GB" smtClean="0"/>
              <a:t>10</a:t>
            </a:fld>
            <a:endParaRPr lang="en-GB"/>
          </a:p>
        </p:txBody>
      </p:sp>
    </p:spTree>
    <p:extLst>
      <p:ext uri="{BB962C8B-B14F-4D97-AF65-F5344CB8AC3E}">
        <p14:creationId xmlns:p14="http://schemas.microsoft.com/office/powerpoint/2010/main" val="2494969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09F06-992C-4A52-995A-52DCBA8C8C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D2D159-54AE-4867-81CE-61DC865866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5F0D98-DF43-4CED-8C55-E86421A62B8F}"/>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5" name="Footer Placeholder 4">
            <a:extLst>
              <a:ext uri="{FF2B5EF4-FFF2-40B4-BE49-F238E27FC236}">
                <a16:creationId xmlns:a16="http://schemas.microsoft.com/office/drawing/2014/main" id="{DDC46826-6EAE-44F8-A42C-F0538D91C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8B686-382F-463D-A202-F00FFEC96205}"/>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1028570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CDCFC-A29E-4057-BEBC-B8749CB8E4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5C672A-AC92-4C9E-899A-1B4981F468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A89A12-6C0B-4F2B-9348-E22D1AB6CEA0}"/>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5" name="Footer Placeholder 4">
            <a:extLst>
              <a:ext uri="{FF2B5EF4-FFF2-40B4-BE49-F238E27FC236}">
                <a16:creationId xmlns:a16="http://schemas.microsoft.com/office/drawing/2014/main" id="{DE60BB2D-C1CB-4A9C-8589-D9ADCE9EA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C2522A-DAFB-435B-96FC-E919E21B996F}"/>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132549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DAF84-154D-4B4A-B48C-A6B4C3B0A7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9EBB09-5A4E-4E7D-BD0A-22E5931D29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1759C-B386-4066-851E-70A5C0AF2080}"/>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5" name="Footer Placeholder 4">
            <a:extLst>
              <a:ext uri="{FF2B5EF4-FFF2-40B4-BE49-F238E27FC236}">
                <a16:creationId xmlns:a16="http://schemas.microsoft.com/office/drawing/2014/main" id="{B44C39EE-1615-4DA4-8235-A86041E110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669DB5-0F54-4AB8-80B8-BA66CB528241}"/>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1526427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BDEF8-CCF4-4E4E-9A26-A9614C6D79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98AD8C-B5A1-461F-B88E-7E1DFC1E99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4BD08C-7B94-4293-AC3F-B50D7FCFD0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350E7D-5938-4F01-88F2-40C3C822883D}"/>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6" name="Footer Placeholder 5">
            <a:extLst>
              <a:ext uri="{FF2B5EF4-FFF2-40B4-BE49-F238E27FC236}">
                <a16:creationId xmlns:a16="http://schemas.microsoft.com/office/drawing/2014/main" id="{2AEBC344-4B3C-44CC-9714-59F697FE01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4DC7A6-9CFF-474A-AD2E-58E5C168C183}"/>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682055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9DF2B-28DE-4A34-B9A3-8127C3F4F8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3CDB0B-BB6B-4217-B585-79D7E63AC2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482D2C-D608-4422-A311-5E1C6A6626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6A0039-54B8-4B00-B1D3-1632A0A517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C5D040-A9CE-4DD8-ACB9-73C9653BAD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73EA50-16C4-4F92-BD49-858A494E0987}"/>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8" name="Footer Placeholder 7">
            <a:extLst>
              <a:ext uri="{FF2B5EF4-FFF2-40B4-BE49-F238E27FC236}">
                <a16:creationId xmlns:a16="http://schemas.microsoft.com/office/drawing/2014/main" id="{0AE3845A-F25A-49E0-A08C-E6CA32A1E0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8F52A7-68E9-4AF9-93F6-6687028C5045}"/>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3961270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78AF3-41EF-4D65-8960-A377476B1D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FB6234-0BE1-4CDE-AEF3-9158A12B3202}"/>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4" name="Footer Placeholder 3">
            <a:extLst>
              <a:ext uri="{FF2B5EF4-FFF2-40B4-BE49-F238E27FC236}">
                <a16:creationId xmlns:a16="http://schemas.microsoft.com/office/drawing/2014/main" id="{ABB6E852-EB71-4D9F-BE2D-F8BCA4E33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61AF59-3F6C-4605-B85D-71D807CDE37B}"/>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444561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5FC8A-E12B-42BC-9662-4177F327E613}"/>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3" name="Footer Placeholder 2">
            <a:extLst>
              <a:ext uri="{FF2B5EF4-FFF2-40B4-BE49-F238E27FC236}">
                <a16:creationId xmlns:a16="http://schemas.microsoft.com/office/drawing/2014/main" id="{3A2E8812-D0D6-45F2-A57A-58DBC0AF17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9ECFEA3-F02D-4D97-A991-F3E09B244207}"/>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74627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0913B-E2A8-42AD-B87E-BB6577B88E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5AC3DB-8022-4DB2-8523-B261487CB4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94DCD1-8183-4AE9-8F05-8C751B0FF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9CD067-DEC4-4DCD-8DC4-BFB20A410CEF}"/>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6" name="Footer Placeholder 5">
            <a:extLst>
              <a:ext uri="{FF2B5EF4-FFF2-40B4-BE49-F238E27FC236}">
                <a16:creationId xmlns:a16="http://schemas.microsoft.com/office/drawing/2014/main" id="{FAE231FA-4547-4588-B409-0250FCE378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0B234-9C2A-4AE4-A03B-760EB6EC6EEC}"/>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645356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03BD-0C45-4FC2-B3F0-3090A59F87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189893-EB0B-485A-8335-D8FF76C9E7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FFBC21-B579-4B2B-9C46-21903DB8CC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F9A44F-95D7-4E1D-9C47-819872E0C948}"/>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6" name="Footer Placeholder 5">
            <a:extLst>
              <a:ext uri="{FF2B5EF4-FFF2-40B4-BE49-F238E27FC236}">
                <a16:creationId xmlns:a16="http://schemas.microsoft.com/office/drawing/2014/main" id="{6A5A9ECF-328F-4592-BDE9-8547C1CC5E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3CC55F-3A92-460F-9FD0-449621E0472E}"/>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3315448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22216-199F-45AA-B07C-C1193318CE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85E15-D0C2-4B11-8314-ECAD32431C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B9BDD9-3459-4314-84A3-2754E9B0BE38}"/>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5" name="Footer Placeholder 4">
            <a:extLst>
              <a:ext uri="{FF2B5EF4-FFF2-40B4-BE49-F238E27FC236}">
                <a16:creationId xmlns:a16="http://schemas.microsoft.com/office/drawing/2014/main" id="{294FC1DE-8C4B-439A-AABF-39FF585281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997A0E-B36B-4632-B253-D54DF64718AA}"/>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2054778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FDF225-D2D1-410A-B5A9-BA635099DE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20BB5B-DED6-45BC-851C-59FD115969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C28E98-DC13-479F-BAF8-762E34D3BBEE}"/>
              </a:ext>
            </a:extLst>
          </p:cNvPr>
          <p:cNvSpPr>
            <a:spLocks noGrp="1"/>
          </p:cNvSpPr>
          <p:nvPr>
            <p:ph type="dt" sz="half" idx="10"/>
          </p:nvPr>
        </p:nvSpPr>
        <p:spPr/>
        <p:txBody>
          <a:bodyPr/>
          <a:lstStyle/>
          <a:p>
            <a:fld id="{A8E1E8D7-8A9F-46E4-9DA7-16D294A8073F}" type="datetimeFigureOut">
              <a:rPr lang="en-GB" smtClean="0"/>
              <a:t>25/04/2020</a:t>
            </a:fld>
            <a:endParaRPr lang="en-GB"/>
          </a:p>
        </p:txBody>
      </p:sp>
      <p:sp>
        <p:nvSpPr>
          <p:cNvPr id="5" name="Footer Placeholder 4">
            <a:extLst>
              <a:ext uri="{FF2B5EF4-FFF2-40B4-BE49-F238E27FC236}">
                <a16:creationId xmlns:a16="http://schemas.microsoft.com/office/drawing/2014/main" id="{28A7D20C-9109-42EE-B2A6-9043C3A2C6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7708E7-F4BE-40A5-9BFA-126ADB5DE10F}"/>
              </a:ext>
            </a:extLst>
          </p:cNvPr>
          <p:cNvSpPr>
            <a:spLocks noGrp="1"/>
          </p:cNvSpPr>
          <p:nvPr>
            <p:ph type="sldNum" sz="quarter" idx="12"/>
          </p:nvPr>
        </p:nvSpPr>
        <p:spPr/>
        <p:txBody>
          <a:bodyPr/>
          <a:lstStyle/>
          <a:p>
            <a:fld id="{2B0AD0A5-3A3E-483E-824A-7A630CC16210}" type="slidenum">
              <a:rPr lang="en-GB" smtClean="0"/>
              <a:t>‹#›</a:t>
            </a:fld>
            <a:endParaRPr lang="en-GB"/>
          </a:p>
        </p:txBody>
      </p:sp>
    </p:spTree>
    <p:extLst>
      <p:ext uri="{BB962C8B-B14F-4D97-AF65-F5344CB8AC3E}">
        <p14:creationId xmlns:p14="http://schemas.microsoft.com/office/powerpoint/2010/main" val="1444308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46C5B7-E2B3-4053-8BBA-24AD4B41A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BAFE1D-1B85-405B-9739-6C295AE59E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C44F1C-35F8-4DC5-8D04-31F0390915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E1E8D7-8A9F-46E4-9DA7-16D294A8073F}" type="datetimeFigureOut">
              <a:rPr lang="en-GB" smtClean="0"/>
              <a:t>25/04/2020</a:t>
            </a:fld>
            <a:endParaRPr lang="en-GB"/>
          </a:p>
        </p:txBody>
      </p:sp>
      <p:sp>
        <p:nvSpPr>
          <p:cNvPr id="5" name="Footer Placeholder 4">
            <a:extLst>
              <a:ext uri="{FF2B5EF4-FFF2-40B4-BE49-F238E27FC236}">
                <a16:creationId xmlns:a16="http://schemas.microsoft.com/office/drawing/2014/main" id="{BAB8FD86-84AA-4DAB-87F7-281A7DC621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ADB80B-AA6B-4697-8F5A-258DF1C477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0AD0A5-3A3E-483E-824A-7A630CC16210}" type="slidenum">
              <a:rPr lang="en-GB" smtClean="0"/>
              <a:t>‹#›</a:t>
            </a:fld>
            <a:endParaRPr lang="en-GB"/>
          </a:p>
        </p:txBody>
      </p:sp>
    </p:spTree>
    <p:extLst>
      <p:ext uri="{BB962C8B-B14F-4D97-AF65-F5344CB8AC3E}">
        <p14:creationId xmlns:p14="http://schemas.microsoft.com/office/powerpoint/2010/main" val="1052260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bbc.co.uk/news/uk-40301289" TargetMode="External"/><Relationship Id="rId13" Type="http://schemas.openxmlformats.org/officeDocument/2006/relationships/hyperlink" Target="https://www.theguardian.com/global/video/2017/may/23/mancunians-forever-tony-walsh-reads-poem-manchester-vigil-video" TargetMode="External"/><Relationship Id="rId3" Type="http://schemas.openxmlformats.org/officeDocument/2006/relationships/hyperlink" Target="https://www.facebook.com/groups/286895088000967/" TargetMode="External"/><Relationship Id="rId7" Type="http://schemas.openxmlformats.org/officeDocument/2006/relationships/hyperlink" Target="file:///C:\Users\customer\AppData\Local\Packages\microsoft.windowscommunicationsapps_8wekyb3d8bbwe\LocalState\Files\S0\2807\Attachments\https" TargetMode="External"/><Relationship Id="rId12" Type="http://schemas.openxmlformats.org/officeDocument/2006/relationships/hyperlink" Target="https://www.history.com/topics/21st-century/9-11-attacks" TargetMode="External"/><Relationship Id="rId17" Type="http://schemas.openxmlformats.org/officeDocument/2006/relationships/hyperlink" Target="https://www.atlantis-press.com/journals/jracr/125938828/view" TargetMode="External"/><Relationship Id="rId2" Type="http://schemas.openxmlformats.org/officeDocument/2006/relationships/notesSlide" Target="../notesSlides/notesSlide10.xml"/><Relationship Id="rId16" Type="http://schemas.openxmlformats.org/officeDocument/2006/relationships/hyperlink" Target="https://www.bbc.co.uk/news/resources/idt-150d11df-c541-44a9-9332-560a19828c47" TargetMode="External"/><Relationship Id="rId1" Type="http://schemas.openxmlformats.org/officeDocument/2006/relationships/slideLayout" Target="../slideLayouts/slideLayout2.xml"/><Relationship Id="rId6" Type="http://schemas.openxmlformats.org/officeDocument/2006/relationships/hyperlink" Target="https://www.theguardian.com/uk-news/manchester-arena-explosion" TargetMode="External"/><Relationship Id="rId11" Type="http://schemas.openxmlformats.org/officeDocument/2006/relationships/hyperlink" Target="https://youtu.be/MjdvVTxUwNo" TargetMode="External"/><Relationship Id="rId5" Type="http://schemas.openxmlformats.org/officeDocument/2006/relationships/hyperlink" Target="https://www.britannica.com/event/London-bombings-of-2005" TargetMode="External"/><Relationship Id="rId15" Type="http://schemas.openxmlformats.org/officeDocument/2006/relationships/hyperlink" Target="https://www.scrapbook.com/poems/cat/57.html" TargetMode="External"/><Relationship Id="rId10" Type="http://schemas.openxmlformats.org/officeDocument/2006/relationships/hyperlink" Target="https://www.facebook.com/groups/544823106150804/" TargetMode="External"/><Relationship Id="rId4" Type="http://schemas.openxmlformats.org/officeDocument/2006/relationships/hyperlink" Target="https://www.nap.edu/read/11671/chapter/6" TargetMode="External"/><Relationship Id="rId9" Type="http://schemas.openxmlformats.org/officeDocument/2006/relationships/hyperlink" Target="https://www.southwalesargus.co.uk/news/15083825.the-llanerch-colliery-disaster-a-mine-blast-which-shattered-the-valleys/" TargetMode="External"/><Relationship Id="rId14" Type="http://schemas.openxmlformats.org/officeDocument/2006/relationships/hyperlink" Target="https://www.ft.com/content/39022f72-5742-11e7-80b6-9bfa4c1f83d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BD6ABF54-496D-4E51-ACBD-2AB7F3C863CF}"/>
              </a:ext>
            </a:extLst>
          </p:cNvPr>
          <p:cNvPicPr>
            <a:picLocks noChangeAspect="1"/>
          </p:cNvPicPr>
          <p:nvPr/>
        </p:nvPicPr>
        <p:blipFill>
          <a:blip r:embed="rId3"/>
          <a:srcRect/>
          <a:stretch>
            <a:fillRect/>
          </a:stretch>
        </p:blipFill>
        <p:spPr>
          <a:xfrm>
            <a:off x="-12335" y="0"/>
            <a:ext cx="12191996" cy="6858000"/>
          </a:xfrm>
          <a:prstGeom prst="rect">
            <a:avLst/>
          </a:prstGeom>
          <a:noFill/>
          <a:ln cap="flat">
            <a:noFill/>
          </a:ln>
        </p:spPr>
      </p:pic>
      <p:sp>
        <p:nvSpPr>
          <p:cNvPr id="3" name="Title 1">
            <a:extLst>
              <a:ext uri="{FF2B5EF4-FFF2-40B4-BE49-F238E27FC236}">
                <a16:creationId xmlns:a16="http://schemas.microsoft.com/office/drawing/2014/main" id="{4145854D-06AB-46B8-97B0-43061330C698}"/>
              </a:ext>
            </a:extLst>
          </p:cNvPr>
          <p:cNvSpPr txBox="1">
            <a:spLocks noGrp="1"/>
          </p:cNvSpPr>
          <p:nvPr>
            <p:ph type="ctrTitle"/>
          </p:nvPr>
        </p:nvSpPr>
        <p:spPr>
          <a:xfrm>
            <a:off x="911428" y="2708919"/>
            <a:ext cx="10344470" cy="2088233"/>
          </a:xfrm>
          <a:solidFill>
            <a:srgbClr val="FCD5B5">
              <a:alpha val="30000"/>
            </a:srgbClr>
          </a:solidFill>
        </p:spPr>
        <p:txBody>
          <a:bodyPr anchorCtr="1"/>
          <a:lstStyle/>
          <a:p>
            <a:pPr lvl="0" algn="ctr"/>
            <a:r>
              <a:rPr lang="en-GB" sz="8000"/>
              <a:t>Darkened horizons:</a:t>
            </a:r>
            <a:br>
              <a:rPr lang="en-GB" sz="8000"/>
            </a:br>
            <a:r>
              <a:rPr lang="en-GB" sz="5400"/>
              <a:t>without light there is fear</a:t>
            </a:r>
          </a:p>
        </p:txBody>
      </p:sp>
      <p:sp>
        <p:nvSpPr>
          <p:cNvPr id="4" name="Subtitle 2">
            <a:extLst>
              <a:ext uri="{FF2B5EF4-FFF2-40B4-BE49-F238E27FC236}">
                <a16:creationId xmlns:a16="http://schemas.microsoft.com/office/drawing/2014/main" id="{5CBBD5B5-FF9E-4A96-971B-6081B33116CF}"/>
              </a:ext>
            </a:extLst>
          </p:cNvPr>
          <p:cNvSpPr txBox="1">
            <a:spLocks noGrp="1"/>
          </p:cNvSpPr>
          <p:nvPr>
            <p:ph type="subTitle" idx="1"/>
          </p:nvPr>
        </p:nvSpPr>
        <p:spPr>
          <a:xfrm>
            <a:off x="8760299" y="5589242"/>
            <a:ext cx="2664296" cy="554355"/>
          </a:xfrm>
          <a:solidFill>
            <a:srgbClr val="FCD5B5">
              <a:alpha val="35000"/>
            </a:srgbClr>
          </a:solidFill>
        </p:spPr>
        <p:txBody>
          <a:bodyPr/>
          <a:lstStyle/>
          <a:p>
            <a:pPr lvl="0">
              <a:spcBef>
                <a:spcPts val="800"/>
              </a:spcBef>
            </a:pPr>
            <a:r>
              <a:rPr lang="en-GB" sz="3200" b="1"/>
              <a:t>Eleanor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EC7F48C-0473-402B-9BB6-595784A9CDF8}"/>
              </a:ext>
            </a:extLst>
          </p:cNvPr>
          <p:cNvSpPr txBox="1">
            <a:spLocks noGrp="1"/>
          </p:cNvSpPr>
          <p:nvPr>
            <p:ph type="ctrTitle"/>
          </p:nvPr>
        </p:nvSpPr>
        <p:spPr>
          <a:xfrm>
            <a:off x="533400" y="116631"/>
            <a:ext cx="11179222" cy="975569"/>
          </a:xfrm>
        </p:spPr>
        <p:txBody>
          <a:bodyPr anchorCtr="1">
            <a:noAutofit/>
          </a:bodyPr>
          <a:lstStyle/>
          <a:p>
            <a:pPr lvl="0" algn="ctr">
              <a:lnSpc>
                <a:spcPct val="150000"/>
              </a:lnSpc>
            </a:pPr>
            <a:r>
              <a:rPr lang="en-GB" sz="4800" b="1" dirty="0"/>
              <a:t>Introduction</a:t>
            </a:r>
            <a:endParaRPr lang="en-GB" sz="4800" dirty="0"/>
          </a:p>
        </p:txBody>
      </p:sp>
      <p:sp>
        <p:nvSpPr>
          <p:cNvPr id="3" name="Subtitle 4">
            <a:extLst>
              <a:ext uri="{FF2B5EF4-FFF2-40B4-BE49-F238E27FC236}">
                <a16:creationId xmlns:a16="http://schemas.microsoft.com/office/drawing/2014/main" id="{F6AF234E-C57B-4A0C-B7A0-7DEAC94981F5}"/>
              </a:ext>
            </a:extLst>
          </p:cNvPr>
          <p:cNvSpPr txBox="1">
            <a:spLocks noGrp="1"/>
          </p:cNvSpPr>
          <p:nvPr>
            <p:ph type="subTitle" idx="1"/>
          </p:nvPr>
        </p:nvSpPr>
        <p:spPr>
          <a:xfrm>
            <a:off x="533400" y="1340766"/>
            <a:ext cx="11179222" cy="4824538"/>
          </a:xfrm>
        </p:spPr>
        <p:txBody>
          <a:bodyPr/>
          <a:lstStyle/>
          <a:p>
            <a:pPr marL="342900" lvl="0" indent="-342900">
              <a:lnSpc>
                <a:spcPct val="90000"/>
              </a:lnSpc>
              <a:spcBef>
                <a:spcPts val="700"/>
              </a:spcBef>
              <a:buFont typeface="Arial" pitchFamily="34"/>
              <a:buChar char="•"/>
            </a:pPr>
            <a:r>
              <a:rPr lang="en-GB" sz="2600" b="1" dirty="0"/>
              <a:t>A collection of poems based on disasters with great impact and loss of life</a:t>
            </a:r>
          </a:p>
          <a:p>
            <a:pPr marL="342900" lvl="0" indent="-342900">
              <a:lnSpc>
                <a:spcPct val="90000"/>
              </a:lnSpc>
              <a:spcBef>
                <a:spcPts val="500"/>
              </a:spcBef>
              <a:buFont typeface="Arial" pitchFamily="34"/>
              <a:buChar char="•"/>
            </a:pPr>
            <a:r>
              <a:rPr lang="en-GB" sz="2200" b="1" dirty="0"/>
              <a:t>Broken into two halves: </a:t>
            </a:r>
          </a:p>
          <a:p>
            <a:pPr marL="800100" lvl="1" indent="-342900">
              <a:lnSpc>
                <a:spcPct val="90000"/>
              </a:lnSpc>
              <a:spcBef>
                <a:spcPts val="400"/>
              </a:spcBef>
              <a:buFont typeface="Arial" pitchFamily="34"/>
              <a:buChar char="•"/>
            </a:pPr>
            <a:r>
              <a:rPr lang="en-GB" sz="1800" b="1" dirty="0"/>
              <a:t>Accidents </a:t>
            </a:r>
          </a:p>
          <a:p>
            <a:pPr marL="800100" lvl="1" indent="-342900">
              <a:lnSpc>
                <a:spcPct val="90000"/>
              </a:lnSpc>
              <a:spcBef>
                <a:spcPts val="400"/>
              </a:spcBef>
              <a:buFont typeface="Arial" pitchFamily="34"/>
              <a:buChar char="•"/>
            </a:pPr>
            <a:r>
              <a:rPr lang="en-GB" sz="1800" b="1" dirty="0"/>
              <a:t>Terrorist attacks</a:t>
            </a:r>
          </a:p>
          <a:p>
            <a:pPr marL="342900" lvl="0" indent="-342900">
              <a:lnSpc>
                <a:spcPct val="90000"/>
              </a:lnSpc>
              <a:spcBef>
                <a:spcPts val="500"/>
              </a:spcBef>
              <a:buFont typeface="Arial" pitchFamily="34"/>
              <a:buChar char="•"/>
            </a:pPr>
            <a:r>
              <a:rPr lang="en-GB" sz="2200" b="1" dirty="0"/>
              <a:t>The order will be: </a:t>
            </a:r>
          </a:p>
          <a:p>
            <a:pPr marL="800100" lvl="1" indent="-342900">
              <a:lnSpc>
                <a:spcPct val="90000"/>
              </a:lnSpc>
              <a:spcBef>
                <a:spcPts val="400"/>
              </a:spcBef>
              <a:buFont typeface="Arial" pitchFamily="34"/>
              <a:buChar char="•"/>
            </a:pPr>
            <a:r>
              <a:rPr lang="en-GB" sz="1800" b="1" dirty="0"/>
              <a:t>From the oldest to the newest for the first half  - Accidents</a:t>
            </a:r>
          </a:p>
          <a:p>
            <a:pPr marL="800100" lvl="1" indent="-342900">
              <a:lnSpc>
                <a:spcPct val="90000"/>
              </a:lnSpc>
              <a:spcBef>
                <a:spcPts val="400"/>
              </a:spcBef>
              <a:buFont typeface="Arial" pitchFamily="34"/>
              <a:buChar char="•"/>
            </a:pPr>
            <a:r>
              <a:rPr lang="en-GB" sz="1800" b="1" dirty="0"/>
              <a:t>From the newest to the oldest in the second half – Terrorist Attacks</a:t>
            </a:r>
          </a:p>
          <a:p>
            <a:pPr marL="342900" lvl="0" indent="-342900">
              <a:lnSpc>
                <a:spcPct val="90000"/>
              </a:lnSpc>
              <a:spcBef>
                <a:spcPts val="500"/>
              </a:spcBef>
              <a:buFont typeface="Arial" pitchFamily="34"/>
              <a:buChar char="•"/>
            </a:pPr>
            <a:r>
              <a:rPr lang="en-GB" sz="2200" b="1" dirty="0"/>
              <a:t>Each incident will have one or more poems about the event</a:t>
            </a:r>
          </a:p>
          <a:p>
            <a:pPr marL="800100" lvl="1" indent="-342900">
              <a:lnSpc>
                <a:spcPct val="90000"/>
              </a:lnSpc>
              <a:spcBef>
                <a:spcPts val="400"/>
              </a:spcBef>
              <a:buFont typeface="Arial" pitchFamily="34"/>
              <a:buChar char="•"/>
            </a:pPr>
            <a:r>
              <a:rPr lang="en-GB" sz="1800" b="1" dirty="0"/>
              <a:t>For the events in Wales, there will be a Welsh poem amongst the collection</a:t>
            </a:r>
          </a:p>
          <a:p>
            <a:pPr marL="342900" lvl="0" indent="-342900">
              <a:lnSpc>
                <a:spcPct val="90000"/>
              </a:lnSpc>
              <a:spcBef>
                <a:spcPts val="500"/>
              </a:spcBef>
              <a:buFont typeface="Arial" pitchFamily="34"/>
              <a:buChar char="•"/>
            </a:pPr>
            <a:r>
              <a:rPr lang="en-GB" sz="2200" b="1" dirty="0"/>
              <a:t>Each will have associated images to support it</a:t>
            </a:r>
          </a:p>
          <a:p>
            <a:pPr marL="800100" lvl="1" indent="-342900">
              <a:lnSpc>
                <a:spcPct val="90000"/>
              </a:lnSpc>
              <a:spcBef>
                <a:spcPts val="400"/>
              </a:spcBef>
              <a:buFont typeface="Arial" pitchFamily="34"/>
              <a:buChar char="•"/>
            </a:pPr>
            <a:r>
              <a:rPr lang="en-GB" sz="1800" b="1" dirty="0"/>
              <a:t>One image will be faded out behind the words</a:t>
            </a:r>
          </a:p>
          <a:p>
            <a:pPr marL="800100" lvl="1" indent="-342900">
              <a:lnSpc>
                <a:spcPct val="90000"/>
              </a:lnSpc>
              <a:spcBef>
                <a:spcPts val="400"/>
              </a:spcBef>
              <a:buFont typeface="Arial" pitchFamily="34"/>
              <a:buChar char="•"/>
            </a:pPr>
            <a:r>
              <a:rPr lang="en-GB" sz="1800" b="1" dirty="0"/>
              <a:t>Others will be inserted around the words </a:t>
            </a:r>
          </a:p>
          <a:p>
            <a:pPr marL="342900" lvl="0" indent="-342900">
              <a:lnSpc>
                <a:spcPct val="90000"/>
              </a:lnSpc>
              <a:spcBef>
                <a:spcPts val="500"/>
              </a:spcBef>
              <a:buFont typeface="Arial" pitchFamily="34"/>
              <a:buChar char="•"/>
            </a:pPr>
            <a:r>
              <a:rPr lang="en-GB" sz="2200" b="1" dirty="0"/>
              <a:t>Why this publication is important to me</a:t>
            </a:r>
          </a:p>
          <a:p>
            <a:pPr marL="800100" lvl="1" indent="-342900">
              <a:lnSpc>
                <a:spcPct val="90000"/>
              </a:lnSpc>
              <a:spcBef>
                <a:spcPts val="400"/>
              </a:spcBef>
              <a:buFont typeface="Arial" pitchFamily="34"/>
              <a:buChar char="•"/>
            </a:pPr>
            <a:r>
              <a:rPr lang="en-GB" sz="1800" b="1" dirty="0"/>
              <a:t>I was born on the 5</a:t>
            </a:r>
            <a:r>
              <a:rPr lang="en-GB" sz="1800" b="1" baseline="30000" dirty="0"/>
              <a:t>th</a:t>
            </a:r>
            <a:r>
              <a:rPr lang="en-GB" sz="1800" b="1" dirty="0"/>
              <a:t> anniversary of Aberfan </a:t>
            </a:r>
          </a:p>
          <a:p>
            <a:pPr marL="800100" lvl="1" indent="-342900">
              <a:lnSpc>
                <a:spcPct val="90000"/>
              </a:lnSpc>
              <a:spcBef>
                <a:spcPts val="400"/>
              </a:spcBef>
              <a:buFont typeface="Arial" pitchFamily="34"/>
              <a:buChar char="•"/>
            </a:pPr>
            <a:endParaRPr lang="en-GB"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2DE2A470-D3F3-443D-9C42-4E1DC6CAAB28}"/>
              </a:ext>
            </a:extLst>
          </p:cNvPr>
          <p:cNvSpPr txBox="1">
            <a:spLocks noGrp="1"/>
          </p:cNvSpPr>
          <p:nvPr>
            <p:ph type="ctrTitle"/>
          </p:nvPr>
        </p:nvSpPr>
        <p:spPr>
          <a:xfrm>
            <a:off x="335356" y="116631"/>
            <a:ext cx="11277596" cy="1222379"/>
          </a:xfrm>
        </p:spPr>
        <p:txBody>
          <a:bodyPr/>
          <a:lstStyle/>
          <a:p>
            <a:pPr lvl="0">
              <a:lnSpc>
                <a:spcPct val="150000"/>
              </a:lnSpc>
            </a:pPr>
            <a:r>
              <a:rPr lang="en-GB" sz="4900" b="1" dirty="0"/>
              <a:t>Locations: ACCIDENTS</a:t>
            </a:r>
            <a:endParaRPr lang="en-GB" sz="3200" b="1" dirty="0"/>
          </a:p>
        </p:txBody>
      </p:sp>
      <p:pic>
        <p:nvPicPr>
          <p:cNvPr id="3" name="Picture 4">
            <a:extLst>
              <a:ext uri="{FF2B5EF4-FFF2-40B4-BE49-F238E27FC236}">
                <a16:creationId xmlns:a16="http://schemas.microsoft.com/office/drawing/2014/main" id="{905572A8-3244-45E3-BAD2-05F4552B827A}"/>
              </a:ext>
            </a:extLst>
          </p:cNvPr>
          <p:cNvPicPr>
            <a:picLocks noChangeAspect="1"/>
          </p:cNvPicPr>
          <p:nvPr/>
        </p:nvPicPr>
        <p:blipFill>
          <a:blip r:embed="rId3"/>
          <a:stretch>
            <a:fillRect/>
          </a:stretch>
        </p:blipFill>
        <p:spPr>
          <a:xfrm>
            <a:off x="4655841" y="2852937"/>
            <a:ext cx="3070847" cy="2279736"/>
          </a:xfrm>
          <a:prstGeom prst="rect">
            <a:avLst/>
          </a:prstGeom>
          <a:noFill/>
          <a:ln cap="flat">
            <a:noFill/>
          </a:ln>
        </p:spPr>
      </p:pic>
      <p:pic>
        <p:nvPicPr>
          <p:cNvPr id="4" name="Picture 5">
            <a:extLst>
              <a:ext uri="{FF2B5EF4-FFF2-40B4-BE49-F238E27FC236}">
                <a16:creationId xmlns:a16="http://schemas.microsoft.com/office/drawing/2014/main" id="{A62FB94E-4615-42CC-AC86-BA02743A5955}"/>
              </a:ext>
            </a:extLst>
          </p:cNvPr>
          <p:cNvPicPr>
            <a:picLocks noChangeAspect="1"/>
          </p:cNvPicPr>
          <p:nvPr/>
        </p:nvPicPr>
        <p:blipFill>
          <a:blip r:embed="rId4"/>
          <a:stretch>
            <a:fillRect/>
          </a:stretch>
        </p:blipFill>
        <p:spPr>
          <a:xfrm>
            <a:off x="570795" y="2852937"/>
            <a:ext cx="3121148" cy="2221991"/>
          </a:xfrm>
          <a:prstGeom prst="rect">
            <a:avLst/>
          </a:prstGeom>
          <a:noFill/>
          <a:ln cap="flat">
            <a:noFill/>
          </a:ln>
        </p:spPr>
      </p:pic>
      <p:pic>
        <p:nvPicPr>
          <p:cNvPr id="5" name="Picture 7">
            <a:extLst>
              <a:ext uri="{FF2B5EF4-FFF2-40B4-BE49-F238E27FC236}">
                <a16:creationId xmlns:a16="http://schemas.microsoft.com/office/drawing/2014/main" id="{80EE3BC9-56B3-4B87-AA21-9238CE3E4634}"/>
              </a:ext>
            </a:extLst>
          </p:cNvPr>
          <p:cNvPicPr>
            <a:picLocks noChangeAspect="1"/>
          </p:cNvPicPr>
          <p:nvPr/>
        </p:nvPicPr>
        <p:blipFill>
          <a:blip r:embed="rId5"/>
          <a:stretch>
            <a:fillRect/>
          </a:stretch>
        </p:blipFill>
        <p:spPr>
          <a:xfrm>
            <a:off x="8688290" y="2816598"/>
            <a:ext cx="2961595" cy="2258330"/>
          </a:xfrm>
          <a:prstGeom prst="rect">
            <a:avLst/>
          </a:prstGeom>
          <a:noFill/>
          <a:ln cap="flat">
            <a:noFill/>
          </a:ln>
        </p:spPr>
      </p:pic>
      <p:sp>
        <p:nvSpPr>
          <p:cNvPr id="6" name="TextBox 9">
            <a:extLst>
              <a:ext uri="{FF2B5EF4-FFF2-40B4-BE49-F238E27FC236}">
                <a16:creationId xmlns:a16="http://schemas.microsoft.com/office/drawing/2014/main" id="{2A0CCCAD-19CD-4FBE-B3D2-C185358F31A5}"/>
              </a:ext>
            </a:extLst>
          </p:cNvPr>
          <p:cNvSpPr txBox="1"/>
          <p:nvPr/>
        </p:nvSpPr>
        <p:spPr>
          <a:xfrm>
            <a:off x="1303276" y="2253611"/>
            <a:ext cx="1656188" cy="6463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ea typeface=""/>
                <a:cs typeface=""/>
              </a:rPr>
              <a:t>Llanerch colliery</a:t>
            </a:r>
          </a:p>
        </p:txBody>
      </p:sp>
      <p:sp>
        <p:nvSpPr>
          <p:cNvPr id="7" name="TextBox 10">
            <a:extLst>
              <a:ext uri="{FF2B5EF4-FFF2-40B4-BE49-F238E27FC236}">
                <a16:creationId xmlns:a16="http://schemas.microsoft.com/office/drawing/2014/main" id="{69B6FAB4-E710-4EC2-996F-8185313CEA39}"/>
              </a:ext>
            </a:extLst>
          </p:cNvPr>
          <p:cNvSpPr txBox="1"/>
          <p:nvPr/>
        </p:nvSpPr>
        <p:spPr>
          <a:xfrm>
            <a:off x="5671831" y="2245281"/>
            <a:ext cx="103886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Aberfan</a:t>
            </a:r>
          </a:p>
        </p:txBody>
      </p:sp>
      <p:sp>
        <p:nvSpPr>
          <p:cNvPr id="8" name="Rectangle 11">
            <a:extLst>
              <a:ext uri="{FF2B5EF4-FFF2-40B4-BE49-F238E27FC236}">
                <a16:creationId xmlns:a16="http://schemas.microsoft.com/office/drawing/2014/main" id="{E34DFC5E-0382-40A5-9BFF-AD2E18838E26}"/>
              </a:ext>
            </a:extLst>
          </p:cNvPr>
          <p:cNvSpPr/>
          <p:nvPr/>
        </p:nvSpPr>
        <p:spPr>
          <a:xfrm>
            <a:off x="9455554" y="2253611"/>
            <a:ext cx="1536703" cy="369332"/>
          </a:xfrm>
          <a:prstGeom prst="rect">
            <a:avLst/>
          </a:prstGeom>
          <a:noFill/>
          <a:ln cap="flat">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ea typeface=""/>
                <a:cs typeface=""/>
              </a:rPr>
              <a:t>Grenfell tower</a:t>
            </a:r>
          </a:p>
        </p:txBody>
      </p:sp>
      <p:sp>
        <p:nvSpPr>
          <p:cNvPr id="9" name="TextBox 12">
            <a:extLst>
              <a:ext uri="{FF2B5EF4-FFF2-40B4-BE49-F238E27FC236}">
                <a16:creationId xmlns:a16="http://schemas.microsoft.com/office/drawing/2014/main" id="{CE814E36-FA7A-45DF-8753-CE4A29770D4F}"/>
              </a:ext>
            </a:extLst>
          </p:cNvPr>
          <p:cNvSpPr txBox="1"/>
          <p:nvPr/>
        </p:nvSpPr>
        <p:spPr>
          <a:xfrm>
            <a:off x="1129026" y="5310195"/>
            <a:ext cx="159256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ea typeface=""/>
                <a:cs typeface=""/>
              </a:rPr>
              <a:t>06 Feb 1890</a:t>
            </a:r>
          </a:p>
        </p:txBody>
      </p:sp>
      <p:sp>
        <p:nvSpPr>
          <p:cNvPr id="10" name="TextBox 13">
            <a:extLst>
              <a:ext uri="{FF2B5EF4-FFF2-40B4-BE49-F238E27FC236}">
                <a16:creationId xmlns:a16="http://schemas.microsoft.com/office/drawing/2014/main" id="{8A61355A-8CED-4B87-980A-EDD9BDF64BCD}"/>
              </a:ext>
            </a:extLst>
          </p:cNvPr>
          <p:cNvSpPr txBox="1"/>
          <p:nvPr/>
        </p:nvSpPr>
        <p:spPr>
          <a:xfrm>
            <a:off x="9455554" y="5310195"/>
            <a:ext cx="14355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14 June 2017</a:t>
            </a:r>
          </a:p>
        </p:txBody>
      </p:sp>
      <p:sp>
        <p:nvSpPr>
          <p:cNvPr id="11" name="TextBox 13">
            <a:extLst>
              <a:ext uri="{FF2B5EF4-FFF2-40B4-BE49-F238E27FC236}">
                <a16:creationId xmlns:a16="http://schemas.microsoft.com/office/drawing/2014/main" id="{C17F16CE-99DE-4189-AFDD-C6C247AF0BE1}"/>
              </a:ext>
            </a:extLst>
          </p:cNvPr>
          <p:cNvSpPr txBox="1"/>
          <p:nvPr/>
        </p:nvSpPr>
        <p:spPr>
          <a:xfrm>
            <a:off x="5291166" y="5310195"/>
            <a:ext cx="180019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21 October 1966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36F562D-2D60-442C-8EA7-30F557443519}"/>
              </a:ext>
            </a:extLst>
          </p:cNvPr>
          <p:cNvSpPr txBox="1">
            <a:spLocks noGrp="1"/>
          </p:cNvSpPr>
          <p:nvPr>
            <p:ph type="ctrTitle"/>
          </p:nvPr>
        </p:nvSpPr>
        <p:spPr>
          <a:xfrm>
            <a:off x="407365" y="188640"/>
            <a:ext cx="11277596" cy="1222379"/>
          </a:xfrm>
        </p:spPr>
        <p:txBody>
          <a:bodyPr/>
          <a:lstStyle/>
          <a:p>
            <a:pPr lvl="0">
              <a:lnSpc>
                <a:spcPct val="150000"/>
              </a:lnSpc>
            </a:pPr>
            <a:r>
              <a:rPr lang="en-GB" sz="4900" b="1" dirty="0"/>
              <a:t>Locations: terrorist attacks</a:t>
            </a:r>
            <a:endParaRPr lang="en-GB" sz="3200" b="1" dirty="0"/>
          </a:p>
        </p:txBody>
      </p:sp>
      <p:pic>
        <p:nvPicPr>
          <p:cNvPr id="3" name="Picture 3">
            <a:extLst>
              <a:ext uri="{FF2B5EF4-FFF2-40B4-BE49-F238E27FC236}">
                <a16:creationId xmlns:a16="http://schemas.microsoft.com/office/drawing/2014/main" id="{BB589100-4871-45B7-A5DC-B7A7027864C1}"/>
              </a:ext>
            </a:extLst>
          </p:cNvPr>
          <p:cNvPicPr>
            <a:picLocks noChangeAspect="1"/>
          </p:cNvPicPr>
          <p:nvPr/>
        </p:nvPicPr>
        <p:blipFill>
          <a:blip r:embed="rId3"/>
          <a:stretch>
            <a:fillRect/>
          </a:stretch>
        </p:blipFill>
        <p:spPr>
          <a:xfrm>
            <a:off x="8760299" y="2531580"/>
            <a:ext cx="2512423" cy="2961503"/>
          </a:xfrm>
          <a:prstGeom prst="rect">
            <a:avLst/>
          </a:prstGeom>
          <a:noFill/>
          <a:ln cap="flat">
            <a:noFill/>
          </a:ln>
        </p:spPr>
      </p:pic>
      <p:sp>
        <p:nvSpPr>
          <p:cNvPr id="4" name="TextBox 5">
            <a:extLst>
              <a:ext uri="{FF2B5EF4-FFF2-40B4-BE49-F238E27FC236}">
                <a16:creationId xmlns:a16="http://schemas.microsoft.com/office/drawing/2014/main" id="{A08094BA-28B2-40B6-B300-C584C8139A7F}"/>
              </a:ext>
            </a:extLst>
          </p:cNvPr>
          <p:cNvSpPr txBox="1"/>
          <p:nvPr/>
        </p:nvSpPr>
        <p:spPr>
          <a:xfrm>
            <a:off x="9438125" y="5708809"/>
            <a:ext cx="117925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9/11 2001</a:t>
            </a:r>
          </a:p>
        </p:txBody>
      </p:sp>
      <p:pic>
        <p:nvPicPr>
          <p:cNvPr id="5" name="Picture 6">
            <a:extLst>
              <a:ext uri="{FF2B5EF4-FFF2-40B4-BE49-F238E27FC236}">
                <a16:creationId xmlns:a16="http://schemas.microsoft.com/office/drawing/2014/main" id="{D6F64DDD-FAD6-44DB-A35F-5493190F1256}"/>
              </a:ext>
            </a:extLst>
          </p:cNvPr>
          <p:cNvPicPr>
            <a:picLocks noChangeAspect="1"/>
          </p:cNvPicPr>
          <p:nvPr/>
        </p:nvPicPr>
        <p:blipFill>
          <a:blip r:embed="rId4"/>
          <a:stretch>
            <a:fillRect/>
          </a:stretch>
        </p:blipFill>
        <p:spPr>
          <a:xfrm>
            <a:off x="786630" y="2492892"/>
            <a:ext cx="2247896" cy="2990846"/>
          </a:xfrm>
          <a:prstGeom prst="rect">
            <a:avLst/>
          </a:prstGeom>
          <a:noFill/>
          <a:ln cap="flat">
            <a:noFill/>
          </a:ln>
        </p:spPr>
      </p:pic>
      <p:pic>
        <p:nvPicPr>
          <p:cNvPr id="6" name="Picture 7">
            <a:extLst>
              <a:ext uri="{FF2B5EF4-FFF2-40B4-BE49-F238E27FC236}">
                <a16:creationId xmlns:a16="http://schemas.microsoft.com/office/drawing/2014/main" id="{3FA341D8-3E39-44C2-A7A7-55DA34F8258E}"/>
              </a:ext>
            </a:extLst>
          </p:cNvPr>
          <p:cNvPicPr>
            <a:picLocks noChangeAspect="1"/>
          </p:cNvPicPr>
          <p:nvPr/>
        </p:nvPicPr>
        <p:blipFill>
          <a:blip r:embed="rId5"/>
          <a:stretch>
            <a:fillRect/>
          </a:stretch>
        </p:blipFill>
        <p:spPr>
          <a:xfrm>
            <a:off x="4583832" y="2492892"/>
            <a:ext cx="2552703" cy="2961503"/>
          </a:xfrm>
          <a:prstGeom prst="rect">
            <a:avLst/>
          </a:prstGeom>
          <a:noFill/>
          <a:ln cap="flat">
            <a:noFill/>
          </a:ln>
        </p:spPr>
      </p:pic>
      <p:sp>
        <p:nvSpPr>
          <p:cNvPr id="7" name="TextBox 8">
            <a:extLst>
              <a:ext uri="{FF2B5EF4-FFF2-40B4-BE49-F238E27FC236}">
                <a16:creationId xmlns:a16="http://schemas.microsoft.com/office/drawing/2014/main" id="{B9FAF330-7B69-4E23-92B2-7AA3CC13FB5A}"/>
              </a:ext>
            </a:extLst>
          </p:cNvPr>
          <p:cNvSpPr txBox="1"/>
          <p:nvPr/>
        </p:nvSpPr>
        <p:spPr>
          <a:xfrm>
            <a:off x="1217541" y="5691152"/>
            <a:ext cx="141311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22 May 2017</a:t>
            </a:r>
          </a:p>
        </p:txBody>
      </p:sp>
      <p:sp>
        <p:nvSpPr>
          <p:cNvPr id="8" name="TextBox 9">
            <a:extLst>
              <a:ext uri="{FF2B5EF4-FFF2-40B4-BE49-F238E27FC236}">
                <a16:creationId xmlns:a16="http://schemas.microsoft.com/office/drawing/2014/main" id="{93ACF3B9-99D4-4462-825E-FB515D1141E2}"/>
              </a:ext>
            </a:extLst>
          </p:cNvPr>
          <p:cNvSpPr txBox="1"/>
          <p:nvPr/>
        </p:nvSpPr>
        <p:spPr>
          <a:xfrm>
            <a:off x="5302395" y="5651613"/>
            <a:ext cx="128624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7 July 2005</a:t>
            </a:r>
          </a:p>
        </p:txBody>
      </p:sp>
      <p:sp>
        <p:nvSpPr>
          <p:cNvPr id="9" name="TextBox 10">
            <a:extLst>
              <a:ext uri="{FF2B5EF4-FFF2-40B4-BE49-F238E27FC236}">
                <a16:creationId xmlns:a16="http://schemas.microsoft.com/office/drawing/2014/main" id="{B8187FDA-5279-40DC-810F-4216BB9B92A7}"/>
              </a:ext>
            </a:extLst>
          </p:cNvPr>
          <p:cNvSpPr txBox="1"/>
          <p:nvPr/>
        </p:nvSpPr>
        <p:spPr>
          <a:xfrm>
            <a:off x="1190493" y="1998137"/>
            <a:ext cx="144016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Manchester</a:t>
            </a:r>
          </a:p>
        </p:txBody>
      </p:sp>
      <p:sp>
        <p:nvSpPr>
          <p:cNvPr id="10" name="TextBox 11">
            <a:extLst>
              <a:ext uri="{FF2B5EF4-FFF2-40B4-BE49-F238E27FC236}">
                <a16:creationId xmlns:a16="http://schemas.microsoft.com/office/drawing/2014/main" id="{7EE24C4E-E82B-42F5-95FC-F4D389C7BD36}"/>
              </a:ext>
            </a:extLst>
          </p:cNvPr>
          <p:cNvSpPr txBox="1"/>
          <p:nvPr/>
        </p:nvSpPr>
        <p:spPr>
          <a:xfrm>
            <a:off x="5294010" y="1998137"/>
            <a:ext cx="113233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London</a:t>
            </a:r>
          </a:p>
        </p:txBody>
      </p:sp>
      <p:sp>
        <p:nvSpPr>
          <p:cNvPr id="11" name="TextBox 12">
            <a:extLst>
              <a:ext uri="{FF2B5EF4-FFF2-40B4-BE49-F238E27FC236}">
                <a16:creationId xmlns:a16="http://schemas.microsoft.com/office/drawing/2014/main" id="{28B72E51-580D-415D-936D-13F81DADA919}"/>
              </a:ext>
            </a:extLst>
          </p:cNvPr>
          <p:cNvSpPr txBox="1"/>
          <p:nvPr/>
        </p:nvSpPr>
        <p:spPr>
          <a:xfrm>
            <a:off x="9408371" y="1998137"/>
            <a:ext cx="11041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
                <a:cs typeface=""/>
              </a:rPr>
              <a:t>New York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EC7F48C-0473-402B-9BB6-595784A9CDF8}"/>
              </a:ext>
            </a:extLst>
          </p:cNvPr>
          <p:cNvSpPr txBox="1">
            <a:spLocks noGrp="1"/>
          </p:cNvSpPr>
          <p:nvPr>
            <p:ph type="ctrTitle"/>
          </p:nvPr>
        </p:nvSpPr>
        <p:spPr>
          <a:xfrm>
            <a:off x="533400" y="116631"/>
            <a:ext cx="11179222" cy="975569"/>
          </a:xfrm>
        </p:spPr>
        <p:txBody>
          <a:bodyPr anchorCtr="1">
            <a:noAutofit/>
          </a:bodyPr>
          <a:lstStyle/>
          <a:p>
            <a:pPr lvl="0" algn="ctr">
              <a:lnSpc>
                <a:spcPct val="150000"/>
              </a:lnSpc>
            </a:pPr>
            <a:r>
              <a:rPr lang="en-GB" sz="4800" b="1" dirty="0"/>
              <a:t>Research: Influential Writings</a:t>
            </a:r>
            <a:endParaRPr lang="en-GB" sz="4800" dirty="0"/>
          </a:p>
        </p:txBody>
      </p:sp>
      <p:sp>
        <p:nvSpPr>
          <p:cNvPr id="3" name="Subtitle 4">
            <a:extLst>
              <a:ext uri="{FF2B5EF4-FFF2-40B4-BE49-F238E27FC236}">
                <a16:creationId xmlns:a16="http://schemas.microsoft.com/office/drawing/2014/main" id="{F6AF234E-C57B-4A0C-B7A0-7DEAC94981F5}"/>
              </a:ext>
            </a:extLst>
          </p:cNvPr>
          <p:cNvSpPr txBox="1">
            <a:spLocks noGrp="1"/>
          </p:cNvSpPr>
          <p:nvPr>
            <p:ph type="subTitle" idx="1"/>
          </p:nvPr>
        </p:nvSpPr>
        <p:spPr>
          <a:xfrm>
            <a:off x="533400" y="1625600"/>
            <a:ext cx="11179222" cy="4539704"/>
          </a:xfrm>
        </p:spPr>
        <p:txBody>
          <a:bodyPr/>
          <a:lstStyle/>
          <a:p>
            <a:pPr marL="342900" lvl="0" indent="-342900" algn="l">
              <a:lnSpc>
                <a:spcPct val="90000"/>
              </a:lnSpc>
              <a:spcBef>
                <a:spcPts val="700"/>
              </a:spcBef>
              <a:buFont typeface="Arial" pitchFamily="34"/>
              <a:buChar char="•"/>
            </a:pPr>
            <a:r>
              <a:rPr lang="en-GB" b="1" dirty="0"/>
              <a:t>POEM BY A LOCAL WELL-KNOWN POET IN RESPONSE TO MANCHESTER BOMBING</a:t>
            </a:r>
          </a:p>
          <a:p>
            <a:pPr marL="342900" indent="-342900" algn="l">
              <a:spcBef>
                <a:spcPts val="700"/>
              </a:spcBef>
              <a:buFont typeface="Arial" pitchFamily="34"/>
              <a:buChar char="•"/>
            </a:pPr>
            <a:r>
              <a:rPr lang="en-GB" b="1" dirty="0"/>
              <a:t>POEM BY A LOCAL WELL-KNOWN POET IN RESPONSE TO GRENFELL TOWER</a:t>
            </a:r>
          </a:p>
          <a:p>
            <a:pPr marL="342900" indent="-342900" algn="l">
              <a:spcBef>
                <a:spcPts val="700"/>
              </a:spcBef>
              <a:buFont typeface="Arial" pitchFamily="34"/>
              <a:buChar char="•"/>
            </a:pPr>
            <a:r>
              <a:rPr lang="en-GB" b="1" dirty="0"/>
              <a:t>POEM BY A LOCAL WELL-KNOWN POET IN RESPONSE TO TWIN TOWERS </a:t>
            </a:r>
          </a:p>
          <a:p>
            <a:pPr marL="342900" lvl="0" indent="-342900" algn="l">
              <a:lnSpc>
                <a:spcPct val="90000"/>
              </a:lnSpc>
              <a:spcBef>
                <a:spcPts val="700"/>
              </a:spcBef>
              <a:buFont typeface="Arial" pitchFamily="34"/>
              <a:buChar char="•"/>
            </a:pPr>
            <a:endParaRPr lang="en-GB" b="1" dirty="0"/>
          </a:p>
          <a:p>
            <a:pPr marL="342900" lvl="0" indent="-342900" algn="l">
              <a:lnSpc>
                <a:spcPct val="90000"/>
              </a:lnSpc>
              <a:spcBef>
                <a:spcPts val="700"/>
              </a:spcBef>
              <a:buFont typeface="Arial" pitchFamily="34"/>
              <a:buChar char="•"/>
            </a:pPr>
            <a:endParaRPr lang="en-GB" b="1" dirty="0"/>
          </a:p>
          <a:p>
            <a:pPr marL="342900" indent="-342900" algn="l">
              <a:spcBef>
                <a:spcPts val="700"/>
              </a:spcBef>
              <a:buFont typeface="Arial" pitchFamily="34"/>
              <a:buChar char="•"/>
            </a:pPr>
            <a:r>
              <a:rPr lang="en-GB" b="1" dirty="0"/>
              <a:t>COLLECTION OF WORKS ABOUT TERRORISM AND WHO WROTE IT</a:t>
            </a:r>
          </a:p>
          <a:p>
            <a:pPr lvl="0" algn="l">
              <a:lnSpc>
                <a:spcPct val="90000"/>
              </a:lnSpc>
              <a:spcBef>
                <a:spcPts val="700"/>
              </a:spcBef>
            </a:pPr>
            <a:endParaRPr lang="en-GB" b="1" dirty="0"/>
          </a:p>
          <a:p>
            <a:pPr marL="342900" indent="-342900" algn="l">
              <a:spcBef>
                <a:spcPts val="700"/>
              </a:spcBef>
              <a:buFont typeface="Arial" pitchFamily="34"/>
              <a:buChar char="•"/>
            </a:pPr>
            <a:r>
              <a:rPr lang="en-GB" b="1" dirty="0"/>
              <a:t>COLLECTION OF WORKS ABOUT DISASTERS AND WHO WROTE IT</a:t>
            </a:r>
          </a:p>
          <a:p>
            <a:pPr marL="342900" lvl="0" indent="-342900" algn="l">
              <a:lnSpc>
                <a:spcPct val="90000"/>
              </a:lnSpc>
              <a:spcBef>
                <a:spcPts val="700"/>
              </a:spcBef>
              <a:buFont typeface="Arial" pitchFamily="34"/>
              <a:buChar char="•"/>
            </a:pPr>
            <a:endParaRPr lang="en-GB" sz="1800" b="1" dirty="0"/>
          </a:p>
        </p:txBody>
      </p:sp>
    </p:spTree>
    <p:extLst>
      <p:ext uri="{BB962C8B-B14F-4D97-AF65-F5344CB8AC3E}">
        <p14:creationId xmlns:p14="http://schemas.microsoft.com/office/powerpoint/2010/main" val="1725182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9D1C6864-BE60-442A-98F1-4527CD1DE692}"/>
              </a:ext>
            </a:extLst>
          </p:cNvPr>
          <p:cNvPicPr>
            <a:picLocks noChangeAspect="1"/>
          </p:cNvPicPr>
          <p:nvPr/>
        </p:nvPicPr>
        <p:blipFill>
          <a:blip r:embed="rId3"/>
          <a:stretch>
            <a:fillRect/>
          </a:stretch>
        </p:blipFill>
        <p:spPr>
          <a:xfrm>
            <a:off x="6384029" y="1340766"/>
            <a:ext cx="4968547" cy="3528395"/>
          </a:xfrm>
          <a:prstGeom prst="rect">
            <a:avLst/>
          </a:prstGeom>
          <a:noFill/>
          <a:ln cap="flat">
            <a:noFill/>
          </a:ln>
        </p:spPr>
      </p:pic>
      <p:pic>
        <p:nvPicPr>
          <p:cNvPr id="3" name="Picture 4">
            <a:extLst>
              <a:ext uri="{FF2B5EF4-FFF2-40B4-BE49-F238E27FC236}">
                <a16:creationId xmlns:a16="http://schemas.microsoft.com/office/drawing/2014/main" id="{6C5971DA-6B21-4E81-8AA4-521C1B6D3407}"/>
              </a:ext>
            </a:extLst>
          </p:cNvPr>
          <p:cNvPicPr>
            <a:picLocks noChangeAspect="1"/>
          </p:cNvPicPr>
          <p:nvPr/>
        </p:nvPicPr>
        <p:blipFill>
          <a:blip r:embed="rId4"/>
          <a:srcRect/>
          <a:stretch>
            <a:fillRect/>
          </a:stretch>
        </p:blipFill>
        <p:spPr>
          <a:xfrm>
            <a:off x="681035" y="2970208"/>
            <a:ext cx="11131548" cy="1225552"/>
          </a:xfrm>
          <a:prstGeom prst="rect">
            <a:avLst/>
          </a:prstGeom>
          <a:noFill/>
          <a:ln cap="flat">
            <a:noFill/>
          </a:ln>
        </p:spPr>
      </p:pic>
      <p:sp>
        <p:nvSpPr>
          <p:cNvPr id="4" name="Title 3">
            <a:extLst>
              <a:ext uri="{FF2B5EF4-FFF2-40B4-BE49-F238E27FC236}">
                <a16:creationId xmlns:a16="http://schemas.microsoft.com/office/drawing/2014/main" id="{D5F17B03-E0F7-4FFA-B699-21017EFED4AD}"/>
              </a:ext>
            </a:extLst>
          </p:cNvPr>
          <p:cNvSpPr txBox="1">
            <a:spLocks noGrp="1"/>
          </p:cNvSpPr>
          <p:nvPr>
            <p:ph type="ctrTitle"/>
          </p:nvPr>
        </p:nvSpPr>
        <p:spPr>
          <a:xfrm>
            <a:off x="335356" y="431801"/>
            <a:ext cx="11277596" cy="609599"/>
          </a:xfrm>
        </p:spPr>
        <p:txBody>
          <a:bodyPr anchorCtr="1">
            <a:noAutofit/>
          </a:bodyPr>
          <a:lstStyle/>
          <a:p>
            <a:pPr lvl="0" algn="ctr">
              <a:lnSpc>
                <a:spcPct val="150000"/>
              </a:lnSpc>
            </a:pPr>
            <a:r>
              <a:rPr lang="en-GB" sz="4800" b="1" dirty="0"/>
              <a:t>Primary Research </a:t>
            </a:r>
          </a:p>
        </p:txBody>
      </p:sp>
      <p:sp>
        <p:nvSpPr>
          <p:cNvPr id="5" name="Subtitle 3">
            <a:extLst>
              <a:ext uri="{FF2B5EF4-FFF2-40B4-BE49-F238E27FC236}">
                <a16:creationId xmlns:a16="http://schemas.microsoft.com/office/drawing/2014/main" id="{A3F6E916-77D9-4E9A-AC82-90DA854E10D6}"/>
              </a:ext>
            </a:extLst>
          </p:cNvPr>
          <p:cNvSpPr txBox="1">
            <a:spLocks noGrp="1"/>
          </p:cNvSpPr>
          <p:nvPr>
            <p:ph type="subTitle" idx="1"/>
          </p:nvPr>
        </p:nvSpPr>
        <p:spPr>
          <a:xfrm>
            <a:off x="681035" y="1340766"/>
            <a:ext cx="5414965" cy="3528395"/>
          </a:xfrm>
        </p:spPr>
        <p:txBody>
          <a:bodyPr>
            <a:normAutofit lnSpcReduction="10000"/>
          </a:bodyPr>
          <a:lstStyle/>
          <a:p>
            <a:pPr marL="342900" lvl="0" indent="-342900">
              <a:buClr>
                <a:srgbClr val="FF0000"/>
              </a:buClr>
              <a:buFont typeface="Wingdings" pitchFamily="2"/>
              <a:buChar char="v"/>
            </a:pPr>
            <a:endParaRPr lang="en-GB" sz="1800" dirty="0"/>
          </a:p>
          <a:p>
            <a:pPr marL="342900" lvl="0" indent="-342900" algn="l">
              <a:buClr>
                <a:srgbClr val="FF0000"/>
              </a:buClr>
              <a:buFont typeface="Wingdings" pitchFamily="2"/>
              <a:buChar char="v"/>
            </a:pPr>
            <a:r>
              <a:rPr lang="en-GB" b="1" dirty="0"/>
              <a:t>Aberfan</a:t>
            </a:r>
          </a:p>
          <a:p>
            <a:pPr marL="1085850" lvl="1" indent="-342900" algn="l">
              <a:buClr>
                <a:srgbClr val="FF0000"/>
              </a:buClr>
              <a:buFont typeface="Wingdings" pitchFamily="2"/>
              <a:buChar char="v"/>
            </a:pPr>
            <a:r>
              <a:rPr lang="en-GB" sz="1800" b="1" dirty="0"/>
              <a:t>General information (FB page - Becky Clements) </a:t>
            </a:r>
          </a:p>
          <a:p>
            <a:pPr marL="1085850" lvl="1" indent="-342900" algn="l">
              <a:buClr>
                <a:srgbClr val="FF0000"/>
              </a:buClr>
              <a:buFont typeface="Wingdings" pitchFamily="2"/>
              <a:buChar char="v"/>
            </a:pPr>
            <a:r>
              <a:rPr lang="en-GB" sz="1800" b="1" dirty="0"/>
              <a:t>Still images (Beverley Lucas)</a:t>
            </a:r>
          </a:p>
          <a:p>
            <a:pPr marL="1085850" lvl="1" indent="-342900" algn="l">
              <a:buClr>
                <a:srgbClr val="FF0000"/>
              </a:buClr>
              <a:buFont typeface="Wingdings" pitchFamily="2"/>
              <a:buChar char="v"/>
            </a:pPr>
            <a:r>
              <a:rPr lang="en-GB" sz="1800" b="1" dirty="0"/>
              <a:t>Quotes from video footage (South Wales Police)</a:t>
            </a:r>
          </a:p>
          <a:p>
            <a:pPr marL="342900" lvl="0" indent="-342900" algn="l">
              <a:buClr>
                <a:srgbClr val="FF0000"/>
              </a:buClr>
              <a:buFont typeface="Wingdings" pitchFamily="2"/>
              <a:buChar char="v"/>
            </a:pPr>
            <a:r>
              <a:rPr lang="en-GB" b="1" dirty="0"/>
              <a:t>9/11</a:t>
            </a:r>
          </a:p>
          <a:p>
            <a:pPr marL="1085850" lvl="1" indent="-342900" algn="l">
              <a:buClr>
                <a:srgbClr val="FF0000"/>
              </a:buClr>
              <a:buFont typeface="Wingdings" pitchFamily="2"/>
              <a:buChar char="v"/>
            </a:pPr>
            <a:r>
              <a:rPr lang="en-GB" sz="1800" b="1" dirty="0"/>
              <a:t>Still images (Kirsty Griffiths)</a:t>
            </a:r>
          </a:p>
          <a:p>
            <a:pPr marL="342900" lvl="0" indent="-342900" algn="l">
              <a:buClr>
                <a:srgbClr val="FF0000"/>
              </a:buClr>
              <a:buFont typeface="Wingdings" pitchFamily="2"/>
              <a:buChar char="v"/>
            </a:pPr>
            <a:r>
              <a:rPr lang="en-GB" sz="1800" b="1" dirty="0"/>
              <a:t>I will be asking for permissions from other sources  for all images and information used in my project</a:t>
            </a:r>
            <a:endParaRPr lang="en-GB"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27F7A26-9EF0-4BC9-A4E3-9C221A4658F3}"/>
              </a:ext>
            </a:extLst>
          </p:cNvPr>
          <p:cNvSpPr txBox="1">
            <a:spLocks noGrp="1"/>
          </p:cNvSpPr>
          <p:nvPr>
            <p:ph type="ctrTitle"/>
          </p:nvPr>
        </p:nvSpPr>
        <p:spPr>
          <a:xfrm>
            <a:off x="335356" y="116631"/>
            <a:ext cx="11277596" cy="1222379"/>
          </a:xfrm>
        </p:spPr>
        <p:txBody>
          <a:bodyPr anchorCtr="1"/>
          <a:lstStyle/>
          <a:p>
            <a:pPr lvl="0" algn="ctr">
              <a:lnSpc>
                <a:spcPct val="150000"/>
              </a:lnSpc>
            </a:pPr>
            <a:r>
              <a:rPr lang="en-GB" sz="4900" b="1" dirty="0"/>
              <a:t>How the sense of the situation was captured</a:t>
            </a:r>
            <a:endParaRPr lang="en-GB" sz="3200" b="1" dirty="0"/>
          </a:p>
        </p:txBody>
      </p:sp>
      <p:sp>
        <p:nvSpPr>
          <p:cNvPr id="3" name="TextBox 4">
            <a:extLst>
              <a:ext uri="{FF2B5EF4-FFF2-40B4-BE49-F238E27FC236}">
                <a16:creationId xmlns:a16="http://schemas.microsoft.com/office/drawing/2014/main" id="{A7B29EE8-0467-437A-BD49-8A23282F81AF}"/>
              </a:ext>
            </a:extLst>
          </p:cNvPr>
          <p:cNvSpPr txBox="1"/>
          <p:nvPr/>
        </p:nvSpPr>
        <p:spPr>
          <a:xfrm>
            <a:off x="607024" y="1497320"/>
            <a:ext cx="10977952" cy="4893647"/>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ea typeface=""/>
                <a:cs typeface=""/>
              </a:rPr>
              <a:t>Research all the facts and have a clear understanding of them.</a:t>
            </a:r>
          </a:p>
          <a:p>
            <a:pPr marL="342900" marR="0" lvl="0" indent="-342900" algn="l" defTabSz="914400" rtl="0" fontAlgn="auto" hangingPunct="1">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2400" dirty="0">
                <a:solidFill>
                  <a:srgbClr val="000000"/>
                </a:solidFill>
                <a:ea typeface=""/>
                <a:cs typeface=""/>
              </a:rPr>
              <a:t>Consider personal emotional responses as if this was your my experience.</a:t>
            </a:r>
          </a:p>
          <a:p>
            <a:pPr marL="342900" marR="0" lvl="0" indent="-342900" algn="l" defTabSz="914400" rtl="0" fontAlgn="auto" hangingPunct="1">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ea typeface=""/>
                <a:cs typeface=""/>
              </a:rPr>
              <a:t>Research further by accessing direct contact with individuals who were there, or who lost loved ones, or read about their responses.</a:t>
            </a:r>
          </a:p>
          <a:p>
            <a:pPr marL="800100" lvl="1" indent="-342900">
              <a:lnSpc>
                <a:spcPct val="150000"/>
              </a:lnSpc>
              <a:buFont typeface="Courier New" panose="02070309020205020404" pitchFamily="49" charset="0"/>
              <a:buChar char="o"/>
              <a:defRPr sz="1800" b="0" i="0" u="none" strike="noStrike" kern="0" cap="none" spc="0" baseline="0">
                <a:solidFill>
                  <a:srgbClr val="000000"/>
                </a:solidFill>
                <a:uFillTx/>
              </a:defRPr>
            </a:pPr>
            <a:r>
              <a:rPr lang="en-GB" sz="2400" dirty="0">
                <a:solidFill>
                  <a:srgbClr val="000000"/>
                </a:solidFill>
                <a:ea typeface=""/>
                <a:cs typeface=""/>
              </a:rPr>
              <a:t>This was done by joining support groups and other related groups</a:t>
            </a:r>
            <a:endParaRPr lang="en-GB" sz="2400" kern="0" dirty="0">
              <a:solidFill>
                <a:srgbClr val="000000"/>
              </a:solidFill>
              <a:ea typeface=""/>
              <a:cs typeface=""/>
            </a:endParaRPr>
          </a:p>
          <a:p>
            <a:pPr marL="342900" indent="-342900">
              <a:lnSpc>
                <a:spcPct val="150000"/>
              </a:lnSpc>
              <a:buFont typeface="Arial" panose="020B0604020202020204" pitchFamily="34" charset="0"/>
              <a:buChar char="•"/>
              <a:defRPr sz="1800" b="0" i="0" u="none" strike="noStrike" kern="0" cap="none" spc="0" baseline="0">
                <a:solidFill>
                  <a:srgbClr val="000000"/>
                </a:solidFill>
                <a:uFillTx/>
              </a:defRPr>
            </a:pPr>
            <a:r>
              <a:rPr lang="en-GB" sz="2400" b="0" i="0" u="none" strike="noStrike" kern="0" cap="none" spc="0" baseline="0" dirty="0">
                <a:solidFill>
                  <a:srgbClr val="000000"/>
                </a:solidFill>
                <a:uFillTx/>
                <a:ea typeface=""/>
                <a:cs typeface=""/>
              </a:rPr>
              <a:t>Immersing myself emotionally in their stories</a:t>
            </a:r>
          </a:p>
          <a:p>
            <a:pPr marL="342900" indent="-342900">
              <a:lnSpc>
                <a:spcPct val="150000"/>
              </a:lnSpc>
              <a:buFont typeface="Arial" panose="020B0604020202020204" pitchFamily="34" charset="0"/>
              <a:buChar char="•"/>
              <a:defRPr sz="1800" b="0" i="0" u="none" strike="noStrike" kern="0" cap="none" spc="0" baseline="0">
                <a:solidFill>
                  <a:srgbClr val="000000"/>
                </a:solidFill>
                <a:uFillTx/>
              </a:defRPr>
            </a:pPr>
            <a:r>
              <a:rPr lang="en-GB" sz="2400" dirty="0">
                <a:solidFill>
                  <a:srgbClr val="000000"/>
                </a:solidFill>
                <a:ea typeface=""/>
                <a:cs typeface=""/>
              </a:rPr>
              <a:t>Reconsidering and reflecting upon my emotional responses to develop a heighted understanding of the human response to such events.</a:t>
            </a:r>
            <a:endParaRPr lang="en-GB" sz="2400" b="0" i="0" u="none" strike="noStrike" kern="1200" cap="none" spc="0" baseline="0" dirty="0">
              <a:solidFill>
                <a:srgbClr val="000000"/>
              </a:solidFill>
              <a:uFillTx/>
              <a:ea typeface=""/>
              <a:cs typeface=""/>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663300"/>
              </a:solidFill>
              <a:uFillTx/>
              <a:latin typeface="Franklin Gothic Book" pitchFamily="34"/>
              <a:ea typeface=""/>
              <a:cs typefac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28F137C-8ECB-4021-8825-50A60E49ACA6}"/>
              </a:ext>
            </a:extLst>
          </p:cNvPr>
          <p:cNvSpPr txBox="1">
            <a:spLocks noGrp="1"/>
          </p:cNvSpPr>
          <p:nvPr>
            <p:ph type="ctrTitle"/>
          </p:nvPr>
        </p:nvSpPr>
        <p:spPr>
          <a:xfrm>
            <a:off x="335356" y="381000"/>
            <a:ext cx="11521284" cy="676523"/>
          </a:xfrm>
        </p:spPr>
        <p:txBody>
          <a:bodyPr anchorCtr="1">
            <a:noAutofit/>
          </a:bodyPr>
          <a:lstStyle/>
          <a:p>
            <a:pPr lvl="0" algn="ctr">
              <a:lnSpc>
                <a:spcPct val="150000"/>
              </a:lnSpc>
            </a:pPr>
            <a:r>
              <a:rPr lang="en-GB" sz="4800" b="1" dirty="0"/>
              <a:t>Tools Being Used</a:t>
            </a:r>
            <a:endParaRPr lang="en-GB" sz="4800" dirty="0"/>
          </a:p>
        </p:txBody>
      </p:sp>
      <p:sp>
        <p:nvSpPr>
          <p:cNvPr id="3" name="TextBox 4">
            <a:extLst>
              <a:ext uri="{FF2B5EF4-FFF2-40B4-BE49-F238E27FC236}">
                <a16:creationId xmlns:a16="http://schemas.microsoft.com/office/drawing/2014/main" id="{FE86A6F4-9586-4702-97DA-4C8AB4E3DBE1}"/>
              </a:ext>
            </a:extLst>
          </p:cNvPr>
          <p:cNvSpPr txBox="1"/>
          <p:nvPr/>
        </p:nvSpPr>
        <p:spPr>
          <a:xfrm>
            <a:off x="4373216" y="1057523"/>
            <a:ext cx="5088835" cy="447658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Repetition</a:t>
            </a:r>
          </a:p>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 Alliteration</a:t>
            </a:r>
          </a:p>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Metaphor</a:t>
            </a:r>
          </a:p>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Similes</a:t>
            </a:r>
          </a:p>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Onomatopoeia</a:t>
            </a:r>
          </a:p>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Personification</a:t>
            </a:r>
          </a:p>
          <a:p>
            <a:pPr marL="285750" marR="0" lvl="0" indent="-285750" algn="l" defTabSz="914400" rtl="0" fontAlgn="auto" hangingPunct="1">
              <a:lnSpc>
                <a:spcPct val="200000"/>
              </a:lnSpc>
              <a:spcBef>
                <a:spcPts val="0"/>
              </a:spcBef>
              <a:spcAft>
                <a:spcPts val="0"/>
              </a:spcAft>
              <a:buClr>
                <a:srgbClr val="FF0000"/>
              </a:buClr>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alibri"/>
                <a:ea typeface=""/>
                <a:cs typeface=""/>
              </a:rPr>
              <a:t>Line breaks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294E431-DD00-41AD-A5A1-D6093F1B5FD5}"/>
              </a:ext>
            </a:extLst>
          </p:cNvPr>
          <p:cNvSpPr txBox="1">
            <a:spLocks noGrp="1"/>
          </p:cNvSpPr>
          <p:nvPr>
            <p:ph type="ctrTitle"/>
          </p:nvPr>
        </p:nvSpPr>
        <p:spPr>
          <a:xfrm>
            <a:off x="335356" y="116631"/>
            <a:ext cx="11277596" cy="1222379"/>
          </a:xfrm>
        </p:spPr>
        <p:txBody>
          <a:bodyPr anchorCtr="1"/>
          <a:lstStyle/>
          <a:p>
            <a:pPr lvl="0" algn="ctr">
              <a:lnSpc>
                <a:spcPct val="150000"/>
              </a:lnSpc>
            </a:pPr>
            <a:r>
              <a:rPr lang="en-GB" sz="4900" b="1" dirty="0"/>
              <a:t>Future ideas to expand on this </a:t>
            </a:r>
            <a:endParaRPr lang="en-GB" sz="3200" b="1" dirty="0"/>
          </a:p>
        </p:txBody>
      </p:sp>
      <p:sp>
        <p:nvSpPr>
          <p:cNvPr id="3" name="Subtitle 4">
            <a:extLst>
              <a:ext uri="{FF2B5EF4-FFF2-40B4-BE49-F238E27FC236}">
                <a16:creationId xmlns:a16="http://schemas.microsoft.com/office/drawing/2014/main" id="{1A59F5E3-F902-4EDE-8288-D4485FA1DCF2}"/>
              </a:ext>
            </a:extLst>
          </p:cNvPr>
          <p:cNvSpPr txBox="1">
            <a:spLocks noGrp="1"/>
          </p:cNvSpPr>
          <p:nvPr>
            <p:ph type="subTitle" idx="1"/>
          </p:nvPr>
        </p:nvSpPr>
        <p:spPr>
          <a:xfrm>
            <a:off x="479374" y="1412775"/>
            <a:ext cx="11132618" cy="4248476"/>
          </a:xfrm>
        </p:spPr>
        <p:txBody>
          <a:bodyPr/>
          <a:lstStyle/>
          <a:p>
            <a:pPr marL="342900" lvl="0" indent="-342900" algn="l">
              <a:spcBef>
                <a:spcPts val="500"/>
              </a:spcBef>
              <a:buFont typeface="Arial" pitchFamily="34"/>
              <a:buChar char="•"/>
            </a:pPr>
            <a:r>
              <a:rPr lang="en-GB" b="1" dirty="0"/>
              <a:t>There could be an additional auditory version </a:t>
            </a:r>
          </a:p>
          <a:p>
            <a:pPr marL="1085850" lvl="1" indent="-342900" algn="l">
              <a:spcBef>
                <a:spcPts val="500"/>
              </a:spcBef>
              <a:buFont typeface="Arial" pitchFamily="34"/>
              <a:buChar char="•"/>
            </a:pPr>
            <a:r>
              <a:rPr lang="en-GB" sz="1400" b="1" dirty="0"/>
              <a:t>Each poem will be read out by different voices with appropriate accents</a:t>
            </a:r>
          </a:p>
          <a:p>
            <a:pPr marL="1085850" lvl="1" indent="-342900" algn="l">
              <a:spcBef>
                <a:spcPts val="500"/>
              </a:spcBef>
              <a:buFont typeface="Arial" pitchFamily="34"/>
              <a:buChar char="•"/>
            </a:pPr>
            <a:r>
              <a:rPr lang="en-GB" sz="1400" b="1" dirty="0"/>
              <a:t>For instance Welsh voices of different ages for the Aberfan disaster, and a collection of different accents for the Grenfell tower incident in the multi-cultural London</a:t>
            </a:r>
          </a:p>
          <a:p>
            <a:pPr marL="342900" lvl="0" indent="-342900" algn="l">
              <a:spcBef>
                <a:spcPts val="500"/>
              </a:spcBef>
              <a:buFont typeface="Arial" pitchFamily="34"/>
              <a:buChar char="•"/>
            </a:pPr>
            <a:r>
              <a:rPr lang="en-GB" b="1" dirty="0"/>
              <a:t>Why this is important to me</a:t>
            </a:r>
          </a:p>
          <a:p>
            <a:pPr marL="1085850" lvl="1" indent="-342900" algn="l">
              <a:spcBef>
                <a:spcPts val="500"/>
              </a:spcBef>
              <a:buFont typeface="Arial" pitchFamily="34"/>
              <a:buChar char="•"/>
            </a:pPr>
            <a:r>
              <a:rPr lang="en-GB" sz="1400" b="1" dirty="0"/>
              <a:t>As my eyesight is unreliable, I rely upon audio books more and more</a:t>
            </a:r>
          </a:p>
          <a:p>
            <a:pPr marL="1085850" lvl="1" indent="-342900" algn="l">
              <a:spcBef>
                <a:spcPts val="500"/>
              </a:spcBef>
              <a:buFont typeface="Arial" pitchFamily="34"/>
              <a:buChar char="•"/>
            </a:pPr>
            <a:r>
              <a:rPr lang="en-GB" sz="1400" b="1" dirty="0"/>
              <a:t>It is an ‘inclusive’ way forward so everyone can enjoy experiencing what is written </a:t>
            </a:r>
          </a:p>
          <a:p>
            <a:pPr marL="1085850" lvl="1" indent="-342900" algn="l">
              <a:spcBef>
                <a:spcPts val="500"/>
              </a:spcBef>
              <a:buFont typeface="Arial" pitchFamily="34"/>
              <a:buChar char="•"/>
            </a:pPr>
            <a:r>
              <a:rPr lang="en-GB" sz="1400" b="1" dirty="0"/>
              <a:t>Usually audio books are read by one person, using different voices the poems can become more than they are in just written words. </a:t>
            </a:r>
          </a:p>
          <a:p>
            <a:pPr marL="1085850" lvl="1" indent="-342900" algn="l">
              <a:spcBef>
                <a:spcPts val="500"/>
              </a:spcBef>
              <a:buFont typeface="Arial" pitchFamily="34"/>
              <a:buChar char="•"/>
            </a:pPr>
            <a:r>
              <a:rPr lang="en-GB" sz="1400" b="1" dirty="0"/>
              <a:t>The recorded version may not be completed this year but is important to get finished soon after - however this requires a great deal more knowledge of sound engineering to complete it to the standard hoped for.</a:t>
            </a:r>
          </a:p>
          <a:p>
            <a:pPr marL="342900" lvl="0" indent="-342900" algn="l">
              <a:spcBef>
                <a:spcPts val="500"/>
              </a:spcBef>
              <a:buFont typeface="Arial" pitchFamily="34"/>
              <a:buChar char="•"/>
            </a:pPr>
            <a:r>
              <a:rPr lang="en-GB" b="1" dirty="0"/>
              <a:t>Potential expansion of the publication </a:t>
            </a:r>
          </a:p>
          <a:p>
            <a:pPr marL="1085850" lvl="1" indent="-342900" algn="l">
              <a:spcBef>
                <a:spcPts val="500"/>
              </a:spcBef>
              <a:buFont typeface="Arial" pitchFamily="34"/>
              <a:buChar char="•"/>
            </a:pPr>
            <a:r>
              <a:rPr lang="en-GB" sz="1400" b="1" dirty="0"/>
              <a:t>A 3rd section based on natural disasters such as tsunami, floods, fire, etc</a:t>
            </a:r>
          </a:p>
          <a:p>
            <a:pPr marL="1085850" lvl="1" indent="-342900" algn="l">
              <a:spcBef>
                <a:spcPts val="500"/>
              </a:spcBef>
              <a:buFont typeface="Arial" pitchFamily="34"/>
              <a:buChar char="•"/>
            </a:pPr>
            <a:r>
              <a:rPr lang="en-GB" sz="1400" b="1" dirty="0"/>
              <a:t>Expand the existing sections to 5 each </a:t>
            </a:r>
          </a:p>
          <a:p>
            <a:pPr marL="1085850" lvl="1" indent="-342900" algn="l">
              <a:spcBef>
                <a:spcPts val="500"/>
              </a:spcBef>
              <a:buFont typeface="Arial" pitchFamily="34"/>
              <a:buChar char="•"/>
            </a:pPr>
            <a:r>
              <a:rPr lang="en-GB" sz="1400" b="1" dirty="0"/>
              <a:t>There are many disasters so this could grow and grow</a:t>
            </a:r>
          </a:p>
          <a:p>
            <a:pPr marL="342900" lvl="0" indent="-342900">
              <a:spcBef>
                <a:spcPts val="500"/>
              </a:spcBef>
              <a:buFont typeface="Arial" pitchFamily="34"/>
              <a:buChar char="•"/>
            </a:pPr>
            <a:endParaRPr lang="en-GB" sz="14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6D24B-1946-4A9D-935F-27405E7FA130}"/>
              </a:ext>
            </a:extLst>
          </p:cNvPr>
          <p:cNvSpPr>
            <a:spLocks noGrp="1"/>
          </p:cNvSpPr>
          <p:nvPr>
            <p:ph type="title"/>
          </p:nvPr>
        </p:nvSpPr>
        <p:spPr/>
        <p:txBody>
          <a:bodyPr/>
          <a:lstStyle/>
          <a:p>
            <a:r>
              <a:rPr lang="en-GB" dirty="0"/>
              <a:t>	 Bibliography</a:t>
            </a:r>
          </a:p>
        </p:txBody>
      </p:sp>
      <p:sp>
        <p:nvSpPr>
          <p:cNvPr id="3" name="Content Placeholder 2">
            <a:extLst>
              <a:ext uri="{FF2B5EF4-FFF2-40B4-BE49-F238E27FC236}">
                <a16:creationId xmlns:a16="http://schemas.microsoft.com/office/drawing/2014/main" id="{B8A3D69F-6735-46C6-AF1B-1A73AF8114DD}"/>
              </a:ext>
            </a:extLst>
          </p:cNvPr>
          <p:cNvSpPr>
            <a:spLocks noGrp="1"/>
          </p:cNvSpPr>
          <p:nvPr>
            <p:ph idx="1"/>
          </p:nvPr>
        </p:nvSpPr>
        <p:spPr>
          <a:xfrm>
            <a:off x="713904" y="1467404"/>
            <a:ext cx="10515600" cy="5296392"/>
          </a:xfrm>
        </p:spPr>
        <p:txBody>
          <a:bodyPr>
            <a:normAutofit fontScale="40000" lnSpcReduction="20000"/>
          </a:bodyPr>
          <a:lstStyle/>
          <a:p>
            <a:endParaRPr lang="en-GB" sz="1200" dirty="0"/>
          </a:p>
          <a:p>
            <a:pPr lvl="0"/>
            <a:r>
              <a:rPr lang="en-GB" dirty="0"/>
              <a:t>Aberfan Disaster Memorial Group, </a:t>
            </a:r>
            <a:r>
              <a:rPr lang="en-GB" i="1" dirty="0"/>
              <a:t>Facebook</a:t>
            </a:r>
            <a:r>
              <a:rPr lang="en-GB" dirty="0"/>
              <a:t>.  &lt;</a:t>
            </a:r>
            <a:r>
              <a:rPr lang="en-GB" u="sng" dirty="0">
                <a:hlinkClick r:id="rId3"/>
              </a:rPr>
              <a:t>https://www.facebook.com/groups/286895088000967/</a:t>
            </a:r>
            <a:r>
              <a:rPr lang="en-GB" dirty="0"/>
              <a:t>&gt; [accessed 19th April 2020]</a:t>
            </a:r>
          </a:p>
          <a:p>
            <a:pPr lvl="0"/>
            <a:r>
              <a:rPr lang="en-GB" dirty="0"/>
              <a:t> National Research Council, ‘Research on Disaster Response and Recovery’ in </a:t>
            </a:r>
            <a:r>
              <a:rPr lang="en-GB" i="1" dirty="0"/>
              <a:t>Facing Hazards and Disasters: Understanding Human Dimensions </a:t>
            </a:r>
            <a:r>
              <a:rPr lang="en-GB" dirty="0"/>
              <a:t>(The National Academies Press, 2006) pp. 124-179 &lt;</a:t>
            </a:r>
            <a:r>
              <a:rPr lang="en-GB" u="sng" dirty="0">
                <a:hlinkClick r:id="rId4"/>
              </a:rPr>
              <a:t>https://www.nap.edu/read/11671/chapter/6</a:t>
            </a:r>
            <a:r>
              <a:rPr lang="en-GB" dirty="0"/>
              <a:t>&gt; [accessed 18</a:t>
            </a:r>
            <a:r>
              <a:rPr lang="en-GB" baseline="30000" dirty="0"/>
              <a:t>th</a:t>
            </a:r>
            <a:r>
              <a:rPr lang="en-GB" dirty="0"/>
              <a:t> April 2020]</a:t>
            </a:r>
          </a:p>
          <a:p>
            <a:pPr lvl="0"/>
            <a:r>
              <a:rPr lang="en-GB" dirty="0"/>
              <a:t>Ray, Michael, ‘London bombings of 2005’, </a:t>
            </a:r>
            <a:r>
              <a:rPr lang="en-GB" i="1" dirty="0"/>
              <a:t>Britannica</a:t>
            </a:r>
            <a:r>
              <a:rPr lang="en-GB" dirty="0"/>
              <a:t>. &lt;</a:t>
            </a:r>
            <a:r>
              <a:rPr lang="en-GB" u="sng" dirty="0">
                <a:hlinkClick r:id="rId5"/>
              </a:rPr>
              <a:t>https://www.britannica.com/event/London-bombings-of-2005</a:t>
            </a:r>
            <a:r>
              <a:rPr lang="en-GB" dirty="0"/>
              <a:t>&gt; [accessed 21</a:t>
            </a:r>
            <a:r>
              <a:rPr lang="en-GB" baseline="30000" dirty="0"/>
              <a:t>st</a:t>
            </a:r>
            <a:r>
              <a:rPr lang="en-GB" dirty="0"/>
              <a:t> April 2020]2020</a:t>
            </a:r>
          </a:p>
          <a:p>
            <a:pPr lvl="0"/>
            <a:r>
              <a:rPr lang="en-GB" dirty="0"/>
              <a:t>South Wales Police-</a:t>
            </a:r>
            <a:r>
              <a:rPr lang="en-GB" dirty="0" err="1"/>
              <a:t>Heddlu</a:t>
            </a:r>
            <a:r>
              <a:rPr lang="en-GB" dirty="0"/>
              <a:t> De Cymru, </a:t>
            </a:r>
            <a:r>
              <a:rPr lang="en-GB" i="1" dirty="0"/>
              <a:t>Facebook</a:t>
            </a:r>
            <a:r>
              <a:rPr lang="en-GB" dirty="0"/>
              <a:t>.  &lt;</a:t>
            </a:r>
            <a:r>
              <a:rPr lang="en-GB" u="sng" dirty="0">
                <a:hlinkClick r:id="rId3"/>
              </a:rPr>
              <a:t>https://www.facebook.com/groups/286895088000967/</a:t>
            </a:r>
            <a:r>
              <a:rPr lang="en-GB" dirty="0"/>
              <a:t>&gt; [accessed 19th April 2020]</a:t>
            </a:r>
          </a:p>
          <a:p>
            <a:pPr lvl="0"/>
            <a:r>
              <a:rPr lang="en-GB" i="1" dirty="0"/>
              <a:t>The Guardian</a:t>
            </a:r>
            <a:r>
              <a:rPr lang="en-GB" dirty="0"/>
              <a:t>, ‘Manchester Arena attack’, &lt;</a:t>
            </a:r>
            <a:r>
              <a:rPr lang="en-GB" u="sng" dirty="0">
                <a:hlinkClick r:id="rId6"/>
              </a:rPr>
              <a:t>https://www.theguardian.com/uk-news/manchester-arena-explosion</a:t>
            </a:r>
            <a:r>
              <a:rPr lang="en-GB" dirty="0"/>
              <a:t>&gt; [accessed 19</a:t>
            </a:r>
            <a:r>
              <a:rPr lang="en-GB" baseline="30000" dirty="0"/>
              <a:t>th</a:t>
            </a:r>
            <a:r>
              <a:rPr lang="en-GB" dirty="0"/>
              <a:t> April 2020]</a:t>
            </a:r>
          </a:p>
          <a:p>
            <a:pPr lvl="0"/>
            <a:r>
              <a:rPr lang="en-GB" dirty="0"/>
              <a:t>Visual Journalism team, ‘Grenfell Tower: What happened’ </a:t>
            </a:r>
            <a:r>
              <a:rPr lang="en-GB" i="1" dirty="0"/>
              <a:t>BBC: News</a:t>
            </a:r>
            <a:r>
              <a:rPr lang="en-GB" dirty="0"/>
              <a:t>. &lt;</a:t>
            </a:r>
            <a:r>
              <a:rPr lang="en-GB" u="sng" dirty="0">
                <a:hlinkClick r:id="rId7" action="ppaction://hlinkfile"/>
              </a:rPr>
              <a:t>https</a:t>
            </a:r>
            <a:r>
              <a:rPr lang="en-GB" u="sng" dirty="0">
                <a:hlinkClick r:id="rId8"/>
              </a:rPr>
              <a:t>://www.bbc.co.uk/news/uk-40301289</a:t>
            </a:r>
            <a:r>
              <a:rPr lang="en-GB" dirty="0"/>
              <a:t>&gt; [accessed 19</a:t>
            </a:r>
            <a:r>
              <a:rPr lang="en-GB" baseline="30000" dirty="0"/>
              <a:t>th</a:t>
            </a:r>
            <a:r>
              <a:rPr lang="en-GB" dirty="0"/>
              <a:t> April 2020]</a:t>
            </a:r>
          </a:p>
          <a:p>
            <a:pPr lvl="0"/>
            <a:r>
              <a:rPr lang="en-GB" dirty="0"/>
              <a:t>Wade, M.  ‘The Llanerch colliery disaster: A mine blast which shattered the valleys’ </a:t>
            </a:r>
            <a:r>
              <a:rPr lang="en-GB" i="1" dirty="0"/>
              <a:t>South Wales Argus </a:t>
            </a:r>
            <a:r>
              <a:rPr lang="en-GB" dirty="0"/>
              <a:t>(10th February 2017). &lt;</a:t>
            </a:r>
            <a:r>
              <a:rPr lang="en-GB" u="sng" dirty="0">
                <a:hlinkClick r:id="rId9"/>
              </a:rPr>
              <a:t>https://www.southwalesargus.co.uk/news/15083825.the-llanerch-colliery-disaster-a-mine-blast-which-shattered-the-valleys/</a:t>
            </a:r>
            <a:r>
              <a:rPr lang="en-GB" dirty="0"/>
              <a:t>&gt;  [accessed 19th February 2020]</a:t>
            </a:r>
          </a:p>
          <a:p>
            <a:pPr lvl="0"/>
            <a:r>
              <a:rPr lang="en-GB" dirty="0"/>
              <a:t>Shine a light to fight Coronavirus, </a:t>
            </a:r>
            <a:r>
              <a:rPr lang="en-GB" i="1" dirty="0"/>
              <a:t>Facebook</a:t>
            </a:r>
            <a:r>
              <a:rPr lang="en-GB" dirty="0"/>
              <a:t>  &lt;</a:t>
            </a:r>
            <a:r>
              <a:rPr lang="en-GB" u="sng" dirty="0">
                <a:hlinkClick r:id="rId10"/>
              </a:rPr>
              <a:t>https://www.facebook.com/groups/544823106150804/</a:t>
            </a:r>
            <a:r>
              <a:rPr lang="en-GB" dirty="0"/>
              <a:t>&gt; [accessed 19th April 2020]</a:t>
            </a:r>
          </a:p>
          <a:p>
            <a:pPr lvl="0"/>
            <a:r>
              <a:rPr lang="en-GB" dirty="0"/>
              <a:t>British Pathé, Aberfan Today (1967), </a:t>
            </a:r>
            <a:r>
              <a:rPr lang="en-GB" i="1" dirty="0"/>
              <a:t>YouTube.</a:t>
            </a:r>
            <a:r>
              <a:rPr lang="en-GB" dirty="0"/>
              <a:t> </a:t>
            </a:r>
            <a:r>
              <a:rPr lang="en-GB" u="sng" dirty="0">
                <a:hlinkClick r:id="rId11"/>
              </a:rPr>
              <a:t>https://youtu.be/MjdvVTxUwNo</a:t>
            </a:r>
            <a:r>
              <a:rPr lang="en-GB" dirty="0"/>
              <a:t>&gt;</a:t>
            </a:r>
            <a:r>
              <a:rPr lang="en-GB" u="sng" dirty="0"/>
              <a:t> </a:t>
            </a:r>
            <a:r>
              <a:rPr lang="en-GB" dirty="0"/>
              <a:t>[accessed 28</a:t>
            </a:r>
            <a:r>
              <a:rPr lang="en-GB" baseline="30000" dirty="0"/>
              <a:t>th</a:t>
            </a:r>
            <a:r>
              <a:rPr lang="en-GB" dirty="0"/>
              <a:t> March 2020]</a:t>
            </a:r>
          </a:p>
          <a:p>
            <a:pPr lvl="0"/>
            <a:r>
              <a:rPr lang="en-GB" dirty="0"/>
              <a:t>History.com editors, ‘September 11 Attacks’, </a:t>
            </a:r>
            <a:r>
              <a:rPr lang="en-GB" i="1" dirty="0"/>
              <a:t>History</a:t>
            </a:r>
            <a:r>
              <a:rPr lang="en-GB" dirty="0"/>
              <a:t>. &lt;</a:t>
            </a:r>
            <a:r>
              <a:rPr lang="en-GB" u="sng" dirty="0">
                <a:hlinkClick r:id="rId12"/>
              </a:rPr>
              <a:t>https://www.history.com/topics/21st-century/9-11-attacks#section_4</a:t>
            </a:r>
            <a:r>
              <a:rPr lang="en-GB" dirty="0"/>
              <a:t>&gt; [accessed 20</a:t>
            </a:r>
            <a:r>
              <a:rPr lang="en-GB" baseline="30000" dirty="0"/>
              <a:t>th</a:t>
            </a:r>
            <a:r>
              <a:rPr lang="en-GB" dirty="0"/>
              <a:t> April 2020]</a:t>
            </a:r>
          </a:p>
          <a:p>
            <a:r>
              <a:rPr lang="en-GB" i="1" dirty="0"/>
              <a:t>The Guardian</a:t>
            </a:r>
            <a:r>
              <a:rPr lang="en-GB" dirty="0"/>
              <a:t>, ‘Manchester forever’: Tony Walsh reads out emotional poem at vigil-video </a:t>
            </a:r>
            <a:r>
              <a:rPr lang="en-GB" dirty="0">
                <a:hlinkClick r:id="rId13"/>
              </a:rPr>
              <a:t>https://www.theguardian.com/global/video/2017/may/23/mancunians-forever-tony-walsh-reads-poem-manchester-vigil-video</a:t>
            </a:r>
            <a:r>
              <a:rPr lang="en-GB" dirty="0"/>
              <a:t>  [accessed 29th March 2020] </a:t>
            </a:r>
          </a:p>
          <a:p>
            <a:pPr marL="0" indent="0">
              <a:buNone/>
            </a:pPr>
            <a:r>
              <a:rPr lang="en-GB" dirty="0"/>
              <a:t> </a:t>
            </a:r>
          </a:p>
          <a:p>
            <a:pPr>
              <a:lnSpc>
                <a:spcPct val="100000"/>
              </a:lnSpc>
              <a:spcBef>
                <a:spcPts val="0"/>
              </a:spcBef>
              <a:defRPr/>
            </a:pPr>
            <a:r>
              <a:rPr lang="en-GB" i="1" dirty="0"/>
              <a:t> Financial Times, ‘</a:t>
            </a:r>
            <a:r>
              <a:rPr lang="en-GB" dirty="0"/>
              <a:t>Grenfell Rower</a:t>
            </a:r>
            <a:r>
              <a:rPr lang="en-GB" i="1" dirty="0"/>
              <a:t>, June, 2017: a poem by Ben Okri’ </a:t>
            </a:r>
            <a:r>
              <a:rPr lang="en-GB" i="1" dirty="0">
                <a:hlinkClick r:id="rId14"/>
              </a:rPr>
              <a:t>https://www.ft.com/content/39022f72-5742-11e7-80b6-9bfa4c1f83d2</a:t>
            </a:r>
            <a:r>
              <a:rPr lang="en-GB" i="1" dirty="0"/>
              <a:t>  </a:t>
            </a:r>
            <a:r>
              <a:rPr lang="en-GB" dirty="0"/>
              <a:t>[accessed                20thth March 2020]</a:t>
            </a:r>
          </a:p>
          <a:p>
            <a:pPr>
              <a:lnSpc>
                <a:spcPct val="100000"/>
              </a:lnSpc>
              <a:spcBef>
                <a:spcPts val="0"/>
              </a:spcBef>
              <a:defRPr/>
            </a:pPr>
            <a:endParaRPr lang="en-GB" dirty="0"/>
          </a:p>
          <a:p>
            <a:pPr>
              <a:lnSpc>
                <a:spcPct val="100000"/>
              </a:lnSpc>
              <a:spcBef>
                <a:spcPts val="0"/>
              </a:spcBef>
              <a:defRPr/>
            </a:pPr>
            <a:r>
              <a:rPr lang="en-GB" i="1" dirty="0"/>
              <a:t>Malone Anjum, ‘Poems America Two Towers Sept 11, written for the rescue workers’ </a:t>
            </a:r>
            <a:r>
              <a:rPr lang="en-GB" i="1" dirty="0">
                <a:hlinkClick r:id="rId15"/>
              </a:rPr>
              <a:t>https://www.scrapbook.com/poems/cat/57.html</a:t>
            </a:r>
            <a:r>
              <a:rPr lang="en-GB" i="1" dirty="0"/>
              <a:t>  </a:t>
            </a:r>
            <a:r>
              <a:rPr lang="en-GB" dirty="0"/>
              <a:t>[accessed                19thth March 2020] </a:t>
            </a:r>
          </a:p>
          <a:p>
            <a:pPr>
              <a:lnSpc>
                <a:spcPct val="100000"/>
              </a:lnSpc>
              <a:spcBef>
                <a:spcPts val="0"/>
              </a:spcBef>
              <a:defRPr/>
            </a:pPr>
            <a:endParaRPr lang="en-GB" dirty="0"/>
          </a:p>
          <a:p>
            <a:pPr>
              <a:lnSpc>
                <a:spcPct val="100000"/>
              </a:lnSpc>
              <a:spcBef>
                <a:spcPts val="0"/>
              </a:spcBef>
              <a:defRPr/>
            </a:pPr>
            <a:r>
              <a:rPr lang="en-GB" i="1" dirty="0"/>
              <a:t>Gumbs, Wycherleym V</a:t>
            </a:r>
            <a:r>
              <a:rPr lang="en-GB" dirty="0"/>
              <a:t>, ‘A year of Terror and Natural Disaster’; Poetry and Reflections, Publisher; Vintage Press (September 1, 2007) </a:t>
            </a:r>
          </a:p>
          <a:p>
            <a:pPr>
              <a:lnSpc>
                <a:spcPct val="100000"/>
              </a:lnSpc>
              <a:spcBef>
                <a:spcPts val="0"/>
              </a:spcBef>
              <a:defRPr/>
            </a:pPr>
            <a:endParaRPr lang="en-GB" dirty="0"/>
          </a:p>
          <a:p>
            <a:pPr>
              <a:lnSpc>
                <a:spcPct val="100000"/>
              </a:lnSpc>
              <a:spcBef>
                <a:spcPts val="0"/>
              </a:spcBef>
              <a:defRPr/>
            </a:pPr>
            <a:r>
              <a:rPr lang="en-GB" i="1" dirty="0"/>
              <a:t>BBC News</a:t>
            </a:r>
            <a:r>
              <a:rPr lang="en-GB" dirty="0"/>
              <a:t>, ‘Aberfan The mistake that cost a village its children ‘ </a:t>
            </a:r>
            <a:r>
              <a:rPr lang="en-GB" dirty="0">
                <a:hlinkClick r:id="rId16"/>
              </a:rPr>
              <a:t>https://www.bbc.co.uk/news/resources/idt-150d11df-c541-44a9-9332-560a19828c47</a:t>
            </a:r>
            <a:r>
              <a:rPr lang="en-GB" dirty="0"/>
              <a:t> [accessed]15tth March 2020]</a:t>
            </a:r>
          </a:p>
          <a:p>
            <a:pPr>
              <a:lnSpc>
                <a:spcPct val="100000"/>
              </a:lnSpc>
              <a:spcBef>
                <a:spcPts val="0"/>
              </a:spcBef>
              <a:defRPr/>
            </a:pPr>
            <a:endParaRPr lang="en-GB" dirty="0"/>
          </a:p>
          <a:p>
            <a:pPr>
              <a:lnSpc>
                <a:spcPct val="100000"/>
              </a:lnSpc>
              <a:spcBef>
                <a:spcPts val="0"/>
              </a:spcBef>
              <a:defRPr/>
            </a:pPr>
            <a:r>
              <a:rPr lang="en-GB" i="1" dirty="0"/>
              <a:t>Atlantis Press </a:t>
            </a:r>
            <a:r>
              <a:rPr lang="en-GB" dirty="0"/>
              <a:t>‘Journal of risk Analysis and Crisis Response, </a:t>
            </a:r>
            <a:r>
              <a:rPr lang="en-GB" dirty="0">
                <a:hlinkClick r:id="rId17"/>
              </a:rPr>
              <a:t>https://www.atlantis-press.com/journals/jracr/125938828/view</a:t>
            </a:r>
            <a:r>
              <a:rPr lang="en-GB" dirty="0"/>
              <a:t> [accesed1st April 2020]</a:t>
            </a:r>
          </a:p>
          <a:p>
            <a:endParaRPr lang="en-GB" i="1" dirty="0"/>
          </a:p>
          <a:p>
            <a:endParaRPr lang="en-GB" dirty="0"/>
          </a:p>
          <a:p>
            <a:endParaRPr lang="en-GB" dirty="0"/>
          </a:p>
          <a:p>
            <a:endParaRPr lang="en-GB" dirty="0"/>
          </a:p>
          <a:p>
            <a:pPr lvl="0"/>
            <a:endParaRPr lang="en-GB" dirty="0"/>
          </a:p>
          <a:p>
            <a:endParaRPr lang="en-GB" sz="1100" dirty="0"/>
          </a:p>
        </p:txBody>
      </p:sp>
    </p:spTree>
    <p:extLst>
      <p:ext uri="{BB962C8B-B14F-4D97-AF65-F5344CB8AC3E}">
        <p14:creationId xmlns:p14="http://schemas.microsoft.com/office/powerpoint/2010/main" val="4059223395"/>
      </p:ext>
    </p:extLst>
  </p:cSld>
  <p:clrMapOvr>
    <a:masterClrMapping/>
  </p:clrMapOvr>
</p:sld>
</file>

<file path=ppt/theme/theme1.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1761</TotalTime>
  <Words>4910</Words>
  <Application>Microsoft Office PowerPoint</Application>
  <PresentationFormat>Widescreen</PresentationFormat>
  <Paragraphs>270</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Courier New</vt:lpstr>
      <vt:lpstr>Franklin Gothic Book</vt:lpstr>
      <vt:lpstr>Wingdings</vt:lpstr>
      <vt:lpstr>Office Theme</vt:lpstr>
      <vt:lpstr>Darkened horizons: without light there is fear</vt:lpstr>
      <vt:lpstr>Introduction</vt:lpstr>
      <vt:lpstr>Locations: ACCIDENTS</vt:lpstr>
      <vt:lpstr>Locations: terrorist attacks</vt:lpstr>
      <vt:lpstr>Research: Influential Writings</vt:lpstr>
      <vt:lpstr>Primary Research </vt:lpstr>
      <vt:lpstr>How the sense of the situation was captured</vt:lpstr>
      <vt:lpstr>Tools Being Used</vt:lpstr>
      <vt:lpstr>Future ideas to expand on this </vt:lpstr>
      <vt:lpstr>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Darkened horizons: without light there is fear</dc:title>
  <dc:creator>eleanor jones</dc:creator>
  <cp:lastModifiedBy>eleanor jones</cp:lastModifiedBy>
  <cp:revision>133</cp:revision>
  <dcterms:created xsi:type="dcterms:W3CDTF">2019-12-18T18:58:22Z</dcterms:created>
  <dcterms:modified xsi:type="dcterms:W3CDTF">2020-04-25T15:37:44Z</dcterms:modified>
</cp:coreProperties>
</file>