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9" r:id="rId3"/>
    <p:sldId id="261" r:id="rId4"/>
    <p:sldId id="257" r:id="rId5"/>
    <p:sldId id="264" r:id="rId6"/>
    <p:sldId id="258" r:id="rId7"/>
    <p:sldId id="260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27830E-8D98-4327-945A-4ADE2E8407EF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28962-E0D8-42A3-B512-221503E09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babelstone.blogspot.co.uk/2013/06/ogham-stones-of-wales.html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babelstone.blogspot.co.uk/2013/06/ogham-stones-of-scotland.html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auraicept00calduofta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Fig 1&amp; 2:</a:t>
            </a:r>
            <a:r>
              <a:rPr lang="en-GB" i="1" dirty="0"/>
              <a:t> Red tags mark the sites of certain Ogham inscriptions (a dot indicates that the stone is in situ)</a:t>
            </a:r>
            <a:br>
              <a:rPr lang="en-GB" dirty="0"/>
            </a:br>
            <a:r>
              <a:rPr lang="en-GB" i="1" dirty="0"/>
              <a:t>Yellow tags mark the sites of dubious or unconfirmed Ogham inscriptions</a:t>
            </a:r>
            <a:br>
              <a:rPr lang="en-GB" dirty="0"/>
            </a:br>
            <a:r>
              <a:rPr lang="en-GB" i="1" dirty="0"/>
              <a:t>Blue tags mark museums or other sites where Ogham stones are held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/>
              <a:t>(West 2011)</a:t>
            </a:r>
            <a:r>
              <a:rPr lang="en-GB" sz="1200" dirty="0"/>
              <a:t> </a:t>
            </a:r>
            <a:r>
              <a:rPr lang="en-GB" sz="1200" dirty="0" err="1"/>
              <a:t>Ogam</a:t>
            </a:r>
            <a:r>
              <a:rPr lang="en-GB" sz="1200" dirty="0"/>
              <a:t> stones of Wales </a:t>
            </a:r>
            <a:r>
              <a:rPr lang="en-GB" sz="1200" dirty="0">
                <a:hlinkClick r:id="rId3"/>
              </a:rPr>
              <a:t>http://babelstone.blogspot.co.uk/2013/06/ogham-stones-of-wales.html</a:t>
            </a:r>
            <a:r>
              <a:rPr lang="en-GB" sz="1200" dirty="0"/>
              <a:t>  accessed 12/11/2017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Scottish </a:t>
            </a:r>
            <a:r>
              <a:rPr lang="en-GB" sz="1200" dirty="0" err="1"/>
              <a:t>Ogam</a:t>
            </a:r>
            <a:r>
              <a:rPr lang="en-GB" sz="1200" dirty="0"/>
              <a:t> stones of Scotland, </a:t>
            </a:r>
            <a:r>
              <a:rPr lang="en-GB" sz="1200" dirty="0">
                <a:hlinkClick r:id="rId4"/>
              </a:rPr>
              <a:t>http://babelstone.blogspot.co.uk/2013/06/ogham-stones-of-scotland.html</a:t>
            </a:r>
            <a:r>
              <a:rPr lang="en-GB" sz="1200" dirty="0"/>
              <a:t>  accessed 12/11/2017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Fig 3: H</a:t>
            </a:r>
            <a:r>
              <a:rPr lang="en-GB" b="1" dirty="0"/>
              <a:t>istorical Atlas of the Celtic World, Haywood (2001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28962-E0D8-42A3-B512-221503E09F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87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Figure 4</a:t>
            </a:r>
            <a:br>
              <a:rPr lang="en-GB" dirty="0"/>
            </a:br>
            <a:r>
              <a:rPr lang="en-GB" dirty="0"/>
              <a:t>‘</a:t>
            </a:r>
            <a:r>
              <a:rPr lang="en-GB" dirty="0" err="1"/>
              <a:t>celticization</a:t>
            </a:r>
            <a:r>
              <a:rPr lang="en-GB" dirty="0"/>
              <a:t> from the west’</a:t>
            </a:r>
            <a:br>
              <a:rPr lang="en-GB" dirty="0"/>
            </a:br>
            <a:r>
              <a:rPr lang="en-GB" dirty="0"/>
              <a:t>Koch et al, cited in Cunliffe 2012:42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28962-E0D8-42A3-B512-221503E09F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280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Calder, George B.D, 1917, </a:t>
            </a:r>
            <a:r>
              <a:rPr lang="en-GB" sz="1200" dirty="0" err="1"/>
              <a:t>Auraicept</a:t>
            </a:r>
            <a:r>
              <a:rPr lang="en-GB" sz="1200" dirty="0"/>
              <a:t> </a:t>
            </a:r>
            <a:r>
              <a:rPr lang="en-GB" sz="1200" dirty="0" err="1"/>
              <a:t>na</a:t>
            </a:r>
            <a:r>
              <a:rPr lang="en-GB" sz="1200" dirty="0"/>
              <a:t> </a:t>
            </a:r>
            <a:r>
              <a:rPr lang="en-GB" sz="1200" dirty="0" err="1"/>
              <a:t>nÉces</a:t>
            </a:r>
            <a:r>
              <a:rPr lang="en-GB" sz="1200" dirty="0"/>
              <a:t>-</a:t>
            </a:r>
            <a:r>
              <a:rPr lang="en-GB" sz="1200" i="1" dirty="0"/>
              <a:t>The Scholars Primer, Being the Texts of the Ogham Tract from the Book of </a:t>
            </a:r>
            <a:r>
              <a:rPr lang="en-GB" sz="1200" i="1" dirty="0" err="1"/>
              <a:t>Ballymote</a:t>
            </a:r>
            <a:r>
              <a:rPr lang="en-GB" sz="1200" i="1" dirty="0"/>
              <a:t> and the Yellow Book of </a:t>
            </a:r>
            <a:r>
              <a:rPr lang="en-GB" sz="1200" i="1" dirty="0" err="1"/>
              <a:t>Lecan</a:t>
            </a:r>
            <a:r>
              <a:rPr lang="en-GB" sz="1200" i="1" dirty="0"/>
              <a:t> and the Text of </a:t>
            </a:r>
            <a:r>
              <a:rPr lang="en-GB" sz="1200" i="1" dirty="0" err="1"/>
              <a:t>Trefhocul</a:t>
            </a:r>
            <a:r>
              <a:rPr lang="en-GB" sz="1200" i="1" dirty="0"/>
              <a:t> from the Book of Leinster. </a:t>
            </a:r>
            <a:r>
              <a:rPr lang="en-GB" sz="1200" dirty="0">
                <a:hlinkClick r:id="rId3"/>
              </a:rPr>
              <a:t>https://archive.org/details/auraicept00calduofta</a:t>
            </a:r>
            <a:r>
              <a:rPr lang="en-GB" sz="1200" dirty="0"/>
              <a:t> Accessed:22/11/2017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28962-E0D8-42A3-B512-221503E09F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023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Hobsbawn</a:t>
            </a:r>
            <a:r>
              <a:rPr lang="en-GB" dirty="0"/>
              <a:t> Invention of Tradition</a:t>
            </a:r>
          </a:p>
          <a:p>
            <a:r>
              <a:rPr lang="en-GB" dirty="0" err="1"/>
              <a:t>Gellner</a:t>
            </a:r>
            <a:r>
              <a:rPr lang="en-GB" dirty="0"/>
              <a:t> Nations Nationalism</a:t>
            </a:r>
          </a:p>
          <a:p>
            <a:r>
              <a:rPr lang="en-GB" dirty="0"/>
              <a:t>Anderson Imagined communities</a:t>
            </a:r>
          </a:p>
          <a:p>
            <a:r>
              <a:rPr lang="en-GB" dirty="0" err="1"/>
              <a:t>Leersen</a:t>
            </a:r>
            <a:r>
              <a:rPr lang="en-GB" dirty="0"/>
              <a:t> Mere Irish &amp; </a:t>
            </a:r>
            <a:r>
              <a:rPr lang="en-GB" dirty="0" err="1"/>
              <a:t>Fíor</a:t>
            </a:r>
            <a:r>
              <a:rPr lang="en-GB" dirty="0"/>
              <a:t> </a:t>
            </a:r>
            <a:r>
              <a:rPr lang="en-GB" dirty="0" err="1"/>
              <a:t>Ghael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28962-E0D8-42A3-B512-221503E09F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17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59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3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06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365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657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303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0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92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922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7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31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99612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66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01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13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953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39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9C726E3-8381-4E60-AA4B-F9D0FBBCAB60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7E47-11AD-41D0-8D4D-8E1AB2D18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2139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babelstone.blogspot.co.uk/2013/06/ogham-stones-of-scotland.html" TargetMode="External"/><Relationship Id="rId2" Type="http://schemas.openxmlformats.org/officeDocument/2006/relationships/hyperlink" Target="http://babelstone.blogspot.co.uk/2013/06/ogham-stones-of-wale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chive.org/details/auraicept00calduofta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4FA82-A78D-40FB-A682-107AC8BDA3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Is Land and Language inherently linked to Cultural Identity?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C927BB-84E9-4DD5-AB11-774C201E54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Examing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the Case of Ogham</a:t>
            </a:r>
          </a:p>
        </p:txBody>
      </p:sp>
    </p:spTree>
    <p:extLst>
      <p:ext uri="{BB962C8B-B14F-4D97-AF65-F5344CB8AC3E}">
        <p14:creationId xmlns:p14="http://schemas.microsoft.com/office/powerpoint/2010/main" val="4289989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CFECB-C003-4B0A-B3D4-A6898A3B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CDF2743-786D-4965-B22F-EDF559326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1212" y="1166191"/>
            <a:ext cx="3668617" cy="4877472"/>
          </a:xfrm>
          <a:prstGeom prst="rect">
            <a:avLst/>
          </a:prstGeo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A523E4C4-1ABA-4217-99F2-E0545223048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68" t="-6100" r="3361" b="6100"/>
          <a:stretch/>
        </p:blipFill>
        <p:spPr>
          <a:xfrm>
            <a:off x="57989" y="814337"/>
            <a:ext cx="3668617" cy="5668402"/>
          </a:xfrm>
          <a:prstGeom prst="rect">
            <a:avLst/>
          </a:prstGeo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6ACB0E66-6E9F-4580-B399-17DE498534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780" y="0"/>
            <a:ext cx="4855576" cy="68580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C344A3-6498-4027-B5F0-8971ADD2D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398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7459A-AFCA-4EA2-BE74-0D64E1112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4416219" cy="140053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CCC05-3B0E-48F3-8379-D8A83AF07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079422"/>
            <a:ext cx="4416219" cy="465268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D40944A-A1D4-485B-9751-8C01A65DA2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1113" y="0"/>
            <a:ext cx="6930887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697A7C-9064-4008-B4B4-D9C7B9FA0E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355"/>
            <a:ext cx="3776754" cy="5274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175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74E66-808D-4434-B68C-742D9687F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F4E5A-E74C-4FAD-BAE0-0D176AE0D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concentrating on the patterns and functions of language itself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"Language is a system of signs that expresses ideas“ Saussure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Sapir Whorf Hypothesis</a:t>
            </a:r>
          </a:p>
        </p:txBody>
      </p:sp>
    </p:spTree>
    <p:extLst>
      <p:ext uri="{BB962C8B-B14F-4D97-AF65-F5344CB8AC3E}">
        <p14:creationId xmlns:p14="http://schemas.microsoft.com/office/powerpoint/2010/main" val="909791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FFF8B-37F6-4D76-884B-5D4D1EDD7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0668" y="5388949"/>
            <a:ext cx="4705111" cy="1093593"/>
          </a:xfrm>
        </p:spPr>
        <p:txBody>
          <a:bodyPr/>
          <a:lstStyle/>
          <a:p>
            <a:r>
              <a:rPr lang="en-GB" dirty="0"/>
              <a:t>Ogham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06275-1299-4C13-B0F0-EC870786E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56EF34-27C4-483C-93E3-F4E5F7D04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856399" cy="6716685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44F64AAE-9F10-44C2-A17B-A608FA62F2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5595" y="0"/>
            <a:ext cx="6836967" cy="513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293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654B0-200B-431C-877D-E93A85640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B59E8-022B-4CFB-A5AD-FC9BE033E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Cultural Identity vs Nationality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cultural identity and how does it differ from nationalism and why is this important?</a:t>
            </a:r>
            <a:br>
              <a:rPr lang="en-GB" dirty="0"/>
            </a:br>
            <a:r>
              <a:rPr lang="en-GB" dirty="0"/>
              <a:t>Cultural representation and presence is often embodied through presence in nationalism.</a:t>
            </a:r>
          </a:p>
          <a:p>
            <a:pPr marL="0" indent="0">
              <a:buNone/>
            </a:pPr>
            <a:r>
              <a:rPr lang="en-GB" dirty="0"/>
              <a:t>Does nationalism require culture? …</a:t>
            </a:r>
          </a:p>
          <a:p>
            <a:pPr marL="0" indent="0">
              <a:buNone/>
            </a:pPr>
            <a:r>
              <a:rPr lang="en-GB" dirty="0"/>
              <a:t>Invention and reinvention of identity </a:t>
            </a:r>
          </a:p>
        </p:txBody>
      </p:sp>
    </p:spTree>
    <p:extLst>
      <p:ext uri="{BB962C8B-B14F-4D97-AF65-F5344CB8AC3E}">
        <p14:creationId xmlns:p14="http://schemas.microsoft.com/office/powerpoint/2010/main" val="2547412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B84D2-0E1C-459D-AAE4-23AB5DB12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and</a:t>
            </a:r>
            <a:br>
              <a:rPr lang="en-GB" dirty="0"/>
            </a:br>
            <a:r>
              <a:rPr lang="en-GB" dirty="0"/>
              <a:t>Interviewees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EFC73-8451-4C13-B9A3-1885362E3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02192"/>
            <a:ext cx="10263383" cy="454620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Odrain</a:t>
            </a:r>
            <a:r>
              <a:rPr lang="en-GB" dirty="0"/>
              <a:t> Ó </a:t>
            </a:r>
            <a:r>
              <a:rPr lang="en-GB" dirty="0" err="1"/>
              <a:t>Ceallaigh</a:t>
            </a:r>
            <a:r>
              <a:rPr lang="en-GB" dirty="0"/>
              <a:t>, </a:t>
            </a:r>
            <a:r>
              <a:rPr lang="en-GB" dirty="0" err="1"/>
              <a:t>Gaeiligeoir</a:t>
            </a:r>
            <a:endParaRPr lang="en-GB" dirty="0"/>
          </a:p>
          <a:p>
            <a:r>
              <a:rPr lang="en-GB" dirty="0" err="1"/>
              <a:t>CúChulainn</a:t>
            </a:r>
            <a:r>
              <a:rPr lang="en-GB" dirty="0"/>
              <a:t> Martín Ó </a:t>
            </a:r>
            <a:r>
              <a:rPr lang="en-GB" dirty="0" err="1"/>
              <a:t>Deorain</a:t>
            </a:r>
            <a:r>
              <a:rPr lang="en-GB" dirty="0"/>
              <a:t>, Local Pub Owner </a:t>
            </a:r>
            <a:r>
              <a:rPr lang="en-GB" dirty="0" err="1"/>
              <a:t>Gaeiligeoir</a:t>
            </a:r>
            <a:endParaRPr lang="en-GB" dirty="0"/>
          </a:p>
          <a:p>
            <a:r>
              <a:rPr lang="en-GB" dirty="0" err="1"/>
              <a:t>Tóirdhealabhach</a:t>
            </a:r>
            <a:r>
              <a:rPr lang="en-GB" dirty="0"/>
              <a:t> Ó </a:t>
            </a:r>
            <a:r>
              <a:rPr lang="en-GB" dirty="0" err="1"/>
              <a:t>Labhhraí</a:t>
            </a:r>
            <a:r>
              <a:rPr lang="en-GB" dirty="0"/>
              <a:t>- Authority on Translation</a:t>
            </a:r>
          </a:p>
          <a:p>
            <a:r>
              <a:rPr lang="en-GB" dirty="0" err="1"/>
              <a:t>Cólaiste</a:t>
            </a:r>
            <a:r>
              <a:rPr lang="en-GB" dirty="0"/>
              <a:t> </a:t>
            </a:r>
            <a:r>
              <a:rPr lang="en-GB" dirty="0" err="1"/>
              <a:t>féirste</a:t>
            </a:r>
            <a:r>
              <a:rPr lang="en-GB" dirty="0"/>
              <a:t> san </a:t>
            </a:r>
            <a:r>
              <a:rPr lang="en-GB" dirty="0" err="1"/>
              <a:t>iarthar</a:t>
            </a:r>
            <a:r>
              <a:rPr lang="en-GB" dirty="0"/>
              <a:t> </a:t>
            </a:r>
            <a:r>
              <a:rPr lang="en-GB" dirty="0" err="1"/>
              <a:t>béal</a:t>
            </a:r>
            <a:r>
              <a:rPr lang="en-GB" dirty="0"/>
              <a:t> </a:t>
            </a:r>
            <a:r>
              <a:rPr lang="en-GB" dirty="0" err="1"/>
              <a:t>féirste</a:t>
            </a:r>
            <a:r>
              <a:rPr lang="en-GB" dirty="0"/>
              <a:t> 15ú </a:t>
            </a:r>
            <a:r>
              <a:rPr lang="en-GB" dirty="0" err="1"/>
              <a:t>Ean</a:t>
            </a:r>
            <a:r>
              <a:rPr lang="en-GB" dirty="0"/>
              <a:t> </a:t>
            </a:r>
            <a:r>
              <a:rPr lang="en-GB" dirty="0" err="1"/>
              <a:t>agus</a:t>
            </a:r>
            <a:r>
              <a:rPr lang="en-GB" dirty="0"/>
              <a:t> ag an </a:t>
            </a:r>
            <a:r>
              <a:rPr lang="en-GB" dirty="0" err="1"/>
              <a:t>Culturlann</a:t>
            </a:r>
            <a:r>
              <a:rPr lang="en-GB" dirty="0"/>
              <a:t> le </a:t>
            </a:r>
            <a:r>
              <a:rPr lang="en-GB" dirty="0" err="1"/>
              <a:t>mo</a:t>
            </a:r>
            <a:r>
              <a:rPr lang="en-GB" dirty="0"/>
              <a:t> </a:t>
            </a:r>
            <a:r>
              <a:rPr lang="en-GB" dirty="0" err="1"/>
              <a:t>chara</a:t>
            </a:r>
            <a:r>
              <a:rPr lang="en-GB" dirty="0"/>
              <a:t> Gearoid </a:t>
            </a:r>
            <a:r>
              <a:rPr lang="en-GB" dirty="0" err="1"/>
              <a:t>MacAmhalghaidh</a:t>
            </a:r>
            <a:endParaRPr lang="en-GB" dirty="0"/>
          </a:p>
          <a:p>
            <a:r>
              <a:rPr lang="en-GB" dirty="0"/>
              <a:t>Interviews located at Teach </a:t>
            </a:r>
            <a:r>
              <a:rPr lang="en-GB" dirty="0" err="1"/>
              <a:t>Uí</a:t>
            </a:r>
            <a:r>
              <a:rPr lang="en-GB" dirty="0"/>
              <a:t> </a:t>
            </a:r>
            <a:r>
              <a:rPr lang="en-GB" dirty="0" err="1"/>
              <a:t>Ceallaigh</a:t>
            </a:r>
            <a:r>
              <a:rPr lang="en-GB" dirty="0"/>
              <a:t>, </a:t>
            </a:r>
            <a:r>
              <a:rPr lang="en-GB" dirty="0" err="1"/>
              <a:t>culturlann</a:t>
            </a:r>
            <a:r>
              <a:rPr lang="en-GB" dirty="0"/>
              <a:t> </a:t>
            </a:r>
            <a:r>
              <a:rPr lang="en-GB" dirty="0" err="1"/>
              <a:t>Béal</a:t>
            </a:r>
            <a:r>
              <a:rPr lang="en-GB" dirty="0"/>
              <a:t> </a:t>
            </a:r>
            <a:r>
              <a:rPr lang="en-GB" dirty="0" err="1"/>
              <a:t>Féirste</a:t>
            </a:r>
            <a:r>
              <a:rPr lang="en-GB" dirty="0"/>
              <a:t> and </a:t>
            </a:r>
            <a:r>
              <a:rPr lang="en-GB" dirty="0" err="1"/>
              <a:t>Colaist</a:t>
            </a:r>
            <a:r>
              <a:rPr lang="en-GB" dirty="0"/>
              <a:t> </a:t>
            </a:r>
            <a:r>
              <a:rPr lang="en-GB" dirty="0" err="1"/>
              <a:t>feirste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Question samples*edit do not use closed questions*</a:t>
            </a:r>
          </a:p>
          <a:p>
            <a:pPr marL="0" indent="0">
              <a:buNone/>
            </a:pPr>
            <a:r>
              <a:rPr lang="en-GB" dirty="0"/>
              <a:t>Do you think land and language </a:t>
            </a:r>
            <a:r>
              <a:rPr lang="en-GB" dirty="0" err="1"/>
              <a:t>qre</a:t>
            </a:r>
            <a:r>
              <a:rPr lang="en-GB" dirty="0"/>
              <a:t> inherently linked?</a:t>
            </a:r>
          </a:p>
          <a:p>
            <a:pPr marL="0" indent="0">
              <a:buNone/>
            </a:pPr>
            <a:r>
              <a:rPr lang="en-GB" dirty="0"/>
              <a:t>Do you think culture and nationalism are the same thing? If not why not? If so why?</a:t>
            </a:r>
          </a:p>
          <a:p>
            <a:pPr marL="0" indent="0">
              <a:buNone/>
            </a:pPr>
            <a:r>
              <a:rPr lang="en-GB" dirty="0"/>
              <a:t>Is choosing specific words over others important?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727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92190-1098-4844-A51D-FF60624AF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5F38E-F363-4644-B6EC-3332F8F61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sz="1200" dirty="0"/>
              <a:t>Fig 1&amp; 2:</a:t>
            </a:r>
            <a:r>
              <a:rPr lang="en-GB" sz="1200" i="1" dirty="0"/>
              <a:t> Red tags mark the sites of certain Ogham inscriptions (a dot indicates that the stone is in situ)</a:t>
            </a:r>
            <a:br>
              <a:rPr lang="en-GB" sz="1200" dirty="0"/>
            </a:br>
            <a:r>
              <a:rPr lang="en-GB" sz="1200" i="1" dirty="0"/>
              <a:t>Yellow tags mark the sites of dubious or unconfirmed Ogham inscriptions</a:t>
            </a:r>
            <a:br>
              <a:rPr lang="en-GB" sz="1200" dirty="0"/>
            </a:br>
            <a:r>
              <a:rPr lang="en-GB" sz="1200" i="1" dirty="0"/>
              <a:t>Blue tags mark museums or other sites where Ogham stones are held</a:t>
            </a:r>
            <a:r>
              <a:rPr lang="en-GB" sz="1200" dirty="0"/>
              <a:t> </a:t>
            </a:r>
            <a:br>
              <a:rPr lang="en-GB" sz="1200" dirty="0"/>
            </a:br>
            <a:r>
              <a:rPr lang="en-GB" sz="1200" i="1" dirty="0"/>
              <a:t>(West 2011)</a:t>
            </a:r>
            <a:r>
              <a:rPr lang="en-GB" sz="1200" dirty="0"/>
              <a:t> </a:t>
            </a:r>
            <a:r>
              <a:rPr lang="en-GB" sz="1200" dirty="0" err="1"/>
              <a:t>Ogam</a:t>
            </a:r>
            <a:r>
              <a:rPr lang="en-GB" sz="1200" dirty="0"/>
              <a:t> stones of Wales </a:t>
            </a:r>
            <a:r>
              <a:rPr lang="en-GB" sz="1200" dirty="0">
                <a:hlinkClick r:id="rId2"/>
              </a:rPr>
              <a:t>http://babelstone.blogspot.co.uk/2013/06/ogham-stones-of-wales.html</a:t>
            </a:r>
            <a:r>
              <a:rPr lang="en-GB" sz="1200" dirty="0"/>
              <a:t>  accessed 12/11/2017</a:t>
            </a:r>
          </a:p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sz="1200" dirty="0"/>
              <a:t>Scottish </a:t>
            </a:r>
            <a:r>
              <a:rPr lang="en-GB" sz="1200" dirty="0" err="1"/>
              <a:t>Ogam</a:t>
            </a:r>
            <a:r>
              <a:rPr lang="en-GB" sz="1200" dirty="0"/>
              <a:t> stones of Scotland, </a:t>
            </a:r>
            <a:r>
              <a:rPr lang="en-GB" sz="1200" dirty="0">
                <a:hlinkClick r:id="rId3"/>
              </a:rPr>
              <a:t>http://babelstone.blogspot.co.uk/2013/06/ogham-stones-of-scotland.html</a:t>
            </a:r>
            <a:r>
              <a:rPr lang="en-GB" sz="1200" dirty="0"/>
              <a:t>  accessed 12/11/2017 </a:t>
            </a:r>
          </a:p>
          <a:p>
            <a:pPr marL="0" indent="0">
              <a:buNone/>
            </a:pPr>
            <a:r>
              <a:rPr lang="en-GB" sz="1200" dirty="0"/>
              <a:t>Fig 3: H</a:t>
            </a:r>
            <a:r>
              <a:rPr lang="en-GB" sz="1200" b="1" dirty="0"/>
              <a:t>istorical Atlas of the Celtic World, Haywood (2001</a:t>
            </a:r>
          </a:p>
          <a:p>
            <a:pPr marL="0" indent="0">
              <a:buNone/>
            </a:pPr>
            <a:r>
              <a:rPr lang="en-GB" sz="1200" dirty="0"/>
              <a:t>Figure 4</a:t>
            </a:r>
            <a:br>
              <a:rPr lang="en-GB" sz="1200" dirty="0"/>
            </a:br>
            <a:r>
              <a:rPr lang="en-GB" sz="1200" dirty="0"/>
              <a:t>‘</a:t>
            </a:r>
            <a:r>
              <a:rPr lang="en-GB" sz="1200" dirty="0" err="1"/>
              <a:t>celticization</a:t>
            </a:r>
            <a:r>
              <a:rPr lang="en-GB" sz="1200" dirty="0"/>
              <a:t> from the west’ Koch et al, cited in Cunliffe, B 2012:42</a:t>
            </a:r>
          </a:p>
          <a:p>
            <a:pPr marL="0" indent="0">
              <a:buNone/>
            </a:pPr>
            <a:r>
              <a:rPr lang="en-GB" sz="1200" dirty="0"/>
              <a:t>Saussure, F, </a:t>
            </a:r>
            <a:r>
              <a:rPr lang="en-GB" sz="1200" i="1" dirty="0" err="1"/>
              <a:t>Cours</a:t>
            </a:r>
            <a:r>
              <a:rPr lang="en-GB" sz="1200" i="1" dirty="0"/>
              <a:t> de </a:t>
            </a:r>
            <a:r>
              <a:rPr lang="en-GB" sz="1200" i="1" dirty="0" err="1"/>
              <a:t>linguistique</a:t>
            </a:r>
            <a:r>
              <a:rPr lang="en-GB" sz="1200" i="1" dirty="0"/>
              <a:t> Générale, 1916</a:t>
            </a:r>
          </a:p>
          <a:p>
            <a:pPr marL="0" indent="0">
              <a:buNone/>
            </a:pPr>
            <a:r>
              <a:rPr lang="en-GB" sz="1200" dirty="0"/>
              <a:t>Calder, George B.D, 1917, </a:t>
            </a:r>
            <a:r>
              <a:rPr lang="en-GB" sz="1200" dirty="0" err="1"/>
              <a:t>Auraicept</a:t>
            </a:r>
            <a:r>
              <a:rPr lang="en-GB" sz="1200" dirty="0"/>
              <a:t> </a:t>
            </a:r>
            <a:r>
              <a:rPr lang="en-GB" sz="1200" dirty="0" err="1"/>
              <a:t>na</a:t>
            </a:r>
            <a:r>
              <a:rPr lang="en-GB" sz="1200" dirty="0"/>
              <a:t> </a:t>
            </a:r>
            <a:r>
              <a:rPr lang="en-GB" sz="1200" dirty="0" err="1"/>
              <a:t>nÉces</a:t>
            </a:r>
            <a:r>
              <a:rPr lang="en-GB" sz="1200" dirty="0"/>
              <a:t>-</a:t>
            </a:r>
            <a:r>
              <a:rPr lang="en-GB" sz="1200" i="1" dirty="0"/>
              <a:t>The Scholars Primer, Being the Texts of the Ogham Tract from the Book of </a:t>
            </a:r>
            <a:r>
              <a:rPr lang="en-GB" sz="1200" i="1" dirty="0" err="1"/>
              <a:t>Ballymote</a:t>
            </a:r>
            <a:r>
              <a:rPr lang="en-GB" sz="1200" i="1" dirty="0"/>
              <a:t> and the Yellow Book of </a:t>
            </a:r>
            <a:r>
              <a:rPr lang="en-GB" sz="1200" i="1" dirty="0" err="1"/>
              <a:t>Lecan</a:t>
            </a:r>
            <a:r>
              <a:rPr lang="en-GB" sz="1200" i="1" dirty="0"/>
              <a:t> and the Text of </a:t>
            </a:r>
            <a:r>
              <a:rPr lang="en-GB" sz="1200" i="1" dirty="0" err="1"/>
              <a:t>Trefhocul</a:t>
            </a:r>
            <a:r>
              <a:rPr lang="en-GB" sz="1200" i="1" dirty="0"/>
              <a:t> from the Book of Leinster. </a:t>
            </a:r>
            <a:r>
              <a:rPr lang="en-GB" sz="1200" dirty="0">
                <a:hlinkClick r:id="rId4"/>
              </a:rPr>
              <a:t>https://archive.org/details/auraicept00calduofta</a:t>
            </a:r>
            <a:r>
              <a:rPr lang="en-GB" sz="1200" dirty="0"/>
              <a:t> Accessed:22/11/2017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495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7DD04-3D39-498B-A69E-9C9AD8016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 Presentation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3396F-9812-4768-859F-5FBE0D7EC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 How Ogham is an Environmentally signified language</a:t>
            </a:r>
          </a:p>
          <a:p>
            <a:r>
              <a:rPr lang="en-GB" dirty="0"/>
              <a:t>Focus away from nationalism and politics, identification of culture contrasts nationalism,()</a:t>
            </a:r>
          </a:p>
          <a:p>
            <a:r>
              <a:rPr lang="en-GB" dirty="0"/>
              <a:t>Focus on meaning imbued with ogham and the cultural significance that </a:t>
            </a:r>
            <a:r>
              <a:rPr lang="en-GB"/>
              <a:t>ogham presents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420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296</TotalTime>
  <Words>332</Words>
  <Application>Microsoft Office PowerPoint</Application>
  <PresentationFormat>Widescreen</PresentationFormat>
  <Paragraphs>60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Ion</vt:lpstr>
      <vt:lpstr>Is Land and Language inherently linked to Cultural Identity?</vt:lpstr>
      <vt:lpstr>Land</vt:lpstr>
      <vt:lpstr>PowerPoint Presentation</vt:lpstr>
      <vt:lpstr>Language</vt:lpstr>
      <vt:lpstr>Ogham</vt:lpstr>
      <vt:lpstr>Cultural Identity</vt:lpstr>
      <vt:lpstr>Interview and Interviewees </vt:lpstr>
      <vt:lpstr>PowerPoint Presentation</vt:lpstr>
      <vt:lpstr>Post Presentation 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land and language inherently linked to cultural identity?</dc:title>
  <dc:creator>Aedhán</dc:creator>
  <cp:lastModifiedBy>Aedhán</cp:lastModifiedBy>
  <cp:revision>11</cp:revision>
  <dcterms:created xsi:type="dcterms:W3CDTF">2018-01-25T01:18:56Z</dcterms:created>
  <dcterms:modified xsi:type="dcterms:W3CDTF">2018-01-25T18:25:23Z</dcterms:modified>
</cp:coreProperties>
</file>