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77" r:id="rId2"/>
    <p:sldId id="270" r:id="rId3"/>
    <p:sldId id="328" r:id="rId4"/>
    <p:sldId id="329" r:id="rId5"/>
    <p:sldId id="330" r:id="rId6"/>
    <p:sldId id="331" r:id="rId7"/>
    <p:sldId id="332" r:id="rId8"/>
    <p:sldId id="333" r:id="rId9"/>
    <p:sldId id="334" r:id="rId10"/>
    <p:sldId id="335" r:id="rId11"/>
    <p:sldId id="336" r:id="rId12"/>
    <p:sldId id="337" r:id="rId13"/>
    <p:sldId id="339" r:id="rId14"/>
    <p:sldId id="292" r:id="rId15"/>
    <p:sldId id="338" r:id="rId16"/>
    <p:sldId id="346" r:id="rId17"/>
    <p:sldId id="340" r:id="rId18"/>
    <p:sldId id="341" r:id="rId19"/>
    <p:sldId id="317" r:id="rId20"/>
    <p:sldId id="342" r:id="rId21"/>
    <p:sldId id="344" r:id="rId22"/>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31" autoAdjust="0"/>
    <p:restoredTop sz="94660"/>
  </p:normalViewPr>
  <p:slideViewPr>
    <p:cSldViewPr snapToGrid="0">
      <p:cViewPr varScale="1">
        <p:scale>
          <a:sx n="70" d="100"/>
          <a:sy n="70" d="100"/>
        </p:scale>
        <p:origin x="480"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F5E7EC-1A32-4902-8CEF-AB516F8BE836}" type="datetimeFigureOut">
              <a:rPr lang="en-GB" smtClean="0"/>
              <a:t>08/10/2022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6FF93C-3FBA-4029-830F-5DA99E67E8C9}" type="slidenum">
              <a:rPr lang="en-GB" smtClean="0"/>
              <a:t>‹#›</a:t>
            </a:fld>
            <a:endParaRPr lang="en-GB"/>
          </a:p>
        </p:txBody>
      </p:sp>
    </p:spTree>
    <p:extLst>
      <p:ext uri="{BB962C8B-B14F-4D97-AF65-F5344CB8AC3E}">
        <p14:creationId xmlns:p14="http://schemas.microsoft.com/office/powerpoint/2010/main" val="1123829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en.wikipedia.org/wiki/Poet" TargetMode="External"/><Relationship Id="rId13" Type="http://schemas.openxmlformats.org/officeDocument/2006/relationships/hyperlink" Target="http://en.wikipedia.org/wiki/William_Shakespeare#cite_note-4" TargetMode="External"/><Relationship Id="rId18" Type="http://schemas.openxmlformats.org/officeDocument/2006/relationships/hyperlink" Target="http://en.wikipedia.org/wiki/Shakespeare%27s_sonnets" TargetMode="External"/><Relationship Id="rId3" Type="http://schemas.openxmlformats.org/officeDocument/2006/relationships/hyperlink" Target="http://en.wikipedia.org/wiki/Help:IPA_for_English" TargetMode="External"/><Relationship Id="rId21" Type="http://schemas.openxmlformats.org/officeDocument/2006/relationships/hyperlink" Target="http://en.wikipedia.org/wiki/William_Shakespeare#cite_note-7" TargetMode="External"/><Relationship Id="rId7" Type="http://schemas.openxmlformats.org/officeDocument/2006/relationships/hyperlink" Target="http://en.wikipedia.org/wiki/William_Shakespeare#cite_note-dates-2" TargetMode="External"/><Relationship Id="rId12" Type="http://schemas.openxmlformats.org/officeDocument/2006/relationships/hyperlink" Target="http://en.wikipedia.org/wiki/List_of_national_poets" TargetMode="External"/><Relationship Id="rId17" Type="http://schemas.openxmlformats.org/officeDocument/2006/relationships/hyperlink" Target="http://en.wikipedia.org/wiki/William_Shakespeare#cite_note-exact-figures-6" TargetMode="External"/><Relationship Id="rId2" Type="http://schemas.openxmlformats.org/officeDocument/2006/relationships/slide" Target="../slides/slide8.xml"/><Relationship Id="rId16" Type="http://schemas.openxmlformats.org/officeDocument/2006/relationships/hyperlink" Target="http://en.wikipedia.org/wiki/Shakespeare%27s_plays" TargetMode="External"/><Relationship Id="rId20" Type="http://schemas.openxmlformats.org/officeDocument/2006/relationships/hyperlink" Target="http://en.wikipedia.org/wiki/Modern_language" TargetMode="External"/><Relationship Id="rId1" Type="http://schemas.openxmlformats.org/officeDocument/2006/relationships/notesMaster" Target="../notesMasters/notesMaster1.xml"/><Relationship Id="rId6" Type="http://schemas.openxmlformats.org/officeDocument/2006/relationships/hyperlink" Target="http://en.wikipedia.org/wiki/Baptism" TargetMode="External"/><Relationship Id="rId11" Type="http://schemas.openxmlformats.org/officeDocument/2006/relationships/hyperlink" Target="http://en.wikipedia.org/wiki/William_Shakespeare#cite_note-3" TargetMode="External"/><Relationship Id="rId5" Type="http://schemas.openxmlformats.org/officeDocument/2006/relationships/hyperlink" Target="http://en.wikipedia.org/wiki/William_Shakespeare#cite_note-1" TargetMode="External"/><Relationship Id="rId15" Type="http://schemas.openxmlformats.org/officeDocument/2006/relationships/hyperlink" Target="http://en.wikipedia.org/wiki/Shakespeare%27s_collaborations" TargetMode="External"/><Relationship Id="rId10" Type="http://schemas.openxmlformats.org/officeDocument/2006/relationships/hyperlink" Target="http://en.wikipedia.org/wiki/English_language" TargetMode="External"/><Relationship Id="rId19" Type="http://schemas.openxmlformats.org/officeDocument/2006/relationships/hyperlink" Target="http://en.wikipedia.org/wiki/Narrative_poem" TargetMode="External"/><Relationship Id="rId4" Type="http://schemas.openxmlformats.org/officeDocument/2006/relationships/hyperlink" Target="http://en.wikipedia.org/wiki/Help:IPA_for_English#Key" TargetMode="External"/><Relationship Id="rId9" Type="http://schemas.openxmlformats.org/officeDocument/2006/relationships/hyperlink" Target="http://en.wikipedia.org/wiki/Playwright" TargetMode="External"/><Relationship Id="rId14" Type="http://schemas.openxmlformats.org/officeDocument/2006/relationships/hyperlink" Target="http://en.wikipedia.org/wiki/William_Shakespeare#cite_note-national-cult-5"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en.wikipedia.org/wiki/Help:IPA_for_French" TargetMode="External"/><Relationship Id="rId7" Type="http://schemas.openxmlformats.org/officeDocument/2006/relationships/hyperlink" Target="http://en.wikipedia.org/wiki/French_Revolution"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en.wikipedia.org/wiki/Political_philosophy" TargetMode="External"/><Relationship Id="rId5" Type="http://schemas.openxmlformats.org/officeDocument/2006/relationships/hyperlink" Target="http://en.wikipedia.org/wiki/Philosopher" TargetMode="External"/><Relationship Id="rId4" Type="http://schemas.openxmlformats.org/officeDocument/2006/relationships/hyperlink" Target="http://en.wikipedia.org/wiki/Canton_of_Geneva"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en.wikipedia.org/wiki/Help:IPA_for_French"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en.wikipedia.org/wiki/French_Revolutionary_Wars" TargetMode="External"/><Relationship Id="rId5" Type="http://schemas.openxmlformats.org/officeDocument/2006/relationships/hyperlink" Target="http://en.wikipedia.org/wiki/French_Revolution" TargetMode="External"/><Relationship Id="rId4" Type="http://schemas.openxmlformats.org/officeDocument/2006/relationships/hyperlink" Target="http://en.wikipedia.org/wiki/Franc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E25EEDE7-9C1A-4AD4-B9E4-475A44B0D26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Rectangle 3">
            <a:extLst>
              <a:ext uri="{FF2B5EF4-FFF2-40B4-BE49-F238E27FC236}">
                <a16:creationId xmlns:a16="http://schemas.microsoft.com/office/drawing/2014/main" id="{EC8873F6-C15A-49D5-AD3F-E93813B357D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t>William Shakespeare</a:t>
            </a:r>
            <a:r>
              <a:rPr lang="en-GB" altLang="en-US" dirty="0"/>
              <a:t> (</a:t>
            </a:r>
            <a:r>
              <a:rPr lang="en-GB" altLang="en-US" dirty="0">
                <a:hlinkClick r:id="rId3" tooltip="Help:IPA for English"/>
              </a:rPr>
              <a:t>/</a:t>
            </a:r>
            <a:r>
              <a:rPr lang="en-GB" altLang="en-US" dirty="0">
                <a:hlinkClick r:id="rId4" tooltip="Help:IPA for English"/>
              </a:rPr>
              <a:t>ˈ</a:t>
            </a:r>
            <a:r>
              <a:rPr lang="en-GB" altLang="en-US" dirty="0" err="1">
                <a:hlinkClick r:id="rId4" tooltip="Help:IPA for English"/>
              </a:rPr>
              <a:t>ʃeɪkspɪər</a:t>
            </a:r>
            <a:r>
              <a:rPr lang="en-GB" altLang="en-US" dirty="0">
                <a:hlinkClick r:id="rId3" tooltip="Help:IPA for English"/>
              </a:rPr>
              <a:t>/</a:t>
            </a:r>
            <a:r>
              <a:rPr lang="en-GB" altLang="en-US" dirty="0"/>
              <a:t>;</a:t>
            </a:r>
            <a:r>
              <a:rPr lang="en-GB" altLang="en-US" dirty="0">
                <a:hlinkClick r:id="rId5"/>
              </a:rPr>
              <a:t>[1]</a:t>
            </a:r>
            <a:r>
              <a:rPr lang="en-GB" altLang="en-US" dirty="0"/>
              <a:t> 26 April 1564 (</a:t>
            </a:r>
            <a:r>
              <a:rPr lang="en-GB" altLang="en-US" dirty="0">
                <a:hlinkClick r:id="rId6" tooltip="Baptism"/>
              </a:rPr>
              <a:t>baptised</a:t>
            </a:r>
            <a:r>
              <a:rPr lang="en-GB" altLang="en-US" dirty="0"/>
              <a:t>) – 23 April 1616)</a:t>
            </a:r>
            <a:r>
              <a:rPr lang="en-GB" altLang="en-US" dirty="0">
                <a:hlinkClick r:id="rId7"/>
              </a:rPr>
              <a:t>[</a:t>
            </a:r>
            <a:r>
              <a:rPr lang="en-GB" altLang="en-US" dirty="0" err="1">
                <a:hlinkClick r:id="rId7"/>
              </a:rPr>
              <a:t>nb</a:t>
            </a:r>
            <a:r>
              <a:rPr lang="en-GB" altLang="en-US" dirty="0">
                <a:hlinkClick r:id="rId7"/>
              </a:rPr>
              <a:t> 1]</a:t>
            </a:r>
            <a:r>
              <a:rPr lang="en-GB" altLang="en-US" dirty="0"/>
              <a:t> was an English </a:t>
            </a:r>
            <a:r>
              <a:rPr lang="en-GB" altLang="en-US" dirty="0">
                <a:hlinkClick r:id="rId8" tooltip="Poet"/>
              </a:rPr>
              <a:t>poet</a:t>
            </a:r>
            <a:r>
              <a:rPr lang="en-GB" altLang="en-US" dirty="0"/>
              <a:t>, </a:t>
            </a:r>
            <a:r>
              <a:rPr lang="en-GB" altLang="en-US" dirty="0" err="1">
                <a:hlinkClick r:id="rId9" tooltip="Playwright"/>
              </a:rPr>
              <a:t>playwright</a:t>
            </a:r>
            <a:r>
              <a:rPr lang="en-GB" altLang="en-US" dirty="0" err="1"/>
              <a:t>and</a:t>
            </a:r>
            <a:r>
              <a:rPr lang="en-GB" altLang="en-US" dirty="0"/>
              <a:t> actor, widely regarded as the greatest writer in the </a:t>
            </a:r>
            <a:r>
              <a:rPr lang="en-GB" altLang="en-US" dirty="0">
                <a:hlinkClick r:id="rId10" tooltip="English language"/>
              </a:rPr>
              <a:t>English language</a:t>
            </a:r>
            <a:r>
              <a:rPr lang="en-GB" altLang="en-US" dirty="0"/>
              <a:t> and the world's pre-eminent dramatist.</a:t>
            </a:r>
            <a:r>
              <a:rPr lang="en-GB" altLang="en-US" dirty="0">
                <a:hlinkClick r:id="rId11"/>
              </a:rPr>
              <a:t>[2]</a:t>
            </a:r>
            <a:r>
              <a:rPr lang="en-GB" altLang="en-US" dirty="0"/>
              <a:t> He is often called England's </a:t>
            </a:r>
            <a:r>
              <a:rPr lang="en-GB" altLang="en-US" dirty="0">
                <a:hlinkClick r:id="rId12" tooltip="List of national poets"/>
              </a:rPr>
              <a:t>national poet</a:t>
            </a:r>
            <a:r>
              <a:rPr lang="en-GB" altLang="en-US" dirty="0"/>
              <a:t> and the "Bard of Avon".</a:t>
            </a:r>
            <a:r>
              <a:rPr lang="en-GB" altLang="en-US" dirty="0">
                <a:hlinkClick r:id="rId13"/>
              </a:rPr>
              <a:t>[3]</a:t>
            </a:r>
            <a:r>
              <a:rPr lang="en-GB" altLang="en-US" dirty="0">
                <a:hlinkClick r:id="rId14"/>
              </a:rPr>
              <a:t>[</a:t>
            </a:r>
            <a:r>
              <a:rPr lang="en-GB" altLang="en-US" dirty="0" err="1">
                <a:hlinkClick r:id="rId14"/>
              </a:rPr>
              <a:t>nb</a:t>
            </a:r>
            <a:r>
              <a:rPr lang="en-GB" altLang="en-US" dirty="0">
                <a:hlinkClick r:id="rId14"/>
              </a:rPr>
              <a:t> 2]</a:t>
            </a:r>
            <a:r>
              <a:rPr lang="en-GB" altLang="en-US" dirty="0"/>
              <a:t> His extant works, including some </a:t>
            </a:r>
            <a:r>
              <a:rPr lang="en-GB" altLang="en-US" dirty="0">
                <a:hlinkClick r:id="rId15" tooltip="Shakespeare's collaborations"/>
              </a:rPr>
              <a:t>collaborations</a:t>
            </a:r>
            <a:r>
              <a:rPr lang="en-GB" altLang="en-US" dirty="0"/>
              <a:t>, consist of about </a:t>
            </a:r>
            <a:r>
              <a:rPr lang="en-GB" altLang="en-US" u="sng" dirty="0">
                <a:hlinkClick r:id="rId16" tooltip="Shakespeare's plays"/>
              </a:rPr>
              <a:t>38 plays</a:t>
            </a:r>
            <a:r>
              <a:rPr lang="en-GB" altLang="en-US" dirty="0"/>
              <a:t>,</a:t>
            </a:r>
            <a:r>
              <a:rPr lang="en-GB" altLang="en-US" dirty="0">
                <a:hlinkClick r:id="rId17"/>
              </a:rPr>
              <a:t>[</a:t>
            </a:r>
            <a:r>
              <a:rPr lang="en-GB" altLang="en-US" dirty="0" err="1">
                <a:hlinkClick r:id="rId17"/>
              </a:rPr>
              <a:t>nb</a:t>
            </a:r>
            <a:r>
              <a:rPr lang="en-GB" altLang="en-US" dirty="0">
                <a:hlinkClick r:id="rId17"/>
              </a:rPr>
              <a:t> 3]</a:t>
            </a:r>
            <a:r>
              <a:rPr lang="en-GB" altLang="en-US" dirty="0"/>
              <a:t> </a:t>
            </a:r>
            <a:r>
              <a:rPr lang="en-GB" altLang="en-US" dirty="0">
                <a:hlinkClick r:id="rId18" tooltip="Shakespeare's sonnets"/>
              </a:rPr>
              <a:t>154 sonnets</a:t>
            </a:r>
            <a:r>
              <a:rPr lang="en-GB" altLang="en-US" dirty="0"/>
              <a:t>, two long </a:t>
            </a:r>
            <a:r>
              <a:rPr lang="en-GB" altLang="en-US" dirty="0">
                <a:hlinkClick r:id="rId19" tooltip="Narrative poem"/>
              </a:rPr>
              <a:t>narrative poems</a:t>
            </a:r>
            <a:r>
              <a:rPr lang="en-GB" altLang="en-US" dirty="0"/>
              <a:t>, and a few other verses, the authorship of some of which is uncertain. His plays have been translated into every major </a:t>
            </a:r>
            <a:r>
              <a:rPr lang="en-GB" altLang="en-US" dirty="0">
                <a:hlinkClick r:id="rId20" tooltip="Modern language"/>
              </a:rPr>
              <a:t>living language</a:t>
            </a:r>
            <a:r>
              <a:rPr lang="en-GB" altLang="en-US" dirty="0"/>
              <a:t> and are performed more often than those of any other playwright.</a:t>
            </a:r>
            <a:r>
              <a:rPr lang="en-GB" altLang="en-US" dirty="0">
                <a:hlinkClick r:id="rId21"/>
              </a:rPr>
              <a:t>[4]</a:t>
            </a:r>
            <a:r>
              <a:rPr lang="en-GB" altLang="en-US" dirty="0"/>
              <a:t>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F53F74A2-B9B6-45D7-B442-63C1EE4F263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Rectangle 3">
            <a:extLst>
              <a:ext uri="{FF2B5EF4-FFF2-40B4-BE49-F238E27FC236}">
                <a16:creationId xmlns:a16="http://schemas.microsoft.com/office/drawing/2014/main" id="{FFBC003D-428D-48B5-B800-6F840B3ACC9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 </a:t>
            </a:r>
            <a:r>
              <a:rPr lang="en-GB" altLang="en-US" b="1"/>
              <a:t>Jean-Jacques Rousseau</a:t>
            </a:r>
            <a:r>
              <a:rPr lang="en-GB" altLang="en-US"/>
              <a:t> (French: </a:t>
            </a:r>
            <a:r>
              <a:rPr lang="en-GB" altLang="en-US">
                <a:hlinkClick r:id="rId3" tooltip="Help:IPA for French"/>
              </a:rPr>
              <a:t>[ʒɑ̃ʒak ʁuso]</a:t>
            </a:r>
            <a:r>
              <a:rPr lang="en-GB" altLang="en-US"/>
              <a:t>; 28 June 1712 – 2 July 1778) was a </a:t>
            </a:r>
            <a:r>
              <a:rPr lang="en-GB" altLang="en-US">
                <a:hlinkClick r:id="rId4" tooltip="Canton of Geneva"/>
              </a:rPr>
              <a:t>Genevan</a:t>
            </a:r>
            <a:r>
              <a:rPr lang="en-GB" altLang="en-US"/>
              <a:t> </a:t>
            </a:r>
            <a:r>
              <a:rPr lang="en-GB" altLang="en-US">
                <a:hlinkClick r:id="rId5" tooltip="Philosopher"/>
              </a:rPr>
              <a:t>philosopher</a:t>
            </a:r>
            <a:r>
              <a:rPr lang="en-GB" altLang="en-US"/>
              <a:t>, writer, and composer of the 18th century. His </a:t>
            </a:r>
            <a:r>
              <a:rPr lang="en-GB" altLang="en-US">
                <a:hlinkClick r:id="rId6" tooltip="Political philosophy"/>
              </a:rPr>
              <a:t>political philosophy</a:t>
            </a:r>
            <a:r>
              <a:rPr lang="en-GB" altLang="en-US"/>
              <a:t> influenced the </a:t>
            </a:r>
            <a:r>
              <a:rPr lang="en-GB" altLang="en-US">
                <a:hlinkClick r:id="rId7" tooltip="French Revolution"/>
              </a:rPr>
              <a:t>French Revolution</a:t>
            </a:r>
            <a:r>
              <a:rPr lang="en-GB" altLang="en-US"/>
              <a:t> as well as the overall development of modern political, sociological, and educational thought.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79B07A8-CA07-4243-9141-F5062CCCCF2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Rectangle 3">
            <a:extLst>
              <a:ext uri="{FF2B5EF4-FFF2-40B4-BE49-F238E27FC236}">
                <a16:creationId xmlns:a16="http://schemas.microsoft.com/office/drawing/2014/main" id="{E90F56D5-8A6E-4057-8DD4-41E6E3E71E9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t>Napoléon Bonaparte</a:t>
            </a:r>
            <a:r>
              <a:rPr lang="en-GB" altLang="en-US"/>
              <a:t> (French pronunciation: ​</a:t>
            </a:r>
            <a:r>
              <a:rPr lang="en-GB" altLang="en-US">
                <a:hlinkClick r:id="rId3" tooltip="Help:IPA for French"/>
              </a:rPr>
              <a:t>[napɔleɪˈɔ̃ bɔnaˈpart]</a:t>
            </a:r>
            <a:r>
              <a:rPr lang="en-GB" altLang="en-US"/>
              <a:t>, born Napoleone di Buonaparte; 15 August 1769 – 5 May 1821) was a </a:t>
            </a:r>
            <a:r>
              <a:rPr lang="en-GB" altLang="en-US">
                <a:hlinkClick r:id="rId4" tooltip="France"/>
              </a:rPr>
              <a:t>French</a:t>
            </a:r>
            <a:r>
              <a:rPr lang="en-GB" altLang="en-US"/>
              <a:t> military and political leader who rose to prominence during the latter stages of the </a:t>
            </a:r>
            <a:r>
              <a:rPr lang="en-GB" altLang="en-US">
                <a:hlinkClick r:id="rId5" tooltip="French Revolution"/>
              </a:rPr>
              <a:t>French Revolution</a:t>
            </a:r>
            <a:r>
              <a:rPr lang="en-GB" altLang="en-US"/>
              <a:t> and its associated </a:t>
            </a:r>
            <a:r>
              <a:rPr lang="en-GB" altLang="en-US">
                <a:hlinkClick r:id="rId6" tooltip="French Revolutionary Wars"/>
              </a:rPr>
              <a:t>wars</a:t>
            </a:r>
            <a:r>
              <a:rPr lang="en-GB" altLang="en-US"/>
              <a:t> in Europe. </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fld id="{9F19425A-1FB1-4C8E-BEA1-B37D96013843}" type="datetimeFigureOut">
              <a:rPr lang="en-GB" smtClean="0"/>
              <a:t>08/10/2022</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fontAlgn="auto">
              <a:spcBef>
                <a:spcPts val="0"/>
              </a:spcBef>
              <a:spcAft>
                <a:spcPts val="0"/>
              </a:spcAft>
              <a:defRPr>
                <a:latin typeface="+mn-lt"/>
                <a:cs typeface="+mn-cs"/>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2848317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9F19425A-1FB1-4C8E-BEA1-B37D96013843}" type="datetimeFigureOut">
              <a:rPr lang="en-GB" smtClean="0"/>
              <a:t>08/10/2022</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fontAlgn="auto">
              <a:spcBef>
                <a:spcPts val="0"/>
              </a:spcBef>
              <a:spcAft>
                <a:spcPts val="0"/>
              </a:spcAft>
              <a:defRPr>
                <a:latin typeface="+mn-lt"/>
                <a:cs typeface="+mn-cs"/>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3343931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9F19425A-1FB1-4C8E-BEA1-B37D96013843}" type="datetimeFigureOut">
              <a:rPr lang="en-GB" smtClean="0"/>
              <a:t>08/10/2022</a:t>
            </a:fld>
            <a:endParaRPr lang="en-GB"/>
          </a:p>
        </p:txBody>
      </p:sp>
      <p:sp>
        <p:nvSpPr>
          <p:cNvPr id="5"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2266341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fld id="{9F19425A-1FB1-4C8E-BEA1-B37D96013843}" type="datetimeFigureOut">
              <a:rPr lang="en-GB" smtClean="0"/>
              <a:t>08/10/2022</a:t>
            </a:fld>
            <a:endParaRPr lang="en-GB"/>
          </a:p>
        </p:txBody>
      </p:sp>
      <p:sp>
        <p:nvSpPr>
          <p:cNvPr id="6"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915633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fld id="{9F19425A-1FB1-4C8E-BEA1-B37D96013843}" type="datetimeFigureOut">
              <a:rPr lang="en-GB" smtClean="0"/>
              <a:t>08/10/2022</a:t>
            </a:fld>
            <a:endParaRPr lang="en-GB"/>
          </a:p>
        </p:txBody>
      </p:sp>
      <p:sp>
        <p:nvSpPr>
          <p:cNvPr id="8"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2323419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fld id="{9F19425A-1FB1-4C8E-BEA1-B37D96013843}" type="datetimeFigureOut">
              <a:rPr lang="en-GB" smtClean="0"/>
              <a:t>08/10/2022</a:t>
            </a:fld>
            <a:endParaRPr lang="en-GB"/>
          </a:p>
        </p:txBody>
      </p:sp>
      <p:sp>
        <p:nvSpPr>
          <p:cNvPr id="4"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1829175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9F19425A-1FB1-4C8E-BEA1-B37D96013843}" type="datetimeFigureOut">
              <a:rPr lang="en-GB" smtClean="0"/>
              <a:t>08/10/2022</a:t>
            </a:fld>
            <a:endParaRPr lang="en-GB"/>
          </a:p>
        </p:txBody>
      </p:sp>
      <p:sp>
        <p:nvSpPr>
          <p:cNvPr id="3"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324536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9F19425A-1FB1-4C8E-BEA1-B37D96013843}" type="datetimeFigureOut">
              <a:rPr lang="en-GB" smtClean="0"/>
              <a:t>08/10/2022</a:t>
            </a:fld>
            <a:endParaRPr lang="en-GB"/>
          </a:p>
        </p:txBody>
      </p:sp>
      <p:sp>
        <p:nvSpPr>
          <p:cNvPr id="6"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658491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9F19425A-1FB1-4C8E-BEA1-B37D96013843}" type="datetimeFigureOut">
              <a:rPr lang="en-GB" smtClean="0"/>
              <a:t>08/10/2022</a:t>
            </a:fld>
            <a:endParaRPr lang="en-GB"/>
          </a:p>
        </p:txBody>
      </p:sp>
      <p:sp>
        <p:nvSpPr>
          <p:cNvPr id="6"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1309823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9F19425A-1FB1-4C8E-BEA1-B37D96013843}" type="datetimeFigureOut">
              <a:rPr lang="en-GB" smtClean="0"/>
              <a:t>08/10/2022</a:t>
            </a:fld>
            <a:endParaRPr lang="en-GB"/>
          </a:p>
        </p:txBody>
      </p:sp>
      <p:sp>
        <p:nvSpPr>
          <p:cNvPr id="5"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732992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9F19425A-1FB1-4C8E-BEA1-B37D96013843}" type="datetimeFigureOut">
              <a:rPr lang="en-GB" smtClean="0"/>
              <a:t>08/10/2022</a:t>
            </a:fld>
            <a:endParaRPr lang="en-GB"/>
          </a:p>
        </p:txBody>
      </p:sp>
      <p:sp>
        <p:nvSpPr>
          <p:cNvPr id="5"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1724054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609600" y="1600200"/>
            <a:ext cx="109728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fontAlgn="auto">
              <a:spcBef>
                <a:spcPts val="0"/>
              </a:spcBef>
              <a:spcAft>
                <a:spcPts val="0"/>
              </a:spcAft>
              <a:defRPr sz="1050">
                <a:solidFill>
                  <a:schemeClr val="tx1">
                    <a:tint val="75000"/>
                  </a:schemeClr>
                </a:solidFill>
                <a:latin typeface="+mn-lt"/>
                <a:cs typeface="+mn-cs"/>
              </a:defRPr>
            </a:lvl1pPr>
          </a:lstStyle>
          <a:p>
            <a:fld id="{9F19425A-1FB1-4C8E-BEA1-B37D96013843}" type="datetimeFigureOut">
              <a:rPr lang="en-GB" smtClean="0"/>
              <a:t>08/10/2022</a:t>
            </a:fld>
            <a:endParaRPr lang="en-GB"/>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35086844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africamasterweb.com/AfricaMbebe/MandelaPassport.jpg"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020752"/>
          </a:xfrm>
        </p:spPr>
        <p:txBody>
          <a:bodyPr/>
          <a:lstStyle/>
          <a:p>
            <a:pPr eaLnBrk="1" hangingPunct="1"/>
            <a:r>
              <a:rPr lang="en-GB" altLang="en-US" sz="2800" dirty="0">
                <a:solidFill>
                  <a:schemeClr val="accent2"/>
                </a:solidFill>
              </a:rPr>
              <a:t>Module Title:  Leadership and Management Theory and Practice</a:t>
            </a:r>
          </a:p>
        </p:txBody>
      </p:sp>
      <p:sp>
        <p:nvSpPr>
          <p:cNvPr id="6147" name="Subtitle 4"/>
          <p:cNvSpPr>
            <a:spLocks noGrp="1"/>
          </p:cNvSpPr>
          <p:nvPr>
            <p:ph type="subTitle" idx="1"/>
          </p:nvPr>
        </p:nvSpPr>
        <p:spPr>
          <a:xfrm>
            <a:off x="2095472" y="1928802"/>
            <a:ext cx="7786742" cy="4236502"/>
          </a:xfrm>
        </p:spPr>
        <p:txBody>
          <a:bodyPr/>
          <a:lstStyle/>
          <a:p>
            <a:pPr eaLnBrk="1" hangingPunct="1"/>
            <a:endParaRPr lang="en-GB" altLang="en-US" dirty="0">
              <a:solidFill>
                <a:schemeClr val="accent2"/>
              </a:solidFill>
            </a:endParaRPr>
          </a:p>
          <a:p>
            <a:pPr eaLnBrk="1" hangingPunct="1"/>
            <a:r>
              <a:rPr lang="en-GB" altLang="en-US" dirty="0">
                <a:solidFill>
                  <a:schemeClr val="accent2"/>
                </a:solidFill>
              </a:rPr>
              <a:t>Module Code: LCBB6003</a:t>
            </a:r>
          </a:p>
          <a:p>
            <a:pPr eaLnBrk="1" hangingPunct="1"/>
            <a:r>
              <a:rPr lang="en-GB" altLang="en-US" dirty="0">
                <a:solidFill>
                  <a:schemeClr val="accent2"/>
                </a:solidFill>
              </a:rPr>
              <a:t>Week 2</a:t>
            </a:r>
          </a:p>
          <a:p>
            <a:pPr eaLnBrk="1" hangingPunct="1"/>
            <a:endParaRPr lang="en-GB" altLang="en-US" sz="2800" b="1" dirty="0">
              <a:solidFill>
                <a:schemeClr val="accent2"/>
              </a:solidFill>
            </a:endParaRPr>
          </a:p>
          <a:p>
            <a:pPr eaLnBrk="1" hangingPunct="1"/>
            <a:r>
              <a:rPr lang="en-GB" altLang="en-US" sz="2800" dirty="0">
                <a:solidFill>
                  <a:schemeClr val="accent2"/>
                </a:solidFill>
              </a:rPr>
              <a:t>Session 2: The Development of Leadership Theory</a:t>
            </a:r>
          </a:p>
          <a:p>
            <a:pPr eaLnBrk="1" hangingPunct="1"/>
            <a:endParaRPr lang="en-GB" altLang="en-US" sz="2800"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6DC71-20D9-4006-BA78-BF6C5D90CBA7}"/>
              </a:ext>
            </a:extLst>
          </p:cNvPr>
          <p:cNvSpPr>
            <a:spLocks noGrp="1"/>
          </p:cNvSpPr>
          <p:nvPr>
            <p:ph type="title"/>
          </p:nvPr>
        </p:nvSpPr>
        <p:spPr/>
        <p:txBody>
          <a:bodyPr anchor="b"/>
          <a:lstStyle/>
          <a:p>
            <a:pPr>
              <a:defRPr/>
            </a:pPr>
            <a:r>
              <a:rPr lang="en-GB" dirty="0">
                <a:effectLst>
                  <a:outerShdw blurRad="38100" dist="38100" dir="2700000" algn="tl">
                    <a:srgbClr val="C0C0C0"/>
                  </a:outerShdw>
                </a:effectLst>
                <a:latin typeface="Arial Rounded MT Bold" pitchFamily="34" charset="0"/>
              </a:rPr>
              <a:t>Learning Objectives </a:t>
            </a:r>
          </a:p>
        </p:txBody>
      </p:sp>
      <p:sp>
        <p:nvSpPr>
          <p:cNvPr id="12291" name="Content Placeholder 2">
            <a:extLst>
              <a:ext uri="{FF2B5EF4-FFF2-40B4-BE49-F238E27FC236}">
                <a16:creationId xmlns:a16="http://schemas.microsoft.com/office/drawing/2014/main" id="{4A1C2D19-9864-4221-A412-7B388C59BBAC}"/>
              </a:ext>
            </a:extLst>
          </p:cNvPr>
          <p:cNvSpPr>
            <a:spLocks noGrp="1"/>
          </p:cNvSpPr>
          <p:nvPr>
            <p:ph idx="1"/>
          </p:nvPr>
        </p:nvSpPr>
        <p:spPr/>
        <p:txBody>
          <a:bodyPr vert="horz" lIns="182880" tIns="91440" rIns="91440" bIns="45720" rtlCol="0">
            <a:noAutofit/>
          </a:bodyPr>
          <a:lstStyle/>
          <a:p>
            <a:pPr>
              <a:spcAft>
                <a:spcPts val="1200"/>
              </a:spcAft>
            </a:pPr>
            <a:r>
              <a:rPr lang="en-GB" altLang="en-US" sz="3300" dirty="0">
                <a:latin typeface="Arial Rounded MT Bold" panose="020F0704030504030204" pitchFamily="34" charset="0"/>
              </a:rPr>
              <a:t>To explore the historical development of leadership theories </a:t>
            </a:r>
          </a:p>
          <a:p>
            <a:pPr>
              <a:spcAft>
                <a:spcPts val="1200"/>
              </a:spcAft>
            </a:pPr>
            <a:r>
              <a:rPr lang="en-GB" altLang="en-US" sz="3300" dirty="0">
                <a:latin typeface="Arial Rounded MT Bold" panose="020F0704030504030204" pitchFamily="34" charset="0"/>
              </a:rPr>
              <a:t>To understand both the influence and limitations of leadership trait theory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20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fade">
                                      <p:cBhvr>
                                        <p:cTn id="12" dur="2000"/>
                                        <p:tgtEl>
                                          <p:spTgt spid="1229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99D4242-9F84-4EB6-9B93-3A8A2FCC914A}"/>
              </a:ext>
            </a:extLst>
          </p:cNvPr>
          <p:cNvSpPr>
            <a:spLocks noGrp="1"/>
          </p:cNvSpPr>
          <p:nvPr>
            <p:ph type="title"/>
          </p:nvPr>
        </p:nvSpPr>
        <p:spPr>
          <a:xfrm>
            <a:off x="609600" y="274638"/>
            <a:ext cx="10972800" cy="1143000"/>
          </a:xfrm>
        </p:spPr>
        <p:txBody>
          <a:bodyPr wrap="square" anchor="ctr">
            <a:normAutofit/>
          </a:bodyPr>
          <a:lstStyle/>
          <a:p>
            <a:pPr>
              <a:defRPr/>
            </a:pPr>
            <a:r>
              <a:rPr lang="en-GB" dirty="0"/>
              <a:t>Leadership trait theory</a:t>
            </a:r>
          </a:p>
        </p:txBody>
      </p:sp>
      <p:sp>
        <p:nvSpPr>
          <p:cNvPr id="19458" name="Content Placeholder 1">
            <a:extLst>
              <a:ext uri="{FF2B5EF4-FFF2-40B4-BE49-F238E27FC236}">
                <a16:creationId xmlns:a16="http://schemas.microsoft.com/office/drawing/2014/main" id="{4932D525-3B36-4FA9-9CEC-60362366F1C8}"/>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altLang="en-US" sz="2400" u="sng" dirty="0"/>
              <a:t>What is a trait?</a:t>
            </a:r>
          </a:p>
          <a:p>
            <a:pPr marL="0" indent="0">
              <a:lnSpc>
                <a:spcPct val="90000"/>
              </a:lnSpc>
              <a:buNone/>
            </a:pPr>
            <a:r>
              <a:rPr lang="en-GB" altLang="en-US" sz="2400" dirty="0"/>
              <a:t>‘a distinguishing quality or characteristic, typically one belonging to a person’ </a:t>
            </a:r>
          </a:p>
          <a:p>
            <a:pPr marL="0" indent="0">
              <a:lnSpc>
                <a:spcPct val="90000"/>
              </a:lnSpc>
              <a:buNone/>
            </a:pPr>
            <a:r>
              <a:rPr lang="en-GB" altLang="en-US" sz="2400" i="1" dirty="0"/>
              <a:t>(Oxford English Dictionary)</a:t>
            </a:r>
          </a:p>
          <a:p>
            <a:pPr marL="0" indent="0">
              <a:lnSpc>
                <a:spcPct val="90000"/>
              </a:lnSpc>
              <a:buNone/>
            </a:pPr>
            <a:endParaRPr lang="en-GB" altLang="en-US" sz="2400" i="1" dirty="0"/>
          </a:p>
          <a:p>
            <a:pPr marL="0" indent="0">
              <a:lnSpc>
                <a:spcPct val="90000"/>
              </a:lnSpc>
              <a:buNone/>
            </a:pPr>
            <a:r>
              <a:rPr lang="en-GB" altLang="en-US" sz="2400" dirty="0"/>
              <a:t>‘Traits refer to recurring regularities or trends in a person’s </a:t>
            </a:r>
            <a:r>
              <a:rPr lang="en-GB" altLang="en-US" sz="2400" dirty="0" err="1"/>
              <a:t>behavior</a:t>
            </a:r>
            <a:r>
              <a:rPr lang="en-GB" altLang="en-US" sz="2400" dirty="0"/>
              <a:t>’</a:t>
            </a:r>
          </a:p>
          <a:p>
            <a:pPr marL="0" indent="0">
              <a:lnSpc>
                <a:spcPct val="90000"/>
              </a:lnSpc>
              <a:buNone/>
            </a:pPr>
            <a:r>
              <a:rPr lang="en-GB" altLang="en-US" sz="2400" i="1" dirty="0"/>
              <a:t> (Hughes, Ginnette, &amp; </a:t>
            </a:r>
            <a:r>
              <a:rPr lang="en-GB" altLang="en-US" sz="2400" i="1" dirty="0" err="1"/>
              <a:t>Curphy</a:t>
            </a:r>
            <a:r>
              <a:rPr lang="en-GB" altLang="en-US" sz="2400" i="1" dirty="0"/>
              <a:t>, 2002: 168)</a:t>
            </a:r>
          </a:p>
        </p:txBody>
      </p:sp>
      <p:pic>
        <p:nvPicPr>
          <p:cNvPr id="17412" name="Picture 5" descr="http://ocw.mit.edu/courses/linguistics-and-philosophy/24-08j-philosophical-issues-in-brain-science-spring-2009/24-08js09.jpg">
            <a:extLst>
              <a:ext uri="{FF2B5EF4-FFF2-40B4-BE49-F238E27FC236}">
                <a16:creationId xmlns:a16="http://schemas.microsoft.com/office/drawing/2014/main" id="{D4F4DF47-BF07-4F76-87E8-34C7D62AFD5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262" r="3" b="28693"/>
          <a:stretch/>
        </p:blipFill>
        <p:spPr bwMode="auto">
          <a:xfrm>
            <a:off x="6197600" y="1600201"/>
            <a:ext cx="5384800" cy="39890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9458">
                                            <p:txEl>
                                              <p:pRg st="1" end="1"/>
                                            </p:txEl>
                                          </p:spTgt>
                                        </p:tgtEl>
                                        <p:attrNameLst>
                                          <p:attrName>style.visibility</p:attrName>
                                        </p:attrNameLst>
                                      </p:cBhvr>
                                      <p:to>
                                        <p:strVal val="visible"/>
                                      </p:to>
                                    </p:set>
                                    <p:anim calcmode="lin" valueType="num">
                                      <p:cBhvr additive="base">
                                        <p:cTn id="7" dur="500" fill="hold"/>
                                        <p:tgtEl>
                                          <p:spTgt spid="19458">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5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9458">
                                            <p:txEl>
                                              <p:pRg st="2" end="2"/>
                                            </p:txEl>
                                          </p:spTgt>
                                        </p:tgtEl>
                                        <p:attrNameLst>
                                          <p:attrName>style.visibility</p:attrName>
                                        </p:attrNameLst>
                                      </p:cBhvr>
                                      <p:to>
                                        <p:strVal val="visible"/>
                                      </p:to>
                                    </p:set>
                                    <p:anim calcmode="lin" valueType="num">
                                      <p:cBhvr additive="base">
                                        <p:cTn id="13" dur="500" fill="hold"/>
                                        <p:tgtEl>
                                          <p:spTgt spid="1945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45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9458">
                                            <p:txEl>
                                              <p:pRg st="4" end="4"/>
                                            </p:txEl>
                                          </p:spTgt>
                                        </p:tgtEl>
                                        <p:attrNameLst>
                                          <p:attrName>style.visibility</p:attrName>
                                        </p:attrNameLst>
                                      </p:cBhvr>
                                      <p:to>
                                        <p:strVal val="visible"/>
                                      </p:to>
                                    </p:set>
                                    <p:anim calcmode="lin" valueType="num">
                                      <p:cBhvr additive="base">
                                        <p:cTn id="19" dur="500" fill="hold"/>
                                        <p:tgtEl>
                                          <p:spTgt spid="19458">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458">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9458">
                                            <p:txEl>
                                              <p:pRg st="5" end="5"/>
                                            </p:txEl>
                                          </p:spTgt>
                                        </p:tgtEl>
                                        <p:attrNameLst>
                                          <p:attrName>style.visibility</p:attrName>
                                        </p:attrNameLst>
                                      </p:cBhvr>
                                      <p:to>
                                        <p:strVal val="visible"/>
                                      </p:to>
                                    </p:set>
                                    <p:anim calcmode="lin" valueType="num">
                                      <p:cBhvr additive="base">
                                        <p:cTn id="23" dur="500" fill="hold"/>
                                        <p:tgtEl>
                                          <p:spTgt spid="19458">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945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66A127F-AB13-4121-8C4C-F0AD7C9DF762}"/>
              </a:ext>
            </a:extLst>
          </p:cNvPr>
          <p:cNvSpPr>
            <a:spLocks noGrp="1"/>
          </p:cNvSpPr>
          <p:nvPr>
            <p:ph type="title"/>
          </p:nvPr>
        </p:nvSpPr>
        <p:spPr/>
        <p:txBody>
          <a:bodyPr/>
          <a:lstStyle/>
          <a:p>
            <a:r>
              <a:rPr lang="en-US" dirty="0"/>
              <a:t>Leadership Trait Theory</a:t>
            </a:r>
            <a:endParaRPr lang="en-GB" dirty="0"/>
          </a:p>
        </p:txBody>
      </p:sp>
      <p:sp>
        <p:nvSpPr>
          <p:cNvPr id="2" name="Content Placeholder 1">
            <a:extLst>
              <a:ext uri="{FF2B5EF4-FFF2-40B4-BE49-F238E27FC236}">
                <a16:creationId xmlns:a16="http://schemas.microsoft.com/office/drawing/2014/main" id="{0D9A6161-5EEF-4407-99FD-AE02CC0A79E1}"/>
              </a:ext>
            </a:extLst>
          </p:cNvPr>
          <p:cNvSpPr>
            <a:spLocks noGrp="1"/>
          </p:cNvSpPr>
          <p:nvPr>
            <p:ph idx="1"/>
          </p:nvPr>
        </p:nvSpPr>
        <p:spPr/>
        <p:txBody>
          <a:bodyPr/>
          <a:lstStyle/>
          <a:p>
            <a:pPr marL="0" indent="0">
              <a:spcAft>
                <a:spcPts val="600"/>
              </a:spcAft>
              <a:buNone/>
              <a:defRPr/>
            </a:pPr>
            <a:r>
              <a:rPr lang="en-GB" sz="1800" dirty="0"/>
              <a:t>Leadership trait theory has its roots in psychology, and particularly the study of human personality. Typically traits are understood:</a:t>
            </a:r>
          </a:p>
          <a:p>
            <a:pPr marL="1062900" indent="-342900">
              <a:defRPr/>
            </a:pPr>
            <a:r>
              <a:rPr lang="en-GB" sz="1800" dirty="0"/>
              <a:t>to emerge during childhood and adolescence</a:t>
            </a:r>
          </a:p>
          <a:p>
            <a:pPr marL="1062900" indent="-342900">
              <a:defRPr/>
            </a:pPr>
            <a:r>
              <a:rPr lang="en-GB" sz="1800" dirty="0"/>
              <a:t>to be relatively stable over time</a:t>
            </a:r>
          </a:p>
          <a:p>
            <a:pPr marL="1062900" indent="-342900">
              <a:defRPr/>
            </a:pPr>
            <a:r>
              <a:rPr lang="en-GB" sz="1800" dirty="0"/>
              <a:t>to differ across individuals</a:t>
            </a:r>
          </a:p>
          <a:p>
            <a:pPr marL="1062900" indent="-342900">
              <a:spcAft>
                <a:spcPts val="600"/>
              </a:spcAft>
              <a:defRPr/>
            </a:pPr>
            <a:r>
              <a:rPr lang="en-GB" sz="1800" dirty="0"/>
              <a:t>to influence behaviour, thoughts and emotions</a:t>
            </a:r>
          </a:p>
          <a:p>
            <a:pPr marL="975588" lvl="1" indent="0" algn="r">
              <a:buNone/>
              <a:defRPr/>
            </a:pPr>
            <a:r>
              <a:rPr lang="en-GB" sz="1800" dirty="0"/>
              <a:t>(For more information see </a:t>
            </a:r>
            <a:r>
              <a:rPr lang="en-GB" sz="1800" dirty="0" err="1"/>
              <a:t>Kassin</a:t>
            </a:r>
            <a:r>
              <a:rPr lang="en-GB" sz="1800" dirty="0"/>
              <a:t>, 2003)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 calcmode="lin" valueType="num">
                                      <p:cBhvr additive="base">
                                        <p:cTn id="2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562DF8E-7E41-446B-90FC-FA14892FEA81}"/>
              </a:ext>
            </a:extLst>
          </p:cNvPr>
          <p:cNvSpPr>
            <a:spLocks noGrp="1"/>
          </p:cNvSpPr>
          <p:nvPr>
            <p:ph type="title"/>
          </p:nvPr>
        </p:nvSpPr>
        <p:spPr/>
        <p:txBody>
          <a:bodyPr/>
          <a:lstStyle/>
          <a:p>
            <a:pPr>
              <a:defRPr/>
            </a:pPr>
            <a:r>
              <a:rPr lang="en-GB" dirty="0"/>
              <a:t>Class exercise</a:t>
            </a:r>
          </a:p>
        </p:txBody>
      </p:sp>
      <p:sp>
        <p:nvSpPr>
          <p:cNvPr id="19458" name="Content Placeholder 1">
            <a:extLst>
              <a:ext uri="{FF2B5EF4-FFF2-40B4-BE49-F238E27FC236}">
                <a16:creationId xmlns:a16="http://schemas.microsoft.com/office/drawing/2014/main" id="{692E4EA9-ADC4-4EF1-8BDA-F99C13505243}"/>
              </a:ext>
            </a:extLst>
          </p:cNvPr>
          <p:cNvSpPr>
            <a:spLocks noGrp="1"/>
          </p:cNvSpPr>
          <p:nvPr>
            <p:ph idx="1"/>
          </p:nvPr>
        </p:nvSpPr>
        <p:spPr/>
        <p:txBody>
          <a:bodyPr/>
          <a:lstStyle/>
          <a:p>
            <a:pPr marL="0" indent="0">
              <a:buNone/>
            </a:pPr>
            <a:r>
              <a:rPr lang="en-GB" altLang="en-US" sz="1800"/>
              <a:t>We’ve briefly examined leadership </a:t>
            </a:r>
            <a:r>
              <a:rPr lang="en-GB" altLang="en-US" sz="1800" u="sng"/>
              <a:t>roles</a:t>
            </a:r>
            <a:r>
              <a:rPr lang="en-GB" altLang="en-US" sz="1800"/>
              <a:t> (and compared these to management roles). But what </a:t>
            </a:r>
            <a:r>
              <a:rPr lang="en-GB" altLang="en-US" sz="1800" u="sng"/>
              <a:t>traits</a:t>
            </a:r>
            <a:r>
              <a:rPr lang="en-GB" altLang="en-US" sz="1800"/>
              <a:t> do you think effective leaders should possess?</a:t>
            </a:r>
          </a:p>
        </p:txBody>
      </p:sp>
      <p:pic>
        <p:nvPicPr>
          <p:cNvPr id="19460" name="Picture 7" descr="http://siddarthrajsekar.com/wp-content/uploads/2012/02/leaders.gif">
            <a:extLst>
              <a:ext uri="{FF2B5EF4-FFF2-40B4-BE49-F238E27FC236}">
                <a16:creationId xmlns:a16="http://schemas.microsoft.com/office/drawing/2014/main" id="{DD9FA741-B9CB-440B-A2AA-670B56B8E6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263" y="2763079"/>
            <a:ext cx="3810000" cy="2754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80FE7F8-E343-4B5D-859E-2F2A8F6E3389}"/>
              </a:ext>
            </a:extLst>
          </p:cNvPr>
          <p:cNvSpPr>
            <a:spLocks noGrp="1"/>
          </p:cNvSpPr>
          <p:nvPr>
            <p:ph type="title"/>
          </p:nvPr>
        </p:nvSpPr>
        <p:spPr/>
        <p:txBody>
          <a:bodyPr/>
          <a:lstStyle/>
          <a:p>
            <a:pPr>
              <a:defRPr/>
            </a:pPr>
            <a:r>
              <a:rPr lang="en-GB" dirty="0"/>
              <a:t>The ‘Great Man’ theory</a:t>
            </a:r>
          </a:p>
        </p:txBody>
      </p:sp>
      <p:sp>
        <p:nvSpPr>
          <p:cNvPr id="22530" name="Content Placeholder 1">
            <a:extLst>
              <a:ext uri="{FF2B5EF4-FFF2-40B4-BE49-F238E27FC236}">
                <a16:creationId xmlns:a16="http://schemas.microsoft.com/office/drawing/2014/main" id="{6D315A23-DC04-45CD-AB73-7E010D81A95A}"/>
              </a:ext>
            </a:extLst>
          </p:cNvPr>
          <p:cNvSpPr>
            <a:spLocks noGrp="1"/>
          </p:cNvSpPr>
          <p:nvPr>
            <p:ph idx="1"/>
          </p:nvPr>
        </p:nvSpPr>
        <p:spPr/>
        <p:txBody>
          <a:bodyPr/>
          <a:lstStyle/>
          <a:p>
            <a:pPr marL="0" indent="0">
              <a:buNone/>
            </a:pPr>
            <a:r>
              <a:rPr lang="en-GB" altLang="en-US" sz="1800" dirty="0"/>
              <a:t>‘Early efforts to understand leadership success focused on the leader’s personal traits... Research early in this century examined leaders who had achieved a level of greatness, and hence became known as the Great Man approach. Fundamental to this idea was that some people are </a:t>
            </a:r>
            <a:r>
              <a:rPr lang="en-GB" altLang="en-US" sz="1800" i="1" dirty="0"/>
              <a:t>born</a:t>
            </a:r>
            <a:r>
              <a:rPr lang="en-GB" altLang="en-US" sz="1800" dirty="0"/>
              <a:t> with traits that make them natural leaders’ </a:t>
            </a:r>
          </a:p>
          <a:p>
            <a:pPr marL="0" indent="0" algn="r">
              <a:buNone/>
            </a:pPr>
            <a:r>
              <a:rPr lang="en-GB" altLang="en-US" sz="1800" dirty="0"/>
              <a:t>(Daft 2002) </a:t>
            </a:r>
          </a:p>
        </p:txBody>
      </p:sp>
      <p:pic>
        <p:nvPicPr>
          <p:cNvPr id="22532" name="Picture 8" descr="http://www.liesyoungwomenbelieve.com/assets/images/leader.jpg">
            <a:extLst>
              <a:ext uri="{FF2B5EF4-FFF2-40B4-BE49-F238E27FC236}">
                <a16:creationId xmlns:a16="http://schemas.microsoft.com/office/drawing/2014/main" id="{D8CA3A35-6985-47CE-8B27-D0843ED26F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9138" y="4221163"/>
            <a:ext cx="2266950" cy="196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10" descr="http://images.theage.com.au/2012/01/06/2878190/genome-420x0.jpg">
            <a:extLst>
              <a:ext uri="{FF2B5EF4-FFF2-40B4-BE49-F238E27FC236}">
                <a16:creationId xmlns:a16="http://schemas.microsoft.com/office/drawing/2014/main" id="{DA1C26AD-6DDD-4412-B80E-3A0B4B31BD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5051" y="4724400"/>
            <a:ext cx="2295525" cy="132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Curved Up Arrow 7">
            <a:extLst>
              <a:ext uri="{FF2B5EF4-FFF2-40B4-BE49-F238E27FC236}">
                <a16:creationId xmlns:a16="http://schemas.microsoft.com/office/drawing/2014/main" id="{747628D8-3B69-4D56-B1A2-766249F4F27A}"/>
              </a:ext>
            </a:extLst>
          </p:cNvPr>
          <p:cNvSpPr/>
          <p:nvPr/>
        </p:nvSpPr>
        <p:spPr>
          <a:xfrm>
            <a:off x="4981576" y="6308726"/>
            <a:ext cx="2627313" cy="404813"/>
          </a:xfrm>
          <a:prstGeom prst="curvedUp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solidFill>
                <a:schemeClr val="tx1"/>
              </a:solidFill>
              <a:cs typeface="Arial" charset="0"/>
            </a:endParaRPr>
          </a:p>
        </p:txBody>
      </p:sp>
      <p:sp>
        <p:nvSpPr>
          <p:cNvPr id="22535" name="TextBox 8">
            <a:extLst>
              <a:ext uri="{FF2B5EF4-FFF2-40B4-BE49-F238E27FC236}">
                <a16:creationId xmlns:a16="http://schemas.microsoft.com/office/drawing/2014/main" id="{FFF98420-2392-400E-9906-21F75213AB8F}"/>
              </a:ext>
            </a:extLst>
          </p:cNvPr>
          <p:cNvSpPr txBox="1">
            <a:spLocks noChangeArrowheads="1"/>
          </p:cNvSpPr>
          <p:nvPr/>
        </p:nvSpPr>
        <p:spPr bwMode="auto">
          <a:xfrm>
            <a:off x="5880101" y="5589589"/>
            <a:ext cx="9175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6600" b="1">
                <a:latin typeface="Arial" panose="020B0604020202020204" pitchFamily="34" charset="0"/>
              </a:rPr>
              <a:t>?</a:t>
            </a:r>
          </a:p>
        </p:txBody>
      </p:sp>
      <p:sp>
        <p:nvSpPr>
          <p:cNvPr id="22536" name="TextBox 9">
            <a:extLst>
              <a:ext uri="{FF2B5EF4-FFF2-40B4-BE49-F238E27FC236}">
                <a16:creationId xmlns:a16="http://schemas.microsoft.com/office/drawing/2014/main" id="{17554786-AADD-49AA-BD9B-A76CD319D819}"/>
              </a:ext>
            </a:extLst>
          </p:cNvPr>
          <p:cNvSpPr txBox="1">
            <a:spLocks noChangeArrowheads="1"/>
          </p:cNvSpPr>
          <p:nvPr/>
        </p:nvSpPr>
        <p:spPr bwMode="auto">
          <a:xfrm>
            <a:off x="2135188" y="3789363"/>
            <a:ext cx="79930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1800" b="1" dirty="0">
                <a:latin typeface="Arial" panose="020B0604020202020204" pitchFamily="34" charset="0"/>
              </a:rPr>
              <a:t>Or looked at another way, is leadership genetically-determined?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 calcmode="lin" valueType="num">
                                      <p:cBhvr additive="base">
                                        <p:cTn id="7" dur="500" fill="hold"/>
                                        <p:tgtEl>
                                          <p:spTgt spid="225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0">
                                            <p:txEl>
                                              <p:pRg st="1" end="1"/>
                                            </p:txEl>
                                          </p:spTgt>
                                        </p:tgtEl>
                                        <p:attrNameLst>
                                          <p:attrName>style.visibility</p:attrName>
                                        </p:attrNameLst>
                                      </p:cBhvr>
                                      <p:to>
                                        <p:strVal val="visible"/>
                                      </p:to>
                                    </p:set>
                                    <p:anim calcmode="lin" valueType="num">
                                      <p:cBhvr additive="base">
                                        <p:cTn id="11" dur="500" fill="hold"/>
                                        <p:tgtEl>
                                          <p:spTgt spid="2253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2536">
                                            <p:txEl>
                                              <p:pRg st="0" end="0"/>
                                            </p:txEl>
                                          </p:spTgt>
                                        </p:tgtEl>
                                        <p:attrNameLst>
                                          <p:attrName>style.visibility</p:attrName>
                                        </p:attrNameLst>
                                      </p:cBhvr>
                                      <p:to>
                                        <p:strVal val="visible"/>
                                      </p:to>
                                    </p:set>
                                    <p:anim calcmode="lin" valueType="num">
                                      <p:cBhvr additive="base">
                                        <p:cTn id="17" dur="500" fill="hold"/>
                                        <p:tgtEl>
                                          <p:spTgt spid="2253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2536">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2533"/>
                                        </p:tgtEl>
                                        <p:attrNameLst>
                                          <p:attrName>style.visibility</p:attrName>
                                        </p:attrNameLst>
                                      </p:cBhvr>
                                      <p:to>
                                        <p:strVal val="visible"/>
                                      </p:to>
                                    </p:set>
                                    <p:anim calcmode="lin" valueType="num">
                                      <p:cBhvr additive="base">
                                        <p:cTn id="21" dur="500" fill="hold"/>
                                        <p:tgtEl>
                                          <p:spTgt spid="22533"/>
                                        </p:tgtEl>
                                        <p:attrNameLst>
                                          <p:attrName>ppt_x</p:attrName>
                                        </p:attrNameLst>
                                      </p:cBhvr>
                                      <p:tavLst>
                                        <p:tav tm="0">
                                          <p:val>
                                            <p:strVal val="#ppt_x"/>
                                          </p:val>
                                        </p:tav>
                                        <p:tav tm="100000">
                                          <p:val>
                                            <p:strVal val="#ppt_x"/>
                                          </p:val>
                                        </p:tav>
                                      </p:tavLst>
                                    </p:anim>
                                    <p:anim calcmode="lin" valueType="num">
                                      <p:cBhvr additive="base">
                                        <p:cTn id="22" dur="500" fill="hold"/>
                                        <p:tgtEl>
                                          <p:spTgt spid="22533"/>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22535"/>
                                        </p:tgtEl>
                                        <p:attrNameLst>
                                          <p:attrName>style.visibility</p:attrName>
                                        </p:attrNameLst>
                                      </p:cBhvr>
                                      <p:to>
                                        <p:strVal val="visible"/>
                                      </p:to>
                                    </p:set>
                                    <p:anim calcmode="lin" valueType="num">
                                      <p:cBhvr additive="base">
                                        <p:cTn id="25" dur="500" fill="hold"/>
                                        <p:tgtEl>
                                          <p:spTgt spid="22535"/>
                                        </p:tgtEl>
                                        <p:attrNameLst>
                                          <p:attrName>ppt_x</p:attrName>
                                        </p:attrNameLst>
                                      </p:cBhvr>
                                      <p:tavLst>
                                        <p:tav tm="0">
                                          <p:val>
                                            <p:strVal val="#ppt_x"/>
                                          </p:val>
                                        </p:tav>
                                        <p:tav tm="100000">
                                          <p:val>
                                            <p:strVal val="#ppt_x"/>
                                          </p:val>
                                        </p:tav>
                                      </p:tavLst>
                                    </p:anim>
                                    <p:anim calcmode="lin" valueType="num">
                                      <p:cBhvr additive="base">
                                        <p:cTn id="26" dur="500" fill="hold"/>
                                        <p:tgtEl>
                                          <p:spTgt spid="22535"/>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2532"/>
                                        </p:tgtEl>
                                        <p:attrNameLst>
                                          <p:attrName>style.visibility</p:attrName>
                                        </p:attrNameLst>
                                      </p:cBhvr>
                                      <p:to>
                                        <p:strVal val="visible"/>
                                      </p:to>
                                    </p:set>
                                    <p:anim calcmode="lin" valueType="num">
                                      <p:cBhvr additive="base">
                                        <p:cTn id="33" dur="500" fill="hold"/>
                                        <p:tgtEl>
                                          <p:spTgt spid="22532"/>
                                        </p:tgtEl>
                                        <p:attrNameLst>
                                          <p:attrName>ppt_x</p:attrName>
                                        </p:attrNameLst>
                                      </p:cBhvr>
                                      <p:tavLst>
                                        <p:tav tm="0">
                                          <p:val>
                                            <p:strVal val="#ppt_x"/>
                                          </p:val>
                                        </p:tav>
                                        <p:tav tm="100000">
                                          <p:val>
                                            <p:strVal val="#ppt_x"/>
                                          </p:val>
                                        </p:tav>
                                      </p:tavLst>
                                    </p:anim>
                                    <p:anim calcmode="lin" valueType="num">
                                      <p:cBhvr additive="base">
                                        <p:cTn id="34" dur="500" fill="hold"/>
                                        <p:tgtEl>
                                          <p:spTgt spid="225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253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90F7CC-2A71-406A-8947-630F265B2786}"/>
              </a:ext>
            </a:extLst>
          </p:cNvPr>
          <p:cNvSpPr>
            <a:spLocks noGrp="1"/>
          </p:cNvSpPr>
          <p:nvPr>
            <p:ph type="title"/>
          </p:nvPr>
        </p:nvSpPr>
        <p:spPr/>
        <p:txBody>
          <a:bodyPr/>
          <a:lstStyle/>
          <a:p>
            <a:pPr>
              <a:defRPr/>
            </a:pPr>
            <a:r>
              <a:rPr lang="en-GB" dirty="0"/>
              <a:t>The ‘Great Man’ theory in detail</a:t>
            </a:r>
          </a:p>
        </p:txBody>
      </p:sp>
      <p:sp>
        <p:nvSpPr>
          <p:cNvPr id="23554" name="Content Placeholder 1">
            <a:extLst>
              <a:ext uri="{FF2B5EF4-FFF2-40B4-BE49-F238E27FC236}">
                <a16:creationId xmlns:a16="http://schemas.microsoft.com/office/drawing/2014/main" id="{2D306AD0-BB88-4EA7-9E18-B1B8D5A94EAE}"/>
              </a:ext>
            </a:extLst>
          </p:cNvPr>
          <p:cNvSpPr>
            <a:spLocks noGrp="1"/>
          </p:cNvSpPr>
          <p:nvPr>
            <p:ph idx="1"/>
          </p:nvPr>
        </p:nvSpPr>
        <p:spPr/>
        <p:txBody>
          <a:bodyPr/>
          <a:lstStyle/>
          <a:p>
            <a:pPr>
              <a:spcAft>
                <a:spcPts val="600"/>
              </a:spcAft>
            </a:pPr>
            <a:r>
              <a:rPr lang="en-GB" altLang="en-US" sz="1800"/>
              <a:t>The ‘Great Man’ theory emerged in the nineteenth century. It implied that history can be explained by the influence of ‘great men’ </a:t>
            </a:r>
          </a:p>
          <a:p>
            <a:pPr>
              <a:spcAft>
                <a:spcPts val="600"/>
              </a:spcAft>
            </a:pPr>
            <a:r>
              <a:rPr lang="en-GB" altLang="en-US" sz="1800"/>
              <a:t>The theory asserted that leadership traits were </a:t>
            </a:r>
            <a:r>
              <a:rPr lang="en-GB" altLang="en-US" sz="1800" i="1"/>
              <a:t>inherited</a:t>
            </a:r>
          </a:p>
          <a:p>
            <a:pPr>
              <a:spcAft>
                <a:spcPts val="600"/>
              </a:spcAft>
            </a:pPr>
            <a:r>
              <a:rPr lang="en-GB" altLang="en-US" sz="1800"/>
              <a:t>It’s foremost proponent, Thomas Carlyle commented that ‘The history of the world is but the biography of great men’. </a:t>
            </a:r>
          </a:p>
          <a:p>
            <a:pPr>
              <a:spcAft>
                <a:spcPts val="600"/>
              </a:spcAft>
            </a:pPr>
            <a:r>
              <a:rPr lang="en-GB" altLang="en-US" sz="1800"/>
              <a:t>In Carlyle’s famous 1888 book </a:t>
            </a:r>
            <a:r>
              <a:rPr lang="en-GB" altLang="en-US" sz="1800" i="1"/>
              <a:t>On Heroes, Hero-Worship and the Heroic in History</a:t>
            </a:r>
            <a:r>
              <a:rPr lang="en-GB" altLang="en-US" sz="1800"/>
              <a:t>, Carlyle identified particular ‘great men’ who he felt were suitably endowed with leadership traits.</a:t>
            </a:r>
          </a:p>
          <a:p>
            <a:endParaRPr lang="en-GB" altLang="en-US" sz="1800"/>
          </a:p>
        </p:txBody>
      </p:sp>
      <p:pic>
        <p:nvPicPr>
          <p:cNvPr id="23556" name="Picture 5" descr="http://www.themichaelteaching.com/wp-content/uploads/2011/01/Arrogance.gif">
            <a:extLst>
              <a:ext uri="{FF2B5EF4-FFF2-40B4-BE49-F238E27FC236}">
                <a16:creationId xmlns:a16="http://schemas.microsoft.com/office/drawing/2014/main" id="{1CED475B-22A5-4E1B-AA47-7E5830B289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2126" y="4076701"/>
            <a:ext cx="2295525" cy="240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a:extLst>
              <a:ext uri="{FF2B5EF4-FFF2-40B4-BE49-F238E27FC236}">
                <a16:creationId xmlns:a16="http://schemas.microsoft.com/office/drawing/2014/main" id="{891CD58D-2557-4E18-86C0-A8B81BB49623}"/>
              </a:ext>
            </a:extLst>
          </p:cNvPr>
          <p:cNvSpPr txBox="1">
            <a:spLocks noChangeArrowheads="1"/>
          </p:cNvSpPr>
          <p:nvPr/>
        </p:nvSpPr>
        <p:spPr bwMode="auto">
          <a:xfrm>
            <a:off x="2351088" y="4437064"/>
            <a:ext cx="63373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GB" altLang="en-US" sz="1800" b="1">
                <a:latin typeface="Arial" panose="020B0604020202020204" pitchFamily="34" charset="0"/>
              </a:rPr>
              <a:t>Let’s look at several of the ‘great men’ Carlyle identified.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anim calcmode="lin" valueType="num">
                                      <p:cBhvr additive="base">
                                        <p:cTn id="7" dur="500" fill="hold"/>
                                        <p:tgtEl>
                                          <p:spTgt spid="2355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3554">
                                            <p:txEl>
                                              <p:pRg st="1" end="1"/>
                                            </p:txEl>
                                          </p:spTgt>
                                        </p:tgtEl>
                                        <p:attrNameLst>
                                          <p:attrName>style.visibility</p:attrName>
                                        </p:attrNameLst>
                                      </p:cBhvr>
                                      <p:to>
                                        <p:strVal val="visible"/>
                                      </p:to>
                                    </p:set>
                                    <p:anim calcmode="lin" valueType="num">
                                      <p:cBhvr additive="base">
                                        <p:cTn id="13" dur="500" fill="hold"/>
                                        <p:tgtEl>
                                          <p:spTgt spid="2355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3554">
                                            <p:txEl>
                                              <p:pRg st="2" end="2"/>
                                            </p:txEl>
                                          </p:spTgt>
                                        </p:tgtEl>
                                        <p:attrNameLst>
                                          <p:attrName>style.visibility</p:attrName>
                                        </p:attrNameLst>
                                      </p:cBhvr>
                                      <p:to>
                                        <p:strVal val="visible"/>
                                      </p:to>
                                    </p:set>
                                    <p:anim calcmode="lin" valueType="num">
                                      <p:cBhvr additive="base">
                                        <p:cTn id="19" dur="500" fill="hold"/>
                                        <p:tgtEl>
                                          <p:spTgt spid="2355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3554">
                                            <p:txEl>
                                              <p:pRg st="3" end="3"/>
                                            </p:txEl>
                                          </p:spTgt>
                                        </p:tgtEl>
                                        <p:attrNameLst>
                                          <p:attrName>style.visibility</p:attrName>
                                        </p:attrNameLst>
                                      </p:cBhvr>
                                      <p:to>
                                        <p:strVal val="visible"/>
                                      </p:to>
                                    </p:set>
                                    <p:anim calcmode="lin" valueType="num">
                                      <p:cBhvr additive="base">
                                        <p:cTn id="25" dur="500" fill="hold"/>
                                        <p:tgtEl>
                                          <p:spTgt spid="2355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3557"/>
                                        </p:tgtEl>
                                        <p:attrNameLst>
                                          <p:attrName>style.visibility</p:attrName>
                                        </p:attrNameLst>
                                      </p:cBhvr>
                                      <p:to>
                                        <p:strVal val="visible"/>
                                      </p:to>
                                    </p:set>
                                    <p:anim calcmode="lin" valueType="num">
                                      <p:cBhvr additive="base">
                                        <p:cTn id="31" dur="500" fill="hold"/>
                                        <p:tgtEl>
                                          <p:spTgt spid="23557"/>
                                        </p:tgtEl>
                                        <p:attrNameLst>
                                          <p:attrName>ppt_x</p:attrName>
                                        </p:attrNameLst>
                                      </p:cBhvr>
                                      <p:tavLst>
                                        <p:tav tm="0">
                                          <p:val>
                                            <p:strVal val="#ppt_x"/>
                                          </p:val>
                                        </p:tav>
                                        <p:tav tm="100000">
                                          <p:val>
                                            <p:strVal val="#ppt_x"/>
                                          </p:val>
                                        </p:tav>
                                      </p:tavLst>
                                    </p:anim>
                                    <p:anim calcmode="lin" valueType="num">
                                      <p:cBhvr additive="base">
                                        <p:cTn id="32" dur="500" fill="hold"/>
                                        <p:tgtEl>
                                          <p:spTgt spid="23557"/>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3556"/>
                                        </p:tgtEl>
                                        <p:attrNameLst>
                                          <p:attrName>style.visibility</p:attrName>
                                        </p:attrNameLst>
                                      </p:cBhvr>
                                      <p:to>
                                        <p:strVal val="visible"/>
                                      </p:to>
                                    </p:set>
                                    <p:anim calcmode="lin" valueType="num">
                                      <p:cBhvr additive="base">
                                        <p:cTn id="35" dur="500" fill="hold"/>
                                        <p:tgtEl>
                                          <p:spTgt spid="23556"/>
                                        </p:tgtEl>
                                        <p:attrNameLst>
                                          <p:attrName>ppt_x</p:attrName>
                                        </p:attrNameLst>
                                      </p:cBhvr>
                                      <p:tavLst>
                                        <p:tav tm="0">
                                          <p:val>
                                            <p:strVal val="#ppt_x"/>
                                          </p:val>
                                        </p:tav>
                                        <p:tav tm="100000">
                                          <p:val>
                                            <p:strVal val="#ppt_x"/>
                                          </p:val>
                                        </p:tav>
                                      </p:tavLst>
                                    </p:anim>
                                    <p:anim calcmode="lin" valueType="num">
                                      <p:cBhvr additive="base">
                                        <p:cTn id="36" dur="500" fill="hold"/>
                                        <p:tgtEl>
                                          <p:spTgt spid="235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9BA450E-11D9-4C8F-8677-B52A61F0AF66}"/>
              </a:ext>
            </a:extLst>
          </p:cNvPr>
          <p:cNvSpPr>
            <a:spLocks noGrp="1"/>
          </p:cNvSpPr>
          <p:nvPr>
            <p:ph type="title"/>
          </p:nvPr>
        </p:nvSpPr>
        <p:spPr>
          <a:xfrm>
            <a:off x="2389717" y="4509120"/>
            <a:ext cx="7315200" cy="566738"/>
          </a:xfrm>
        </p:spPr>
        <p:txBody>
          <a:bodyPr wrap="square" anchor="b">
            <a:normAutofit/>
          </a:bodyPr>
          <a:lstStyle/>
          <a:p>
            <a:pPr>
              <a:defRPr/>
            </a:pPr>
            <a:r>
              <a:rPr lang="en-GB" dirty="0"/>
              <a:t>Carlyle’s ‘great men’...</a:t>
            </a:r>
          </a:p>
        </p:txBody>
      </p:sp>
      <p:pic>
        <p:nvPicPr>
          <p:cNvPr id="22531" name="Picture 2" descr="http://2.bp.blogspot.com/_DI1OHjUcpdc/TUJsGyA-TZI/AAAAAAAAABs/1iIJHvB__vQ/s1600/shakespeare-curiosities-chamber1-1tk9hrq.jpg">
            <a:extLst>
              <a:ext uri="{FF2B5EF4-FFF2-40B4-BE49-F238E27FC236}">
                <a16:creationId xmlns:a16="http://schemas.microsoft.com/office/drawing/2014/main" id="{D6DBF945-280B-4EED-B9F3-1ECFC8C1FD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016" r="-2" b="28279"/>
          <a:stretch/>
        </p:blipFill>
        <p:spPr bwMode="auto">
          <a:xfrm>
            <a:off x="2389717" y="612776"/>
            <a:ext cx="7315200" cy="38243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2533" name="Text Placeholder 3">
            <a:extLst>
              <a:ext uri="{FF2B5EF4-FFF2-40B4-BE49-F238E27FC236}">
                <a16:creationId xmlns:a16="http://schemas.microsoft.com/office/drawing/2014/main" id="{6F6A58AC-B0A1-4FCC-AF12-BC304C7E6BD5}"/>
              </a:ext>
            </a:extLst>
          </p:cNvPr>
          <p:cNvSpPr>
            <a:spLocks noGrp="1"/>
          </p:cNvSpPr>
          <p:nvPr>
            <p:ph type="body" sz="half" idx="2"/>
          </p:nvPr>
        </p:nvSpPr>
        <p:spPr>
          <a:xfrm flipH="1">
            <a:off x="9704916" y="5507664"/>
            <a:ext cx="130199" cy="81575"/>
          </a:xfrm>
        </p:spPr>
        <p:txBody>
          <a:bodyPr/>
          <a:lstStyle/>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933B5B-E412-478A-9813-5EA179B6E422}"/>
              </a:ext>
            </a:extLst>
          </p:cNvPr>
          <p:cNvSpPr>
            <a:spLocks noGrp="1"/>
          </p:cNvSpPr>
          <p:nvPr>
            <p:ph type="title"/>
          </p:nvPr>
        </p:nvSpPr>
        <p:spPr/>
        <p:txBody>
          <a:bodyPr/>
          <a:lstStyle/>
          <a:p>
            <a:pPr>
              <a:defRPr/>
            </a:pPr>
            <a:r>
              <a:rPr lang="en-GB" dirty="0"/>
              <a:t>Carlyle’s ‘great men’...</a:t>
            </a:r>
          </a:p>
        </p:txBody>
      </p:sp>
      <p:pic>
        <p:nvPicPr>
          <p:cNvPr id="24579" name="Picture 2" descr="http://www.iep.utm.edu/wp-content/media/rousseau.jpg">
            <a:extLst>
              <a:ext uri="{FF2B5EF4-FFF2-40B4-BE49-F238E27FC236}">
                <a16:creationId xmlns:a16="http://schemas.microsoft.com/office/drawing/2014/main" id="{B28A90FE-0E5A-4805-9E4F-A25FAF429B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1989139"/>
            <a:ext cx="2566988"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205DFEC-4589-4B3F-8F97-87C7BEE445B1}"/>
              </a:ext>
            </a:extLst>
          </p:cNvPr>
          <p:cNvSpPr>
            <a:spLocks noGrp="1"/>
          </p:cNvSpPr>
          <p:nvPr>
            <p:ph type="title"/>
          </p:nvPr>
        </p:nvSpPr>
        <p:spPr/>
        <p:txBody>
          <a:bodyPr/>
          <a:lstStyle/>
          <a:p>
            <a:pPr>
              <a:defRPr/>
            </a:pPr>
            <a:r>
              <a:rPr lang="en-GB" dirty="0"/>
              <a:t>Carlyle’s ‘great men’...</a:t>
            </a:r>
          </a:p>
        </p:txBody>
      </p:sp>
      <p:pic>
        <p:nvPicPr>
          <p:cNvPr id="26627" name="Picture 2" descr="http://edu.glogster.com/media/5/20/50/45/20504519.jpg">
            <a:extLst>
              <a:ext uri="{FF2B5EF4-FFF2-40B4-BE49-F238E27FC236}">
                <a16:creationId xmlns:a16="http://schemas.microsoft.com/office/drawing/2014/main" id="{CD07F16F-92C0-4FBD-83AF-C4D923A33D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1675" y="1916114"/>
            <a:ext cx="3175000" cy="349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8E55E38-AF56-479E-8794-A425A32031B3}"/>
              </a:ext>
            </a:extLst>
          </p:cNvPr>
          <p:cNvSpPr>
            <a:spLocks noGrp="1"/>
          </p:cNvSpPr>
          <p:nvPr>
            <p:ph type="title"/>
          </p:nvPr>
        </p:nvSpPr>
        <p:spPr/>
        <p:txBody>
          <a:bodyPr>
            <a:normAutofit/>
          </a:bodyPr>
          <a:lstStyle/>
          <a:p>
            <a:pPr>
              <a:defRPr/>
            </a:pPr>
            <a:r>
              <a:rPr lang="en-GB" dirty="0"/>
              <a:t>The ‘Great Man’ theory: a critique</a:t>
            </a:r>
          </a:p>
        </p:txBody>
      </p:sp>
      <p:sp>
        <p:nvSpPr>
          <p:cNvPr id="29698" name="Content Placeholder 1">
            <a:extLst>
              <a:ext uri="{FF2B5EF4-FFF2-40B4-BE49-F238E27FC236}">
                <a16:creationId xmlns:a16="http://schemas.microsoft.com/office/drawing/2014/main" id="{F63CF74F-2B17-47A0-A166-80C7EB200E4F}"/>
              </a:ext>
            </a:extLst>
          </p:cNvPr>
          <p:cNvSpPr>
            <a:spLocks noGrp="1"/>
          </p:cNvSpPr>
          <p:nvPr>
            <p:ph idx="1"/>
          </p:nvPr>
        </p:nvSpPr>
        <p:spPr/>
        <p:txBody>
          <a:bodyPr/>
          <a:lstStyle/>
          <a:p>
            <a:pPr>
              <a:spcAft>
                <a:spcPts val="600"/>
              </a:spcAft>
              <a:buNone/>
            </a:pPr>
            <a:r>
              <a:rPr lang="en-GB" altLang="en-US" sz="1800" b="1"/>
              <a:t>What are the weaknesses of the ‘great man’ theory of leadership?</a:t>
            </a:r>
          </a:p>
          <a:p>
            <a:pPr>
              <a:spcAft>
                <a:spcPts val="600"/>
              </a:spcAft>
            </a:pPr>
            <a:r>
              <a:rPr lang="en-GB" altLang="en-US" sz="1800"/>
              <a:t>Are we no more than products of our genetic make-up? Surely socialisation and education have an influence?</a:t>
            </a:r>
          </a:p>
          <a:p>
            <a:pPr>
              <a:spcAft>
                <a:spcPts val="600"/>
              </a:spcAft>
            </a:pPr>
            <a:r>
              <a:rPr lang="en-GB" altLang="en-US" sz="1800"/>
              <a:t>If great leaders are born, then what are we doing sat here in this classroom?</a:t>
            </a:r>
          </a:p>
          <a:p>
            <a:pPr>
              <a:spcAft>
                <a:spcPts val="600"/>
              </a:spcAft>
            </a:pPr>
            <a:r>
              <a:rPr lang="en-GB" altLang="en-US" sz="1800"/>
              <a:t>What about ‘great </a:t>
            </a:r>
            <a:r>
              <a:rPr lang="en-GB" altLang="en-US" sz="1800" i="1"/>
              <a:t>women</a:t>
            </a:r>
            <a:r>
              <a:rPr lang="en-GB" altLang="en-US" sz="1800"/>
              <a:t>’? </a:t>
            </a:r>
          </a:p>
          <a:p>
            <a:endParaRPr lang="en-GB" altLang="en-US"/>
          </a:p>
        </p:txBody>
      </p:sp>
      <p:pic>
        <p:nvPicPr>
          <p:cNvPr id="29700" name="Picture 5" descr="http://scm-l3.technorati.com/10/08/15/16217/Woman-leader.jpg">
            <a:extLst>
              <a:ext uri="{FF2B5EF4-FFF2-40B4-BE49-F238E27FC236}">
                <a16:creationId xmlns:a16="http://schemas.microsoft.com/office/drawing/2014/main" id="{0B93692C-078E-4A16-86F6-1A2D2F7477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5188" y="4149725"/>
            <a:ext cx="1930400" cy="193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8">
            <a:extLst>
              <a:ext uri="{FF2B5EF4-FFF2-40B4-BE49-F238E27FC236}">
                <a16:creationId xmlns:a16="http://schemas.microsoft.com/office/drawing/2014/main" id="{A4BC4663-CF61-445E-8305-8F40E75E5A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0238" y="4076700"/>
            <a:ext cx="1847850" cy="203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2" name="Picture 10" descr="http://t3.gstatic.com/images?q=tbn:ANd9GcQ7xx5eE0CLvpg5JHaahxDLrjkEy4a2oVAzIRh4v2fvmmgLNQqf2XbcHwfO">
            <a:extLst>
              <a:ext uri="{FF2B5EF4-FFF2-40B4-BE49-F238E27FC236}">
                <a16:creationId xmlns:a16="http://schemas.microsoft.com/office/drawing/2014/main" id="{18DA7315-66B0-4696-B4FD-193A78A32D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2263" y="4005263"/>
            <a:ext cx="1408112" cy="211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3" name="Picture 12" descr="http://www.motherteresa.org/RELICS_files/autore.jpg">
            <a:extLst>
              <a:ext uri="{FF2B5EF4-FFF2-40B4-BE49-F238E27FC236}">
                <a16:creationId xmlns:a16="http://schemas.microsoft.com/office/drawing/2014/main" id="{F8D0C5B9-5088-4386-8F20-2F341777C6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43925" y="4025900"/>
            <a:ext cx="1398588" cy="221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698">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698">
                                            <p:txEl>
                                              <p:pRg st="3" end="3"/>
                                            </p:txEl>
                                          </p:spTgt>
                                        </p:tgtEl>
                                        <p:attrNameLst>
                                          <p:attrName>style.visibility</p:attrName>
                                        </p:attrNameLst>
                                      </p:cBhvr>
                                      <p:to>
                                        <p:strVal val="visible"/>
                                      </p:to>
                                    </p:set>
                                  </p:childTnLst>
                                </p:cTn>
                              </p:par>
                              <p:par>
                                <p:cTn id="15" presetID="10" presetClass="entr" presetSubtype="0" fill="hold" nodeType="withEffect">
                                  <p:stCondLst>
                                    <p:cond delay="0"/>
                                  </p:stCondLst>
                                  <p:childTnLst>
                                    <p:set>
                                      <p:cBhvr>
                                        <p:cTn id="16" dur="1" fill="hold">
                                          <p:stCondLst>
                                            <p:cond delay="0"/>
                                          </p:stCondLst>
                                        </p:cTn>
                                        <p:tgtEl>
                                          <p:spTgt spid="29700"/>
                                        </p:tgtEl>
                                        <p:attrNameLst>
                                          <p:attrName>style.visibility</p:attrName>
                                        </p:attrNameLst>
                                      </p:cBhvr>
                                      <p:to>
                                        <p:strVal val="visible"/>
                                      </p:to>
                                    </p:set>
                                    <p:animEffect transition="in" filter="fade">
                                      <p:cBhvr>
                                        <p:cTn id="17" dur="2000"/>
                                        <p:tgtEl>
                                          <p:spTgt spid="29700"/>
                                        </p:tgtEl>
                                      </p:cBhvr>
                                    </p:animEffect>
                                  </p:childTnLst>
                                </p:cTn>
                              </p:par>
                              <p:par>
                                <p:cTn id="18" presetID="10" presetClass="entr" presetSubtype="0" fill="hold" nodeType="withEffect">
                                  <p:stCondLst>
                                    <p:cond delay="0"/>
                                  </p:stCondLst>
                                  <p:childTnLst>
                                    <p:set>
                                      <p:cBhvr>
                                        <p:cTn id="19" dur="1" fill="hold">
                                          <p:stCondLst>
                                            <p:cond delay="0"/>
                                          </p:stCondLst>
                                        </p:cTn>
                                        <p:tgtEl>
                                          <p:spTgt spid="29701"/>
                                        </p:tgtEl>
                                        <p:attrNameLst>
                                          <p:attrName>style.visibility</p:attrName>
                                        </p:attrNameLst>
                                      </p:cBhvr>
                                      <p:to>
                                        <p:strVal val="visible"/>
                                      </p:to>
                                    </p:set>
                                    <p:animEffect transition="in" filter="fade">
                                      <p:cBhvr>
                                        <p:cTn id="20" dur="2000"/>
                                        <p:tgtEl>
                                          <p:spTgt spid="29701"/>
                                        </p:tgtEl>
                                      </p:cBhvr>
                                    </p:animEffect>
                                  </p:childTnLst>
                                </p:cTn>
                              </p:par>
                              <p:par>
                                <p:cTn id="21" presetID="10" presetClass="entr" presetSubtype="0" fill="hold" nodeType="withEffect">
                                  <p:stCondLst>
                                    <p:cond delay="0"/>
                                  </p:stCondLst>
                                  <p:childTnLst>
                                    <p:set>
                                      <p:cBhvr>
                                        <p:cTn id="22" dur="1" fill="hold">
                                          <p:stCondLst>
                                            <p:cond delay="0"/>
                                          </p:stCondLst>
                                        </p:cTn>
                                        <p:tgtEl>
                                          <p:spTgt spid="29702"/>
                                        </p:tgtEl>
                                        <p:attrNameLst>
                                          <p:attrName>style.visibility</p:attrName>
                                        </p:attrNameLst>
                                      </p:cBhvr>
                                      <p:to>
                                        <p:strVal val="visible"/>
                                      </p:to>
                                    </p:set>
                                    <p:animEffect transition="in" filter="fade">
                                      <p:cBhvr>
                                        <p:cTn id="23" dur="2000"/>
                                        <p:tgtEl>
                                          <p:spTgt spid="29702"/>
                                        </p:tgtEl>
                                      </p:cBhvr>
                                    </p:animEffect>
                                  </p:childTnLst>
                                </p:cTn>
                              </p:par>
                              <p:par>
                                <p:cTn id="24" presetID="10" presetClass="entr" presetSubtype="0" fill="hold" nodeType="withEffect">
                                  <p:stCondLst>
                                    <p:cond delay="0"/>
                                  </p:stCondLst>
                                  <p:childTnLst>
                                    <p:set>
                                      <p:cBhvr>
                                        <p:cTn id="25" dur="1" fill="hold">
                                          <p:stCondLst>
                                            <p:cond delay="0"/>
                                          </p:stCondLst>
                                        </p:cTn>
                                        <p:tgtEl>
                                          <p:spTgt spid="29703"/>
                                        </p:tgtEl>
                                        <p:attrNameLst>
                                          <p:attrName>style.visibility</p:attrName>
                                        </p:attrNameLst>
                                      </p:cBhvr>
                                      <p:to>
                                        <p:strVal val="visible"/>
                                      </p:to>
                                    </p:set>
                                    <p:animEffect transition="in" filter="fade">
                                      <p:cBhvr>
                                        <p:cTn id="26" dur="2000"/>
                                        <p:tgtEl>
                                          <p:spTgt spid="297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12FC74-E6A1-41C3-B7B1-404178B9AE95}"/>
              </a:ext>
            </a:extLst>
          </p:cNvPr>
          <p:cNvSpPr>
            <a:spLocks noGrp="1"/>
          </p:cNvSpPr>
          <p:nvPr>
            <p:ph type="title"/>
          </p:nvPr>
        </p:nvSpPr>
        <p:spPr/>
        <p:txBody>
          <a:bodyPr/>
          <a:lstStyle/>
          <a:p>
            <a:pPr>
              <a:defRPr/>
            </a:pPr>
            <a:r>
              <a:rPr lang="en-GB" dirty="0"/>
              <a:t>Leadership trait theory</a:t>
            </a:r>
          </a:p>
        </p:txBody>
      </p:sp>
      <p:sp>
        <p:nvSpPr>
          <p:cNvPr id="30722" name="Content Placeholder 1">
            <a:extLst>
              <a:ext uri="{FF2B5EF4-FFF2-40B4-BE49-F238E27FC236}">
                <a16:creationId xmlns:a16="http://schemas.microsoft.com/office/drawing/2014/main" id="{A99142B1-9BC8-4106-9764-A87B4C28DD7B}"/>
              </a:ext>
            </a:extLst>
          </p:cNvPr>
          <p:cNvSpPr>
            <a:spLocks noGrp="1"/>
          </p:cNvSpPr>
          <p:nvPr>
            <p:ph idx="1"/>
          </p:nvPr>
        </p:nvSpPr>
        <p:spPr/>
        <p:txBody>
          <a:bodyPr/>
          <a:lstStyle/>
          <a:p>
            <a:pPr marL="0" indent="0" algn="just">
              <a:buNone/>
            </a:pPr>
            <a:r>
              <a:rPr lang="en-GB" altLang="en-US" sz="2400" dirty="0"/>
              <a:t>Although the ‘Great man’ theory is near universally discredited, leadership trait theory was popular in the early 20</a:t>
            </a:r>
            <a:r>
              <a:rPr lang="en-GB" altLang="en-US" sz="2400" baseline="30000" dirty="0"/>
              <a:t>th</a:t>
            </a:r>
            <a:r>
              <a:rPr lang="en-GB" altLang="en-US" sz="2400" dirty="0"/>
              <a:t> century, and has experienced reasonable influence beyond this.</a:t>
            </a:r>
          </a:p>
          <a:p>
            <a:pPr marL="0" indent="0" algn="just">
              <a:buNone/>
            </a:pPr>
            <a:endParaRPr lang="en-GB" altLang="en-US" sz="2400" dirty="0"/>
          </a:p>
          <a:p>
            <a:pPr marL="0" indent="0" algn="ctr">
              <a:buNone/>
            </a:pPr>
            <a:r>
              <a:rPr lang="en-GB" altLang="en-US" sz="2400" b="1" dirty="0"/>
              <a:t>How does leadership trait theory differ from the ‘great man theory’?</a:t>
            </a:r>
          </a:p>
          <a:p>
            <a:pPr marL="0" indent="0" algn="just">
              <a:buNone/>
            </a:pPr>
            <a:r>
              <a:rPr lang="en-GB" altLang="en-US" sz="2400" dirty="0"/>
              <a:t>Whereas the ‘great man’ theory assumed that great men were born, inherent in this was the assumption that they were born with the requisite traits. Trait theorists implied instead that traits could be inherited </a:t>
            </a:r>
            <a:r>
              <a:rPr lang="en-GB" altLang="en-US" sz="2400" u="sng" dirty="0"/>
              <a:t>or</a:t>
            </a:r>
            <a:r>
              <a:rPr lang="en-GB" altLang="en-US" sz="2400" dirty="0"/>
              <a:t> acquired. </a:t>
            </a:r>
          </a:p>
          <a:p>
            <a:pPr marL="0" indent="0" algn="just">
              <a:buNone/>
            </a:pPr>
            <a:r>
              <a:rPr lang="en-GB" altLang="en-US" dirty="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2">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72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EDD379D-311E-47D0-8D45-41859A61F31A}"/>
              </a:ext>
            </a:extLst>
          </p:cNvPr>
          <p:cNvSpPr>
            <a:spLocks noGrp="1"/>
          </p:cNvSpPr>
          <p:nvPr>
            <p:ph type="title"/>
          </p:nvPr>
        </p:nvSpPr>
        <p:spPr/>
        <p:txBody>
          <a:bodyPr>
            <a:normAutofit/>
          </a:bodyPr>
          <a:lstStyle/>
          <a:p>
            <a:pPr>
              <a:defRPr/>
            </a:pPr>
            <a:r>
              <a:rPr lang="en-GB" dirty="0"/>
              <a:t>Leadership trait theory: the appeal</a:t>
            </a:r>
          </a:p>
        </p:txBody>
      </p:sp>
      <p:sp>
        <p:nvSpPr>
          <p:cNvPr id="2" name="Content Placeholder 1">
            <a:extLst>
              <a:ext uri="{FF2B5EF4-FFF2-40B4-BE49-F238E27FC236}">
                <a16:creationId xmlns:a16="http://schemas.microsoft.com/office/drawing/2014/main" id="{A0E721DC-7DE6-4853-89B8-0500A6792C18}"/>
              </a:ext>
            </a:extLst>
          </p:cNvPr>
          <p:cNvSpPr>
            <a:spLocks noGrp="1"/>
          </p:cNvSpPr>
          <p:nvPr>
            <p:ph idx="1"/>
          </p:nvPr>
        </p:nvSpPr>
        <p:spPr/>
        <p:txBody>
          <a:bodyPr/>
          <a:lstStyle/>
          <a:p>
            <a:pPr>
              <a:spcAft>
                <a:spcPts val="600"/>
              </a:spcAft>
            </a:pPr>
            <a:r>
              <a:rPr lang="en-GB" altLang="en-US" sz="4000" dirty="0"/>
              <a:t>The theory is easy to understand</a:t>
            </a:r>
          </a:p>
          <a:p>
            <a:pPr>
              <a:spcAft>
                <a:spcPts val="600"/>
              </a:spcAft>
            </a:pPr>
            <a:r>
              <a:rPr lang="en-GB" altLang="en-US" sz="4000" dirty="0"/>
              <a:t>It provides identifiable benchmarks</a:t>
            </a:r>
          </a:p>
          <a:p>
            <a:pPr>
              <a:spcAft>
                <a:spcPts val="600"/>
              </a:spcAft>
            </a:pPr>
            <a:r>
              <a:rPr lang="en-GB" altLang="en-US" sz="4000" dirty="0"/>
              <a:t>It may help enhance personal awareness about out own strengths and weaknesses</a:t>
            </a:r>
          </a:p>
          <a:p>
            <a:endParaRPr lang="en-GB" altLang="en-US" dirty="0"/>
          </a:p>
          <a:p>
            <a:endParaRPr lang="en-GB" altLang="en-US" dirty="0"/>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Great Leader </a:t>
            </a:r>
          </a:p>
        </p:txBody>
      </p:sp>
      <p:pic>
        <p:nvPicPr>
          <p:cNvPr id="7" name="Content Placeholder 6"/>
          <p:cNvPicPr>
            <a:picLocks noGrp="1" noChangeAspect="1"/>
          </p:cNvPicPr>
          <p:nvPr>
            <p:ph idx="1"/>
          </p:nvPr>
        </p:nvPicPr>
        <p:blipFill>
          <a:blip r:embed="rId2"/>
          <a:stretch>
            <a:fillRect/>
          </a:stretch>
        </p:blipFill>
        <p:spPr>
          <a:xfrm>
            <a:off x="1994775" y="1334723"/>
            <a:ext cx="3341587" cy="3916363"/>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08/10/2022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8" name="Rectangle 7"/>
          <p:cNvSpPr/>
          <p:nvPr/>
        </p:nvSpPr>
        <p:spPr>
          <a:xfrm>
            <a:off x="1524000" y="1511853"/>
            <a:ext cx="3294964" cy="4081117"/>
          </a:xfrm>
          <a:prstGeom prst="rect">
            <a:avLst/>
          </a:prstGeom>
        </p:spPr>
        <p:txBody>
          <a:bodyPr wrap="square">
            <a:spAutoFit/>
          </a:bodyPr>
          <a:lstStyle/>
          <a:p>
            <a:pPr>
              <a:lnSpc>
                <a:spcPct val="90000"/>
              </a:lnSpc>
            </a:pPr>
            <a:r>
              <a:rPr lang="en-GB" altLang="en-US" sz="3200" dirty="0">
                <a:latin typeface="+mj-lt"/>
              </a:rPr>
              <a:t>How can the term ‘leader’ be applied to such a </a:t>
            </a:r>
            <a:r>
              <a:rPr lang="en-GB" altLang="en-US" sz="3200" u="sng" dirty="0">
                <a:latin typeface="+mj-lt"/>
              </a:rPr>
              <a:t>diverse</a:t>
            </a:r>
            <a:r>
              <a:rPr lang="en-GB" altLang="en-US" sz="3200" dirty="0">
                <a:latin typeface="+mj-lt"/>
              </a:rPr>
              <a:t> set of personality traits, whose actions have had a range of consequences?</a:t>
            </a:r>
          </a:p>
        </p:txBody>
      </p:sp>
      <p:grpSp>
        <p:nvGrpSpPr>
          <p:cNvPr id="9" name="Group 8"/>
          <p:cNvGrpSpPr/>
          <p:nvPr/>
        </p:nvGrpSpPr>
        <p:grpSpPr>
          <a:xfrm>
            <a:off x="5060767" y="1758891"/>
            <a:ext cx="5310554" cy="3729832"/>
            <a:chOff x="3600450" y="2349500"/>
            <a:chExt cx="5543550" cy="3302817"/>
          </a:xfrm>
        </p:grpSpPr>
        <p:sp>
          <p:nvSpPr>
            <p:cNvPr id="10" name="Text Box 8"/>
            <p:cNvSpPr txBox="1">
              <a:spLocks noChangeArrowheads="1"/>
            </p:cNvSpPr>
            <p:nvPr/>
          </p:nvSpPr>
          <p:spPr bwMode="auto">
            <a:xfrm>
              <a:off x="7451724" y="2349500"/>
              <a:ext cx="1223963"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Justice</a:t>
              </a:r>
            </a:p>
          </p:txBody>
        </p:sp>
        <p:sp>
          <p:nvSpPr>
            <p:cNvPr id="11" name="Text Box 9"/>
            <p:cNvSpPr txBox="1">
              <a:spLocks noChangeArrowheads="1"/>
            </p:cNvSpPr>
            <p:nvPr/>
          </p:nvSpPr>
          <p:spPr bwMode="auto">
            <a:xfrm>
              <a:off x="7740650" y="292417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Enthusiasm</a:t>
              </a:r>
            </a:p>
          </p:txBody>
        </p:sp>
        <p:sp>
          <p:nvSpPr>
            <p:cNvPr id="12" name="Text Box 10"/>
            <p:cNvSpPr txBox="1">
              <a:spLocks noChangeArrowheads="1"/>
            </p:cNvSpPr>
            <p:nvPr/>
          </p:nvSpPr>
          <p:spPr bwMode="auto">
            <a:xfrm>
              <a:off x="7920038" y="3644900"/>
              <a:ext cx="1223962"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Bearing</a:t>
              </a:r>
            </a:p>
          </p:txBody>
        </p:sp>
        <p:sp>
          <p:nvSpPr>
            <p:cNvPr id="13" name="Text Box 11"/>
            <p:cNvSpPr txBox="1">
              <a:spLocks noChangeArrowheads="1"/>
            </p:cNvSpPr>
            <p:nvPr/>
          </p:nvSpPr>
          <p:spPr bwMode="auto">
            <a:xfrm>
              <a:off x="7740650" y="436562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Endurance</a:t>
              </a:r>
            </a:p>
          </p:txBody>
        </p:sp>
        <p:pic>
          <p:nvPicPr>
            <p:cNvPr id="14" name="Picture 13" descr="See full size imag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3063" y="3119438"/>
              <a:ext cx="1711325" cy="1893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 Box 16"/>
            <p:cNvSpPr txBox="1">
              <a:spLocks noChangeArrowheads="1"/>
            </p:cNvSpPr>
            <p:nvPr/>
          </p:nvSpPr>
          <p:spPr bwMode="auto">
            <a:xfrm>
              <a:off x="7451724" y="4941888"/>
              <a:ext cx="1692276"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Unselfishness</a:t>
              </a:r>
            </a:p>
          </p:txBody>
        </p:sp>
        <p:sp>
          <p:nvSpPr>
            <p:cNvPr id="16" name="Text Box 17"/>
            <p:cNvSpPr txBox="1">
              <a:spLocks noChangeArrowheads="1"/>
            </p:cNvSpPr>
            <p:nvPr/>
          </p:nvSpPr>
          <p:spPr bwMode="auto">
            <a:xfrm>
              <a:off x="6972922" y="5325268"/>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Loyalty</a:t>
              </a:r>
            </a:p>
          </p:txBody>
        </p:sp>
        <p:sp>
          <p:nvSpPr>
            <p:cNvPr id="17" name="Text Box 18"/>
            <p:cNvSpPr txBox="1">
              <a:spLocks noChangeArrowheads="1"/>
            </p:cNvSpPr>
            <p:nvPr/>
          </p:nvSpPr>
          <p:spPr bwMode="auto">
            <a:xfrm>
              <a:off x="5345653" y="522287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Judgement</a:t>
              </a:r>
            </a:p>
          </p:txBody>
        </p:sp>
        <p:sp>
          <p:nvSpPr>
            <p:cNvPr id="18" name="Text Box 19"/>
            <p:cNvSpPr txBox="1">
              <a:spLocks noChangeArrowheads="1"/>
            </p:cNvSpPr>
            <p:nvPr/>
          </p:nvSpPr>
          <p:spPr bwMode="auto">
            <a:xfrm>
              <a:off x="4140200" y="5084763"/>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Initiative</a:t>
              </a:r>
            </a:p>
          </p:txBody>
        </p:sp>
        <p:sp>
          <p:nvSpPr>
            <p:cNvPr id="19" name="Text Box 20"/>
            <p:cNvSpPr txBox="1">
              <a:spLocks noChangeArrowheads="1"/>
            </p:cNvSpPr>
            <p:nvPr/>
          </p:nvSpPr>
          <p:spPr bwMode="auto">
            <a:xfrm>
              <a:off x="3600450" y="4508500"/>
              <a:ext cx="1763713"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Dependability</a:t>
              </a:r>
            </a:p>
          </p:txBody>
        </p:sp>
        <p:sp>
          <p:nvSpPr>
            <p:cNvPr id="20" name="Text Box 21"/>
            <p:cNvSpPr txBox="1">
              <a:spLocks noChangeArrowheads="1"/>
            </p:cNvSpPr>
            <p:nvPr/>
          </p:nvSpPr>
          <p:spPr bwMode="auto">
            <a:xfrm>
              <a:off x="3635375" y="3925888"/>
              <a:ext cx="1584325"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Decisiveness</a:t>
              </a:r>
            </a:p>
          </p:txBody>
        </p:sp>
        <p:sp>
          <p:nvSpPr>
            <p:cNvPr id="21" name="Text Box 22"/>
            <p:cNvSpPr txBox="1">
              <a:spLocks noChangeArrowheads="1"/>
            </p:cNvSpPr>
            <p:nvPr/>
          </p:nvSpPr>
          <p:spPr bwMode="auto">
            <a:xfrm>
              <a:off x="3960813" y="2557463"/>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Courage</a:t>
              </a:r>
            </a:p>
          </p:txBody>
        </p:sp>
        <p:sp>
          <p:nvSpPr>
            <p:cNvPr id="22" name="Text Box 23"/>
            <p:cNvSpPr txBox="1">
              <a:spLocks noChangeArrowheads="1"/>
            </p:cNvSpPr>
            <p:nvPr/>
          </p:nvSpPr>
          <p:spPr bwMode="auto">
            <a:xfrm>
              <a:off x="3635375" y="3284538"/>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Knowledge</a:t>
              </a:r>
            </a:p>
          </p:txBody>
        </p:sp>
      </p:grpSp>
      <p:sp>
        <p:nvSpPr>
          <p:cNvPr id="23" name="Text Box 7"/>
          <p:cNvSpPr txBox="1">
            <a:spLocks noChangeArrowheads="1"/>
          </p:cNvSpPr>
          <p:nvPr/>
        </p:nvSpPr>
        <p:spPr bwMode="auto">
          <a:xfrm>
            <a:off x="7104063" y="2054226"/>
            <a:ext cx="12239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fontAlgn="auto">
              <a:spcBef>
                <a:spcPct val="50000"/>
              </a:spcBef>
              <a:spcAft>
                <a:spcPts val="0"/>
              </a:spcAft>
              <a:defRPr/>
            </a:pPr>
            <a:r>
              <a:rPr lang="en-GB" altLang="en-US" kern="0" dirty="0">
                <a:cs typeface="+mn-cs"/>
              </a:rPr>
              <a:t>Integrity</a:t>
            </a:r>
          </a:p>
        </p:txBody>
      </p:sp>
    </p:spTree>
    <p:extLst>
      <p:ext uri="{BB962C8B-B14F-4D97-AF65-F5344CB8AC3E}">
        <p14:creationId xmlns:p14="http://schemas.microsoft.com/office/powerpoint/2010/main" val="10227621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A37EE9-34ED-4E99-99D0-379362C54C10}"/>
              </a:ext>
            </a:extLst>
          </p:cNvPr>
          <p:cNvSpPr>
            <a:spLocks noGrp="1"/>
          </p:cNvSpPr>
          <p:nvPr>
            <p:ph type="title"/>
          </p:nvPr>
        </p:nvSpPr>
        <p:spPr/>
        <p:txBody>
          <a:bodyPr/>
          <a:lstStyle/>
          <a:p>
            <a:pPr>
              <a:defRPr/>
            </a:pPr>
            <a:r>
              <a:rPr lang="en-GB" dirty="0"/>
              <a:t>15 Leadership Traits...</a:t>
            </a:r>
          </a:p>
        </p:txBody>
      </p:sp>
      <p:sp>
        <p:nvSpPr>
          <p:cNvPr id="2" name="Content Placeholder 1">
            <a:extLst>
              <a:ext uri="{FF2B5EF4-FFF2-40B4-BE49-F238E27FC236}">
                <a16:creationId xmlns:a16="http://schemas.microsoft.com/office/drawing/2014/main" id="{78104997-020C-47C9-B7BF-51ED81B418EA}"/>
              </a:ext>
            </a:extLst>
          </p:cNvPr>
          <p:cNvSpPr>
            <a:spLocks noGrp="1"/>
          </p:cNvSpPr>
          <p:nvPr>
            <p:ph idx="1"/>
          </p:nvPr>
        </p:nvSpPr>
        <p:spPr>
          <a:xfrm>
            <a:off x="1981200" y="2708276"/>
            <a:ext cx="2819400" cy="4525963"/>
          </a:xfrm>
        </p:spPr>
        <p:txBody>
          <a:bodyPr/>
          <a:lstStyle/>
          <a:p>
            <a:pPr marL="0" lvl="1">
              <a:buFont typeface="Wingdings" panose="05000000000000000000" pitchFamily="2" charset="2"/>
              <a:buChar char="v"/>
            </a:pPr>
            <a:r>
              <a:rPr lang="en-GB" altLang="en-US" sz="1800" dirty="0"/>
              <a:t>Judgement</a:t>
            </a:r>
          </a:p>
          <a:p>
            <a:pPr marL="0" lvl="1">
              <a:buFont typeface="Wingdings" panose="05000000000000000000" pitchFamily="2" charset="2"/>
              <a:buChar char="v"/>
            </a:pPr>
            <a:r>
              <a:rPr lang="en-GB" altLang="en-US" sz="1800" dirty="0"/>
              <a:t>Foresight</a:t>
            </a:r>
          </a:p>
          <a:p>
            <a:pPr marL="0" lvl="1">
              <a:buFont typeface="Wingdings" panose="05000000000000000000" pitchFamily="2" charset="2"/>
              <a:buChar char="v"/>
            </a:pPr>
            <a:r>
              <a:rPr lang="en-GB" altLang="en-US" sz="1800" dirty="0"/>
              <a:t>Human relations skill</a:t>
            </a:r>
          </a:p>
          <a:p>
            <a:pPr marL="0" lvl="1">
              <a:buFont typeface="Wingdings" panose="05000000000000000000" pitchFamily="2" charset="2"/>
              <a:buChar char="v"/>
            </a:pPr>
            <a:r>
              <a:rPr lang="en-GB" altLang="en-US" sz="1800" dirty="0"/>
              <a:t>Emotional stability</a:t>
            </a:r>
          </a:p>
          <a:p>
            <a:pPr marL="0" lvl="1">
              <a:buFont typeface="Wingdings" panose="05000000000000000000" pitchFamily="2" charset="2"/>
              <a:buChar char="v"/>
            </a:pPr>
            <a:r>
              <a:rPr lang="en-GB" altLang="en-US" sz="1800" dirty="0"/>
              <a:t>dedication</a:t>
            </a:r>
          </a:p>
          <a:p>
            <a:endParaRPr lang="en-GB" altLang="en-US" dirty="0"/>
          </a:p>
        </p:txBody>
      </p:sp>
      <p:sp>
        <p:nvSpPr>
          <p:cNvPr id="4" name="Content Placeholder 1">
            <a:extLst>
              <a:ext uri="{FF2B5EF4-FFF2-40B4-BE49-F238E27FC236}">
                <a16:creationId xmlns:a16="http://schemas.microsoft.com/office/drawing/2014/main" id="{8D1BC7CE-C7E3-4F86-996A-5F8FA8824418}"/>
              </a:ext>
            </a:extLst>
          </p:cNvPr>
          <p:cNvSpPr txBox="1">
            <a:spLocks/>
          </p:cNvSpPr>
          <p:nvPr/>
        </p:nvSpPr>
        <p:spPr bwMode="auto">
          <a:xfrm>
            <a:off x="4933950" y="2713038"/>
            <a:ext cx="2674938"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buFont typeface="Wingdings" panose="05000000000000000000" pitchFamily="2" charset="2"/>
              <a:buChar char="v"/>
            </a:pPr>
            <a:r>
              <a:rPr lang="en-GB" altLang="en-US" sz="1800" dirty="0"/>
              <a:t>Initiative</a:t>
            </a:r>
          </a:p>
          <a:p>
            <a:pPr>
              <a:buFont typeface="Wingdings" panose="05000000000000000000" pitchFamily="2" charset="2"/>
              <a:buChar char="v"/>
            </a:pPr>
            <a:r>
              <a:rPr lang="en-GB" altLang="en-US" sz="1800" dirty="0"/>
              <a:t>Energy</a:t>
            </a:r>
          </a:p>
          <a:p>
            <a:pPr>
              <a:buFont typeface="Wingdings" panose="05000000000000000000" pitchFamily="2" charset="2"/>
              <a:buChar char="v"/>
            </a:pPr>
            <a:r>
              <a:rPr lang="en-GB" altLang="en-US" sz="1800" dirty="0"/>
              <a:t>Decisiveness</a:t>
            </a:r>
          </a:p>
          <a:p>
            <a:pPr>
              <a:buFont typeface="Wingdings" panose="05000000000000000000" pitchFamily="2" charset="2"/>
              <a:buChar char="v"/>
            </a:pPr>
            <a:r>
              <a:rPr lang="en-GB" altLang="en-US" sz="1800" dirty="0"/>
              <a:t>Fairness</a:t>
            </a:r>
          </a:p>
          <a:p>
            <a:pPr>
              <a:buFont typeface="Wingdings" panose="05000000000000000000" pitchFamily="2" charset="2"/>
              <a:buChar char="v"/>
            </a:pPr>
            <a:r>
              <a:rPr lang="en-GB" altLang="en-US" sz="1800" dirty="0"/>
              <a:t>Objectivity</a:t>
            </a:r>
          </a:p>
          <a:p>
            <a:endParaRPr lang="en-GB" altLang="en-US" dirty="0"/>
          </a:p>
        </p:txBody>
      </p:sp>
      <p:sp>
        <p:nvSpPr>
          <p:cNvPr id="5" name="Content Placeholder 1">
            <a:extLst>
              <a:ext uri="{FF2B5EF4-FFF2-40B4-BE49-F238E27FC236}">
                <a16:creationId xmlns:a16="http://schemas.microsoft.com/office/drawing/2014/main" id="{216D44BE-1069-40E6-86F5-235701D101DF}"/>
              </a:ext>
            </a:extLst>
          </p:cNvPr>
          <p:cNvSpPr txBox="1">
            <a:spLocks/>
          </p:cNvSpPr>
          <p:nvPr/>
        </p:nvSpPr>
        <p:spPr bwMode="auto">
          <a:xfrm>
            <a:off x="7669214" y="2708276"/>
            <a:ext cx="2674937"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indent="-22860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lvl="1">
              <a:buFont typeface="Wingdings" panose="05000000000000000000" pitchFamily="2" charset="2"/>
              <a:buChar char="v"/>
            </a:pPr>
            <a:r>
              <a:rPr lang="en-GB" altLang="en-US" sz="1800" dirty="0"/>
              <a:t>Integrity</a:t>
            </a:r>
          </a:p>
          <a:p>
            <a:pPr marL="0" lvl="1">
              <a:buFont typeface="Wingdings" panose="05000000000000000000" pitchFamily="2" charset="2"/>
              <a:buChar char="v"/>
            </a:pPr>
            <a:r>
              <a:rPr lang="en-GB" altLang="en-US" sz="1800" dirty="0"/>
              <a:t>Drive</a:t>
            </a:r>
          </a:p>
          <a:p>
            <a:pPr marL="0" lvl="1">
              <a:buFont typeface="Wingdings" panose="05000000000000000000" pitchFamily="2" charset="2"/>
              <a:buChar char="v"/>
            </a:pPr>
            <a:r>
              <a:rPr lang="en-GB" altLang="en-US" sz="1800" dirty="0"/>
              <a:t>Dependability</a:t>
            </a:r>
          </a:p>
          <a:p>
            <a:pPr marL="0" lvl="1">
              <a:buFont typeface="Wingdings" panose="05000000000000000000" pitchFamily="2" charset="2"/>
              <a:buChar char="v"/>
            </a:pPr>
            <a:r>
              <a:rPr lang="en-GB" altLang="en-US" sz="1800" dirty="0"/>
              <a:t>Ambition</a:t>
            </a:r>
          </a:p>
          <a:p>
            <a:pPr marL="0" lvl="1">
              <a:buFont typeface="Wingdings" panose="05000000000000000000" pitchFamily="2" charset="2"/>
              <a:buChar char="v"/>
            </a:pPr>
            <a:r>
              <a:rPr lang="en-GB" altLang="en-US" sz="1800" dirty="0"/>
              <a:t>Co-operation</a:t>
            </a:r>
          </a:p>
          <a:p>
            <a:endParaRPr lang="en-GB" altLang="en-US" dirty="0"/>
          </a:p>
        </p:txBody>
      </p:sp>
      <p:sp>
        <p:nvSpPr>
          <p:cNvPr id="6" name="TextBox 5">
            <a:extLst>
              <a:ext uri="{FF2B5EF4-FFF2-40B4-BE49-F238E27FC236}">
                <a16:creationId xmlns:a16="http://schemas.microsoft.com/office/drawing/2014/main" id="{A9B97585-FDEE-42DD-BF31-95C62BCA2A30}"/>
              </a:ext>
            </a:extLst>
          </p:cNvPr>
          <p:cNvSpPr txBox="1">
            <a:spLocks noChangeArrowheads="1"/>
          </p:cNvSpPr>
          <p:nvPr/>
        </p:nvSpPr>
        <p:spPr bwMode="auto">
          <a:xfrm>
            <a:off x="1847851" y="1484314"/>
            <a:ext cx="84248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GB" altLang="en-US" sz="1800" dirty="0">
                <a:latin typeface="Arial" panose="020B0604020202020204" pitchFamily="34" charset="0"/>
              </a:rPr>
              <a:t>Huczynski &amp; Buchanan (2007: 700) refer to a 1963 study in which American executives were asked to identify ‘</a:t>
            </a:r>
            <a:r>
              <a:rPr lang="en-GB" altLang="en-US" sz="1800" dirty="0" err="1">
                <a:latin typeface="Arial" panose="020B0604020202020204" pitchFamily="34" charset="0"/>
              </a:rPr>
              <a:t>indispensible</a:t>
            </a:r>
            <a:r>
              <a:rPr lang="en-GB" altLang="en-US" sz="1800" dirty="0">
                <a:latin typeface="Arial" panose="020B0604020202020204" pitchFamily="34" charset="0"/>
              </a:rPr>
              <a:t>’ leadership qualities. They identified the following 15:</a:t>
            </a:r>
          </a:p>
        </p:txBody>
      </p:sp>
      <p:sp>
        <p:nvSpPr>
          <p:cNvPr id="7" name="TextBox 6">
            <a:extLst>
              <a:ext uri="{FF2B5EF4-FFF2-40B4-BE49-F238E27FC236}">
                <a16:creationId xmlns:a16="http://schemas.microsoft.com/office/drawing/2014/main" id="{050B035B-E8FC-4302-B3A2-5489992ABD4E}"/>
              </a:ext>
            </a:extLst>
          </p:cNvPr>
          <p:cNvSpPr txBox="1">
            <a:spLocks noChangeArrowheads="1"/>
          </p:cNvSpPr>
          <p:nvPr/>
        </p:nvSpPr>
        <p:spPr bwMode="auto">
          <a:xfrm>
            <a:off x="2279651" y="5013326"/>
            <a:ext cx="75612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1800" b="1">
                <a:latin typeface="Arial" panose="020B0604020202020204" pitchFamily="34" charset="0"/>
              </a:rPr>
              <a:t>[However, this is just one study among many. Trait studies </a:t>
            </a:r>
          </a:p>
          <a:p>
            <a:pPr algn="ctr" eaLnBrk="1" hangingPunct="1">
              <a:spcBef>
                <a:spcPct val="0"/>
              </a:spcBef>
              <a:buClrTx/>
              <a:buSzTx/>
              <a:buFontTx/>
              <a:buNone/>
            </a:pPr>
            <a:r>
              <a:rPr lang="en-GB" altLang="en-US" sz="1800" b="1">
                <a:latin typeface="Arial" panose="020B0604020202020204" pitchFamily="34" charset="0"/>
              </a:rPr>
              <a:t>rarely - if ever – cite the same ‘indispensible’ traits.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2000"/>
                                        <p:tgtEl>
                                          <p:spTgt spid="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fade">
                                      <p:cBhvr>
                                        <p:cTn id="17" dur="2000"/>
                                        <p:tgtEl>
                                          <p:spTgt spid="2">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txEl>
                                              <p:pRg st="1" end="1"/>
                                            </p:txEl>
                                          </p:spTgt>
                                        </p:tgtEl>
                                        <p:attrNameLst>
                                          <p:attrName>style.visibility</p:attrName>
                                        </p:attrNameLst>
                                      </p:cBhvr>
                                      <p:to>
                                        <p:strVal val="visible"/>
                                      </p:to>
                                    </p:set>
                                    <p:animEffect transition="in" filter="fade">
                                      <p:cBhvr>
                                        <p:cTn id="20" dur="2000"/>
                                        <p:tgtEl>
                                          <p:spTgt spid="2">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fade">
                                      <p:cBhvr>
                                        <p:cTn id="23" dur="2000"/>
                                        <p:tgtEl>
                                          <p:spTgt spid="2">
                                            <p:txEl>
                                              <p:pRg st="2" end="2"/>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txEl>
                                              <p:pRg st="3" end="3"/>
                                            </p:txEl>
                                          </p:spTgt>
                                        </p:tgtEl>
                                        <p:attrNameLst>
                                          <p:attrName>style.visibility</p:attrName>
                                        </p:attrNameLst>
                                      </p:cBhvr>
                                      <p:to>
                                        <p:strVal val="visible"/>
                                      </p:to>
                                    </p:set>
                                    <p:animEffect transition="in" filter="fade">
                                      <p:cBhvr>
                                        <p:cTn id="26" dur="2000"/>
                                        <p:tgtEl>
                                          <p:spTgt spid="2">
                                            <p:txEl>
                                              <p:pRg st="3" end="3"/>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Effect transition="in" filter="fade">
                                      <p:cBhvr>
                                        <p:cTn id="29" dur="2000"/>
                                        <p:tgtEl>
                                          <p:spTgt spid="2">
                                            <p:txEl>
                                              <p:pRg st="4" end="4"/>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 presetClass="entr" presetSubtype="0" fill="hold" nodeType="click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4" fill="hold" nodeType="clickPar">
                      <p:stCondLst>
                        <p:cond delay="indefinite"/>
                      </p:stCondLst>
                      <p:childTnLst>
                        <p:par>
                          <p:cTn id="35" fill="hold" nodeType="withGroup">
                            <p:stCondLst>
                              <p:cond delay="0"/>
                            </p:stCondLst>
                            <p:childTnLst>
                              <p:par>
                                <p:cTn id="36" presetID="1" presetClass="entr" presetSubtype="0" fill="hold" nodeType="clickEffect">
                                  <p:stCondLst>
                                    <p:cond delay="0"/>
                                  </p:stCondLst>
                                  <p:childTnLst>
                                    <p:set>
                                      <p:cBhvr>
                                        <p:cTn id="37"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BBD8D-A42D-4F8C-B308-8A74B70D8ED9}"/>
              </a:ext>
            </a:extLst>
          </p:cNvPr>
          <p:cNvSpPr>
            <a:spLocks noGrp="1"/>
          </p:cNvSpPr>
          <p:nvPr>
            <p:ph type="title"/>
          </p:nvPr>
        </p:nvSpPr>
        <p:spPr/>
        <p:txBody>
          <a:bodyPr/>
          <a:lstStyle/>
          <a:p>
            <a:r>
              <a:rPr lang="en-US" dirty="0"/>
              <a:t>Tutorial</a:t>
            </a:r>
            <a:endParaRPr lang="en-GB" dirty="0"/>
          </a:p>
        </p:txBody>
      </p:sp>
      <p:sp>
        <p:nvSpPr>
          <p:cNvPr id="3" name="Content Placeholder 2">
            <a:extLst>
              <a:ext uri="{FF2B5EF4-FFF2-40B4-BE49-F238E27FC236}">
                <a16:creationId xmlns:a16="http://schemas.microsoft.com/office/drawing/2014/main" id="{C1B1E42B-D7E6-47DA-AA8D-04D42A4D2BD4}"/>
              </a:ext>
            </a:extLst>
          </p:cNvPr>
          <p:cNvSpPr>
            <a:spLocks noGrp="1"/>
          </p:cNvSpPr>
          <p:nvPr>
            <p:ph idx="1"/>
          </p:nvPr>
        </p:nvSpPr>
        <p:spPr/>
        <p:txBody>
          <a:bodyPr/>
          <a:lstStyle/>
          <a:p>
            <a:r>
              <a:rPr lang="en-US" dirty="0"/>
              <a:t>In small groups, read the case study “Trait Theory”</a:t>
            </a:r>
          </a:p>
          <a:p>
            <a:endParaRPr lang="en-US" dirty="0"/>
          </a:p>
          <a:p>
            <a:r>
              <a:rPr lang="en-US" dirty="0"/>
              <a:t>Prepare responses to the questions</a:t>
            </a:r>
          </a:p>
          <a:p>
            <a:endParaRPr lang="en-US" dirty="0"/>
          </a:p>
          <a:p>
            <a:r>
              <a:rPr lang="en-US" dirty="0"/>
              <a:t>Share your ideas with the rest of the class</a:t>
            </a:r>
            <a:endParaRPr lang="en-GB" dirty="0"/>
          </a:p>
        </p:txBody>
      </p:sp>
    </p:spTree>
    <p:extLst>
      <p:ext uri="{BB962C8B-B14F-4D97-AF65-F5344CB8AC3E}">
        <p14:creationId xmlns:p14="http://schemas.microsoft.com/office/powerpoint/2010/main" val="1818417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1AFFEE2-38E4-485E-9ADC-BFDFAE31569C}"/>
              </a:ext>
            </a:extLst>
          </p:cNvPr>
          <p:cNvSpPr>
            <a:spLocks noGrp="1"/>
          </p:cNvSpPr>
          <p:nvPr>
            <p:ph type="title"/>
          </p:nvPr>
        </p:nvSpPr>
        <p:spPr/>
        <p:txBody>
          <a:bodyPr/>
          <a:lstStyle/>
          <a:p>
            <a:pPr>
              <a:defRPr/>
            </a:pPr>
            <a:r>
              <a:rPr lang="en-GB" sz="3000" dirty="0"/>
              <a:t>Leadership trait theory: the limitations</a:t>
            </a:r>
          </a:p>
        </p:txBody>
      </p:sp>
      <p:sp>
        <p:nvSpPr>
          <p:cNvPr id="2" name="Content Placeholder 1">
            <a:extLst>
              <a:ext uri="{FF2B5EF4-FFF2-40B4-BE49-F238E27FC236}">
                <a16:creationId xmlns:a16="http://schemas.microsoft.com/office/drawing/2014/main" id="{1D92B111-95AA-4DB9-BEB6-12801771D916}"/>
              </a:ext>
            </a:extLst>
          </p:cNvPr>
          <p:cNvSpPr>
            <a:spLocks noGrp="1"/>
          </p:cNvSpPr>
          <p:nvPr>
            <p:ph idx="1"/>
          </p:nvPr>
        </p:nvSpPr>
        <p:spPr/>
        <p:txBody>
          <a:bodyPr/>
          <a:lstStyle/>
          <a:p>
            <a:pPr>
              <a:spcAft>
                <a:spcPts val="600"/>
              </a:spcAft>
            </a:pPr>
            <a:r>
              <a:rPr lang="en-GB" altLang="en-US" sz="2000" dirty="0"/>
              <a:t>The focus is entirely on the leaders themselves. It neglects to take account of followership</a:t>
            </a:r>
          </a:p>
          <a:p>
            <a:pPr>
              <a:spcAft>
                <a:spcPts val="600"/>
              </a:spcAft>
            </a:pPr>
            <a:r>
              <a:rPr lang="en-GB" altLang="en-US" sz="2000" dirty="0"/>
              <a:t>There is no agreed list of leadership traits</a:t>
            </a:r>
          </a:p>
          <a:p>
            <a:pPr>
              <a:spcAft>
                <a:spcPts val="600"/>
              </a:spcAft>
            </a:pPr>
            <a:r>
              <a:rPr lang="en-GB" altLang="en-US" sz="2000" dirty="0"/>
              <a:t>In a seminal study Stogdill (1948: 64, emphasis added) concluded that ‘A person </a:t>
            </a:r>
            <a:r>
              <a:rPr lang="en-GB" altLang="en-US" sz="2000" i="1" dirty="0"/>
              <a:t>does not </a:t>
            </a:r>
            <a:r>
              <a:rPr lang="en-GB" altLang="en-US" sz="2000" dirty="0"/>
              <a:t>become a leader by virtue of some combination of traits’.</a:t>
            </a:r>
          </a:p>
          <a:p>
            <a:pPr>
              <a:spcAft>
                <a:spcPts val="600"/>
              </a:spcAft>
            </a:pPr>
            <a:r>
              <a:rPr lang="en-GB" altLang="en-US" sz="2000" dirty="0"/>
              <a:t>It fails to take account of context</a:t>
            </a:r>
          </a:p>
          <a:p>
            <a:pPr>
              <a:spcAft>
                <a:spcPts val="600"/>
              </a:spcAft>
            </a:pPr>
            <a:r>
              <a:rPr lang="en-GB" altLang="en-US" sz="2000" dirty="0"/>
              <a:t>It is not useful in terms of training and development (a key focus of this module!)</a:t>
            </a:r>
          </a:p>
          <a:p>
            <a:pPr>
              <a:spcAft>
                <a:spcPts val="600"/>
              </a:spcAft>
            </a:pPr>
            <a:r>
              <a:rPr lang="en-GB" altLang="en-US" sz="2000" dirty="0"/>
              <a:t>It has largely been superseded by other leadership theories (e.g. Contingency leadership theory, transformational/transactional leadership theories, action-centred leadership etc.)</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706B89-0880-40DE-977A-B4619D9F45F8}"/>
              </a:ext>
            </a:extLst>
          </p:cNvPr>
          <p:cNvSpPr>
            <a:spLocks noGrp="1"/>
          </p:cNvSpPr>
          <p:nvPr>
            <p:ph type="title"/>
          </p:nvPr>
        </p:nvSpPr>
        <p:spPr/>
        <p:txBody>
          <a:bodyPr>
            <a:normAutofit/>
          </a:bodyPr>
          <a:lstStyle/>
          <a:p>
            <a:pPr algn="ctr">
              <a:defRPr/>
            </a:pPr>
            <a:r>
              <a:rPr lang="en-US" dirty="0"/>
              <a:t>Think about this! </a:t>
            </a:r>
            <a:endParaRPr lang="en-GB" dirty="0"/>
          </a:p>
        </p:txBody>
      </p:sp>
      <p:sp>
        <p:nvSpPr>
          <p:cNvPr id="2" name="Content Placeholder 1">
            <a:extLst>
              <a:ext uri="{FF2B5EF4-FFF2-40B4-BE49-F238E27FC236}">
                <a16:creationId xmlns:a16="http://schemas.microsoft.com/office/drawing/2014/main" id="{AFF61ECE-AF5D-471E-8DE7-74A24C7D48C2}"/>
              </a:ext>
            </a:extLst>
          </p:cNvPr>
          <p:cNvSpPr>
            <a:spLocks noGrp="1"/>
          </p:cNvSpPr>
          <p:nvPr>
            <p:ph idx="1"/>
          </p:nvPr>
        </p:nvSpPr>
        <p:spPr/>
        <p:txBody>
          <a:bodyPr/>
          <a:lstStyle/>
          <a:p>
            <a:r>
              <a:rPr lang="en-GB" u="sng" dirty="0"/>
              <a:t>Some</a:t>
            </a:r>
            <a:r>
              <a:rPr lang="en-GB" dirty="0"/>
              <a:t> believe leadership trait theory has made a comeback...</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E94993-B854-4137-AED6-2DCA8F1418AE}"/>
              </a:ext>
            </a:extLst>
          </p:cNvPr>
          <p:cNvSpPr>
            <a:spLocks noGrp="1"/>
          </p:cNvSpPr>
          <p:nvPr>
            <p:ph type="title"/>
          </p:nvPr>
        </p:nvSpPr>
        <p:spPr/>
        <p:txBody>
          <a:bodyPr/>
          <a:lstStyle/>
          <a:p>
            <a:pPr>
              <a:defRPr/>
            </a:pPr>
            <a:r>
              <a:rPr lang="en-GB" sz="3300" dirty="0"/>
              <a:t>The return of leadership trait theory? – private study exercise</a:t>
            </a:r>
          </a:p>
        </p:txBody>
      </p:sp>
      <p:sp>
        <p:nvSpPr>
          <p:cNvPr id="33794" name="Content Placeholder 1">
            <a:extLst>
              <a:ext uri="{FF2B5EF4-FFF2-40B4-BE49-F238E27FC236}">
                <a16:creationId xmlns:a16="http://schemas.microsoft.com/office/drawing/2014/main" id="{7A6734BA-05D2-4408-8475-4CC5140CE874}"/>
              </a:ext>
            </a:extLst>
          </p:cNvPr>
          <p:cNvSpPr>
            <a:spLocks noGrp="1"/>
          </p:cNvSpPr>
          <p:nvPr>
            <p:ph idx="1"/>
          </p:nvPr>
        </p:nvSpPr>
        <p:spPr/>
        <p:txBody>
          <a:bodyPr/>
          <a:lstStyle/>
          <a:p>
            <a:pPr marL="0" indent="0">
              <a:spcAft>
                <a:spcPts val="600"/>
              </a:spcAft>
              <a:buNone/>
              <a:defRPr/>
            </a:pPr>
            <a:endParaRPr lang="en-GB" sz="2400" b="1" dirty="0"/>
          </a:p>
          <a:p>
            <a:pPr marL="0" indent="0">
              <a:spcAft>
                <a:spcPts val="1200"/>
              </a:spcAft>
              <a:buNone/>
              <a:defRPr/>
            </a:pPr>
            <a:r>
              <a:rPr lang="en-GB" sz="1800" dirty="0"/>
              <a:t>Read Kirkpatrick &amp; Locke’s (1991) article ‘Leadership: do traits matter?’. Copies are available on Moodle</a:t>
            </a:r>
          </a:p>
          <a:p>
            <a:pPr marL="0" indent="0">
              <a:spcAft>
                <a:spcPts val="600"/>
              </a:spcAft>
              <a:buNone/>
              <a:defRPr/>
            </a:pPr>
            <a:r>
              <a:rPr lang="en-GB" sz="1800" u="sng" dirty="0"/>
              <a:t>Questions:</a:t>
            </a:r>
          </a:p>
          <a:p>
            <a:pPr marL="342900" indent="-342900">
              <a:spcAft>
                <a:spcPts val="600"/>
              </a:spcAft>
              <a:buFont typeface="+mj-lt"/>
              <a:buAutoNum type="arabicPeriod"/>
              <a:defRPr/>
            </a:pPr>
            <a:r>
              <a:rPr lang="en-GB" sz="1800" dirty="0"/>
              <a:t>What are the six traits Kirkpatrick &amp; Locke identify which they claim allow us to distinguish leaders from non-leaders?</a:t>
            </a:r>
          </a:p>
          <a:p>
            <a:pPr marL="342900" indent="-342900">
              <a:spcAft>
                <a:spcPts val="600"/>
              </a:spcAft>
              <a:buFont typeface="+mj-lt"/>
              <a:buAutoNum type="arabicPeriod"/>
              <a:defRPr/>
            </a:pPr>
            <a:r>
              <a:rPr lang="en-GB" sz="1800" dirty="0"/>
              <a:t>Kirkpatrick &amp; Locke suggest that ‘trait theory has made a comeback, though in altered form’ (p49). What is the difference between the original trait theory and that which is outlined in this paper?</a:t>
            </a:r>
          </a:p>
          <a:p>
            <a:pPr marL="342900" indent="-342900">
              <a:spcAft>
                <a:spcPts val="600"/>
              </a:spcAft>
              <a:buFont typeface="+mj-lt"/>
              <a:buAutoNum type="arabicPeriod"/>
              <a:defRPr/>
            </a:pPr>
            <a:r>
              <a:rPr lang="en-GB" sz="1800" dirty="0"/>
              <a:t>How convinced are you by Kirkpatrick &amp; Locke’s argument? Do successful leaders exist whose character traits don’t seem to correspond with the six outlined? </a:t>
            </a:r>
          </a:p>
          <a:p>
            <a:pPr marL="0" indent="0">
              <a:buNone/>
              <a:defRPr/>
            </a:pPr>
            <a:endParaRPr lang="en-GB" sz="1800" dirty="0"/>
          </a:p>
          <a:p>
            <a:pPr marL="0" indent="0">
              <a:buNone/>
              <a:defRPr/>
            </a:pPr>
            <a:endParaRPr lang="en-GB" sz="1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6558282-6247-44CE-B459-B8FEC51FB08F}"/>
              </a:ext>
            </a:extLst>
          </p:cNvPr>
          <p:cNvSpPr>
            <a:spLocks noGrp="1"/>
          </p:cNvSpPr>
          <p:nvPr>
            <p:ph type="title"/>
          </p:nvPr>
        </p:nvSpPr>
        <p:spPr/>
        <p:txBody>
          <a:bodyPr/>
          <a:lstStyle/>
          <a:p>
            <a:pPr>
              <a:defRPr/>
            </a:pPr>
            <a:r>
              <a:rPr lang="en-US" dirty="0"/>
              <a:t>L</a:t>
            </a:r>
            <a:r>
              <a:rPr lang="en-GB" dirty="0"/>
              <a:t>earning Outcomes </a:t>
            </a:r>
          </a:p>
        </p:txBody>
      </p:sp>
      <p:sp>
        <p:nvSpPr>
          <p:cNvPr id="32770" name="Content Placeholder 1">
            <a:extLst>
              <a:ext uri="{FF2B5EF4-FFF2-40B4-BE49-F238E27FC236}">
                <a16:creationId xmlns:a16="http://schemas.microsoft.com/office/drawing/2014/main" id="{6229B476-F725-4032-97D7-DC05EFD955AC}"/>
              </a:ext>
            </a:extLst>
          </p:cNvPr>
          <p:cNvSpPr>
            <a:spLocks noGrp="1"/>
          </p:cNvSpPr>
          <p:nvPr>
            <p:ph idx="1"/>
          </p:nvPr>
        </p:nvSpPr>
        <p:spPr/>
        <p:txBody>
          <a:bodyPr/>
          <a:lstStyle/>
          <a:p>
            <a:pPr>
              <a:spcAft>
                <a:spcPts val="600"/>
              </a:spcAft>
            </a:pPr>
            <a:r>
              <a:rPr lang="en-GB" altLang="en-US" sz="2000" dirty="0"/>
              <a:t>Theories of leadership have evolved over history</a:t>
            </a:r>
          </a:p>
          <a:p>
            <a:pPr>
              <a:spcAft>
                <a:spcPts val="600"/>
              </a:spcAft>
            </a:pPr>
            <a:r>
              <a:rPr lang="en-GB" altLang="en-US" sz="2000" dirty="0"/>
              <a:t>The amount written about leadership has vastly increased over the past century. This is because leadership is no longer the preserve of political or military concerns but is now considered a key component of business</a:t>
            </a:r>
          </a:p>
          <a:p>
            <a:pPr>
              <a:spcAft>
                <a:spcPts val="600"/>
              </a:spcAft>
            </a:pPr>
            <a:r>
              <a:rPr lang="en-GB" altLang="en-US" sz="2000" dirty="0"/>
              <a:t>The ‘Great Man’ theory of leadership is outdated and makes too many assumptions</a:t>
            </a:r>
          </a:p>
          <a:p>
            <a:pPr>
              <a:spcAft>
                <a:spcPts val="600"/>
              </a:spcAft>
            </a:pPr>
            <a:r>
              <a:rPr lang="en-GB" altLang="en-US" sz="2000" dirty="0"/>
              <a:t>Possession of ‘leadership traits’ cannot guarantee success</a:t>
            </a:r>
          </a:p>
          <a:p>
            <a:pPr>
              <a:spcAft>
                <a:spcPts val="600"/>
              </a:spcAft>
            </a:pPr>
            <a:r>
              <a:rPr lang="en-GB" altLang="en-US" sz="2000" dirty="0"/>
              <a:t>Some researchers still contend that some traits are essential to effective leadership, but only in combination with other factors</a:t>
            </a:r>
          </a:p>
          <a:p>
            <a:pPr>
              <a:spcAft>
                <a:spcPts val="600"/>
              </a:spcAft>
            </a:pPr>
            <a:r>
              <a:rPr lang="en-GB" altLang="en-US" sz="2000" dirty="0"/>
              <a:t>At the very most, trait theory can only offer a partial understanding of leadership</a:t>
            </a:r>
          </a:p>
        </p:txBody>
      </p:sp>
      <p:sp>
        <p:nvSpPr>
          <p:cNvPr id="35844" name="TextBox 4">
            <a:extLst>
              <a:ext uri="{FF2B5EF4-FFF2-40B4-BE49-F238E27FC236}">
                <a16:creationId xmlns:a16="http://schemas.microsoft.com/office/drawing/2014/main" id="{BDE14118-FFE3-4EF7-B743-E83D429E4512}"/>
              </a:ext>
            </a:extLst>
          </p:cNvPr>
          <p:cNvSpPr txBox="1">
            <a:spLocks noChangeArrowheads="1"/>
          </p:cNvSpPr>
          <p:nvPr/>
        </p:nvSpPr>
        <p:spPr bwMode="auto">
          <a:xfrm>
            <a:off x="3287713" y="5805488"/>
            <a:ext cx="61214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1800" b="1" u="sng">
                <a:latin typeface="Arial" panose="020B0604020202020204" pitchFamily="34" charset="0"/>
              </a:rPr>
              <a:t>Personal study: please make sure you finish both of today’s readings and answer all set questions.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770">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2770">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2770">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2770">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277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D349BFE-419D-4A35-89E4-62CB0E8CEE0E}"/>
              </a:ext>
            </a:extLst>
          </p:cNvPr>
          <p:cNvSpPr>
            <a:spLocks noGrp="1"/>
          </p:cNvSpPr>
          <p:nvPr>
            <p:ph type="title"/>
          </p:nvPr>
        </p:nvSpPr>
        <p:spPr/>
        <p:txBody>
          <a:bodyPr/>
          <a:lstStyle/>
          <a:p>
            <a:pPr>
              <a:defRPr/>
            </a:pPr>
            <a:r>
              <a:rPr lang="en-US" dirty="0"/>
              <a:t>S</a:t>
            </a:r>
            <a:r>
              <a:rPr lang="en-GB" dirty="0" err="1"/>
              <a:t>ources</a:t>
            </a:r>
            <a:endParaRPr lang="en-GB" dirty="0"/>
          </a:p>
        </p:txBody>
      </p:sp>
      <p:sp>
        <p:nvSpPr>
          <p:cNvPr id="37890" name="Content Placeholder 1">
            <a:extLst>
              <a:ext uri="{FF2B5EF4-FFF2-40B4-BE49-F238E27FC236}">
                <a16:creationId xmlns:a16="http://schemas.microsoft.com/office/drawing/2014/main" id="{C01030F6-4C55-4277-89EE-6698D41C5735}"/>
              </a:ext>
            </a:extLst>
          </p:cNvPr>
          <p:cNvSpPr>
            <a:spLocks noGrp="1"/>
          </p:cNvSpPr>
          <p:nvPr>
            <p:ph idx="1"/>
          </p:nvPr>
        </p:nvSpPr>
        <p:spPr/>
        <p:txBody>
          <a:bodyPr/>
          <a:lstStyle/>
          <a:p>
            <a:pPr>
              <a:spcAft>
                <a:spcPts val="600"/>
              </a:spcAft>
              <a:buNone/>
            </a:pPr>
            <a:r>
              <a:rPr lang="en-GB" altLang="en-US" sz="1500"/>
              <a:t>Carlyle T [1888] (1966) </a:t>
            </a:r>
            <a:r>
              <a:rPr lang="en-GB" altLang="en-US" sz="1500" i="1"/>
              <a:t>On Heroes, Hero-Worship and the Heroic in History</a:t>
            </a:r>
            <a:r>
              <a:rPr lang="en-GB" altLang="en-US" sz="1500"/>
              <a:t>, NE: University of Nebraska Press</a:t>
            </a:r>
          </a:p>
          <a:p>
            <a:pPr>
              <a:spcAft>
                <a:spcPts val="600"/>
              </a:spcAft>
              <a:buNone/>
            </a:pPr>
            <a:r>
              <a:rPr lang="en-GB" altLang="en-US" sz="1500"/>
              <a:t>Daft R (2002) </a:t>
            </a:r>
            <a:r>
              <a:rPr lang="en-GB" altLang="en-US" sz="1500" i="1"/>
              <a:t>The Leadership Experience (2</a:t>
            </a:r>
            <a:r>
              <a:rPr lang="en-GB" altLang="en-US" sz="1500" i="1" baseline="30000"/>
              <a:t>nd</a:t>
            </a:r>
            <a:r>
              <a:rPr lang="en-GB" altLang="en-US" sz="1500" i="1"/>
              <a:t> Edition), </a:t>
            </a:r>
            <a:r>
              <a:rPr lang="en-GB" altLang="en-US" sz="1500"/>
              <a:t>UK: Thomson</a:t>
            </a:r>
          </a:p>
          <a:p>
            <a:pPr>
              <a:spcAft>
                <a:spcPts val="600"/>
              </a:spcAft>
              <a:buNone/>
            </a:pPr>
            <a:r>
              <a:rPr lang="en-GB" altLang="en-US" sz="1500"/>
              <a:t>Huczynski A &amp; Buchanan D (2007) </a:t>
            </a:r>
            <a:r>
              <a:rPr lang="en-GB" altLang="en-US" sz="1500" i="1"/>
              <a:t>Organizational Behaviour (6</a:t>
            </a:r>
            <a:r>
              <a:rPr lang="en-GB" altLang="en-US" sz="1500" i="1" baseline="30000"/>
              <a:t>th</a:t>
            </a:r>
            <a:r>
              <a:rPr lang="en-GB" altLang="en-US" sz="1500" i="1"/>
              <a:t> Edition), </a:t>
            </a:r>
            <a:r>
              <a:rPr lang="en-GB" altLang="en-US" sz="1500"/>
              <a:t>FT: Prentice Hall</a:t>
            </a:r>
          </a:p>
          <a:p>
            <a:pPr>
              <a:spcAft>
                <a:spcPts val="600"/>
              </a:spcAft>
              <a:buNone/>
            </a:pPr>
            <a:r>
              <a:rPr lang="en-GB" altLang="en-US" sz="1500"/>
              <a:t>Hughes R Ginnett R, &amp; Curphy G (2002) </a:t>
            </a:r>
            <a:r>
              <a:rPr lang="en-GB" altLang="en-US" sz="1500" i="1"/>
              <a:t>Leadership: Enhancing the Lessons of Experience, </a:t>
            </a:r>
            <a:r>
              <a:rPr lang="en-GB" altLang="en-US" sz="1500"/>
              <a:t>London: McGraw Hill </a:t>
            </a:r>
          </a:p>
          <a:p>
            <a:pPr>
              <a:spcAft>
                <a:spcPts val="600"/>
              </a:spcAft>
              <a:buNone/>
            </a:pPr>
            <a:r>
              <a:rPr lang="en-GB" altLang="en-US" sz="1500"/>
              <a:t>Kassin S (2003) </a:t>
            </a:r>
            <a:r>
              <a:rPr lang="en-GB" altLang="en-US" sz="1500" i="1"/>
              <a:t>Psychology</a:t>
            </a:r>
            <a:r>
              <a:rPr lang="en-GB" altLang="en-US" sz="1500"/>
              <a:t>, USA: Prentice-Hall</a:t>
            </a:r>
          </a:p>
          <a:p>
            <a:pPr>
              <a:spcAft>
                <a:spcPts val="600"/>
              </a:spcAft>
              <a:buNone/>
            </a:pPr>
            <a:r>
              <a:rPr lang="en-GB" altLang="en-US" sz="1500"/>
              <a:t>Kirkpatrick S &amp; Locke E (1991) ‘Leadership: Do Traits Matter?’ , </a:t>
            </a:r>
            <a:r>
              <a:rPr lang="en-GB" altLang="en-US" sz="1500" i="1"/>
              <a:t>Academy of Management Executive, </a:t>
            </a:r>
            <a:r>
              <a:rPr lang="en-GB" altLang="en-US" sz="1500"/>
              <a:t>5(2): 48-60</a:t>
            </a:r>
          </a:p>
          <a:p>
            <a:pPr>
              <a:spcAft>
                <a:spcPts val="600"/>
              </a:spcAft>
              <a:buNone/>
            </a:pPr>
            <a:r>
              <a:rPr lang="en-GB" altLang="en-US" sz="1500"/>
              <a:t>Stogdill R (1948) ‘Personal factors associated with leadership: A survey of the literature’, </a:t>
            </a:r>
            <a:r>
              <a:rPr lang="en-GB" altLang="en-US" sz="1500" i="1"/>
              <a:t>Journal of Psychology, </a:t>
            </a:r>
            <a:r>
              <a:rPr lang="en-GB" altLang="en-US" sz="1500"/>
              <a:t>25: 35-71</a:t>
            </a:r>
          </a:p>
          <a:p>
            <a:pPr>
              <a:spcAft>
                <a:spcPts val="600"/>
              </a:spcAft>
              <a:buNone/>
            </a:pPr>
            <a:r>
              <a:rPr lang="en-GB" altLang="en-US" sz="1500"/>
              <a:t>Zaleznik A (1977) ‘Managers and leaders: Are they different?’, </a:t>
            </a:r>
            <a:r>
              <a:rPr lang="en-GB" altLang="en-US" sz="1500" i="1"/>
              <a:t>Harvard Business Review, </a:t>
            </a:r>
            <a:r>
              <a:rPr lang="en-GB" altLang="en-US" sz="1500"/>
              <a:t>55: 67-78</a:t>
            </a:r>
          </a:p>
          <a:p>
            <a:pPr>
              <a:spcAft>
                <a:spcPts val="600"/>
              </a:spcAft>
              <a:buNone/>
            </a:pPr>
            <a:endParaRPr lang="en-GB" altLang="en-US" sz="1500"/>
          </a:p>
          <a:p>
            <a:pPr>
              <a:spcAft>
                <a:spcPts val="600"/>
              </a:spcAft>
              <a:buNone/>
            </a:pPr>
            <a:endParaRPr lang="en-GB" altLang="en-US" sz="180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PowerPoint Presentation Template</Template>
  <TotalTime>80</TotalTime>
  <Words>1493</Words>
  <Application>Microsoft Office PowerPoint</Application>
  <PresentationFormat>Widescreen</PresentationFormat>
  <Paragraphs>134</Paragraphs>
  <Slides>21</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Arial</vt:lpstr>
      <vt:lpstr>Arial Rounded MT Bold</vt:lpstr>
      <vt:lpstr>Calibri</vt:lpstr>
      <vt:lpstr>Lucida Sans Unicode</vt:lpstr>
      <vt:lpstr>Myriad Pro</vt:lpstr>
      <vt:lpstr>Tahoma</vt:lpstr>
      <vt:lpstr>Wingdings</vt:lpstr>
      <vt:lpstr>Wingdings 3</vt:lpstr>
      <vt:lpstr>20140311PresentationUWTSDTemplate</vt:lpstr>
      <vt:lpstr>Module Title:  Leadership and Management Theory and Practice</vt:lpstr>
      <vt:lpstr>Learning Objectives </vt:lpstr>
      <vt:lpstr>Leadership trait theory</vt:lpstr>
      <vt:lpstr>Leadership Trait Theory</vt:lpstr>
      <vt:lpstr>Class exercise</vt:lpstr>
      <vt:lpstr>The ‘Great Man’ theory</vt:lpstr>
      <vt:lpstr>The ‘Great Man’ theory in detail</vt:lpstr>
      <vt:lpstr>Carlyle’s ‘great men’...</vt:lpstr>
      <vt:lpstr>Carlyle’s ‘great men’...</vt:lpstr>
      <vt:lpstr>Carlyle’s ‘great men’...</vt:lpstr>
      <vt:lpstr>The ‘Great Man’ theory: a critique</vt:lpstr>
      <vt:lpstr>Leadership trait theory</vt:lpstr>
      <vt:lpstr>Leadership trait theory: the appeal</vt:lpstr>
      <vt:lpstr>Example of a Great Leader </vt:lpstr>
      <vt:lpstr>15 Leadership Traits...</vt:lpstr>
      <vt:lpstr>Tutorial</vt:lpstr>
      <vt:lpstr>Leadership trait theory: the limitations</vt:lpstr>
      <vt:lpstr>Think about this! </vt:lpstr>
      <vt:lpstr>The return of leadership trait theory? – private study exercise</vt:lpstr>
      <vt:lpstr>Learning Outcomes </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Leadership and Management Theory and Practice</dc:title>
  <dc:creator>Mary March</dc:creator>
  <cp:lastModifiedBy>Mushfiqur Rahman</cp:lastModifiedBy>
  <cp:revision>2</cp:revision>
  <dcterms:created xsi:type="dcterms:W3CDTF">2022-02-13T13:13:34Z</dcterms:created>
  <dcterms:modified xsi:type="dcterms:W3CDTF">2022-10-08T10:34:25Z</dcterms:modified>
</cp:coreProperties>
</file>