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833"/>
  </p:normalViewPr>
  <p:slideViewPr>
    <p:cSldViewPr snapToGrid="0">
      <p:cViewPr varScale="1">
        <p:scale>
          <a:sx n="61" d="100"/>
          <a:sy n="61" d="100"/>
        </p:scale>
        <p:origin x="107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C6C13E-F1C1-41CD-BDD6-68CA9ED9C193}" type="doc">
      <dgm:prSet loTypeId="urn:microsoft.com/office/officeart/2008/layout/LinedList" loCatId="list" qsTypeId="urn:microsoft.com/office/officeart/2005/8/quickstyle/simple5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5F7CDFB9-E72A-4903-AACE-D8C0269B5B7D}">
      <dgm:prSet/>
      <dgm:spPr/>
      <dgm:t>
        <a:bodyPr/>
        <a:lstStyle/>
        <a:p>
          <a:r>
            <a:rPr lang="en-GB"/>
            <a:t>Diversity in the workplace means that a company hires people with different genders, religions, races, ages, ethnicities, sexual orientations, and levels of education. </a:t>
          </a:r>
          <a:endParaRPr lang="en-US"/>
        </a:p>
      </dgm:t>
    </dgm:pt>
    <dgm:pt modelId="{14FFF29E-5055-4F07-A2ED-26C117DA45ED}" type="parTrans" cxnId="{6FAF2883-997B-4A51-B540-F0F7C258C7FA}">
      <dgm:prSet/>
      <dgm:spPr/>
      <dgm:t>
        <a:bodyPr/>
        <a:lstStyle/>
        <a:p>
          <a:endParaRPr lang="en-US"/>
        </a:p>
      </dgm:t>
    </dgm:pt>
    <dgm:pt modelId="{18A03386-B776-48B7-BDBB-63B45B9D9567}" type="sibTrans" cxnId="{6FAF2883-997B-4A51-B540-F0F7C258C7FA}">
      <dgm:prSet/>
      <dgm:spPr/>
      <dgm:t>
        <a:bodyPr/>
        <a:lstStyle/>
        <a:p>
          <a:endParaRPr lang="en-US"/>
        </a:p>
      </dgm:t>
    </dgm:pt>
    <dgm:pt modelId="{65516BAE-C79A-4EDA-A716-B7483BD85E85}">
      <dgm:prSet/>
      <dgm:spPr/>
      <dgm:t>
        <a:bodyPr/>
        <a:lstStyle/>
        <a:p>
          <a:r>
            <a:rPr lang="en-GB"/>
            <a:t>Diversity at work has many benefits, both inside and outside the company. </a:t>
          </a:r>
          <a:endParaRPr lang="en-US"/>
        </a:p>
      </dgm:t>
    </dgm:pt>
    <dgm:pt modelId="{E1E1E465-190E-4A50-838A-A67BF8304347}" type="parTrans" cxnId="{2EC37454-C682-4F13-B2E6-48BA1377CFED}">
      <dgm:prSet/>
      <dgm:spPr/>
      <dgm:t>
        <a:bodyPr/>
        <a:lstStyle/>
        <a:p>
          <a:endParaRPr lang="en-US"/>
        </a:p>
      </dgm:t>
    </dgm:pt>
    <dgm:pt modelId="{ABFA8D22-9954-4F66-8BB2-062FA99414C6}" type="sibTrans" cxnId="{2EC37454-C682-4F13-B2E6-48BA1377CFED}">
      <dgm:prSet/>
      <dgm:spPr/>
      <dgm:t>
        <a:bodyPr/>
        <a:lstStyle/>
        <a:p>
          <a:endParaRPr lang="en-US"/>
        </a:p>
      </dgm:t>
    </dgm:pt>
    <dgm:pt modelId="{30AF1A65-D1DF-400F-9B54-17ABCBCB7FAD}">
      <dgm:prSet/>
      <dgm:spPr/>
      <dgm:t>
        <a:bodyPr/>
        <a:lstStyle/>
        <a:p>
          <a:r>
            <a:rPr lang="en-GB"/>
            <a:t>This doesn't mean, though, that putting diversity programmes into place at work is easy. </a:t>
          </a:r>
          <a:endParaRPr lang="en-US"/>
        </a:p>
      </dgm:t>
    </dgm:pt>
    <dgm:pt modelId="{93DD3ECD-7371-4D91-A42E-CB4E2D315543}" type="parTrans" cxnId="{EE881552-AF25-4DF5-BE36-6F76EE6C5DFC}">
      <dgm:prSet/>
      <dgm:spPr/>
      <dgm:t>
        <a:bodyPr/>
        <a:lstStyle/>
        <a:p>
          <a:endParaRPr lang="en-US"/>
        </a:p>
      </dgm:t>
    </dgm:pt>
    <dgm:pt modelId="{4D9BBAF6-50A1-4829-92FD-696494971930}" type="sibTrans" cxnId="{EE881552-AF25-4DF5-BE36-6F76EE6C5DFC}">
      <dgm:prSet/>
      <dgm:spPr/>
      <dgm:t>
        <a:bodyPr/>
        <a:lstStyle/>
        <a:p>
          <a:endParaRPr lang="en-US"/>
        </a:p>
      </dgm:t>
    </dgm:pt>
    <dgm:pt modelId="{5677E709-B67A-4DBB-8FAE-C84B559702D2}">
      <dgm:prSet/>
      <dgm:spPr/>
      <dgm:t>
        <a:bodyPr/>
        <a:lstStyle/>
        <a:p>
          <a:r>
            <a:rPr lang="en-GB"/>
            <a:t>If a company actively looks for candidates from different backgrounds, they will have a larger pool of talent to choose from (Akkermans et al., 2021). </a:t>
          </a:r>
          <a:endParaRPr lang="en-US"/>
        </a:p>
      </dgm:t>
    </dgm:pt>
    <dgm:pt modelId="{89423FE8-A039-4B80-A47C-6EDD6031FDE4}" type="parTrans" cxnId="{4D7409A6-8C47-403A-9234-8F480902ED21}">
      <dgm:prSet/>
      <dgm:spPr/>
      <dgm:t>
        <a:bodyPr/>
        <a:lstStyle/>
        <a:p>
          <a:endParaRPr lang="en-US"/>
        </a:p>
      </dgm:t>
    </dgm:pt>
    <dgm:pt modelId="{1BC34D82-C1F2-46A9-A0D6-49FE98FC5D52}" type="sibTrans" cxnId="{4D7409A6-8C47-403A-9234-8F480902ED21}">
      <dgm:prSet/>
      <dgm:spPr/>
      <dgm:t>
        <a:bodyPr/>
        <a:lstStyle/>
        <a:p>
          <a:endParaRPr lang="en-US"/>
        </a:p>
      </dgm:t>
    </dgm:pt>
    <dgm:pt modelId="{7C844A84-3D68-2744-9A96-FDCEE10B4C3B}" type="pres">
      <dgm:prSet presAssocID="{EBC6C13E-F1C1-41CD-BDD6-68CA9ED9C193}" presName="vert0" presStyleCnt="0">
        <dgm:presLayoutVars>
          <dgm:dir/>
          <dgm:animOne val="branch"/>
          <dgm:animLvl val="lvl"/>
        </dgm:presLayoutVars>
      </dgm:prSet>
      <dgm:spPr/>
    </dgm:pt>
    <dgm:pt modelId="{A5183D44-2D9F-5F45-91EB-FC0720D2F7F3}" type="pres">
      <dgm:prSet presAssocID="{5F7CDFB9-E72A-4903-AACE-D8C0269B5B7D}" presName="thickLine" presStyleLbl="alignNode1" presStyleIdx="0" presStyleCnt="4"/>
      <dgm:spPr/>
    </dgm:pt>
    <dgm:pt modelId="{00767DD4-CFD1-F140-B742-7F7867E91C2E}" type="pres">
      <dgm:prSet presAssocID="{5F7CDFB9-E72A-4903-AACE-D8C0269B5B7D}" presName="horz1" presStyleCnt="0"/>
      <dgm:spPr/>
    </dgm:pt>
    <dgm:pt modelId="{5274A123-87D1-8B4F-A1D7-F2429EC27356}" type="pres">
      <dgm:prSet presAssocID="{5F7CDFB9-E72A-4903-AACE-D8C0269B5B7D}" presName="tx1" presStyleLbl="revTx" presStyleIdx="0" presStyleCnt="4"/>
      <dgm:spPr/>
    </dgm:pt>
    <dgm:pt modelId="{19087B5B-208C-BB40-8FD0-27C1F36BC9A0}" type="pres">
      <dgm:prSet presAssocID="{5F7CDFB9-E72A-4903-AACE-D8C0269B5B7D}" presName="vert1" presStyleCnt="0"/>
      <dgm:spPr/>
    </dgm:pt>
    <dgm:pt modelId="{95E1F2ED-7C40-EE4A-9298-1716E9FF2D20}" type="pres">
      <dgm:prSet presAssocID="{65516BAE-C79A-4EDA-A716-B7483BD85E85}" presName="thickLine" presStyleLbl="alignNode1" presStyleIdx="1" presStyleCnt="4"/>
      <dgm:spPr/>
    </dgm:pt>
    <dgm:pt modelId="{5C1EF5D4-9A70-B74F-A164-04699B9EDF3F}" type="pres">
      <dgm:prSet presAssocID="{65516BAE-C79A-4EDA-A716-B7483BD85E85}" presName="horz1" presStyleCnt="0"/>
      <dgm:spPr/>
    </dgm:pt>
    <dgm:pt modelId="{A3B44A2B-5D96-A643-B18D-22659AC29EF7}" type="pres">
      <dgm:prSet presAssocID="{65516BAE-C79A-4EDA-A716-B7483BD85E85}" presName="tx1" presStyleLbl="revTx" presStyleIdx="1" presStyleCnt="4"/>
      <dgm:spPr/>
    </dgm:pt>
    <dgm:pt modelId="{066B7C8F-45C1-0247-8EE2-E28CC7416574}" type="pres">
      <dgm:prSet presAssocID="{65516BAE-C79A-4EDA-A716-B7483BD85E85}" presName="vert1" presStyleCnt="0"/>
      <dgm:spPr/>
    </dgm:pt>
    <dgm:pt modelId="{709EA5AE-D69D-284F-BE2E-29C111F7884D}" type="pres">
      <dgm:prSet presAssocID="{30AF1A65-D1DF-400F-9B54-17ABCBCB7FAD}" presName="thickLine" presStyleLbl="alignNode1" presStyleIdx="2" presStyleCnt="4"/>
      <dgm:spPr/>
    </dgm:pt>
    <dgm:pt modelId="{39B17687-2430-5D44-A5FF-C1BFE88FAC00}" type="pres">
      <dgm:prSet presAssocID="{30AF1A65-D1DF-400F-9B54-17ABCBCB7FAD}" presName="horz1" presStyleCnt="0"/>
      <dgm:spPr/>
    </dgm:pt>
    <dgm:pt modelId="{4D555632-FF23-754C-8F71-EE5C8BCC1022}" type="pres">
      <dgm:prSet presAssocID="{30AF1A65-D1DF-400F-9B54-17ABCBCB7FAD}" presName="tx1" presStyleLbl="revTx" presStyleIdx="2" presStyleCnt="4"/>
      <dgm:spPr/>
    </dgm:pt>
    <dgm:pt modelId="{FF51BF14-0407-3144-B620-88FD878A7239}" type="pres">
      <dgm:prSet presAssocID="{30AF1A65-D1DF-400F-9B54-17ABCBCB7FAD}" presName="vert1" presStyleCnt="0"/>
      <dgm:spPr/>
    </dgm:pt>
    <dgm:pt modelId="{2FD8C89E-AF4E-2E45-8448-FE751774E2E9}" type="pres">
      <dgm:prSet presAssocID="{5677E709-B67A-4DBB-8FAE-C84B559702D2}" presName="thickLine" presStyleLbl="alignNode1" presStyleIdx="3" presStyleCnt="4"/>
      <dgm:spPr/>
    </dgm:pt>
    <dgm:pt modelId="{BCF7379D-59D9-264F-A51F-158C37FD0084}" type="pres">
      <dgm:prSet presAssocID="{5677E709-B67A-4DBB-8FAE-C84B559702D2}" presName="horz1" presStyleCnt="0"/>
      <dgm:spPr/>
    </dgm:pt>
    <dgm:pt modelId="{B3F97052-3721-EA47-B582-93FCA25F18F0}" type="pres">
      <dgm:prSet presAssocID="{5677E709-B67A-4DBB-8FAE-C84B559702D2}" presName="tx1" presStyleLbl="revTx" presStyleIdx="3" presStyleCnt="4"/>
      <dgm:spPr/>
    </dgm:pt>
    <dgm:pt modelId="{448D911D-C85E-9F4A-8B97-B6ED6E2283BB}" type="pres">
      <dgm:prSet presAssocID="{5677E709-B67A-4DBB-8FAE-C84B559702D2}" presName="vert1" presStyleCnt="0"/>
      <dgm:spPr/>
    </dgm:pt>
  </dgm:ptLst>
  <dgm:cxnLst>
    <dgm:cxn modelId="{00E3AD19-488C-3240-805D-34A003BF069F}" type="presOf" srcId="{5F7CDFB9-E72A-4903-AACE-D8C0269B5B7D}" destId="{5274A123-87D1-8B4F-A1D7-F2429EC27356}" srcOrd="0" destOrd="0" presId="urn:microsoft.com/office/officeart/2008/layout/LinedList"/>
    <dgm:cxn modelId="{DBFC0B2D-D579-0D42-B01F-C8B57C5424EB}" type="presOf" srcId="{30AF1A65-D1DF-400F-9B54-17ABCBCB7FAD}" destId="{4D555632-FF23-754C-8F71-EE5C8BCC1022}" srcOrd="0" destOrd="0" presId="urn:microsoft.com/office/officeart/2008/layout/LinedList"/>
    <dgm:cxn modelId="{AF125F69-196C-AB41-B3C1-603D4B73FE5C}" type="presOf" srcId="{EBC6C13E-F1C1-41CD-BDD6-68CA9ED9C193}" destId="{7C844A84-3D68-2744-9A96-FDCEE10B4C3B}" srcOrd="0" destOrd="0" presId="urn:microsoft.com/office/officeart/2008/layout/LinedList"/>
    <dgm:cxn modelId="{EE881552-AF25-4DF5-BE36-6F76EE6C5DFC}" srcId="{EBC6C13E-F1C1-41CD-BDD6-68CA9ED9C193}" destId="{30AF1A65-D1DF-400F-9B54-17ABCBCB7FAD}" srcOrd="2" destOrd="0" parTransId="{93DD3ECD-7371-4D91-A42E-CB4E2D315543}" sibTransId="{4D9BBAF6-50A1-4829-92FD-696494971930}"/>
    <dgm:cxn modelId="{2EC37454-C682-4F13-B2E6-48BA1377CFED}" srcId="{EBC6C13E-F1C1-41CD-BDD6-68CA9ED9C193}" destId="{65516BAE-C79A-4EDA-A716-B7483BD85E85}" srcOrd="1" destOrd="0" parTransId="{E1E1E465-190E-4A50-838A-A67BF8304347}" sibTransId="{ABFA8D22-9954-4F66-8BB2-062FA99414C6}"/>
    <dgm:cxn modelId="{6FAF2883-997B-4A51-B540-F0F7C258C7FA}" srcId="{EBC6C13E-F1C1-41CD-BDD6-68CA9ED9C193}" destId="{5F7CDFB9-E72A-4903-AACE-D8C0269B5B7D}" srcOrd="0" destOrd="0" parTransId="{14FFF29E-5055-4F07-A2ED-26C117DA45ED}" sibTransId="{18A03386-B776-48B7-BDBB-63B45B9D9567}"/>
    <dgm:cxn modelId="{4D7409A6-8C47-403A-9234-8F480902ED21}" srcId="{EBC6C13E-F1C1-41CD-BDD6-68CA9ED9C193}" destId="{5677E709-B67A-4DBB-8FAE-C84B559702D2}" srcOrd="3" destOrd="0" parTransId="{89423FE8-A039-4B80-A47C-6EDD6031FDE4}" sibTransId="{1BC34D82-C1F2-46A9-A0D6-49FE98FC5D52}"/>
    <dgm:cxn modelId="{93E505D8-BCC4-5747-8F23-7205683F2DEC}" type="presOf" srcId="{65516BAE-C79A-4EDA-A716-B7483BD85E85}" destId="{A3B44A2B-5D96-A643-B18D-22659AC29EF7}" srcOrd="0" destOrd="0" presId="urn:microsoft.com/office/officeart/2008/layout/LinedList"/>
    <dgm:cxn modelId="{824942E0-7A56-5C45-8D06-444229B32582}" type="presOf" srcId="{5677E709-B67A-4DBB-8FAE-C84B559702D2}" destId="{B3F97052-3721-EA47-B582-93FCA25F18F0}" srcOrd="0" destOrd="0" presId="urn:microsoft.com/office/officeart/2008/layout/LinedList"/>
    <dgm:cxn modelId="{692470F5-5A65-3046-BE87-CF0E700513E4}" type="presParOf" srcId="{7C844A84-3D68-2744-9A96-FDCEE10B4C3B}" destId="{A5183D44-2D9F-5F45-91EB-FC0720D2F7F3}" srcOrd="0" destOrd="0" presId="urn:microsoft.com/office/officeart/2008/layout/LinedList"/>
    <dgm:cxn modelId="{4364DDCF-933D-1C4E-8C29-6823BE6E662E}" type="presParOf" srcId="{7C844A84-3D68-2744-9A96-FDCEE10B4C3B}" destId="{00767DD4-CFD1-F140-B742-7F7867E91C2E}" srcOrd="1" destOrd="0" presId="urn:microsoft.com/office/officeart/2008/layout/LinedList"/>
    <dgm:cxn modelId="{A59B4E5E-0364-114F-A231-B9D14E014C3D}" type="presParOf" srcId="{00767DD4-CFD1-F140-B742-7F7867E91C2E}" destId="{5274A123-87D1-8B4F-A1D7-F2429EC27356}" srcOrd="0" destOrd="0" presId="urn:microsoft.com/office/officeart/2008/layout/LinedList"/>
    <dgm:cxn modelId="{17A73B82-77EC-BE4C-AC52-0BDA1D8486F0}" type="presParOf" srcId="{00767DD4-CFD1-F140-B742-7F7867E91C2E}" destId="{19087B5B-208C-BB40-8FD0-27C1F36BC9A0}" srcOrd="1" destOrd="0" presId="urn:microsoft.com/office/officeart/2008/layout/LinedList"/>
    <dgm:cxn modelId="{2687FC38-BE83-474C-8040-33A3C36CD481}" type="presParOf" srcId="{7C844A84-3D68-2744-9A96-FDCEE10B4C3B}" destId="{95E1F2ED-7C40-EE4A-9298-1716E9FF2D20}" srcOrd="2" destOrd="0" presId="urn:microsoft.com/office/officeart/2008/layout/LinedList"/>
    <dgm:cxn modelId="{EA5B83C0-C9C5-6C45-85D8-D557364388F2}" type="presParOf" srcId="{7C844A84-3D68-2744-9A96-FDCEE10B4C3B}" destId="{5C1EF5D4-9A70-B74F-A164-04699B9EDF3F}" srcOrd="3" destOrd="0" presId="urn:microsoft.com/office/officeart/2008/layout/LinedList"/>
    <dgm:cxn modelId="{DEE25AA6-9BF0-314C-955D-80049674C1C9}" type="presParOf" srcId="{5C1EF5D4-9A70-B74F-A164-04699B9EDF3F}" destId="{A3B44A2B-5D96-A643-B18D-22659AC29EF7}" srcOrd="0" destOrd="0" presId="urn:microsoft.com/office/officeart/2008/layout/LinedList"/>
    <dgm:cxn modelId="{5873586B-BF06-4C40-9598-AAB8601EA177}" type="presParOf" srcId="{5C1EF5D4-9A70-B74F-A164-04699B9EDF3F}" destId="{066B7C8F-45C1-0247-8EE2-E28CC7416574}" srcOrd="1" destOrd="0" presId="urn:microsoft.com/office/officeart/2008/layout/LinedList"/>
    <dgm:cxn modelId="{FD859070-B30E-C74F-9F4B-E4B6E4986215}" type="presParOf" srcId="{7C844A84-3D68-2744-9A96-FDCEE10B4C3B}" destId="{709EA5AE-D69D-284F-BE2E-29C111F7884D}" srcOrd="4" destOrd="0" presId="urn:microsoft.com/office/officeart/2008/layout/LinedList"/>
    <dgm:cxn modelId="{5249B495-584A-AA4D-B507-F4A89650048F}" type="presParOf" srcId="{7C844A84-3D68-2744-9A96-FDCEE10B4C3B}" destId="{39B17687-2430-5D44-A5FF-C1BFE88FAC00}" srcOrd="5" destOrd="0" presId="urn:microsoft.com/office/officeart/2008/layout/LinedList"/>
    <dgm:cxn modelId="{0CD377AF-D44B-5F4D-9220-2C8D354FBDF9}" type="presParOf" srcId="{39B17687-2430-5D44-A5FF-C1BFE88FAC00}" destId="{4D555632-FF23-754C-8F71-EE5C8BCC1022}" srcOrd="0" destOrd="0" presId="urn:microsoft.com/office/officeart/2008/layout/LinedList"/>
    <dgm:cxn modelId="{217CDC51-7D19-4D4B-9A21-24D3D28CC2E1}" type="presParOf" srcId="{39B17687-2430-5D44-A5FF-C1BFE88FAC00}" destId="{FF51BF14-0407-3144-B620-88FD878A7239}" srcOrd="1" destOrd="0" presId="urn:microsoft.com/office/officeart/2008/layout/LinedList"/>
    <dgm:cxn modelId="{74E49A7B-F8F0-7446-8B56-5748BCC184DA}" type="presParOf" srcId="{7C844A84-3D68-2744-9A96-FDCEE10B4C3B}" destId="{2FD8C89E-AF4E-2E45-8448-FE751774E2E9}" srcOrd="6" destOrd="0" presId="urn:microsoft.com/office/officeart/2008/layout/LinedList"/>
    <dgm:cxn modelId="{71C8A655-A833-3B4B-822F-C7B39CAFFE4D}" type="presParOf" srcId="{7C844A84-3D68-2744-9A96-FDCEE10B4C3B}" destId="{BCF7379D-59D9-264F-A51F-158C37FD0084}" srcOrd="7" destOrd="0" presId="urn:microsoft.com/office/officeart/2008/layout/LinedList"/>
    <dgm:cxn modelId="{4593453D-589B-7343-ACD2-1E7929CC8CD3}" type="presParOf" srcId="{BCF7379D-59D9-264F-A51F-158C37FD0084}" destId="{B3F97052-3721-EA47-B582-93FCA25F18F0}" srcOrd="0" destOrd="0" presId="urn:microsoft.com/office/officeart/2008/layout/LinedList"/>
    <dgm:cxn modelId="{2B89014D-027C-5B4D-A296-FD955D7F4415}" type="presParOf" srcId="{BCF7379D-59D9-264F-A51F-158C37FD0084}" destId="{448D911D-C85E-9F4A-8B97-B6ED6E2283B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ED2248-781A-4390-BCE8-64173564807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93EBF88-6A72-43A4-AFA0-33004A0445D8}">
      <dgm:prSet/>
      <dgm:spPr/>
      <dgm:t>
        <a:bodyPr/>
        <a:lstStyle/>
        <a:p>
          <a:r>
            <a:rPr lang="en-GB"/>
            <a:t>Because of technological advances like remote work and hot desking, businesses can save money on office space. </a:t>
          </a:r>
          <a:endParaRPr lang="en-US"/>
        </a:p>
      </dgm:t>
    </dgm:pt>
    <dgm:pt modelId="{169B4018-14F7-4719-9475-FC9CB2627C5C}" type="parTrans" cxnId="{F0A47AF9-13EA-43D4-B76C-FEA701DF3937}">
      <dgm:prSet/>
      <dgm:spPr/>
      <dgm:t>
        <a:bodyPr/>
        <a:lstStyle/>
        <a:p>
          <a:endParaRPr lang="en-US"/>
        </a:p>
      </dgm:t>
    </dgm:pt>
    <dgm:pt modelId="{272133A1-0710-44A1-9FBE-C790F1646BF1}" type="sibTrans" cxnId="{F0A47AF9-13EA-43D4-B76C-FEA701DF3937}">
      <dgm:prSet/>
      <dgm:spPr/>
      <dgm:t>
        <a:bodyPr/>
        <a:lstStyle/>
        <a:p>
          <a:endParaRPr lang="en-US"/>
        </a:p>
      </dgm:t>
    </dgm:pt>
    <dgm:pt modelId="{CDFB385A-4269-4605-9167-DABC1EFD2ABC}">
      <dgm:prSet/>
      <dgm:spPr/>
      <dgm:t>
        <a:bodyPr/>
        <a:lstStyle/>
        <a:p>
          <a:r>
            <a:rPr lang="en-GB"/>
            <a:t>Also, flexible working makes it easier for businesses to match their resources to their needs. For example, they can serve customers around the clock. </a:t>
          </a:r>
          <a:endParaRPr lang="en-US"/>
        </a:p>
      </dgm:t>
    </dgm:pt>
    <dgm:pt modelId="{8A9B24C0-3CEA-4402-9ED0-7C80F0E7531D}" type="parTrans" cxnId="{AF21D544-1214-4DFE-910A-C1709BDF2F14}">
      <dgm:prSet/>
      <dgm:spPr/>
      <dgm:t>
        <a:bodyPr/>
        <a:lstStyle/>
        <a:p>
          <a:endParaRPr lang="en-US"/>
        </a:p>
      </dgm:t>
    </dgm:pt>
    <dgm:pt modelId="{5F49F616-B8A4-46A6-B415-9983547C77EF}" type="sibTrans" cxnId="{AF21D544-1214-4DFE-910A-C1709BDF2F14}">
      <dgm:prSet/>
      <dgm:spPr/>
      <dgm:t>
        <a:bodyPr/>
        <a:lstStyle/>
        <a:p>
          <a:endParaRPr lang="en-US"/>
        </a:p>
      </dgm:t>
    </dgm:pt>
    <dgm:pt modelId="{D73030CC-747C-41CB-83AE-584C7B8B8F0E}">
      <dgm:prSet/>
      <dgm:spPr/>
      <dgm:t>
        <a:bodyPr/>
        <a:lstStyle/>
        <a:p>
          <a:r>
            <a:rPr lang="en-GB"/>
            <a:t>Research shows that flexible workers are happier with their jobs, more committed to their jobs, and more likely to put in extra effort than non-flexible workers. </a:t>
          </a:r>
          <a:endParaRPr lang="en-US"/>
        </a:p>
      </dgm:t>
    </dgm:pt>
    <dgm:pt modelId="{200F215C-C023-4FEB-B6FA-DA6EC45EA901}" type="parTrans" cxnId="{E2D0A4F0-CDC7-4BC2-9249-EB8ED1AAE96A}">
      <dgm:prSet/>
      <dgm:spPr/>
      <dgm:t>
        <a:bodyPr/>
        <a:lstStyle/>
        <a:p>
          <a:endParaRPr lang="en-US"/>
        </a:p>
      </dgm:t>
    </dgm:pt>
    <dgm:pt modelId="{429806F3-7315-4CF9-96A4-8704A7D162EC}" type="sibTrans" cxnId="{E2D0A4F0-CDC7-4BC2-9249-EB8ED1AAE96A}">
      <dgm:prSet/>
      <dgm:spPr/>
      <dgm:t>
        <a:bodyPr/>
        <a:lstStyle/>
        <a:p>
          <a:endParaRPr lang="en-US"/>
        </a:p>
      </dgm:t>
    </dgm:pt>
    <dgm:pt modelId="{C16A9DB8-BEB5-46EF-B5EE-6E009FB59FAC}">
      <dgm:prSet/>
      <dgm:spPr/>
      <dgm:t>
        <a:bodyPr/>
        <a:lstStyle/>
        <a:p>
          <a:r>
            <a:rPr lang="en-GB"/>
            <a:t>Flexible work schedules help employees deal with disabilities and long-term health conditions, as well as their mental health and stress (CIPD, 2021). </a:t>
          </a:r>
          <a:endParaRPr lang="en-US"/>
        </a:p>
      </dgm:t>
    </dgm:pt>
    <dgm:pt modelId="{5E48389B-5C9B-4374-9BEF-E245B32B718E}" type="parTrans" cxnId="{EEB29049-1A24-4F40-B819-815BD65FCC0B}">
      <dgm:prSet/>
      <dgm:spPr/>
      <dgm:t>
        <a:bodyPr/>
        <a:lstStyle/>
        <a:p>
          <a:endParaRPr lang="en-US"/>
        </a:p>
      </dgm:t>
    </dgm:pt>
    <dgm:pt modelId="{817A4D4A-36BD-4410-9F96-EC725EE6F185}" type="sibTrans" cxnId="{EEB29049-1A24-4F40-B819-815BD65FCC0B}">
      <dgm:prSet/>
      <dgm:spPr/>
      <dgm:t>
        <a:bodyPr/>
        <a:lstStyle/>
        <a:p>
          <a:endParaRPr lang="en-US"/>
        </a:p>
      </dgm:t>
    </dgm:pt>
    <dgm:pt modelId="{CCC70390-C648-7749-B1FF-FF43F02A8ECF}" type="pres">
      <dgm:prSet presAssocID="{54ED2248-781A-4390-BCE8-641735648077}" presName="linear" presStyleCnt="0">
        <dgm:presLayoutVars>
          <dgm:animLvl val="lvl"/>
          <dgm:resizeHandles val="exact"/>
        </dgm:presLayoutVars>
      </dgm:prSet>
      <dgm:spPr/>
    </dgm:pt>
    <dgm:pt modelId="{69A6F328-D179-0240-9F19-304CE01A38ED}" type="pres">
      <dgm:prSet presAssocID="{F93EBF88-6A72-43A4-AFA0-33004A0445D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E432F40-02B0-8A41-8E6A-9E2F9C984D27}" type="pres">
      <dgm:prSet presAssocID="{272133A1-0710-44A1-9FBE-C790F1646BF1}" presName="spacer" presStyleCnt="0"/>
      <dgm:spPr/>
    </dgm:pt>
    <dgm:pt modelId="{1AD07433-82B1-2D4C-AC25-26AE597500CB}" type="pres">
      <dgm:prSet presAssocID="{CDFB385A-4269-4605-9167-DABC1EFD2AB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66142F4-4E12-924B-9870-99C04B921B61}" type="pres">
      <dgm:prSet presAssocID="{5F49F616-B8A4-46A6-B415-9983547C77EF}" presName="spacer" presStyleCnt="0"/>
      <dgm:spPr/>
    </dgm:pt>
    <dgm:pt modelId="{A08CB5F2-42D5-3046-B407-1B87EB7FE0E9}" type="pres">
      <dgm:prSet presAssocID="{D73030CC-747C-41CB-83AE-584C7B8B8F0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EE0D4E7-B1C2-9D4B-B7C5-9667F1CFC9C7}" type="pres">
      <dgm:prSet presAssocID="{429806F3-7315-4CF9-96A4-8704A7D162EC}" presName="spacer" presStyleCnt="0"/>
      <dgm:spPr/>
    </dgm:pt>
    <dgm:pt modelId="{22F17979-266C-F947-A435-FB7240F73ADE}" type="pres">
      <dgm:prSet presAssocID="{C16A9DB8-BEB5-46EF-B5EE-6E009FB59FA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F21D544-1214-4DFE-910A-C1709BDF2F14}" srcId="{54ED2248-781A-4390-BCE8-641735648077}" destId="{CDFB385A-4269-4605-9167-DABC1EFD2ABC}" srcOrd="1" destOrd="0" parTransId="{8A9B24C0-3CEA-4402-9ED0-7C80F0E7531D}" sibTransId="{5F49F616-B8A4-46A6-B415-9983547C77EF}"/>
    <dgm:cxn modelId="{EEB29049-1A24-4F40-B819-815BD65FCC0B}" srcId="{54ED2248-781A-4390-BCE8-641735648077}" destId="{C16A9DB8-BEB5-46EF-B5EE-6E009FB59FAC}" srcOrd="3" destOrd="0" parTransId="{5E48389B-5C9B-4374-9BEF-E245B32B718E}" sibTransId="{817A4D4A-36BD-4410-9F96-EC725EE6F185}"/>
    <dgm:cxn modelId="{9F335479-AA50-844D-95E7-3A6D6193F8E1}" type="presOf" srcId="{F93EBF88-6A72-43A4-AFA0-33004A0445D8}" destId="{69A6F328-D179-0240-9F19-304CE01A38ED}" srcOrd="0" destOrd="0" presId="urn:microsoft.com/office/officeart/2005/8/layout/vList2"/>
    <dgm:cxn modelId="{2B2C75A6-2090-5944-B6EB-9A7823694619}" type="presOf" srcId="{CDFB385A-4269-4605-9167-DABC1EFD2ABC}" destId="{1AD07433-82B1-2D4C-AC25-26AE597500CB}" srcOrd="0" destOrd="0" presId="urn:microsoft.com/office/officeart/2005/8/layout/vList2"/>
    <dgm:cxn modelId="{5B0558C6-0363-A74B-8BD5-8366CC960600}" type="presOf" srcId="{54ED2248-781A-4390-BCE8-641735648077}" destId="{CCC70390-C648-7749-B1FF-FF43F02A8ECF}" srcOrd="0" destOrd="0" presId="urn:microsoft.com/office/officeart/2005/8/layout/vList2"/>
    <dgm:cxn modelId="{32A2AAE9-3304-1C41-8739-9016C9D1D427}" type="presOf" srcId="{C16A9DB8-BEB5-46EF-B5EE-6E009FB59FAC}" destId="{22F17979-266C-F947-A435-FB7240F73ADE}" srcOrd="0" destOrd="0" presId="urn:microsoft.com/office/officeart/2005/8/layout/vList2"/>
    <dgm:cxn modelId="{E2D0A4F0-CDC7-4BC2-9249-EB8ED1AAE96A}" srcId="{54ED2248-781A-4390-BCE8-641735648077}" destId="{D73030CC-747C-41CB-83AE-584C7B8B8F0E}" srcOrd="2" destOrd="0" parTransId="{200F215C-C023-4FEB-B6FA-DA6EC45EA901}" sibTransId="{429806F3-7315-4CF9-96A4-8704A7D162EC}"/>
    <dgm:cxn modelId="{A4D62BF2-E41D-E446-8935-2DD0820FCA3F}" type="presOf" srcId="{D73030CC-747C-41CB-83AE-584C7B8B8F0E}" destId="{A08CB5F2-42D5-3046-B407-1B87EB7FE0E9}" srcOrd="0" destOrd="0" presId="urn:microsoft.com/office/officeart/2005/8/layout/vList2"/>
    <dgm:cxn modelId="{F0A47AF9-13EA-43D4-B76C-FEA701DF3937}" srcId="{54ED2248-781A-4390-BCE8-641735648077}" destId="{F93EBF88-6A72-43A4-AFA0-33004A0445D8}" srcOrd="0" destOrd="0" parTransId="{169B4018-14F7-4719-9475-FC9CB2627C5C}" sibTransId="{272133A1-0710-44A1-9FBE-C790F1646BF1}"/>
    <dgm:cxn modelId="{7C2CB97A-8E5C-8347-9C0B-B20041BF239A}" type="presParOf" srcId="{CCC70390-C648-7749-B1FF-FF43F02A8ECF}" destId="{69A6F328-D179-0240-9F19-304CE01A38ED}" srcOrd="0" destOrd="0" presId="urn:microsoft.com/office/officeart/2005/8/layout/vList2"/>
    <dgm:cxn modelId="{4831EA64-FB42-CD40-A722-7EB9C620463A}" type="presParOf" srcId="{CCC70390-C648-7749-B1FF-FF43F02A8ECF}" destId="{FE432F40-02B0-8A41-8E6A-9E2F9C984D27}" srcOrd="1" destOrd="0" presId="urn:microsoft.com/office/officeart/2005/8/layout/vList2"/>
    <dgm:cxn modelId="{2CC3EF04-C2C4-434B-976A-4DE0E476CB8F}" type="presParOf" srcId="{CCC70390-C648-7749-B1FF-FF43F02A8ECF}" destId="{1AD07433-82B1-2D4C-AC25-26AE597500CB}" srcOrd="2" destOrd="0" presId="urn:microsoft.com/office/officeart/2005/8/layout/vList2"/>
    <dgm:cxn modelId="{BCB56E41-C10C-6547-9EB4-4070FF6F6EEE}" type="presParOf" srcId="{CCC70390-C648-7749-B1FF-FF43F02A8ECF}" destId="{F66142F4-4E12-924B-9870-99C04B921B61}" srcOrd="3" destOrd="0" presId="urn:microsoft.com/office/officeart/2005/8/layout/vList2"/>
    <dgm:cxn modelId="{F57F22C6-2AB4-DF48-A116-ABB80240BEF6}" type="presParOf" srcId="{CCC70390-C648-7749-B1FF-FF43F02A8ECF}" destId="{A08CB5F2-42D5-3046-B407-1B87EB7FE0E9}" srcOrd="4" destOrd="0" presId="urn:microsoft.com/office/officeart/2005/8/layout/vList2"/>
    <dgm:cxn modelId="{CE16D90A-4F69-DA40-A29A-C86E226AFC9A}" type="presParOf" srcId="{CCC70390-C648-7749-B1FF-FF43F02A8ECF}" destId="{CEE0D4E7-B1C2-9D4B-B7C5-9667F1CFC9C7}" srcOrd="5" destOrd="0" presId="urn:microsoft.com/office/officeart/2005/8/layout/vList2"/>
    <dgm:cxn modelId="{8EB4C1DE-F925-8C43-9371-8DCAAC078E80}" type="presParOf" srcId="{CCC70390-C648-7749-B1FF-FF43F02A8ECF}" destId="{22F17979-266C-F947-A435-FB7240F73AD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D8BFEB-7208-44A9-B25B-02CBCA106A6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8B2A84-08F5-4BAC-B0CB-7370FD472E28}">
      <dgm:prSet/>
      <dgm:spPr/>
      <dgm:t>
        <a:bodyPr/>
        <a:lstStyle/>
        <a:p>
          <a:r>
            <a:rPr lang="en-GB"/>
            <a:t>Some employees may be more productive when they have more freedom to choose how they work, but others need the structure of set hours to be productive. </a:t>
          </a:r>
          <a:endParaRPr lang="en-US"/>
        </a:p>
      </dgm:t>
    </dgm:pt>
    <dgm:pt modelId="{37BACCB7-324D-446D-978A-C6381DC1E3E9}" type="parTrans" cxnId="{6D7244AE-5B9B-470E-AA27-CAA13BD20C3A}">
      <dgm:prSet/>
      <dgm:spPr/>
      <dgm:t>
        <a:bodyPr/>
        <a:lstStyle/>
        <a:p>
          <a:endParaRPr lang="en-US"/>
        </a:p>
      </dgm:t>
    </dgm:pt>
    <dgm:pt modelId="{E104E477-7C77-4F4A-AD7A-8856BD784D01}" type="sibTrans" cxnId="{6D7244AE-5B9B-470E-AA27-CAA13BD20C3A}">
      <dgm:prSet/>
      <dgm:spPr/>
      <dgm:t>
        <a:bodyPr/>
        <a:lstStyle/>
        <a:p>
          <a:endParaRPr lang="en-US"/>
        </a:p>
      </dgm:t>
    </dgm:pt>
    <dgm:pt modelId="{7B55FA1C-4EEE-4786-A867-9EC2519B0683}">
      <dgm:prSet/>
      <dgm:spPr/>
      <dgm:t>
        <a:bodyPr/>
        <a:lstStyle/>
        <a:p>
          <a:r>
            <a:rPr lang="en-GB"/>
            <a:t>It is important to look into and understand a few of the biggest possible problems with flexible work hours. </a:t>
          </a:r>
          <a:endParaRPr lang="en-US"/>
        </a:p>
      </dgm:t>
    </dgm:pt>
    <dgm:pt modelId="{1AAFD9C8-8864-451A-AE46-245FBCB698B9}" type="parTrans" cxnId="{E376A4C1-3DE1-489B-9021-BC91AC6C8BED}">
      <dgm:prSet/>
      <dgm:spPr/>
      <dgm:t>
        <a:bodyPr/>
        <a:lstStyle/>
        <a:p>
          <a:endParaRPr lang="en-US"/>
        </a:p>
      </dgm:t>
    </dgm:pt>
    <dgm:pt modelId="{4710B5F0-64FB-42A4-A0AF-D0596128D1E2}" type="sibTrans" cxnId="{E376A4C1-3DE1-489B-9021-BC91AC6C8BED}">
      <dgm:prSet/>
      <dgm:spPr/>
      <dgm:t>
        <a:bodyPr/>
        <a:lstStyle/>
        <a:p>
          <a:endParaRPr lang="en-US"/>
        </a:p>
      </dgm:t>
    </dgm:pt>
    <dgm:pt modelId="{86B180F0-ED3D-41FA-91F5-B0568262772B}">
      <dgm:prSet/>
      <dgm:spPr/>
      <dgm:t>
        <a:bodyPr/>
        <a:lstStyle/>
        <a:p>
          <a:r>
            <a:rPr lang="en-GB"/>
            <a:t>There could be less supervision, a less rigid work structure, and a more "solo" way of working. </a:t>
          </a:r>
          <a:endParaRPr lang="en-US"/>
        </a:p>
      </dgm:t>
    </dgm:pt>
    <dgm:pt modelId="{8A3114D4-B458-4ACE-88D7-6F66C781E641}" type="parTrans" cxnId="{C4B2B2D3-752D-4DA3-A322-659976954B9F}">
      <dgm:prSet/>
      <dgm:spPr/>
      <dgm:t>
        <a:bodyPr/>
        <a:lstStyle/>
        <a:p>
          <a:endParaRPr lang="en-US"/>
        </a:p>
      </dgm:t>
    </dgm:pt>
    <dgm:pt modelId="{CF970E8F-8F0C-43D7-B75D-6E80CF8BB143}" type="sibTrans" cxnId="{C4B2B2D3-752D-4DA3-A322-659976954B9F}">
      <dgm:prSet/>
      <dgm:spPr/>
      <dgm:t>
        <a:bodyPr/>
        <a:lstStyle/>
        <a:p>
          <a:endParaRPr lang="en-US"/>
        </a:p>
      </dgm:t>
    </dgm:pt>
    <dgm:pt modelId="{E6F32C69-B718-4273-8C97-C2DBC1C3AB64}">
      <dgm:prSet/>
      <dgm:spPr/>
      <dgm:t>
        <a:bodyPr/>
        <a:lstStyle/>
        <a:p>
          <a:r>
            <a:rPr lang="en-GB"/>
            <a:t>Even on our best days, putting things off can be hard, and everyone has trouble with it at some point during the workweek (Yu, Burke and Raad, 2019).</a:t>
          </a:r>
          <a:endParaRPr lang="en-US"/>
        </a:p>
      </dgm:t>
    </dgm:pt>
    <dgm:pt modelId="{5DD8A466-32D0-4A6F-8020-8BB53A0D716F}" type="parTrans" cxnId="{3A28CF41-A2BE-4931-813D-B5F01BAD3A46}">
      <dgm:prSet/>
      <dgm:spPr/>
      <dgm:t>
        <a:bodyPr/>
        <a:lstStyle/>
        <a:p>
          <a:endParaRPr lang="en-US"/>
        </a:p>
      </dgm:t>
    </dgm:pt>
    <dgm:pt modelId="{D325978F-CE79-45D7-9A18-1F54E5788B02}" type="sibTrans" cxnId="{3A28CF41-A2BE-4931-813D-B5F01BAD3A46}">
      <dgm:prSet/>
      <dgm:spPr/>
      <dgm:t>
        <a:bodyPr/>
        <a:lstStyle/>
        <a:p>
          <a:endParaRPr lang="en-US"/>
        </a:p>
      </dgm:t>
    </dgm:pt>
    <dgm:pt modelId="{D5E85509-E8E4-8743-A0BE-AA662ABB83EC}" type="pres">
      <dgm:prSet presAssocID="{EAD8BFEB-7208-44A9-B25B-02CBCA106A6D}" presName="linear" presStyleCnt="0">
        <dgm:presLayoutVars>
          <dgm:animLvl val="lvl"/>
          <dgm:resizeHandles val="exact"/>
        </dgm:presLayoutVars>
      </dgm:prSet>
      <dgm:spPr/>
    </dgm:pt>
    <dgm:pt modelId="{CA9B5523-F52C-8347-9E71-CA675D630F15}" type="pres">
      <dgm:prSet presAssocID="{1A8B2A84-08F5-4BAC-B0CB-7370FD472E2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3BB45D5-483E-1549-AD8F-F7BFE30085AA}" type="pres">
      <dgm:prSet presAssocID="{E104E477-7C77-4F4A-AD7A-8856BD784D01}" presName="spacer" presStyleCnt="0"/>
      <dgm:spPr/>
    </dgm:pt>
    <dgm:pt modelId="{267ED5D9-D5F8-EB4F-8EDD-5F43FF374826}" type="pres">
      <dgm:prSet presAssocID="{7B55FA1C-4EEE-4786-A867-9EC2519B068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911057D-043D-1D44-895D-D149891162DF}" type="pres">
      <dgm:prSet presAssocID="{4710B5F0-64FB-42A4-A0AF-D0596128D1E2}" presName="spacer" presStyleCnt="0"/>
      <dgm:spPr/>
    </dgm:pt>
    <dgm:pt modelId="{9B4054F4-533F-F341-8A22-6EFCA329FD5F}" type="pres">
      <dgm:prSet presAssocID="{86B180F0-ED3D-41FA-91F5-B0568262772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B82C141-7BCA-5F42-AF52-1740D3A5B682}" type="pres">
      <dgm:prSet presAssocID="{CF970E8F-8F0C-43D7-B75D-6E80CF8BB143}" presName="spacer" presStyleCnt="0"/>
      <dgm:spPr/>
    </dgm:pt>
    <dgm:pt modelId="{E1428F9D-44D7-A942-AF8F-9BA354916BB4}" type="pres">
      <dgm:prSet presAssocID="{E6F32C69-B718-4273-8C97-C2DBC1C3AB6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78ABE19-A78B-904F-BAF1-C76B1289C2F0}" type="presOf" srcId="{7B55FA1C-4EEE-4786-A867-9EC2519B0683}" destId="{267ED5D9-D5F8-EB4F-8EDD-5F43FF374826}" srcOrd="0" destOrd="0" presId="urn:microsoft.com/office/officeart/2005/8/layout/vList2"/>
    <dgm:cxn modelId="{3A28CF41-A2BE-4931-813D-B5F01BAD3A46}" srcId="{EAD8BFEB-7208-44A9-B25B-02CBCA106A6D}" destId="{E6F32C69-B718-4273-8C97-C2DBC1C3AB64}" srcOrd="3" destOrd="0" parTransId="{5DD8A466-32D0-4A6F-8020-8BB53A0D716F}" sibTransId="{D325978F-CE79-45D7-9A18-1F54E5788B02}"/>
    <dgm:cxn modelId="{B36B5779-7DBF-2A4A-82B1-67E8C57FA634}" type="presOf" srcId="{E6F32C69-B718-4273-8C97-C2DBC1C3AB64}" destId="{E1428F9D-44D7-A942-AF8F-9BA354916BB4}" srcOrd="0" destOrd="0" presId="urn:microsoft.com/office/officeart/2005/8/layout/vList2"/>
    <dgm:cxn modelId="{FCB14B81-2D8D-1241-B37A-C16E5C394777}" type="presOf" srcId="{1A8B2A84-08F5-4BAC-B0CB-7370FD472E28}" destId="{CA9B5523-F52C-8347-9E71-CA675D630F15}" srcOrd="0" destOrd="0" presId="urn:microsoft.com/office/officeart/2005/8/layout/vList2"/>
    <dgm:cxn modelId="{FE053F99-1079-E645-8C06-11EE937BD3A5}" type="presOf" srcId="{86B180F0-ED3D-41FA-91F5-B0568262772B}" destId="{9B4054F4-533F-F341-8A22-6EFCA329FD5F}" srcOrd="0" destOrd="0" presId="urn:microsoft.com/office/officeart/2005/8/layout/vList2"/>
    <dgm:cxn modelId="{6D7244AE-5B9B-470E-AA27-CAA13BD20C3A}" srcId="{EAD8BFEB-7208-44A9-B25B-02CBCA106A6D}" destId="{1A8B2A84-08F5-4BAC-B0CB-7370FD472E28}" srcOrd="0" destOrd="0" parTransId="{37BACCB7-324D-446D-978A-C6381DC1E3E9}" sibTransId="{E104E477-7C77-4F4A-AD7A-8856BD784D01}"/>
    <dgm:cxn modelId="{E376A4C1-3DE1-489B-9021-BC91AC6C8BED}" srcId="{EAD8BFEB-7208-44A9-B25B-02CBCA106A6D}" destId="{7B55FA1C-4EEE-4786-A867-9EC2519B0683}" srcOrd="1" destOrd="0" parTransId="{1AAFD9C8-8864-451A-AE46-245FBCB698B9}" sibTransId="{4710B5F0-64FB-42A4-A0AF-D0596128D1E2}"/>
    <dgm:cxn modelId="{C4B2B2D3-752D-4DA3-A322-659976954B9F}" srcId="{EAD8BFEB-7208-44A9-B25B-02CBCA106A6D}" destId="{86B180F0-ED3D-41FA-91F5-B0568262772B}" srcOrd="2" destOrd="0" parTransId="{8A3114D4-B458-4ACE-88D7-6F66C781E641}" sibTransId="{CF970E8F-8F0C-43D7-B75D-6E80CF8BB143}"/>
    <dgm:cxn modelId="{06870CEE-8512-EB4F-83AF-E8B87114D402}" type="presOf" srcId="{EAD8BFEB-7208-44A9-B25B-02CBCA106A6D}" destId="{D5E85509-E8E4-8743-A0BE-AA662ABB83EC}" srcOrd="0" destOrd="0" presId="urn:microsoft.com/office/officeart/2005/8/layout/vList2"/>
    <dgm:cxn modelId="{4B4C7BF4-753E-8245-A3F3-E04F6E3DAD61}" type="presParOf" srcId="{D5E85509-E8E4-8743-A0BE-AA662ABB83EC}" destId="{CA9B5523-F52C-8347-9E71-CA675D630F15}" srcOrd="0" destOrd="0" presId="urn:microsoft.com/office/officeart/2005/8/layout/vList2"/>
    <dgm:cxn modelId="{96F13CC9-6FC7-3148-9B43-20FCEE308526}" type="presParOf" srcId="{D5E85509-E8E4-8743-A0BE-AA662ABB83EC}" destId="{73BB45D5-483E-1549-AD8F-F7BFE30085AA}" srcOrd="1" destOrd="0" presId="urn:microsoft.com/office/officeart/2005/8/layout/vList2"/>
    <dgm:cxn modelId="{355F3AC3-6E6B-484D-A710-BAC3A032F973}" type="presParOf" srcId="{D5E85509-E8E4-8743-A0BE-AA662ABB83EC}" destId="{267ED5D9-D5F8-EB4F-8EDD-5F43FF374826}" srcOrd="2" destOrd="0" presId="urn:microsoft.com/office/officeart/2005/8/layout/vList2"/>
    <dgm:cxn modelId="{3B4B0985-9598-264C-BD17-CC647DA961D8}" type="presParOf" srcId="{D5E85509-E8E4-8743-A0BE-AA662ABB83EC}" destId="{8911057D-043D-1D44-895D-D149891162DF}" srcOrd="3" destOrd="0" presId="urn:microsoft.com/office/officeart/2005/8/layout/vList2"/>
    <dgm:cxn modelId="{67088E1E-3259-9642-A0FA-4E4F62B20A9C}" type="presParOf" srcId="{D5E85509-E8E4-8743-A0BE-AA662ABB83EC}" destId="{9B4054F4-533F-F341-8A22-6EFCA329FD5F}" srcOrd="4" destOrd="0" presId="urn:microsoft.com/office/officeart/2005/8/layout/vList2"/>
    <dgm:cxn modelId="{48F6E548-A3A2-2C47-BD09-D646F9571035}" type="presParOf" srcId="{D5E85509-E8E4-8743-A0BE-AA662ABB83EC}" destId="{8B82C141-7BCA-5F42-AF52-1740D3A5B682}" srcOrd="5" destOrd="0" presId="urn:microsoft.com/office/officeart/2005/8/layout/vList2"/>
    <dgm:cxn modelId="{8F326F30-71DE-504B-B17C-4B697A882D3E}" type="presParOf" srcId="{D5E85509-E8E4-8743-A0BE-AA662ABB83EC}" destId="{E1428F9D-44D7-A942-AF8F-9BA354916BB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183D44-2D9F-5F45-91EB-FC0720D2F7F3}">
      <dsp:nvSpPr>
        <dsp:cNvPr id="0" name=""/>
        <dsp:cNvSpPr/>
      </dsp:nvSpPr>
      <dsp:spPr>
        <a:xfrm>
          <a:off x="0" y="0"/>
          <a:ext cx="6586489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274A123-87D1-8B4F-A1D7-F2429EC27356}">
      <dsp:nvSpPr>
        <dsp:cNvPr id="0" name=""/>
        <dsp:cNvSpPr/>
      </dsp:nvSpPr>
      <dsp:spPr>
        <a:xfrm>
          <a:off x="0" y="0"/>
          <a:ext cx="6586489" cy="946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Diversity in the workplace means that a company hires people with different genders, religions, races, ages, ethnicities, sexual orientations, and levels of education. </a:t>
          </a:r>
          <a:endParaRPr lang="en-US" sz="1900" kern="1200"/>
        </a:p>
      </dsp:txBody>
      <dsp:txXfrm>
        <a:off x="0" y="0"/>
        <a:ext cx="6586489" cy="946354"/>
      </dsp:txXfrm>
    </dsp:sp>
    <dsp:sp modelId="{95E1F2ED-7C40-EE4A-9298-1716E9FF2D20}">
      <dsp:nvSpPr>
        <dsp:cNvPr id="0" name=""/>
        <dsp:cNvSpPr/>
      </dsp:nvSpPr>
      <dsp:spPr>
        <a:xfrm>
          <a:off x="0" y="946354"/>
          <a:ext cx="6586489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B44A2B-5D96-A643-B18D-22659AC29EF7}">
      <dsp:nvSpPr>
        <dsp:cNvPr id="0" name=""/>
        <dsp:cNvSpPr/>
      </dsp:nvSpPr>
      <dsp:spPr>
        <a:xfrm>
          <a:off x="0" y="946354"/>
          <a:ext cx="6586489" cy="946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Diversity at work has many benefits, both inside and outside the company. </a:t>
          </a:r>
          <a:endParaRPr lang="en-US" sz="1900" kern="1200"/>
        </a:p>
      </dsp:txBody>
      <dsp:txXfrm>
        <a:off x="0" y="946354"/>
        <a:ext cx="6586489" cy="946354"/>
      </dsp:txXfrm>
    </dsp:sp>
    <dsp:sp modelId="{709EA5AE-D69D-284F-BE2E-29C111F7884D}">
      <dsp:nvSpPr>
        <dsp:cNvPr id="0" name=""/>
        <dsp:cNvSpPr/>
      </dsp:nvSpPr>
      <dsp:spPr>
        <a:xfrm>
          <a:off x="0" y="1892709"/>
          <a:ext cx="6586489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D555632-FF23-754C-8F71-EE5C8BCC1022}">
      <dsp:nvSpPr>
        <dsp:cNvPr id="0" name=""/>
        <dsp:cNvSpPr/>
      </dsp:nvSpPr>
      <dsp:spPr>
        <a:xfrm>
          <a:off x="0" y="1892709"/>
          <a:ext cx="6586489" cy="946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doesn't mean, though, that putting diversity programmes into place at work is easy. </a:t>
          </a:r>
          <a:endParaRPr lang="en-US" sz="1900" kern="1200"/>
        </a:p>
      </dsp:txBody>
      <dsp:txXfrm>
        <a:off x="0" y="1892709"/>
        <a:ext cx="6586489" cy="946354"/>
      </dsp:txXfrm>
    </dsp:sp>
    <dsp:sp modelId="{2FD8C89E-AF4E-2E45-8448-FE751774E2E9}">
      <dsp:nvSpPr>
        <dsp:cNvPr id="0" name=""/>
        <dsp:cNvSpPr/>
      </dsp:nvSpPr>
      <dsp:spPr>
        <a:xfrm>
          <a:off x="0" y="2839064"/>
          <a:ext cx="6586489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3F97052-3721-EA47-B582-93FCA25F18F0}">
      <dsp:nvSpPr>
        <dsp:cNvPr id="0" name=""/>
        <dsp:cNvSpPr/>
      </dsp:nvSpPr>
      <dsp:spPr>
        <a:xfrm>
          <a:off x="0" y="2839064"/>
          <a:ext cx="6586489" cy="946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If a company actively looks for candidates from different backgrounds, they will have a larger pool of talent to choose from (Akkermans et al., 2021). </a:t>
          </a:r>
          <a:endParaRPr lang="en-US" sz="1900" kern="1200"/>
        </a:p>
      </dsp:txBody>
      <dsp:txXfrm>
        <a:off x="0" y="2839064"/>
        <a:ext cx="6586489" cy="9463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A6F328-D179-0240-9F19-304CE01A38ED}">
      <dsp:nvSpPr>
        <dsp:cNvPr id="0" name=""/>
        <dsp:cNvSpPr/>
      </dsp:nvSpPr>
      <dsp:spPr>
        <a:xfrm>
          <a:off x="0" y="411562"/>
          <a:ext cx="4780416" cy="879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Because of technological advances like remote work and hot desking, businesses can save money on office space. </a:t>
          </a:r>
          <a:endParaRPr lang="en-US" sz="1600" kern="1200"/>
        </a:p>
      </dsp:txBody>
      <dsp:txXfrm>
        <a:off x="42950" y="454512"/>
        <a:ext cx="4694516" cy="793940"/>
      </dsp:txXfrm>
    </dsp:sp>
    <dsp:sp modelId="{1AD07433-82B1-2D4C-AC25-26AE597500CB}">
      <dsp:nvSpPr>
        <dsp:cNvPr id="0" name=""/>
        <dsp:cNvSpPr/>
      </dsp:nvSpPr>
      <dsp:spPr>
        <a:xfrm>
          <a:off x="0" y="1337483"/>
          <a:ext cx="4780416" cy="87984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Also, flexible working makes it easier for businesses to match their resources to their needs. For example, they can serve customers around the clock. </a:t>
          </a:r>
          <a:endParaRPr lang="en-US" sz="1600" kern="1200"/>
        </a:p>
      </dsp:txBody>
      <dsp:txXfrm>
        <a:off x="42950" y="1380433"/>
        <a:ext cx="4694516" cy="793940"/>
      </dsp:txXfrm>
    </dsp:sp>
    <dsp:sp modelId="{A08CB5F2-42D5-3046-B407-1B87EB7FE0E9}">
      <dsp:nvSpPr>
        <dsp:cNvPr id="0" name=""/>
        <dsp:cNvSpPr/>
      </dsp:nvSpPr>
      <dsp:spPr>
        <a:xfrm>
          <a:off x="0" y="2263403"/>
          <a:ext cx="4780416" cy="87984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Research shows that flexible workers are happier with their jobs, more committed to their jobs, and more likely to put in extra effort than non-flexible workers. </a:t>
          </a:r>
          <a:endParaRPr lang="en-US" sz="1600" kern="1200"/>
        </a:p>
      </dsp:txBody>
      <dsp:txXfrm>
        <a:off x="42950" y="2306353"/>
        <a:ext cx="4694516" cy="793940"/>
      </dsp:txXfrm>
    </dsp:sp>
    <dsp:sp modelId="{22F17979-266C-F947-A435-FB7240F73ADE}">
      <dsp:nvSpPr>
        <dsp:cNvPr id="0" name=""/>
        <dsp:cNvSpPr/>
      </dsp:nvSpPr>
      <dsp:spPr>
        <a:xfrm>
          <a:off x="0" y="3189323"/>
          <a:ext cx="4780416" cy="8798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Flexible work schedules help employees deal with disabilities and long-term health conditions, as well as their mental health and stress (CIPD, 2021). </a:t>
          </a:r>
          <a:endParaRPr lang="en-US" sz="1600" kern="1200"/>
        </a:p>
      </dsp:txBody>
      <dsp:txXfrm>
        <a:off x="42950" y="3232273"/>
        <a:ext cx="4694516" cy="7939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9B5523-F52C-8347-9E71-CA675D630F15}">
      <dsp:nvSpPr>
        <dsp:cNvPr id="0" name=""/>
        <dsp:cNvSpPr/>
      </dsp:nvSpPr>
      <dsp:spPr>
        <a:xfrm>
          <a:off x="0" y="525862"/>
          <a:ext cx="4780416" cy="8248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Some employees may be more productive when they have more freedom to choose how they work, but others need the structure of set hours to be productive. </a:t>
          </a:r>
          <a:endParaRPr lang="en-US" sz="1500" kern="1200"/>
        </a:p>
      </dsp:txBody>
      <dsp:txXfrm>
        <a:off x="40266" y="566128"/>
        <a:ext cx="4699884" cy="744318"/>
      </dsp:txXfrm>
    </dsp:sp>
    <dsp:sp modelId="{267ED5D9-D5F8-EB4F-8EDD-5F43FF374826}">
      <dsp:nvSpPr>
        <dsp:cNvPr id="0" name=""/>
        <dsp:cNvSpPr/>
      </dsp:nvSpPr>
      <dsp:spPr>
        <a:xfrm>
          <a:off x="0" y="1393912"/>
          <a:ext cx="4780416" cy="82485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It is important to look into and understand a few of the biggest possible problems with flexible work hours. </a:t>
          </a:r>
          <a:endParaRPr lang="en-US" sz="1500" kern="1200"/>
        </a:p>
      </dsp:txBody>
      <dsp:txXfrm>
        <a:off x="40266" y="1434178"/>
        <a:ext cx="4699884" cy="744318"/>
      </dsp:txXfrm>
    </dsp:sp>
    <dsp:sp modelId="{9B4054F4-533F-F341-8A22-6EFCA329FD5F}">
      <dsp:nvSpPr>
        <dsp:cNvPr id="0" name=""/>
        <dsp:cNvSpPr/>
      </dsp:nvSpPr>
      <dsp:spPr>
        <a:xfrm>
          <a:off x="0" y="2261962"/>
          <a:ext cx="4780416" cy="82485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There could be less supervision, a less rigid work structure, and a more "solo" way of working. </a:t>
          </a:r>
          <a:endParaRPr lang="en-US" sz="1500" kern="1200"/>
        </a:p>
      </dsp:txBody>
      <dsp:txXfrm>
        <a:off x="40266" y="2302228"/>
        <a:ext cx="4699884" cy="744318"/>
      </dsp:txXfrm>
    </dsp:sp>
    <dsp:sp modelId="{E1428F9D-44D7-A942-AF8F-9BA354916BB4}">
      <dsp:nvSpPr>
        <dsp:cNvPr id="0" name=""/>
        <dsp:cNvSpPr/>
      </dsp:nvSpPr>
      <dsp:spPr>
        <a:xfrm>
          <a:off x="0" y="3130013"/>
          <a:ext cx="4780416" cy="82485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Even on our best days, putting things off can be hard, and everyone has trouble with it at some point during the workweek (Yu, Burke and Raad, 2019).</a:t>
          </a:r>
          <a:endParaRPr lang="en-US" sz="1500" kern="1200"/>
        </a:p>
      </dsp:txBody>
      <dsp:txXfrm>
        <a:off x="40266" y="3170279"/>
        <a:ext cx="4699884" cy="7443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103D6B-1CB0-5543-AD26-1F89CFEB5D77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CBF2C7-2659-4245-A1F0-8BEAED5376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63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knowledge/fundamentals/relations/flexible-working/factsheet#gref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hrexchangenetwork.com/hr-talent-management/articles/diversity-hrs-role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CBF2C7-2659-4245-A1F0-8BEAED53767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1155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Flexible working arrangements allow employees to change the amount, timing, or location of their work, usually to the mutual benefit of the individual and the organisation.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Flexibility allows more people to enter and stay in the labour force, manage caring responsibilities, and maintain a healthy work-life balance, while also encouraging employee engagement and well-being.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in far too many workplaces, barriers such as a lack of understanding and even negative attitudes toward flexible working among leaders and line managers can prevent its benefits for individuals and the business from being realised.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a result, making the case for employers to invest in creating more flexible working opportunities for their entire workforce and assisting in attracting individuals with diverse backgrounds and experiences is critical.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CBF2C7-2659-4245-A1F0-8BEAED53767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691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Diversity in the workplace refers to a company that intentionally hires people with different characteristics, such as gender, religion, race, age, ethnicity, sexual orientation, and education.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Diversity in the workplace has numerous advantages, both internally and externally.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is not to say that implementing diversity initiatives in the workplace is without challenges.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company that actively seeks candidates from diverse backgrounds will have a larger talent pool at their disposal.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CBF2C7-2659-4245-A1F0-8BEAED53767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1516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primary responsibility of HR professionals is to create and empower a diverse culture through management and leadership.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One that is respectful and inclusive, with opportunities for all employees to learn, grow, and contribute to the organisation.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can be difficult to obtain a clear picture of an organization's diversity in the majority of cases.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combat this, HR departments should monitor diversity. Audits can be used to accomplish this.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should be done not only for current employees, but also for hiring practises. This will allow for accurate progress tracking.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CBF2C7-2659-4245-A1F0-8BEAED53767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2941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Flexible work arrangements can provide both direct and indirect business benefits.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 business benefits include office space savings as a result of technological advances such as remote work and hot desking.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Furthermore, flexible working allows for a better match of business resources and demand, such as serving customers around the clock.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Indirect business benefits are realised through increased employee job satisfaction and wellness.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Flexible workers, according to research, have higher levels of job satisfaction, commitment, and are more likely to increase their discretionary effort than non-flexible workers.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Flexible work schedules enable employees to manage disability and long-term health conditions, as well as their mental health and stress, in addition to lowering absence rates.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CBF2C7-2659-4245-A1F0-8BEAED53767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5639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While some employees may be more productive when working under flexible conditions, others require the structure of set working hours to be productive.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is critical to investigate and comprehend a few key potential drawbacks of flexible work hours.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Less supervision, a less rigid work structure, and a more "solo" working environment are all possibilities.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Procrastination can be a problem even on our best days, and it is something that everyone struggles with at some point during the workweek.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CBF2C7-2659-4245-A1F0-8BEAED53767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988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  <a:p>
            <a:r>
              <a:rPr lang="en-GB" dirty="0"/>
              <a:t>Akkermans, J., Collings, D.G., da Motta </a:t>
            </a:r>
            <a:r>
              <a:rPr lang="en-GB" dirty="0" err="1"/>
              <a:t>Veiga</a:t>
            </a:r>
            <a:r>
              <a:rPr lang="en-GB" dirty="0"/>
              <a:t>, S.P., Post, C. and Seibert, S. (2021). Toward a broader understanding of career shocks: Exploring interdisciplinary connections with research on job search, human resource management, entrepreneurship, and diversity. </a:t>
            </a:r>
            <a:r>
              <a:rPr lang="en-GB" i="1" dirty="0"/>
              <a:t>Journal of Vocational </a:t>
            </a:r>
            <a:r>
              <a:rPr lang="en-GB" i="1" dirty="0" err="1"/>
              <a:t>Behavior</a:t>
            </a:r>
            <a:r>
              <a:rPr lang="en-GB" dirty="0"/>
              <a:t>, 126, p.103563. doi:10.1016/j.jvb.2021.103563.</a:t>
            </a:r>
          </a:p>
          <a:p>
            <a:r>
              <a:rPr lang="en-GB" dirty="0"/>
              <a:t>CIPD (2021). Flexible Working Practices | Factsheets. </a:t>
            </a:r>
            <a:r>
              <a:rPr lang="en-GB" i="1" dirty="0"/>
              <a:t>CIPD</a:t>
            </a:r>
            <a:r>
              <a:rPr lang="en-GB" dirty="0"/>
              <a:t> [online]. Available at: </a:t>
            </a:r>
            <a:r>
              <a:rPr lang="en-GB" dirty="0">
                <a:hlinkClick r:id="rId3"/>
              </a:rPr>
              <a:t>https://www.cipd.co.uk/knowledge/fundamentals/relations/flexible-working/factsheet#gref</a:t>
            </a:r>
            <a:r>
              <a:rPr lang="en-GB" dirty="0"/>
              <a:t>. [Accessed: 15/07/2022].</a:t>
            </a:r>
          </a:p>
          <a:p>
            <a:r>
              <a:rPr lang="en-GB" dirty="0" err="1"/>
              <a:t>Shagvaliyeva</a:t>
            </a:r>
            <a:r>
              <a:rPr lang="en-GB" dirty="0"/>
              <a:t>, S. and </a:t>
            </a:r>
            <a:r>
              <a:rPr lang="en-GB" dirty="0" err="1"/>
              <a:t>Yazdanifard</a:t>
            </a:r>
            <a:r>
              <a:rPr lang="en-GB" dirty="0"/>
              <a:t>, R. (2014). Impact of flexible working hours on work-life balance. </a:t>
            </a:r>
            <a:r>
              <a:rPr lang="en-GB" i="1" dirty="0"/>
              <a:t>American Journal of Industrial and Business Management</a:t>
            </a:r>
            <a:r>
              <a:rPr lang="en-GB" dirty="0"/>
              <a:t>, [online] 04(</a:t>
            </a:r>
            <a:r>
              <a:rPr lang="en-GB" b="1" dirty="0"/>
              <a:t>01</a:t>
            </a:r>
            <a:r>
              <a:rPr lang="en-GB" dirty="0"/>
              <a:t>), pp.20–23. doi:10.4236/ajibm.2014.41004.</a:t>
            </a:r>
          </a:p>
          <a:p>
            <a:r>
              <a:rPr lang="en-GB" dirty="0"/>
              <a:t>Stevenson, M. (2018). Diversity: HR’s Role. </a:t>
            </a:r>
            <a:r>
              <a:rPr lang="en-GB" i="1" dirty="0"/>
              <a:t>HR Exchange Network </a:t>
            </a:r>
            <a:r>
              <a:rPr lang="en-GB" dirty="0"/>
              <a:t>[online]. Available at: </a:t>
            </a:r>
            <a:r>
              <a:rPr lang="en-GB" dirty="0">
                <a:hlinkClick r:id="rId4"/>
              </a:rPr>
              <a:t>https://www.hrexchangenetwork.com/hr-talent-management/articles/diversity-hrs-role</a:t>
            </a:r>
            <a:r>
              <a:rPr lang="en-GB" dirty="0"/>
              <a:t>. [Accessed: 20/07/2022].</a:t>
            </a:r>
          </a:p>
          <a:p>
            <a:r>
              <a:rPr lang="en-GB" dirty="0"/>
              <a:t>Yu, R., Burke, M. and </a:t>
            </a:r>
            <a:r>
              <a:rPr lang="en-GB" dirty="0" err="1"/>
              <a:t>Raad</a:t>
            </a:r>
            <a:r>
              <a:rPr lang="en-GB" dirty="0"/>
              <a:t>, N. (2019). Exploring impact of future flexible working model evolution on urban environment, economy and planning. </a:t>
            </a:r>
            <a:r>
              <a:rPr lang="en-GB" i="1" dirty="0"/>
              <a:t>Journal of Urban Management</a:t>
            </a:r>
            <a:r>
              <a:rPr lang="en-GB" dirty="0"/>
              <a:t>, 8(</a:t>
            </a:r>
            <a:r>
              <a:rPr lang="en-GB" b="1" dirty="0"/>
              <a:t>3</a:t>
            </a:r>
            <a:r>
              <a:rPr lang="en-GB" dirty="0"/>
              <a:t>). doi:10.1016/j.jum.2019.05.002.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CBF2C7-2659-4245-A1F0-8BEAED53767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4604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8C125-F59E-0B44-A185-223658F696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EA1F02-C80E-D528-DB38-7BB7D4D3B5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F90208-359D-48D4-7E5D-AFF54642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B8D-AD8B-C34E-BB36-36E176F9F182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FF4D1F-335A-2716-72EC-AF50647FE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B8B962-1411-9E6D-ED00-EDBA63E1B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D235A-513B-8441-B91F-8A08A1A0F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593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677D1-7E70-587D-580A-AFCD1D86C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B933D-95A1-015D-D7D4-FC387F77E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4F375B-7542-D224-BF91-472CCB0B7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B8D-AD8B-C34E-BB36-36E176F9F182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DC7721-E9E8-6DEE-D72D-34D97417A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2D25F-AE4A-1057-831F-46B19BF92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D235A-513B-8441-B91F-8A08A1A0F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503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76006-3C03-5CC0-1F88-C1D2827AF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DC936D-C8CC-BF0C-454A-F13CBF67D1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8A2E0-D407-8CE6-1925-4ED3132C5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B8D-AD8B-C34E-BB36-36E176F9F182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84B4C4-CE22-CEA0-27A4-16DF8958D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394D83-CA88-A97F-4AB3-5C18142FCA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D235A-513B-8441-B91F-8A08A1A0F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540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B91D2-64BD-1E05-6100-17A0DAC4F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7D3AD-0501-4AB2-57C7-BAA8E37760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EC3787-7B58-C8BA-6E7C-EA4DC3E324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434D65-C84C-E527-65C7-A32D5D73D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B8D-AD8B-C34E-BB36-36E176F9F182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310123-8C0C-D603-A0C6-10BFBD09B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31C615-3650-566D-3A4C-4FC22FEBB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D235A-513B-8441-B91F-8A08A1A0F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917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AD041-31BC-3E7F-7BFF-5C4473EC9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0EB87F-FE2C-A382-2360-F1FF9D55B3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5BA1DA-EDC9-0FB9-42DA-53FDCB21B2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345A1C-80BD-CD3B-8F2E-89061E2BD7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98037F-400A-1AC6-09D7-D1DA7CD026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9C94EC-A9BB-18C8-9982-F608A421B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B8D-AD8B-C34E-BB36-36E176F9F182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3BE0CB-7215-F13C-BF48-99B1D1352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06EF9B-4583-35D6-3D59-77EAF4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D235A-513B-8441-B91F-8A08A1A0F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659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2F9C1-F939-576A-0624-3AE823EF4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76C394-31CB-5249-7778-0FFF0AA44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B8D-AD8B-C34E-BB36-36E176F9F182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AA13BC-F65C-CC25-912B-B22C3E6CC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E2C00D-2C68-0E20-6B08-F77CB299A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D235A-513B-8441-B91F-8A08A1A0F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609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5A7A16-6374-12F7-0E8F-89FB07C7E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B8D-AD8B-C34E-BB36-36E176F9F182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10925E-983C-E5A1-664E-758F55106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46F3EC-207F-1413-B3B3-054C31399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D235A-513B-8441-B91F-8A08A1A0F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223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AC74B-2E43-FF26-AB61-1A9014BDE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3F5B1-7D36-9A10-A69E-11E3117AD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F79FA8-DECC-EF93-26CA-D00122B401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3E27E8-43A0-BD59-675A-2D96C5A76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B8D-AD8B-C34E-BB36-36E176F9F182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8B98BE-7C56-DDB5-5063-3B8D7EDA0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DAF830-DC4A-E6A0-C5E5-74898D6E9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D235A-513B-8441-B91F-8A08A1A0F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799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9B210-5E3A-10A3-2A38-30274F512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C7AE79-544E-1A61-8BBB-315142515B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F75D67-4DC0-94FD-13CE-5AA53E5F73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17DEC6-C576-68A6-37B6-5293BEA85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B8D-AD8B-C34E-BB36-36E176F9F182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DE6C0-35E5-B00C-4B49-F4A272198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58B94F-6677-D1EF-59C4-96101EBDB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D235A-513B-8441-B91F-8A08A1A0F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290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026CB-D7E1-BAB5-17AA-70B7525FE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E99BD4-32D6-FA46-F7C5-21D1B5063A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157AD-9EAD-5AF5-29ED-5DF8D8DC0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B8D-AD8B-C34E-BB36-36E176F9F182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5DCDB5-99FB-74A2-A0EA-AE25A0E25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9BCE4C-00F7-43BC-CB7F-3C9BAD1A7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D235A-513B-8441-B91F-8A08A1A0F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533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F71670-285D-27CE-0FAF-0AD1354A02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15A462-F36F-7AA2-3581-98FD9EC550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6D7118-A99E-7319-B3A4-04F166462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B8D-AD8B-C34E-BB36-36E176F9F182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D6AB6-AFF0-4ABB-27F8-642CAA8F5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570E3-99E4-E379-2328-70A052055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D235A-513B-8441-B91F-8A08A1A0F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926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1B9A3F-317E-021D-6CD5-67AF02DDB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6AA7D3-CB28-B1D2-6286-8BBB61BF0F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FF277E-82C3-B270-B3B8-7C38E513A5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06EB8D-AD8B-C34E-BB36-36E176F9F182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052E3-7F57-9A99-95D9-3F6B60EC0B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074DE-D847-F08F-A7E4-3BD375DF59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8D235A-513B-8441-B91F-8A08A1A0F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777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knowledge/fundamentals/relations/flexible-working/factsheet#gre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rexchangenetwork.com/hr-talent-management/articles/diversity-hrs-ro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927AA1-EE2B-3ADD-8FC5-2F375E8B01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GB" sz="9800"/>
              <a:t>Managing People Assessment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E7131F-E17A-D531-9356-2B4FD6C4C8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r>
              <a:rPr lang="en-GB" sz="2200" dirty="0"/>
              <a:t>Module Leader: </a:t>
            </a:r>
            <a:r>
              <a:rPr lang="en-GB" sz="2000" b="0" i="0" dirty="0">
                <a:solidFill>
                  <a:srgbClr val="373A3C"/>
                </a:solidFill>
                <a:effectLst/>
                <a:latin typeface="-apple-system"/>
              </a:rPr>
              <a:t>Nadeem Mirza</a:t>
            </a:r>
            <a:endParaRPr lang="en-GB" sz="2000" dirty="0"/>
          </a:p>
          <a:p>
            <a:pPr algn="l"/>
            <a:r>
              <a:rPr lang="en-GB" sz="2200" dirty="0"/>
              <a:t>Student Name: Nevyan Gospodinov</a:t>
            </a:r>
          </a:p>
          <a:p>
            <a:pPr algn="l"/>
            <a:r>
              <a:rPr lang="en-GB" sz="2200" dirty="0"/>
              <a:t>Student ID: 2028270</a:t>
            </a:r>
          </a:p>
        </p:txBody>
      </p:sp>
    </p:spTree>
    <p:extLst>
      <p:ext uri="{BB962C8B-B14F-4D97-AF65-F5344CB8AC3E}">
        <p14:creationId xmlns:p14="http://schemas.microsoft.com/office/powerpoint/2010/main" val="2807640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56B7B-48F8-1B6F-B1C1-3D611A0F2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Flexible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BE0BA-363D-85D4-B38D-38B9A3D6E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/>
              <a:t>Flexible work arrangements let employees change how much, when, or where they work, which is usually good for both the employee and the organisation. </a:t>
            </a:r>
          </a:p>
          <a:p>
            <a:r>
              <a:rPr lang="en-GB" sz="2000"/>
              <a:t>Flexibility makes it possible for more people to join and stay in the workforce, take care of family members, etc.</a:t>
            </a:r>
          </a:p>
          <a:p>
            <a:r>
              <a:rPr lang="en-GB" sz="2000"/>
              <a:t>But in far too many places of work, barriers like leaders and line managers who don't understand flexible work.</a:t>
            </a:r>
          </a:p>
          <a:p>
            <a:r>
              <a:rPr lang="en-GB" sz="2000"/>
              <a:t>So, it's important to convince employers to put money into giving all of their employees more flexible work option (Shagvaliyeva and Yazdanifard, 2014).</a:t>
            </a:r>
          </a:p>
        </p:txBody>
      </p:sp>
      <p:pic>
        <p:nvPicPr>
          <p:cNvPr id="15" name="Picture 4">
            <a:extLst>
              <a:ext uri="{FF2B5EF4-FFF2-40B4-BE49-F238E27FC236}">
                <a16:creationId xmlns:a16="http://schemas.microsoft.com/office/drawing/2014/main" id="{27A30E32-E499-47E7-4F9F-40CF302029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104" r="1887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6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BFC9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9488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CDEF3-2270-A6F0-0E4A-1AFBC8704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Diversity in Business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0167D7-F873-BC6B-225E-29973FDDA5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827" r="3722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D427C8-D95F-BF7C-468F-7F0AB07966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1748418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32682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F2F17-237F-AE33-22F5-231E03241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5100"/>
              <a:t>Role of Human Resources in Promoting Diversity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DCFF4-7A83-C16A-601D-3286B565EE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sz="1500"/>
              <a:t>The main job of HR professionals is to manage and lead in a way that creates and empowers a diverse culture. </a:t>
            </a:r>
          </a:p>
          <a:p>
            <a:r>
              <a:rPr lang="en-GB" sz="1500"/>
              <a:t>One that treats everyone with respect and gives everyone a chance to learn, grow, and help the organisation. </a:t>
            </a:r>
          </a:p>
          <a:p>
            <a:r>
              <a:rPr lang="en-GB" sz="1500"/>
              <a:t>Most of the time, it can be hard to get a clear picture of an organization's diversity. </a:t>
            </a:r>
          </a:p>
          <a:p>
            <a:r>
              <a:rPr lang="en-GB" sz="1500"/>
              <a:t>HR departments should keep an eye on diversity to stop this from happening. </a:t>
            </a:r>
          </a:p>
          <a:p>
            <a:r>
              <a:rPr lang="en-GB" sz="1500"/>
              <a:t>This should be done not only for the people who are already working there, but also for how they are hired (Stevenson, 2017). </a:t>
            </a:r>
          </a:p>
        </p:txBody>
      </p:sp>
    </p:spTree>
    <p:extLst>
      <p:ext uri="{BB962C8B-B14F-4D97-AF65-F5344CB8AC3E}">
        <p14:creationId xmlns:p14="http://schemas.microsoft.com/office/powerpoint/2010/main" val="1401751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BFB884-860D-62D8-E0A9-61E2C59BC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057101" cy="4480726"/>
          </a:xfrm>
        </p:spPr>
        <p:txBody>
          <a:bodyPr>
            <a:normAutofit/>
          </a:bodyPr>
          <a:lstStyle/>
          <a:p>
            <a:pPr algn="r"/>
            <a:r>
              <a:rPr lang="en-GB" sz="4600"/>
              <a:t>Advantages of Flexible Working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6806A5-C8C7-E9AA-57A8-308241EB66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1956146"/>
              </p:ext>
            </p:extLst>
          </p:nvPr>
        </p:nvGraphicFramePr>
        <p:xfrm>
          <a:off x="5170778" y="1188637"/>
          <a:ext cx="4780416" cy="448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33304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BFB884-860D-62D8-E0A9-61E2C59BC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057101" cy="4480726"/>
          </a:xfrm>
        </p:spPr>
        <p:txBody>
          <a:bodyPr>
            <a:normAutofit/>
          </a:bodyPr>
          <a:lstStyle/>
          <a:p>
            <a:pPr algn="r"/>
            <a:r>
              <a:rPr lang="en-GB" sz="3600"/>
              <a:t>Disadvantages of Flexible Working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63AF83-324F-06B3-BBB5-57249A7BB3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8989687"/>
              </p:ext>
            </p:extLst>
          </p:nvPr>
        </p:nvGraphicFramePr>
        <p:xfrm>
          <a:off x="5170778" y="1188637"/>
          <a:ext cx="4780416" cy="448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74942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D06822-7D8B-8090-FF1E-DB3A9F7EE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600"/>
              <a:t>References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40E3C-6763-4781-628F-027F24463C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sz="1100"/>
              <a:t>Akkermans, J., Collings, D.G., da Motta Veiga, S.P., Post, C. and Seibert, S. (2021). Toward a broader understanding of career shocks: Exploring interdisciplinary connections with research on job search, human resource management, entrepreneurship, and diversity. </a:t>
            </a:r>
            <a:r>
              <a:rPr lang="en-GB" sz="1100" i="1"/>
              <a:t>Journal of Vocational Behavior</a:t>
            </a:r>
            <a:r>
              <a:rPr lang="en-GB" sz="1100"/>
              <a:t>, 126, p.103563. doi:10.1016/j.jvb.2021.103563.</a:t>
            </a:r>
          </a:p>
          <a:p>
            <a:r>
              <a:rPr lang="en-GB" sz="1100"/>
              <a:t>CIPD (2021). Flexible Working Practices | Factsheets. </a:t>
            </a:r>
            <a:r>
              <a:rPr lang="en-GB" sz="1100" i="1"/>
              <a:t>CIPD</a:t>
            </a:r>
            <a:r>
              <a:rPr lang="en-GB" sz="1100"/>
              <a:t> [online]. Available at: </a:t>
            </a:r>
            <a:r>
              <a:rPr lang="en-GB" sz="1100">
                <a:hlinkClick r:id="rId3"/>
              </a:rPr>
              <a:t>https://www.cipd.co.uk/knowledge/fundamentals/relations/flexible-working/factsheet#gref</a:t>
            </a:r>
            <a:r>
              <a:rPr lang="en-GB" sz="1100"/>
              <a:t>. [Accessed: 15/07/2022].</a:t>
            </a:r>
          </a:p>
          <a:p>
            <a:r>
              <a:rPr lang="en-GB" sz="1100"/>
              <a:t>Shagvaliyeva, S. and Yazdanifard, R. (2014). Impact of flexible working hours on work-life balance. </a:t>
            </a:r>
            <a:r>
              <a:rPr lang="en-GB" sz="1100" i="1"/>
              <a:t>American Journal of Industrial and Business Management</a:t>
            </a:r>
            <a:r>
              <a:rPr lang="en-GB" sz="1100"/>
              <a:t>, [online] 04(</a:t>
            </a:r>
            <a:r>
              <a:rPr lang="en-GB" sz="1100" b="1"/>
              <a:t>01</a:t>
            </a:r>
            <a:r>
              <a:rPr lang="en-GB" sz="1100"/>
              <a:t>), pp.20–23. doi:10.4236/ajibm.2014.41004.</a:t>
            </a:r>
          </a:p>
          <a:p>
            <a:r>
              <a:rPr lang="en-GB" sz="1100"/>
              <a:t>Stevenson, M. (2018). Diversity: HR’s Role. </a:t>
            </a:r>
            <a:r>
              <a:rPr lang="en-GB" sz="1100" i="1"/>
              <a:t>HR Exchange Network </a:t>
            </a:r>
            <a:r>
              <a:rPr lang="en-GB" sz="1100"/>
              <a:t>[online]. Available at: </a:t>
            </a:r>
            <a:r>
              <a:rPr lang="en-GB" sz="1100">
                <a:hlinkClick r:id="rId4"/>
              </a:rPr>
              <a:t>https://www.hrexchangenetwork.com/hr-talent-management/articles/diversity-hrs-role</a:t>
            </a:r>
            <a:r>
              <a:rPr lang="en-GB" sz="1100"/>
              <a:t>. [Accessed: 20/07/2022].</a:t>
            </a:r>
          </a:p>
          <a:p>
            <a:r>
              <a:rPr lang="en-GB" sz="1100"/>
              <a:t>Yu, R., Burke, M. and Raad, N. (2019). Exploring impact of future flexible working model evolution on urban environment, economy and planning. </a:t>
            </a:r>
            <a:r>
              <a:rPr lang="en-GB" sz="1100" i="1"/>
              <a:t>Journal of Urban Management</a:t>
            </a:r>
            <a:r>
              <a:rPr lang="en-GB" sz="1100"/>
              <a:t>, 8(</a:t>
            </a:r>
            <a:r>
              <a:rPr lang="en-GB" sz="1100" b="1"/>
              <a:t>3</a:t>
            </a:r>
            <a:r>
              <a:rPr lang="en-GB" sz="1100"/>
              <a:t>). doi:10.1016/j.jum.2019.05.002.</a:t>
            </a:r>
          </a:p>
        </p:txBody>
      </p:sp>
    </p:spTree>
    <p:extLst>
      <p:ext uri="{BB962C8B-B14F-4D97-AF65-F5344CB8AC3E}">
        <p14:creationId xmlns:p14="http://schemas.microsoft.com/office/powerpoint/2010/main" val="34380958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1596</Words>
  <Application>Microsoft Office PowerPoint</Application>
  <PresentationFormat>Widescreen</PresentationFormat>
  <Paragraphs>72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-apple-system</vt:lpstr>
      <vt:lpstr>Arial</vt:lpstr>
      <vt:lpstr>Calibri</vt:lpstr>
      <vt:lpstr>Calibri Light</vt:lpstr>
      <vt:lpstr>Office Theme</vt:lpstr>
      <vt:lpstr>Managing People Assessment 1</vt:lpstr>
      <vt:lpstr>Flexible Working</vt:lpstr>
      <vt:lpstr>Diversity in Business</vt:lpstr>
      <vt:lpstr>Role of Human Resources in Promoting Diversity</vt:lpstr>
      <vt:lpstr>Advantages of Flexible Working</vt:lpstr>
      <vt:lpstr>Disadvantages of Flexible Working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 Assessment 1</dc:title>
  <dc:creator>Anna Kuseva</dc:creator>
  <cp:lastModifiedBy>nevyan gospodinov</cp:lastModifiedBy>
  <cp:revision>4</cp:revision>
  <dcterms:created xsi:type="dcterms:W3CDTF">2022-07-25T15:03:55Z</dcterms:created>
  <dcterms:modified xsi:type="dcterms:W3CDTF">2022-07-25T17:05:50Z</dcterms:modified>
</cp:coreProperties>
</file>