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Lst>
  <p:notesMasterIdLst>
    <p:notesMasterId r:id="rId30"/>
  </p:notesMasterIdLst>
  <p:sldIdLst>
    <p:sldId id="273" r:id="rId5"/>
    <p:sldId id="264" r:id="rId6"/>
    <p:sldId id="272" r:id="rId7"/>
    <p:sldId id="265" r:id="rId8"/>
    <p:sldId id="281" r:id="rId9"/>
    <p:sldId id="266" r:id="rId10"/>
    <p:sldId id="263" r:id="rId11"/>
    <p:sldId id="256" r:id="rId12"/>
    <p:sldId id="257" r:id="rId13"/>
    <p:sldId id="258" r:id="rId14"/>
    <p:sldId id="262" r:id="rId15"/>
    <p:sldId id="280" r:id="rId16"/>
    <p:sldId id="275" r:id="rId17"/>
    <p:sldId id="260" r:id="rId18"/>
    <p:sldId id="271" r:id="rId19"/>
    <p:sldId id="268" r:id="rId20"/>
    <p:sldId id="274" r:id="rId21"/>
    <p:sldId id="276" r:id="rId22"/>
    <p:sldId id="277" r:id="rId23"/>
    <p:sldId id="269" r:id="rId24"/>
    <p:sldId id="279" r:id="rId25"/>
    <p:sldId id="270" r:id="rId26"/>
    <p:sldId id="259" r:id="rId27"/>
    <p:sldId id="267" r:id="rId28"/>
    <p:sldId id="282" r:id="rId29"/>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329" autoAdjust="0"/>
  </p:normalViewPr>
  <p:slideViewPr>
    <p:cSldViewPr>
      <p:cViewPr varScale="1">
        <p:scale>
          <a:sx n="82" d="100"/>
          <a:sy n="82" d="100"/>
        </p:scale>
        <p:origin x="183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charset="0"/>
              </a:defRPr>
            </a:lvl1pPr>
          </a:lstStyle>
          <a:p>
            <a:pPr>
              <a:defRPr/>
            </a:pPr>
            <a:endParaRPr lang="en-GB"/>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charset="0"/>
              </a:defRPr>
            </a:lvl1pPr>
          </a:lstStyle>
          <a:p>
            <a:pPr>
              <a:defRPr/>
            </a:pPr>
            <a:endParaRPr lang="en-GB"/>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D70A90E-CF77-43EE-B37E-A54592998AA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spcBef>
                <a:spcPts val="430"/>
              </a:spcBef>
              <a:spcAft>
                <a:spcPts val="0"/>
              </a:spcAft>
              <a:defRPr/>
            </a:pPr>
            <a:r>
              <a:rPr lang="en-GB" b="1" dirty="0" smtClean="0">
                <a:solidFill>
                  <a:srgbClr val="000000"/>
                </a:solidFill>
                <a:latin typeface="Times New Roman"/>
                <a:ea typeface="Times New Roman"/>
                <a:cs typeface="Times New Roman"/>
              </a:rPr>
              <a:t>Mother Earth</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Violet childhood first 7 </a:t>
            </a:r>
            <a:r>
              <a:rPr lang="en-GB" dirty="0" err="1" smtClean="0">
                <a:solidFill>
                  <a:srgbClr val="000000"/>
                </a:solidFill>
                <a:latin typeface="Times New Roman"/>
                <a:ea typeface="Times New Roman"/>
                <a:cs typeface="Times New Roman"/>
              </a:rPr>
              <a:t>yrs</a:t>
            </a:r>
            <a:r>
              <a:rPr lang="en-GB" dirty="0" smtClean="0">
                <a:solidFill>
                  <a:srgbClr val="000000"/>
                </a:solidFill>
                <a:latin typeface="Times New Roman"/>
                <a:ea typeface="Times New Roman"/>
                <a:cs typeface="Times New Roman"/>
              </a:rPr>
              <a:t> lost no recollection</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had a cold at 40yrs </a:t>
            </a:r>
            <a:r>
              <a:rPr lang="en-GB" dirty="0" smtClean="0">
                <a:solidFill>
                  <a:srgbClr val="FF0000"/>
                </a:solidFill>
                <a:latin typeface="Times New Roman"/>
                <a:ea typeface="Times New Roman"/>
                <a:cs typeface="Times New Roman"/>
              </a:rPr>
              <a:t>Microscopic creatures  </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42 given flowers first time </a:t>
            </a:r>
            <a:r>
              <a:rPr lang="en-GB" dirty="0" smtClean="0">
                <a:solidFill>
                  <a:srgbClr val="FF0000"/>
                </a:solidFill>
                <a:latin typeface="Times New Roman"/>
                <a:ea typeface="Times New Roman"/>
                <a:cs typeface="Times New Roman"/>
              </a:rPr>
              <a:t>flowering plants</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45 Jurassic Park video sold out 8mths later </a:t>
            </a:r>
            <a:r>
              <a:rPr lang="en-GB" dirty="0" smtClean="0">
                <a:solidFill>
                  <a:srgbClr val="FF0000"/>
                </a:solidFill>
                <a:latin typeface="Times New Roman"/>
                <a:ea typeface="Times New Roman"/>
                <a:cs typeface="Times New Roman"/>
              </a:rPr>
              <a:t>dinosaurs extinction</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So got out Madagascar film instead </a:t>
            </a:r>
            <a:r>
              <a:rPr lang="en-GB" dirty="0" smtClean="0">
                <a:solidFill>
                  <a:srgbClr val="FF0000"/>
                </a:solidFill>
                <a:latin typeface="Times New Roman"/>
                <a:ea typeface="Times New Roman"/>
                <a:cs typeface="Times New Roman"/>
              </a:rPr>
              <a:t>Mammals</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this weekend Planet of the apes </a:t>
            </a:r>
            <a:r>
              <a:rPr lang="en-GB" dirty="0" err="1" smtClean="0">
                <a:solidFill>
                  <a:srgbClr val="FF0000"/>
                </a:solidFill>
                <a:latin typeface="Times New Roman"/>
                <a:ea typeface="Times New Roman"/>
                <a:cs typeface="Times New Roman"/>
              </a:rPr>
              <a:t>Apes</a:t>
            </a:r>
            <a:r>
              <a:rPr lang="en-GB" dirty="0" smtClean="0">
                <a:solidFill>
                  <a:srgbClr val="FF0000"/>
                </a:solidFill>
                <a:latin typeface="Times New Roman"/>
                <a:ea typeface="Times New Roman"/>
                <a:cs typeface="Times New Roman"/>
              </a:rPr>
              <a:t> manlike</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4hours boyfriend </a:t>
            </a:r>
            <a:r>
              <a:rPr lang="en-GB" dirty="0" smtClean="0">
                <a:solidFill>
                  <a:srgbClr val="FF0000"/>
                </a:solidFill>
                <a:latin typeface="Times New Roman"/>
                <a:ea typeface="Times New Roman"/>
                <a:cs typeface="Times New Roman"/>
              </a:rPr>
              <a:t>homo sapiens  </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1 hour live in an house with an allotment </a:t>
            </a:r>
            <a:r>
              <a:rPr lang="en-GB" dirty="0" smtClean="0">
                <a:solidFill>
                  <a:srgbClr val="FF0000"/>
                </a:solidFill>
                <a:latin typeface="Times New Roman"/>
                <a:ea typeface="Times New Roman"/>
                <a:cs typeface="Times New Roman"/>
              </a:rPr>
              <a:t>onset on agriculture/settlement </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15 </a:t>
            </a:r>
            <a:r>
              <a:rPr lang="en-GB" dirty="0" err="1" smtClean="0">
                <a:solidFill>
                  <a:srgbClr val="000000"/>
                </a:solidFill>
                <a:latin typeface="Times New Roman"/>
                <a:ea typeface="Times New Roman"/>
                <a:cs typeface="Times New Roman"/>
              </a:rPr>
              <a:t>mins</a:t>
            </a:r>
            <a:r>
              <a:rPr lang="en-GB" dirty="0" smtClean="0">
                <a:solidFill>
                  <a:srgbClr val="000000"/>
                </a:solidFill>
                <a:latin typeface="Times New Roman"/>
                <a:ea typeface="Times New Roman"/>
                <a:cs typeface="Times New Roman"/>
              </a:rPr>
              <a:t> Moses crack in the earth </a:t>
            </a:r>
            <a:r>
              <a:rPr lang="en-GB" dirty="0" smtClean="0">
                <a:solidFill>
                  <a:srgbClr val="FF0000"/>
                </a:solidFill>
                <a:latin typeface="Times New Roman"/>
                <a:ea typeface="Times New Roman"/>
                <a:cs typeface="Times New Roman"/>
              </a:rPr>
              <a:t>great cultures develop</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10mins found Jesus</a:t>
            </a:r>
            <a:r>
              <a:rPr lang="en-GB" dirty="0" smtClean="0">
                <a:solidFill>
                  <a:srgbClr val="FF0000"/>
                </a:solidFill>
                <a:latin typeface="Times New Roman"/>
                <a:ea typeface="Times New Roman"/>
                <a:cs typeface="Times New Roman"/>
              </a:rPr>
              <a:t> Christianity</a:t>
            </a:r>
            <a:endParaRPr lang="en-GB" dirty="0" smtClean="0">
              <a:latin typeface="Times New Roman"/>
              <a:ea typeface="Times New Roman"/>
            </a:endParaRPr>
          </a:p>
          <a:p>
            <a:pPr marL="342900" indent="-342900">
              <a:spcBef>
                <a:spcPts val="430"/>
              </a:spcBef>
              <a:spcAft>
                <a:spcPts val="0"/>
              </a:spcAft>
              <a:buFont typeface="Symbol"/>
              <a:buChar char=""/>
              <a:defRPr/>
            </a:pPr>
            <a:r>
              <a:rPr lang="en-GB" dirty="0" smtClean="0">
                <a:solidFill>
                  <a:srgbClr val="000000"/>
                </a:solidFill>
                <a:latin typeface="Times New Roman"/>
                <a:ea typeface="Times New Roman"/>
                <a:cs typeface="Times New Roman"/>
              </a:rPr>
              <a:t>1 min got a job in the steel works cant breath, house gets flooded, husband gets a pandemic bug, plants in the allotment get blight. </a:t>
            </a:r>
            <a:r>
              <a:rPr lang="en-GB" dirty="0" smtClean="0">
                <a:solidFill>
                  <a:srgbClr val="FF0000"/>
                </a:solidFill>
                <a:latin typeface="Times New Roman"/>
                <a:ea typeface="Times New Roman"/>
                <a:cs typeface="Times New Roman"/>
              </a:rPr>
              <a:t>industrial revolution and associated environmental decline</a:t>
            </a:r>
            <a:endParaRPr lang="en-GB" dirty="0" smtClean="0">
              <a:latin typeface="Times New Roman"/>
              <a:ea typeface="Times New Roman"/>
            </a:endParaRPr>
          </a:p>
          <a:p>
            <a:pPr>
              <a:defRPr/>
            </a:pPr>
            <a:endParaRPr lang="en-GB" dirty="0"/>
          </a:p>
        </p:txBody>
      </p:sp>
      <p:sp>
        <p:nvSpPr>
          <p:cNvPr id="5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7027742-E51B-415E-8BB3-A22A460CD365}" type="slidenum">
              <a:rPr lang="en-GB" altLang="en-US" smtClean="0"/>
              <a:pPr>
                <a:spcBef>
                  <a:spcPct val="0"/>
                </a:spcBef>
              </a:pPr>
              <a:t>1</a:t>
            </a:fld>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DB12A6D-7822-4963-9C56-C46DE03B9FBC}" type="slidenum">
              <a:rPr lang="en-GB" altLang="en-US" smtClean="0"/>
              <a:pPr>
                <a:spcBef>
                  <a:spcPct val="0"/>
                </a:spcBef>
              </a:pPr>
              <a:t>8</a:t>
            </a:fld>
            <a:endParaRPr lang="en-GB" altLang="en-US" smtClean="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Times New Roman" panose="02020603050405020304" pitchFamily="18" charset="0"/>
              </a:rPr>
              <a:t>The belief that continents have not always been fixed in their present positions was suspected long before the 20th century; this notion was first suggested as early as 1596 by the Dutch map maker Abraham Ortelius in his work </a:t>
            </a:r>
            <a:r>
              <a:rPr lang="en-GB" altLang="en-US" i="1" smtClean="0">
                <a:latin typeface="Times New Roman" panose="02020603050405020304" pitchFamily="18" charset="0"/>
              </a:rPr>
              <a:t>Thesaurus Geographicus</a:t>
            </a:r>
            <a:r>
              <a:rPr lang="en-GB" altLang="en-US" smtClean="0">
                <a:latin typeface="Times New Roman" panose="02020603050405020304" pitchFamily="18" charset="0"/>
              </a:rPr>
              <a:t>. Ortelius suggested that the Americas were "torn away from Europe and Africa . . . by earthquakes and floods" and went on to say: "The vestiges of the rupture reveal themselves, if someone brings forward a map of the world and considers carefully the coasts of the three [continents]." Ortelius' idea surfaced again in the 19th century. However, it was not until 1912 that the idea of moving continents was seriously considered as a full-blown scientific theory -- called </a:t>
            </a:r>
            <a:r>
              <a:rPr lang="en-GB" altLang="en-US" i="1" smtClean="0">
                <a:latin typeface="Times New Roman" panose="02020603050405020304" pitchFamily="18" charset="0"/>
              </a:rPr>
              <a:t>Continental Drift </a:t>
            </a:r>
            <a:r>
              <a:rPr lang="en-GB" altLang="en-US" smtClean="0">
                <a:latin typeface="Times New Roman" panose="02020603050405020304" pitchFamily="18" charset="0"/>
              </a:rPr>
              <a:t>-- introduced in two articles published by a 32-year-old German meteorologist named Alfred Lothar Wegener. He contended that, around 200 million years ago, the supercontinent Pangaea began to split apart. Alexander Du Toit, Professor of Geology at Johannesburg University and one of Wegener's staunchest supporters, proposed that Pangaea first broke into two large continental landmasses, </a:t>
            </a:r>
            <a:r>
              <a:rPr lang="en-GB" altLang="en-US" i="1" smtClean="0">
                <a:latin typeface="Times New Roman" panose="02020603050405020304" pitchFamily="18" charset="0"/>
              </a:rPr>
              <a:t>Laurasia</a:t>
            </a:r>
            <a:r>
              <a:rPr lang="en-GB" altLang="en-US" smtClean="0">
                <a:latin typeface="Times New Roman" panose="02020603050405020304" pitchFamily="18" charset="0"/>
              </a:rPr>
              <a:t> in the northern hemisphere and </a:t>
            </a:r>
            <a:r>
              <a:rPr lang="en-GB" altLang="en-US" i="1" smtClean="0">
                <a:latin typeface="Times New Roman" panose="02020603050405020304" pitchFamily="18" charset="0"/>
              </a:rPr>
              <a:t>Gondwanaland</a:t>
            </a:r>
            <a:r>
              <a:rPr lang="en-GB" altLang="en-US" smtClean="0">
                <a:latin typeface="Times New Roman" panose="02020603050405020304" pitchFamily="18" charset="0"/>
              </a:rPr>
              <a:t> in the southern hemisphere. Laurasia and Gondwanaland then continued to break apart into the various smaller continents that exist today.</a:t>
            </a:r>
            <a:br>
              <a:rPr lang="en-GB" altLang="en-US" smtClean="0">
                <a:latin typeface="Times New Roman" panose="02020603050405020304" pitchFamily="18" charset="0"/>
              </a:rPr>
            </a:br>
            <a:endParaRPr lang="en-GB" altLang="en-US" smtClean="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E8B9FBD-40CA-4310-845C-6860ABBF6098}" type="slidenum">
              <a:rPr lang="en-GB" altLang="en-US" smtClean="0"/>
              <a:pPr>
                <a:spcBef>
                  <a:spcPct val="0"/>
                </a:spcBef>
              </a:pPr>
              <a:t>9</a:t>
            </a:fld>
            <a:endParaRPr lang="en-GB" altLang="en-US" smtClean="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Times New Roman" panose="02020603050405020304" pitchFamily="18" charset="0"/>
              </a:rPr>
              <a:t>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defRPr/>
              </a:pPr>
              <a:endParaRPr lang="en-US" altLang="en-US" smtClean="0"/>
            </a:p>
          </p:txBody>
        </p:sp>
        <p:sp>
          <p:nvSpPr>
            <p:cNvPr id="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defRPr/>
              </a:pPr>
              <a:endParaRPr lang="en-US" altLang="en-US" smtClean="0"/>
            </a:p>
          </p:txBody>
        </p:sp>
        <p:pic>
          <p:nvPicPr>
            <p:cNvPr id="7" name="Picture 5" descr="D:\FRONTPAGE THEMES\CONSTRUC\URBBANND.PNG"/>
            <p:cNvPicPr>
              <a:picLocks noChangeAspect="1" noChangeArrowheads="1"/>
            </p:cNvPicPr>
            <p:nvPr/>
          </p:nvPicPr>
          <p:blipFill>
            <a:blip r:embed="rId2">
              <a:extLst>
                <a:ext uri="{28A0092B-C50C-407E-A947-70E740481C1C}">
                  <a14:useLocalDpi xmlns:a14="http://schemas.microsoft.com/office/drawing/2010/main" val="0"/>
                </a:ext>
              </a:extLst>
            </a:blip>
            <a:srcRect l="5824" t="8493" r="35922"/>
            <a:stretch>
              <a:fillRect/>
            </a:stretch>
          </p:blipFill>
          <p:spPr bwMode="ltGray">
            <a:xfrm>
              <a:off x="0" y="0"/>
              <a:ext cx="5760" cy="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7414"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17415"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a:xfrm>
            <a:off x="685800" y="6248400"/>
            <a:ext cx="1905000" cy="457200"/>
          </a:xfrm>
        </p:spPr>
        <p:txBody>
          <a:bodyPr/>
          <a:lstStyle>
            <a:lvl1pPr>
              <a:defRPr/>
            </a:lvl1pPr>
          </a:lstStyle>
          <a:p>
            <a:pPr>
              <a:defRPr/>
            </a:pPr>
            <a:endParaRPr lang="en-GB"/>
          </a:p>
        </p:txBody>
      </p:sp>
      <p:sp>
        <p:nvSpPr>
          <p:cNvPr id="9" name="Rectangle 9"/>
          <p:cNvSpPr>
            <a:spLocks noGrp="1" noChangeArrowheads="1"/>
          </p:cNvSpPr>
          <p:nvPr>
            <p:ph type="ftr" sz="quarter" idx="11"/>
          </p:nvPr>
        </p:nvSpPr>
        <p:spPr>
          <a:xfrm>
            <a:off x="3124200" y="6248400"/>
            <a:ext cx="2895600" cy="457200"/>
          </a:xfrm>
        </p:spPr>
        <p:txBody>
          <a:bodyPr/>
          <a:lstStyle>
            <a:lvl1pPr>
              <a:defRPr/>
            </a:lvl1pPr>
          </a:lstStyle>
          <a:p>
            <a:pPr>
              <a:defRPr/>
            </a:pPr>
            <a:endParaRPr lang="en-GB"/>
          </a:p>
        </p:txBody>
      </p:sp>
      <p:sp>
        <p:nvSpPr>
          <p:cNvPr id="10" name="Rectangle 10"/>
          <p:cNvSpPr>
            <a:spLocks noGrp="1" noChangeArrowheads="1"/>
          </p:cNvSpPr>
          <p:nvPr>
            <p:ph type="sldNum" sz="quarter" idx="12"/>
          </p:nvPr>
        </p:nvSpPr>
        <p:spPr>
          <a:xfrm>
            <a:off x="6553200" y="6248400"/>
            <a:ext cx="1905000" cy="457200"/>
          </a:xfrm>
        </p:spPr>
        <p:txBody>
          <a:bodyPr/>
          <a:lstStyle>
            <a:lvl1pPr>
              <a:defRPr/>
            </a:lvl1pPr>
          </a:lstStyle>
          <a:p>
            <a:pPr>
              <a:defRPr/>
            </a:pPr>
            <a:fld id="{15CA6E17-5C06-4718-982F-0217ACDEA527}" type="slidenum">
              <a:rPr lang="en-GB" altLang="en-US"/>
              <a:pPr>
                <a:defRPr/>
              </a:pPr>
              <a:t>‹#›</a:t>
            </a:fld>
            <a:endParaRPr lang="en-GB" altLang="en-US"/>
          </a:p>
        </p:txBody>
      </p:sp>
    </p:spTree>
    <p:extLst>
      <p:ext uri="{BB962C8B-B14F-4D97-AF65-F5344CB8AC3E}">
        <p14:creationId xmlns:p14="http://schemas.microsoft.com/office/powerpoint/2010/main" val="4038860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p>
        </p:txBody>
      </p:sp>
      <p:sp>
        <p:nvSpPr>
          <p:cNvPr id="6" name="Rectangle 1034"/>
          <p:cNvSpPr>
            <a:spLocks noGrp="1" noChangeArrowheads="1"/>
          </p:cNvSpPr>
          <p:nvPr>
            <p:ph type="sldNum" sz="quarter" idx="12"/>
          </p:nvPr>
        </p:nvSpPr>
        <p:spPr>
          <a:ln/>
        </p:spPr>
        <p:txBody>
          <a:bodyPr/>
          <a:lstStyle>
            <a:lvl1pPr>
              <a:defRPr/>
            </a:lvl1pPr>
          </a:lstStyle>
          <a:p>
            <a:pPr>
              <a:defRPr/>
            </a:pPr>
            <a:fld id="{4CF38DDD-B9AE-4705-98D2-659384FCE509}" type="slidenum">
              <a:rPr lang="en-GB" altLang="en-US"/>
              <a:pPr>
                <a:defRPr/>
              </a:pPr>
              <a:t>‹#›</a:t>
            </a:fld>
            <a:endParaRPr lang="en-GB" altLang="en-US"/>
          </a:p>
        </p:txBody>
      </p:sp>
    </p:spTree>
    <p:extLst>
      <p:ext uri="{BB962C8B-B14F-4D97-AF65-F5344CB8AC3E}">
        <p14:creationId xmlns:p14="http://schemas.microsoft.com/office/powerpoint/2010/main" val="208344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32"/>
          <p:cNvSpPr>
            <a:spLocks noGrp="1" noChangeArrowheads="1"/>
          </p:cNvSpPr>
          <p:nvPr>
            <p:ph type="dt" sz="half" idx="10"/>
          </p:nvPr>
        </p:nvSpPr>
        <p:spPr>
          <a:ln/>
        </p:spPr>
        <p:txBody>
          <a:bodyPr/>
          <a:lstStyle>
            <a:lvl1pPr>
              <a:defRPr/>
            </a:lvl1pPr>
          </a:lstStyle>
          <a:p>
            <a:pPr>
              <a:defRPr/>
            </a:pPr>
            <a:endParaRPr lang="en-GB"/>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p>
        </p:txBody>
      </p:sp>
      <p:sp>
        <p:nvSpPr>
          <p:cNvPr id="6" name="Rectangle 1034"/>
          <p:cNvSpPr>
            <a:spLocks noGrp="1" noChangeArrowheads="1"/>
          </p:cNvSpPr>
          <p:nvPr>
            <p:ph type="sldNum" sz="quarter" idx="12"/>
          </p:nvPr>
        </p:nvSpPr>
        <p:spPr>
          <a:ln/>
        </p:spPr>
        <p:txBody>
          <a:bodyPr/>
          <a:lstStyle>
            <a:lvl1pPr>
              <a:defRPr/>
            </a:lvl1pPr>
          </a:lstStyle>
          <a:p>
            <a:pPr>
              <a:defRPr/>
            </a:pPr>
            <a:fld id="{A0461509-3DCC-4784-9E04-363C399F20B1}" type="slidenum">
              <a:rPr lang="en-GB" altLang="en-US"/>
              <a:pPr>
                <a:defRPr/>
              </a:pPr>
              <a:t>‹#›</a:t>
            </a:fld>
            <a:endParaRPr lang="en-GB" altLang="en-US"/>
          </a:p>
        </p:txBody>
      </p:sp>
    </p:spTree>
    <p:extLst>
      <p:ext uri="{BB962C8B-B14F-4D97-AF65-F5344CB8AC3E}">
        <p14:creationId xmlns:p14="http://schemas.microsoft.com/office/powerpoint/2010/main" val="22617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F59EEB52-8FF3-42D7-9E82-8DF2FCC1CB83}" type="slidenum">
              <a:rPr lang="en-GB" altLang="en-US"/>
              <a:pPr>
                <a:defRPr/>
              </a:pPr>
              <a:t>‹#›</a:t>
            </a:fld>
            <a:endParaRPr lang="en-GB" altLang="en-US"/>
          </a:p>
        </p:txBody>
      </p:sp>
    </p:spTree>
    <p:extLst>
      <p:ext uri="{BB962C8B-B14F-4D97-AF65-F5344CB8AC3E}">
        <p14:creationId xmlns:p14="http://schemas.microsoft.com/office/powerpoint/2010/main" val="102833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32"/>
          <p:cNvSpPr>
            <a:spLocks noGrp="1" noChangeArrowheads="1"/>
          </p:cNvSpPr>
          <p:nvPr>
            <p:ph type="dt" sz="half" idx="10"/>
          </p:nvPr>
        </p:nvSpPr>
        <p:spPr>
          <a:ln/>
        </p:spPr>
        <p:txBody>
          <a:bodyPr/>
          <a:lstStyle>
            <a:lvl1pPr>
              <a:defRPr/>
            </a:lvl1pPr>
          </a:lstStyle>
          <a:p>
            <a:pPr>
              <a:defRPr/>
            </a:pPr>
            <a:endParaRPr lang="en-GB"/>
          </a:p>
        </p:txBody>
      </p:sp>
      <p:sp>
        <p:nvSpPr>
          <p:cNvPr id="8" name="Rectangle 1033"/>
          <p:cNvSpPr>
            <a:spLocks noGrp="1" noChangeArrowheads="1"/>
          </p:cNvSpPr>
          <p:nvPr>
            <p:ph type="ftr" sz="quarter" idx="11"/>
          </p:nvPr>
        </p:nvSpPr>
        <p:spPr>
          <a:ln/>
        </p:spPr>
        <p:txBody>
          <a:bodyPr/>
          <a:lstStyle>
            <a:lvl1pPr>
              <a:defRPr/>
            </a:lvl1pPr>
          </a:lstStyle>
          <a:p>
            <a:pPr>
              <a:defRPr/>
            </a:pPr>
            <a:endParaRPr lang="en-GB"/>
          </a:p>
        </p:txBody>
      </p:sp>
      <p:sp>
        <p:nvSpPr>
          <p:cNvPr id="9" name="Rectangle 1034"/>
          <p:cNvSpPr>
            <a:spLocks noGrp="1" noChangeArrowheads="1"/>
          </p:cNvSpPr>
          <p:nvPr>
            <p:ph type="sldNum" sz="quarter" idx="12"/>
          </p:nvPr>
        </p:nvSpPr>
        <p:spPr>
          <a:ln/>
        </p:spPr>
        <p:txBody>
          <a:bodyPr/>
          <a:lstStyle>
            <a:lvl1pPr>
              <a:defRPr/>
            </a:lvl1pPr>
          </a:lstStyle>
          <a:p>
            <a:pPr>
              <a:defRPr/>
            </a:pPr>
            <a:fld id="{30187EA3-FD2F-42E2-8775-3360EDFBD31F}" type="slidenum">
              <a:rPr lang="en-GB" altLang="en-US"/>
              <a:pPr>
                <a:defRPr/>
              </a:pPr>
              <a:t>‹#›</a:t>
            </a:fld>
            <a:endParaRPr lang="en-GB" altLang="en-US"/>
          </a:p>
        </p:txBody>
      </p:sp>
    </p:spTree>
    <p:extLst>
      <p:ext uri="{BB962C8B-B14F-4D97-AF65-F5344CB8AC3E}">
        <p14:creationId xmlns:p14="http://schemas.microsoft.com/office/powerpoint/2010/main" val="2117490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32"/>
          <p:cNvSpPr>
            <a:spLocks noGrp="1" noChangeArrowheads="1"/>
          </p:cNvSpPr>
          <p:nvPr>
            <p:ph type="dt" sz="half" idx="10"/>
          </p:nvPr>
        </p:nvSpPr>
        <p:spPr>
          <a:ln/>
        </p:spPr>
        <p:txBody>
          <a:bodyPr/>
          <a:lstStyle>
            <a:lvl1pPr>
              <a:defRPr/>
            </a:lvl1pPr>
          </a:lstStyle>
          <a:p>
            <a:pPr>
              <a:defRPr/>
            </a:pPr>
            <a:endParaRPr lang="en-GB"/>
          </a:p>
        </p:txBody>
      </p:sp>
      <p:sp>
        <p:nvSpPr>
          <p:cNvPr id="4" name="Rectangle 1033"/>
          <p:cNvSpPr>
            <a:spLocks noGrp="1" noChangeArrowheads="1"/>
          </p:cNvSpPr>
          <p:nvPr>
            <p:ph type="ftr" sz="quarter" idx="11"/>
          </p:nvPr>
        </p:nvSpPr>
        <p:spPr>
          <a:ln/>
        </p:spPr>
        <p:txBody>
          <a:bodyPr/>
          <a:lstStyle>
            <a:lvl1pPr>
              <a:defRPr/>
            </a:lvl1pPr>
          </a:lstStyle>
          <a:p>
            <a:pPr>
              <a:defRPr/>
            </a:pPr>
            <a:endParaRPr lang="en-GB"/>
          </a:p>
        </p:txBody>
      </p:sp>
      <p:sp>
        <p:nvSpPr>
          <p:cNvPr id="5" name="Rectangle 1034"/>
          <p:cNvSpPr>
            <a:spLocks noGrp="1" noChangeArrowheads="1"/>
          </p:cNvSpPr>
          <p:nvPr>
            <p:ph type="sldNum" sz="quarter" idx="12"/>
          </p:nvPr>
        </p:nvSpPr>
        <p:spPr>
          <a:ln/>
        </p:spPr>
        <p:txBody>
          <a:bodyPr/>
          <a:lstStyle>
            <a:lvl1pPr>
              <a:defRPr/>
            </a:lvl1pPr>
          </a:lstStyle>
          <a:p>
            <a:pPr>
              <a:defRPr/>
            </a:pPr>
            <a:fld id="{427925E2-0257-4120-B320-85A1D3D4C13C}" type="slidenum">
              <a:rPr lang="en-GB" altLang="en-US"/>
              <a:pPr>
                <a:defRPr/>
              </a:pPr>
              <a:t>‹#›</a:t>
            </a:fld>
            <a:endParaRPr lang="en-GB" altLang="en-US"/>
          </a:p>
        </p:txBody>
      </p:sp>
    </p:spTree>
    <p:extLst>
      <p:ext uri="{BB962C8B-B14F-4D97-AF65-F5344CB8AC3E}">
        <p14:creationId xmlns:p14="http://schemas.microsoft.com/office/powerpoint/2010/main" val="878948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32"/>
          <p:cNvSpPr>
            <a:spLocks noGrp="1" noChangeArrowheads="1"/>
          </p:cNvSpPr>
          <p:nvPr>
            <p:ph type="dt" sz="half" idx="10"/>
          </p:nvPr>
        </p:nvSpPr>
        <p:spPr>
          <a:ln/>
        </p:spPr>
        <p:txBody>
          <a:bodyPr/>
          <a:lstStyle>
            <a:lvl1pPr>
              <a:defRPr/>
            </a:lvl1pPr>
          </a:lstStyle>
          <a:p>
            <a:pPr>
              <a:defRPr/>
            </a:pPr>
            <a:endParaRPr lang="en-GB"/>
          </a:p>
        </p:txBody>
      </p:sp>
      <p:sp>
        <p:nvSpPr>
          <p:cNvPr id="3" name="Rectangle 1033"/>
          <p:cNvSpPr>
            <a:spLocks noGrp="1" noChangeArrowheads="1"/>
          </p:cNvSpPr>
          <p:nvPr>
            <p:ph type="ftr" sz="quarter" idx="11"/>
          </p:nvPr>
        </p:nvSpPr>
        <p:spPr>
          <a:ln/>
        </p:spPr>
        <p:txBody>
          <a:bodyPr/>
          <a:lstStyle>
            <a:lvl1pPr>
              <a:defRPr/>
            </a:lvl1pPr>
          </a:lstStyle>
          <a:p>
            <a:pPr>
              <a:defRPr/>
            </a:pPr>
            <a:endParaRPr lang="en-GB"/>
          </a:p>
        </p:txBody>
      </p:sp>
      <p:sp>
        <p:nvSpPr>
          <p:cNvPr id="4" name="Rectangle 1034"/>
          <p:cNvSpPr>
            <a:spLocks noGrp="1" noChangeArrowheads="1"/>
          </p:cNvSpPr>
          <p:nvPr>
            <p:ph type="sldNum" sz="quarter" idx="12"/>
          </p:nvPr>
        </p:nvSpPr>
        <p:spPr>
          <a:ln/>
        </p:spPr>
        <p:txBody>
          <a:bodyPr/>
          <a:lstStyle>
            <a:lvl1pPr>
              <a:defRPr/>
            </a:lvl1pPr>
          </a:lstStyle>
          <a:p>
            <a:pPr>
              <a:defRPr/>
            </a:pPr>
            <a:fld id="{F801E98A-B63A-425E-97A6-F37B58752FC2}" type="slidenum">
              <a:rPr lang="en-GB" altLang="en-US"/>
              <a:pPr>
                <a:defRPr/>
              </a:pPr>
              <a:t>‹#›</a:t>
            </a:fld>
            <a:endParaRPr lang="en-GB" altLang="en-US"/>
          </a:p>
        </p:txBody>
      </p:sp>
    </p:spTree>
    <p:extLst>
      <p:ext uri="{BB962C8B-B14F-4D97-AF65-F5344CB8AC3E}">
        <p14:creationId xmlns:p14="http://schemas.microsoft.com/office/powerpoint/2010/main" val="1836265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119C4C1D-8CC0-4D5B-ADCC-E63951C2AA1F}" type="slidenum">
              <a:rPr lang="en-GB" altLang="en-US"/>
              <a:pPr>
                <a:defRPr/>
              </a:pPr>
              <a:t>‹#›</a:t>
            </a:fld>
            <a:endParaRPr lang="en-GB" altLang="en-US"/>
          </a:p>
        </p:txBody>
      </p:sp>
    </p:spTree>
    <p:extLst>
      <p:ext uri="{BB962C8B-B14F-4D97-AF65-F5344CB8AC3E}">
        <p14:creationId xmlns:p14="http://schemas.microsoft.com/office/powerpoint/2010/main" val="478550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FAF01ED3-2C0C-4A9A-AAB6-6D56A1BA797B}" type="slidenum">
              <a:rPr lang="en-GB" altLang="en-US"/>
              <a:pPr>
                <a:defRPr/>
              </a:pPr>
              <a:t>‹#›</a:t>
            </a:fld>
            <a:endParaRPr lang="en-GB" altLang="en-US"/>
          </a:p>
        </p:txBody>
      </p:sp>
    </p:spTree>
    <p:extLst>
      <p:ext uri="{BB962C8B-B14F-4D97-AF65-F5344CB8AC3E}">
        <p14:creationId xmlns:p14="http://schemas.microsoft.com/office/powerpoint/2010/main" val="2828214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p>
        </p:txBody>
      </p:sp>
      <p:sp>
        <p:nvSpPr>
          <p:cNvPr id="6" name="Rectangle 1034"/>
          <p:cNvSpPr>
            <a:spLocks noGrp="1" noChangeArrowheads="1"/>
          </p:cNvSpPr>
          <p:nvPr>
            <p:ph type="sldNum" sz="quarter" idx="12"/>
          </p:nvPr>
        </p:nvSpPr>
        <p:spPr>
          <a:ln/>
        </p:spPr>
        <p:txBody>
          <a:bodyPr/>
          <a:lstStyle>
            <a:lvl1pPr>
              <a:defRPr/>
            </a:lvl1pPr>
          </a:lstStyle>
          <a:p>
            <a:pPr>
              <a:defRPr/>
            </a:pPr>
            <a:fld id="{8BA9EA3D-A77F-45F1-AB76-2ED69D7CA4B7}" type="slidenum">
              <a:rPr lang="en-GB" altLang="en-US"/>
              <a:pPr>
                <a:defRPr/>
              </a:pPr>
              <a:t>‹#›</a:t>
            </a:fld>
            <a:endParaRPr lang="en-GB" altLang="en-US"/>
          </a:p>
        </p:txBody>
      </p:sp>
    </p:spTree>
    <p:extLst>
      <p:ext uri="{BB962C8B-B14F-4D97-AF65-F5344CB8AC3E}">
        <p14:creationId xmlns:p14="http://schemas.microsoft.com/office/powerpoint/2010/main" val="1032989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p>
        </p:txBody>
      </p:sp>
      <p:sp>
        <p:nvSpPr>
          <p:cNvPr id="6" name="Rectangle 1034"/>
          <p:cNvSpPr>
            <a:spLocks noGrp="1" noChangeArrowheads="1"/>
          </p:cNvSpPr>
          <p:nvPr>
            <p:ph type="sldNum" sz="quarter" idx="12"/>
          </p:nvPr>
        </p:nvSpPr>
        <p:spPr>
          <a:ln/>
        </p:spPr>
        <p:txBody>
          <a:bodyPr/>
          <a:lstStyle>
            <a:lvl1pPr>
              <a:defRPr/>
            </a:lvl1pPr>
          </a:lstStyle>
          <a:p>
            <a:pPr>
              <a:defRPr/>
            </a:pPr>
            <a:fld id="{8CFE6A13-E2C0-425D-8DCF-CBACBC167B2D}" type="slidenum">
              <a:rPr lang="en-GB" altLang="en-US"/>
              <a:pPr>
                <a:defRPr/>
              </a:pPr>
              <a:t>‹#›</a:t>
            </a:fld>
            <a:endParaRPr lang="en-GB" altLang="en-US"/>
          </a:p>
        </p:txBody>
      </p:sp>
    </p:spTree>
    <p:extLst>
      <p:ext uri="{BB962C8B-B14F-4D97-AF65-F5344CB8AC3E}">
        <p14:creationId xmlns:p14="http://schemas.microsoft.com/office/powerpoint/2010/main" val="433408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smtClean="0"/>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AFF2FF94-5D4F-4B43-A6F7-E7333F72D70E}" type="slidenum">
              <a:rPr lang="en-GB" altLang="en-US"/>
              <a:pPr>
                <a:defRPr/>
              </a:pPr>
              <a:t>‹#›</a:t>
            </a:fld>
            <a:endParaRPr lang="en-GB" altLang="en-US"/>
          </a:p>
        </p:txBody>
      </p:sp>
    </p:spTree>
    <p:extLst>
      <p:ext uri="{BB962C8B-B14F-4D97-AF65-F5344CB8AC3E}">
        <p14:creationId xmlns:p14="http://schemas.microsoft.com/office/powerpoint/2010/main" val="1752046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BE83F2AF-10D1-457A-9E96-6E97AB857CE1}" type="slidenum">
              <a:rPr lang="en-GB" altLang="en-US"/>
              <a:pPr>
                <a:defRPr/>
              </a:pPr>
              <a:t>‹#›</a:t>
            </a:fld>
            <a:endParaRPr lang="en-GB" altLang="en-US"/>
          </a:p>
        </p:txBody>
      </p:sp>
    </p:spTree>
    <p:extLst>
      <p:ext uri="{BB962C8B-B14F-4D97-AF65-F5344CB8AC3E}">
        <p14:creationId xmlns:p14="http://schemas.microsoft.com/office/powerpoint/2010/main" val="2694166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026"/>
          <p:cNvGrpSpPr>
            <a:grpSpLocks/>
          </p:cNvGrpSpPr>
          <p:nvPr/>
        </p:nvGrpSpPr>
        <p:grpSpPr bwMode="auto">
          <a:xfrm>
            <a:off x="0" y="0"/>
            <a:ext cx="9144000" cy="6858000"/>
            <a:chOff x="0" y="0"/>
            <a:chExt cx="5760" cy="4320"/>
          </a:xfrm>
        </p:grpSpPr>
        <p:sp>
          <p:nvSpPr>
            <p:cNvPr id="1032" name="Rectangle 1027"/>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defRPr/>
              </a:pPr>
              <a:endParaRPr lang="en-US" altLang="en-US" smtClean="0"/>
            </a:p>
          </p:txBody>
        </p:sp>
        <p:sp>
          <p:nvSpPr>
            <p:cNvPr id="1033" name="Rectangle 1028"/>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defRPr/>
              </a:pPr>
              <a:endParaRPr lang="en-US" altLang="en-US" smtClean="0"/>
            </a:p>
          </p:txBody>
        </p:sp>
        <p:pic>
          <p:nvPicPr>
            <p:cNvPr id="1034" name="Picture 1029" descr="D:\FRONTPAGE THEMES\CONSTRUC\URBBANND.PNG"/>
            <p:cNvPicPr>
              <a:picLocks noChangeAspect="1" noChangeArrowheads="1"/>
            </p:cNvPicPr>
            <p:nvPr/>
          </p:nvPicPr>
          <p:blipFill>
            <a:blip r:embed="rId15">
              <a:extLst>
                <a:ext uri="{28A0092B-C50C-407E-A947-70E740481C1C}">
                  <a14:useLocalDpi xmlns:a14="http://schemas.microsoft.com/office/drawing/2010/main" val="0"/>
                </a:ext>
              </a:extLst>
            </a:blip>
            <a:srcRect t="66667"/>
            <a:stretch>
              <a:fillRect/>
            </a:stretch>
          </p:blipFill>
          <p:spPr bwMode="ltGray">
            <a:xfrm>
              <a:off x="0" y="0"/>
              <a:ext cx="57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Rectangle 1030"/>
          <p:cNvSpPr>
            <a:spLocks noGrp="1" noChangeArrowheads="1"/>
          </p:cNvSpPr>
          <p:nvPr>
            <p:ph type="title"/>
          </p:nvPr>
        </p:nvSpPr>
        <p:spPr bwMode="auto">
          <a:xfrm>
            <a:off x="685800" y="533400"/>
            <a:ext cx="7772400" cy="1143000"/>
          </a:xfrm>
          <a:prstGeom prst="rect">
            <a:avLst/>
          </a:prstGeom>
          <a:noFill/>
          <a:ln>
            <a:noFill/>
          </a:ln>
          <a:effectLst>
            <a:outerShdw dist="35921"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31"/>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6392" name="Rectangle 1032"/>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latin typeface="+mn-lt"/>
              </a:defRPr>
            </a:lvl1pPr>
          </a:lstStyle>
          <a:p>
            <a:pPr>
              <a:defRPr/>
            </a:pPr>
            <a:endParaRPr lang="en-GB"/>
          </a:p>
        </p:txBody>
      </p:sp>
      <p:sp>
        <p:nvSpPr>
          <p:cNvPr id="16393" name="Rectangle 1033"/>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latin typeface="+mn-lt"/>
              </a:defRPr>
            </a:lvl1pPr>
          </a:lstStyle>
          <a:p>
            <a:pPr>
              <a:defRPr/>
            </a:pPr>
            <a:endParaRPr lang="en-GB"/>
          </a:p>
        </p:txBody>
      </p:sp>
      <p:sp>
        <p:nvSpPr>
          <p:cNvPr id="16394" name="Rectangle 1034"/>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latin typeface="Arial Narrow" panose="020B0606020202030204" pitchFamily="34" charset="0"/>
              </a:defRPr>
            </a:lvl1pPr>
          </a:lstStyle>
          <a:p>
            <a:pPr>
              <a:defRPr/>
            </a:pPr>
            <a:fld id="{0751BE26-6B8A-4FF8-8970-2ED42481FD7E}" type="slidenum">
              <a:rPr lang="en-GB" altLang="en-US"/>
              <a:pPr>
                <a:defRPr/>
              </a:pPr>
              <a:t>‹#›</a:t>
            </a:fld>
            <a:endParaRPr lang="en-GB" altLang="en-US"/>
          </a:p>
        </p:txBody>
      </p:sp>
    </p:spTree>
  </p:cSld>
  <p:clrMap bg1="dk2" tx1="lt1" bg2="dk1" tx2="lt2" accent1="accent1" accent2="accent2" accent3="accent3" accent4="accent4" accent5="accent5" accent6="accent6" hlink="hlink" folHlink="folHlink"/>
  <p:sldLayoutIdLst>
    <p:sldLayoutId id="2147483804"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Lst>
  <p:hf hdr="0" ftr="0" dt="0"/>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Impact" pitchFamily="34" charset="0"/>
        </a:defRPr>
      </a:lvl2pPr>
      <a:lvl3pPr algn="l" rtl="0" eaLnBrk="0" fontAlgn="base" hangingPunct="0">
        <a:spcBef>
          <a:spcPct val="0"/>
        </a:spcBef>
        <a:spcAft>
          <a:spcPct val="0"/>
        </a:spcAft>
        <a:defRPr sz="4400">
          <a:solidFill>
            <a:schemeClr val="tx2"/>
          </a:solidFill>
          <a:latin typeface="Impact" pitchFamily="34" charset="0"/>
        </a:defRPr>
      </a:lvl3pPr>
      <a:lvl4pPr algn="l" rtl="0" eaLnBrk="0" fontAlgn="base" hangingPunct="0">
        <a:spcBef>
          <a:spcPct val="0"/>
        </a:spcBef>
        <a:spcAft>
          <a:spcPct val="0"/>
        </a:spcAft>
        <a:defRPr sz="4400">
          <a:solidFill>
            <a:schemeClr val="tx2"/>
          </a:solidFill>
          <a:latin typeface="Impact" pitchFamily="34" charset="0"/>
        </a:defRPr>
      </a:lvl4pPr>
      <a:lvl5pPr algn="l" rtl="0" eaLnBrk="0" fontAlgn="base" hangingPunct="0">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eaLnBrk="0" fontAlgn="base" hangingPunct="0">
        <a:spcBef>
          <a:spcPct val="20000"/>
        </a:spcBef>
        <a:spcAft>
          <a:spcPct val="0"/>
        </a:spcAft>
        <a:buClr>
          <a:schemeClr val="accent1"/>
        </a:buClr>
        <a:buSzPct val="80000"/>
        <a:buFont typeface="Wingdings" panose="05000000000000000000" pitchFamily="2" charset="2"/>
        <a:buChar char="Ü"/>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30000"/>
        <a:buBlip>
          <a:blip r:embed="rId16"/>
        </a:buBlip>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w"/>
        <a:defRPr sz="2000">
          <a:solidFill>
            <a:schemeClr val="tx1"/>
          </a:solidFill>
          <a:latin typeface="+mn-lt"/>
        </a:defRPr>
      </a:lvl4pPr>
      <a:lvl5pPr marL="2057400" indent="-228600" algn="l" rtl="0" eaLnBrk="0" fontAlgn="base" hangingPunct="0">
        <a:spcBef>
          <a:spcPct val="20000"/>
        </a:spcBef>
        <a:spcAft>
          <a:spcPct val="0"/>
        </a:spcAft>
        <a:buSzPct val="115000"/>
        <a:buBlip>
          <a:blip r:embed="rId16"/>
        </a:buBlip>
        <a:defRPr sz="2000">
          <a:solidFill>
            <a:schemeClr val="tx1"/>
          </a:solidFill>
          <a:latin typeface="+mn-lt"/>
        </a:defRPr>
      </a:lvl5pPr>
      <a:lvl6pPr marL="2514600" indent="-228600" algn="l" rtl="0" fontAlgn="base">
        <a:spcBef>
          <a:spcPct val="20000"/>
        </a:spcBef>
        <a:spcAft>
          <a:spcPct val="0"/>
        </a:spcAft>
        <a:buSzPct val="115000"/>
        <a:buBlip>
          <a:blip r:embed="rId16"/>
        </a:buBlip>
        <a:defRPr sz="2000">
          <a:solidFill>
            <a:schemeClr val="tx1"/>
          </a:solidFill>
          <a:latin typeface="+mn-lt"/>
        </a:defRPr>
      </a:lvl6pPr>
      <a:lvl7pPr marL="2971800" indent="-228600" algn="l" rtl="0" fontAlgn="base">
        <a:spcBef>
          <a:spcPct val="20000"/>
        </a:spcBef>
        <a:spcAft>
          <a:spcPct val="0"/>
        </a:spcAft>
        <a:buSzPct val="115000"/>
        <a:buBlip>
          <a:blip r:embed="rId16"/>
        </a:buBlip>
        <a:defRPr sz="2000">
          <a:solidFill>
            <a:schemeClr val="tx1"/>
          </a:solidFill>
          <a:latin typeface="+mn-lt"/>
        </a:defRPr>
      </a:lvl7pPr>
      <a:lvl8pPr marL="3429000" indent="-228600" algn="l" rtl="0" fontAlgn="base">
        <a:spcBef>
          <a:spcPct val="20000"/>
        </a:spcBef>
        <a:spcAft>
          <a:spcPct val="0"/>
        </a:spcAft>
        <a:buSzPct val="115000"/>
        <a:buBlip>
          <a:blip r:embed="rId16"/>
        </a:buBlip>
        <a:defRPr sz="2000">
          <a:solidFill>
            <a:schemeClr val="tx1"/>
          </a:solidFill>
          <a:latin typeface="+mn-lt"/>
        </a:defRPr>
      </a:lvl8pPr>
      <a:lvl9pPr marL="3886200" indent="-228600" algn="l" rtl="0" fontAlgn="base">
        <a:spcBef>
          <a:spcPct val="20000"/>
        </a:spcBef>
        <a:spcAft>
          <a:spcPct val="0"/>
        </a:spcAft>
        <a:buSzPct val="115000"/>
        <a:buBlip>
          <a:blip r:embed="rId16"/>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audio" Target="file:///C:\Users\fad-ch\AppData\Local\Microsoft\Windows\Temporary%20Internet%20Files\Content.IE5\5E4P82QS\MS910220559%5b1%5d.wav" TargetMode="Externa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hyperlink" Target="http://geology.uprm.edu/Morelock/GEOLOCN_/5_image/shepard/lava.jp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www.youtube.com/watch?v=QDqskltCixA"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geol%20timescale.ppt"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hyperlink" Target="crosssectionearth.ppt" TargetMode="External"/></Relationships>
</file>

<file path=ppt/slides/_rels/slide7.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slide" Target="slide12.xml"/><Relationship Id="rId5" Type="http://schemas.openxmlformats.org/officeDocument/2006/relationships/slide" Target="slide11.xml"/><Relationship Id="rId4" Type="http://schemas.openxmlformats.org/officeDocument/2006/relationships/slide" Target="slide1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slide" Target="slide7.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slide" Target="slide7.xml"/></Relationships>
</file>

<file path=ppt/slides/_rels/slide10.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19.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png"/><Relationship Id="rId4" Type="http://schemas.openxmlformats.org/officeDocument/2006/relationships/slide" Target="slide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JmC-vjQGSNM" TargetMode="External"/><Relationship Id="rId1" Type="http://schemas.openxmlformats.org/officeDocument/2006/relationships/slideLayout" Target="../slideLayouts/slideLayout12.xml"/><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ted.com/talks/tara_djokic_this_ancient_rock_is_changing_our_theory_on_the_origin_of_life/transcript?language=en" TargetMode="External"/><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36.png"/><Relationship Id="rId4" Type="http://schemas.openxmlformats.org/officeDocument/2006/relationships/hyperlink" Target="https://www.youtube.com/watch?v=KCSJNBMOjJ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C23F963D-0796-4CF2-BDF6-4E6616B83FE3}" type="slidenum">
              <a:rPr lang="en-GB" altLang="en-US" sz="1400" smtClean="0"/>
              <a:pPr>
                <a:spcBef>
                  <a:spcPct val="0"/>
                </a:spcBef>
                <a:buClrTx/>
                <a:buSzTx/>
                <a:buFontTx/>
                <a:buNone/>
              </a:pPr>
              <a:t>1</a:t>
            </a:fld>
            <a:endParaRPr lang="en-GB" altLang="en-US" sz="1400" smtClean="0"/>
          </a:p>
        </p:txBody>
      </p:sp>
      <p:pic>
        <p:nvPicPr>
          <p:cNvPr id="30735" name="Picture 15" descr="Mother%20and%20chil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4463" y="847725"/>
            <a:ext cx="6315075"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log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6100" y="847725"/>
            <a:ext cx="3844925"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7" descr="MadagascarDV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4213" y="549275"/>
            <a:ext cx="2857500"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9" descr="Plane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77050" y="3284538"/>
            <a:ext cx="1962150" cy="289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1" name="Picture 11" descr="Sun_Flower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6600" y="3644900"/>
            <a:ext cx="2924175"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3" name="Picture 13" descr="industry"/>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7950" y="0"/>
            <a:ext cx="8893175" cy="683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5" name="TextBox 8"/>
          <p:cNvSpPr txBox="1">
            <a:spLocks noChangeArrowheads="1"/>
          </p:cNvSpPr>
          <p:nvPr/>
        </p:nvSpPr>
        <p:spPr bwMode="auto">
          <a:xfrm>
            <a:off x="2771775" y="188913"/>
            <a:ext cx="33131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2400">
                <a:latin typeface="Times New Roman" panose="02020603050405020304" pitchFamily="18" charset="0"/>
              </a:rPr>
              <a:t>Let me tell you a story.</a:t>
            </a:r>
          </a:p>
        </p:txBody>
      </p:sp>
      <p:sp>
        <p:nvSpPr>
          <p:cNvPr id="10" name="TextBox 9"/>
          <p:cNvSpPr txBox="1">
            <a:spLocks noChangeArrowheads="1"/>
          </p:cNvSpPr>
          <p:nvPr/>
        </p:nvSpPr>
        <p:spPr bwMode="auto">
          <a:xfrm>
            <a:off x="6048375" y="115888"/>
            <a:ext cx="309562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2400">
                <a:latin typeface="Times New Roman" panose="02020603050405020304" pitchFamily="18" charset="0"/>
              </a:rPr>
              <a:t>Will the ending be happy or sad?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30735"/>
                                        </p:tgtEl>
                                        <p:attrNameLst>
                                          <p:attrName>style.visibility</p:attrName>
                                        </p:attrNameLst>
                                      </p:cBhvr>
                                      <p:to>
                                        <p:strVal val="visible"/>
                                      </p:to>
                                    </p:set>
                                    <p:animEffect transition="in" filter="box(in)">
                                      <p:cBhvr>
                                        <p:cTn id="7" dur="500"/>
                                        <p:tgtEl>
                                          <p:spTgt spid="3073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30731"/>
                                        </p:tgtEl>
                                        <p:attrNameLst>
                                          <p:attrName>style.visibility</p:attrName>
                                        </p:attrNameLst>
                                      </p:cBhvr>
                                      <p:to>
                                        <p:strVal val="visible"/>
                                      </p:to>
                                    </p:set>
                                    <p:animEffect transition="in" filter="checkerboard(across)">
                                      <p:cBhvr>
                                        <p:cTn id="12" dur="500"/>
                                        <p:tgtEl>
                                          <p:spTgt spid="3073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30725"/>
                                        </p:tgtEl>
                                        <p:attrNameLst>
                                          <p:attrName>style.visibility</p:attrName>
                                        </p:attrNameLst>
                                      </p:cBhvr>
                                      <p:to>
                                        <p:strVal val="visible"/>
                                      </p:to>
                                    </p:set>
                                    <p:animEffect transition="in" filter="box(in)">
                                      <p:cBhvr>
                                        <p:cTn id="17" dur="500"/>
                                        <p:tgtEl>
                                          <p:spTgt spid="3072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nodeType="clickEffect">
                                  <p:stCondLst>
                                    <p:cond delay="0"/>
                                  </p:stCondLst>
                                  <p:childTnLst>
                                    <p:set>
                                      <p:cBhvr>
                                        <p:cTn id="21" dur="1" fill="hold">
                                          <p:stCondLst>
                                            <p:cond delay="499"/>
                                          </p:stCondLst>
                                        </p:cTn>
                                        <p:tgtEl>
                                          <p:spTgt spid="30727"/>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2" presetClass="entr" presetSubtype="4" fill="hold" nodeType="clickEffect">
                                  <p:stCondLst>
                                    <p:cond delay="0"/>
                                  </p:stCondLst>
                                  <p:childTnLst>
                                    <p:set>
                                      <p:cBhvr>
                                        <p:cTn id="25" dur="1" fill="hold">
                                          <p:stCondLst>
                                            <p:cond delay="0"/>
                                          </p:stCondLst>
                                        </p:cTn>
                                        <p:tgtEl>
                                          <p:spTgt spid="30729"/>
                                        </p:tgtEl>
                                        <p:attrNameLst>
                                          <p:attrName>style.visibility</p:attrName>
                                        </p:attrNameLst>
                                      </p:cBhvr>
                                      <p:to>
                                        <p:strVal val="visible"/>
                                      </p:to>
                                    </p:set>
                                    <p:anim calcmode="lin" valueType="num">
                                      <p:cBhvr additive="base">
                                        <p:cTn id="26" dur="500" fill="hold"/>
                                        <p:tgtEl>
                                          <p:spTgt spid="30729"/>
                                        </p:tgtEl>
                                        <p:attrNameLst>
                                          <p:attrName>ppt_x</p:attrName>
                                        </p:attrNameLst>
                                      </p:cBhvr>
                                      <p:tavLst>
                                        <p:tav tm="0">
                                          <p:val>
                                            <p:strVal val="#ppt_x"/>
                                          </p:val>
                                        </p:tav>
                                        <p:tav tm="100000">
                                          <p:val>
                                            <p:strVal val="#ppt_x"/>
                                          </p:val>
                                        </p:tav>
                                      </p:tavLst>
                                    </p:anim>
                                    <p:anim calcmode="lin" valueType="num">
                                      <p:cBhvr additive="base">
                                        <p:cTn id="27" dur="500" fill="hold"/>
                                        <p:tgtEl>
                                          <p:spTgt spid="30729"/>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nodeType="clickEffect">
                                  <p:stCondLst>
                                    <p:cond delay="0"/>
                                  </p:stCondLst>
                                  <p:childTnLst>
                                    <p:set>
                                      <p:cBhvr>
                                        <p:cTn id="31" dur="1" fill="hold">
                                          <p:stCondLst>
                                            <p:cond delay="0"/>
                                          </p:stCondLst>
                                        </p:cTn>
                                        <p:tgtEl>
                                          <p:spTgt spid="30733"/>
                                        </p:tgtEl>
                                        <p:attrNameLst>
                                          <p:attrName>style.visibility</p:attrName>
                                        </p:attrNameLst>
                                      </p:cBhvr>
                                      <p:to>
                                        <p:strVal val="visible"/>
                                      </p:to>
                                    </p:set>
                                    <p:animEffect transition="in" filter="checkerboard(across)">
                                      <p:cBhvr>
                                        <p:cTn id="32" dur="500"/>
                                        <p:tgtEl>
                                          <p:spTgt spid="30733"/>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02548B83-41C6-4671-8F52-CBBDD27E78E1}" type="slidenum">
              <a:rPr lang="en-GB" altLang="en-US" sz="1400" smtClean="0"/>
              <a:pPr>
                <a:spcBef>
                  <a:spcPct val="0"/>
                </a:spcBef>
                <a:buClrTx/>
                <a:buSzTx/>
                <a:buFontTx/>
                <a:buNone/>
              </a:pPr>
              <a:t>2</a:t>
            </a:fld>
            <a:endParaRPr lang="en-GB" altLang="en-US" sz="1400" smtClean="0"/>
          </a:p>
        </p:txBody>
      </p:sp>
      <p:sp>
        <p:nvSpPr>
          <p:cNvPr id="6147" name="Rectangle 1026"/>
          <p:cNvSpPr>
            <a:spLocks noGrp="1" noChangeArrowheads="1"/>
          </p:cNvSpPr>
          <p:nvPr>
            <p:ph type="ctrTitle"/>
          </p:nvPr>
        </p:nvSpPr>
        <p:spPr>
          <a:xfrm>
            <a:off x="2743200" y="914400"/>
            <a:ext cx="7772400" cy="1143000"/>
          </a:xfrm>
        </p:spPr>
        <p:txBody>
          <a:bodyPr/>
          <a:lstStyle/>
          <a:p>
            <a:pPr eaLnBrk="1" hangingPunct="1"/>
            <a:r>
              <a:rPr lang="en-GB" altLang="en-US" smtClean="0"/>
              <a:t>In the Beginning</a:t>
            </a:r>
          </a:p>
        </p:txBody>
      </p:sp>
      <p:sp>
        <p:nvSpPr>
          <p:cNvPr id="6148" name="Rectangle 1027"/>
          <p:cNvSpPr>
            <a:spLocks noGrp="1" noChangeArrowheads="1"/>
          </p:cNvSpPr>
          <p:nvPr>
            <p:ph type="subTitle" idx="1"/>
          </p:nvPr>
        </p:nvSpPr>
        <p:spPr>
          <a:xfrm>
            <a:off x="762000" y="4038600"/>
            <a:ext cx="6102350" cy="1752600"/>
          </a:xfrm>
        </p:spPr>
        <p:txBody>
          <a:bodyPr/>
          <a:lstStyle/>
          <a:p>
            <a:pPr eaLnBrk="1" hangingPunct="1"/>
            <a:r>
              <a:rPr lang="en-GB" altLang="en-US" smtClean="0">
                <a:hlinkClick r:id="rId4"/>
              </a:rPr>
              <a:t> </a:t>
            </a:r>
            <a:endParaRPr lang="en-GB" altLang="en-US" smtClean="0"/>
          </a:p>
        </p:txBody>
      </p:sp>
      <p:pic>
        <p:nvPicPr>
          <p:cNvPr id="6149" name="Picture 1031" descr="Lava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2286000"/>
            <a:ext cx="5965825"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MS910220559[1].wav">
            <a:hlinkClick r:id="" action="ppaction://media"/>
          </p:cNvPr>
          <p:cNvPicPr>
            <a:picLocks noRot="1" noChangeAspect="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79388" y="188913"/>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nodeType="clickPar">
                      <p:stCondLst>
                        <p:cond delay="0"/>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23116"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BBA6FAED-62F3-4E23-91A1-8BA312456C72}" type="slidenum">
              <a:rPr lang="en-GB" altLang="en-US" sz="1400" smtClean="0"/>
              <a:pPr>
                <a:spcBef>
                  <a:spcPct val="0"/>
                </a:spcBef>
                <a:buClrTx/>
                <a:buSzTx/>
                <a:buFontTx/>
                <a:buNone/>
              </a:pPr>
              <a:t>3</a:t>
            </a:fld>
            <a:endParaRPr lang="en-GB" altLang="en-US" sz="1400" smtClean="0"/>
          </a:p>
        </p:txBody>
      </p:sp>
      <p:pic>
        <p:nvPicPr>
          <p:cNvPr id="7171" name="Picture 2" descr="http://www.smate.wwu.edu/teched/geology/GeoHaz/vo-Eruption2/vo-eruption2-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 Box 3"/>
          <p:cNvSpPr txBox="1">
            <a:spLocks noChangeArrowheads="1"/>
          </p:cNvSpPr>
          <p:nvPr/>
        </p:nvSpPr>
        <p:spPr bwMode="auto">
          <a:xfrm>
            <a:off x="0" y="6400800"/>
            <a:ext cx="3962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2400" b="1">
                <a:solidFill>
                  <a:schemeClr val="tx2"/>
                </a:solidFill>
                <a:latin typeface="Times New Roman" panose="02020603050405020304" pitchFamily="18" charset="0"/>
              </a:rPr>
              <a:t>Galunggung, Indonesia 1982</a:t>
            </a:r>
          </a:p>
        </p:txBody>
      </p:sp>
      <p:sp>
        <p:nvSpPr>
          <p:cNvPr id="7173" name="TextBox 5"/>
          <p:cNvSpPr txBox="1">
            <a:spLocks noChangeArrowheads="1"/>
          </p:cNvSpPr>
          <p:nvPr/>
        </p:nvSpPr>
        <p:spPr bwMode="auto">
          <a:xfrm>
            <a:off x="6715125" y="71438"/>
            <a:ext cx="2286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1800">
                <a:latin typeface="Times New Roman" panose="02020603050405020304" pitchFamily="18" charset="0"/>
                <a:hlinkClick r:id="rId4"/>
              </a:rPr>
              <a:t>Video link Early earth and plate tectonics 5mins</a:t>
            </a:r>
            <a:endParaRPr lang="en-GB" altLang="en-US" sz="18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F7B8C754-1980-4DD7-BB59-BCBE224C34A2}" type="slidenum">
              <a:rPr lang="en-GB" altLang="en-US" sz="1400" smtClean="0"/>
              <a:pPr>
                <a:spcBef>
                  <a:spcPct val="0"/>
                </a:spcBef>
                <a:buClrTx/>
                <a:buSzTx/>
                <a:buFontTx/>
                <a:buNone/>
              </a:pPr>
              <a:t>4</a:t>
            </a:fld>
            <a:endParaRPr lang="en-GB" altLang="en-US" sz="1400" smtClean="0"/>
          </a:p>
        </p:txBody>
      </p:sp>
      <p:sp>
        <p:nvSpPr>
          <p:cNvPr id="8195" name="Rectangle 2"/>
          <p:cNvSpPr>
            <a:spLocks noGrp="1" noChangeArrowheads="1"/>
          </p:cNvSpPr>
          <p:nvPr>
            <p:ph type="title"/>
          </p:nvPr>
        </p:nvSpPr>
        <p:spPr/>
        <p:txBody>
          <a:bodyPr/>
          <a:lstStyle/>
          <a:p>
            <a:pPr eaLnBrk="1" hangingPunct="1"/>
            <a:r>
              <a:rPr lang="en-GB" altLang="en-US" smtClean="0"/>
              <a:t>Introduction</a:t>
            </a:r>
          </a:p>
        </p:txBody>
      </p:sp>
      <p:sp>
        <p:nvSpPr>
          <p:cNvPr id="8196" name="Rectangle 3"/>
          <p:cNvSpPr>
            <a:spLocks noGrp="1" noChangeArrowheads="1"/>
          </p:cNvSpPr>
          <p:nvPr>
            <p:ph type="body" idx="1"/>
          </p:nvPr>
        </p:nvSpPr>
        <p:spPr/>
        <p:txBody>
          <a:bodyPr/>
          <a:lstStyle/>
          <a:p>
            <a:pPr eaLnBrk="1" hangingPunct="1"/>
            <a:r>
              <a:rPr lang="en-GB" altLang="en-US" smtClean="0"/>
              <a:t>Once upon a time there was a 46 year old called Elizabeth.  Here is her amazing story.</a:t>
            </a:r>
          </a:p>
          <a:p>
            <a:pPr eaLnBrk="1" hangingPunct="1"/>
            <a:r>
              <a:rPr lang="en-GB" altLang="en-US" smtClean="0">
                <a:solidFill>
                  <a:schemeClr val="tx2"/>
                </a:solidFill>
              </a:rPr>
              <a:t>P</a:t>
            </a:r>
            <a:r>
              <a:rPr lang="en-GB" altLang="en-US" smtClean="0"/>
              <a:t>regnant </a:t>
            </a:r>
            <a:r>
              <a:rPr lang="en-GB" altLang="en-US" smtClean="0">
                <a:solidFill>
                  <a:schemeClr val="tx2"/>
                </a:solidFill>
              </a:rPr>
              <a:t>c</a:t>
            </a:r>
            <a:r>
              <a:rPr lang="en-GB" altLang="en-US" smtClean="0"/>
              <a:t>amels </a:t>
            </a:r>
            <a:r>
              <a:rPr lang="en-GB" altLang="en-US" smtClean="0">
                <a:solidFill>
                  <a:schemeClr val="tx2"/>
                </a:solidFill>
              </a:rPr>
              <a:t>o</a:t>
            </a:r>
            <a:r>
              <a:rPr lang="en-GB" altLang="en-US" smtClean="0"/>
              <a:t>ften </a:t>
            </a:r>
            <a:r>
              <a:rPr lang="en-GB" altLang="en-US" smtClean="0">
                <a:solidFill>
                  <a:schemeClr val="tx2"/>
                </a:solidFill>
              </a:rPr>
              <a:t>s</a:t>
            </a:r>
            <a:r>
              <a:rPr lang="en-GB" altLang="en-US" smtClean="0"/>
              <a:t>it </a:t>
            </a:r>
            <a:r>
              <a:rPr lang="en-GB" altLang="en-US" smtClean="0">
                <a:solidFill>
                  <a:schemeClr val="tx2"/>
                </a:solidFill>
              </a:rPr>
              <a:t>d</a:t>
            </a:r>
            <a:r>
              <a:rPr lang="en-GB" altLang="en-US" smtClean="0"/>
              <a:t>own </a:t>
            </a:r>
            <a:r>
              <a:rPr lang="en-GB" altLang="en-US" smtClean="0">
                <a:solidFill>
                  <a:schemeClr val="tx2"/>
                </a:solidFill>
              </a:rPr>
              <a:t>c</a:t>
            </a:r>
            <a:r>
              <a:rPr lang="en-GB" altLang="en-US" smtClean="0"/>
              <a:t>arefully </a:t>
            </a:r>
            <a:r>
              <a:rPr lang="en-GB" altLang="en-US" smtClean="0">
                <a:solidFill>
                  <a:schemeClr val="tx2"/>
                </a:solidFill>
              </a:rPr>
              <a:t>p</a:t>
            </a:r>
            <a:r>
              <a:rPr lang="en-GB" altLang="en-US" smtClean="0"/>
              <a:t>erhaps </a:t>
            </a:r>
            <a:r>
              <a:rPr lang="en-GB" altLang="en-US" smtClean="0">
                <a:solidFill>
                  <a:schemeClr val="tx2"/>
                </a:solidFill>
              </a:rPr>
              <a:t>t</a:t>
            </a:r>
            <a:r>
              <a:rPr lang="en-GB" altLang="en-US" smtClean="0"/>
              <a:t>heir </a:t>
            </a:r>
            <a:r>
              <a:rPr lang="en-GB" altLang="en-US" smtClean="0">
                <a:solidFill>
                  <a:schemeClr val="tx2"/>
                </a:solidFill>
              </a:rPr>
              <a:t>j</a:t>
            </a:r>
            <a:r>
              <a:rPr lang="en-GB" altLang="en-US" smtClean="0"/>
              <a:t>oints </a:t>
            </a:r>
            <a:r>
              <a:rPr lang="en-GB" altLang="en-US" smtClean="0">
                <a:solidFill>
                  <a:schemeClr val="tx2"/>
                </a:solidFill>
              </a:rPr>
              <a:t>c</a:t>
            </a:r>
            <a:r>
              <a:rPr lang="en-GB" altLang="en-US" smtClean="0"/>
              <a:t>reek</a:t>
            </a:r>
          </a:p>
          <a:p>
            <a:pPr eaLnBrk="1" hangingPunct="1"/>
            <a:r>
              <a:rPr lang="en-GB" altLang="en-US" smtClean="0"/>
              <a:t>Geological timescale</a:t>
            </a:r>
          </a:p>
          <a:p>
            <a:pPr eaLnBrk="1" hangingPunct="1">
              <a:buFont typeface="Wingdings" panose="05000000000000000000" pitchFamily="2" charset="2"/>
              <a:buNone/>
            </a:pPr>
            <a:endParaRPr lang="en-GB" altLang="en-US" smtClean="0"/>
          </a:p>
        </p:txBody>
      </p:sp>
      <p:sp>
        <p:nvSpPr>
          <p:cNvPr id="8197" name="AutoShape 4">
            <a:hlinkClick r:id="rId3" action="ppaction://hlinkpres?slideindex=1&amp;slidetitle=" highlightClick="1"/>
          </p:cNvPr>
          <p:cNvSpPr>
            <a:spLocks noChangeArrowheads="1"/>
          </p:cNvSpPr>
          <p:nvPr/>
        </p:nvSpPr>
        <p:spPr bwMode="auto">
          <a:xfrm>
            <a:off x="4953000" y="4267200"/>
            <a:ext cx="685800" cy="4572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F0F0F0"/>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179388" y="533400"/>
            <a:ext cx="8278812" cy="1143000"/>
          </a:xfrm>
        </p:spPr>
        <p:txBody>
          <a:bodyPr/>
          <a:lstStyle/>
          <a:p>
            <a:r>
              <a:rPr lang="en-GB" altLang="en-US" smtClean="0"/>
              <a:t>A geological history of the UK:  Rock type is a reflection of process</a:t>
            </a:r>
            <a:endParaRPr lang="en-US" altLang="en-US" smtClean="0"/>
          </a:p>
        </p:txBody>
      </p:sp>
      <p:sp>
        <p:nvSpPr>
          <p:cNvPr id="921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2671FBDB-8FDC-4090-9B94-534E058AEC7A}" type="slidenum">
              <a:rPr lang="en-GB" altLang="en-US" sz="1400" smtClean="0"/>
              <a:pPr>
                <a:spcBef>
                  <a:spcPct val="0"/>
                </a:spcBef>
                <a:buClrTx/>
                <a:buSzTx/>
                <a:buFontTx/>
                <a:buNone/>
              </a:pPr>
              <a:t>5</a:t>
            </a:fld>
            <a:endParaRPr lang="en-GB" altLang="en-US" sz="1400" smtClean="0"/>
          </a:p>
        </p:txBody>
      </p:sp>
      <p:sp>
        <p:nvSpPr>
          <p:cNvPr id="9220" name="Content Placeholder 1"/>
          <p:cNvSpPr>
            <a:spLocks noGrp="1"/>
          </p:cNvSpPr>
          <p:nvPr>
            <p:ph idx="1"/>
          </p:nvPr>
        </p:nvSpPr>
        <p:spPr/>
        <p:txBody>
          <a:bodyPr/>
          <a:lstStyle/>
          <a:p>
            <a:endParaRPr lang="en-US" altLang="en-US" smtClean="0"/>
          </a:p>
        </p:txBody>
      </p:sp>
      <p:pic>
        <p:nvPicPr>
          <p:cNvPr id="9221"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6400" y="1773238"/>
            <a:ext cx="8051800"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519FD29-7469-47DB-9E31-5A8D7205EAC7}" type="slidenum">
              <a:rPr lang="en-GB" altLang="en-US" sz="1400" smtClean="0"/>
              <a:pPr>
                <a:spcBef>
                  <a:spcPct val="0"/>
                </a:spcBef>
                <a:buClrTx/>
                <a:buSzTx/>
                <a:buFontTx/>
                <a:buNone/>
              </a:pPr>
              <a:t>6</a:t>
            </a:fld>
            <a:endParaRPr lang="en-GB" altLang="en-US" sz="1400" smtClean="0"/>
          </a:p>
        </p:txBody>
      </p:sp>
      <p:sp>
        <p:nvSpPr>
          <p:cNvPr id="10243" name="Rectangle 10"/>
          <p:cNvSpPr>
            <a:spLocks noChangeArrowheads="1"/>
          </p:cNvSpPr>
          <p:nvPr/>
        </p:nvSpPr>
        <p:spPr bwMode="auto">
          <a:xfrm>
            <a:off x="1219200" y="914400"/>
            <a:ext cx="7391400" cy="5638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0244" name="Text Box 5"/>
          <p:cNvSpPr txBox="1">
            <a:spLocks noChangeArrowheads="1"/>
          </p:cNvSpPr>
          <p:nvPr/>
        </p:nvSpPr>
        <p:spPr bwMode="auto">
          <a:xfrm>
            <a:off x="403225" y="601663"/>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sp>
        <p:nvSpPr>
          <p:cNvPr id="10245" name="Rectangle 6"/>
          <p:cNvSpPr>
            <a:spLocks noGrp="1" noChangeArrowheads="1"/>
          </p:cNvSpPr>
          <p:nvPr>
            <p:ph type="title"/>
          </p:nvPr>
        </p:nvSpPr>
        <p:spPr>
          <a:xfrm>
            <a:off x="0" y="152400"/>
            <a:ext cx="7772400" cy="838200"/>
          </a:xfrm>
        </p:spPr>
        <p:txBody>
          <a:bodyPr/>
          <a:lstStyle/>
          <a:p>
            <a:pPr eaLnBrk="1" hangingPunct="1"/>
            <a:r>
              <a:rPr lang="en-GB" altLang="en-US" smtClean="0"/>
              <a:t>Structure of the Earth</a:t>
            </a:r>
          </a:p>
        </p:txBody>
      </p:sp>
      <p:pic>
        <p:nvPicPr>
          <p:cNvPr id="10246" name="Picture 9" descr="http://pubs.usgs.gov/publications/graphics/FigS1-1.gif"/>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2051050" y="990600"/>
            <a:ext cx="6483350" cy="5341938"/>
          </a:xfrm>
          <a:noFill/>
        </p:spPr>
      </p:pic>
      <p:sp>
        <p:nvSpPr>
          <p:cNvPr id="10247" name="AutoShape 11">
            <a:hlinkClick r:id="rId4" action="ppaction://hlinkpres?slideindex=1&amp;slidetitle=" highlightClick="1"/>
          </p:cNvPr>
          <p:cNvSpPr>
            <a:spLocks noChangeArrowheads="1"/>
          </p:cNvSpPr>
          <p:nvPr/>
        </p:nvSpPr>
        <p:spPr bwMode="auto">
          <a:xfrm>
            <a:off x="0" y="5562600"/>
            <a:ext cx="1066800" cy="762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8" name="TextBox 7"/>
          <p:cNvSpPr txBox="1"/>
          <p:nvPr/>
        </p:nvSpPr>
        <p:spPr>
          <a:xfrm>
            <a:off x="0" y="1196975"/>
            <a:ext cx="1116013" cy="1476375"/>
          </a:xfrm>
          <a:prstGeom prst="rect">
            <a:avLst/>
          </a:prstGeom>
          <a:noFill/>
        </p:spPr>
        <p:txBody>
          <a:bodyPr>
            <a:spAutoFit/>
          </a:bodyPr>
          <a:lstStyle/>
          <a:p>
            <a:pPr eaLnBrk="1" hangingPunct="1">
              <a:defRPr/>
            </a:pPr>
            <a:r>
              <a:rPr lang="en-GB" sz="1800" dirty="0">
                <a:solidFill>
                  <a:schemeClr val="tx2">
                    <a:lumMod val="20000"/>
                    <a:lumOff val="80000"/>
                  </a:schemeClr>
                </a:solidFill>
              </a:rPr>
              <a:t>Deepest </a:t>
            </a:r>
            <a:r>
              <a:rPr lang="en-GB" sz="1800" dirty="0" smtClean="0">
                <a:solidFill>
                  <a:schemeClr val="tx2">
                    <a:lumMod val="20000"/>
                    <a:lumOff val="80000"/>
                  </a:schemeClr>
                </a:solidFill>
              </a:rPr>
              <a:t>Mine Tau </a:t>
            </a:r>
            <a:r>
              <a:rPr lang="en-GB" sz="1800" dirty="0" err="1">
                <a:solidFill>
                  <a:schemeClr val="tx2">
                    <a:lumMod val="20000"/>
                    <a:lumOff val="80000"/>
                  </a:schemeClr>
                </a:solidFill>
              </a:rPr>
              <a:t>Tona</a:t>
            </a:r>
            <a:r>
              <a:rPr lang="en-GB" sz="1800" dirty="0">
                <a:solidFill>
                  <a:schemeClr val="tx2">
                    <a:lumMod val="20000"/>
                    <a:lumOff val="80000"/>
                  </a:schemeClr>
                </a:solidFill>
              </a:rPr>
              <a:t> S.A. 14,800 ft, 4,500m</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51B670C2-CE64-4F0F-9D4D-63859D8F7732}" type="slidenum">
              <a:rPr lang="en-GB" altLang="en-US" sz="1400" smtClean="0"/>
              <a:pPr>
                <a:spcBef>
                  <a:spcPct val="0"/>
                </a:spcBef>
                <a:buClrTx/>
                <a:buSzTx/>
                <a:buFontTx/>
                <a:buNone/>
              </a:pPr>
              <a:t>7</a:t>
            </a:fld>
            <a:endParaRPr lang="en-GB" altLang="en-US" sz="1400" smtClean="0"/>
          </a:p>
        </p:txBody>
      </p:sp>
      <p:sp>
        <p:nvSpPr>
          <p:cNvPr id="11267" name="Rectangle 1026"/>
          <p:cNvSpPr>
            <a:spLocks noGrp="1" noChangeArrowheads="1"/>
          </p:cNvSpPr>
          <p:nvPr>
            <p:ph type="title"/>
          </p:nvPr>
        </p:nvSpPr>
        <p:spPr>
          <a:xfrm>
            <a:off x="684213" y="404813"/>
            <a:ext cx="7772400" cy="1143000"/>
          </a:xfrm>
        </p:spPr>
        <p:txBody>
          <a:bodyPr/>
          <a:lstStyle/>
          <a:p>
            <a:pPr eaLnBrk="1" hangingPunct="1"/>
            <a:r>
              <a:rPr lang="en-GB" altLang="en-US" smtClean="0"/>
              <a:t>The Theory of Continental Drift: </a:t>
            </a:r>
            <a:r>
              <a:rPr lang="en-GB" altLang="en-US" i="1" smtClean="0"/>
              <a:t>The Evidence</a:t>
            </a:r>
            <a:r>
              <a:rPr lang="en-GB" altLang="en-US" smtClean="0"/>
              <a:t>  </a:t>
            </a:r>
          </a:p>
        </p:txBody>
      </p:sp>
      <p:sp>
        <p:nvSpPr>
          <p:cNvPr id="8196" name="Rectangle 1029"/>
          <p:cNvSpPr>
            <a:spLocks noGrp="1" noChangeArrowheads="1"/>
          </p:cNvSpPr>
          <p:nvPr>
            <p:ph type="body" sz="half" idx="1"/>
          </p:nvPr>
        </p:nvSpPr>
        <p:spPr>
          <a:xfrm>
            <a:off x="0" y="1412875"/>
            <a:ext cx="9144000" cy="4114800"/>
          </a:xfrm>
        </p:spPr>
        <p:txBody>
          <a:bodyPr/>
          <a:lstStyle/>
          <a:p>
            <a:pPr eaLnBrk="1" hangingPunct="1">
              <a:lnSpc>
                <a:spcPct val="90000"/>
              </a:lnSpc>
            </a:pPr>
            <a:r>
              <a:rPr lang="en-GB" altLang="en-US" sz="2000" dirty="0" smtClean="0"/>
              <a:t>1596 by the Dutch map maker Abraham Ortelius in his work </a:t>
            </a:r>
            <a:r>
              <a:rPr lang="en-GB" altLang="en-US" sz="2000" i="1" dirty="0" smtClean="0"/>
              <a:t>Thesaurus </a:t>
            </a:r>
            <a:r>
              <a:rPr lang="en-GB" altLang="en-US" sz="2000" i="1" dirty="0" err="1" smtClean="0"/>
              <a:t>Geographicus</a:t>
            </a:r>
            <a:r>
              <a:rPr lang="en-GB" altLang="en-US" sz="2000" dirty="0" smtClean="0"/>
              <a:t>. Ortelius suggested that the Americas were "torn away from Europe and Africa . . . by earthquakes and floods" and went on to say: "The vestiges of the rupture reveal themselves, if someone brings forward a map of the world and considers carefully the coasts of the three [continents]." Ortelius' idea surfaced again in the 19th century</a:t>
            </a:r>
          </a:p>
          <a:p>
            <a:pPr eaLnBrk="1" hangingPunct="1">
              <a:lnSpc>
                <a:spcPct val="90000"/>
              </a:lnSpc>
            </a:pPr>
            <a:r>
              <a:rPr lang="en-GB" altLang="en-US" sz="2400" dirty="0" smtClean="0"/>
              <a:t>Jigsaw </a:t>
            </a:r>
          </a:p>
          <a:p>
            <a:pPr eaLnBrk="1" hangingPunct="1">
              <a:lnSpc>
                <a:spcPct val="90000"/>
              </a:lnSpc>
            </a:pPr>
            <a:r>
              <a:rPr lang="en-GB" altLang="en-US" sz="2400" dirty="0" smtClean="0"/>
              <a:t>Biology</a:t>
            </a:r>
          </a:p>
          <a:p>
            <a:pPr lvl="1" eaLnBrk="1" hangingPunct="1">
              <a:lnSpc>
                <a:spcPct val="90000"/>
              </a:lnSpc>
            </a:pPr>
            <a:r>
              <a:rPr lang="en-GB" altLang="en-US" sz="2000" dirty="0" smtClean="0"/>
              <a:t>Fossils</a:t>
            </a:r>
          </a:p>
          <a:p>
            <a:pPr lvl="1" eaLnBrk="1" hangingPunct="1">
              <a:lnSpc>
                <a:spcPct val="90000"/>
              </a:lnSpc>
            </a:pPr>
            <a:r>
              <a:rPr lang="en-GB" altLang="en-US" sz="2000" dirty="0" smtClean="0"/>
              <a:t>Present day species distribution</a:t>
            </a:r>
          </a:p>
          <a:p>
            <a:pPr eaLnBrk="1" hangingPunct="1">
              <a:lnSpc>
                <a:spcPct val="90000"/>
              </a:lnSpc>
            </a:pPr>
            <a:r>
              <a:rPr lang="en-GB" altLang="en-US" sz="2400" dirty="0" smtClean="0"/>
              <a:t>Geology</a:t>
            </a:r>
          </a:p>
          <a:p>
            <a:pPr lvl="1" eaLnBrk="1" hangingPunct="1">
              <a:lnSpc>
                <a:spcPct val="90000"/>
              </a:lnSpc>
            </a:pPr>
            <a:r>
              <a:rPr lang="en-GB" altLang="en-US" sz="2000" dirty="0" smtClean="0"/>
              <a:t>E.g. </a:t>
            </a:r>
            <a:r>
              <a:rPr lang="en-GB" altLang="en-US" sz="2000" dirty="0" err="1" smtClean="0"/>
              <a:t>Applachians</a:t>
            </a:r>
            <a:r>
              <a:rPr lang="en-GB" altLang="en-US" sz="2000" dirty="0" smtClean="0"/>
              <a:t> and south Wales</a:t>
            </a:r>
          </a:p>
          <a:p>
            <a:pPr lvl="1" eaLnBrk="1" hangingPunct="1">
              <a:lnSpc>
                <a:spcPct val="90000"/>
              </a:lnSpc>
            </a:pPr>
            <a:r>
              <a:rPr lang="en-GB" altLang="en-US" sz="2000" dirty="0" smtClean="0"/>
              <a:t>Seismic activity and foci of earthquakes</a:t>
            </a:r>
          </a:p>
          <a:p>
            <a:pPr eaLnBrk="1" hangingPunct="1">
              <a:lnSpc>
                <a:spcPct val="90000"/>
              </a:lnSpc>
            </a:pPr>
            <a:r>
              <a:rPr lang="en-GB" altLang="en-US" sz="2400" dirty="0" smtClean="0"/>
              <a:t>Climatology</a:t>
            </a:r>
          </a:p>
          <a:p>
            <a:pPr lvl="1" eaLnBrk="1" hangingPunct="1">
              <a:lnSpc>
                <a:spcPct val="90000"/>
              </a:lnSpc>
            </a:pPr>
            <a:r>
              <a:rPr lang="en-GB" altLang="en-US" sz="2000" dirty="0" smtClean="0"/>
              <a:t>E.g. coal, limestone</a:t>
            </a:r>
          </a:p>
          <a:p>
            <a:pPr eaLnBrk="1" hangingPunct="1">
              <a:lnSpc>
                <a:spcPct val="90000"/>
              </a:lnSpc>
            </a:pPr>
            <a:r>
              <a:rPr lang="en-GB" altLang="en-US" sz="2400" dirty="0" smtClean="0"/>
              <a:t>‘Modern’ Evidence</a:t>
            </a:r>
          </a:p>
          <a:p>
            <a:pPr lvl="1" eaLnBrk="1" hangingPunct="1">
              <a:lnSpc>
                <a:spcPct val="90000"/>
              </a:lnSpc>
            </a:pPr>
            <a:r>
              <a:rPr lang="en-GB" altLang="en-US" sz="2000" dirty="0" err="1" smtClean="0"/>
              <a:t>Palaeomagnetism</a:t>
            </a:r>
            <a:r>
              <a:rPr lang="en-GB" altLang="en-US" sz="2000" dirty="0" smtClean="0"/>
              <a:t> </a:t>
            </a:r>
          </a:p>
        </p:txBody>
      </p:sp>
      <p:sp>
        <p:nvSpPr>
          <p:cNvPr id="11269" name="AutoShape 1031">
            <a:hlinkClick r:id="" action="ppaction://hlinkshowjump?jump=nextslide" highlightClick="1"/>
          </p:cNvPr>
          <p:cNvSpPr>
            <a:spLocks noChangeArrowheads="1"/>
          </p:cNvSpPr>
          <p:nvPr/>
        </p:nvSpPr>
        <p:spPr bwMode="auto">
          <a:xfrm>
            <a:off x="1458888" y="2975769"/>
            <a:ext cx="609600" cy="3048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0" name="AutoShape 1032">
            <a:hlinkClick r:id="rId3" action="ppaction://hlinksldjump" highlightClick="1"/>
          </p:cNvPr>
          <p:cNvSpPr>
            <a:spLocks noChangeArrowheads="1"/>
          </p:cNvSpPr>
          <p:nvPr/>
        </p:nvSpPr>
        <p:spPr bwMode="auto">
          <a:xfrm>
            <a:off x="2339752" y="3573016"/>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1" name="AutoShape 1032">
            <a:hlinkClick r:id="rId4" action="ppaction://hlinksldjump" highlightClick="1"/>
          </p:cNvPr>
          <p:cNvSpPr>
            <a:spLocks noChangeArrowheads="1"/>
          </p:cNvSpPr>
          <p:nvPr/>
        </p:nvSpPr>
        <p:spPr bwMode="auto">
          <a:xfrm>
            <a:off x="3491880" y="6324600"/>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2" name="AutoShape 1032">
            <a:hlinkClick r:id="rId5" action="ppaction://hlinksldjump" highlightClick="1"/>
          </p:cNvPr>
          <p:cNvSpPr>
            <a:spLocks noChangeArrowheads="1"/>
          </p:cNvSpPr>
          <p:nvPr/>
        </p:nvSpPr>
        <p:spPr bwMode="auto">
          <a:xfrm>
            <a:off x="4932040" y="4797152"/>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3" name="AutoShape 1032">
            <a:hlinkClick r:id="rId6" action="ppaction://hlinksldjump" highlightClick="1"/>
          </p:cNvPr>
          <p:cNvSpPr>
            <a:spLocks noChangeArrowheads="1"/>
          </p:cNvSpPr>
          <p:nvPr/>
        </p:nvSpPr>
        <p:spPr bwMode="auto">
          <a:xfrm>
            <a:off x="5076056" y="5589240"/>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fade">
                                      <p:cBhvr>
                                        <p:cTn id="7" dur="2000"/>
                                        <p:tgtEl>
                                          <p:spTgt spid="819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6">
                                            <p:txEl>
                                              <p:pRg st="1" end="1"/>
                                            </p:txEl>
                                          </p:spTgt>
                                        </p:tgtEl>
                                        <p:attrNameLst>
                                          <p:attrName>style.visibility</p:attrName>
                                        </p:attrNameLst>
                                      </p:cBhvr>
                                      <p:to>
                                        <p:strVal val="visible"/>
                                      </p:to>
                                    </p:set>
                                    <p:animEffect transition="in" filter="fade">
                                      <p:cBhvr>
                                        <p:cTn id="12" dur="2000"/>
                                        <p:tgtEl>
                                          <p:spTgt spid="819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6">
                                            <p:txEl>
                                              <p:pRg st="2" end="2"/>
                                            </p:txEl>
                                          </p:spTgt>
                                        </p:tgtEl>
                                        <p:attrNameLst>
                                          <p:attrName>style.visibility</p:attrName>
                                        </p:attrNameLst>
                                      </p:cBhvr>
                                      <p:to>
                                        <p:strVal val="visible"/>
                                      </p:to>
                                    </p:set>
                                    <p:animEffect transition="in" filter="fade">
                                      <p:cBhvr>
                                        <p:cTn id="17" dur="2000"/>
                                        <p:tgtEl>
                                          <p:spTgt spid="8196">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196">
                                            <p:txEl>
                                              <p:pRg st="3" end="3"/>
                                            </p:txEl>
                                          </p:spTgt>
                                        </p:tgtEl>
                                        <p:attrNameLst>
                                          <p:attrName>style.visibility</p:attrName>
                                        </p:attrNameLst>
                                      </p:cBhvr>
                                      <p:to>
                                        <p:strVal val="visible"/>
                                      </p:to>
                                    </p:set>
                                    <p:animEffect transition="in" filter="fade">
                                      <p:cBhvr>
                                        <p:cTn id="20" dur="2000"/>
                                        <p:tgtEl>
                                          <p:spTgt spid="8196">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animEffect transition="in" filter="fade">
                                      <p:cBhvr>
                                        <p:cTn id="23" dur="2000"/>
                                        <p:tgtEl>
                                          <p:spTgt spid="8196">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196">
                                            <p:txEl>
                                              <p:pRg st="5" end="5"/>
                                            </p:txEl>
                                          </p:spTgt>
                                        </p:tgtEl>
                                        <p:attrNameLst>
                                          <p:attrName>style.visibility</p:attrName>
                                        </p:attrNameLst>
                                      </p:cBhvr>
                                      <p:to>
                                        <p:strVal val="visible"/>
                                      </p:to>
                                    </p:set>
                                    <p:animEffect transition="in" filter="fade">
                                      <p:cBhvr>
                                        <p:cTn id="28" dur="2000"/>
                                        <p:tgtEl>
                                          <p:spTgt spid="8196">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animEffect transition="in" filter="fade">
                                      <p:cBhvr>
                                        <p:cTn id="31" dur="2000"/>
                                        <p:tgtEl>
                                          <p:spTgt spid="8196">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196">
                                            <p:txEl>
                                              <p:pRg st="7" end="7"/>
                                            </p:txEl>
                                          </p:spTgt>
                                        </p:tgtEl>
                                        <p:attrNameLst>
                                          <p:attrName>style.visibility</p:attrName>
                                        </p:attrNameLst>
                                      </p:cBhvr>
                                      <p:to>
                                        <p:strVal val="visible"/>
                                      </p:to>
                                    </p:set>
                                    <p:animEffect transition="in" filter="fade">
                                      <p:cBhvr>
                                        <p:cTn id="34" dur="2000"/>
                                        <p:tgtEl>
                                          <p:spTgt spid="8196">
                                            <p:txEl>
                                              <p:pRg st="7" end="7"/>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196">
                                            <p:txEl>
                                              <p:pRg st="8" end="8"/>
                                            </p:txEl>
                                          </p:spTgt>
                                        </p:tgtEl>
                                        <p:attrNameLst>
                                          <p:attrName>style.visibility</p:attrName>
                                        </p:attrNameLst>
                                      </p:cBhvr>
                                      <p:to>
                                        <p:strVal val="visible"/>
                                      </p:to>
                                    </p:set>
                                    <p:animEffect transition="in" filter="fade">
                                      <p:cBhvr>
                                        <p:cTn id="39" dur="2000"/>
                                        <p:tgtEl>
                                          <p:spTgt spid="8196">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196">
                                            <p:txEl>
                                              <p:pRg st="9" end="9"/>
                                            </p:txEl>
                                          </p:spTgt>
                                        </p:tgtEl>
                                        <p:attrNameLst>
                                          <p:attrName>style.visibility</p:attrName>
                                        </p:attrNameLst>
                                      </p:cBhvr>
                                      <p:to>
                                        <p:strVal val="visible"/>
                                      </p:to>
                                    </p:set>
                                    <p:animEffect transition="in" filter="fade">
                                      <p:cBhvr>
                                        <p:cTn id="42" dur="2000"/>
                                        <p:tgtEl>
                                          <p:spTgt spid="8196">
                                            <p:txEl>
                                              <p:pRg st="9" end="9"/>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196">
                                            <p:txEl>
                                              <p:pRg st="10" end="10"/>
                                            </p:txEl>
                                          </p:spTgt>
                                        </p:tgtEl>
                                        <p:attrNameLst>
                                          <p:attrName>style.visibility</p:attrName>
                                        </p:attrNameLst>
                                      </p:cBhvr>
                                      <p:to>
                                        <p:strVal val="visible"/>
                                      </p:to>
                                    </p:set>
                                    <p:animEffect transition="in" filter="fade">
                                      <p:cBhvr>
                                        <p:cTn id="47" dur="2000"/>
                                        <p:tgtEl>
                                          <p:spTgt spid="8196">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196">
                                            <p:txEl>
                                              <p:pRg st="11" end="11"/>
                                            </p:txEl>
                                          </p:spTgt>
                                        </p:tgtEl>
                                        <p:attrNameLst>
                                          <p:attrName>style.visibility</p:attrName>
                                        </p:attrNameLst>
                                      </p:cBhvr>
                                      <p:to>
                                        <p:strVal val="visible"/>
                                      </p:to>
                                    </p:set>
                                    <p:animEffect transition="in" filter="fade">
                                      <p:cBhvr>
                                        <p:cTn id="50" dur="2000"/>
                                        <p:tgtEl>
                                          <p:spTgt spid="819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815F27F8-AAC9-43BC-AE25-FEE6BFD6ECED}" type="slidenum">
              <a:rPr lang="en-GB" altLang="en-US" sz="1400" smtClean="0"/>
              <a:pPr>
                <a:spcBef>
                  <a:spcPct val="0"/>
                </a:spcBef>
                <a:buClrTx/>
                <a:buSzTx/>
                <a:buFontTx/>
                <a:buNone/>
              </a:pPr>
              <a:t>8</a:t>
            </a:fld>
            <a:endParaRPr lang="en-GB" altLang="en-US" sz="1400" smtClean="0"/>
          </a:p>
        </p:txBody>
      </p:sp>
      <p:sp>
        <p:nvSpPr>
          <p:cNvPr id="12291" name="Rectangle 2"/>
          <p:cNvSpPr>
            <a:spLocks noGrp="1" noChangeArrowheads="1"/>
          </p:cNvSpPr>
          <p:nvPr>
            <p:ph type="title"/>
          </p:nvPr>
        </p:nvSpPr>
        <p:spPr>
          <a:xfrm>
            <a:off x="457200" y="304800"/>
            <a:ext cx="7772400" cy="685800"/>
          </a:xfrm>
        </p:spPr>
        <p:txBody>
          <a:bodyPr/>
          <a:lstStyle/>
          <a:p>
            <a:pPr eaLnBrk="1" hangingPunct="1"/>
            <a:r>
              <a:rPr lang="en-GB" altLang="en-US" smtClean="0"/>
              <a:t>Wegener Continental Drift</a:t>
            </a:r>
          </a:p>
        </p:txBody>
      </p:sp>
      <p:pic>
        <p:nvPicPr>
          <p:cNvPr id="12292" name="Picture 4" descr="avan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3124200"/>
            <a:ext cx="2457450" cy="306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apres.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3276600"/>
            <a:ext cx="2457450" cy="306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6"/>
          <p:cNvSpPr txBox="1">
            <a:spLocks noChangeArrowheads="1"/>
          </p:cNvSpPr>
          <p:nvPr/>
        </p:nvSpPr>
        <p:spPr bwMode="auto">
          <a:xfrm>
            <a:off x="609600" y="1066800"/>
            <a:ext cx="7696200"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1800">
                <a:latin typeface="Times New Roman" panose="02020603050405020304" pitchFamily="18" charset="0"/>
              </a:rPr>
              <a:t>It was not until 1912 that the idea of moving continents was seriously considered as a full-blown scientific theory -- called </a:t>
            </a:r>
            <a:r>
              <a:rPr lang="en-GB" altLang="en-US" sz="1800" i="1">
                <a:latin typeface="Times New Roman" panose="02020603050405020304" pitchFamily="18" charset="0"/>
              </a:rPr>
              <a:t>Continental Drift </a:t>
            </a:r>
            <a:r>
              <a:rPr lang="en-GB" altLang="en-US" sz="1800">
                <a:latin typeface="Times New Roman" panose="02020603050405020304" pitchFamily="18" charset="0"/>
              </a:rPr>
              <a:t>-- introduced in two articles published by a 32-year-old German meteorologist named Alfred Lothar Wegener He contended that, around 200 million years ago, the supercontinent Pangaea began to split apart. </a:t>
            </a:r>
          </a:p>
        </p:txBody>
      </p:sp>
      <p:sp>
        <p:nvSpPr>
          <p:cNvPr id="12295" name="Text Box 7"/>
          <p:cNvSpPr txBox="1">
            <a:spLocks noChangeArrowheads="1"/>
          </p:cNvSpPr>
          <p:nvPr/>
        </p:nvSpPr>
        <p:spPr bwMode="auto">
          <a:xfrm>
            <a:off x="3429000" y="3810000"/>
            <a:ext cx="198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sp>
        <p:nvSpPr>
          <p:cNvPr id="12296" name="Text Box 8"/>
          <p:cNvSpPr txBox="1">
            <a:spLocks noChangeArrowheads="1"/>
          </p:cNvSpPr>
          <p:nvPr/>
        </p:nvSpPr>
        <p:spPr bwMode="auto">
          <a:xfrm>
            <a:off x="3200400" y="2590800"/>
            <a:ext cx="2971800" cy="466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1800">
                <a:latin typeface="Times New Roman" panose="02020603050405020304" pitchFamily="18" charset="0"/>
              </a:rPr>
              <a:t>Alexander Du Toit, Professor of Geology at Johannesburg University and one of Wegener's staunchest supporters, proposed that Pangaea first broke into two large continental landmasses, </a:t>
            </a:r>
            <a:r>
              <a:rPr lang="en-GB" altLang="en-US" sz="1800" i="1">
                <a:latin typeface="Times New Roman" panose="02020603050405020304" pitchFamily="18" charset="0"/>
              </a:rPr>
              <a:t>Laurasia</a:t>
            </a:r>
            <a:r>
              <a:rPr lang="en-GB" altLang="en-US" sz="1800">
                <a:latin typeface="Times New Roman" panose="02020603050405020304" pitchFamily="18" charset="0"/>
              </a:rPr>
              <a:t> in the hemisphere and </a:t>
            </a:r>
            <a:r>
              <a:rPr lang="en-GB" altLang="en-US" sz="1800" i="1">
                <a:latin typeface="Times New Roman" panose="02020603050405020304" pitchFamily="18" charset="0"/>
              </a:rPr>
              <a:t>Gondwanaland</a:t>
            </a:r>
            <a:r>
              <a:rPr lang="en-GB" altLang="en-US" sz="1800">
                <a:latin typeface="Times New Roman" panose="02020603050405020304" pitchFamily="18" charset="0"/>
              </a:rPr>
              <a:t> in the southern hemisphere. Laurasia and Gondwanaland then continued to break apart into the various smaller continents that exist today.</a:t>
            </a:r>
          </a:p>
          <a:p>
            <a:pPr eaLnBrk="1" hangingPunct="1">
              <a:spcBef>
                <a:spcPct val="50000"/>
              </a:spcBef>
              <a:buClrTx/>
              <a:buSzTx/>
              <a:buFontTx/>
              <a:buNone/>
            </a:pPr>
            <a:r>
              <a:rPr lang="en-GB" altLang="en-US" sz="1800">
                <a:latin typeface="Times New Roman" panose="02020603050405020304" pitchFamily="18" charset="0"/>
                <a:hlinkClick r:id="rId6" action="ppaction://hlinksldjump"/>
              </a:rPr>
              <a:t>Return to slide</a:t>
            </a:r>
            <a:r>
              <a:rPr lang="en-GB" altLang="en-US" sz="1800">
                <a:latin typeface="Times New Roman" panose="02020603050405020304" pitchFamily="18" charset="0"/>
              </a:rPr>
              <a:t/>
            </a:r>
            <a:br>
              <a:rPr lang="en-GB" altLang="en-US" sz="1800">
                <a:latin typeface="Times New Roman" panose="02020603050405020304" pitchFamily="18" charset="0"/>
              </a:rPr>
            </a:br>
            <a:endParaRPr lang="en-GB" altLang="en-US" sz="18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6F64074D-D5D1-4E4A-8E12-6880E0495245}" type="slidenum">
              <a:rPr lang="en-GB" altLang="en-US" sz="1400" smtClean="0"/>
              <a:pPr>
                <a:spcBef>
                  <a:spcPct val="0"/>
                </a:spcBef>
                <a:buClrTx/>
                <a:buSzTx/>
                <a:buFontTx/>
                <a:buNone/>
              </a:pPr>
              <a:t>9</a:t>
            </a:fld>
            <a:endParaRPr lang="en-GB" altLang="en-US" sz="1400" smtClean="0"/>
          </a:p>
        </p:txBody>
      </p:sp>
      <p:sp>
        <p:nvSpPr>
          <p:cNvPr id="14339" name="Rectangle 2"/>
          <p:cNvSpPr>
            <a:spLocks noGrp="1" noChangeArrowheads="1"/>
          </p:cNvSpPr>
          <p:nvPr>
            <p:ph type="title"/>
          </p:nvPr>
        </p:nvSpPr>
        <p:spPr/>
        <p:txBody>
          <a:bodyPr/>
          <a:lstStyle/>
          <a:p>
            <a:pPr eaLnBrk="1" hangingPunct="1"/>
            <a:r>
              <a:rPr lang="en-GB" altLang="en-US" smtClean="0"/>
              <a:t>Theory of Plate Tectonics</a:t>
            </a:r>
          </a:p>
        </p:txBody>
      </p:sp>
      <p:pic>
        <p:nvPicPr>
          <p:cNvPr id="14340" name="Picture 4" descr="Link to USGS home page">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676400"/>
            <a:ext cx="7315200" cy="494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B66F4538-E7AD-4D61-9929-808C285771F2}" type="slidenum">
              <a:rPr lang="en-GB" altLang="en-US" sz="1400" smtClean="0"/>
              <a:pPr>
                <a:spcBef>
                  <a:spcPct val="0"/>
                </a:spcBef>
                <a:buClrTx/>
                <a:buSzTx/>
                <a:buFontTx/>
                <a:buNone/>
              </a:pPr>
              <a:t>10</a:t>
            </a:fld>
            <a:endParaRPr lang="en-GB" altLang="en-US" sz="1400" smtClean="0"/>
          </a:p>
        </p:txBody>
      </p:sp>
      <p:sp>
        <p:nvSpPr>
          <p:cNvPr id="16387" name="Rectangle 2"/>
          <p:cNvSpPr>
            <a:spLocks noGrp="1" noChangeArrowheads="1"/>
          </p:cNvSpPr>
          <p:nvPr>
            <p:ph type="title"/>
          </p:nvPr>
        </p:nvSpPr>
        <p:spPr>
          <a:xfrm>
            <a:off x="609600" y="304800"/>
            <a:ext cx="7772400" cy="1143000"/>
          </a:xfrm>
        </p:spPr>
        <p:txBody>
          <a:bodyPr/>
          <a:lstStyle/>
          <a:p>
            <a:pPr eaLnBrk="1" hangingPunct="1"/>
            <a:r>
              <a:rPr lang="en-GB" altLang="en-US" sz="1800" i="1" smtClean="0">
                <a:latin typeface="Times New Roman" panose="02020603050405020304" pitchFamily="18" charset="0"/>
              </a:rPr>
              <a:t>As noted by Snider-Pellegrini and Wegener, the locations of certain fossil plants and animals on present-day, widely separated continents would form definite patterns (shown by the bands of colours), if the continents are rejoined.</a:t>
            </a:r>
            <a:br>
              <a:rPr lang="en-GB" altLang="en-US" sz="1800" i="1" smtClean="0">
                <a:latin typeface="Times New Roman" panose="02020603050405020304" pitchFamily="18" charset="0"/>
              </a:rPr>
            </a:br>
            <a:r>
              <a:rPr lang="en-GB" altLang="en-US" sz="1800" i="1" smtClean="0">
                <a:latin typeface="Times New Roman" panose="02020603050405020304" pitchFamily="18" charset="0"/>
                <a:hlinkClick r:id="rId3" action="ppaction://hlinksldjump"/>
              </a:rPr>
              <a:t>Return to slide</a:t>
            </a:r>
            <a:endParaRPr lang="en-GB" altLang="en-US" sz="1800" i="1" smtClean="0">
              <a:latin typeface="Times New Roman" panose="02020603050405020304" pitchFamily="18" charset="0"/>
            </a:endParaRPr>
          </a:p>
        </p:txBody>
      </p:sp>
      <p:sp>
        <p:nvSpPr>
          <p:cNvPr id="16388" name="Rectangle 3"/>
          <p:cNvSpPr>
            <a:spLocks noChangeArrowheads="1"/>
          </p:cNvSpPr>
          <p:nvPr/>
        </p:nvSpPr>
        <p:spPr bwMode="auto">
          <a:xfrm>
            <a:off x="1219200" y="2057400"/>
            <a:ext cx="6889750" cy="604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2400">
                <a:latin typeface="Times New Roman" panose="02020603050405020304" pitchFamily="18" charset="0"/>
              </a:rPr>
              <a:t>  </a:t>
            </a:r>
            <a:r>
              <a:rPr lang="en-GB" altLang="en-US" sz="31900">
                <a:latin typeface="Times New Roman" panose="02020603050405020304" pitchFamily="18" charset="0"/>
              </a:rPr>
              <a:t> </a:t>
            </a:r>
            <a:r>
              <a:rPr lang="en-GB" altLang="en-US" sz="2400">
                <a:latin typeface="Times New Roman" panose="02020603050405020304" pitchFamily="18" charset="0"/>
              </a:rPr>
              <a:t>                                                                                      </a:t>
            </a:r>
          </a:p>
          <a:p>
            <a:pPr>
              <a:spcBef>
                <a:spcPct val="0"/>
              </a:spcBef>
              <a:buClrTx/>
              <a:buSzTx/>
              <a:buFontTx/>
              <a:buNone/>
            </a:pPr>
            <a:endParaRPr lang="en-GB" altLang="en-US" sz="2400">
              <a:latin typeface="Times New Roman" panose="02020603050405020304" pitchFamily="18" charset="0"/>
            </a:endParaRPr>
          </a:p>
          <a:p>
            <a:pPr>
              <a:spcBef>
                <a:spcPct val="0"/>
              </a:spcBef>
              <a:buClrTx/>
              <a:buSzTx/>
              <a:buFontTx/>
              <a:buNone/>
            </a:pPr>
            <a:endParaRPr lang="en-GB" altLang="en-US" sz="2400">
              <a:latin typeface="Times New Roman" panose="02020603050405020304" pitchFamily="18" charset="0"/>
            </a:endParaRPr>
          </a:p>
        </p:txBody>
      </p:sp>
      <p:pic>
        <p:nvPicPr>
          <p:cNvPr id="16389" name="Picture 4" descr="http://pubs.usgs.gov/publications/graphics/Fig4.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676400"/>
            <a:ext cx="78486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5A358521-7526-4B46-A911-648886E79822}" type="slidenum">
              <a:rPr lang="en-GB" altLang="en-US" sz="1400" smtClean="0"/>
              <a:pPr>
                <a:spcBef>
                  <a:spcPct val="0"/>
                </a:spcBef>
                <a:buClrTx/>
                <a:buSzTx/>
                <a:buFontTx/>
                <a:buNone/>
              </a:pPr>
              <a:t>11</a:t>
            </a:fld>
            <a:endParaRPr lang="en-GB" altLang="en-US" sz="1400" smtClean="0"/>
          </a:p>
        </p:txBody>
      </p:sp>
      <p:sp>
        <p:nvSpPr>
          <p:cNvPr id="17411" name="Rectangle 2"/>
          <p:cNvSpPr>
            <a:spLocks noGrp="1" noChangeArrowheads="1"/>
          </p:cNvSpPr>
          <p:nvPr>
            <p:ph type="title"/>
          </p:nvPr>
        </p:nvSpPr>
        <p:spPr/>
        <p:txBody>
          <a:bodyPr/>
          <a:lstStyle/>
          <a:p>
            <a:pPr eaLnBrk="1" hangingPunct="1"/>
            <a:r>
              <a:rPr lang="en-GB" altLang="en-US" smtClean="0"/>
              <a:t>Spatial Evidence</a:t>
            </a:r>
          </a:p>
        </p:txBody>
      </p:sp>
      <p:sp>
        <p:nvSpPr>
          <p:cNvPr id="17412" name="Rectangle 5"/>
          <p:cNvSpPr>
            <a:spLocks noGrp="1" noChangeArrowheads="1"/>
          </p:cNvSpPr>
          <p:nvPr>
            <p:ph type="body" sz="half" idx="1"/>
          </p:nvPr>
        </p:nvSpPr>
        <p:spPr>
          <a:xfrm>
            <a:off x="0" y="2057400"/>
            <a:ext cx="3810000" cy="4114800"/>
          </a:xfrm>
        </p:spPr>
        <p:txBody>
          <a:bodyPr/>
          <a:lstStyle/>
          <a:p>
            <a:pPr>
              <a:spcBef>
                <a:spcPct val="0"/>
              </a:spcBef>
              <a:buClrTx/>
              <a:buSzTx/>
              <a:buFontTx/>
              <a:buNone/>
            </a:pPr>
            <a:r>
              <a:rPr lang="en-GB" altLang="en-US" sz="2000" i="1" smtClean="0">
                <a:latin typeface="Times New Roman" panose="02020603050405020304" pitchFamily="18" charset="0"/>
              </a:rPr>
              <a:t>As early as the 1920s, scientists noted that earthquakes are concentrated in very specific narrow zones. In 1954, French seismologist J.P. Rothé published this map showing the concentration of earthquakes along the zones indicated by dots and cross-hatched areas.  Royal Society of London, 1954</a:t>
            </a:r>
          </a:p>
          <a:p>
            <a:pPr>
              <a:spcBef>
                <a:spcPct val="0"/>
              </a:spcBef>
              <a:buClrTx/>
              <a:buSzTx/>
              <a:buFontTx/>
              <a:buNone/>
            </a:pPr>
            <a:r>
              <a:rPr lang="en-GB" altLang="en-US" sz="2000" smtClean="0">
                <a:latin typeface="Times New Roman" panose="02020603050405020304" pitchFamily="18" charset="0"/>
                <a:hlinkClick r:id="rId3" action="ppaction://hlinksldjump"/>
              </a:rPr>
              <a:t>Return</a:t>
            </a:r>
            <a:endParaRPr lang="en-GB" altLang="en-US" sz="2000" smtClean="0">
              <a:latin typeface="Times New Roman" panose="02020603050405020304" pitchFamily="18" charset="0"/>
            </a:endParaRPr>
          </a:p>
          <a:p>
            <a:pPr eaLnBrk="1" hangingPunct="1"/>
            <a:endParaRPr lang="en-GB" altLang="en-US" sz="2400" smtClean="0"/>
          </a:p>
        </p:txBody>
      </p:sp>
      <p:sp>
        <p:nvSpPr>
          <p:cNvPr id="17413" name="Rectangle 6"/>
          <p:cNvSpPr>
            <a:spLocks noGrp="1" noChangeArrowheads="1" noTextEdit="1"/>
          </p:cNvSpPr>
          <p:nvPr>
            <p:ph type="clipArt" sz="half" idx="2"/>
          </p:nvPr>
        </p:nvSpPr>
        <p:spPr/>
      </p:sp>
      <p:pic>
        <p:nvPicPr>
          <p:cNvPr id="17414" name="Picture 4" descr="http://pubs.usgs.gov/publications/graphics/earthquake_concen.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3800" y="1752600"/>
            <a:ext cx="51816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738" y="1185863"/>
            <a:ext cx="4403725" cy="1466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8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8" y="2952750"/>
            <a:ext cx="3827462" cy="3825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436" name="Title 1"/>
          <p:cNvSpPr>
            <a:spLocks noGrp="1"/>
          </p:cNvSpPr>
          <p:nvPr>
            <p:ph type="title"/>
          </p:nvPr>
        </p:nvSpPr>
        <p:spPr>
          <a:xfrm>
            <a:off x="-22225" y="23813"/>
            <a:ext cx="7772400" cy="1143000"/>
          </a:xfrm>
        </p:spPr>
        <p:txBody>
          <a:bodyPr/>
          <a:lstStyle/>
          <a:p>
            <a:r>
              <a:rPr lang="en-GB" altLang="en-US" smtClean="0"/>
              <a:t>Climatology</a:t>
            </a:r>
            <a:r>
              <a:rPr lang="en-GB" altLang="en-US" smtClean="0">
                <a:hlinkClick r:id="rId4" action="ppaction://hlinksldjump"/>
              </a:rPr>
              <a:t>     Return</a:t>
            </a:r>
            <a:endParaRPr lang="en-GB" altLang="en-US" smtClean="0"/>
          </a:p>
        </p:txBody>
      </p:sp>
      <p:sp>
        <p:nvSpPr>
          <p:cNvPr id="18437"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5"/>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5"/>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5"/>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5"/>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5"/>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5"/>
              </a:buBlip>
              <a:defRPr sz="2000">
                <a:solidFill>
                  <a:schemeClr val="tx1"/>
                </a:solidFill>
                <a:latin typeface="Arial Narrow" panose="020B0606020202030204" pitchFamily="34" charset="0"/>
              </a:defRPr>
            </a:lvl9pPr>
          </a:lstStyle>
          <a:p>
            <a:pPr>
              <a:spcBef>
                <a:spcPct val="0"/>
              </a:spcBef>
              <a:buClrTx/>
              <a:buSzTx/>
              <a:buFontTx/>
              <a:buNone/>
            </a:pPr>
            <a:fld id="{FD19D8E5-D16B-48B0-9AE3-A42B03C54469}" type="slidenum">
              <a:rPr lang="en-GB" altLang="en-US" sz="1400" smtClean="0"/>
              <a:pPr>
                <a:spcBef>
                  <a:spcPct val="0"/>
                </a:spcBef>
                <a:buClrTx/>
                <a:buSzTx/>
                <a:buFontTx/>
                <a:buNone/>
              </a:pPr>
              <a:t>12</a:t>
            </a:fld>
            <a:endParaRPr lang="en-GB" altLang="en-US" sz="1400" smtClean="0"/>
          </a:p>
        </p:txBody>
      </p:sp>
      <p:pic>
        <p:nvPicPr>
          <p:cNvPr id="4198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038" y="1185863"/>
            <a:ext cx="6554787" cy="2786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8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975" y="3971925"/>
            <a:ext cx="8262938" cy="2874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p:cNvGrpSpPr>
            <a:grpSpLocks/>
          </p:cNvGrpSpPr>
          <p:nvPr/>
        </p:nvGrpSpPr>
        <p:grpSpPr bwMode="auto">
          <a:xfrm>
            <a:off x="41275" y="1204913"/>
            <a:ext cx="8275638" cy="5653087"/>
            <a:chOff x="40741" y="1205013"/>
            <a:chExt cx="8276857" cy="5652987"/>
          </a:xfrm>
        </p:grpSpPr>
        <p:pic>
          <p:nvPicPr>
            <p:cNvPr id="18441"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741" y="1205013"/>
              <a:ext cx="8276857" cy="56529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Left-Up Arrow 3"/>
            <p:cNvSpPr/>
            <p:nvPr/>
          </p:nvSpPr>
          <p:spPr bwMode="auto">
            <a:xfrm>
              <a:off x="1979365" y="3141729"/>
              <a:ext cx="3385049" cy="1439837"/>
            </a:xfrm>
            <a:prstGeom prst="leftUpArrow">
              <a:avLst/>
            </a:prstGeom>
            <a:solidFill>
              <a:schemeClr val="tx2">
                <a:lumMod val="60000"/>
                <a:lumOff val="40000"/>
              </a:schemeClr>
            </a:solidFill>
            <a:ln w="9525" cap="flat" cmpd="sng" algn="ctr">
              <a:solidFill>
                <a:schemeClr val="tx1"/>
              </a:solidFill>
              <a:prstDash val="solid"/>
              <a:round/>
              <a:headEnd type="none" w="med" len="med"/>
              <a:tailEnd type="none" w="med" len="med"/>
            </a:ln>
            <a:effectLst/>
          </p:spPr>
          <p:txBody>
            <a:bodyPr wrap="none"/>
            <a:lstStyle/>
            <a:p>
              <a:pPr eaLnBrk="1" hangingPunct="1">
                <a:defRPr/>
              </a:pPr>
              <a:endParaRPr lang="en-GB">
                <a:latin typeface="Times New Roman"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ntr" presetSubtype="16" fill="hold" nodeType="clickEffect">
                                  <p:stCondLst>
                                    <p:cond delay="0"/>
                                  </p:stCondLst>
                                  <p:childTnLst>
                                    <p:set>
                                      <p:cBhvr>
                                        <p:cTn id="10" dur="1" fill="hold">
                                          <p:stCondLst>
                                            <p:cond delay="0"/>
                                          </p:stCondLst>
                                        </p:cTn>
                                        <p:tgtEl>
                                          <p:spTgt spid="41989"/>
                                        </p:tgtEl>
                                        <p:attrNameLst>
                                          <p:attrName>style.visibility</p:attrName>
                                        </p:attrNameLst>
                                      </p:cBhvr>
                                      <p:to>
                                        <p:strVal val="visible"/>
                                      </p:to>
                                    </p:set>
                                    <p:animEffect transition="in" filter="circle(in)">
                                      <p:cBhvr>
                                        <p:cTn id="11" dur="2000"/>
                                        <p:tgtEl>
                                          <p:spTgt spid="41989"/>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4" fill="hold" nodeType="clickEffect">
                                  <p:stCondLst>
                                    <p:cond delay="0"/>
                                  </p:stCondLst>
                                  <p:childTnLst>
                                    <p:set>
                                      <p:cBhvr>
                                        <p:cTn id="15" dur="1" fill="hold">
                                          <p:stCondLst>
                                            <p:cond delay="0"/>
                                          </p:stCondLst>
                                        </p:cTn>
                                        <p:tgtEl>
                                          <p:spTgt spid="41986"/>
                                        </p:tgtEl>
                                        <p:attrNameLst>
                                          <p:attrName>style.visibility</p:attrName>
                                        </p:attrNameLst>
                                      </p:cBhvr>
                                      <p:to>
                                        <p:strVal val="visible"/>
                                      </p:to>
                                    </p:set>
                                    <p:anim calcmode="lin" valueType="num">
                                      <p:cBhvr additive="base">
                                        <p:cTn id="16" dur="500" fill="hold"/>
                                        <p:tgtEl>
                                          <p:spTgt spid="41986"/>
                                        </p:tgtEl>
                                        <p:attrNameLst>
                                          <p:attrName>ppt_x</p:attrName>
                                        </p:attrNameLst>
                                      </p:cBhvr>
                                      <p:tavLst>
                                        <p:tav tm="0">
                                          <p:val>
                                            <p:strVal val="#ppt_x"/>
                                          </p:val>
                                        </p:tav>
                                        <p:tav tm="100000">
                                          <p:val>
                                            <p:strVal val="#ppt_x"/>
                                          </p:val>
                                        </p:tav>
                                      </p:tavLst>
                                    </p:anim>
                                    <p:anim calcmode="lin" valueType="num">
                                      <p:cBhvr additive="base">
                                        <p:cTn id="17" dur="500" fill="hold"/>
                                        <p:tgtEl>
                                          <p:spTgt spid="41986"/>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41987"/>
                                        </p:tgtEl>
                                        <p:attrNameLst>
                                          <p:attrName>style.visibility</p:attrName>
                                        </p:attrNameLst>
                                      </p:cBhvr>
                                      <p:to>
                                        <p:strVal val="visible"/>
                                      </p:to>
                                    </p:set>
                                    <p:animEffect transition="in" filter="barn(inVertical)">
                                      <p:cBhvr>
                                        <p:cTn id="22" dur="500"/>
                                        <p:tgtEl>
                                          <p:spTgt spid="4198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6"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80">
                                          <p:stCondLst>
                                            <p:cond delay="0"/>
                                          </p:stCondLst>
                                        </p:cTn>
                                        <p:tgtEl>
                                          <p:spTgt spid="5"/>
                                        </p:tgtEl>
                                      </p:cBhvr>
                                    </p:animEffect>
                                    <p:anim calcmode="lin" valueType="num">
                                      <p:cBhvr>
                                        <p:cTn id="2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3" dur="26">
                                          <p:stCondLst>
                                            <p:cond delay="650"/>
                                          </p:stCondLst>
                                        </p:cTn>
                                        <p:tgtEl>
                                          <p:spTgt spid="5"/>
                                        </p:tgtEl>
                                      </p:cBhvr>
                                      <p:to x="100000" y="60000"/>
                                    </p:animScale>
                                    <p:animScale>
                                      <p:cBhvr>
                                        <p:cTn id="34" dur="166" decel="50000">
                                          <p:stCondLst>
                                            <p:cond delay="676"/>
                                          </p:stCondLst>
                                        </p:cTn>
                                        <p:tgtEl>
                                          <p:spTgt spid="5"/>
                                        </p:tgtEl>
                                      </p:cBhvr>
                                      <p:to x="100000" y="100000"/>
                                    </p:animScale>
                                    <p:animScale>
                                      <p:cBhvr>
                                        <p:cTn id="35" dur="26">
                                          <p:stCondLst>
                                            <p:cond delay="1312"/>
                                          </p:stCondLst>
                                        </p:cTn>
                                        <p:tgtEl>
                                          <p:spTgt spid="5"/>
                                        </p:tgtEl>
                                      </p:cBhvr>
                                      <p:to x="100000" y="80000"/>
                                    </p:animScale>
                                    <p:animScale>
                                      <p:cBhvr>
                                        <p:cTn id="36" dur="166" decel="50000">
                                          <p:stCondLst>
                                            <p:cond delay="1338"/>
                                          </p:stCondLst>
                                        </p:cTn>
                                        <p:tgtEl>
                                          <p:spTgt spid="5"/>
                                        </p:tgtEl>
                                      </p:cBhvr>
                                      <p:to x="100000" y="100000"/>
                                    </p:animScale>
                                    <p:animScale>
                                      <p:cBhvr>
                                        <p:cTn id="37" dur="26">
                                          <p:stCondLst>
                                            <p:cond delay="1642"/>
                                          </p:stCondLst>
                                        </p:cTn>
                                        <p:tgtEl>
                                          <p:spTgt spid="5"/>
                                        </p:tgtEl>
                                      </p:cBhvr>
                                      <p:to x="100000" y="90000"/>
                                    </p:animScale>
                                    <p:animScale>
                                      <p:cBhvr>
                                        <p:cTn id="38" dur="166" decel="50000">
                                          <p:stCondLst>
                                            <p:cond delay="1668"/>
                                          </p:stCondLst>
                                        </p:cTn>
                                        <p:tgtEl>
                                          <p:spTgt spid="5"/>
                                        </p:tgtEl>
                                      </p:cBhvr>
                                      <p:to x="100000" y="100000"/>
                                    </p:animScale>
                                    <p:animScale>
                                      <p:cBhvr>
                                        <p:cTn id="39" dur="26">
                                          <p:stCondLst>
                                            <p:cond delay="1808"/>
                                          </p:stCondLst>
                                        </p:cTn>
                                        <p:tgtEl>
                                          <p:spTgt spid="5"/>
                                        </p:tgtEl>
                                      </p:cBhvr>
                                      <p:to x="100000" y="95000"/>
                                    </p:animScale>
                                    <p:animScale>
                                      <p:cBhvr>
                                        <p:cTn id="4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61EE9CE0-D26D-4239-8F24-857326A8F596}" type="slidenum">
              <a:rPr lang="en-GB" altLang="en-US" sz="1400" smtClean="0"/>
              <a:pPr>
                <a:spcBef>
                  <a:spcPct val="0"/>
                </a:spcBef>
                <a:buClrTx/>
                <a:buSzTx/>
                <a:buFontTx/>
                <a:buNone/>
              </a:pPr>
              <a:t>13</a:t>
            </a:fld>
            <a:endParaRPr lang="en-GB" altLang="en-US" sz="1400" smtClean="0"/>
          </a:p>
        </p:txBody>
      </p:sp>
      <p:sp>
        <p:nvSpPr>
          <p:cNvPr id="19459" name="TextBox 4"/>
          <p:cNvSpPr txBox="1">
            <a:spLocks noChangeArrowheads="1"/>
          </p:cNvSpPr>
          <p:nvPr/>
        </p:nvSpPr>
        <p:spPr bwMode="auto">
          <a:xfrm>
            <a:off x="49213" y="836613"/>
            <a:ext cx="9144000" cy="6278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1800">
                <a:latin typeface="Times New Roman" panose="02020603050405020304" pitchFamily="18" charset="0"/>
              </a:rPr>
              <a:t>It has been noticed that on either side of the mid ocean ridge, there are repeated patterns of magnetic anomalies, as shown in the above diagram. This is due to the Earth's magnetic field reverses its direction every so often, and these reversals are recorded within rocks due to magnetic minerals inside the rocks align themselves to the Earth's magnetic field at the time. This was first observed in 1962 by Fred Vine and Drummond Matthews from University of Cambridge. In the </a:t>
            </a:r>
            <a:r>
              <a:rPr lang="en-GB" altLang="en-US" sz="1800">
                <a:solidFill>
                  <a:srgbClr val="FFFF00"/>
                </a:solidFill>
                <a:latin typeface="Times New Roman" panose="02020603050405020304" pitchFamily="18" charset="0"/>
              </a:rPr>
              <a:t>paper "</a:t>
            </a:r>
            <a:r>
              <a:rPr lang="en-GB" altLang="en-US" sz="1800" i="1">
                <a:solidFill>
                  <a:srgbClr val="FFFF00"/>
                </a:solidFill>
                <a:latin typeface="Times New Roman" panose="02020603050405020304" pitchFamily="18" charset="0"/>
              </a:rPr>
              <a:t>Magnetic Anomalies over oceanic ridges</a:t>
            </a:r>
            <a:r>
              <a:rPr lang="en-GB" altLang="en-US" sz="1800">
                <a:solidFill>
                  <a:srgbClr val="FFFF00"/>
                </a:solidFill>
                <a:latin typeface="Times New Roman" panose="02020603050405020304" pitchFamily="18" charset="0"/>
              </a:rPr>
              <a:t>" published by Vine, he wrote:</a:t>
            </a:r>
          </a:p>
          <a:p>
            <a:pPr eaLnBrk="1" hangingPunct="1">
              <a:spcBef>
                <a:spcPct val="0"/>
              </a:spcBef>
              <a:buClrTx/>
              <a:buSzTx/>
              <a:buFontTx/>
              <a:buNone/>
            </a:pPr>
            <a:r>
              <a:rPr lang="en-GB" altLang="en-US" sz="1800" i="1">
                <a:solidFill>
                  <a:srgbClr val="FFFF00"/>
                </a:solidFill>
                <a:latin typeface="Times New Roman" panose="02020603050405020304" pitchFamily="18" charset="0"/>
              </a:rPr>
              <a:t>"Work on this survey led us to suggest that some 50% of the oceanic crust might be reversely magnetized and this in turn has suggested a new model to account for the pattern of magnetic anomalies over the ridges. </a:t>
            </a:r>
            <a:endParaRPr lang="en-GB" altLang="en-US" sz="1800">
              <a:solidFill>
                <a:srgbClr val="FFFF00"/>
              </a:solidFill>
              <a:latin typeface="Times New Roman" panose="02020603050405020304" pitchFamily="18" charset="0"/>
            </a:endParaRPr>
          </a:p>
          <a:p>
            <a:pPr eaLnBrk="1" hangingPunct="1">
              <a:spcBef>
                <a:spcPct val="0"/>
              </a:spcBef>
              <a:buClrTx/>
              <a:buSzTx/>
              <a:buFontTx/>
              <a:buNone/>
            </a:pPr>
            <a:r>
              <a:rPr lang="en-GB" altLang="en-US" sz="1800" i="1">
                <a:solidFill>
                  <a:srgbClr val="FFFF00"/>
                </a:solidFill>
                <a:latin typeface="Times New Roman" panose="02020603050405020304" pitchFamily="18" charset="0"/>
              </a:rPr>
              <a:t>The theory is consistent with, in fact virtually a corollary of, current ideas on ocean floor spreading and periodic reversals in the Earth's magnetic field, If the main crustal layer of the oceanic crust is formed over a convective up-current in the mantle at the centre of an oceanic ridge, it will be magnetized in the current direction of the Earth's field. Assuming impermanence of the ocean floor, the whole of the oceanic crust is comparatively young, probably not older than 150 million years, and the thermo-remanent component of its magnetization is therefore either essentially normal or reversed with respect to the present field of the Earth. Thus, if spreading of the ocean floor occurs, blocks of alternately normal and reversely magnetized material would drift away from the centre of the ridge and parallel to it.</a:t>
            </a:r>
            <a:r>
              <a:rPr lang="en-GB" altLang="en-US" sz="1800">
                <a:solidFill>
                  <a:srgbClr val="FFFF00"/>
                </a:solidFill>
                <a:latin typeface="Times New Roman" panose="02020603050405020304" pitchFamily="18" charset="0"/>
              </a:rPr>
              <a:t>" </a:t>
            </a:r>
          </a:p>
          <a:p>
            <a:pPr eaLnBrk="1" hangingPunct="1">
              <a:spcBef>
                <a:spcPct val="0"/>
              </a:spcBef>
              <a:buClrTx/>
              <a:buSzTx/>
              <a:buFontTx/>
              <a:buNone/>
            </a:pPr>
            <a:r>
              <a:rPr lang="en-GB" altLang="en-US" sz="1800">
                <a:latin typeface="Times New Roman" panose="02020603050405020304" pitchFamily="18" charset="0"/>
              </a:rPr>
              <a:t>This discovery has greatly supported the idea of plate movements, as combining palaeomagnetism with radiometric dating, the age of different parts of the ocean sea floor can be calculated and therefore the spreading rate can be accurately worked out. </a:t>
            </a:r>
          </a:p>
          <a:p>
            <a:pPr eaLnBrk="1" hangingPunct="1">
              <a:spcBef>
                <a:spcPct val="0"/>
              </a:spcBef>
              <a:buClrTx/>
              <a:buSzTx/>
              <a:buFontTx/>
              <a:buNone/>
            </a:pPr>
            <a:endParaRPr lang="en-GB" altLang="en-US" sz="2400">
              <a:latin typeface="Times New Roman" panose="02020603050405020304" pitchFamily="18" charset="0"/>
            </a:endParaRPr>
          </a:p>
        </p:txBody>
      </p:sp>
      <p:sp>
        <p:nvSpPr>
          <p:cNvPr id="2" name="TextBox 1"/>
          <p:cNvSpPr txBox="1"/>
          <p:nvPr/>
        </p:nvSpPr>
        <p:spPr>
          <a:xfrm>
            <a:off x="107950" y="188913"/>
            <a:ext cx="6813550" cy="769937"/>
          </a:xfrm>
          <a:prstGeom prst="rect">
            <a:avLst/>
          </a:prstGeom>
          <a:noFill/>
        </p:spPr>
        <p:txBody>
          <a:bodyPr wrap="none">
            <a:spAutoFit/>
          </a:bodyPr>
          <a:lstStyle/>
          <a:p>
            <a:pPr eaLnBrk="1" hangingPunct="1">
              <a:defRPr/>
            </a:pPr>
            <a:r>
              <a:rPr lang="en-GB" sz="4400" dirty="0">
                <a:solidFill>
                  <a:schemeClr val="tx2"/>
                </a:solidFill>
                <a:latin typeface="+mj-lt"/>
              </a:rPr>
              <a:t>Extract from academic paper</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http://pubs.usgs.gov/publications/graphics/Fig7.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1138" y="1412875"/>
            <a:ext cx="7172325"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8DBCD08A-821A-43A3-8E46-F493C558D868}" type="slidenum">
              <a:rPr lang="en-GB" altLang="en-US" sz="1400" smtClean="0"/>
              <a:pPr>
                <a:spcBef>
                  <a:spcPct val="0"/>
                </a:spcBef>
                <a:buClrTx/>
                <a:buSzTx/>
                <a:buFontTx/>
                <a:buNone/>
              </a:pPr>
              <a:t>14</a:t>
            </a:fld>
            <a:endParaRPr lang="en-GB" altLang="en-US" sz="1400" smtClean="0"/>
          </a:p>
        </p:txBody>
      </p:sp>
      <p:sp>
        <p:nvSpPr>
          <p:cNvPr id="20484" name="Rectangle 2"/>
          <p:cNvSpPr>
            <a:spLocks noGrp="1" noChangeArrowheads="1"/>
          </p:cNvSpPr>
          <p:nvPr>
            <p:ph type="title"/>
          </p:nvPr>
        </p:nvSpPr>
        <p:spPr>
          <a:xfrm>
            <a:off x="-107950" y="0"/>
            <a:ext cx="7772400" cy="1143000"/>
          </a:xfrm>
        </p:spPr>
        <p:txBody>
          <a:bodyPr/>
          <a:lstStyle/>
          <a:p>
            <a:pPr eaLnBrk="1" hangingPunct="1"/>
            <a:r>
              <a:rPr lang="en-GB" altLang="en-US" smtClean="0"/>
              <a:t>Paleomagnetism</a:t>
            </a:r>
          </a:p>
        </p:txBody>
      </p:sp>
      <p:pic>
        <p:nvPicPr>
          <p:cNvPr id="1126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450" y="1252538"/>
            <a:ext cx="7524750" cy="5586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wipe(down)">
                                      <p:cBhvr>
                                        <p:cTn id="7" dur="500"/>
                                        <p:tgtEl>
                                          <p:spTgt spid="1126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1269"/>
                                        </p:tgtEl>
                                        <p:attrNameLst>
                                          <p:attrName>style.visibility</p:attrName>
                                        </p:attrNameLst>
                                      </p:cBhvr>
                                      <p:to>
                                        <p:strVal val="visible"/>
                                      </p:to>
                                    </p:set>
                                    <p:animEffect transition="in" filter="wipe(down)">
                                      <p:cBhvr>
                                        <p:cTn id="12"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77E47F4-8ED2-421E-8DE5-5A8876BC6EB7}" type="slidenum">
              <a:rPr lang="en-GB" altLang="en-US" sz="1400" smtClean="0"/>
              <a:pPr>
                <a:spcBef>
                  <a:spcPct val="0"/>
                </a:spcBef>
                <a:buClrTx/>
                <a:buSzTx/>
                <a:buFontTx/>
                <a:buNone/>
              </a:pPr>
              <a:t>15</a:t>
            </a:fld>
            <a:endParaRPr lang="en-GB" altLang="en-US" sz="1400" smtClean="0"/>
          </a:p>
        </p:txBody>
      </p:sp>
      <p:pic>
        <p:nvPicPr>
          <p:cNvPr id="21507" name="Picture 4" descr="http://research.nwic.edu/npsec/html/ecodesc/geomorph/images/magnetic%20stripe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4925"/>
            <a:ext cx="4430713" cy="676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50825" y="285750"/>
            <a:ext cx="4249738" cy="2800350"/>
          </a:xfrm>
          <a:prstGeom prst="rect">
            <a:avLst/>
          </a:prstGeom>
          <a:noFill/>
        </p:spPr>
        <p:txBody>
          <a:bodyPr>
            <a:spAutoFit/>
          </a:bodyPr>
          <a:lstStyle/>
          <a:p>
            <a:pPr eaLnBrk="1" hangingPunct="1">
              <a:defRPr/>
            </a:pPr>
            <a:r>
              <a:rPr lang="en-GB" sz="4400" dirty="0">
                <a:solidFill>
                  <a:schemeClr val="tx2"/>
                </a:solidFill>
                <a:latin typeface="+mj-lt"/>
              </a:rPr>
              <a:t>Modern </a:t>
            </a:r>
            <a:r>
              <a:rPr lang="en-GB" sz="4400" dirty="0" err="1">
                <a:solidFill>
                  <a:schemeClr val="tx2"/>
                </a:solidFill>
                <a:latin typeface="+mj-lt"/>
              </a:rPr>
              <a:t>paleomagnetism</a:t>
            </a:r>
            <a:r>
              <a:rPr lang="en-GB" sz="4400" dirty="0">
                <a:solidFill>
                  <a:schemeClr val="tx2"/>
                </a:solidFill>
                <a:latin typeface="+mj-lt"/>
              </a:rPr>
              <a:t> research in  Pacific Ocean</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F30F4B6-4095-4B78-A2AD-EB11063335C5}" type="slidenum">
              <a:rPr lang="en-GB" altLang="en-US" sz="1400" smtClean="0"/>
              <a:pPr>
                <a:spcBef>
                  <a:spcPct val="0"/>
                </a:spcBef>
                <a:buClrTx/>
                <a:buSzTx/>
                <a:buFontTx/>
                <a:buNone/>
              </a:pPr>
              <a:t>16</a:t>
            </a:fld>
            <a:endParaRPr lang="en-GB" altLang="en-US" sz="1400" smtClean="0"/>
          </a:p>
        </p:txBody>
      </p:sp>
      <p:sp>
        <p:nvSpPr>
          <p:cNvPr id="22531" name="Rectangle 3"/>
          <p:cNvSpPr>
            <a:spLocks noGrp="1" noChangeArrowheads="1"/>
          </p:cNvSpPr>
          <p:nvPr>
            <p:ph type="title"/>
          </p:nvPr>
        </p:nvSpPr>
        <p:spPr/>
        <p:txBody>
          <a:bodyPr/>
          <a:lstStyle/>
          <a:p>
            <a:pPr eaLnBrk="1" hangingPunct="1"/>
            <a:r>
              <a:rPr lang="en-GB" altLang="en-US" smtClean="0"/>
              <a:t>Landforms</a:t>
            </a:r>
          </a:p>
        </p:txBody>
      </p:sp>
      <p:sp>
        <p:nvSpPr>
          <p:cNvPr id="22532" name="Rectangle 4"/>
          <p:cNvSpPr>
            <a:spLocks noGrp="1" noChangeArrowheads="1"/>
          </p:cNvSpPr>
          <p:nvPr>
            <p:ph type="body" sz="half" idx="1"/>
          </p:nvPr>
        </p:nvSpPr>
        <p:spPr/>
        <p:txBody>
          <a:bodyPr/>
          <a:lstStyle/>
          <a:p>
            <a:pPr eaLnBrk="1" hangingPunct="1"/>
            <a:r>
              <a:rPr lang="en-GB" altLang="en-US" sz="2800" smtClean="0"/>
              <a:t>Constructive margins</a:t>
            </a:r>
          </a:p>
          <a:p>
            <a:pPr eaLnBrk="1" hangingPunct="1"/>
            <a:r>
              <a:rPr lang="en-GB" altLang="en-US" sz="2800" smtClean="0"/>
              <a:t>Destructive margins</a:t>
            </a:r>
          </a:p>
          <a:p>
            <a:pPr eaLnBrk="1" hangingPunct="1"/>
            <a:r>
              <a:rPr lang="en-GB" altLang="en-US" sz="2800" smtClean="0"/>
              <a:t>Conservative margins</a:t>
            </a:r>
          </a:p>
        </p:txBody>
      </p:sp>
      <p:pic>
        <p:nvPicPr>
          <p:cNvPr id="22533" name="Picture 6" descr="C:\Documents and Settings\Chris House\Desktop\atlantic.BMP"/>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953000" y="685800"/>
            <a:ext cx="3733800" cy="5410200"/>
          </a:xfr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Constructive</a:t>
            </a:r>
          </a:p>
        </p:txBody>
      </p:sp>
      <p:sp>
        <p:nvSpPr>
          <p:cNvPr id="2355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9DFF0C8B-B28E-4EDF-8402-B382FF78D833}" type="slidenum">
              <a:rPr lang="en-GB" altLang="en-US" sz="1400" smtClean="0"/>
              <a:pPr>
                <a:spcBef>
                  <a:spcPct val="0"/>
                </a:spcBef>
                <a:buClrTx/>
                <a:buSzTx/>
                <a:buFontTx/>
                <a:buNone/>
              </a:pPr>
              <a:t>17</a:t>
            </a:fld>
            <a:endParaRPr lang="en-GB" altLang="en-US" sz="1400" smtClean="0"/>
          </a:p>
        </p:txBody>
      </p:sp>
      <p:pic>
        <p:nvPicPr>
          <p:cNvPr id="2355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8888" y="1700213"/>
            <a:ext cx="6629400" cy="488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0" y="0"/>
            <a:ext cx="7772400" cy="1143000"/>
          </a:xfrm>
        </p:spPr>
        <p:txBody>
          <a:bodyPr/>
          <a:lstStyle/>
          <a:p>
            <a:r>
              <a:rPr lang="en-GB" altLang="en-US" smtClean="0"/>
              <a:t>Destructive</a:t>
            </a:r>
          </a:p>
        </p:txBody>
      </p:sp>
      <p:sp>
        <p:nvSpPr>
          <p:cNvPr id="24579" name="Text Placeholder 2"/>
          <p:cNvSpPr>
            <a:spLocks noGrp="1"/>
          </p:cNvSpPr>
          <p:nvPr>
            <p:ph type="body" sz="half" idx="1"/>
          </p:nvPr>
        </p:nvSpPr>
        <p:spPr/>
        <p:txBody>
          <a:bodyPr/>
          <a:lstStyle/>
          <a:p>
            <a:endParaRPr lang="en-US" altLang="en-US" smtClean="0"/>
          </a:p>
        </p:txBody>
      </p:sp>
      <p:sp>
        <p:nvSpPr>
          <p:cNvPr id="24580" name="ClipArt Placeholder 3"/>
          <p:cNvSpPr>
            <a:spLocks noGrp="1" noTextEdit="1"/>
          </p:cNvSpPr>
          <p:nvPr>
            <p:ph type="clipArt" sz="half" idx="2"/>
          </p:nvPr>
        </p:nvSpPr>
        <p:spPr/>
      </p:sp>
      <p:sp>
        <p:nvSpPr>
          <p:cNvPr id="2458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CA3606CE-21B6-4278-A0AC-336B5C37BDF1}" type="slidenum">
              <a:rPr lang="en-GB" altLang="en-US" sz="1400" smtClean="0"/>
              <a:pPr>
                <a:spcBef>
                  <a:spcPct val="0"/>
                </a:spcBef>
                <a:buClrTx/>
                <a:buSzTx/>
                <a:buFontTx/>
                <a:buNone/>
              </a:pPr>
              <a:t>18</a:t>
            </a:fld>
            <a:endParaRPr lang="en-GB" altLang="en-US" sz="1400" smtClean="0"/>
          </a:p>
        </p:txBody>
      </p:sp>
      <p:pic>
        <p:nvPicPr>
          <p:cNvPr id="24582" name="Picture 2" descr="http://soarvalleygeography.wikispaces.com/file/view/slabstruc.jpg/31211861/slabstru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1052513"/>
            <a:ext cx="6334125"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0" y="0"/>
            <a:ext cx="7772400" cy="1143000"/>
          </a:xfrm>
        </p:spPr>
        <p:txBody>
          <a:bodyPr/>
          <a:lstStyle/>
          <a:p>
            <a:r>
              <a:rPr lang="en-GB" altLang="en-US" smtClean="0"/>
              <a:t>Conservative</a:t>
            </a:r>
          </a:p>
        </p:txBody>
      </p:sp>
      <p:sp>
        <p:nvSpPr>
          <p:cNvPr id="25603" name="Text Placeholder 2"/>
          <p:cNvSpPr>
            <a:spLocks noGrp="1"/>
          </p:cNvSpPr>
          <p:nvPr>
            <p:ph type="body" sz="half" idx="1"/>
          </p:nvPr>
        </p:nvSpPr>
        <p:spPr/>
        <p:txBody>
          <a:bodyPr/>
          <a:lstStyle/>
          <a:p>
            <a:endParaRPr lang="en-US" altLang="en-US" smtClean="0"/>
          </a:p>
        </p:txBody>
      </p:sp>
      <p:sp>
        <p:nvSpPr>
          <p:cNvPr id="25604" name="ClipArt Placeholder 3"/>
          <p:cNvSpPr>
            <a:spLocks noGrp="1" noTextEdit="1"/>
          </p:cNvSpPr>
          <p:nvPr>
            <p:ph type="clipArt" sz="half" idx="2"/>
          </p:nvPr>
        </p:nvSpPr>
        <p:spPr/>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5E789D8D-6D57-4CD3-ACF4-7A47B4DFD4F3}" type="slidenum">
              <a:rPr lang="en-GB" altLang="en-US" sz="1400" smtClean="0"/>
              <a:pPr>
                <a:spcBef>
                  <a:spcPct val="0"/>
                </a:spcBef>
                <a:buClrTx/>
                <a:buSzTx/>
                <a:buFontTx/>
                <a:buNone/>
              </a:pPr>
              <a:t>19</a:t>
            </a:fld>
            <a:endParaRPr lang="en-GB" altLang="en-US" sz="1400" smtClean="0"/>
          </a:p>
        </p:txBody>
      </p:sp>
      <p:pic>
        <p:nvPicPr>
          <p:cNvPr id="25606" name="Picture 4" descr="http://4.bp.blogspot.com/-VbBPDNXI-z0/TnJAgUOII1I/AAAAAAAAALU/HkZ6_5PeaPY/s640/Conservative+boundar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0113" y="1268413"/>
            <a:ext cx="4433887"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6" descr="http://t3.gstatic.com/images?q=tbn:ANd9GcQjuBTrFDEyq8gUyvuS699Zckdz36wIvCEdnr_yv4YTHLGnTF9X"/>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268413"/>
            <a:ext cx="4133850" cy="558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3E9B86A0-5366-4217-AB45-DBA7DF131CC2}" type="slidenum">
              <a:rPr lang="en-GB" altLang="en-US" sz="1400" smtClean="0"/>
              <a:pPr>
                <a:spcBef>
                  <a:spcPct val="0"/>
                </a:spcBef>
                <a:buClrTx/>
                <a:buSzTx/>
                <a:buFontTx/>
                <a:buNone/>
              </a:pPr>
              <a:t>20</a:t>
            </a:fld>
            <a:endParaRPr lang="en-GB" altLang="en-US" sz="1400" smtClean="0"/>
          </a:p>
        </p:txBody>
      </p:sp>
      <p:pic>
        <p:nvPicPr>
          <p:cNvPr id="26627" name="Picture 2" descr="C:\Documents and Settings\Chris House\Desktop\map.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Revision</a:t>
            </a:r>
          </a:p>
        </p:txBody>
      </p:sp>
      <p:sp>
        <p:nvSpPr>
          <p:cNvPr id="27651" name="Text Placeholder 2"/>
          <p:cNvSpPr>
            <a:spLocks noGrp="1"/>
          </p:cNvSpPr>
          <p:nvPr>
            <p:ph type="body" sz="half" idx="1"/>
          </p:nvPr>
        </p:nvSpPr>
        <p:spPr/>
        <p:txBody>
          <a:bodyPr/>
          <a:lstStyle/>
          <a:p>
            <a:r>
              <a:rPr lang="en-GB" altLang="en-US" smtClean="0">
                <a:hlinkClick r:id="rId2"/>
              </a:rPr>
              <a:t>video 10 mins</a:t>
            </a:r>
            <a:endParaRPr lang="en-GB" altLang="en-US" smtClean="0"/>
          </a:p>
        </p:txBody>
      </p:sp>
      <p:sp>
        <p:nvSpPr>
          <p:cNvPr id="27652" name="ClipArt Placeholder 3"/>
          <p:cNvSpPr>
            <a:spLocks noGrp="1" noTextEdit="1"/>
          </p:cNvSpPr>
          <p:nvPr>
            <p:ph type="clipArt" sz="half" idx="2"/>
          </p:nvPr>
        </p:nvSpPr>
        <p:spPr/>
      </p:sp>
      <p:sp>
        <p:nvSpPr>
          <p:cNvPr id="2765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6C75032A-08B9-460B-9B0F-B113A0005DC2}" type="slidenum">
              <a:rPr lang="en-GB" altLang="en-US" sz="1400" smtClean="0"/>
              <a:pPr>
                <a:spcBef>
                  <a:spcPct val="0"/>
                </a:spcBef>
                <a:buClrTx/>
                <a:buSzTx/>
                <a:buFontTx/>
                <a:buNone/>
              </a:pPr>
              <a:t>21</a:t>
            </a:fld>
            <a:endParaRPr lang="en-GB" altLang="en-US" sz="1400" smtClean="0"/>
          </a:p>
        </p:txBody>
      </p:sp>
      <p:pic>
        <p:nvPicPr>
          <p:cNvPr id="27654" name="Picture 2" descr="http://www.hps.cam.ac.uk/whipple/explore/images/globes/0365-larg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1268413"/>
            <a:ext cx="5286375"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1FBDAE84-AFC7-428C-9540-EBD247C572DA}" type="slidenum">
              <a:rPr lang="en-GB" altLang="en-US" sz="1400" smtClean="0"/>
              <a:pPr>
                <a:spcBef>
                  <a:spcPct val="0"/>
                </a:spcBef>
                <a:buClrTx/>
                <a:buSzTx/>
                <a:buFontTx/>
                <a:buNone/>
              </a:pPr>
              <a:t>22</a:t>
            </a:fld>
            <a:endParaRPr lang="en-GB" altLang="en-US" sz="1400" smtClean="0"/>
          </a:p>
        </p:txBody>
      </p:sp>
      <p:sp>
        <p:nvSpPr>
          <p:cNvPr id="28675" name="Rectangle 2"/>
          <p:cNvSpPr>
            <a:spLocks noGrp="1" noChangeArrowheads="1"/>
          </p:cNvSpPr>
          <p:nvPr>
            <p:ph type="title"/>
          </p:nvPr>
        </p:nvSpPr>
        <p:spPr/>
        <p:txBody>
          <a:bodyPr/>
          <a:lstStyle/>
          <a:p>
            <a:pPr eaLnBrk="1" hangingPunct="1"/>
            <a:r>
              <a:rPr lang="en-GB" altLang="en-US" smtClean="0"/>
              <a:t>Plate Tectonics and the UK</a:t>
            </a:r>
          </a:p>
        </p:txBody>
      </p:sp>
      <p:sp>
        <p:nvSpPr>
          <p:cNvPr id="28676" name="Rectangle 3"/>
          <p:cNvSpPr>
            <a:spLocks noGrp="1" noChangeArrowheads="1"/>
          </p:cNvSpPr>
          <p:nvPr>
            <p:ph type="body" idx="1"/>
          </p:nvPr>
        </p:nvSpPr>
        <p:spPr/>
        <p:txBody>
          <a:bodyPr/>
          <a:lstStyle/>
          <a:p>
            <a:pPr eaLnBrk="1" hangingPunct="1"/>
            <a:r>
              <a:rPr lang="en-GB" altLang="en-US" smtClean="0"/>
              <a:t>Fossils</a:t>
            </a:r>
          </a:p>
          <a:p>
            <a:pPr eaLnBrk="1" hangingPunct="1"/>
            <a:r>
              <a:rPr lang="en-GB" altLang="en-US" smtClean="0"/>
              <a:t>Geology</a:t>
            </a:r>
          </a:p>
          <a:p>
            <a:pPr eaLnBrk="1" hangingPunct="1"/>
            <a:r>
              <a:rPr lang="en-GB" altLang="en-US" smtClean="0"/>
              <a:t>Movement (Next slide)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DD3C6ECE-EA03-4698-A3CA-A166F0713369}" type="slidenum">
              <a:rPr lang="en-GB" altLang="en-US" sz="1400" smtClean="0"/>
              <a:pPr>
                <a:spcBef>
                  <a:spcPct val="0"/>
                </a:spcBef>
                <a:buClrTx/>
                <a:buSzTx/>
                <a:buFontTx/>
                <a:buNone/>
              </a:pPr>
              <a:t>23</a:t>
            </a:fld>
            <a:endParaRPr lang="en-GB" altLang="en-US" sz="1400" smtClean="0"/>
          </a:p>
        </p:txBody>
      </p:sp>
      <p:sp>
        <p:nvSpPr>
          <p:cNvPr id="29699" name="Rectangle 6"/>
          <p:cNvSpPr>
            <a:spLocks noGrp="1" noChangeArrowheads="1"/>
          </p:cNvSpPr>
          <p:nvPr>
            <p:ph type="title"/>
          </p:nvPr>
        </p:nvSpPr>
        <p:spPr/>
        <p:txBody>
          <a:bodyPr/>
          <a:lstStyle/>
          <a:p>
            <a:pPr eaLnBrk="1" hangingPunct="1"/>
            <a:endParaRPr lang="en-US" altLang="en-US" smtClean="0"/>
          </a:p>
        </p:txBody>
      </p:sp>
      <p:sp>
        <p:nvSpPr>
          <p:cNvPr id="29700" name="Rectangle 8"/>
          <p:cNvSpPr>
            <a:spLocks noGrp="1" noChangeArrowheads="1"/>
          </p:cNvSpPr>
          <p:nvPr>
            <p:ph type="body" sz="half" idx="2"/>
          </p:nvPr>
        </p:nvSpPr>
        <p:spPr/>
        <p:txBody>
          <a:bodyPr/>
          <a:lstStyle/>
          <a:p>
            <a:pPr eaLnBrk="1" hangingPunct="1"/>
            <a:endParaRPr lang="en-US" altLang="en-US" sz="2800" smtClean="0"/>
          </a:p>
        </p:txBody>
      </p:sp>
      <p:pic>
        <p:nvPicPr>
          <p:cNvPr id="29701" name="Picture 9" descr="C:\Documents and Settings\Chris House\Application Data\Microsoft\Media Catalog\App0003.BMP"/>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0" y="0"/>
            <a:ext cx="9144000" cy="6858000"/>
          </a:xfrm>
        </p:spPr>
      </p:pic>
      <p:sp>
        <p:nvSpPr>
          <p:cNvPr id="29702" name="Text Box 11"/>
          <p:cNvSpPr txBox="1">
            <a:spLocks noChangeArrowheads="1"/>
          </p:cNvSpPr>
          <p:nvPr/>
        </p:nvSpPr>
        <p:spPr bwMode="auto">
          <a:xfrm>
            <a:off x="3429000" y="228600"/>
            <a:ext cx="381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sp>
        <p:nvSpPr>
          <p:cNvPr id="29703" name="Text Box 12"/>
          <p:cNvSpPr txBox="1">
            <a:spLocks noChangeArrowheads="1"/>
          </p:cNvSpPr>
          <p:nvPr/>
        </p:nvSpPr>
        <p:spPr bwMode="auto">
          <a:xfrm>
            <a:off x="4724400" y="228600"/>
            <a:ext cx="3886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2400">
                <a:latin typeface="Times New Roman" panose="02020603050405020304" pitchFamily="18" charset="0"/>
              </a:rPr>
              <a:t>Plate Tectonics and the UK</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1934E46-B9E3-4552-89BC-2B08EDD6B77D}" type="slidenum">
              <a:rPr lang="en-GB" altLang="en-US" sz="1400" smtClean="0"/>
              <a:pPr>
                <a:spcBef>
                  <a:spcPct val="0"/>
                </a:spcBef>
                <a:buClrTx/>
                <a:buSzTx/>
                <a:buFontTx/>
                <a:buNone/>
              </a:pPr>
              <a:t>24</a:t>
            </a:fld>
            <a:endParaRPr lang="en-GB" altLang="en-US" sz="1400" smtClean="0"/>
          </a:p>
        </p:txBody>
      </p:sp>
      <p:sp>
        <p:nvSpPr>
          <p:cNvPr id="30723" name="Rectangle 2"/>
          <p:cNvSpPr>
            <a:spLocks noGrp="1" noChangeArrowheads="1"/>
          </p:cNvSpPr>
          <p:nvPr>
            <p:ph type="title"/>
          </p:nvPr>
        </p:nvSpPr>
        <p:spPr/>
        <p:txBody>
          <a:bodyPr/>
          <a:lstStyle/>
          <a:p>
            <a:pPr eaLnBrk="1" hangingPunct="1"/>
            <a:endParaRPr lang="en-US" altLang="en-US" smtClean="0"/>
          </a:p>
        </p:txBody>
      </p:sp>
      <p:pic>
        <p:nvPicPr>
          <p:cNvPr id="30724" name="Picture 4" descr="C:\Documents and Settings\Chris House\Desktop\App0004.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68313" y="11113"/>
            <a:ext cx="7772400" cy="1143000"/>
          </a:xfrm>
        </p:spPr>
        <p:txBody>
          <a:bodyPr/>
          <a:lstStyle/>
          <a:p>
            <a:r>
              <a:rPr lang="en-GB" altLang="en-US" smtClean="0"/>
              <a:t>Practical</a:t>
            </a:r>
          </a:p>
        </p:txBody>
      </p:sp>
      <p:sp>
        <p:nvSpPr>
          <p:cNvPr id="31747"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B0B01720-C58C-4970-A742-EA4C2B1BB5E5}" type="slidenum">
              <a:rPr lang="en-GB" altLang="en-US" sz="1400" smtClean="0"/>
              <a:pPr>
                <a:spcBef>
                  <a:spcPct val="0"/>
                </a:spcBef>
                <a:buClrTx/>
                <a:buSzTx/>
                <a:buFontTx/>
                <a:buNone/>
              </a:pPr>
              <a:t>25</a:t>
            </a:fld>
            <a:endParaRPr lang="en-GB" altLang="en-US" sz="1400" smtClean="0"/>
          </a:p>
        </p:txBody>
      </p:sp>
      <p:sp>
        <p:nvSpPr>
          <p:cNvPr id="4" name="Rectangle 3"/>
          <p:cNvSpPr/>
          <p:nvPr/>
        </p:nvSpPr>
        <p:spPr>
          <a:xfrm>
            <a:off x="240171" y="836712"/>
            <a:ext cx="6420061" cy="6001643"/>
          </a:xfrm>
          <a:prstGeom prst="rect">
            <a:avLst/>
          </a:prstGeom>
        </p:spPr>
        <p:txBody>
          <a:bodyPr wrap="square">
            <a:spAutoFit/>
          </a:bodyPr>
          <a:lstStyle/>
          <a:p>
            <a:pPr eaLnBrk="1" hangingPunct="1">
              <a:defRPr/>
            </a:pPr>
            <a:endParaRPr lang="en-GB" dirty="0">
              <a:solidFill>
                <a:schemeClr val="tx2">
                  <a:lumMod val="60000"/>
                  <a:lumOff val="40000"/>
                </a:schemeClr>
              </a:solidFill>
              <a:latin typeface="+mj-lt"/>
            </a:endParaRPr>
          </a:p>
          <a:p>
            <a:pPr eaLnBrk="1" hangingPunct="1">
              <a:defRPr/>
            </a:pPr>
            <a:r>
              <a:rPr lang="en-GB" dirty="0">
                <a:solidFill>
                  <a:schemeClr val="tx2">
                    <a:lumMod val="60000"/>
                    <a:lumOff val="40000"/>
                  </a:schemeClr>
                </a:solidFill>
                <a:latin typeface="+mj-lt"/>
              </a:rPr>
              <a:t>Consider how this knowledge influences our understanding of environmental </a:t>
            </a:r>
            <a:r>
              <a:rPr lang="en-GB" dirty="0" smtClean="0">
                <a:solidFill>
                  <a:schemeClr val="tx2">
                    <a:lumMod val="60000"/>
                    <a:lumOff val="40000"/>
                  </a:schemeClr>
                </a:solidFill>
                <a:latin typeface="+mj-lt"/>
              </a:rPr>
              <a:t>science</a:t>
            </a:r>
          </a:p>
          <a:p>
            <a:pPr eaLnBrk="1" hangingPunct="1">
              <a:defRPr/>
            </a:pPr>
            <a:r>
              <a:rPr lang="en-GB" dirty="0" err="1" smtClean="0">
                <a:solidFill>
                  <a:schemeClr val="tx2">
                    <a:lumMod val="60000"/>
                    <a:lumOff val="40000"/>
                  </a:schemeClr>
                </a:solidFill>
                <a:latin typeface="+mj-lt"/>
                <a:hlinkClick r:id="rId3"/>
              </a:rPr>
              <a:t>TEd</a:t>
            </a:r>
            <a:r>
              <a:rPr lang="en-GB" dirty="0" smtClean="0">
                <a:solidFill>
                  <a:schemeClr val="tx2">
                    <a:lumMod val="60000"/>
                    <a:lumOff val="40000"/>
                  </a:schemeClr>
                </a:solidFill>
                <a:latin typeface="+mj-lt"/>
                <a:hlinkClick r:id="rId3"/>
              </a:rPr>
              <a:t> Ed Rocks and life 2019 (8 </a:t>
            </a:r>
            <a:r>
              <a:rPr lang="en-GB" dirty="0" err="1" smtClean="0">
                <a:solidFill>
                  <a:schemeClr val="tx2">
                    <a:lumMod val="60000"/>
                    <a:lumOff val="40000"/>
                  </a:schemeClr>
                </a:solidFill>
                <a:latin typeface="+mj-lt"/>
                <a:hlinkClick r:id="rId3"/>
              </a:rPr>
              <a:t>mins</a:t>
            </a:r>
            <a:r>
              <a:rPr lang="en-GB" dirty="0" smtClean="0">
                <a:solidFill>
                  <a:schemeClr val="tx2">
                    <a:lumMod val="60000"/>
                    <a:lumOff val="40000"/>
                  </a:schemeClr>
                </a:solidFill>
                <a:latin typeface="+mj-lt"/>
                <a:hlinkClick r:id="rId3"/>
              </a:rPr>
              <a:t>)</a:t>
            </a:r>
            <a:endParaRPr lang="en-GB" dirty="0" smtClean="0">
              <a:solidFill>
                <a:schemeClr val="tx2">
                  <a:lumMod val="60000"/>
                  <a:lumOff val="40000"/>
                </a:schemeClr>
              </a:solidFill>
              <a:latin typeface="+mj-lt"/>
            </a:endParaRPr>
          </a:p>
          <a:p>
            <a:pPr eaLnBrk="1" hangingPunct="1">
              <a:defRPr/>
            </a:pPr>
            <a:endParaRPr lang="en-GB" dirty="0">
              <a:solidFill>
                <a:schemeClr val="tx2">
                  <a:lumMod val="60000"/>
                  <a:lumOff val="40000"/>
                </a:schemeClr>
              </a:solidFill>
              <a:latin typeface="+mj-lt"/>
            </a:endParaRPr>
          </a:p>
          <a:p>
            <a:pPr eaLnBrk="1" hangingPunct="1">
              <a:defRPr/>
            </a:pPr>
            <a:r>
              <a:rPr lang="en-GB" dirty="0">
                <a:solidFill>
                  <a:schemeClr val="tx2">
                    <a:lumMod val="60000"/>
                    <a:lumOff val="40000"/>
                  </a:schemeClr>
                </a:solidFill>
                <a:latin typeface="+mj-lt"/>
              </a:rPr>
              <a:t>Watch and make notes on this 50min YouTube </a:t>
            </a:r>
            <a:r>
              <a:rPr lang="en-GB" dirty="0" smtClean="0">
                <a:solidFill>
                  <a:schemeClr val="tx2">
                    <a:lumMod val="60000"/>
                    <a:lumOff val="40000"/>
                  </a:schemeClr>
                </a:solidFill>
                <a:latin typeface="+mj-lt"/>
              </a:rPr>
              <a:t>link (no longer available but plenty of other videos available)</a:t>
            </a:r>
          </a:p>
          <a:p>
            <a:pPr eaLnBrk="1" hangingPunct="1">
              <a:defRPr/>
            </a:pPr>
            <a:endParaRPr lang="en-GB" dirty="0">
              <a:solidFill>
                <a:schemeClr val="tx2">
                  <a:lumMod val="60000"/>
                  <a:lumOff val="40000"/>
                </a:schemeClr>
              </a:solidFill>
              <a:latin typeface="+mj-lt"/>
            </a:endParaRPr>
          </a:p>
          <a:p>
            <a:pPr eaLnBrk="1" hangingPunct="1">
              <a:defRPr/>
            </a:pPr>
            <a:r>
              <a:rPr lang="en-GB" dirty="0" smtClean="0">
                <a:solidFill>
                  <a:schemeClr val="tx2">
                    <a:lumMod val="60000"/>
                    <a:lumOff val="40000"/>
                  </a:schemeClr>
                </a:solidFill>
                <a:latin typeface="+mj-lt"/>
              </a:rPr>
              <a:t>e.g. Earth: The Inside Story</a:t>
            </a:r>
            <a:endParaRPr lang="en-GB" dirty="0">
              <a:solidFill>
                <a:schemeClr val="tx2">
                  <a:lumMod val="60000"/>
                  <a:lumOff val="40000"/>
                </a:schemeClr>
              </a:solidFill>
              <a:latin typeface="+mj-lt"/>
            </a:endParaRPr>
          </a:p>
          <a:p>
            <a:pPr eaLnBrk="1" hangingPunct="1">
              <a:defRPr/>
            </a:pPr>
            <a:r>
              <a:rPr lang="en-GB" dirty="0">
                <a:solidFill>
                  <a:srgbClr val="FFFF00"/>
                </a:solidFill>
                <a:latin typeface="+mj-lt"/>
              </a:rPr>
              <a:t>Title: National Geographic Colliding Continents</a:t>
            </a:r>
          </a:p>
          <a:p>
            <a:pPr eaLnBrk="1" hangingPunct="1">
              <a:defRPr/>
            </a:pPr>
            <a:endParaRPr lang="en-GB" dirty="0">
              <a:solidFill>
                <a:srgbClr val="FFFF00"/>
              </a:solidFill>
              <a:latin typeface="+mj-lt"/>
            </a:endParaRPr>
          </a:p>
          <a:p>
            <a:pPr eaLnBrk="1" hangingPunct="1">
              <a:defRPr/>
            </a:pPr>
            <a:r>
              <a:rPr lang="en-GB" dirty="0">
                <a:solidFill>
                  <a:srgbClr val="FFFF00"/>
                </a:solidFill>
                <a:latin typeface="+mj-lt"/>
                <a:hlinkClick r:id="rId4"/>
              </a:rPr>
              <a:t>Link: National Geographic </a:t>
            </a:r>
            <a:endParaRPr lang="en-GB" dirty="0">
              <a:solidFill>
                <a:srgbClr val="FFFF00"/>
              </a:solidFill>
              <a:latin typeface="+mj-lt"/>
            </a:endParaRPr>
          </a:p>
          <a:p>
            <a:pPr eaLnBrk="1" hangingPunct="1">
              <a:defRPr/>
            </a:pPr>
            <a:r>
              <a:rPr lang="en-GB" dirty="0">
                <a:latin typeface="+mj-lt"/>
              </a:rPr>
              <a:t>Exercise on Moodle:  https://www.youtube.com/watch?v=KCSJNBMOjJs</a:t>
            </a:r>
          </a:p>
          <a:p>
            <a:pPr eaLnBrk="1" hangingPunct="1">
              <a:defRPr/>
            </a:pPr>
            <a:endParaRPr lang="en-GB" dirty="0">
              <a:latin typeface="+mj-lt"/>
            </a:endParaRPr>
          </a:p>
        </p:txBody>
      </p:sp>
      <p:pic>
        <p:nvPicPr>
          <p:cNvPr id="31749"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63622" y="1124321"/>
            <a:ext cx="2570828" cy="3744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8da03846b4b6cc73a141a2f0bcb9719e">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e3457b5988384150e63b99957350983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62A25D-CF28-44CA-8908-6BDBCD9D8332}">
  <ds:schemaRefs>
    <ds:schemaRef ds:uri="http://purl.org/dc/terms/"/>
    <ds:schemaRef ds:uri="http://schemas.openxmlformats.org/package/2006/metadata/core-properti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13266D4-2A0F-4F17-A4B2-80453F75DE8F}">
  <ds:schemaRefs>
    <ds:schemaRef ds:uri="http://schemas.microsoft.com/sharepoint/v3/contenttype/forms"/>
  </ds:schemaRefs>
</ds:datastoreItem>
</file>

<file path=customXml/itemProps3.xml><?xml version="1.0" encoding="utf-8"?>
<ds:datastoreItem xmlns:ds="http://schemas.openxmlformats.org/officeDocument/2006/customXml" ds:itemID="{B9F78718-DA64-4236-8C69-956301B440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829</TotalTime>
  <Words>1329</Words>
  <Application>Microsoft Office PowerPoint</Application>
  <PresentationFormat>On-screen Show (4:3)</PresentationFormat>
  <Paragraphs>112</Paragraphs>
  <Slides>25</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 Narrow</vt:lpstr>
      <vt:lpstr>Impact</vt:lpstr>
      <vt:lpstr>Symbol</vt:lpstr>
      <vt:lpstr>Times New Roman</vt:lpstr>
      <vt:lpstr>Wingdings</vt:lpstr>
      <vt:lpstr>Construction</vt:lpstr>
      <vt:lpstr>PowerPoint Presentation</vt:lpstr>
      <vt:lpstr>In the Beginning</vt:lpstr>
      <vt:lpstr>PowerPoint Presentation</vt:lpstr>
      <vt:lpstr>Introduction</vt:lpstr>
      <vt:lpstr>A geological history of the UK:  Rock type is a reflection of process</vt:lpstr>
      <vt:lpstr>Structure of the Earth</vt:lpstr>
      <vt:lpstr>The Theory of Continental Drift: The Evidence  </vt:lpstr>
      <vt:lpstr>Wegener Continental Drift</vt:lpstr>
      <vt:lpstr>Theory of Plate Tectonics</vt:lpstr>
      <vt:lpstr>As noted by Snider-Pellegrini and Wegener, the locations of certain fossil plants and animals on present-day, widely separated continents would form definite patterns (shown by the bands of colours), if the continents are rejoined. Return to slide</vt:lpstr>
      <vt:lpstr>Spatial Evidence</vt:lpstr>
      <vt:lpstr>Climatology     Return</vt:lpstr>
      <vt:lpstr>PowerPoint Presentation</vt:lpstr>
      <vt:lpstr>Paleomagnetism</vt:lpstr>
      <vt:lpstr>PowerPoint Presentation</vt:lpstr>
      <vt:lpstr>Landforms</vt:lpstr>
      <vt:lpstr>Constructive</vt:lpstr>
      <vt:lpstr>Destructive</vt:lpstr>
      <vt:lpstr>Conservative</vt:lpstr>
      <vt:lpstr>PowerPoint Presentation</vt:lpstr>
      <vt:lpstr>Revision</vt:lpstr>
      <vt:lpstr>Plate Tectonics and the UK</vt:lpstr>
      <vt:lpstr>PowerPoint Presentation</vt:lpstr>
      <vt:lpstr>PowerPoint Presentation</vt:lpstr>
      <vt:lpstr>Practical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Wegener continental Drift</dc:title>
  <dc:creator>Chris House</dc:creator>
  <cp:lastModifiedBy>Chris House</cp:lastModifiedBy>
  <cp:revision>53</cp:revision>
  <dcterms:created xsi:type="dcterms:W3CDTF">2004-02-20T09:51:23Z</dcterms:created>
  <dcterms:modified xsi:type="dcterms:W3CDTF">2021-01-27T07:41:57Z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