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22" autoAdjust="0"/>
    <p:restoredTop sz="94660"/>
  </p:normalViewPr>
  <p:slideViewPr>
    <p:cSldViewPr snapToGrid="0">
      <p:cViewPr>
        <p:scale>
          <a:sx n="113" d="100"/>
          <a:sy n="113" d="100"/>
        </p:scale>
        <p:origin x="5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06F8F-C965-324E-46CD-F84E7DDD93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48CD7DB-DC87-0577-2B4E-C8E9B98392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2CD8595-CD7F-4334-54CC-538676E1F7CC}"/>
              </a:ext>
            </a:extLst>
          </p:cNvPr>
          <p:cNvSpPr>
            <a:spLocks noGrp="1"/>
          </p:cNvSpPr>
          <p:nvPr>
            <p:ph type="dt" sz="half" idx="10"/>
          </p:nvPr>
        </p:nvSpPr>
        <p:spPr/>
        <p:txBody>
          <a:bodyPr/>
          <a:lstStyle/>
          <a:p>
            <a:fld id="{28B28ADF-D222-410B-A95E-3915233B7D58}" type="datetimeFigureOut">
              <a:rPr lang="en-GB" smtClean="0"/>
              <a:t>01/08/2026</a:t>
            </a:fld>
            <a:endParaRPr lang="en-GB"/>
          </a:p>
        </p:txBody>
      </p:sp>
      <p:sp>
        <p:nvSpPr>
          <p:cNvPr id="5" name="Footer Placeholder 4">
            <a:extLst>
              <a:ext uri="{FF2B5EF4-FFF2-40B4-BE49-F238E27FC236}">
                <a16:creationId xmlns:a16="http://schemas.microsoft.com/office/drawing/2014/main" id="{9AD78D32-E227-0B46-8269-421A1CC5F3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EA5A05-16A0-F77D-5153-1209E64FDDAD}"/>
              </a:ext>
            </a:extLst>
          </p:cNvPr>
          <p:cNvSpPr>
            <a:spLocks noGrp="1"/>
          </p:cNvSpPr>
          <p:nvPr>
            <p:ph type="sldNum" sz="quarter" idx="12"/>
          </p:nvPr>
        </p:nvSpPr>
        <p:spPr/>
        <p:txBody>
          <a:bodyPr/>
          <a:lstStyle/>
          <a:p>
            <a:fld id="{C790EC3C-9922-4092-B8EE-AA76D11E781E}" type="slidenum">
              <a:rPr lang="en-GB" smtClean="0"/>
              <a:t>‹#›</a:t>
            </a:fld>
            <a:endParaRPr lang="en-GB"/>
          </a:p>
        </p:txBody>
      </p:sp>
    </p:spTree>
    <p:extLst>
      <p:ext uri="{BB962C8B-B14F-4D97-AF65-F5344CB8AC3E}">
        <p14:creationId xmlns:p14="http://schemas.microsoft.com/office/powerpoint/2010/main" val="3763474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B616E-15B2-6E2F-273A-6748C400EF8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C918B9-CF49-39CF-22FD-782AE81586F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1D959B-BEC9-B694-2DFC-3C38F2DFBE6A}"/>
              </a:ext>
            </a:extLst>
          </p:cNvPr>
          <p:cNvSpPr>
            <a:spLocks noGrp="1"/>
          </p:cNvSpPr>
          <p:nvPr>
            <p:ph type="dt" sz="half" idx="10"/>
          </p:nvPr>
        </p:nvSpPr>
        <p:spPr/>
        <p:txBody>
          <a:bodyPr/>
          <a:lstStyle/>
          <a:p>
            <a:fld id="{28B28ADF-D222-410B-A95E-3915233B7D58}" type="datetimeFigureOut">
              <a:rPr lang="en-GB" smtClean="0"/>
              <a:t>01/08/2026</a:t>
            </a:fld>
            <a:endParaRPr lang="en-GB"/>
          </a:p>
        </p:txBody>
      </p:sp>
      <p:sp>
        <p:nvSpPr>
          <p:cNvPr id="5" name="Footer Placeholder 4">
            <a:extLst>
              <a:ext uri="{FF2B5EF4-FFF2-40B4-BE49-F238E27FC236}">
                <a16:creationId xmlns:a16="http://schemas.microsoft.com/office/drawing/2014/main" id="{EE26DF25-EB54-0A69-19C8-E3CFA14058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9C541E-1EB8-A2B1-446F-6B1042A0704E}"/>
              </a:ext>
            </a:extLst>
          </p:cNvPr>
          <p:cNvSpPr>
            <a:spLocks noGrp="1"/>
          </p:cNvSpPr>
          <p:nvPr>
            <p:ph type="sldNum" sz="quarter" idx="12"/>
          </p:nvPr>
        </p:nvSpPr>
        <p:spPr/>
        <p:txBody>
          <a:bodyPr/>
          <a:lstStyle/>
          <a:p>
            <a:fld id="{C790EC3C-9922-4092-B8EE-AA76D11E781E}" type="slidenum">
              <a:rPr lang="en-GB" smtClean="0"/>
              <a:t>‹#›</a:t>
            </a:fld>
            <a:endParaRPr lang="en-GB"/>
          </a:p>
        </p:txBody>
      </p:sp>
    </p:spTree>
    <p:extLst>
      <p:ext uri="{BB962C8B-B14F-4D97-AF65-F5344CB8AC3E}">
        <p14:creationId xmlns:p14="http://schemas.microsoft.com/office/powerpoint/2010/main" val="37500790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E843E-11B4-4D06-DA91-A4916381BEF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A0041DD-DC68-13BC-8464-7A119C69FC4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CBEE50A-BC4A-6BB4-72DC-ECEF4281112C}"/>
              </a:ext>
            </a:extLst>
          </p:cNvPr>
          <p:cNvSpPr>
            <a:spLocks noGrp="1"/>
          </p:cNvSpPr>
          <p:nvPr>
            <p:ph type="dt" sz="half" idx="10"/>
          </p:nvPr>
        </p:nvSpPr>
        <p:spPr/>
        <p:txBody>
          <a:bodyPr/>
          <a:lstStyle/>
          <a:p>
            <a:fld id="{28B28ADF-D222-410B-A95E-3915233B7D58}" type="datetimeFigureOut">
              <a:rPr lang="en-GB" smtClean="0"/>
              <a:t>01/08/2026</a:t>
            </a:fld>
            <a:endParaRPr lang="en-GB"/>
          </a:p>
        </p:txBody>
      </p:sp>
      <p:sp>
        <p:nvSpPr>
          <p:cNvPr id="5" name="Footer Placeholder 4">
            <a:extLst>
              <a:ext uri="{FF2B5EF4-FFF2-40B4-BE49-F238E27FC236}">
                <a16:creationId xmlns:a16="http://schemas.microsoft.com/office/drawing/2014/main" id="{481FD45C-8777-E4D0-D6C5-7E80E08E66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89CF57-2650-83F6-CCDF-BDB93E5DED4A}"/>
              </a:ext>
            </a:extLst>
          </p:cNvPr>
          <p:cNvSpPr>
            <a:spLocks noGrp="1"/>
          </p:cNvSpPr>
          <p:nvPr>
            <p:ph type="sldNum" sz="quarter" idx="12"/>
          </p:nvPr>
        </p:nvSpPr>
        <p:spPr/>
        <p:txBody>
          <a:bodyPr/>
          <a:lstStyle/>
          <a:p>
            <a:fld id="{C790EC3C-9922-4092-B8EE-AA76D11E781E}" type="slidenum">
              <a:rPr lang="en-GB" smtClean="0"/>
              <a:t>‹#›</a:t>
            </a:fld>
            <a:endParaRPr lang="en-GB"/>
          </a:p>
        </p:txBody>
      </p:sp>
    </p:spTree>
    <p:extLst>
      <p:ext uri="{BB962C8B-B14F-4D97-AF65-F5344CB8AC3E}">
        <p14:creationId xmlns:p14="http://schemas.microsoft.com/office/powerpoint/2010/main" val="21948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0236B-9E74-3BD8-A61C-D270DA039D6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B4B2543-178C-34F8-873F-F136788ECBA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20871B-E8D2-9C64-3CD2-84616960E7F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53B6745-83D1-4F42-35FB-1E8CAC2D5BCA}"/>
              </a:ext>
            </a:extLst>
          </p:cNvPr>
          <p:cNvSpPr>
            <a:spLocks noGrp="1"/>
          </p:cNvSpPr>
          <p:nvPr>
            <p:ph type="dt" sz="half" idx="10"/>
          </p:nvPr>
        </p:nvSpPr>
        <p:spPr/>
        <p:txBody>
          <a:bodyPr/>
          <a:lstStyle/>
          <a:p>
            <a:fld id="{28B28ADF-D222-410B-A95E-3915233B7D58}" type="datetimeFigureOut">
              <a:rPr lang="en-GB" smtClean="0"/>
              <a:t>01/08/2026</a:t>
            </a:fld>
            <a:endParaRPr lang="en-GB"/>
          </a:p>
        </p:txBody>
      </p:sp>
      <p:sp>
        <p:nvSpPr>
          <p:cNvPr id="6" name="Footer Placeholder 5">
            <a:extLst>
              <a:ext uri="{FF2B5EF4-FFF2-40B4-BE49-F238E27FC236}">
                <a16:creationId xmlns:a16="http://schemas.microsoft.com/office/drawing/2014/main" id="{57EEECF1-0802-989A-511E-CD8E59FC2C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EB3158-195C-2514-FD77-7317ECCDD5D7}"/>
              </a:ext>
            </a:extLst>
          </p:cNvPr>
          <p:cNvSpPr>
            <a:spLocks noGrp="1"/>
          </p:cNvSpPr>
          <p:nvPr>
            <p:ph type="sldNum" sz="quarter" idx="12"/>
          </p:nvPr>
        </p:nvSpPr>
        <p:spPr/>
        <p:txBody>
          <a:bodyPr/>
          <a:lstStyle/>
          <a:p>
            <a:fld id="{C790EC3C-9922-4092-B8EE-AA76D11E781E}" type="slidenum">
              <a:rPr lang="en-GB" smtClean="0"/>
              <a:t>‹#›</a:t>
            </a:fld>
            <a:endParaRPr lang="en-GB"/>
          </a:p>
        </p:txBody>
      </p:sp>
    </p:spTree>
    <p:extLst>
      <p:ext uri="{BB962C8B-B14F-4D97-AF65-F5344CB8AC3E}">
        <p14:creationId xmlns:p14="http://schemas.microsoft.com/office/powerpoint/2010/main" val="39445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84E22-D2DB-6D13-26EE-A3A28426C50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893D135-7DB8-2E69-9DEA-8DAF2A9A3F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520A6B6-04A6-C0FC-D27C-DA4F08C0EB5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A86D351-65A7-C1F0-EAC3-8B8F896EFC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DBCEC4A-DA18-9179-A9E0-4BD357AEC1F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CB147DD-6DDC-4B26-A07D-84E9FBF5DCBB}"/>
              </a:ext>
            </a:extLst>
          </p:cNvPr>
          <p:cNvSpPr>
            <a:spLocks noGrp="1"/>
          </p:cNvSpPr>
          <p:nvPr>
            <p:ph type="dt" sz="half" idx="10"/>
          </p:nvPr>
        </p:nvSpPr>
        <p:spPr/>
        <p:txBody>
          <a:bodyPr/>
          <a:lstStyle/>
          <a:p>
            <a:fld id="{28B28ADF-D222-410B-A95E-3915233B7D58}" type="datetimeFigureOut">
              <a:rPr lang="en-GB" smtClean="0"/>
              <a:t>01/08/2026</a:t>
            </a:fld>
            <a:endParaRPr lang="en-GB"/>
          </a:p>
        </p:txBody>
      </p:sp>
      <p:sp>
        <p:nvSpPr>
          <p:cNvPr id="8" name="Footer Placeholder 7">
            <a:extLst>
              <a:ext uri="{FF2B5EF4-FFF2-40B4-BE49-F238E27FC236}">
                <a16:creationId xmlns:a16="http://schemas.microsoft.com/office/drawing/2014/main" id="{60B30CC8-B60C-0554-5D7D-B68B24204D2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5A9A393-C8F4-A00D-F508-0595B95AEB01}"/>
              </a:ext>
            </a:extLst>
          </p:cNvPr>
          <p:cNvSpPr>
            <a:spLocks noGrp="1"/>
          </p:cNvSpPr>
          <p:nvPr>
            <p:ph type="sldNum" sz="quarter" idx="12"/>
          </p:nvPr>
        </p:nvSpPr>
        <p:spPr/>
        <p:txBody>
          <a:bodyPr/>
          <a:lstStyle/>
          <a:p>
            <a:fld id="{C790EC3C-9922-4092-B8EE-AA76D11E781E}" type="slidenum">
              <a:rPr lang="en-GB" smtClean="0"/>
              <a:t>‹#›</a:t>
            </a:fld>
            <a:endParaRPr lang="en-GB"/>
          </a:p>
        </p:txBody>
      </p:sp>
    </p:spTree>
    <p:extLst>
      <p:ext uri="{BB962C8B-B14F-4D97-AF65-F5344CB8AC3E}">
        <p14:creationId xmlns:p14="http://schemas.microsoft.com/office/powerpoint/2010/main" val="911717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1547E-83D3-782E-D936-959ACE25663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13E765-0590-33A3-D728-C52A1D20C251}"/>
              </a:ext>
            </a:extLst>
          </p:cNvPr>
          <p:cNvSpPr>
            <a:spLocks noGrp="1"/>
          </p:cNvSpPr>
          <p:nvPr>
            <p:ph type="dt" sz="half" idx="10"/>
          </p:nvPr>
        </p:nvSpPr>
        <p:spPr/>
        <p:txBody>
          <a:bodyPr/>
          <a:lstStyle/>
          <a:p>
            <a:fld id="{28B28ADF-D222-410B-A95E-3915233B7D58}" type="datetimeFigureOut">
              <a:rPr lang="en-GB" smtClean="0"/>
              <a:t>01/08/2026</a:t>
            </a:fld>
            <a:endParaRPr lang="en-GB"/>
          </a:p>
        </p:txBody>
      </p:sp>
      <p:sp>
        <p:nvSpPr>
          <p:cNvPr id="4" name="Footer Placeholder 3">
            <a:extLst>
              <a:ext uri="{FF2B5EF4-FFF2-40B4-BE49-F238E27FC236}">
                <a16:creationId xmlns:a16="http://schemas.microsoft.com/office/drawing/2014/main" id="{8F05E311-E5E9-1EF1-C7BB-360F880759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ECDEC4-FC4E-28D0-8CD1-5EAE122FF9A4}"/>
              </a:ext>
            </a:extLst>
          </p:cNvPr>
          <p:cNvSpPr>
            <a:spLocks noGrp="1"/>
          </p:cNvSpPr>
          <p:nvPr>
            <p:ph type="sldNum" sz="quarter" idx="12"/>
          </p:nvPr>
        </p:nvSpPr>
        <p:spPr/>
        <p:txBody>
          <a:bodyPr/>
          <a:lstStyle/>
          <a:p>
            <a:fld id="{C790EC3C-9922-4092-B8EE-AA76D11E781E}" type="slidenum">
              <a:rPr lang="en-GB" smtClean="0"/>
              <a:t>‹#›</a:t>
            </a:fld>
            <a:endParaRPr lang="en-GB"/>
          </a:p>
        </p:txBody>
      </p:sp>
    </p:spTree>
    <p:extLst>
      <p:ext uri="{BB962C8B-B14F-4D97-AF65-F5344CB8AC3E}">
        <p14:creationId xmlns:p14="http://schemas.microsoft.com/office/powerpoint/2010/main" val="3083447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E844BE-30C8-3C82-F08B-46ACA08A968D}"/>
              </a:ext>
            </a:extLst>
          </p:cNvPr>
          <p:cNvSpPr>
            <a:spLocks noGrp="1"/>
          </p:cNvSpPr>
          <p:nvPr>
            <p:ph type="dt" sz="half" idx="10"/>
          </p:nvPr>
        </p:nvSpPr>
        <p:spPr/>
        <p:txBody>
          <a:bodyPr/>
          <a:lstStyle/>
          <a:p>
            <a:fld id="{28B28ADF-D222-410B-A95E-3915233B7D58}" type="datetimeFigureOut">
              <a:rPr lang="en-GB" smtClean="0"/>
              <a:t>01/08/2026</a:t>
            </a:fld>
            <a:endParaRPr lang="en-GB"/>
          </a:p>
        </p:txBody>
      </p:sp>
      <p:sp>
        <p:nvSpPr>
          <p:cNvPr id="3" name="Footer Placeholder 2">
            <a:extLst>
              <a:ext uri="{FF2B5EF4-FFF2-40B4-BE49-F238E27FC236}">
                <a16:creationId xmlns:a16="http://schemas.microsoft.com/office/drawing/2014/main" id="{A9A19DC8-ED4A-B8E3-3B68-D51F2C23928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6D3D3C3-6528-D15B-7608-0BA0D8CFE062}"/>
              </a:ext>
            </a:extLst>
          </p:cNvPr>
          <p:cNvSpPr>
            <a:spLocks noGrp="1"/>
          </p:cNvSpPr>
          <p:nvPr>
            <p:ph type="sldNum" sz="quarter" idx="12"/>
          </p:nvPr>
        </p:nvSpPr>
        <p:spPr/>
        <p:txBody>
          <a:bodyPr/>
          <a:lstStyle/>
          <a:p>
            <a:fld id="{C790EC3C-9922-4092-B8EE-AA76D11E781E}" type="slidenum">
              <a:rPr lang="en-GB" smtClean="0"/>
              <a:t>‹#›</a:t>
            </a:fld>
            <a:endParaRPr lang="en-GB"/>
          </a:p>
        </p:txBody>
      </p:sp>
    </p:spTree>
    <p:extLst>
      <p:ext uri="{BB962C8B-B14F-4D97-AF65-F5344CB8AC3E}">
        <p14:creationId xmlns:p14="http://schemas.microsoft.com/office/powerpoint/2010/main" val="83352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8DC8B-9CB4-B87F-008C-17BD1E6E97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F5FC436-7881-BDF1-E8C6-63B2980DC3B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5706CE0-3984-77AE-B15E-D3FD896F7F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37A730A-4D1A-6F61-83AE-45B69F7FA3AB}"/>
              </a:ext>
            </a:extLst>
          </p:cNvPr>
          <p:cNvSpPr>
            <a:spLocks noGrp="1"/>
          </p:cNvSpPr>
          <p:nvPr>
            <p:ph type="dt" sz="half" idx="10"/>
          </p:nvPr>
        </p:nvSpPr>
        <p:spPr/>
        <p:txBody>
          <a:bodyPr/>
          <a:lstStyle/>
          <a:p>
            <a:fld id="{28B28ADF-D222-410B-A95E-3915233B7D58}" type="datetimeFigureOut">
              <a:rPr lang="en-GB" smtClean="0"/>
              <a:t>01/08/2026</a:t>
            </a:fld>
            <a:endParaRPr lang="en-GB"/>
          </a:p>
        </p:txBody>
      </p:sp>
      <p:sp>
        <p:nvSpPr>
          <p:cNvPr id="6" name="Footer Placeholder 5">
            <a:extLst>
              <a:ext uri="{FF2B5EF4-FFF2-40B4-BE49-F238E27FC236}">
                <a16:creationId xmlns:a16="http://schemas.microsoft.com/office/drawing/2014/main" id="{DB92CFAD-E8C5-3E6C-3CFD-10AD9F8E57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E82171D-DC1C-AAB6-07AC-7F929B52EE9E}"/>
              </a:ext>
            </a:extLst>
          </p:cNvPr>
          <p:cNvSpPr>
            <a:spLocks noGrp="1"/>
          </p:cNvSpPr>
          <p:nvPr>
            <p:ph type="sldNum" sz="quarter" idx="12"/>
          </p:nvPr>
        </p:nvSpPr>
        <p:spPr/>
        <p:txBody>
          <a:bodyPr/>
          <a:lstStyle/>
          <a:p>
            <a:fld id="{C790EC3C-9922-4092-B8EE-AA76D11E781E}" type="slidenum">
              <a:rPr lang="en-GB" smtClean="0"/>
              <a:t>‹#›</a:t>
            </a:fld>
            <a:endParaRPr lang="en-GB"/>
          </a:p>
        </p:txBody>
      </p:sp>
    </p:spTree>
    <p:extLst>
      <p:ext uri="{BB962C8B-B14F-4D97-AF65-F5344CB8AC3E}">
        <p14:creationId xmlns:p14="http://schemas.microsoft.com/office/powerpoint/2010/main" val="40949234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EA895-2ECE-54E7-A262-7651FF7145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546EA47-9035-D48A-8DB2-B87D7FBC83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4C80255-3207-D5C1-B720-04C456D926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644640-450F-2660-A3F6-33FCF7D8007D}"/>
              </a:ext>
            </a:extLst>
          </p:cNvPr>
          <p:cNvSpPr>
            <a:spLocks noGrp="1"/>
          </p:cNvSpPr>
          <p:nvPr>
            <p:ph type="dt" sz="half" idx="10"/>
          </p:nvPr>
        </p:nvSpPr>
        <p:spPr/>
        <p:txBody>
          <a:bodyPr/>
          <a:lstStyle/>
          <a:p>
            <a:fld id="{28B28ADF-D222-410B-A95E-3915233B7D58}" type="datetimeFigureOut">
              <a:rPr lang="en-GB" smtClean="0"/>
              <a:t>01/08/2026</a:t>
            </a:fld>
            <a:endParaRPr lang="en-GB"/>
          </a:p>
        </p:txBody>
      </p:sp>
      <p:sp>
        <p:nvSpPr>
          <p:cNvPr id="6" name="Footer Placeholder 5">
            <a:extLst>
              <a:ext uri="{FF2B5EF4-FFF2-40B4-BE49-F238E27FC236}">
                <a16:creationId xmlns:a16="http://schemas.microsoft.com/office/drawing/2014/main" id="{78278A40-AC08-7932-6557-9180EC509F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B661178-2F59-5655-9620-618664250335}"/>
              </a:ext>
            </a:extLst>
          </p:cNvPr>
          <p:cNvSpPr>
            <a:spLocks noGrp="1"/>
          </p:cNvSpPr>
          <p:nvPr>
            <p:ph type="sldNum" sz="quarter" idx="12"/>
          </p:nvPr>
        </p:nvSpPr>
        <p:spPr/>
        <p:txBody>
          <a:bodyPr/>
          <a:lstStyle/>
          <a:p>
            <a:fld id="{C790EC3C-9922-4092-B8EE-AA76D11E781E}" type="slidenum">
              <a:rPr lang="en-GB" smtClean="0"/>
              <a:t>‹#›</a:t>
            </a:fld>
            <a:endParaRPr lang="en-GB"/>
          </a:p>
        </p:txBody>
      </p:sp>
    </p:spTree>
    <p:extLst>
      <p:ext uri="{BB962C8B-B14F-4D97-AF65-F5344CB8AC3E}">
        <p14:creationId xmlns:p14="http://schemas.microsoft.com/office/powerpoint/2010/main" val="530998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94511-DD5C-8607-9DED-B3E5C864D07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B5DA4B-6638-7451-FD86-C2E44A0C9C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2E8EC2-D368-FDF3-7F81-4A78E12514ED}"/>
              </a:ext>
            </a:extLst>
          </p:cNvPr>
          <p:cNvSpPr>
            <a:spLocks noGrp="1"/>
          </p:cNvSpPr>
          <p:nvPr>
            <p:ph type="dt" sz="half" idx="10"/>
          </p:nvPr>
        </p:nvSpPr>
        <p:spPr/>
        <p:txBody>
          <a:bodyPr/>
          <a:lstStyle/>
          <a:p>
            <a:fld id="{28B28ADF-D222-410B-A95E-3915233B7D58}" type="datetimeFigureOut">
              <a:rPr lang="en-GB" smtClean="0"/>
              <a:t>01/08/2026</a:t>
            </a:fld>
            <a:endParaRPr lang="en-GB"/>
          </a:p>
        </p:txBody>
      </p:sp>
      <p:sp>
        <p:nvSpPr>
          <p:cNvPr id="5" name="Footer Placeholder 4">
            <a:extLst>
              <a:ext uri="{FF2B5EF4-FFF2-40B4-BE49-F238E27FC236}">
                <a16:creationId xmlns:a16="http://schemas.microsoft.com/office/drawing/2014/main" id="{DDADB156-4660-B082-FB1F-C2FBF7C449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DA11A8-1F26-6A10-F06F-77D22084D489}"/>
              </a:ext>
            </a:extLst>
          </p:cNvPr>
          <p:cNvSpPr>
            <a:spLocks noGrp="1"/>
          </p:cNvSpPr>
          <p:nvPr>
            <p:ph type="sldNum" sz="quarter" idx="12"/>
          </p:nvPr>
        </p:nvSpPr>
        <p:spPr/>
        <p:txBody>
          <a:bodyPr/>
          <a:lstStyle/>
          <a:p>
            <a:fld id="{C790EC3C-9922-4092-B8EE-AA76D11E781E}" type="slidenum">
              <a:rPr lang="en-GB" smtClean="0"/>
              <a:t>‹#›</a:t>
            </a:fld>
            <a:endParaRPr lang="en-GB"/>
          </a:p>
        </p:txBody>
      </p:sp>
    </p:spTree>
    <p:extLst>
      <p:ext uri="{BB962C8B-B14F-4D97-AF65-F5344CB8AC3E}">
        <p14:creationId xmlns:p14="http://schemas.microsoft.com/office/powerpoint/2010/main" val="367570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6DFBAA2-D052-DE84-B19C-C75ABBB7E24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B2C608-B816-C204-BBC3-16C3F7D9364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057EA0-7C67-5C9C-0B7E-71C25D35E8A0}"/>
              </a:ext>
            </a:extLst>
          </p:cNvPr>
          <p:cNvSpPr>
            <a:spLocks noGrp="1"/>
          </p:cNvSpPr>
          <p:nvPr>
            <p:ph type="dt" sz="half" idx="10"/>
          </p:nvPr>
        </p:nvSpPr>
        <p:spPr/>
        <p:txBody>
          <a:bodyPr/>
          <a:lstStyle/>
          <a:p>
            <a:fld id="{28B28ADF-D222-410B-A95E-3915233B7D58}" type="datetimeFigureOut">
              <a:rPr lang="en-GB" smtClean="0"/>
              <a:t>01/08/2026</a:t>
            </a:fld>
            <a:endParaRPr lang="en-GB"/>
          </a:p>
        </p:txBody>
      </p:sp>
      <p:sp>
        <p:nvSpPr>
          <p:cNvPr id="5" name="Footer Placeholder 4">
            <a:extLst>
              <a:ext uri="{FF2B5EF4-FFF2-40B4-BE49-F238E27FC236}">
                <a16:creationId xmlns:a16="http://schemas.microsoft.com/office/drawing/2014/main" id="{FBC70363-B568-F5D6-8BA2-5B5E613FF0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F2A960-FBB0-F0F1-3853-F6251CD42744}"/>
              </a:ext>
            </a:extLst>
          </p:cNvPr>
          <p:cNvSpPr>
            <a:spLocks noGrp="1"/>
          </p:cNvSpPr>
          <p:nvPr>
            <p:ph type="sldNum" sz="quarter" idx="12"/>
          </p:nvPr>
        </p:nvSpPr>
        <p:spPr/>
        <p:txBody>
          <a:bodyPr/>
          <a:lstStyle/>
          <a:p>
            <a:fld id="{C790EC3C-9922-4092-B8EE-AA76D11E781E}" type="slidenum">
              <a:rPr lang="en-GB" smtClean="0"/>
              <a:t>‹#›</a:t>
            </a:fld>
            <a:endParaRPr lang="en-GB"/>
          </a:p>
        </p:txBody>
      </p:sp>
    </p:spTree>
    <p:extLst>
      <p:ext uri="{BB962C8B-B14F-4D97-AF65-F5344CB8AC3E}">
        <p14:creationId xmlns:p14="http://schemas.microsoft.com/office/powerpoint/2010/main" val="3346671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02C729-0521-127E-72F5-4D323732DA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54253A-081A-09FB-73DF-956C6FDDE6B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A8BBB8-D1CD-5C12-7243-726D3657717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8B28ADF-D222-410B-A95E-3915233B7D58}" type="datetimeFigureOut">
              <a:rPr lang="en-GB" smtClean="0"/>
              <a:t>01/08/2026</a:t>
            </a:fld>
            <a:endParaRPr lang="en-GB"/>
          </a:p>
        </p:txBody>
      </p:sp>
      <p:sp>
        <p:nvSpPr>
          <p:cNvPr id="5" name="Footer Placeholder 4">
            <a:extLst>
              <a:ext uri="{FF2B5EF4-FFF2-40B4-BE49-F238E27FC236}">
                <a16:creationId xmlns:a16="http://schemas.microsoft.com/office/drawing/2014/main" id="{61DD19BE-5D1B-10EA-95FE-B0AAEAB6815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D2FD1D8-3667-BA70-422D-D802667CBE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790EC3C-9922-4092-B8EE-AA76D11E781E}" type="slidenum">
              <a:rPr lang="en-GB" smtClean="0"/>
              <a:t>‹#›</a:t>
            </a:fld>
            <a:endParaRPr lang="en-GB"/>
          </a:p>
        </p:txBody>
      </p:sp>
    </p:spTree>
    <p:extLst>
      <p:ext uri="{BB962C8B-B14F-4D97-AF65-F5344CB8AC3E}">
        <p14:creationId xmlns:p14="http://schemas.microsoft.com/office/powerpoint/2010/main" val="37734466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hyperlink" Target="https://educationgateshead.org/wp-content/uploads/2020/06/2991f-JH-Supporting-Separation-Anxiety-Disorder-1.pdf" TargetMode="External"/><Relationship Id="rId3" Type="http://schemas.openxmlformats.org/officeDocument/2006/relationships/image" Target="../media/image3.jpeg"/><Relationship Id="rId7" Type="http://schemas.openxmlformats.org/officeDocument/2006/relationships/hyperlink" Target="https://doi.org/10.1007/s10567-022-004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s://help-for-early-years-providers.education.gov.uk/health-and-wellbeing/mental-health-for-early-years-children.%20Accessed%20on%2020/07/2026" TargetMode="External"/><Relationship Id="rId5" Type="http://schemas.openxmlformats.org/officeDocument/2006/relationships/image" Target="../media/image5.png"/><Relationship Id="rId10" Type="http://schemas.openxmlformats.org/officeDocument/2006/relationships/hyperlink" Target="https://www.nationwidechildrens.org/conditions/health-library/separation-anxiety-disorder-in-children" TargetMode="External"/><Relationship Id="rId4" Type="http://schemas.openxmlformats.org/officeDocument/2006/relationships/image" Target="../media/image4.jpeg"/><Relationship Id="rId9" Type="http://schemas.openxmlformats.org/officeDocument/2006/relationships/hyperlink" Target="https://www.nhs.uk/baby/babys-development/behaviour/separation-anxiet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6E59FD7-2722-E6B5-4D96-60BA4641E10E}"/>
              </a:ext>
            </a:extLst>
          </p:cNvPr>
          <p:cNvPicPr>
            <a:picLocks noChangeAspect="1"/>
          </p:cNvPicPr>
          <p:nvPr/>
        </p:nvPicPr>
        <p:blipFill>
          <a:blip r:embed="rId2"/>
          <a:stretch>
            <a:fillRect/>
          </a:stretch>
        </p:blipFill>
        <p:spPr>
          <a:xfrm>
            <a:off x="263640" y="153614"/>
            <a:ext cx="5135674" cy="1696957"/>
          </a:xfrm>
          <a:prstGeom prst="rect">
            <a:avLst/>
          </a:prstGeom>
        </p:spPr>
      </p:pic>
      <p:sp>
        <p:nvSpPr>
          <p:cNvPr id="6" name="TextBox 5">
            <a:extLst>
              <a:ext uri="{FF2B5EF4-FFF2-40B4-BE49-F238E27FC236}">
                <a16:creationId xmlns:a16="http://schemas.microsoft.com/office/drawing/2014/main" id="{7FE1FE71-64D3-6150-6A2B-9040ECD9B46A}"/>
              </a:ext>
            </a:extLst>
          </p:cNvPr>
          <p:cNvSpPr txBox="1"/>
          <p:nvPr/>
        </p:nvSpPr>
        <p:spPr>
          <a:xfrm>
            <a:off x="1978816" y="1979474"/>
            <a:ext cx="6096000" cy="2769989"/>
          </a:xfrm>
          <a:prstGeom prst="rect">
            <a:avLst/>
          </a:prstGeom>
          <a:noFill/>
        </p:spPr>
        <p:txBody>
          <a:bodyPr wrap="square">
            <a:spAutoFit/>
          </a:bodyPr>
          <a:lstStyle/>
          <a:p>
            <a:r>
              <a:rPr kumimoji="0" lang="en-GB" sz="66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BMHP6029</a:t>
            </a:r>
            <a:br>
              <a:rPr kumimoji="0" lang="en-GB" sz="66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br>
            <a:r>
              <a:rPr kumimoji="0" lang="en-GB" sz="1800" b="1" i="0" u="none" strike="noStrike" kern="1200" cap="none" spc="0" normalizeH="0" baseline="0" noProof="0" dirty="0">
                <a:ln>
                  <a:noFill/>
                </a:ln>
                <a:solidFill>
                  <a:prstClr val="black"/>
                </a:solidFill>
                <a:effectLst/>
                <a:uLnTx/>
                <a:uFillTx/>
                <a:latin typeface="Aptos" panose="020B0004020202020204" pitchFamily="34" charset="0"/>
                <a:ea typeface="+mj-ea"/>
                <a:cs typeface="Arial" panose="020B0604020202020204" pitchFamily="34" charset="0"/>
              </a:rPr>
              <a:t>Psychopathological Classifications and Provisions </a:t>
            </a:r>
            <a:r>
              <a:rPr kumimoji="0" lang="en-GB" sz="1800" b="1" i="0" u="none" strike="noStrike" kern="12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Component</a:t>
            </a:r>
          </a:p>
          <a:p>
            <a:br>
              <a:rPr kumimoji="0" lang="en-GB" sz="1800" b="1" i="0" u="none" strike="noStrike" kern="12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br>
            <a:r>
              <a:rPr kumimoji="0" lang="en-GB" sz="1800" b="1" i="0" u="none" strike="noStrike" kern="12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student name: </a:t>
            </a:r>
            <a:r>
              <a:rPr lang="en-GB" b="1" dirty="0">
                <a:solidFill>
                  <a:prstClr val="black"/>
                </a:solidFill>
                <a:latin typeface="Aptos" panose="020B0004020202020204" pitchFamily="34" charset="0"/>
                <a:ea typeface="Aptos" panose="020B0004020202020204" pitchFamily="34" charset="0"/>
                <a:cs typeface="Arial" panose="020B0604020202020204" pitchFamily="34" charset="0"/>
              </a:rPr>
              <a:t>Marie Louise Audrey Sombo Niamie</a:t>
            </a:r>
            <a:br>
              <a:rPr kumimoji="0" lang="en-GB" sz="1800" b="1" i="0" u="none" strike="noStrike" kern="12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br>
            <a:r>
              <a:rPr kumimoji="0" lang="en-GB" sz="1800" b="1" i="0" u="none" strike="noStrike" kern="1200" cap="none" spc="0" normalizeH="0" baseline="0" noProof="0" dirty="0">
                <a:ln>
                  <a:noFill/>
                </a:ln>
                <a:solidFill>
                  <a:prstClr val="black"/>
                </a:solidFill>
                <a:effectLst/>
                <a:uLnTx/>
                <a:uFillTx/>
                <a:latin typeface="Aptos" panose="020B0004020202020204" pitchFamily="34" charset="0"/>
                <a:ea typeface="Aptos" panose="020B0004020202020204" pitchFamily="34" charset="0"/>
                <a:cs typeface="Arial" panose="020B0604020202020204" pitchFamily="34" charset="0"/>
              </a:rPr>
              <a:t>student number:2335747</a:t>
            </a:r>
            <a:br>
              <a:rPr kumimoji="0" lang="en-GB" sz="6600" b="0"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br>
            <a:endParaRPr lang="en-GB" dirty="0"/>
          </a:p>
        </p:txBody>
      </p:sp>
      <p:sp>
        <p:nvSpPr>
          <p:cNvPr id="8" name="TextBox 7">
            <a:extLst>
              <a:ext uri="{FF2B5EF4-FFF2-40B4-BE49-F238E27FC236}">
                <a16:creationId xmlns:a16="http://schemas.microsoft.com/office/drawing/2014/main" id="{E53EC060-5D62-217F-D50B-F36EE6F3DE0F}"/>
              </a:ext>
            </a:extLst>
          </p:cNvPr>
          <p:cNvSpPr txBox="1"/>
          <p:nvPr/>
        </p:nvSpPr>
        <p:spPr>
          <a:xfrm>
            <a:off x="1393371" y="4878366"/>
            <a:ext cx="8011885" cy="1477328"/>
          </a:xfrm>
          <a:prstGeom prst="rect">
            <a:avLst/>
          </a:prstGeom>
          <a:noFill/>
        </p:spPr>
        <p:txBody>
          <a:bodyPr wrap="square">
            <a:spAutoFit/>
          </a:bodyPr>
          <a:lstStyle/>
          <a:p>
            <a:r>
              <a:rPr lang="en-GB" dirty="0"/>
              <a:t>Acknowledgement of the use of AI tools</a:t>
            </a:r>
          </a:p>
          <a:p>
            <a:r>
              <a:rPr lang="en-GB" dirty="0"/>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p:txBody>
      </p:sp>
    </p:spTree>
    <p:extLst>
      <p:ext uri="{BB962C8B-B14F-4D97-AF65-F5344CB8AC3E}">
        <p14:creationId xmlns:p14="http://schemas.microsoft.com/office/powerpoint/2010/main" val="3454372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AF2FF-7D1B-F6DA-90A6-026DA8A6A88C}"/>
              </a:ext>
            </a:extLst>
          </p:cNvPr>
          <p:cNvSpPr>
            <a:spLocks noGrp="1"/>
          </p:cNvSpPr>
          <p:nvPr>
            <p:ph type="title"/>
          </p:nvPr>
        </p:nvSpPr>
        <p:spPr>
          <a:xfrm>
            <a:off x="1787236" y="630382"/>
            <a:ext cx="6816437" cy="394854"/>
          </a:xfrm>
        </p:spPr>
        <p:txBody>
          <a:bodyPr>
            <a:normAutofit fontScale="90000"/>
          </a:bodyPr>
          <a:lstStyle/>
          <a:p>
            <a:pPr>
              <a:spcAft>
                <a:spcPts val="1200"/>
              </a:spcAft>
            </a:pPr>
            <a:r>
              <a:rPr lang="en-US" sz="1200" b="1" kern="0" spc="50" dirty="0">
                <a:solidFill>
                  <a:srgbClr val="44546A"/>
                </a:solidFill>
                <a:effectLst/>
                <a:latin typeface="Calibri" panose="020F0502020204030204" pitchFamily="34" charset="0"/>
                <a:ea typeface="Century Schoolbook" panose="02040604050505020304" pitchFamily="18" charset="0"/>
                <a:cs typeface="Times New Roman" panose="02020603050405020304" pitchFamily="18" charset="0"/>
              </a:rPr>
              <a:t>                    Anxiety or fear-related disorders. 6B05 Separation Anxiety Disorder  (children)</a:t>
            </a:r>
            <a:r>
              <a:rPr lang="en-US" sz="1200" b="1" kern="0" spc="50" dirty="0">
                <a:solidFill>
                  <a:srgbClr val="44546A"/>
                </a:solidFill>
                <a:effectLst/>
                <a:latin typeface="Arial" panose="020B0604020202020204" pitchFamily="34" charset="0"/>
                <a:ea typeface="Century Schoolbook" panose="02040604050505020304" pitchFamily="18" charset="0"/>
                <a:cs typeface="Times New Roman" panose="02020603050405020304" pitchFamily="18" charset="0"/>
              </a:rPr>
              <a:t> </a:t>
            </a:r>
            <a:br>
              <a:rPr lang="en-GB" sz="1200" b="1" kern="0" spc="50" dirty="0">
                <a:solidFill>
                  <a:srgbClr val="44546A"/>
                </a:solidFill>
                <a:effectLst/>
                <a:latin typeface="Century Schoolbook" panose="02040604050505020304" pitchFamily="18" charset="0"/>
                <a:ea typeface="Century Schoolbook" panose="02040604050505020304" pitchFamily="18" charset="0"/>
                <a:cs typeface="Times New Roman" panose="02020603050405020304" pitchFamily="18" charset="0"/>
              </a:rPr>
            </a:br>
            <a:endParaRPr lang="en-GB" sz="1200" dirty="0"/>
          </a:p>
        </p:txBody>
      </p:sp>
      <p:sp>
        <p:nvSpPr>
          <p:cNvPr id="4" name="TextBox 3">
            <a:extLst>
              <a:ext uri="{FF2B5EF4-FFF2-40B4-BE49-F238E27FC236}">
                <a16:creationId xmlns:a16="http://schemas.microsoft.com/office/drawing/2014/main" id="{D20BABDA-F12B-BD7B-4B2C-52C805A7BC5A}"/>
              </a:ext>
            </a:extLst>
          </p:cNvPr>
          <p:cNvSpPr txBox="1"/>
          <p:nvPr/>
        </p:nvSpPr>
        <p:spPr>
          <a:xfrm>
            <a:off x="1787236" y="949036"/>
            <a:ext cx="6442364" cy="677108"/>
          </a:xfrm>
          <a:prstGeom prst="rect">
            <a:avLst/>
          </a:prstGeom>
          <a:noFill/>
        </p:spPr>
        <p:txBody>
          <a:bodyPr wrap="square">
            <a:spAutoFit/>
          </a:bodyPr>
          <a:lstStyle/>
          <a:p>
            <a:r>
              <a:rPr lang="en-GB" sz="1000" dirty="0"/>
              <a:t>The defining characteristic of separation anxiety disorder Separation anxiety disorder is defined by a severe and overwhelming fear of being separated from a specific attachment. (WHO,2019) (Dabkowska et al.,2011).</a:t>
            </a:r>
            <a:br>
              <a:rPr lang="en-GB" dirty="0"/>
            </a:br>
            <a:endParaRPr lang="en-GB" dirty="0"/>
          </a:p>
        </p:txBody>
      </p:sp>
      <p:sp>
        <p:nvSpPr>
          <p:cNvPr id="6" name="TextBox 5">
            <a:extLst>
              <a:ext uri="{FF2B5EF4-FFF2-40B4-BE49-F238E27FC236}">
                <a16:creationId xmlns:a16="http://schemas.microsoft.com/office/drawing/2014/main" id="{FD0BA785-D9F7-F9D2-8E84-23D524C254F6}"/>
              </a:ext>
            </a:extLst>
          </p:cNvPr>
          <p:cNvSpPr txBox="1"/>
          <p:nvPr/>
        </p:nvSpPr>
        <p:spPr>
          <a:xfrm>
            <a:off x="117765" y="1482436"/>
            <a:ext cx="2528454" cy="984885"/>
          </a:xfrm>
          <a:prstGeom prst="rect">
            <a:avLst/>
          </a:prstGeom>
          <a:noFill/>
        </p:spPr>
        <p:txBody>
          <a:bodyPr wrap="square">
            <a:spAutoFit/>
          </a:bodyPr>
          <a:lstStyle/>
          <a:p>
            <a:pPr>
              <a:spcAft>
                <a:spcPts val="1200"/>
              </a:spcAft>
              <a:buNone/>
            </a:pPr>
            <a:r>
              <a:rPr lang="en-US" sz="800" b="1" kern="0" spc="50" dirty="0">
                <a:solidFill>
                  <a:srgbClr val="000000"/>
                </a:solidFill>
                <a:effectLst/>
                <a:latin typeface="Calibri" panose="020F0502020204030204" pitchFamily="34" charset="0"/>
              </a:rPr>
              <a:t>Introduction</a:t>
            </a:r>
            <a:endParaRPr lang="en-GB" sz="1400" b="1" kern="0" spc="50" dirty="0">
              <a:solidFill>
                <a:srgbClr val="44546A"/>
              </a:solidFill>
              <a:effectLst/>
              <a:latin typeface="Century Schoolbook" panose="02040604050505020304" pitchFamily="18" charset="0"/>
            </a:endParaRPr>
          </a:p>
          <a:p>
            <a:pPr algn="just">
              <a:spcAft>
                <a:spcPts val="800"/>
              </a:spcAft>
              <a:buNone/>
            </a:pP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Separation Anxiety Disorder (SAD) is common for children to experience anxiety or worry at times, such as when they are moving to a new place or starting school or nursery. Also, SAD is considered as one of the mental health challenges (Thomas,2025; NHS,2025).</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3D3F6EB3-2237-94F9-7855-D55693669B7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7765" y="2467321"/>
            <a:ext cx="2528453" cy="1442691"/>
          </a:xfrm>
          <a:prstGeom prst="rect">
            <a:avLst/>
          </a:prstGeom>
          <a:noFill/>
        </p:spPr>
      </p:pic>
      <p:sp>
        <p:nvSpPr>
          <p:cNvPr id="9" name="TextBox 8">
            <a:extLst>
              <a:ext uri="{FF2B5EF4-FFF2-40B4-BE49-F238E27FC236}">
                <a16:creationId xmlns:a16="http://schemas.microsoft.com/office/drawing/2014/main" id="{2C4ECE4F-8A38-9BE5-D2A7-58A37692B76C}"/>
              </a:ext>
            </a:extLst>
          </p:cNvPr>
          <p:cNvSpPr txBox="1"/>
          <p:nvPr/>
        </p:nvSpPr>
        <p:spPr>
          <a:xfrm>
            <a:off x="207525" y="3857625"/>
            <a:ext cx="1669472" cy="215444"/>
          </a:xfrm>
          <a:prstGeom prst="rect">
            <a:avLst/>
          </a:prstGeom>
          <a:noFill/>
        </p:spPr>
        <p:txBody>
          <a:bodyPr wrap="square">
            <a:spAutoFit/>
          </a:bodyPr>
          <a:lstStyle/>
          <a:p>
            <a:pPr>
              <a:spcAft>
                <a:spcPts val="800"/>
              </a:spcAft>
              <a:buNone/>
            </a:pP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Champaigne-Klassen, (2024).</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C526870-CB31-AF1C-5F26-8CB95D47167B}"/>
              </a:ext>
            </a:extLst>
          </p:cNvPr>
          <p:cNvSpPr txBox="1"/>
          <p:nvPr/>
        </p:nvSpPr>
        <p:spPr>
          <a:xfrm>
            <a:off x="-10391" y="4125457"/>
            <a:ext cx="2784763" cy="1302921"/>
          </a:xfrm>
          <a:prstGeom prst="rect">
            <a:avLst/>
          </a:prstGeom>
          <a:noFill/>
        </p:spPr>
        <p:txBody>
          <a:bodyPr wrap="square">
            <a:spAutoFit/>
          </a:bodyPr>
          <a:lstStyle/>
          <a:p>
            <a:pPr>
              <a:spcAft>
                <a:spcPts val="800"/>
              </a:spcAft>
              <a:buNone/>
            </a:pP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Separation anxiety disorder affects between 1% to 6% of children below the age of 13, based on national epidemiological statistics and longitudinal cohorts mapped across England. Anxiety disorders are estimated to impact 5% to 10% of children. (NHS,2019).</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a:buNone/>
            </a:pPr>
            <a:r>
              <a:rPr lang="en-US" sz="800" dirty="0">
                <a:effectLst/>
                <a:latin typeface="Calibri" panose="020F0502020204030204" pitchFamily="34" charset="0"/>
                <a:ea typeface="Century Schoolbook" panose="02040604050505020304" pitchFamily="18" charset="0"/>
              </a:rPr>
              <a:t>Some argued that” Separation anxiety disorder is the most common anxiety condition in children under the age of twelve, affecting 4% of children and 1.6% of adolescents” (</a:t>
            </a:r>
            <a:r>
              <a:rPr lang="en-US" sz="800" dirty="0" err="1">
                <a:effectLst/>
                <a:latin typeface="Calibri" panose="020F0502020204030204" pitchFamily="34" charset="0"/>
                <a:ea typeface="Century Schoolbook" panose="02040604050505020304" pitchFamily="18" charset="0"/>
              </a:rPr>
              <a:t>Beesdo</a:t>
            </a:r>
            <a:r>
              <a:rPr lang="en-US" sz="800" dirty="0">
                <a:effectLst/>
                <a:latin typeface="Calibri" panose="020F0502020204030204" pitchFamily="34" charset="0"/>
                <a:ea typeface="Century Schoolbook" panose="02040604050505020304" pitchFamily="18" charset="0"/>
              </a:rPr>
              <a:t> et al.,2019; RCPCH,2025)</a:t>
            </a:r>
            <a:endParaRPr lang="en-GB" dirty="0"/>
          </a:p>
        </p:txBody>
      </p:sp>
      <p:pic>
        <p:nvPicPr>
          <p:cNvPr id="16" name="Picture 15" descr="Separation Anxiety Disorder (SAD) Causes and Treaments">
            <a:extLst>
              <a:ext uri="{FF2B5EF4-FFF2-40B4-BE49-F238E27FC236}">
                <a16:creationId xmlns:a16="http://schemas.microsoft.com/office/drawing/2014/main" id="{A8271B5F-0E43-30F7-4E27-706E60424B6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47110" y="1658566"/>
            <a:ext cx="1822167" cy="642025"/>
          </a:xfrm>
          <a:prstGeom prst="rect">
            <a:avLst/>
          </a:prstGeom>
          <a:noFill/>
          <a:ln>
            <a:noFill/>
          </a:ln>
        </p:spPr>
      </p:pic>
      <p:pic>
        <p:nvPicPr>
          <p:cNvPr id="17" name="Picture 16" descr="Upset toddler.">
            <a:extLst>
              <a:ext uri="{FF2B5EF4-FFF2-40B4-BE49-F238E27FC236}">
                <a16:creationId xmlns:a16="http://schemas.microsoft.com/office/drawing/2014/main" id="{0DB02082-0893-288B-09B1-3FB7319DAD7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44374" y="1658565"/>
            <a:ext cx="1925361" cy="642026"/>
          </a:xfrm>
          <a:prstGeom prst="rect">
            <a:avLst/>
          </a:prstGeom>
          <a:noFill/>
          <a:ln>
            <a:noFill/>
          </a:ln>
        </p:spPr>
      </p:pic>
      <p:sp>
        <p:nvSpPr>
          <p:cNvPr id="19" name="TextBox 18">
            <a:extLst>
              <a:ext uri="{FF2B5EF4-FFF2-40B4-BE49-F238E27FC236}">
                <a16:creationId xmlns:a16="http://schemas.microsoft.com/office/drawing/2014/main" id="{16E24223-9039-B5D6-D647-C513165FD296}"/>
              </a:ext>
            </a:extLst>
          </p:cNvPr>
          <p:cNvSpPr txBox="1"/>
          <p:nvPr/>
        </p:nvSpPr>
        <p:spPr>
          <a:xfrm>
            <a:off x="2927059" y="2300591"/>
            <a:ext cx="2111869" cy="215444"/>
          </a:xfrm>
          <a:prstGeom prst="rect">
            <a:avLst/>
          </a:prstGeom>
          <a:noFill/>
        </p:spPr>
        <p:txBody>
          <a:bodyPr wrap="square">
            <a:spAutoFit/>
          </a:bodyPr>
          <a:lstStyle/>
          <a:p>
            <a:pPr>
              <a:spcAft>
                <a:spcPts val="1100"/>
              </a:spcAft>
              <a:buNone/>
            </a:pP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Nationwide Children (2021)       (Dof,2023)</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D4D7F07-02BB-BFFF-A191-6C1479E7D9C6}"/>
              </a:ext>
            </a:extLst>
          </p:cNvPr>
          <p:cNvSpPr txBox="1"/>
          <p:nvPr/>
        </p:nvSpPr>
        <p:spPr>
          <a:xfrm>
            <a:off x="2777247" y="2516036"/>
            <a:ext cx="2261681" cy="1056700"/>
          </a:xfrm>
          <a:prstGeom prst="rect">
            <a:avLst/>
          </a:prstGeom>
          <a:noFill/>
        </p:spPr>
        <p:txBody>
          <a:bodyPr wrap="square">
            <a:spAutoFit/>
          </a:bodyPr>
          <a:lstStyle/>
          <a:p>
            <a:pPr>
              <a:spcAft>
                <a:spcPts val="800"/>
              </a:spcAft>
              <a:buNone/>
            </a:pPr>
            <a:r>
              <a:rPr lang="en-US" sz="800" b="1" dirty="0">
                <a:effectLst/>
                <a:latin typeface="Calibri" panose="020F0502020204030204" pitchFamily="34" charset="0"/>
                <a:ea typeface="Century Schoolbook" panose="02040604050505020304" pitchFamily="18" charset="0"/>
                <a:cs typeface="Times New Roman" panose="02020603050405020304" pitchFamily="18" charset="0"/>
              </a:rPr>
              <a:t>Changing medical professional views and treatment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a:buNone/>
            </a:pPr>
            <a:r>
              <a:rPr lang="en-US" sz="800" dirty="0">
                <a:effectLst/>
                <a:latin typeface="Calibri" panose="020F0502020204030204" pitchFamily="34" charset="0"/>
                <a:ea typeface="Century Schoolbook" panose="02040604050505020304" pitchFamily="18" charset="0"/>
              </a:rPr>
              <a:t>SAD has been acknowledged as a separate anxiety disorder since the DSM-III was published in 1980. Medical experts now </a:t>
            </a:r>
            <a:r>
              <a:rPr lang="en-US" sz="800" dirty="0" err="1">
                <a:effectLst/>
                <a:latin typeface="Calibri" panose="020F0502020204030204" pitchFamily="34" charset="0"/>
                <a:ea typeface="Century Schoolbook" panose="02040604050505020304" pitchFamily="18" charset="0"/>
              </a:rPr>
              <a:t>recognise</a:t>
            </a:r>
            <a:r>
              <a:rPr lang="en-US" sz="800" dirty="0">
                <a:effectLst/>
                <a:latin typeface="Calibri" panose="020F0502020204030204" pitchFamily="34" charset="0"/>
                <a:ea typeface="Century Schoolbook" panose="02040604050505020304" pitchFamily="18" charset="0"/>
              </a:rPr>
              <a:t> that it is caused by environmental, psychological, and biological causes. (</a:t>
            </a:r>
            <a:r>
              <a:rPr lang="en-US" sz="800" dirty="0" err="1">
                <a:effectLst/>
                <a:latin typeface="Calibri" panose="020F0502020204030204" pitchFamily="34" charset="0"/>
                <a:ea typeface="Century Schoolbook" panose="02040604050505020304" pitchFamily="18" charset="0"/>
              </a:rPr>
              <a:t>Rapee</a:t>
            </a:r>
            <a:r>
              <a:rPr lang="en-US" sz="800" dirty="0">
                <a:effectLst/>
                <a:latin typeface="Calibri" panose="020F0502020204030204" pitchFamily="34" charset="0"/>
                <a:ea typeface="Century Schoolbook" panose="02040604050505020304" pitchFamily="18" charset="0"/>
              </a:rPr>
              <a:t> et al.,2023).</a:t>
            </a:r>
            <a:endParaRPr lang="en-GB" dirty="0"/>
          </a:p>
        </p:txBody>
      </p:sp>
      <p:sp>
        <p:nvSpPr>
          <p:cNvPr id="25" name="TextBox 24">
            <a:extLst>
              <a:ext uri="{FF2B5EF4-FFF2-40B4-BE49-F238E27FC236}">
                <a16:creationId xmlns:a16="http://schemas.microsoft.com/office/drawing/2014/main" id="{B183AC4B-3843-52E5-10E5-3EE249D57637}"/>
              </a:ext>
            </a:extLst>
          </p:cNvPr>
          <p:cNvSpPr txBox="1"/>
          <p:nvPr/>
        </p:nvSpPr>
        <p:spPr>
          <a:xfrm>
            <a:off x="2811294" y="3572736"/>
            <a:ext cx="2451370" cy="1587614"/>
          </a:xfrm>
          <a:prstGeom prst="rect">
            <a:avLst/>
          </a:prstGeom>
          <a:noFill/>
        </p:spPr>
        <p:txBody>
          <a:bodyPr wrap="square">
            <a:spAutoFit/>
          </a:bodyPr>
          <a:lstStyle/>
          <a:p>
            <a:pPr>
              <a:spcAft>
                <a:spcPts val="1100"/>
              </a:spcAft>
              <a:buNone/>
            </a:pPr>
            <a:r>
              <a:rPr lang="en-US" sz="800" b="1" dirty="0">
                <a:effectLst/>
                <a:latin typeface="Calibri" panose="020F0502020204030204" pitchFamily="34" charset="0"/>
                <a:ea typeface="Century Schoolbook" panose="02040604050505020304" pitchFamily="18" charset="0"/>
                <a:cs typeface="Times New Roman" panose="02020603050405020304" pitchFamily="18" charset="0"/>
              </a:rPr>
              <a:t>Causes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Biological and environmental factors contribute to SAD.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Anxiety may run in the family.  Change in environment.</a:t>
            </a:r>
            <a:r>
              <a:rPr lang="en-GB" sz="800" dirty="0">
                <a:effectLst/>
                <a:latin typeface="Calibri" panose="020F0502020204030204" pitchFamily="34" charset="0"/>
                <a:ea typeface="Century Schoolbook" panose="02040604050505020304" pitchFamily="18" charset="0"/>
                <a:cs typeface="Times New Roman" panose="02020603050405020304" pitchFamily="18" charset="0"/>
              </a:rPr>
              <a:t>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Encountering stressful situation.</a:t>
            </a:r>
            <a:r>
              <a:rPr lang="en-GB" sz="800" dirty="0">
                <a:effectLst/>
                <a:latin typeface="Calibri" panose="020F0502020204030204" pitchFamily="34" charset="0"/>
                <a:ea typeface="Century Schoolbook" panose="02040604050505020304" pitchFamily="18" charset="0"/>
                <a:cs typeface="Times New Roman" panose="02020603050405020304" pitchFamily="18" charset="0"/>
              </a:rPr>
              <a:t>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Insecure attachment.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spcAft>
                <a:spcPts val="1100"/>
              </a:spcAf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Trauma</a:t>
            </a:r>
            <a:r>
              <a:rPr lang="en-GB" sz="800" dirty="0">
                <a:effectLst/>
                <a:latin typeface="Calibri" panose="020F0502020204030204" pitchFamily="34" charset="0"/>
                <a:ea typeface="Century Schoolbook" panose="02040604050505020304" pitchFamily="18" charset="0"/>
              </a:rPr>
              <a:t> </a:t>
            </a:r>
            <a:r>
              <a:rPr lang="en-GB" sz="800" kern="100" dirty="0">
                <a:effectLst/>
                <a:latin typeface="Calibri" panose="020F0502020204030204" pitchFamily="34" charset="0"/>
                <a:ea typeface="Aptos" panose="020B0004020202020204" pitchFamily="34" charset="0"/>
              </a:rPr>
              <a:t>Imbalance of two chemicals in the brain (norepinephrine and serotonin) encourage such health challenge (etc) (Education gateshead,2023; nhs,2025). </a:t>
            </a:r>
            <a:endParaRPr lang="en-GB" dirty="0"/>
          </a:p>
        </p:txBody>
      </p:sp>
      <p:sp>
        <p:nvSpPr>
          <p:cNvPr id="29" name="TextBox 28">
            <a:extLst>
              <a:ext uri="{FF2B5EF4-FFF2-40B4-BE49-F238E27FC236}">
                <a16:creationId xmlns:a16="http://schemas.microsoft.com/office/drawing/2014/main" id="{D83A0E43-00A6-43D5-7593-ABBFA7466DD9}"/>
              </a:ext>
            </a:extLst>
          </p:cNvPr>
          <p:cNvSpPr txBox="1"/>
          <p:nvPr/>
        </p:nvSpPr>
        <p:spPr>
          <a:xfrm>
            <a:off x="5296710" y="3647872"/>
            <a:ext cx="2796703" cy="1415772"/>
          </a:xfrm>
          <a:prstGeom prst="rect">
            <a:avLst/>
          </a:prstGeom>
          <a:noFill/>
        </p:spPr>
        <p:txBody>
          <a:bodyPr wrap="square">
            <a:spAutoFit/>
          </a:bodyPr>
          <a:lstStyle/>
          <a:p>
            <a:pPr marL="342900" lvl="0" indent="-342900" algn="just">
              <a:buFont typeface="Symbol" panose="05050102010706020507" pitchFamily="18" charset="2"/>
              <a:buChar char=""/>
            </a:pPr>
            <a:r>
              <a:rPr lang="en-GB" sz="800" b="1" kern="100" dirty="0">
                <a:effectLst/>
                <a:latin typeface="Calibri" panose="020F0502020204030204" pitchFamily="34" charset="0"/>
                <a:ea typeface="Aptos" panose="020B0004020202020204" pitchFamily="34" charset="0"/>
                <a:cs typeface="Times New Roman" panose="02020603050405020304" pitchFamily="18" charset="0"/>
              </a:rPr>
              <a:t>Symptoms in Children</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Refuse sleeping alone. Nightmares that reoccurrence.</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Overwhelming concern for a family member's safety.</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 Crying at night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Trouble in focusing to task.</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 Eating poorly.</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Angrier and more Irritable quickly.</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Unwilling to attend school.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Becoming angry or irritable quickly.</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lgn="just">
              <a:spcAft>
                <a:spcPts val="1100"/>
              </a:spcAft>
              <a:buFont typeface="Symbol" panose="05050102010706020507" pitchFamily="18" charset="2"/>
              <a:buChar char=""/>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 Tantrums (NHS,2025; Educationgateshead,2023).</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A43CC7E5-D72D-FEC8-B7F6-0196D7A9F824}"/>
              </a:ext>
            </a:extLst>
          </p:cNvPr>
          <p:cNvSpPr txBox="1"/>
          <p:nvPr/>
        </p:nvSpPr>
        <p:spPr>
          <a:xfrm>
            <a:off x="5296711" y="2415066"/>
            <a:ext cx="2568102" cy="1056700"/>
          </a:xfrm>
          <a:prstGeom prst="rect">
            <a:avLst/>
          </a:prstGeom>
          <a:noFill/>
        </p:spPr>
        <p:txBody>
          <a:bodyPr wrap="square">
            <a:spAutoFit/>
          </a:bodyPr>
          <a:lstStyle/>
          <a:p>
            <a:pPr algn="just">
              <a:spcAft>
                <a:spcPts val="800"/>
              </a:spcAft>
              <a:buNone/>
            </a:pPr>
            <a:r>
              <a:rPr lang="en-GB" sz="800" b="1" kern="100" dirty="0">
                <a:effectLst/>
                <a:latin typeface="Calibri" panose="020F0502020204030204" pitchFamily="34" charset="0"/>
                <a:ea typeface="Aptos" panose="020B0004020202020204" pitchFamily="34" charset="0"/>
                <a:cs typeface="Times New Roman" panose="02020603050405020304" pitchFamily="18" charset="0"/>
              </a:rPr>
              <a:t>Diagnosis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algn="just">
              <a:spcAft>
                <a:spcPts val="1100"/>
              </a:spcAft>
              <a:buNone/>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Doctors carry out physical examination to rule out physical problem that might be causing the symptoms. If there are none the child psychiatrist or mental health professional is required to complete the SAD diagnose</a:t>
            </a:r>
            <a:r>
              <a:rPr lang="en-GB" sz="800" kern="100" dirty="0">
                <a:latin typeface="Calibri" panose="020F0502020204030204" pitchFamily="34" charset="0"/>
                <a:ea typeface="Aptos" panose="020B0004020202020204" pitchFamily="34" charset="0"/>
                <a:cs typeface="Times New Roman" panose="02020603050405020304" pitchFamily="18" charset="0"/>
              </a:rPr>
              <a:t>. It</a:t>
            </a:r>
            <a:r>
              <a:rPr lang="en-GB" sz="800" kern="100" dirty="0">
                <a:effectLst/>
                <a:latin typeface="Calibri" panose="020F0502020204030204" pitchFamily="34" charset="0"/>
                <a:ea typeface="Aptos" panose="020B0004020202020204" pitchFamily="34" charset="0"/>
                <a:cs typeface="Times New Roman" panose="02020603050405020304" pitchFamily="18" charset="0"/>
              </a:rPr>
              <a:t> will be followed with mental health assessment on the child ( Nhs,2025; Dickson et al.,2022).</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p:txBody>
      </p:sp>
      <p:sp>
        <p:nvSpPr>
          <p:cNvPr id="38" name="TextBox 37">
            <a:extLst>
              <a:ext uri="{FF2B5EF4-FFF2-40B4-BE49-F238E27FC236}">
                <a16:creationId xmlns:a16="http://schemas.microsoft.com/office/drawing/2014/main" id="{5791E52D-5B93-AC6D-4219-77385E1490A1}"/>
              </a:ext>
            </a:extLst>
          </p:cNvPr>
          <p:cNvSpPr txBox="1"/>
          <p:nvPr/>
        </p:nvSpPr>
        <p:spPr>
          <a:xfrm>
            <a:off x="7830766" y="1429966"/>
            <a:ext cx="2684539" cy="1482457"/>
          </a:xfrm>
          <a:prstGeom prst="rect">
            <a:avLst/>
          </a:prstGeom>
          <a:noFill/>
        </p:spPr>
        <p:txBody>
          <a:bodyPr wrap="square">
            <a:spAutoFit/>
          </a:bodyPr>
          <a:lstStyle/>
          <a:p>
            <a:pPr>
              <a:spcAft>
                <a:spcPts val="1100"/>
              </a:spcAft>
              <a:buNone/>
            </a:pPr>
            <a:r>
              <a:rPr lang="en-GB" sz="800" b="1" dirty="0">
                <a:effectLst/>
                <a:latin typeface="Calibri" panose="020F0502020204030204" pitchFamily="34" charset="0"/>
                <a:ea typeface="Century Schoolbook" panose="02040604050505020304" pitchFamily="18" charset="0"/>
                <a:cs typeface="Times New Roman" panose="02020603050405020304" pitchFamily="18" charset="0"/>
              </a:rPr>
              <a:t>Treatment of SAD in a Child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a:spcAft>
                <a:spcPts val="1100"/>
              </a:spcAft>
              <a:buNone/>
            </a:pPr>
            <a:r>
              <a:rPr lang="en-GB" sz="800" dirty="0">
                <a:effectLst/>
                <a:latin typeface="Calibri" panose="020F0502020204030204" pitchFamily="34" charset="0"/>
                <a:ea typeface="Century Schoolbook" panose="02040604050505020304" pitchFamily="18" charset="0"/>
                <a:cs typeface="Times New Roman" panose="02020603050405020304" pitchFamily="18" charset="0"/>
              </a:rPr>
              <a:t>The course of treatment will be determined by the child's age, general health, and symptoms. The use of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buFont typeface="Symbol" panose="05050102010706020507" pitchFamily="18" charset="2"/>
              <a:buChar char=""/>
            </a:pPr>
            <a:r>
              <a:rPr lang="en-GB" sz="800" dirty="0">
                <a:effectLst/>
                <a:latin typeface="Calibri" panose="020F0502020204030204" pitchFamily="34" charset="0"/>
                <a:ea typeface="Century Schoolbook" panose="02040604050505020304" pitchFamily="18" charset="0"/>
                <a:cs typeface="Times New Roman" panose="02020603050405020304" pitchFamily="18" charset="0"/>
              </a:rPr>
              <a:t>Cognitive behavioural therapy.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buFont typeface="Symbol" panose="05050102010706020507" pitchFamily="18" charset="2"/>
              <a:buChar char=""/>
            </a:pPr>
            <a:r>
              <a:rPr lang="en-GB" sz="800" dirty="0">
                <a:effectLst/>
                <a:latin typeface="Calibri" panose="020F0502020204030204" pitchFamily="34" charset="0"/>
                <a:ea typeface="Century Schoolbook" panose="02040604050505020304" pitchFamily="18" charset="0"/>
                <a:cs typeface="Times New Roman" panose="02020603050405020304" pitchFamily="18" charset="0"/>
              </a:rPr>
              <a:t>Medication Family therapy.</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buFont typeface="Symbol" panose="05050102010706020507" pitchFamily="18" charset="2"/>
              <a:buChar char=""/>
            </a:pPr>
            <a:r>
              <a:rPr lang="en-GB" sz="800" dirty="0">
                <a:effectLst/>
                <a:latin typeface="Calibri" panose="020F0502020204030204" pitchFamily="34" charset="0"/>
                <a:ea typeface="Century Schoolbook" panose="02040604050505020304" pitchFamily="18" charset="0"/>
                <a:cs typeface="Times New Roman" panose="02020603050405020304" pitchFamily="18" charset="0"/>
              </a:rPr>
              <a:t> Parents rolls are essential to any type of treatment.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buFont typeface="Symbol" panose="05050102010706020507" pitchFamily="18" charset="2"/>
              <a:buChar char=""/>
            </a:pPr>
            <a:r>
              <a:rPr lang="en-GB" sz="800" dirty="0">
                <a:effectLst/>
                <a:latin typeface="Calibri" panose="020F0502020204030204" pitchFamily="34" charset="0"/>
                <a:ea typeface="Century Schoolbook" panose="02040604050505020304" pitchFamily="18" charset="0"/>
                <a:cs typeface="Times New Roman" panose="02020603050405020304" pitchFamily="18" charset="0"/>
              </a:rPr>
              <a:t>School input.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spcAft>
                <a:spcPts val="1100"/>
              </a:spcAft>
              <a:buFont typeface="Symbol" panose="05050102010706020507" pitchFamily="18" charset="2"/>
              <a:buChar char=""/>
            </a:pPr>
            <a:r>
              <a:rPr lang="en-GB" sz="800" dirty="0">
                <a:effectLst/>
                <a:latin typeface="Calibri" panose="020F0502020204030204" pitchFamily="34" charset="0"/>
                <a:ea typeface="Century Schoolbook" panose="02040604050505020304" pitchFamily="18" charset="0"/>
                <a:cs typeface="Times New Roman" panose="02020603050405020304" pitchFamily="18" charset="0"/>
              </a:rPr>
              <a:t> Care be provided by a child's school (Dickson et al.,2022).</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p:txBody>
      </p:sp>
      <p:pic>
        <p:nvPicPr>
          <p:cNvPr id="39" name="Picture 38">
            <a:extLst>
              <a:ext uri="{FF2B5EF4-FFF2-40B4-BE49-F238E27FC236}">
                <a16:creationId xmlns:a16="http://schemas.microsoft.com/office/drawing/2014/main" id="{525A2CFA-93DB-C3B3-1070-C74071AC138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flipH="1">
            <a:off x="10515304" y="1429967"/>
            <a:ext cx="1438978" cy="1482456"/>
          </a:xfrm>
          <a:prstGeom prst="rect">
            <a:avLst/>
          </a:prstGeom>
          <a:noFill/>
        </p:spPr>
      </p:pic>
      <p:sp>
        <p:nvSpPr>
          <p:cNvPr id="49" name="TextBox 48">
            <a:extLst>
              <a:ext uri="{FF2B5EF4-FFF2-40B4-BE49-F238E27FC236}">
                <a16:creationId xmlns:a16="http://schemas.microsoft.com/office/drawing/2014/main" id="{76D07A18-750C-2D77-10FE-E8B2FA5A49DF}"/>
              </a:ext>
            </a:extLst>
          </p:cNvPr>
          <p:cNvSpPr txBox="1"/>
          <p:nvPr/>
        </p:nvSpPr>
        <p:spPr>
          <a:xfrm>
            <a:off x="8093413" y="2981529"/>
            <a:ext cx="4036241" cy="2377574"/>
          </a:xfrm>
          <a:prstGeom prst="rect">
            <a:avLst/>
          </a:prstGeom>
          <a:noFill/>
        </p:spPr>
        <p:txBody>
          <a:bodyPr wrap="square">
            <a:spAutoFit/>
          </a:bodyPr>
          <a:lstStyle/>
          <a:p>
            <a:pPr>
              <a:spcAft>
                <a:spcPts val="1100"/>
              </a:spcAft>
              <a:buNone/>
            </a:pPr>
            <a:r>
              <a:rPr lang="en-GB" sz="800" dirty="0">
                <a:effectLst/>
                <a:latin typeface="Calibri" panose="020F0502020204030204" pitchFamily="34" charset="0"/>
                <a:ea typeface="Century Schoolbook" panose="02040604050505020304" pitchFamily="18" charset="0"/>
                <a:cs typeface="Times New Roman" panose="02020603050405020304" pitchFamily="18" charset="0"/>
              </a:rPr>
              <a:t>                                                                                                                                                (DoE,2023).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a:spcAft>
                <a:spcPts val="1100"/>
              </a:spcAft>
              <a:buNone/>
            </a:pPr>
            <a:r>
              <a:rPr lang="en-GB" sz="800" b="1" dirty="0">
                <a:effectLst/>
                <a:latin typeface="Calibri" panose="020F0502020204030204" pitchFamily="34" charset="0"/>
                <a:ea typeface="Century Schoolbook" panose="02040604050505020304" pitchFamily="18" charset="0"/>
                <a:cs typeface="Times New Roman" panose="02020603050405020304" pitchFamily="18" charset="0"/>
              </a:rPr>
              <a:t>Recommendation</a:t>
            </a:r>
          </a:p>
          <a:p>
            <a:pPr>
              <a:spcAft>
                <a:spcPts val="1100"/>
              </a:spcAft>
              <a:buNone/>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Proper diagnosis not assumption. Effort should be made in managing the issue based on the child's needs. Professionals are to explore different treatment theories. Application of somatic coping skills. Parent-Child Interaction Therapy (PCIT) supports building a secured attachment. Academic and school-based strategies:  (RCHF, 2023). </a:t>
            </a:r>
          </a:p>
          <a:p>
            <a:pPr>
              <a:spcAft>
                <a:spcPts val="1100"/>
              </a:spcAft>
              <a:buNone/>
            </a:pPr>
            <a:r>
              <a:rPr lang="en-GB" sz="800" b="1" kern="100" dirty="0">
                <a:effectLst/>
                <a:latin typeface="Calibri" panose="020F0502020204030204" pitchFamily="34" charset="0"/>
                <a:ea typeface="Aptos" panose="020B0004020202020204" pitchFamily="34" charset="0"/>
                <a:cs typeface="Times New Roman" panose="02020603050405020304" pitchFamily="18" charset="0"/>
              </a:rPr>
              <a:t>Conclusion</a:t>
            </a:r>
          </a:p>
          <a:p>
            <a:pPr>
              <a:spcAft>
                <a:spcPts val="1100"/>
              </a:spcAft>
              <a:buNone/>
            </a:pPr>
            <a:r>
              <a:rPr lang="en-GB" sz="800" b="1" kern="100" dirty="0">
                <a:effectLst/>
                <a:latin typeface="Calibri" panose="020F0502020204030204" pitchFamily="34" charset="0"/>
                <a:ea typeface="Aptos" panose="020B0004020202020204" pitchFamily="34" charset="0"/>
                <a:cs typeface="Times New Roman" panose="02020603050405020304" pitchFamily="18" charset="0"/>
              </a:rPr>
              <a:t> </a:t>
            </a:r>
            <a:r>
              <a:rPr lang="en-GB" sz="800" kern="100" dirty="0">
                <a:effectLst/>
                <a:latin typeface="Calibri" panose="020F0502020204030204" pitchFamily="34" charset="0"/>
                <a:ea typeface="Aptos" panose="020B0004020202020204" pitchFamily="34" charset="0"/>
                <a:cs typeface="Times New Roman" panose="02020603050405020304" pitchFamily="18" charset="0"/>
              </a:rPr>
              <a:t>Separation Anxiety Disorder (SAD) is viewed as a difficult and complicated childhood anxiety disorder that demands timely detection and evidence-based intervention in a measure to prevent long-term psychological, social, and learning consequences.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algn="just">
              <a:spcAft>
                <a:spcPts val="800"/>
              </a:spcAft>
              <a:buNone/>
            </a:pPr>
            <a:r>
              <a:rPr lang="en-GB" sz="800" kern="100" dirty="0">
                <a:effectLst/>
                <a:latin typeface="Calibri" panose="020F0502020204030204" pitchFamily="34" charset="0"/>
                <a:ea typeface="Aptos" panose="020B0004020202020204" pitchFamily="34" charset="0"/>
                <a:cs typeface="Times New Roman" panose="02020603050405020304" pitchFamily="18" charset="0"/>
              </a:rPr>
              <a:t>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a:spcAft>
                <a:spcPts val="1100"/>
              </a:spcAft>
              <a:buNone/>
            </a:pP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 </a:t>
            </a: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p:txBody>
      </p:sp>
      <p:sp>
        <p:nvSpPr>
          <p:cNvPr id="75" name="TextBox 74">
            <a:extLst>
              <a:ext uri="{FF2B5EF4-FFF2-40B4-BE49-F238E27FC236}">
                <a16:creationId xmlns:a16="http://schemas.microsoft.com/office/drawing/2014/main" id="{9AFE304F-22D5-B332-C122-7ED27918EC9B}"/>
              </a:ext>
            </a:extLst>
          </p:cNvPr>
          <p:cNvSpPr txBox="1"/>
          <p:nvPr/>
        </p:nvSpPr>
        <p:spPr>
          <a:xfrm>
            <a:off x="2845341" y="5063644"/>
            <a:ext cx="9620192" cy="4039567"/>
          </a:xfrm>
          <a:prstGeom prst="rect">
            <a:avLst/>
          </a:prstGeom>
          <a:noFill/>
        </p:spPr>
        <p:txBody>
          <a:bodyPr wrap="square">
            <a:spAutoFit/>
          </a:bodyPr>
          <a:lstStyle/>
          <a:p>
            <a:pPr>
              <a:spcAft>
                <a:spcPts val="1100"/>
              </a:spcAft>
              <a:buNone/>
            </a:pPr>
            <a:r>
              <a:rPr lang="en-US" sz="800" b="1" dirty="0">
                <a:effectLst/>
                <a:latin typeface="Calibri" panose="020F0502020204030204" pitchFamily="34" charset="0"/>
                <a:ea typeface="Century Schoolbook" panose="02040604050505020304" pitchFamily="18" charset="0"/>
                <a:cs typeface="Times New Roman" panose="02020603050405020304" pitchFamily="18" charset="0"/>
              </a:rPr>
              <a:t>   References</a:t>
            </a:r>
          </a:p>
          <a:p>
            <a:pPr marL="342900" lvl="0" indent="-342900">
              <a:buFont typeface="Symbol" panose="05050102010706020507" pitchFamily="18" charset="2"/>
              <a:buChar char=""/>
            </a:pPr>
            <a:r>
              <a:rPr lang="en-US" sz="800" dirty="0" err="1">
                <a:effectLst/>
                <a:latin typeface="Calibri" panose="020F0502020204030204" pitchFamily="34" charset="0"/>
                <a:ea typeface="Century Schoolbook" panose="02040604050505020304" pitchFamily="18" charset="0"/>
                <a:cs typeface="Times New Roman" panose="02020603050405020304" pitchFamily="18" charset="0"/>
              </a:rPr>
              <a:t>Beesdo</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 K., Knappe, S. and Pine, D.S. (2022). Anxiety and anxiety disorders in children and adolescents: developmental issues and implications for DSM-V. The Psychiatric Clinics of North America, 32(3), p.483.</a:t>
            </a:r>
            <a:endParaRPr lang="en-GB" sz="8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buFont typeface="Symbol" panose="05050102010706020507" pitchFamily="18" charset="2"/>
              <a:buChar char=""/>
            </a:pP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Champaigne-Klassen, E. (2024). The DREAM program: developing resilience through emotions, attitudes, &amp; meaning–a community-based program to enhance child mental health for gifted children and their families.</a:t>
            </a:r>
            <a:endParaRPr lang="en-GB" sz="8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buFont typeface="Symbol" panose="05050102010706020507" pitchFamily="18" charset="2"/>
              <a:buChar char=""/>
            </a:pP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Dabkowska, M., </a:t>
            </a:r>
            <a:r>
              <a:rPr lang="en-US" sz="800" dirty="0" err="1">
                <a:effectLst/>
                <a:latin typeface="Calibri" panose="020F0502020204030204" pitchFamily="34" charset="0"/>
                <a:ea typeface="Century Schoolbook" panose="02040604050505020304" pitchFamily="18" charset="0"/>
                <a:cs typeface="Times New Roman" panose="02020603050405020304" pitchFamily="18" charset="0"/>
              </a:rPr>
              <a:t>Araszkiewicz</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 A., Dabkowska, A. and </a:t>
            </a:r>
            <a:r>
              <a:rPr lang="en-US" sz="800" dirty="0" err="1">
                <a:effectLst/>
                <a:latin typeface="Calibri" panose="020F0502020204030204" pitchFamily="34" charset="0"/>
                <a:ea typeface="Century Schoolbook" panose="02040604050505020304" pitchFamily="18" charset="0"/>
                <a:cs typeface="Times New Roman" panose="02020603050405020304" pitchFamily="18" charset="0"/>
              </a:rPr>
              <a:t>Wilkosc</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 M. (2011). Separation anxiety in children and adolescents. In Different views of anxiety disorders. </a:t>
            </a:r>
            <a:r>
              <a:rPr lang="en-US" sz="800" dirty="0" err="1">
                <a:effectLst/>
                <a:latin typeface="Calibri" panose="020F0502020204030204" pitchFamily="34" charset="0"/>
                <a:ea typeface="Century Schoolbook" panose="02040604050505020304" pitchFamily="18" charset="0"/>
                <a:cs typeface="Times New Roman" panose="02020603050405020304" pitchFamily="18" charset="0"/>
              </a:rPr>
              <a:t>IntechOpen</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a:t>
            </a:r>
            <a:endParaRPr lang="en-GB" sz="8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buFont typeface="Symbol" panose="05050102010706020507" pitchFamily="18" charset="2"/>
              <a:buChar char=""/>
            </a:pP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Department of Education (2023). Mental health for early years children. </a:t>
            </a:r>
            <a:r>
              <a:rPr lang="en-US" sz="800" u="sng" dirty="0">
                <a:solidFill>
                  <a:srgbClr val="0563C1"/>
                </a:solidFill>
                <a:effectLst/>
                <a:latin typeface="Calibri" panose="020F0502020204030204" pitchFamily="34" charset="0"/>
                <a:ea typeface="Century Schoolbook" panose="02040604050505020304" pitchFamily="18" charset="0"/>
                <a:cs typeface="Times New Roman" panose="02020603050405020304" pitchFamily="18" charset="0"/>
                <a:hlinkClick r:id="rId6"/>
              </a:rPr>
              <a:t>https://help-for-early-years-providers.education.gov.uk/health-and-wellbeing/mental-health-for-early-years-children. Accessed on 20/07/2026</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a:t>
            </a:r>
            <a:endParaRPr lang="en-GB" sz="8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buFont typeface="Symbol" panose="05050102010706020507" pitchFamily="18" charset="2"/>
              <a:buChar char=""/>
            </a:pP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Dickson, S. J., Kuhnert, R.-L., Lavell, C. H., &amp; </a:t>
            </a:r>
            <a:r>
              <a:rPr lang="en-US" sz="800" dirty="0" err="1">
                <a:effectLst/>
                <a:latin typeface="Calibri" panose="020F0502020204030204" pitchFamily="34" charset="0"/>
                <a:ea typeface="Century Schoolbook" panose="02040604050505020304" pitchFamily="18" charset="0"/>
                <a:cs typeface="Times New Roman" panose="02020603050405020304" pitchFamily="18" charset="0"/>
              </a:rPr>
              <a:t>Rapee</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 R. M. (2022). Impact of psychotherapy for children and adolescents with anxiety disorders on global and domain-specific functioning: A systematic review and meta-analysis. Clinical Child and Family Psychology Review, 25(4), 720–736. </a:t>
            </a:r>
            <a:r>
              <a:rPr lang="en-US" sz="800" u="sng" dirty="0">
                <a:solidFill>
                  <a:srgbClr val="0563C1"/>
                </a:solidFill>
                <a:effectLst/>
                <a:latin typeface="Calibri" panose="020F0502020204030204" pitchFamily="34" charset="0"/>
                <a:ea typeface="Century Schoolbook" panose="02040604050505020304" pitchFamily="18" charset="0"/>
                <a:cs typeface="Times New Roman" panose="02020603050405020304" pitchFamily="18" charset="0"/>
                <a:hlinkClick r:id="rId7"/>
              </a:rPr>
              <a:t>https://doi.org/10.1007/s10567-022-0040</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 </a:t>
            </a:r>
            <a:endParaRPr lang="en-GB" sz="8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buFont typeface="Symbol" panose="05050102010706020507" pitchFamily="18" charset="2"/>
              <a:buChar char=""/>
            </a:pP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Education </a:t>
            </a:r>
            <a:r>
              <a:rPr lang="en-US" sz="800" dirty="0" err="1">
                <a:effectLst/>
                <a:latin typeface="Calibri" panose="020F0502020204030204" pitchFamily="34" charset="0"/>
                <a:ea typeface="Century Schoolbook" panose="02040604050505020304" pitchFamily="18" charset="0"/>
                <a:cs typeface="Times New Roman" panose="02020603050405020304" pitchFamily="18" charset="0"/>
              </a:rPr>
              <a:t>gateshead</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 (2023) Supporting Primary Children with Separation Anxiety Disorder in School. Available on </a:t>
            </a:r>
            <a:r>
              <a:rPr lang="en-US" sz="800" u="sng" dirty="0">
                <a:solidFill>
                  <a:srgbClr val="0563C1"/>
                </a:solidFill>
                <a:effectLst/>
                <a:latin typeface="Calibri" panose="020F0502020204030204" pitchFamily="34" charset="0"/>
                <a:ea typeface="Century Schoolbook" panose="02040604050505020304" pitchFamily="18" charset="0"/>
                <a:cs typeface="Times New Roman" panose="02020603050405020304" pitchFamily="18" charset="0"/>
                <a:hlinkClick r:id="rId8"/>
              </a:rPr>
              <a:t>https://educationgateshead.org/wp-content/uploads/2020/06/2991f-JH-Supporting-Separation-Anxiety-Disorder-1.pdf</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 Accessed on 21/07/2026.</a:t>
            </a:r>
            <a:endParaRPr lang="en-GB" sz="8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buFont typeface="Symbol" panose="05050102010706020507" pitchFamily="18" charset="2"/>
              <a:buChar char=""/>
            </a:pP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John Bowlby. (1969). Attachment and Loss: Vol. 1. Attachment. Basic Books.</a:t>
            </a:r>
            <a:endParaRPr lang="en-GB" sz="8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buFont typeface="Symbol" panose="05050102010706020507" pitchFamily="18" charset="2"/>
              <a:buChar char=""/>
            </a:pP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National Health Service (2025). Separation anxiety. Available </a:t>
            </a:r>
            <a:r>
              <a:rPr lang="en-US" sz="800" u="sng" dirty="0">
                <a:solidFill>
                  <a:srgbClr val="0563C1"/>
                </a:solidFill>
                <a:effectLst/>
                <a:latin typeface="Calibri" panose="020F0502020204030204" pitchFamily="34" charset="0"/>
                <a:ea typeface="Century Schoolbook" panose="02040604050505020304" pitchFamily="18" charset="0"/>
                <a:cs typeface="Times New Roman" panose="02020603050405020304" pitchFamily="18" charset="0"/>
                <a:hlinkClick r:id="rId9"/>
              </a:rPr>
              <a:t>https://www.nhs.uk/baby/babys-development/behaviour/separation-anxiety/</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 Accessed on 19/07/2026.</a:t>
            </a:r>
            <a:endParaRPr lang="en-GB" sz="8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buFont typeface="Symbol" panose="05050102010706020507" pitchFamily="18" charset="2"/>
              <a:buChar char=""/>
            </a:pP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Nationwide Children (2021).Separation Anxiety Disorder in </a:t>
            </a:r>
            <a:r>
              <a:rPr lang="en-US" sz="800" dirty="0" err="1">
                <a:effectLst/>
                <a:latin typeface="Calibri" panose="020F0502020204030204" pitchFamily="34" charset="0"/>
                <a:ea typeface="Century Schoolbook" panose="02040604050505020304" pitchFamily="18" charset="0"/>
                <a:cs typeface="Times New Roman" panose="02020603050405020304" pitchFamily="18" charset="0"/>
              </a:rPr>
              <a:t>Children.Avaible</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 on </a:t>
            </a:r>
            <a:r>
              <a:rPr lang="en-US" sz="800" u="sng" dirty="0">
                <a:solidFill>
                  <a:srgbClr val="0563C1"/>
                </a:solidFill>
                <a:effectLst/>
                <a:latin typeface="Calibri" panose="020F0502020204030204" pitchFamily="34" charset="0"/>
                <a:ea typeface="Century Schoolbook" panose="02040604050505020304" pitchFamily="18" charset="0"/>
                <a:cs typeface="Times New Roman" panose="02020603050405020304" pitchFamily="18" charset="0"/>
                <a:hlinkClick r:id="rId10"/>
              </a:rPr>
              <a:t>https://www.nationwidechildrens.org/conditions/health-library/separation-anxiety-disorder-in-children</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 Accessed on 20/07/2026. </a:t>
            </a:r>
            <a:endParaRPr lang="en-GB" sz="8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spcAft>
                <a:spcPts val="1100"/>
              </a:spcAft>
              <a:buFont typeface="Symbol" panose="05050102010706020507" pitchFamily="18" charset="2"/>
              <a:buChar char=""/>
            </a:pPr>
            <a:r>
              <a:rPr lang="en-US" sz="800" dirty="0" err="1">
                <a:effectLst/>
                <a:latin typeface="Calibri" panose="020F0502020204030204" pitchFamily="34" charset="0"/>
                <a:ea typeface="Century Schoolbook" panose="02040604050505020304" pitchFamily="18" charset="0"/>
                <a:cs typeface="Times New Roman" panose="02020603050405020304" pitchFamily="18" charset="0"/>
              </a:rPr>
              <a:t>Rapee</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 R.M., Creswell, C., Kendall, P.C., Pine, D.S. and Waters, A.M. (2023). Anxiety disorders in children and adolescents: A summary and overview of the literature. </a:t>
            </a:r>
            <a:r>
              <a:rPr lang="en-US" sz="800" dirty="0" err="1">
                <a:effectLst/>
                <a:latin typeface="Calibri" panose="020F0502020204030204" pitchFamily="34" charset="0"/>
                <a:ea typeface="Century Schoolbook" panose="02040604050505020304" pitchFamily="18" charset="0"/>
                <a:cs typeface="Times New Roman" panose="02020603050405020304" pitchFamily="18" charset="0"/>
              </a:rPr>
              <a:t>Behaviour</a:t>
            </a:r>
            <a:r>
              <a:rPr lang="en-US" sz="800" dirty="0">
                <a:effectLst/>
                <a:latin typeface="Calibri" panose="020F0502020204030204" pitchFamily="34" charset="0"/>
                <a:ea typeface="Century Schoolbook" panose="02040604050505020304" pitchFamily="18" charset="0"/>
                <a:cs typeface="Times New Roman" panose="02020603050405020304" pitchFamily="18" charset="0"/>
              </a:rPr>
              <a:t> research and therapy, 168, p.104376.</a:t>
            </a:r>
            <a:endParaRPr lang="en-GB" sz="8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342900" lvl="0" indent="-342900">
              <a:spcAft>
                <a:spcPts val="1100"/>
              </a:spcAft>
              <a:buFont typeface="Symbol" panose="05050102010706020507" pitchFamily="18" charset="2"/>
              <a:buChar char=""/>
            </a:pP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a:p>
            <a:pPr marL="171450" indent="-171450">
              <a:spcAft>
                <a:spcPts val="1100"/>
              </a:spcAft>
              <a:buFont typeface="Arial" panose="020B0604020202020204" pitchFamily="34" charset="0"/>
              <a:buChar char="•"/>
            </a:pPr>
            <a:endParaRPr lang="en-GB" sz="800" b="1" dirty="0">
              <a:latin typeface="Calibri" panose="020F0502020204030204" pitchFamily="34" charset="0"/>
              <a:ea typeface="Century Schoolbook" panose="02040604050505020304" pitchFamily="18" charset="0"/>
              <a:cs typeface="Times New Roman" panose="02020603050405020304" pitchFamily="18" charset="0"/>
            </a:endParaRPr>
          </a:p>
          <a:p>
            <a:pPr>
              <a:spcAft>
                <a:spcPts val="1100"/>
              </a:spcAft>
              <a:buNone/>
            </a:pPr>
            <a:endParaRPr lang="en-US" sz="800" b="1" dirty="0">
              <a:effectLst/>
              <a:latin typeface="Calibri" panose="020F0502020204030204" pitchFamily="34" charset="0"/>
              <a:ea typeface="Century Schoolbook" panose="02040604050505020304" pitchFamily="18" charset="0"/>
              <a:cs typeface="Times New Roman" panose="02020603050405020304" pitchFamily="18" charset="0"/>
            </a:endParaRPr>
          </a:p>
          <a:p>
            <a:pPr>
              <a:spcAft>
                <a:spcPts val="1100"/>
              </a:spcAft>
              <a:buNone/>
            </a:pPr>
            <a:endParaRPr lang="en-US" sz="800" b="1" dirty="0">
              <a:latin typeface="Calibri" panose="020F0502020204030204" pitchFamily="34" charset="0"/>
              <a:ea typeface="Century Schoolbook" panose="02040604050505020304" pitchFamily="18" charset="0"/>
              <a:cs typeface="Times New Roman" panose="02020603050405020304" pitchFamily="18" charset="0"/>
            </a:endParaRPr>
          </a:p>
          <a:p>
            <a:pPr>
              <a:spcAft>
                <a:spcPts val="1100"/>
              </a:spcAft>
              <a:buNone/>
            </a:pPr>
            <a:endParaRPr lang="en-US" sz="800" b="1" dirty="0">
              <a:effectLst/>
              <a:latin typeface="Calibri" panose="020F0502020204030204" pitchFamily="34" charset="0"/>
              <a:ea typeface="Century Schoolbook" panose="02040604050505020304" pitchFamily="18" charset="0"/>
              <a:cs typeface="Times New Roman" panose="02020603050405020304" pitchFamily="18" charset="0"/>
            </a:endParaRPr>
          </a:p>
          <a:p>
            <a:pPr>
              <a:spcAft>
                <a:spcPts val="1100"/>
              </a:spcAft>
              <a:buNone/>
            </a:pPr>
            <a:endParaRPr lang="en-US" sz="800" b="1" dirty="0">
              <a:latin typeface="Calibri" panose="020F0502020204030204" pitchFamily="34" charset="0"/>
              <a:ea typeface="Century Schoolbook" panose="02040604050505020304" pitchFamily="18" charset="0"/>
              <a:cs typeface="Times New Roman" panose="02020603050405020304" pitchFamily="18" charset="0"/>
            </a:endParaRPr>
          </a:p>
          <a:p>
            <a:pPr>
              <a:spcAft>
                <a:spcPts val="1100"/>
              </a:spcAft>
              <a:buNone/>
            </a:pPr>
            <a:endParaRPr lang="en-US" sz="800" b="1" dirty="0">
              <a:effectLst/>
              <a:latin typeface="Calibri" panose="020F0502020204030204" pitchFamily="34" charset="0"/>
              <a:ea typeface="Century Schoolbook" panose="02040604050505020304" pitchFamily="18" charset="0"/>
              <a:cs typeface="Times New Roman" panose="02020603050405020304" pitchFamily="18" charset="0"/>
            </a:endParaRPr>
          </a:p>
          <a:p>
            <a:pPr>
              <a:spcAft>
                <a:spcPts val="1100"/>
              </a:spcAft>
              <a:buNone/>
            </a:pPr>
            <a:endParaRPr lang="en-GB" sz="1100" dirty="0">
              <a:effectLst/>
              <a:latin typeface="Century Schoolbook" panose="02040604050505020304" pitchFamily="18" charset="0"/>
              <a:ea typeface="Century Schoolbook" panose="02040604050505020304" pitchFamily="18" charset="0"/>
              <a:cs typeface="Times New Roman" panose="02020603050405020304" pitchFamily="18" charset="0"/>
            </a:endParaRPr>
          </a:p>
        </p:txBody>
      </p:sp>
    </p:spTree>
    <p:extLst>
      <p:ext uri="{BB962C8B-B14F-4D97-AF65-F5344CB8AC3E}">
        <p14:creationId xmlns:p14="http://schemas.microsoft.com/office/powerpoint/2010/main" val="2495299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97</TotalTime>
  <Words>1092</Words>
  <Application>Microsoft Office PowerPoint</Application>
  <PresentationFormat>Widescreen</PresentationFormat>
  <Paragraphs>63</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Aptos</vt:lpstr>
      <vt:lpstr>Aptos Display</vt:lpstr>
      <vt:lpstr>Arial</vt:lpstr>
      <vt:lpstr>Calibri</vt:lpstr>
      <vt:lpstr>Century Schoolbook</vt:lpstr>
      <vt:lpstr>Symbol</vt:lpstr>
      <vt:lpstr>Office Theme</vt:lpstr>
      <vt:lpstr>PowerPoint Presentation</vt:lpstr>
      <vt:lpstr>                    Anxiety or fear-related disorders. 6B05 Separation Anxiety Disorder  (children)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Emmanuel Ebirim</dc:creator>
  <cp:lastModifiedBy>Marie Louise Audrey Sombo Niamie (2335747)</cp:lastModifiedBy>
  <cp:revision>4</cp:revision>
  <dcterms:created xsi:type="dcterms:W3CDTF">2026-07-31T06:40:52Z</dcterms:created>
  <dcterms:modified xsi:type="dcterms:W3CDTF">2026-07-31T23:48:16Z</dcterms:modified>
</cp:coreProperties>
</file>