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60" r:id="rId2"/>
  </p:sldMasterIdLst>
  <p:notesMasterIdLst>
    <p:notesMasterId r:id="rId5"/>
  </p:notesMasterIdLst>
  <p:handoutMasterIdLst>
    <p:handoutMasterId r:id="rId6"/>
  </p:handoutMasterIdLst>
  <p:sldIdLst>
    <p:sldId id="258" r:id="rId3"/>
    <p:sldId id="257" r:id="rId4"/>
  </p:sldIdLst>
  <p:sldSz cx="21388388" cy="30275213"/>
  <p:notesSz cx="6858000" cy="9144000"/>
  <p:defaultTextStyle>
    <a:defPPr>
      <a:defRPr lang="en-US"/>
    </a:defPPr>
    <a:lvl1pPr marL="0" algn="l" defTabSz="3038715" rtl="0" eaLnBrk="1" latinLnBrk="0" hangingPunct="1">
      <a:defRPr sz="6000" kern="1200">
        <a:solidFill>
          <a:schemeClr val="tx1"/>
        </a:solidFill>
        <a:latin typeface="+mn-lt"/>
        <a:ea typeface="+mn-ea"/>
        <a:cs typeface="+mn-cs"/>
      </a:defRPr>
    </a:lvl1pPr>
    <a:lvl2pPr marL="1519358" algn="l" defTabSz="3038715" rtl="0" eaLnBrk="1" latinLnBrk="0" hangingPunct="1">
      <a:defRPr sz="6000" kern="1200">
        <a:solidFill>
          <a:schemeClr val="tx1"/>
        </a:solidFill>
        <a:latin typeface="+mn-lt"/>
        <a:ea typeface="+mn-ea"/>
        <a:cs typeface="+mn-cs"/>
      </a:defRPr>
    </a:lvl2pPr>
    <a:lvl3pPr marL="3038715" algn="l" defTabSz="3038715" rtl="0" eaLnBrk="1" latinLnBrk="0" hangingPunct="1">
      <a:defRPr sz="6000" kern="1200">
        <a:solidFill>
          <a:schemeClr val="tx1"/>
        </a:solidFill>
        <a:latin typeface="+mn-lt"/>
        <a:ea typeface="+mn-ea"/>
        <a:cs typeface="+mn-cs"/>
      </a:defRPr>
    </a:lvl3pPr>
    <a:lvl4pPr marL="4558071" algn="l" defTabSz="3038715" rtl="0" eaLnBrk="1" latinLnBrk="0" hangingPunct="1">
      <a:defRPr sz="6000" kern="1200">
        <a:solidFill>
          <a:schemeClr val="tx1"/>
        </a:solidFill>
        <a:latin typeface="+mn-lt"/>
        <a:ea typeface="+mn-ea"/>
        <a:cs typeface="+mn-cs"/>
      </a:defRPr>
    </a:lvl4pPr>
    <a:lvl5pPr marL="6077429" algn="l" defTabSz="3038715" rtl="0" eaLnBrk="1" latinLnBrk="0" hangingPunct="1">
      <a:defRPr sz="6000" kern="1200">
        <a:solidFill>
          <a:schemeClr val="tx1"/>
        </a:solidFill>
        <a:latin typeface="+mn-lt"/>
        <a:ea typeface="+mn-ea"/>
        <a:cs typeface="+mn-cs"/>
      </a:defRPr>
    </a:lvl5pPr>
    <a:lvl6pPr marL="7596786" algn="l" defTabSz="3038715" rtl="0" eaLnBrk="1" latinLnBrk="0" hangingPunct="1">
      <a:defRPr sz="6000" kern="1200">
        <a:solidFill>
          <a:schemeClr val="tx1"/>
        </a:solidFill>
        <a:latin typeface="+mn-lt"/>
        <a:ea typeface="+mn-ea"/>
        <a:cs typeface="+mn-cs"/>
      </a:defRPr>
    </a:lvl6pPr>
    <a:lvl7pPr marL="9116145" algn="l" defTabSz="3038715" rtl="0" eaLnBrk="1" latinLnBrk="0" hangingPunct="1">
      <a:defRPr sz="6000" kern="1200">
        <a:solidFill>
          <a:schemeClr val="tx1"/>
        </a:solidFill>
        <a:latin typeface="+mn-lt"/>
        <a:ea typeface="+mn-ea"/>
        <a:cs typeface="+mn-cs"/>
      </a:defRPr>
    </a:lvl7pPr>
    <a:lvl8pPr marL="10635501" algn="l" defTabSz="3038715" rtl="0" eaLnBrk="1" latinLnBrk="0" hangingPunct="1">
      <a:defRPr sz="6000" kern="1200">
        <a:solidFill>
          <a:schemeClr val="tx1"/>
        </a:solidFill>
        <a:latin typeface="+mn-lt"/>
        <a:ea typeface="+mn-ea"/>
        <a:cs typeface="+mn-cs"/>
      </a:defRPr>
    </a:lvl8pPr>
    <a:lvl9pPr marL="12154859" algn="l" defTabSz="3038715" rtl="0" eaLnBrk="1" latinLnBrk="0" hangingPunct="1">
      <a:defRPr sz="60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265">
          <p15:clr>
            <a:srgbClr val="A4A3A4"/>
          </p15:clr>
        </p15:guide>
        <p15:guide id="3" orient="horz" pos="18541">
          <p15:clr>
            <a:srgbClr val="A4A3A4"/>
          </p15:clr>
        </p15:guide>
        <p15:guide id="5" pos="1319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a:srgbClr val="EAEAE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689" autoAdjust="0"/>
    <p:restoredTop sz="93741" autoAdjust="0"/>
  </p:normalViewPr>
  <p:slideViewPr>
    <p:cSldViewPr snapToGrid="0" snapToObjects="1" showGuides="1">
      <p:cViewPr>
        <p:scale>
          <a:sx n="40" d="100"/>
          <a:sy n="40" d="100"/>
        </p:scale>
        <p:origin x="700" y="-1604"/>
      </p:cViewPr>
      <p:guideLst>
        <p:guide orient="horz" pos="265"/>
        <p:guide orient="horz" pos="18541"/>
        <p:guide pos="13191"/>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notesViewPr>
    <p:cSldViewPr snapToGrid="0" snapToObjects="1" showGuides="1">
      <p:cViewPr varScale="1">
        <p:scale>
          <a:sx n="83" d="100"/>
          <a:sy n="83" d="100"/>
        </p:scale>
        <p:origin x="-2730" y="-8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1.xml"/><Relationship Id="rId7" Type="http://schemas.openxmlformats.org/officeDocument/2006/relationships/commentAuthors" Target="commentAuthor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11" Type="http://schemas.openxmlformats.org/officeDocument/2006/relationships/tableStyles" Target="tableStyles.xml"/><Relationship Id="rId5" Type="http://schemas.openxmlformats.org/officeDocument/2006/relationships/notesMaster" Target="notesMasters/notesMaster1.xml"/><Relationship Id="rId10"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7/14/2026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263911355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7/14/2026</a:t>
            </a:fld>
            <a:endParaRPr lang="en-US" dirty="0"/>
          </a:p>
        </p:txBody>
      </p:sp>
      <p:sp>
        <p:nvSpPr>
          <p:cNvPr id="4" name="Slide Image Placeholder 3"/>
          <p:cNvSpPr>
            <a:spLocks noGrp="1" noRot="1" noChangeAspect="1"/>
          </p:cNvSpPr>
          <p:nvPr>
            <p:ph type="sldImg" idx="2"/>
          </p:nvPr>
        </p:nvSpPr>
        <p:spPr>
          <a:xfrm>
            <a:off x="2217738" y="685800"/>
            <a:ext cx="2422525"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3109100856"/>
      </p:ext>
    </p:extLst>
  </p:cSld>
  <p:clrMap bg1="lt1" tx1="dk1" bg2="lt2" tx2="dk2" accent1="accent1" accent2="accent2" accent3="accent3" accent4="accent4" accent5="accent5" accent6="accent6" hlink="hlink" folHlink="folHlink"/>
  <p:notesStyle>
    <a:lvl1pPr marL="0" algn="l" defTabSz="3038715" rtl="0" eaLnBrk="1" latinLnBrk="0" hangingPunct="1">
      <a:defRPr sz="4100" kern="1200">
        <a:solidFill>
          <a:schemeClr val="tx1"/>
        </a:solidFill>
        <a:latin typeface="+mn-lt"/>
        <a:ea typeface="+mn-ea"/>
        <a:cs typeface="+mn-cs"/>
      </a:defRPr>
    </a:lvl1pPr>
    <a:lvl2pPr marL="1519358" algn="l" defTabSz="3038715" rtl="0" eaLnBrk="1" latinLnBrk="0" hangingPunct="1">
      <a:defRPr sz="4100" kern="1200">
        <a:solidFill>
          <a:schemeClr val="tx1"/>
        </a:solidFill>
        <a:latin typeface="+mn-lt"/>
        <a:ea typeface="+mn-ea"/>
        <a:cs typeface="+mn-cs"/>
      </a:defRPr>
    </a:lvl2pPr>
    <a:lvl3pPr marL="3038715" algn="l" defTabSz="3038715" rtl="0" eaLnBrk="1" latinLnBrk="0" hangingPunct="1">
      <a:defRPr sz="4100" kern="1200">
        <a:solidFill>
          <a:schemeClr val="tx1"/>
        </a:solidFill>
        <a:latin typeface="+mn-lt"/>
        <a:ea typeface="+mn-ea"/>
        <a:cs typeface="+mn-cs"/>
      </a:defRPr>
    </a:lvl3pPr>
    <a:lvl4pPr marL="4558071" algn="l" defTabSz="3038715" rtl="0" eaLnBrk="1" latinLnBrk="0" hangingPunct="1">
      <a:defRPr sz="4100" kern="1200">
        <a:solidFill>
          <a:schemeClr val="tx1"/>
        </a:solidFill>
        <a:latin typeface="+mn-lt"/>
        <a:ea typeface="+mn-ea"/>
        <a:cs typeface="+mn-cs"/>
      </a:defRPr>
    </a:lvl4pPr>
    <a:lvl5pPr marL="6077429" algn="l" defTabSz="3038715" rtl="0" eaLnBrk="1" latinLnBrk="0" hangingPunct="1">
      <a:defRPr sz="4100" kern="1200">
        <a:solidFill>
          <a:schemeClr val="tx1"/>
        </a:solidFill>
        <a:latin typeface="+mn-lt"/>
        <a:ea typeface="+mn-ea"/>
        <a:cs typeface="+mn-cs"/>
      </a:defRPr>
    </a:lvl5pPr>
    <a:lvl6pPr marL="7596786" algn="l" defTabSz="3038715" rtl="0" eaLnBrk="1" latinLnBrk="0" hangingPunct="1">
      <a:defRPr sz="4100" kern="1200">
        <a:solidFill>
          <a:schemeClr val="tx1"/>
        </a:solidFill>
        <a:latin typeface="+mn-lt"/>
        <a:ea typeface="+mn-ea"/>
        <a:cs typeface="+mn-cs"/>
      </a:defRPr>
    </a:lvl6pPr>
    <a:lvl7pPr marL="9116145" algn="l" defTabSz="3038715" rtl="0" eaLnBrk="1" latinLnBrk="0" hangingPunct="1">
      <a:defRPr sz="4100" kern="1200">
        <a:solidFill>
          <a:schemeClr val="tx1"/>
        </a:solidFill>
        <a:latin typeface="+mn-lt"/>
        <a:ea typeface="+mn-ea"/>
        <a:cs typeface="+mn-cs"/>
      </a:defRPr>
    </a:lvl7pPr>
    <a:lvl8pPr marL="10635501" algn="l" defTabSz="3038715" rtl="0" eaLnBrk="1" latinLnBrk="0" hangingPunct="1">
      <a:defRPr sz="4100" kern="1200">
        <a:solidFill>
          <a:schemeClr val="tx1"/>
        </a:solidFill>
        <a:latin typeface="+mn-lt"/>
        <a:ea typeface="+mn-ea"/>
        <a:cs typeface="+mn-cs"/>
      </a:defRPr>
    </a:lvl8pPr>
    <a:lvl9pPr marL="12154859" algn="l" defTabSz="3038715" rtl="0" eaLnBrk="1" latinLnBrk="0" hangingPunct="1">
      <a:defRPr sz="41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1834620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A1 Template">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40616" y="5365571"/>
            <a:ext cx="10101856"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49463" y="4842926"/>
            <a:ext cx="10093882"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49461" y="13071318"/>
            <a:ext cx="10096349"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OBJECTIVES</a:t>
            </a:r>
          </a:p>
        </p:txBody>
      </p:sp>
      <p:sp>
        <p:nvSpPr>
          <p:cNvPr id="25" name="Text Placeholder 5"/>
          <p:cNvSpPr>
            <a:spLocks noGrp="1"/>
          </p:cNvSpPr>
          <p:nvPr>
            <p:ph type="body" sz="quarter" idx="25" hasCustomPrompt="1"/>
          </p:nvPr>
        </p:nvSpPr>
        <p:spPr>
          <a:xfrm>
            <a:off x="10846594" y="4842926"/>
            <a:ext cx="10093752"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10846594" y="5365571"/>
            <a:ext cx="10093752"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0846595" y="13087287"/>
            <a:ext cx="10090978"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10842726" y="13648379"/>
            <a:ext cx="10094847"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0854419" y="23617471"/>
            <a:ext cx="10085926"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0846595" y="24192709"/>
            <a:ext cx="10090978"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40616" y="13633726"/>
            <a:ext cx="10102728"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76" name="Text Placeholder 76"/>
          <p:cNvSpPr>
            <a:spLocks noGrp="1"/>
          </p:cNvSpPr>
          <p:nvPr>
            <p:ph type="body" sz="quarter" idx="150" hasCustomPrompt="1"/>
          </p:nvPr>
        </p:nvSpPr>
        <p:spPr>
          <a:xfrm>
            <a:off x="2890078" y="3554249"/>
            <a:ext cx="15608232" cy="769233"/>
          </a:xfrm>
          <a:prstGeom prst="rect">
            <a:avLst/>
          </a:prstGeom>
        </p:spPr>
        <p:txBody>
          <a:bodyPr lIns="54681" tIns="27341" rIns="54681" bIns="27341">
            <a:normAutofit/>
          </a:bodyPr>
          <a:lstStyle>
            <a:lvl1pPr marL="0" indent="0" algn="ctr">
              <a:buFontTx/>
              <a:buNone/>
              <a:defRPr sz="4300">
                <a:solidFill>
                  <a:schemeClr val="accent5">
                    <a:lumMod val="50000"/>
                  </a:schemeClr>
                </a:solidFill>
                <a:latin typeface="+mj-lt"/>
              </a:defRPr>
            </a:lvl1pPr>
            <a:lvl2pPr>
              <a:buFontTx/>
              <a:buNone/>
              <a:defRPr sz="4300"/>
            </a:lvl2pPr>
            <a:lvl3pPr>
              <a:buFontTx/>
              <a:buNone/>
              <a:defRPr sz="4300"/>
            </a:lvl3pPr>
            <a:lvl4pPr>
              <a:buFontTx/>
              <a:buNone/>
              <a:defRPr sz="4300"/>
            </a:lvl4pPr>
            <a:lvl5pPr>
              <a:buFontTx/>
              <a:buNone/>
              <a:defRPr sz="4300"/>
            </a:lvl5pPr>
          </a:lstStyle>
          <a:p>
            <a:pPr lvl="0"/>
            <a:r>
              <a:rPr lang="en-US" dirty="0"/>
              <a:t>Click here to add affiliations</a:t>
            </a:r>
          </a:p>
        </p:txBody>
      </p:sp>
      <p:sp>
        <p:nvSpPr>
          <p:cNvPr id="79" name="Text Placeholder 76"/>
          <p:cNvSpPr>
            <a:spLocks noGrp="1"/>
          </p:cNvSpPr>
          <p:nvPr>
            <p:ph type="body" sz="quarter" idx="151" hasCustomPrompt="1"/>
          </p:nvPr>
        </p:nvSpPr>
        <p:spPr>
          <a:xfrm>
            <a:off x="2890078" y="2235565"/>
            <a:ext cx="15608232" cy="1318684"/>
          </a:xfrm>
          <a:prstGeom prst="rect">
            <a:avLst/>
          </a:prstGeom>
        </p:spPr>
        <p:txBody>
          <a:bodyPr lIns="54681" tIns="27341" rIns="54681" bIns="27341" anchor="t" anchorCtr="1">
            <a:normAutofit/>
          </a:bodyPr>
          <a:lstStyle>
            <a:lvl1pPr marL="0" indent="0" algn="ctr">
              <a:buFontTx/>
              <a:buNone/>
              <a:defRPr sz="6900">
                <a:solidFill>
                  <a:schemeClr val="accent5">
                    <a:lumMod val="50000"/>
                  </a:schemeClr>
                </a:solidFill>
                <a:latin typeface="+mj-lt"/>
              </a:defRPr>
            </a:lvl1pPr>
            <a:lvl2pPr>
              <a:buFontTx/>
              <a:buNone/>
              <a:defRPr sz="4300"/>
            </a:lvl2pPr>
            <a:lvl3pPr>
              <a:buFontTx/>
              <a:buNone/>
              <a:defRPr sz="4300"/>
            </a:lvl3pPr>
            <a:lvl4pPr>
              <a:buFontTx/>
              <a:buNone/>
              <a:defRPr sz="4300"/>
            </a:lvl4pPr>
            <a:lvl5pPr>
              <a:buFontTx/>
              <a:buNone/>
              <a:defRPr sz="4300"/>
            </a:lvl5pPr>
          </a:lstStyle>
          <a:p>
            <a:pPr lvl="0"/>
            <a:r>
              <a:rPr lang="en-US" dirty="0"/>
              <a:t>Click here to add authors</a:t>
            </a:r>
          </a:p>
        </p:txBody>
      </p:sp>
      <p:sp>
        <p:nvSpPr>
          <p:cNvPr id="80" name="Text Placeholder 76"/>
          <p:cNvSpPr>
            <a:spLocks noGrp="1"/>
          </p:cNvSpPr>
          <p:nvPr>
            <p:ph type="body" sz="quarter" idx="153" hasCustomPrompt="1"/>
          </p:nvPr>
        </p:nvSpPr>
        <p:spPr>
          <a:xfrm>
            <a:off x="2890078" y="348658"/>
            <a:ext cx="15608232" cy="1886907"/>
          </a:xfrm>
          <a:prstGeom prst="rect">
            <a:avLst/>
          </a:prstGeom>
        </p:spPr>
        <p:txBody>
          <a:bodyPr lIns="54681" tIns="27341" rIns="54681" bIns="27341" anchor="t" anchorCtr="1">
            <a:normAutofit/>
          </a:bodyPr>
          <a:lstStyle>
            <a:lvl1pPr marL="0" indent="0" algn="ctr">
              <a:buFontTx/>
              <a:buNone/>
              <a:defRPr sz="9900" b="1">
                <a:solidFill>
                  <a:schemeClr val="accent5">
                    <a:lumMod val="50000"/>
                  </a:schemeClr>
                </a:solidFill>
                <a:latin typeface="+mj-lt"/>
              </a:defRPr>
            </a:lvl1pPr>
            <a:lvl2pPr>
              <a:buFontTx/>
              <a:buNone/>
              <a:defRPr sz="4300"/>
            </a:lvl2pPr>
            <a:lvl3pPr>
              <a:buFontTx/>
              <a:buNone/>
              <a:defRPr sz="4300"/>
            </a:lvl3pPr>
            <a:lvl4pPr>
              <a:buFontTx/>
              <a:buNone/>
              <a:defRPr sz="4300"/>
            </a:lvl4pPr>
            <a:lvl5pPr>
              <a:buFontTx/>
              <a:buNone/>
              <a:defRPr sz="43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40616" y="5365571"/>
            <a:ext cx="10101856"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49463" y="4842926"/>
            <a:ext cx="10093882"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49461" y="13071318"/>
            <a:ext cx="10096349"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OBJECTIVES</a:t>
            </a:r>
          </a:p>
        </p:txBody>
      </p:sp>
      <p:sp>
        <p:nvSpPr>
          <p:cNvPr id="25" name="Text Placeholder 5"/>
          <p:cNvSpPr>
            <a:spLocks noGrp="1"/>
          </p:cNvSpPr>
          <p:nvPr>
            <p:ph type="body" sz="quarter" idx="25" hasCustomPrompt="1"/>
          </p:nvPr>
        </p:nvSpPr>
        <p:spPr>
          <a:xfrm>
            <a:off x="10846594" y="4842926"/>
            <a:ext cx="10093752"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10846594" y="5365571"/>
            <a:ext cx="10093752"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10846595" y="13087287"/>
            <a:ext cx="10090978"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10842726" y="13648379"/>
            <a:ext cx="10094847"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10854419" y="23617471"/>
            <a:ext cx="10085926" cy="566030"/>
          </a:xfrm>
          <a:prstGeom prst="rect">
            <a:avLst/>
          </a:prstGeom>
          <a:noFill/>
        </p:spPr>
        <p:txBody>
          <a:bodyPr wrap="square" lIns="63307" tIns="63307" rIns="63307" bIns="63307" anchor="ctr" anchorCtr="0">
            <a:spAutoFit/>
          </a:bodyPr>
          <a:lstStyle>
            <a:lvl1pPr marL="0" indent="0" algn="ctr">
              <a:buNone/>
              <a:defRPr sz="2800" b="1" u="sng" baseline="0">
                <a:solidFill>
                  <a:schemeClr val="accent5">
                    <a:lumMod val="50000"/>
                  </a:schemeClr>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10846595" y="24192709"/>
            <a:ext cx="10090978"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40616" y="13633726"/>
            <a:ext cx="10102728" cy="634878"/>
          </a:xfrm>
          <a:prstGeom prst="rect">
            <a:avLst/>
          </a:prstGeom>
        </p:spPr>
        <p:txBody>
          <a:bodyPr wrap="square" lIns="158267" tIns="158267" rIns="158267" bIns="158267">
            <a:spAutoFit/>
          </a:bodyPr>
          <a:lstStyle>
            <a:lvl1pPr marL="0" indent="0">
              <a:buNone/>
              <a:defRPr sz="2000">
                <a:solidFill>
                  <a:schemeClr val="accent5">
                    <a:lumMod val="50000"/>
                  </a:schemeClr>
                </a:solidFill>
                <a:latin typeface="Times New Roman" panose="02020603050405020304" pitchFamily="18" charset="0"/>
                <a:cs typeface="Times New Roman" panose="02020603050405020304" pitchFamily="18" charset="0"/>
              </a:defRPr>
            </a:lvl1pPr>
            <a:lvl2pPr marL="1028732" indent="-395666">
              <a:defRPr sz="1700">
                <a:latin typeface="Trebuchet MS" pitchFamily="34" charset="0"/>
              </a:defRPr>
            </a:lvl2pPr>
            <a:lvl3pPr marL="1424397" indent="-395666">
              <a:defRPr sz="1700">
                <a:latin typeface="Trebuchet MS" pitchFamily="34" charset="0"/>
              </a:defRPr>
            </a:lvl3pPr>
            <a:lvl4pPr marL="1859630" indent="-435233">
              <a:defRPr sz="1700">
                <a:latin typeface="Trebuchet MS" pitchFamily="34" charset="0"/>
              </a:defRPr>
            </a:lvl4pPr>
            <a:lvl5pPr marL="2176163" indent="-316533">
              <a:defRPr sz="1700">
                <a:latin typeface="Trebuchet MS" pitchFamily="34" charset="0"/>
              </a:defRPr>
            </a:lvl5pPr>
          </a:lstStyle>
          <a:p>
            <a:pPr lvl="0"/>
            <a:r>
              <a:rPr lang="en-US" dirty="0"/>
              <a:t>Type in or paste your text here</a:t>
            </a:r>
          </a:p>
        </p:txBody>
      </p:sp>
      <p:sp>
        <p:nvSpPr>
          <p:cNvPr id="76" name="Text Placeholder 76"/>
          <p:cNvSpPr>
            <a:spLocks noGrp="1"/>
          </p:cNvSpPr>
          <p:nvPr>
            <p:ph type="body" sz="quarter" idx="150" hasCustomPrompt="1"/>
          </p:nvPr>
        </p:nvSpPr>
        <p:spPr>
          <a:xfrm>
            <a:off x="2890078" y="3554249"/>
            <a:ext cx="15608232" cy="769233"/>
          </a:xfrm>
          <a:prstGeom prst="rect">
            <a:avLst/>
          </a:prstGeom>
        </p:spPr>
        <p:txBody>
          <a:bodyPr lIns="54681" tIns="27341" rIns="54681" bIns="27341">
            <a:normAutofit/>
          </a:bodyPr>
          <a:lstStyle>
            <a:lvl1pPr marL="0" indent="0" algn="ctr">
              <a:buFontTx/>
              <a:buNone/>
              <a:defRPr sz="4300">
                <a:solidFill>
                  <a:schemeClr val="accent5">
                    <a:lumMod val="50000"/>
                  </a:schemeClr>
                </a:solidFill>
                <a:latin typeface="+mj-lt"/>
              </a:defRPr>
            </a:lvl1pPr>
            <a:lvl2pPr>
              <a:buFontTx/>
              <a:buNone/>
              <a:defRPr sz="4300"/>
            </a:lvl2pPr>
            <a:lvl3pPr>
              <a:buFontTx/>
              <a:buNone/>
              <a:defRPr sz="4300"/>
            </a:lvl3pPr>
            <a:lvl4pPr>
              <a:buFontTx/>
              <a:buNone/>
              <a:defRPr sz="4300"/>
            </a:lvl4pPr>
            <a:lvl5pPr>
              <a:buFontTx/>
              <a:buNone/>
              <a:defRPr sz="4300"/>
            </a:lvl5pPr>
          </a:lstStyle>
          <a:p>
            <a:pPr lvl="0"/>
            <a:r>
              <a:rPr lang="en-US" dirty="0"/>
              <a:t>Click here to add affiliations</a:t>
            </a:r>
          </a:p>
        </p:txBody>
      </p:sp>
      <p:sp>
        <p:nvSpPr>
          <p:cNvPr id="79" name="Text Placeholder 76"/>
          <p:cNvSpPr>
            <a:spLocks noGrp="1"/>
          </p:cNvSpPr>
          <p:nvPr>
            <p:ph type="body" sz="quarter" idx="151" hasCustomPrompt="1"/>
          </p:nvPr>
        </p:nvSpPr>
        <p:spPr>
          <a:xfrm>
            <a:off x="2890078" y="2235565"/>
            <a:ext cx="15608232" cy="1318684"/>
          </a:xfrm>
          <a:prstGeom prst="rect">
            <a:avLst/>
          </a:prstGeom>
        </p:spPr>
        <p:txBody>
          <a:bodyPr lIns="54681" tIns="27341" rIns="54681" bIns="27341" anchor="t" anchorCtr="1">
            <a:normAutofit/>
          </a:bodyPr>
          <a:lstStyle>
            <a:lvl1pPr marL="0" indent="0" algn="ctr">
              <a:buFontTx/>
              <a:buNone/>
              <a:defRPr sz="6900">
                <a:solidFill>
                  <a:schemeClr val="accent5">
                    <a:lumMod val="50000"/>
                  </a:schemeClr>
                </a:solidFill>
                <a:latin typeface="+mj-lt"/>
              </a:defRPr>
            </a:lvl1pPr>
            <a:lvl2pPr>
              <a:buFontTx/>
              <a:buNone/>
              <a:defRPr sz="4300"/>
            </a:lvl2pPr>
            <a:lvl3pPr>
              <a:buFontTx/>
              <a:buNone/>
              <a:defRPr sz="4300"/>
            </a:lvl3pPr>
            <a:lvl4pPr>
              <a:buFontTx/>
              <a:buNone/>
              <a:defRPr sz="4300"/>
            </a:lvl4pPr>
            <a:lvl5pPr>
              <a:buFontTx/>
              <a:buNone/>
              <a:defRPr sz="4300"/>
            </a:lvl5pPr>
          </a:lstStyle>
          <a:p>
            <a:pPr lvl="0"/>
            <a:r>
              <a:rPr lang="en-US" dirty="0"/>
              <a:t>Click here to add authors</a:t>
            </a:r>
          </a:p>
        </p:txBody>
      </p:sp>
      <p:sp>
        <p:nvSpPr>
          <p:cNvPr id="80" name="Text Placeholder 76"/>
          <p:cNvSpPr>
            <a:spLocks noGrp="1"/>
          </p:cNvSpPr>
          <p:nvPr>
            <p:ph type="body" sz="quarter" idx="153" hasCustomPrompt="1"/>
          </p:nvPr>
        </p:nvSpPr>
        <p:spPr>
          <a:xfrm>
            <a:off x="2890078" y="348658"/>
            <a:ext cx="15608232" cy="1886907"/>
          </a:xfrm>
          <a:prstGeom prst="rect">
            <a:avLst/>
          </a:prstGeom>
        </p:spPr>
        <p:txBody>
          <a:bodyPr lIns="54681" tIns="27341" rIns="54681" bIns="27341" anchor="t" anchorCtr="1">
            <a:normAutofit/>
          </a:bodyPr>
          <a:lstStyle>
            <a:lvl1pPr marL="0" indent="0" algn="ctr">
              <a:buFontTx/>
              <a:buNone/>
              <a:defRPr sz="9900" b="1">
                <a:solidFill>
                  <a:schemeClr val="accent5">
                    <a:lumMod val="50000"/>
                  </a:schemeClr>
                </a:solidFill>
                <a:latin typeface="+mj-lt"/>
              </a:defRPr>
            </a:lvl1pPr>
            <a:lvl2pPr>
              <a:buFontTx/>
              <a:buNone/>
              <a:defRPr sz="4300"/>
            </a:lvl2pPr>
            <a:lvl3pPr>
              <a:buFontTx/>
              <a:buNone/>
              <a:defRPr sz="4300"/>
            </a:lvl3pPr>
            <a:lvl4pPr>
              <a:buFontTx/>
              <a:buNone/>
              <a:defRPr sz="4300"/>
            </a:lvl4pPr>
            <a:lvl5pPr>
              <a:buFontTx/>
              <a:buNone/>
              <a:defRPr sz="4300"/>
            </a:lvl5pPr>
          </a:lstStyle>
          <a:p>
            <a:pPr lvl="0"/>
            <a:r>
              <a:rPr lang="en-US" dirty="0"/>
              <a:t>Click here to add title</a:t>
            </a:r>
          </a:p>
        </p:txBody>
      </p:sp>
    </p:spTree>
    <p:extLst>
      <p:ext uri="{BB962C8B-B14F-4D97-AF65-F5344CB8AC3E}">
        <p14:creationId xmlns:p14="http://schemas.microsoft.com/office/powerpoint/2010/main" val="3014640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p:cNvSpPr txBox="1">
            <a:spLocks noChangeArrowheads="1"/>
          </p:cNvSpPr>
          <p:nvPr/>
        </p:nvSpPr>
        <p:spPr bwMode="auto">
          <a:xfrm>
            <a:off x="1086753" y="29699043"/>
            <a:ext cx="1578661" cy="230633"/>
          </a:xfrm>
          <a:prstGeom prst="rect">
            <a:avLst/>
          </a:prstGeom>
          <a:noFill/>
          <a:ln w="9525">
            <a:noFill/>
            <a:miter lim="800000"/>
            <a:headEnd/>
            <a:tailEnd/>
          </a:ln>
          <a:effectLst/>
        </p:spPr>
        <p:txBody>
          <a:bodyPr wrap="square" lIns="63187" tIns="31588" rIns="63187" bIns="31588">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700" b="1" dirty="0">
                <a:solidFill>
                  <a:schemeClr val="bg1">
                    <a:lumMod val="75000"/>
                  </a:schemeClr>
                </a:solidFill>
                <a:latin typeface="Arial" charset="0"/>
              </a:rPr>
              <a:t>www.PosterPresentations.com</a:t>
            </a:r>
          </a:p>
        </p:txBody>
      </p:sp>
      <p:graphicFrame>
        <p:nvGraphicFramePr>
          <p:cNvPr id="3" name="Table 2">
            <a:extLst>
              <a:ext uri="{FF2B5EF4-FFF2-40B4-BE49-F238E27FC236}">
                <a16:creationId xmlns:a16="http://schemas.microsoft.com/office/drawing/2014/main" id="{C74784A8-6F25-7449-9CCF-614BC1946BC7}"/>
              </a:ext>
            </a:extLst>
          </p:cNvPr>
          <p:cNvGraphicFramePr>
            <a:graphicFrameLocks noGrp="1"/>
          </p:cNvGraphicFramePr>
          <p:nvPr userDrawn="1">
            <p:extLst>
              <p:ext uri="{D42A27DB-BD31-4B8C-83A1-F6EECF244321}">
                <p14:modId xmlns:p14="http://schemas.microsoft.com/office/powerpoint/2010/main" val="1988771644"/>
              </p:ext>
            </p:extLst>
          </p:nvPr>
        </p:nvGraphicFramePr>
        <p:xfrm>
          <a:off x="-8726467" y="34253"/>
          <a:ext cx="8117859" cy="30210616"/>
        </p:xfrm>
        <a:graphic>
          <a:graphicData uri="http://schemas.openxmlformats.org/drawingml/2006/table">
            <a:tbl>
              <a:tblPr firstRow="1" bandRow="1">
                <a:tableStyleId>{5C22544A-7EE6-4342-B048-85BDC9FD1C3A}</a:tableStyleId>
              </a:tblPr>
              <a:tblGrid>
                <a:gridCol w="3480873">
                  <a:extLst>
                    <a:ext uri="{9D8B030D-6E8A-4147-A177-3AD203B41FA5}">
                      <a16:colId xmlns:a16="http://schemas.microsoft.com/office/drawing/2014/main" val="20000"/>
                    </a:ext>
                  </a:extLst>
                </a:gridCol>
                <a:gridCol w="4636986">
                  <a:extLst>
                    <a:ext uri="{9D8B030D-6E8A-4147-A177-3AD203B41FA5}">
                      <a16:colId xmlns:a16="http://schemas.microsoft.com/office/drawing/2014/main" val="20001"/>
                    </a:ext>
                  </a:extLst>
                </a:gridCol>
              </a:tblGrid>
              <a:tr h="1170739">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200" b="0" spc="600" dirty="0">
                          <a:solidFill>
                            <a:srgbClr val="1F3A4E"/>
                          </a:solidFill>
                          <a:latin typeface="Arial Black" panose="020B0A04020102020204" pitchFamily="34" charset="0"/>
                        </a:rPr>
                        <a:t>QUICK START GUIDE</a:t>
                      </a:r>
                      <a:br>
                        <a:rPr lang="en-US" sz="3200" b="0" spc="600" dirty="0">
                          <a:solidFill>
                            <a:srgbClr val="1F3A4E"/>
                          </a:solidFill>
                          <a:latin typeface="Arial Black" panose="020B0A04020102020204" pitchFamily="34" charset="0"/>
                        </a:rPr>
                      </a:br>
                      <a:r>
                        <a:rPr lang="en-US" sz="2400" b="1" spc="0" dirty="0">
                          <a:solidFill>
                            <a:srgbClr val="FF0000"/>
                          </a:solidFill>
                          <a:latin typeface="Trebuchet MS" pitchFamily="34" charset="0"/>
                        </a:rPr>
                        <a:t>(THIS SIDEBAR WILL NOT PRINT)</a:t>
                      </a:r>
                      <a:endParaRPr lang="en-US" sz="32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3598933">
                <a:tc gridSpan="2">
                  <a:txBody>
                    <a:bodyPr/>
                    <a:lstStyle/>
                    <a:p>
                      <a:pPr defTabSz="3765639"/>
                      <a:r>
                        <a:rPr lang="en-US" sz="1800" i="0" dirty="0">
                          <a:solidFill>
                            <a:srgbClr val="D9D9D9"/>
                          </a:solidFill>
                          <a:latin typeface="Arial"/>
                          <a:cs typeface="Arial"/>
                        </a:rPr>
                        <a:t>This PowerPoint template produces a </a:t>
                      </a:r>
                      <a:r>
                        <a:rPr lang="en-US" sz="1800" i="0" dirty="0">
                          <a:solidFill>
                            <a:srgbClr val="FFC000"/>
                          </a:solidFill>
                          <a:latin typeface="Arial"/>
                          <a:cs typeface="Arial"/>
                        </a:rPr>
                        <a:t>A1 </a:t>
                      </a:r>
                      <a:r>
                        <a:rPr lang="en-US" sz="18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800" i="0" dirty="0">
                        <a:solidFill>
                          <a:srgbClr val="D9D9D9"/>
                        </a:solidFill>
                        <a:latin typeface="Arial"/>
                        <a:cs typeface="Arial"/>
                      </a:endParaRPr>
                    </a:p>
                    <a:p>
                      <a:pPr defTabSz="3765639"/>
                      <a:r>
                        <a:rPr lang="en-US" sz="18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800" i="0" dirty="0" err="1">
                          <a:solidFill>
                            <a:srgbClr val="FFC000"/>
                          </a:solidFill>
                          <a:latin typeface="Arial"/>
                          <a:cs typeface="Arial"/>
                        </a:rPr>
                        <a:t>PosterPresentations.com</a:t>
                      </a:r>
                      <a:r>
                        <a:rPr lang="en-US" sz="1800" i="0" dirty="0">
                          <a:solidFill>
                            <a:srgbClr val="D9D9D9"/>
                          </a:solidFill>
                          <a:latin typeface="Arial"/>
                          <a:cs typeface="Arial"/>
                        </a:rPr>
                        <a:t> and click on the  </a:t>
                      </a:r>
                      <a:r>
                        <a:rPr lang="en-US" sz="1800" i="0" dirty="0">
                          <a:solidFill>
                            <a:srgbClr val="FFC000"/>
                          </a:solidFill>
                          <a:latin typeface="Arial"/>
                          <a:cs typeface="Arial"/>
                        </a:rPr>
                        <a:t>HELP DESK</a:t>
                      </a:r>
                      <a:r>
                        <a:rPr lang="en-US" sz="1800" i="0" baseline="0" dirty="0">
                          <a:solidFill>
                            <a:srgbClr val="D9D9D9"/>
                          </a:solidFill>
                          <a:latin typeface="Arial"/>
                          <a:cs typeface="Arial"/>
                        </a:rPr>
                        <a:t> </a:t>
                      </a:r>
                      <a:r>
                        <a:rPr lang="en-US" sz="1800" i="0" dirty="0">
                          <a:solidFill>
                            <a:srgbClr val="D9D9D9"/>
                          </a:solidFill>
                          <a:latin typeface="Arial"/>
                          <a:cs typeface="Arial"/>
                        </a:rPr>
                        <a:t>tab.</a:t>
                      </a:r>
                    </a:p>
                    <a:p>
                      <a:pPr defTabSz="3765639"/>
                      <a:endParaRPr lang="en-US" sz="1800" i="0" dirty="0">
                        <a:solidFill>
                          <a:srgbClr val="D9D9D9"/>
                        </a:solidFill>
                        <a:latin typeface="Arial"/>
                        <a:cs typeface="Arial"/>
                      </a:endParaRPr>
                    </a:p>
                    <a:p>
                      <a:pPr defTabSz="3765639"/>
                      <a:r>
                        <a:rPr lang="en-US" sz="1800" i="0" dirty="0">
                          <a:solidFill>
                            <a:srgbClr val="D9D9D9"/>
                          </a:solidFill>
                          <a:latin typeface="Arial"/>
                          <a:cs typeface="Arial"/>
                        </a:rPr>
                        <a:t>To print your poster using our same-day professional printing service, go online to </a:t>
                      </a:r>
                      <a:r>
                        <a:rPr lang="en-US" sz="1800" i="0" dirty="0" err="1">
                          <a:solidFill>
                            <a:srgbClr val="FFC000"/>
                          </a:solidFill>
                          <a:latin typeface="Arial"/>
                          <a:cs typeface="Arial"/>
                        </a:rPr>
                        <a:t>PosterPresentations.com</a:t>
                      </a:r>
                      <a:r>
                        <a:rPr lang="en-US" sz="1800" i="0" dirty="0">
                          <a:solidFill>
                            <a:srgbClr val="D9D9D9"/>
                          </a:solidFill>
                          <a:latin typeface="Arial"/>
                          <a:cs typeface="Arial"/>
                        </a:rPr>
                        <a:t> and click on "</a:t>
                      </a:r>
                      <a:r>
                        <a:rPr lang="en-US" sz="1800" i="0" dirty="0">
                          <a:solidFill>
                            <a:srgbClr val="FFC000"/>
                          </a:solidFill>
                          <a:latin typeface="Arial"/>
                          <a:cs typeface="Arial"/>
                        </a:rPr>
                        <a:t>Order your poster</a:t>
                      </a:r>
                      <a:r>
                        <a:rPr lang="en-US" sz="1800" i="0" dirty="0">
                          <a:solidFill>
                            <a:srgbClr val="D9D9D9"/>
                          </a:solidFill>
                          <a:latin typeface="Arial"/>
                          <a:cs typeface="Arial"/>
                        </a:rPr>
                        <a:t>".</a:t>
                      </a:r>
                      <a:endParaRPr lang="en-US" sz="18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292704">
                <a:tc>
                  <a:txBody>
                    <a:bodyPr/>
                    <a:lstStyle/>
                    <a:p>
                      <a:pPr algn="ctr"/>
                      <a:endParaRPr lang="en-US" sz="1800" dirty="0">
                        <a:solidFill>
                          <a:srgbClr val="1F3A4E"/>
                        </a:solidFill>
                      </a:endParaRPr>
                    </a:p>
                    <a:p>
                      <a:pPr algn="ctr"/>
                      <a:endParaRPr lang="en-US" sz="1800" dirty="0">
                        <a:solidFill>
                          <a:srgbClr val="1F3A4E"/>
                        </a:solidFill>
                      </a:endParaRPr>
                    </a:p>
                    <a:p>
                      <a:pPr algn="ctr"/>
                      <a:r>
                        <a:rPr lang="en-US" sz="1800" dirty="0">
                          <a:solidFill>
                            <a:schemeClr val="bg1"/>
                          </a:solidFill>
                          <a:latin typeface="Arial" panose="020B0604020202020204" pitchFamily="34" charset="0"/>
                          <a:cs typeface="Arial" panose="020B0604020202020204" pitchFamily="34" charset="0"/>
                        </a:rPr>
                        <a:t>This is a poster template for a </a:t>
                      </a:r>
                      <a:br>
                        <a:rPr lang="en-US" sz="1800" dirty="0">
                          <a:solidFill>
                            <a:schemeClr val="bg1"/>
                          </a:solidFill>
                          <a:latin typeface="Arial" panose="020B0604020202020204" pitchFamily="34" charset="0"/>
                          <a:cs typeface="Arial" panose="020B0604020202020204" pitchFamily="34" charset="0"/>
                        </a:rPr>
                      </a:br>
                      <a:r>
                        <a:rPr lang="en-US" sz="3200" b="1" dirty="0">
                          <a:solidFill>
                            <a:srgbClr val="FFC000"/>
                          </a:solidFill>
                          <a:latin typeface="Arial" panose="020B0604020202020204" pitchFamily="34" charset="0"/>
                          <a:cs typeface="Arial" panose="020B0604020202020204" pitchFamily="34" charset="0"/>
                        </a:rPr>
                        <a:t>A1</a:t>
                      </a:r>
                    </a:p>
                    <a:p>
                      <a:pPr marL="0" marR="0" indent="0" algn="ctr" defTabSz="3802180" rtl="0" eaLnBrk="1" fontAlgn="auto" latinLnBrk="0" hangingPunct="1">
                        <a:lnSpc>
                          <a:spcPct val="100000"/>
                        </a:lnSpc>
                        <a:spcBef>
                          <a:spcPts val="0"/>
                        </a:spcBef>
                        <a:spcAft>
                          <a:spcPts val="0"/>
                        </a:spcAft>
                        <a:buClrTx/>
                        <a:buSzTx/>
                        <a:buFontTx/>
                        <a:buNone/>
                        <a:tabLst/>
                        <a:defRPr/>
                      </a:pPr>
                      <a:r>
                        <a:rPr lang="en-US" sz="1800" dirty="0">
                          <a:solidFill>
                            <a:srgbClr val="FFC000"/>
                          </a:solidFill>
                          <a:latin typeface="Arial" panose="020B0604020202020204" pitchFamily="34" charset="0"/>
                          <a:cs typeface="Arial" panose="020B0604020202020204" pitchFamily="34" charset="0"/>
                        </a:rPr>
                        <a:t>594mm x 841mm</a:t>
                      </a:r>
                    </a:p>
                    <a:p>
                      <a:pPr marL="0" marR="0" indent="0" algn="ctr" defTabSz="3802180" rtl="0" eaLnBrk="1" fontAlgn="auto" latinLnBrk="0" hangingPunct="1">
                        <a:lnSpc>
                          <a:spcPct val="100000"/>
                        </a:lnSpc>
                        <a:spcBef>
                          <a:spcPts val="0"/>
                        </a:spcBef>
                        <a:spcAft>
                          <a:spcPts val="0"/>
                        </a:spcAft>
                        <a:buClrTx/>
                        <a:buSzTx/>
                        <a:buFontTx/>
                        <a:buNone/>
                        <a:tabLst/>
                        <a:defRPr/>
                      </a:pPr>
                      <a:r>
                        <a:rPr lang="en-US" sz="1800" dirty="0">
                          <a:solidFill>
                            <a:srgbClr val="FFC000"/>
                          </a:solidFill>
                          <a:latin typeface="Arial" panose="020B0604020202020204" pitchFamily="34" charset="0"/>
                          <a:cs typeface="Arial" panose="020B0604020202020204" pitchFamily="34" charset="0"/>
                        </a:rPr>
                        <a:t>23.39 inches x 33.11 inches</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research presentation poster</a:t>
                      </a:r>
                    </a:p>
                    <a:p>
                      <a:endParaRPr lang="en-US" sz="18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000" b="1" baseline="0" dirty="0">
                          <a:solidFill>
                            <a:srgbClr val="FFC000"/>
                          </a:solidFill>
                          <a:latin typeface="Arial" panose="020B0604020202020204" pitchFamily="34" charset="0"/>
                          <a:cs typeface="Arial" panose="020B0604020202020204" pitchFamily="34" charset="0"/>
                        </a:rPr>
                        <a:t>Important: Check the template size</a:t>
                      </a:r>
                      <a:br>
                        <a:rPr lang="en-US" sz="1800" b="0" baseline="0" dirty="0">
                          <a:solidFill>
                            <a:srgbClr val="FFC000"/>
                          </a:solidFill>
                          <a:latin typeface="Arial" panose="020B0604020202020204" pitchFamily="34" charset="0"/>
                          <a:cs typeface="Arial" panose="020B0604020202020204" pitchFamily="34" charset="0"/>
                        </a:rPr>
                      </a:br>
                      <a:r>
                        <a:rPr lang="en-US" sz="18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800" b="0" baseline="0" dirty="0">
                          <a:solidFill>
                            <a:srgbClr val="D9D9D9"/>
                          </a:solidFill>
                          <a:latin typeface="Arial" panose="020B0604020202020204" pitchFamily="34" charset="0"/>
                          <a:cs typeface="Arial" panose="020B0604020202020204" pitchFamily="34" charset="0"/>
                        </a:rPr>
                      </a:br>
                      <a:endParaRPr lang="en-US" sz="1800" b="0" baseline="0" dirty="0">
                        <a:solidFill>
                          <a:srgbClr val="FFC000"/>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8"/>
                  </a:ext>
                </a:extLst>
              </a:tr>
              <a:tr h="3340698">
                <a:tc>
                  <a:txBody>
                    <a:bodyPr/>
                    <a:lstStyle/>
                    <a:p>
                      <a:endParaRPr lang="en-US" sz="1800" dirty="0">
                        <a:solidFill>
                          <a:srgbClr val="1F3A4E"/>
                        </a:solidFill>
                      </a:endParaRPr>
                    </a:p>
                  </a:txBody>
                  <a:tcPr>
                    <a:blipFill rotWithShape="1">
                      <a:blip r:embed="rId3"/>
                      <a:stretch>
                        <a:fillRect/>
                      </a:stretch>
                    </a:blipFill>
                  </a:tcPr>
                </a:tc>
                <a:tc>
                  <a:txBody>
                    <a:bodyPr/>
                    <a:lstStyle/>
                    <a:p>
                      <a:pPr algn="l"/>
                      <a:r>
                        <a:rPr lang="en-US" sz="2000" b="1" baseline="0" dirty="0">
                          <a:solidFill>
                            <a:srgbClr val="FFC000"/>
                          </a:solidFill>
                          <a:latin typeface="Arial" panose="020B0604020202020204" pitchFamily="34" charset="0"/>
                          <a:cs typeface="Arial" panose="020B0604020202020204" pitchFamily="34" charset="0"/>
                        </a:rPr>
                        <a:t>How to </a:t>
                      </a:r>
                      <a:r>
                        <a:rPr lang="en-US" sz="3600" b="1" baseline="0" dirty="0">
                          <a:solidFill>
                            <a:srgbClr val="FFC000"/>
                          </a:solidFill>
                          <a:latin typeface="Arial" panose="020B0604020202020204" pitchFamily="34" charset="0"/>
                          <a:cs typeface="Arial" panose="020B0604020202020204" pitchFamily="34" charset="0"/>
                        </a:rPr>
                        <a:t>Zoom in </a:t>
                      </a:r>
                      <a:r>
                        <a:rPr lang="en-US" sz="2000" b="1" baseline="0" dirty="0">
                          <a:solidFill>
                            <a:srgbClr val="FFC000"/>
                          </a:solidFill>
                          <a:latin typeface="Arial" panose="020B0604020202020204" pitchFamily="34" charset="0"/>
                          <a:cs typeface="Arial" panose="020B0604020202020204" pitchFamily="34" charset="0"/>
                        </a:rPr>
                        <a:t>and </a:t>
                      </a:r>
                      <a:r>
                        <a:rPr lang="en-US" sz="1600" b="1" baseline="0" dirty="0">
                          <a:solidFill>
                            <a:srgbClr val="FFC000"/>
                          </a:solidFill>
                          <a:latin typeface="Arial" panose="020B0604020202020204" pitchFamily="34" charset="0"/>
                          <a:cs typeface="Arial" panose="020B0604020202020204" pitchFamily="34" charset="0"/>
                        </a:rPr>
                        <a:t>out</a:t>
                      </a:r>
                      <a:endParaRPr lang="en-US" sz="2000" b="1" baseline="0" dirty="0">
                        <a:solidFill>
                          <a:srgbClr val="FFC000"/>
                        </a:solidFill>
                        <a:latin typeface="Arial" panose="020B0604020202020204" pitchFamily="34" charset="0"/>
                        <a:cs typeface="Arial" panose="020B0604020202020204" pitchFamily="34" charset="0"/>
                      </a:endParaRPr>
                    </a:p>
                    <a:p>
                      <a:pPr algn="l"/>
                      <a:r>
                        <a:rPr lang="en-US" sz="18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800" b="0" baseline="0" dirty="0">
                          <a:solidFill>
                            <a:srgbClr val="D9D9D9"/>
                          </a:solidFill>
                          <a:latin typeface="Arial" panose="020B0604020202020204" pitchFamily="34" charset="0"/>
                          <a:cs typeface="Arial" panose="020B0604020202020204" pitchFamily="34" charset="0"/>
                        </a:rPr>
                      </a:br>
                      <a:r>
                        <a:rPr lang="en-US" sz="1800" b="0" baseline="0" dirty="0">
                          <a:solidFill>
                            <a:srgbClr val="FFC000"/>
                          </a:solidFill>
                          <a:latin typeface="Arial" panose="020B0604020202020204" pitchFamily="34" charset="0"/>
                          <a:cs typeface="Arial" panose="020B0604020202020204" pitchFamily="34" charset="0"/>
                        </a:rPr>
                        <a:t>1. </a:t>
                      </a:r>
                      <a:r>
                        <a:rPr lang="en-US" sz="18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800" b="0" baseline="0" dirty="0">
                          <a:solidFill>
                            <a:srgbClr val="D9D9D9"/>
                          </a:solidFill>
                          <a:latin typeface="Arial" panose="020B0604020202020204" pitchFamily="34" charset="0"/>
                          <a:cs typeface="Arial" panose="020B0604020202020204" pitchFamily="34" charset="0"/>
                        </a:rPr>
                      </a:br>
                      <a:r>
                        <a:rPr lang="en-US" sz="1800" b="0" baseline="0" dirty="0">
                          <a:solidFill>
                            <a:srgbClr val="FFC000"/>
                          </a:solidFill>
                          <a:latin typeface="Arial" panose="020B0604020202020204" pitchFamily="34" charset="0"/>
                          <a:cs typeface="Arial" panose="020B0604020202020204" pitchFamily="34" charset="0"/>
                        </a:rPr>
                        <a:t>2. </a:t>
                      </a:r>
                      <a:r>
                        <a:rPr lang="en-US" sz="18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994589">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000" b="1" baseline="0" dirty="0">
                          <a:solidFill>
                            <a:srgbClr val="FFC000"/>
                          </a:solidFill>
                          <a:latin typeface="Arial" panose="020B0604020202020204" pitchFamily="34" charset="0"/>
                          <a:cs typeface="Arial" panose="020B0604020202020204" pitchFamily="34" charset="0"/>
                        </a:rPr>
                        <a:t>Ruler and Guides</a:t>
                      </a:r>
                      <a:br>
                        <a:rPr lang="en-US" sz="1800" b="0" baseline="0" dirty="0">
                          <a:solidFill>
                            <a:srgbClr val="FFC000"/>
                          </a:solidFill>
                          <a:latin typeface="Arial" panose="020B0604020202020204" pitchFamily="34" charset="0"/>
                          <a:cs typeface="Arial" panose="020B0604020202020204" pitchFamily="34" charset="0"/>
                        </a:rPr>
                      </a:br>
                      <a:r>
                        <a:rPr lang="en-US" sz="18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945819">
                <a:tc>
                  <a:txBody>
                    <a:bodyPr/>
                    <a:lstStyle/>
                    <a:p>
                      <a:endParaRPr lang="en-US" sz="1800" dirty="0">
                        <a:solidFill>
                          <a:srgbClr val="1F3A4E"/>
                        </a:solidFill>
                      </a:endParaRPr>
                    </a:p>
                  </a:txBody>
                  <a:tcPr>
                    <a:blipFill rotWithShape="1">
                      <a:blip r:embed="rId4"/>
                      <a:stretch>
                        <a:fillRect/>
                      </a:stretch>
                    </a:blipFill>
                  </a:tcPr>
                </a:tc>
                <a:tc>
                  <a:txBody>
                    <a:bodyPr/>
                    <a:lstStyle/>
                    <a:p>
                      <a:pPr marL="0" lvl="1" indent="0" algn="l" defTabSz="114300"/>
                      <a:r>
                        <a:rPr lang="en-US" sz="2000" b="1" baseline="0" dirty="0">
                          <a:solidFill>
                            <a:srgbClr val="FFC000"/>
                          </a:solidFill>
                          <a:latin typeface="Arial" panose="020B0604020202020204" pitchFamily="34" charset="0"/>
                          <a:cs typeface="Arial" panose="020B0604020202020204" pitchFamily="34" charset="0"/>
                        </a:rPr>
                        <a:t>Headers and text containers</a:t>
                      </a:r>
                      <a:br>
                        <a:rPr lang="en-US" sz="1800" b="0" baseline="0" dirty="0">
                          <a:solidFill>
                            <a:schemeClr val="bg1"/>
                          </a:solidFill>
                          <a:latin typeface="Arial" panose="020B0604020202020204" pitchFamily="34" charset="0"/>
                          <a:cs typeface="Arial" panose="020B0604020202020204" pitchFamily="34" charset="0"/>
                        </a:rPr>
                      </a:br>
                      <a:r>
                        <a:rPr lang="en-US" sz="18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800" b="0" baseline="0" dirty="0">
                          <a:solidFill>
                            <a:schemeClr val="bg1"/>
                          </a:solidFill>
                          <a:latin typeface="Arial" panose="020B0604020202020204" pitchFamily="34" charset="0"/>
                          <a:cs typeface="Arial" panose="020B0604020202020204" pitchFamily="34" charset="0"/>
                        </a:rPr>
                      </a:br>
                      <a:r>
                        <a:rPr lang="en-US" sz="1800" b="0" baseline="0" dirty="0">
                          <a:solidFill>
                            <a:srgbClr val="FFC000"/>
                          </a:solidFill>
                          <a:latin typeface="Arial" panose="020B0604020202020204" pitchFamily="34" charset="0"/>
                          <a:cs typeface="Arial" panose="020B0604020202020204" pitchFamily="34" charset="0"/>
                        </a:rPr>
                        <a:t>-</a:t>
                      </a:r>
                      <a:r>
                        <a:rPr lang="en-US" sz="1800" b="0" baseline="0" dirty="0">
                          <a:solidFill>
                            <a:schemeClr val="bg1"/>
                          </a:solidFill>
                          <a:latin typeface="Arial" panose="020B0604020202020204" pitchFamily="34" charset="0"/>
                          <a:cs typeface="Arial" panose="020B0604020202020204" pitchFamily="34" charset="0"/>
                        </a:rPr>
                        <a:t> </a:t>
                      </a:r>
                      <a:r>
                        <a:rPr lang="en-US" sz="18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800" b="0" baseline="0" dirty="0">
                          <a:solidFill>
                            <a:schemeClr val="bg1"/>
                          </a:solidFill>
                          <a:latin typeface="Arial" panose="020B0604020202020204" pitchFamily="34" charset="0"/>
                          <a:cs typeface="Arial" panose="020B0604020202020204" pitchFamily="34" charset="0"/>
                        </a:rPr>
                      </a:br>
                      <a:r>
                        <a:rPr lang="en-US" sz="1800" b="0" baseline="0" dirty="0">
                          <a:solidFill>
                            <a:srgbClr val="FFC000"/>
                          </a:solidFill>
                          <a:latin typeface="Arial" panose="020B0604020202020204" pitchFamily="34" charset="0"/>
                          <a:cs typeface="Arial" panose="020B0604020202020204" pitchFamily="34" charset="0"/>
                        </a:rPr>
                        <a:t>-</a:t>
                      </a:r>
                      <a:r>
                        <a:rPr lang="en-US" sz="1800" b="0" baseline="0" dirty="0">
                          <a:solidFill>
                            <a:schemeClr val="bg1"/>
                          </a:solidFill>
                          <a:latin typeface="Arial" panose="020B0604020202020204" pitchFamily="34" charset="0"/>
                          <a:cs typeface="Arial" panose="020B0604020202020204" pitchFamily="34" charset="0"/>
                        </a:rPr>
                        <a:t> </a:t>
                      </a:r>
                      <a:r>
                        <a:rPr lang="en-US" sz="18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800" b="0" baseline="0" dirty="0">
                          <a:solidFill>
                            <a:schemeClr val="bg1"/>
                          </a:solidFill>
                          <a:latin typeface="Arial" panose="020B0604020202020204" pitchFamily="34" charset="0"/>
                          <a:cs typeface="Arial" panose="020B0604020202020204" pitchFamily="34" charset="0"/>
                        </a:rPr>
                      </a:br>
                      <a:r>
                        <a:rPr lang="en-US" sz="1800" b="0" baseline="0" dirty="0">
                          <a:solidFill>
                            <a:srgbClr val="FFC000"/>
                          </a:solidFill>
                          <a:latin typeface="Arial" panose="020B0604020202020204" pitchFamily="34" charset="0"/>
                          <a:cs typeface="Arial" panose="020B0604020202020204" pitchFamily="34" charset="0"/>
                        </a:rPr>
                        <a:t>-</a:t>
                      </a:r>
                      <a:r>
                        <a:rPr lang="en-US" sz="1800" b="0" baseline="0" dirty="0">
                          <a:solidFill>
                            <a:schemeClr val="bg1"/>
                          </a:solidFill>
                          <a:latin typeface="Arial" panose="020B0604020202020204" pitchFamily="34" charset="0"/>
                          <a:cs typeface="Arial" panose="020B0604020202020204" pitchFamily="34" charset="0"/>
                        </a:rPr>
                        <a:t> </a:t>
                      </a:r>
                      <a:r>
                        <a:rPr lang="en-US" sz="18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208687">
                <a:tc gridSpan="2">
                  <a:txBody>
                    <a:bodyPr/>
                    <a:lstStyle/>
                    <a:p>
                      <a:r>
                        <a:rPr lang="en-US" sz="2000" b="1" dirty="0">
                          <a:solidFill>
                            <a:srgbClr val="FFC000"/>
                          </a:solidFill>
                          <a:latin typeface="Arial" panose="020B0604020202020204" pitchFamily="34" charset="0"/>
                          <a:cs typeface="Arial" panose="020B0604020202020204" pitchFamily="34" charset="0"/>
                        </a:rPr>
                        <a:t>Adding content to the poster</a:t>
                      </a:r>
                    </a:p>
                    <a:p>
                      <a:r>
                        <a:rPr lang="en-US" sz="18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8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8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124673">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0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868684">
                <a:tc gridSpan="2">
                  <a:txBody>
                    <a:bodyPr/>
                    <a:lstStyle/>
                    <a:p>
                      <a:endParaRPr lang="en-US" sz="18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2067811">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0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8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2597279">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8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4" name="Table 3">
            <a:extLst>
              <a:ext uri="{FF2B5EF4-FFF2-40B4-BE49-F238E27FC236}">
                <a16:creationId xmlns:a16="http://schemas.microsoft.com/office/drawing/2014/main" id="{70EF0DC5-0CE8-8B48-8495-AC770E4326B0}"/>
              </a:ext>
            </a:extLst>
          </p:cNvPr>
          <p:cNvGraphicFramePr>
            <a:graphicFrameLocks noGrp="1"/>
          </p:cNvGraphicFramePr>
          <p:nvPr userDrawn="1">
            <p:extLst>
              <p:ext uri="{D42A27DB-BD31-4B8C-83A1-F6EECF244321}">
                <p14:modId xmlns:p14="http://schemas.microsoft.com/office/powerpoint/2010/main" val="2914211395"/>
              </p:ext>
            </p:extLst>
          </p:nvPr>
        </p:nvGraphicFramePr>
        <p:xfrm>
          <a:off x="21937684" y="-142032"/>
          <a:ext cx="8060660" cy="30430194"/>
        </p:xfrm>
        <a:graphic>
          <a:graphicData uri="http://schemas.openxmlformats.org/drawingml/2006/table">
            <a:tbl>
              <a:tblPr firstRow="1" bandRow="1">
                <a:tableStyleId>{5C22544A-7EE6-4342-B048-85BDC9FD1C3A}</a:tableStyleId>
              </a:tblPr>
              <a:tblGrid>
                <a:gridCol w="3162981">
                  <a:extLst>
                    <a:ext uri="{9D8B030D-6E8A-4147-A177-3AD203B41FA5}">
                      <a16:colId xmlns:a16="http://schemas.microsoft.com/office/drawing/2014/main" val="20000"/>
                    </a:ext>
                  </a:extLst>
                </a:gridCol>
                <a:gridCol w="950236">
                  <a:extLst>
                    <a:ext uri="{9D8B030D-6E8A-4147-A177-3AD203B41FA5}">
                      <a16:colId xmlns:a16="http://schemas.microsoft.com/office/drawing/2014/main" val="764104496"/>
                    </a:ext>
                  </a:extLst>
                </a:gridCol>
                <a:gridCol w="3947443">
                  <a:extLst>
                    <a:ext uri="{9D8B030D-6E8A-4147-A177-3AD203B41FA5}">
                      <a16:colId xmlns:a16="http://schemas.microsoft.com/office/drawing/2014/main" val="4164475170"/>
                    </a:ext>
                  </a:extLst>
                </a:gridCol>
              </a:tblGrid>
              <a:tr h="1192134">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200" b="0" spc="600" dirty="0">
                          <a:solidFill>
                            <a:srgbClr val="1F3A4E"/>
                          </a:solidFill>
                          <a:latin typeface="Arial Black" panose="020B0A04020102020204" pitchFamily="34" charset="0"/>
                        </a:rPr>
                        <a:t>QUICK START GUIDE</a:t>
                      </a:r>
                      <a:br>
                        <a:rPr lang="en-US" sz="3200" b="0" spc="600" dirty="0">
                          <a:solidFill>
                            <a:srgbClr val="1F3A4E"/>
                          </a:solidFill>
                          <a:latin typeface="Arial Black" panose="020B0A04020102020204" pitchFamily="34" charset="0"/>
                        </a:rPr>
                      </a:br>
                      <a:r>
                        <a:rPr lang="en-US" sz="2400" b="1" spc="0" dirty="0">
                          <a:solidFill>
                            <a:srgbClr val="FF0000"/>
                          </a:solidFill>
                          <a:latin typeface="Trebuchet MS" pitchFamily="34" charset="0"/>
                        </a:rPr>
                        <a:t>(THIS SIDEBAR WILL NOT PRINT)</a:t>
                      </a:r>
                      <a:endParaRPr lang="en-US" sz="32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727945">
                <a:tc gridSpan="3">
                  <a:txBody>
                    <a:bodyPr/>
                    <a:lstStyle/>
                    <a:p>
                      <a:pPr algn="l"/>
                      <a:r>
                        <a:rPr lang="en-US" sz="20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8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8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800" dirty="0">
                        <a:solidFill>
                          <a:srgbClr val="FFC000"/>
                        </a:solidFill>
                      </a:endParaRPr>
                    </a:p>
                    <a:p>
                      <a:pPr marL="0" indent="0" algn="l" defTabSz="114300"/>
                      <a:endParaRPr lang="en-US" sz="1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8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8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8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4259477">
                <a:tc gridSpan="3">
                  <a:txBody>
                    <a:bodyPr/>
                    <a:lstStyle/>
                    <a:p>
                      <a:r>
                        <a:rPr lang="en-US" sz="2000" b="1" dirty="0">
                          <a:solidFill>
                            <a:srgbClr val="FFC000"/>
                          </a:solidFill>
                          <a:latin typeface="Arial" panose="020B0604020202020204" pitchFamily="34" charset="0"/>
                          <a:cs typeface="Arial" panose="020B0604020202020204" pitchFamily="34" charset="0"/>
                        </a:rPr>
                        <a:t>How to change the column layout configuration</a:t>
                      </a:r>
                    </a:p>
                    <a:p>
                      <a:r>
                        <a:rPr lang="en-US" sz="18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800" dirty="0">
                          <a:solidFill>
                            <a:srgbClr val="D9D9D9"/>
                          </a:solidFill>
                          <a:latin typeface="Arial" panose="020B0604020202020204" pitchFamily="34" charset="0"/>
                          <a:cs typeface="Arial" panose="020B0604020202020204" pitchFamily="34" charset="0"/>
                        </a:rPr>
                        <a:t>You can see a tutorial here: </a:t>
                      </a:r>
                      <a:r>
                        <a:rPr lang="en-US" sz="1800" u="sng" dirty="0">
                          <a:solidFill>
                            <a:srgbClr val="FFC000"/>
                          </a:solidFill>
                          <a:latin typeface="Arial" panose="020B0604020202020204" pitchFamily="34" charset="0"/>
                          <a:cs typeface="Arial" panose="020B0604020202020204" pitchFamily="34" charset="0"/>
                        </a:rPr>
                        <a:t>https://</a:t>
                      </a:r>
                      <a:r>
                        <a:rPr lang="en-US" sz="1800" u="sng" dirty="0" err="1">
                          <a:solidFill>
                            <a:srgbClr val="FFC000"/>
                          </a:solidFill>
                          <a:latin typeface="Arial" panose="020B0604020202020204" pitchFamily="34" charset="0"/>
                          <a:cs typeface="Arial" panose="020B0604020202020204" pitchFamily="34" charset="0"/>
                        </a:rPr>
                        <a:t>www.posterpresentations.com</a:t>
                      </a:r>
                      <a:r>
                        <a:rPr lang="en-US" sz="1800" u="sng" dirty="0">
                          <a:solidFill>
                            <a:srgbClr val="FFC000"/>
                          </a:solidFill>
                          <a:latin typeface="Arial" panose="020B0604020202020204" pitchFamily="34" charset="0"/>
                          <a:cs typeface="Arial" panose="020B0604020202020204" pitchFamily="34" charset="0"/>
                        </a:rPr>
                        <a:t>/how-to-change-the-column-</a:t>
                      </a:r>
                      <a:r>
                        <a:rPr lang="en-US" sz="1800" u="sng" dirty="0" err="1">
                          <a:solidFill>
                            <a:srgbClr val="FFC000"/>
                          </a:solidFill>
                          <a:latin typeface="Arial" panose="020B0604020202020204" pitchFamily="34" charset="0"/>
                          <a:cs typeface="Arial" panose="020B0604020202020204" pitchFamily="34" charset="0"/>
                        </a:rPr>
                        <a:t>configuration.html</a:t>
                      </a:r>
                      <a:endParaRPr lang="en-US" sz="4400" u="sng" dirty="0">
                        <a:solidFill>
                          <a:srgbClr val="FFC000"/>
                        </a:solidFill>
                      </a:endParaRPr>
                    </a:p>
                  </a:txBody>
                  <a:tcPr marL="182880" marT="137160">
                    <a:solidFill>
                      <a:schemeClr val="tx1"/>
                    </a:solidFill>
                  </a:tcPr>
                </a:tc>
                <a:tc hMerge="1">
                  <a:txBody>
                    <a:bodyPr/>
                    <a:lstStyle/>
                    <a:p>
                      <a:endParaRPr lang="en-US"/>
                    </a:p>
                  </a:txBody>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678544">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0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800" noProof="0" dirty="0">
                          <a:solidFill>
                            <a:srgbClr val="D9D9D9"/>
                          </a:solidFill>
                          <a:latin typeface="Arial" panose="020B0604020202020204" pitchFamily="34" charset="0"/>
                          <a:cs typeface="Arial" panose="020B0604020202020204" pitchFamily="34" charset="0"/>
                        </a:rPr>
                        <a:t>The Quick Start</a:t>
                      </a:r>
                      <a:r>
                        <a:rPr lang="en-US" sz="1800" baseline="0" noProof="0" dirty="0">
                          <a:solidFill>
                            <a:srgbClr val="D9D9D9"/>
                          </a:solidFill>
                          <a:latin typeface="Arial" panose="020B0604020202020204" pitchFamily="34" charset="0"/>
                          <a:cs typeface="Arial" panose="020B0604020202020204" pitchFamily="34" charset="0"/>
                        </a:rPr>
                        <a:t> Guides</a:t>
                      </a:r>
                      <a:r>
                        <a:rPr lang="en-US" sz="1800" noProof="0" dirty="0">
                          <a:solidFill>
                            <a:srgbClr val="D9D9D9"/>
                          </a:solidFill>
                          <a:latin typeface="Arial" panose="020B0604020202020204" pitchFamily="34" charset="0"/>
                          <a:cs typeface="Arial" panose="020B0604020202020204" pitchFamily="34" charset="0"/>
                        </a:rPr>
                        <a:t> </a:t>
                      </a:r>
                      <a:r>
                        <a:rPr lang="en-US" sz="1800" u="sng" noProof="0" dirty="0">
                          <a:solidFill>
                            <a:srgbClr val="D9D9D9"/>
                          </a:solidFill>
                          <a:latin typeface="Arial" panose="020B0604020202020204" pitchFamily="34" charset="0"/>
                          <a:cs typeface="Arial" panose="020B0604020202020204" pitchFamily="34" charset="0"/>
                        </a:rPr>
                        <a:t>are outside the template’s printable area</a:t>
                      </a:r>
                      <a:r>
                        <a:rPr lang="en-US" sz="1800" noProof="0" dirty="0">
                          <a:solidFill>
                            <a:srgbClr val="D9D9D9"/>
                          </a:solidFill>
                          <a:latin typeface="Arial" panose="020B0604020202020204" pitchFamily="34" charset="0"/>
                          <a:cs typeface="Arial" panose="020B0604020202020204" pitchFamily="34" charset="0"/>
                        </a:rPr>
                        <a:t> and they will not be on the printed poster</a:t>
                      </a:r>
                      <a:r>
                        <a:rPr lang="en-US" sz="18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8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8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800" baseline="0" noProof="0" dirty="0">
                          <a:solidFill>
                            <a:srgbClr val="D9D9D9"/>
                          </a:solidFill>
                          <a:latin typeface="Arial" panose="020B0604020202020204" pitchFamily="34" charset="0"/>
                          <a:cs typeface="Arial" panose="020B0604020202020204" pitchFamily="34" charset="0"/>
                        </a:rPr>
                        <a:t>To hide the guides click on the </a:t>
                      </a:r>
                      <a:r>
                        <a:rPr lang="en-US" sz="1800" b="1" baseline="0" noProof="0" dirty="0">
                          <a:solidFill>
                            <a:srgbClr val="D9D9D9"/>
                          </a:solidFill>
                          <a:latin typeface="Arial" panose="020B0604020202020204" pitchFamily="34" charset="0"/>
                          <a:cs typeface="Arial" panose="020B0604020202020204" pitchFamily="34" charset="0"/>
                        </a:rPr>
                        <a:t>Home</a:t>
                      </a:r>
                      <a:r>
                        <a:rPr lang="en-US" sz="18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800" b="1" baseline="0" noProof="0" dirty="0">
                          <a:solidFill>
                            <a:srgbClr val="D9D9D9"/>
                          </a:solidFill>
                          <a:latin typeface="Arial" panose="020B0604020202020204" pitchFamily="34" charset="0"/>
                          <a:cs typeface="Arial" panose="020B0604020202020204" pitchFamily="34" charset="0"/>
                        </a:rPr>
                        <a:t>Layout</a:t>
                      </a:r>
                      <a:r>
                        <a:rPr lang="en-US" sz="18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800" b="1" baseline="0" noProof="0" dirty="0">
                          <a:solidFill>
                            <a:srgbClr val="D9D9D9"/>
                          </a:solidFill>
                          <a:latin typeface="Arial" panose="020B0604020202020204" pitchFamily="34" charset="0"/>
                          <a:cs typeface="Arial" panose="020B0604020202020204" pitchFamily="34" charset="0"/>
                        </a:rPr>
                        <a:t>Without Guides </a:t>
                      </a:r>
                      <a:r>
                        <a:rPr lang="en-US" sz="1800" b="0" baseline="0" noProof="0" dirty="0">
                          <a:solidFill>
                            <a:srgbClr val="D9D9D9"/>
                          </a:solidFill>
                          <a:latin typeface="Arial" panose="020B0604020202020204" pitchFamily="34" charset="0"/>
                          <a:cs typeface="Arial" panose="020B0604020202020204" pitchFamily="34" charset="0"/>
                        </a:rPr>
                        <a:t>layout</a:t>
                      </a:r>
                      <a:r>
                        <a:rPr lang="en-US" sz="1800" baseline="0" noProof="0" dirty="0">
                          <a:solidFill>
                            <a:srgbClr val="D9D9D9"/>
                          </a:solidFill>
                          <a:latin typeface="Arial" panose="020B0604020202020204" pitchFamily="34" charset="0"/>
                          <a:cs typeface="Arial" panose="020B0604020202020204" pitchFamily="34" charset="0"/>
                        </a:rPr>
                        <a:t>.</a:t>
                      </a:r>
                      <a:endParaRPr lang="en-US" sz="1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rowSpan="2"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noProof="0">
                          <a:solidFill>
                            <a:srgbClr val="D9D9D9"/>
                          </a:solidFill>
                          <a:latin typeface="Arial" panose="020B0604020202020204" pitchFamily="34" charset="0"/>
                          <a:cs typeface="Arial" panose="020B0604020202020204" pitchFamily="34" charset="0"/>
                        </a:rPr>
                        <a:t>The Quick Start</a:t>
                      </a:r>
                      <a:r>
                        <a:rPr lang="en-US" sz="2800" baseline="0" noProof="0">
                          <a:solidFill>
                            <a:srgbClr val="D9D9D9"/>
                          </a:solidFill>
                          <a:latin typeface="Arial" panose="020B0604020202020204" pitchFamily="34" charset="0"/>
                          <a:cs typeface="Arial" panose="020B0604020202020204" pitchFamily="34" charset="0"/>
                        </a:rPr>
                        <a:t> Guides</a:t>
                      </a:r>
                      <a:r>
                        <a:rPr lang="en-US" sz="2800" noProof="0">
                          <a:solidFill>
                            <a:srgbClr val="D9D9D9"/>
                          </a:solidFill>
                          <a:latin typeface="Arial" panose="020B0604020202020204" pitchFamily="34" charset="0"/>
                          <a:cs typeface="Arial" panose="020B0604020202020204" pitchFamily="34" charset="0"/>
                        </a:rPr>
                        <a:t> </a:t>
                      </a:r>
                      <a:r>
                        <a:rPr lang="en-US" sz="2800" u="sng" noProof="0">
                          <a:solidFill>
                            <a:srgbClr val="D9D9D9"/>
                          </a:solidFill>
                          <a:latin typeface="Arial" panose="020B0604020202020204" pitchFamily="34" charset="0"/>
                          <a:cs typeface="Arial" panose="020B0604020202020204" pitchFamily="34" charset="0"/>
                        </a:rPr>
                        <a:t>are outside the template’s printable area</a:t>
                      </a:r>
                      <a:r>
                        <a:rPr lang="en-US" sz="2800" noProof="0">
                          <a:solidFill>
                            <a:srgbClr val="D9D9D9"/>
                          </a:solidFill>
                          <a:latin typeface="Arial" panose="020B0604020202020204" pitchFamily="34" charset="0"/>
                          <a:cs typeface="Arial" panose="020B0604020202020204" pitchFamily="34" charset="0"/>
                        </a:rPr>
                        <a:t> and they will not be on the printed poster</a:t>
                      </a:r>
                      <a:r>
                        <a:rPr lang="en-US" sz="28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To hide the guides click on the </a:t>
                      </a:r>
                      <a:r>
                        <a:rPr lang="en-US" sz="2800" b="1" baseline="0" noProof="0">
                          <a:solidFill>
                            <a:srgbClr val="D9D9D9"/>
                          </a:solidFill>
                          <a:latin typeface="Arial" panose="020B0604020202020204" pitchFamily="34" charset="0"/>
                          <a:cs typeface="Arial" panose="020B0604020202020204" pitchFamily="34" charset="0"/>
                        </a:rPr>
                        <a:t>Home</a:t>
                      </a:r>
                      <a:r>
                        <a:rPr lang="en-US" sz="28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800" b="1"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800" b="1" baseline="0" noProof="0">
                          <a:solidFill>
                            <a:srgbClr val="D9D9D9"/>
                          </a:solidFill>
                          <a:latin typeface="Arial" panose="020B0604020202020204" pitchFamily="34" charset="0"/>
                          <a:cs typeface="Arial" panose="020B0604020202020204" pitchFamily="34" charset="0"/>
                        </a:rPr>
                        <a:t>Without Guides </a:t>
                      </a:r>
                      <a:r>
                        <a:rPr lang="en-US" sz="2800" b="0"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a:t>
                      </a: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5446460">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endParaRPr lang="en-US"/>
                    </a:p>
                  </a:txBody>
                  <a:tcPr/>
                </a:tc>
                <a:extLst>
                  <a:ext uri="{0D108BD9-81ED-4DB2-BD59-A6C34878D82A}">
                    <a16:rowId xmlns:a16="http://schemas.microsoft.com/office/drawing/2014/main" val="1766341567"/>
                  </a:ext>
                </a:extLst>
              </a:tr>
              <a:tr h="4626677">
                <a:tc>
                  <a:txBody>
                    <a:bodyPr/>
                    <a:lstStyle/>
                    <a:p>
                      <a:pPr rtl="0"/>
                      <a:r>
                        <a:rPr lang="en-US" sz="2400" b="1" dirty="0">
                          <a:solidFill>
                            <a:srgbClr val="FFC000"/>
                          </a:solidFill>
                          <a:latin typeface="Arial" panose="020B0604020202020204" pitchFamily="34" charset="0"/>
                          <a:cs typeface="Arial" panose="020B0604020202020204" pitchFamily="34" charset="0"/>
                        </a:rPr>
                        <a:t>How to</a:t>
                      </a:r>
                      <a:r>
                        <a:rPr lang="en-US" sz="2400" b="1" baseline="0" dirty="0">
                          <a:solidFill>
                            <a:srgbClr val="FFC000"/>
                          </a:solidFill>
                          <a:latin typeface="Arial" panose="020B0604020202020204" pitchFamily="34" charset="0"/>
                          <a:cs typeface="Arial" panose="020B0604020202020204" pitchFamily="34" charset="0"/>
                        </a:rPr>
                        <a:t> preview your poster prior to printing</a:t>
                      </a:r>
                      <a:endParaRPr lang="en-US" sz="2400" b="1" dirty="0">
                        <a:solidFill>
                          <a:srgbClr val="FFC000"/>
                        </a:solidFill>
                        <a:latin typeface="Arial" panose="020B0604020202020204" pitchFamily="34" charset="0"/>
                        <a:cs typeface="Arial" panose="020B0604020202020204" pitchFamily="34" charset="0"/>
                      </a:endParaRPr>
                    </a:p>
                    <a:p>
                      <a:pPr rtl="0"/>
                      <a:r>
                        <a:rPr lang="en-US" sz="2000" dirty="0">
                          <a:solidFill>
                            <a:srgbClr val="D9D9D9"/>
                          </a:solidFill>
                          <a:latin typeface="Arial" panose="020B0604020202020204" pitchFamily="34" charset="0"/>
                          <a:cs typeface="Arial" panose="020B0604020202020204" pitchFamily="34" charset="0"/>
                        </a:rPr>
                        <a:t>You can preview your poster at any time by pressing the </a:t>
                      </a:r>
                      <a:r>
                        <a:rPr lang="en-US" sz="2000" dirty="0">
                          <a:solidFill>
                            <a:srgbClr val="FFC000"/>
                          </a:solidFill>
                          <a:latin typeface="Arial" panose="020B0604020202020204" pitchFamily="34" charset="0"/>
                          <a:cs typeface="Arial" panose="020B0604020202020204" pitchFamily="34" charset="0"/>
                        </a:rPr>
                        <a:t>F5 key</a:t>
                      </a:r>
                      <a:r>
                        <a:rPr lang="en-US" sz="20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000" dirty="0">
                          <a:solidFill>
                            <a:srgbClr val="FFC000"/>
                          </a:solidFill>
                          <a:latin typeface="Arial" panose="020B0604020202020204" pitchFamily="34" charset="0"/>
                          <a:cs typeface="Arial" panose="020B0604020202020204" pitchFamily="34" charset="0"/>
                        </a:rPr>
                        <a:t>ESC key </a:t>
                      </a:r>
                      <a:r>
                        <a:rPr lang="en-US" sz="20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gridSpan="2">
                  <a:txBody>
                    <a:bodyPr/>
                    <a:lstStyle/>
                    <a:p>
                      <a:pPr rtl="0"/>
                      <a:r>
                        <a:rPr lang="en-US" sz="8800" b="1" dirty="0">
                          <a:solidFill>
                            <a:srgbClr val="D9D9D9"/>
                          </a:solidFill>
                          <a:latin typeface="Arial" panose="020B0604020202020204" pitchFamily="34" charset="0"/>
                          <a:cs typeface="Arial" panose="020B0604020202020204" pitchFamily="34" charset="0"/>
                        </a:rPr>
                        <a:t>F5</a:t>
                      </a:r>
                      <a:r>
                        <a:rPr lang="en-US" sz="1800" baseline="0" dirty="0">
                          <a:solidFill>
                            <a:srgbClr val="D9D9D9"/>
                          </a:solidFill>
                          <a:latin typeface="Arial" panose="020B0604020202020204" pitchFamily="34" charset="0"/>
                          <a:cs typeface="Arial" panose="020B0604020202020204" pitchFamily="34" charset="0"/>
                        </a:rPr>
                        <a:t> </a:t>
                      </a:r>
                      <a:endParaRPr lang="en-US" sz="1800" dirty="0">
                        <a:solidFill>
                          <a:srgbClr val="D9D9D9"/>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tc hMerge="1">
                  <a:txBody>
                    <a:bodyPr/>
                    <a:lstStyle/>
                    <a:p>
                      <a:pPr algn="ctr"/>
                      <a:r>
                        <a:rPr lang="en-US" sz="13800" b="1" dirty="0">
                          <a:solidFill>
                            <a:srgbClr val="D9D9D9"/>
                          </a:solidFill>
                          <a:latin typeface="Arial" panose="020B0604020202020204" pitchFamily="34" charset="0"/>
                          <a:cs typeface="Arial" panose="020B0604020202020204" pitchFamily="34" charset="0"/>
                        </a:rPr>
                        <a:t>F5</a:t>
                      </a:r>
                      <a:r>
                        <a:rPr lang="en-US" sz="2800" baseline="0" dirty="0">
                          <a:solidFill>
                            <a:srgbClr val="D9D9D9"/>
                          </a:solidFill>
                          <a:latin typeface="Arial" panose="020B0604020202020204" pitchFamily="34" charset="0"/>
                          <a:cs typeface="Arial" panose="020B0604020202020204" pitchFamily="34" charset="0"/>
                        </a:rPr>
                        <a:t> </a:t>
                      </a:r>
                      <a:endParaRPr lang="en-US" sz="60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308827">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0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800" noProof="0" dirty="0">
                          <a:solidFill>
                            <a:srgbClr val="D9D9D9"/>
                          </a:solidFill>
                          <a:latin typeface="Arial"/>
                          <a:cs typeface="Arial"/>
                        </a:rPr>
                        <a:t>When you are ready to have your poster printed go online to </a:t>
                      </a:r>
                      <a:r>
                        <a:rPr lang="en-US" sz="1800" noProof="0" dirty="0" err="1">
                          <a:solidFill>
                            <a:srgbClr val="FFC000"/>
                          </a:solidFill>
                          <a:latin typeface="Arial"/>
                          <a:cs typeface="Arial"/>
                        </a:rPr>
                        <a:t>PosterPresentations.com</a:t>
                      </a:r>
                      <a:r>
                        <a:rPr lang="en-US" sz="1800" noProof="0" dirty="0">
                          <a:solidFill>
                            <a:srgbClr val="D9D9D9"/>
                          </a:solidFill>
                          <a:latin typeface="Arial"/>
                          <a:cs typeface="Arial"/>
                        </a:rPr>
                        <a:t> and click on the "</a:t>
                      </a:r>
                      <a:r>
                        <a:rPr lang="en-US" sz="1800" noProof="0" dirty="0">
                          <a:solidFill>
                            <a:srgbClr val="FFC000"/>
                          </a:solidFill>
                          <a:latin typeface="Arial"/>
                          <a:cs typeface="Arial"/>
                        </a:rPr>
                        <a:t>Order Your Poster</a:t>
                      </a:r>
                      <a:r>
                        <a:rPr lang="en-US" sz="18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8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1800" noProof="0" dirty="0">
                          <a:solidFill>
                            <a:srgbClr val="D9D9D9"/>
                          </a:solidFill>
                          <a:latin typeface="Arial"/>
                          <a:cs typeface="Arial"/>
                        </a:rPr>
                      </a:br>
                      <a:r>
                        <a:rPr lang="en-US" sz="1800" noProof="0" dirty="0">
                          <a:solidFill>
                            <a:srgbClr val="D9D9D9"/>
                          </a:solidFill>
                          <a:latin typeface="Arial"/>
                          <a:cs typeface="Arial"/>
                        </a:rPr>
                        <a:t>Go to </a:t>
                      </a:r>
                      <a:r>
                        <a:rPr lang="en-US" sz="1800" noProof="0" dirty="0" err="1">
                          <a:solidFill>
                            <a:srgbClr val="FFC000"/>
                          </a:solidFill>
                          <a:latin typeface="Arial"/>
                          <a:cs typeface="Arial"/>
                        </a:rPr>
                        <a:t>PosterPresentations.com</a:t>
                      </a:r>
                      <a:r>
                        <a:rPr lang="en-US" sz="18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047130">
                <a:tc gridSpan="3">
                  <a:txBody>
                    <a:bodyPr/>
                    <a:lstStyle/>
                    <a:p>
                      <a:endParaRPr lang="en-US" sz="18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130052">
                <a:tc gridSpan="2">
                  <a:txBody>
                    <a:bodyPr/>
                    <a:lstStyle/>
                    <a:p>
                      <a:pPr>
                        <a:lnSpc>
                          <a:spcPts val="2600"/>
                        </a:lnSpc>
                      </a:pPr>
                      <a:r>
                        <a:rPr lang="en-US" sz="1800" dirty="0">
                          <a:solidFill>
                            <a:schemeClr val="bg1">
                              <a:lumMod val="85000"/>
                            </a:schemeClr>
                          </a:solidFill>
                          <a:latin typeface="Arial"/>
                          <a:cs typeface="Arial"/>
                        </a:rPr>
                        <a:t>© 2019</a:t>
                      </a:r>
                      <a:r>
                        <a:rPr lang="en-US" sz="1800" baseline="0" dirty="0">
                          <a:solidFill>
                            <a:schemeClr val="bg1">
                              <a:lumMod val="85000"/>
                            </a:schemeClr>
                          </a:solidFill>
                          <a:latin typeface="Arial"/>
                          <a:cs typeface="Arial"/>
                        </a:rPr>
                        <a:t> </a:t>
                      </a:r>
                      <a:r>
                        <a:rPr lang="en-US" sz="1800" dirty="0" err="1">
                          <a:solidFill>
                            <a:schemeClr val="bg1">
                              <a:lumMod val="85000"/>
                            </a:schemeClr>
                          </a:solidFill>
                          <a:latin typeface="Arial"/>
                          <a:cs typeface="Arial"/>
                        </a:rPr>
                        <a:t>PosterPresentations.com</a:t>
                      </a:r>
                      <a:br>
                        <a:rPr lang="en-US" sz="1800" dirty="0">
                          <a:solidFill>
                            <a:schemeClr val="bg1">
                              <a:lumMod val="85000"/>
                            </a:schemeClr>
                          </a:solidFill>
                          <a:latin typeface="Arial"/>
                          <a:cs typeface="Arial"/>
                        </a:rPr>
                      </a:br>
                      <a:r>
                        <a:rPr lang="en-US" sz="1800" dirty="0">
                          <a:solidFill>
                            <a:schemeClr val="bg1">
                              <a:lumMod val="85000"/>
                            </a:schemeClr>
                          </a:solidFill>
                          <a:latin typeface="Arial"/>
                          <a:cs typeface="Arial"/>
                        </a:rPr>
                        <a:t>2117 Fourth Street ,</a:t>
                      </a:r>
                      <a:r>
                        <a:rPr lang="en-US" sz="1800" baseline="0" dirty="0">
                          <a:solidFill>
                            <a:schemeClr val="bg1">
                              <a:lumMod val="85000"/>
                            </a:schemeClr>
                          </a:solidFill>
                          <a:latin typeface="Arial"/>
                          <a:cs typeface="Arial"/>
                        </a:rPr>
                        <a:t> STE C        </a:t>
                      </a:r>
                    </a:p>
                    <a:p>
                      <a:pPr>
                        <a:lnSpc>
                          <a:spcPts val="2600"/>
                        </a:lnSpc>
                      </a:pPr>
                      <a:r>
                        <a:rPr lang="en-US" sz="1800" baseline="0" dirty="0">
                          <a:solidFill>
                            <a:schemeClr val="bg1">
                              <a:lumMod val="85000"/>
                            </a:schemeClr>
                          </a:solidFill>
                          <a:latin typeface="Arial"/>
                          <a:cs typeface="Arial"/>
                        </a:rPr>
                        <a:t>Berkeley CA 94710 USA</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pPr>
                        <a:lnSpc>
                          <a:spcPts val="2600"/>
                        </a:lnSpc>
                      </a:pPr>
                      <a:endParaRPr lang="en-US" sz="24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D0D0D0"/>
                          </a:solidFill>
                          <a:latin typeface="Arial"/>
                          <a:cs typeface="Arial"/>
                        </a:rPr>
                        <a:t>For complete tutorials</a:t>
                      </a:r>
                      <a:r>
                        <a:rPr lang="en-US" sz="18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400" b="1" dirty="0">
                          <a:solidFill>
                            <a:srgbClr val="FFC000"/>
                          </a:solidFill>
                          <a:latin typeface="Arial"/>
                          <a:cs typeface="Arial"/>
                        </a:rPr>
                        <a:t>https://</a:t>
                      </a:r>
                      <a:r>
                        <a:rPr lang="en-US" sz="1400" b="1" dirty="0" err="1">
                          <a:solidFill>
                            <a:srgbClr val="FFC000"/>
                          </a:solidFill>
                          <a:latin typeface="Arial"/>
                          <a:cs typeface="Arial"/>
                        </a:rPr>
                        <a:t>www.posterpresentations.com</a:t>
                      </a:r>
                      <a:r>
                        <a:rPr lang="en-US" sz="1400" b="1" dirty="0">
                          <a:solidFill>
                            <a:srgbClr val="FFC000"/>
                          </a:solidFill>
                          <a:latin typeface="Arial"/>
                          <a:cs typeface="Arial"/>
                        </a:rPr>
                        <a:t>/</a:t>
                      </a:r>
                      <a:r>
                        <a:rPr lang="en-US" sz="1400" b="1" dirty="0" err="1">
                          <a:solidFill>
                            <a:srgbClr val="FFC000"/>
                          </a:solidFill>
                          <a:latin typeface="Arial"/>
                          <a:cs typeface="Arial"/>
                        </a:rPr>
                        <a:t>helpdesk.html</a:t>
                      </a:r>
                      <a:endParaRPr lang="en-US" sz="9600" dirty="0"/>
                    </a:p>
                  </a:txBody>
                  <a:tcPr marL="182880" marT="137160">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9" r:id="rId1"/>
  </p:sldLayoutIdLst>
  <p:txStyles>
    <p:titleStyle>
      <a:lvl1pPr algn="ctr" defTabSz="3038715" rtl="0" eaLnBrk="1" latinLnBrk="0" hangingPunct="1">
        <a:spcBef>
          <a:spcPct val="0"/>
        </a:spcBef>
        <a:buNone/>
        <a:defRPr sz="6000" kern="1200">
          <a:solidFill>
            <a:schemeClr val="bg1"/>
          </a:solidFill>
          <a:latin typeface="Trebuchet MS" pitchFamily="34" charset="0"/>
          <a:ea typeface="+mj-ea"/>
          <a:cs typeface="+mj-cs"/>
        </a:defRPr>
      </a:lvl1pPr>
    </p:titleStyle>
    <p:bodyStyle>
      <a:lvl1pPr marL="1139518" indent="-1139518" algn="l" defTabSz="3038715" rtl="0" eaLnBrk="1" latinLnBrk="0" hangingPunct="1">
        <a:spcBef>
          <a:spcPct val="20000"/>
        </a:spcBef>
        <a:buFont typeface="Arial" pitchFamily="34" charset="0"/>
        <a:buChar char="•"/>
        <a:defRPr sz="10600" kern="1200">
          <a:solidFill>
            <a:schemeClr val="tx1"/>
          </a:solidFill>
          <a:latin typeface="+mn-lt"/>
          <a:ea typeface="+mn-ea"/>
          <a:cs typeface="+mn-cs"/>
        </a:defRPr>
      </a:lvl1pPr>
      <a:lvl2pPr marL="2468955" indent="-949598" algn="l" defTabSz="3038715" rtl="0" eaLnBrk="1" latinLnBrk="0" hangingPunct="1">
        <a:spcBef>
          <a:spcPct val="20000"/>
        </a:spcBef>
        <a:buFont typeface="Arial" pitchFamily="34" charset="0"/>
        <a:buChar char="–"/>
        <a:defRPr sz="9400" kern="1200">
          <a:solidFill>
            <a:schemeClr val="tx1"/>
          </a:solidFill>
          <a:latin typeface="+mn-lt"/>
          <a:ea typeface="+mn-ea"/>
          <a:cs typeface="+mn-cs"/>
        </a:defRPr>
      </a:lvl2pPr>
      <a:lvl3pPr marL="3798394" indent="-759679" algn="l" defTabSz="3038715" rtl="0" eaLnBrk="1" latinLnBrk="0" hangingPunct="1">
        <a:spcBef>
          <a:spcPct val="20000"/>
        </a:spcBef>
        <a:buFont typeface="Arial" pitchFamily="34" charset="0"/>
        <a:buChar char="•"/>
        <a:defRPr sz="8000" kern="1200">
          <a:solidFill>
            <a:schemeClr val="tx1"/>
          </a:solidFill>
          <a:latin typeface="+mn-lt"/>
          <a:ea typeface="+mn-ea"/>
          <a:cs typeface="+mn-cs"/>
        </a:defRPr>
      </a:lvl3pPr>
      <a:lvl4pPr marL="531775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4pPr>
      <a:lvl5pPr marL="683710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5pPr>
      <a:lvl6pPr marL="8356465"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6pPr>
      <a:lvl7pPr marL="987582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7pPr>
      <a:lvl8pPr marL="11395179"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8pPr>
      <a:lvl9pPr marL="1291453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9pPr>
    </p:bodyStyle>
    <p:otherStyle>
      <a:defPPr>
        <a:defRPr lang="en-US"/>
      </a:defPPr>
      <a:lvl1pPr marL="0" algn="l" defTabSz="3038715" rtl="0" eaLnBrk="1" latinLnBrk="0" hangingPunct="1">
        <a:defRPr sz="6000" kern="1200">
          <a:solidFill>
            <a:schemeClr val="tx1"/>
          </a:solidFill>
          <a:latin typeface="+mn-lt"/>
          <a:ea typeface="+mn-ea"/>
          <a:cs typeface="+mn-cs"/>
        </a:defRPr>
      </a:lvl1pPr>
      <a:lvl2pPr marL="1519358" algn="l" defTabSz="3038715" rtl="0" eaLnBrk="1" latinLnBrk="0" hangingPunct="1">
        <a:defRPr sz="6000" kern="1200">
          <a:solidFill>
            <a:schemeClr val="tx1"/>
          </a:solidFill>
          <a:latin typeface="+mn-lt"/>
          <a:ea typeface="+mn-ea"/>
          <a:cs typeface="+mn-cs"/>
        </a:defRPr>
      </a:lvl2pPr>
      <a:lvl3pPr marL="3038715" algn="l" defTabSz="3038715" rtl="0" eaLnBrk="1" latinLnBrk="0" hangingPunct="1">
        <a:defRPr sz="6000" kern="1200">
          <a:solidFill>
            <a:schemeClr val="tx1"/>
          </a:solidFill>
          <a:latin typeface="+mn-lt"/>
          <a:ea typeface="+mn-ea"/>
          <a:cs typeface="+mn-cs"/>
        </a:defRPr>
      </a:lvl3pPr>
      <a:lvl4pPr marL="4558071" algn="l" defTabSz="3038715" rtl="0" eaLnBrk="1" latinLnBrk="0" hangingPunct="1">
        <a:defRPr sz="6000" kern="1200">
          <a:solidFill>
            <a:schemeClr val="tx1"/>
          </a:solidFill>
          <a:latin typeface="+mn-lt"/>
          <a:ea typeface="+mn-ea"/>
          <a:cs typeface="+mn-cs"/>
        </a:defRPr>
      </a:lvl4pPr>
      <a:lvl5pPr marL="6077429" algn="l" defTabSz="3038715" rtl="0" eaLnBrk="1" latinLnBrk="0" hangingPunct="1">
        <a:defRPr sz="6000" kern="1200">
          <a:solidFill>
            <a:schemeClr val="tx1"/>
          </a:solidFill>
          <a:latin typeface="+mn-lt"/>
          <a:ea typeface="+mn-ea"/>
          <a:cs typeface="+mn-cs"/>
        </a:defRPr>
      </a:lvl5pPr>
      <a:lvl6pPr marL="7596786" algn="l" defTabSz="3038715" rtl="0" eaLnBrk="1" latinLnBrk="0" hangingPunct="1">
        <a:defRPr sz="6000" kern="1200">
          <a:solidFill>
            <a:schemeClr val="tx1"/>
          </a:solidFill>
          <a:latin typeface="+mn-lt"/>
          <a:ea typeface="+mn-ea"/>
          <a:cs typeface="+mn-cs"/>
        </a:defRPr>
      </a:lvl6pPr>
      <a:lvl7pPr marL="9116145" algn="l" defTabSz="3038715" rtl="0" eaLnBrk="1" latinLnBrk="0" hangingPunct="1">
        <a:defRPr sz="6000" kern="1200">
          <a:solidFill>
            <a:schemeClr val="tx1"/>
          </a:solidFill>
          <a:latin typeface="+mn-lt"/>
          <a:ea typeface="+mn-ea"/>
          <a:cs typeface="+mn-cs"/>
        </a:defRPr>
      </a:lvl7pPr>
      <a:lvl8pPr marL="10635501" algn="l" defTabSz="3038715" rtl="0" eaLnBrk="1" latinLnBrk="0" hangingPunct="1">
        <a:defRPr sz="6000" kern="1200">
          <a:solidFill>
            <a:schemeClr val="tx1"/>
          </a:solidFill>
          <a:latin typeface="+mn-lt"/>
          <a:ea typeface="+mn-ea"/>
          <a:cs typeface="+mn-cs"/>
        </a:defRPr>
      </a:lvl8pPr>
      <a:lvl9pPr marL="12154859" algn="l" defTabSz="3038715" rtl="0" eaLnBrk="1" latinLnBrk="0" hangingPunct="1">
        <a:defRPr sz="60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 name="Text Box 14"/>
          <p:cNvSpPr txBox="1">
            <a:spLocks noChangeArrowheads="1"/>
          </p:cNvSpPr>
          <p:nvPr/>
        </p:nvSpPr>
        <p:spPr bwMode="auto">
          <a:xfrm>
            <a:off x="1086753" y="29699043"/>
            <a:ext cx="1578661" cy="230633"/>
          </a:xfrm>
          <a:prstGeom prst="rect">
            <a:avLst/>
          </a:prstGeom>
          <a:noFill/>
          <a:ln w="9525">
            <a:noFill/>
            <a:miter lim="800000"/>
            <a:headEnd/>
            <a:tailEnd/>
          </a:ln>
          <a:effectLst/>
        </p:spPr>
        <p:txBody>
          <a:bodyPr wrap="square" lIns="63187" tIns="31588" rIns="63187" bIns="31588">
            <a:spAutoFit/>
          </a:bodyPr>
          <a:lstStyle/>
          <a:p>
            <a:pPr eaLnBrk="0" hangingPunct="0">
              <a:lnSpc>
                <a:spcPct val="65000"/>
              </a:lnSpc>
              <a:spcBef>
                <a:spcPct val="50000"/>
              </a:spcBef>
              <a:defRPr/>
            </a:pPr>
            <a:r>
              <a:rPr lang="en-US" sz="4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700" b="1" dirty="0">
                <a:solidFill>
                  <a:schemeClr val="bg1">
                    <a:lumMod val="75000"/>
                  </a:schemeClr>
                </a:solidFill>
                <a:latin typeface="Arial" charset="0"/>
              </a:rPr>
              <a:t>www.PosterPresentations.com</a:t>
            </a:r>
          </a:p>
        </p:txBody>
      </p:sp>
    </p:spTree>
    <p:extLst>
      <p:ext uri="{BB962C8B-B14F-4D97-AF65-F5344CB8AC3E}">
        <p14:creationId xmlns:p14="http://schemas.microsoft.com/office/powerpoint/2010/main" val="3448820764"/>
      </p:ext>
    </p:extLst>
  </p:cSld>
  <p:clrMap bg1="lt1" tx1="dk1" bg2="lt2" tx2="dk2" accent1="accent1" accent2="accent2" accent3="accent3" accent4="accent4" accent5="accent5" accent6="accent6" hlink="hlink" folHlink="folHlink"/>
  <p:sldLayoutIdLst>
    <p:sldLayoutId id="2147483661" r:id="rId1"/>
  </p:sldLayoutIdLst>
  <p:txStyles>
    <p:titleStyle>
      <a:lvl1pPr algn="ctr" defTabSz="3038715" rtl="0" eaLnBrk="1" latinLnBrk="0" hangingPunct="1">
        <a:spcBef>
          <a:spcPct val="0"/>
        </a:spcBef>
        <a:buNone/>
        <a:defRPr sz="6000" kern="1200">
          <a:solidFill>
            <a:schemeClr val="bg1"/>
          </a:solidFill>
          <a:latin typeface="Trebuchet MS" pitchFamily="34" charset="0"/>
          <a:ea typeface="+mj-ea"/>
          <a:cs typeface="+mj-cs"/>
        </a:defRPr>
      </a:lvl1pPr>
    </p:titleStyle>
    <p:bodyStyle>
      <a:lvl1pPr marL="1139518" indent="-1139518" algn="l" defTabSz="3038715" rtl="0" eaLnBrk="1" latinLnBrk="0" hangingPunct="1">
        <a:spcBef>
          <a:spcPct val="20000"/>
        </a:spcBef>
        <a:buFont typeface="Arial" pitchFamily="34" charset="0"/>
        <a:buChar char="•"/>
        <a:defRPr sz="10600" kern="1200">
          <a:solidFill>
            <a:schemeClr val="tx1"/>
          </a:solidFill>
          <a:latin typeface="+mn-lt"/>
          <a:ea typeface="+mn-ea"/>
          <a:cs typeface="+mn-cs"/>
        </a:defRPr>
      </a:lvl1pPr>
      <a:lvl2pPr marL="2468955" indent="-949598" algn="l" defTabSz="3038715" rtl="0" eaLnBrk="1" latinLnBrk="0" hangingPunct="1">
        <a:spcBef>
          <a:spcPct val="20000"/>
        </a:spcBef>
        <a:buFont typeface="Arial" pitchFamily="34" charset="0"/>
        <a:buChar char="–"/>
        <a:defRPr sz="9400" kern="1200">
          <a:solidFill>
            <a:schemeClr val="tx1"/>
          </a:solidFill>
          <a:latin typeface="+mn-lt"/>
          <a:ea typeface="+mn-ea"/>
          <a:cs typeface="+mn-cs"/>
        </a:defRPr>
      </a:lvl2pPr>
      <a:lvl3pPr marL="3798394" indent="-759679" algn="l" defTabSz="3038715" rtl="0" eaLnBrk="1" latinLnBrk="0" hangingPunct="1">
        <a:spcBef>
          <a:spcPct val="20000"/>
        </a:spcBef>
        <a:buFont typeface="Arial" pitchFamily="34" charset="0"/>
        <a:buChar char="•"/>
        <a:defRPr sz="8000" kern="1200">
          <a:solidFill>
            <a:schemeClr val="tx1"/>
          </a:solidFill>
          <a:latin typeface="+mn-lt"/>
          <a:ea typeface="+mn-ea"/>
          <a:cs typeface="+mn-cs"/>
        </a:defRPr>
      </a:lvl3pPr>
      <a:lvl4pPr marL="531775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4pPr>
      <a:lvl5pPr marL="683710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5pPr>
      <a:lvl6pPr marL="8356465"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6pPr>
      <a:lvl7pPr marL="987582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7pPr>
      <a:lvl8pPr marL="11395179"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8pPr>
      <a:lvl9pPr marL="1291453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9pPr>
    </p:bodyStyle>
    <p:otherStyle>
      <a:defPPr>
        <a:defRPr lang="en-US"/>
      </a:defPPr>
      <a:lvl1pPr marL="0" algn="l" defTabSz="3038715" rtl="0" eaLnBrk="1" latinLnBrk="0" hangingPunct="1">
        <a:defRPr sz="6000" kern="1200">
          <a:solidFill>
            <a:schemeClr val="tx1"/>
          </a:solidFill>
          <a:latin typeface="+mn-lt"/>
          <a:ea typeface="+mn-ea"/>
          <a:cs typeface="+mn-cs"/>
        </a:defRPr>
      </a:lvl1pPr>
      <a:lvl2pPr marL="1519358" algn="l" defTabSz="3038715" rtl="0" eaLnBrk="1" latinLnBrk="0" hangingPunct="1">
        <a:defRPr sz="6000" kern="1200">
          <a:solidFill>
            <a:schemeClr val="tx1"/>
          </a:solidFill>
          <a:latin typeface="+mn-lt"/>
          <a:ea typeface="+mn-ea"/>
          <a:cs typeface="+mn-cs"/>
        </a:defRPr>
      </a:lvl2pPr>
      <a:lvl3pPr marL="3038715" algn="l" defTabSz="3038715" rtl="0" eaLnBrk="1" latinLnBrk="0" hangingPunct="1">
        <a:defRPr sz="6000" kern="1200">
          <a:solidFill>
            <a:schemeClr val="tx1"/>
          </a:solidFill>
          <a:latin typeface="+mn-lt"/>
          <a:ea typeface="+mn-ea"/>
          <a:cs typeface="+mn-cs"/>
        </a:defRPr>
      </a:lvl3pPr>
      <a:lvl4pPr marL="4558071" algn="l" defTabSz="3038715" rtl="0" eaLnBrk="1" latinLnBrk="0" hangingPunct="1">
        <a:defRPr sz="6000" kern="1200">
          <a:solidFill>
            <a:schemeClr val="tx1"/>
          </a:solidFill>
          <a:latin typeface="+mn-lt"/>
          <a:ea typeface="+mn-ea"/>
          <a:cs typeface="+mn-cs"/>
        </a:defRPr>
      </a:lvl4pPr>
      <a:lvl5pPr marL="6077429" algn="l" defTabSz="3038715" rtl="0" eaLnBrk="1" latinLnBrk="0" hangingPunct="1">
        <a:defRPr sz="6000" kern="1200">
          <a:solidFill>
            <a:schemeClr val="tx1"/>
          </a:solidFill>
          <a:latin typeface="+mn-lt"/>
          <a:ea typeface="+mn-ea"/>
          <a:cs typeface="+mn-cs"/>
        </a:defRPr>
      </a:lvl5pPr>
      <a:lvl6pPr marL="7596786" algn="l" defTabSz="3038715" rtl="0" eaLnBrk="1" latinLnBrk="0" hangingPunct="1">
        <a:defRPr sz="6000" kern="1200">
          <a:solidFill>
            <a:schemeClr val="tx1"/>
          </a:solidFill>
          <a:latin typeface="+mn-lt"/>
          <a:ea typeface="+mn-ea"/>
          <a:cs typeface="+mn-cs"/>
        </a:defRPr>
      </a:lvl6pPr>
      <a:lvl7pPr marL="9116145" algn="l" defTabSz="3038715" rtl="0" eaLnBrk="1" latinLnBrk="0" hangingPunct="1">
        <a:defRPr sz="6000" kern="1200">
          <a:solidFill>
            <a:schemeClr val="tx1"/>
          </a:solidFill>
          <a:latin typeface="+mn-lt"/>
          <a:ea typeface="+mn-ea"/>
          <a:cs typeface="+mn-cs"/>
        </a:defRPr>
      </a:lvl7pPr>
      <a:lvl8pPr marL="10635501" algn="l" defTabSz="3038715" rtl="0" eaLnBrk="1" latinLnBrk="0" hangingPunct="1">
        <a:defRPr sz="6000" kern="1200">
          <a:solidFill>
            <a:schemeClr val="tx1"/>
          </a:solidFill>
          <a:latin typeface="+mn-lt"/>
          <a:ea typeface="+mn-ea"/>
          <a:cs typeface="+mn-cs"/>
        </a:defRPr>
      </a:lvl8pPr>
      <a:lvl9pPr marL="12154859" algn="l" defTabSz="3038715" rtl="0" eaLnBrk="1" latinLnBrk="0" hangingPunct="1">
        <a:defRPr sz="60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93/heapro/daw022" TargetMode="External"/><Relationship Id="rId13" Type="http://schemas.openxmlformats.org/officeDocument/2006/relationships/hyperlink" Target="https://www.simplypsychology.org/social-cognitive-theory.html" TargetMode="External"/><Relationship Id="rId18" Type="http://schemas.openxmlformats.org/officeDocument/2006/relationships/hyperlink" Target="https://doi.org/10.51731/cjht.2022.269" TargetMode="External"/><Relationship Id="rId3" Type="http://schemas.openxmlformats.org/officeDocument/2006/relationships/image" Target="../media/image7.jpeg"/><Relationship Id="rId21" Type="http://schemas.openxmlformats.org/officeDocument/2006/relationships/hyperlink" Target="https://doi.org/10.1038/s41746-025-01877-8" TargetMode="External"/><Relationship Id="rId7" Type="http://schemas.openxmlformats.org/officeDocument/2006/relationships/hyperlink" Target="https://www.diabetes.org.uk/about-us/news-and-views/one-five-adults-now-live-diabetes-or-prediabetes-uk" TargetMode="External"/><Relationship Id="rId12" Type="http://schemas.openxmlformats.org/officeDocument/2006/relationships/hyperlink" Target="https://www.england.nhs.uk/2022/03/nhs-prevention-programme-cuts-chances-of-type-2-diabetes-for-thousands/" TargetMode="External"/><Relationship Id="rId17" Type="http://schemas.openxmlformats.org/officeDocument/2006/relationships/hyperlink" Target="https://doi.org/10.1111/obr.70028" TargetMode="External"/><Relationship Id="rId2" Type="http://schemas.openxmlformats.org/officeDocument/2006/relationships/notesSlide" Target="../notesSlides/notesSlide1.xml"/><Relationship Id="rId16" Type="http://schemas.openxmlformats.org/officeDocument/2006/relationships/hyperlink" Target="https://doi.org/10.2196/40961" TargetMode="External"/><Relationship Id="rId20" Type="http://schemas.openxmlformats.org/officeDocument/2006/relationships/hyperlink" Target="https://www.who.int/news-room/fact-sheets/detail/diabetes" TargetMode="External"/><Relationship Id="rId1" Type="http://schemas.openxmlformats.org/officeDocument/2006/relationships/slideLayout" Target="../slideLayouts/slideLayout2.xml"/><Relationship Id="rId6" Type="http://schemas.openxmlformats.org/officeDocument/2006/relationships/hyperlink" Target="https://doi.org/10.2196/jmir.8712" TargetMode="External"/><Relationship Id="rId11" Type="http://schemas.openxmlformats.org/officeDocument/2006/relationships/hyperlink" Target="https://www.niddk.nih.gov/about-niddk/research-areas/diabetes/diabetes-prevention-program-dpp" TargetMode="External"/><Relationship Id="rId5" Type="http://schemas.openxmlformats.org/officeDocument/2006/relationships/hyperlink" Target="https://open.ncl.ac.uk/theory-library/theory-of-planned-behaviour.pdf" TargetMode="External"/><Relationship Id="rId15" Type="http://schemas.openxmlformats.org/officeDocument/2006/relationships/hyperlink" Target="https://doi.org/10.1371/journal.pmed.1004177" TargetMode="External"/><Relationship Id="rId23" Type="http://schemas.openxmlformats.org/officeDocument/2006/relationships/image" Target="../media/image9.png"/><Relationship Id="rId10" Type="http://schemas.openxmlformats.org/officeDocument/2006/relationships/hyperlink" Target="https://doi.org/10.1097/psy.0000000000001176" TargetMode="External"/><Relationship Id="rId19" Type="http://schemas.openxmlformats.org/officeDocument/2006/relationships/hyperlink" Target="https://doi.org/10.1080/21642850.2025.2493139" TargetMode="External"/><Relationship Id="rId4" Type="http://schemas.openxmlformats.org/officeDocument/2006/relationships/hyperlink" Target="https://doi.org/10.1111/dme.15028" TargetMode="External"/><Relationship Id="rId9" Type="http://schemas.openxmlformats.org/officeDocument/2006/relationships/hyperlink" Target="https://doi.org/10.3390/ijms21176275" TargetMode="External"/><Relationship Id="rId14" Type="http://schemas.openxmlformats.org/officeDocument/2006/relationships/hyperlink" Target="https://www.gov.uk/government/publications/health-matters-preventing-type-2-diabetes/health-matters-preventing-type-2-diabetes" TargetMode="External"/><Relationship Id="rId22"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6E4A3FA1-47C6-140F-64EE-0560C6447414}"/>
              </a:ext>
            </a:extLst>
          </p:cNvPr>
          <p:cNvSpPr>
            <a:spLocks noGrp="1"/>
          </p:cNvSpPr>
          <p:nvPr>
            <p:ph type="body" sz="quarter" idx="26"/>
          </p:nvPr>
        </p:nvSpPr>
        <p:spPr>
          <a:xfrm>
            <a:off x="835427" y="8059107"/>
            <a:ext cx="20102146" cy="8130802"/>
          </a:xfrm>
        </p:spPr>
        <p:txBody>
          <a:bodyPr/>
          <a:lstStyle/>
          <a:p>
            <a:pPr>
              <a:lnSpc>
                <a:spcPct val="200000"/>
              </a:lnSpc>
            </a:pPr>
            <a:r>
              <a:rPr lang="en-US" sz="4000" dirty="0">
                <a:solidFill>
                  <a:schemeClr val="tx1"/>
                </a:solidFill>
                <a:latin typeface="Arial" panose="020B0604020202020204" pitchFamily="34" charset="0"/>
                <a:cs typeface="Arial" panose="020B0604020202020204" pitchFamily="34" charset="0"/>
              </a:rPr>
              <a:t>Name: Lorine </a:t>
            </a:r>
            <a:r>
              <a:rPr lang="en-US" sz="4000" dirty="0" err="1">
                <a:solidFill>
                  <a:schemeClr val="tx1"/>
                </a:solidFill>
                <a:latin typeface="Arial" panose="020B0604020202020204" pitchFamily="34" charset="0"/>
                <a:cs typeface="Arial" panose="020B0604020202020204" pitchFamily="34" charset="0"/>
              </a:rPr>
              <a:t>Aikpaojie</a:t>
            </a:r>
            <a:endParaRPr lang="en-US" sz="4000" dirty="0">
              <a:solidFill>
                <a:schemeClr val="tx1"/>
              </a:solidFill>
              <a:latin typeface="Arial" panose="020B0604020202020204" pitchFamily="34" charset="0"/>
              <a:cs typeface="Arial" panose="020B0604020202020204" pitchFamily="34" charset="0"/>
            </a:endParaRPr>
          </a:p>
          <a:p>
            <a:pPr>
              <a:lnSpc>
                <a:spcPct val="200000"/>
              </a:lnSpc>
            </a:pPr>
            <a:r>
              <a:rPr lang="en-US" sz="4000" dirty="0">
                <a:solidFill>
                  <a:schemeClr val="tx1"/>
                </a:solidFill>
                <a:latin typeface="Arial" panose="020B0604020202020204" pitchFamily="34" charset="0"/>
                <a:cs typeface="Arial" panose="020B0604020202020204" pitchFamily="34" charset="0"/>
              </a:rPr>
              <a:t>Student number: 2532537</a:t>
            </a:r>
          </a:p>
          <a:p>
            <a:pPr>
              <a:lnSpc>
                <a:spcPct val="200000"/>
              </a:lnSpc>
            </a:pPr>
            <a:r>
              <a:rPr lang="en-US" sz="4000" dirty="0">
                <a:solidFill>
                  <a:schemeClr val="tx1"/>
                </a:solidFill>
                <a:latin typeface="Arial" panose="020B0604020202020204" pitchFamily="34" charset="0"/>
                <a:cs typeface="Arial" panose="020B0604020202020204" pitchFamily="34" charset="0"/>
              </a:rPr>
              <a:t>Module: Population Health and Digital Health Promotion </a:t>
            </a:r>
          </a:p>
          <a:p>
            <a:pPr>
              <a:lnSpc>
                <a:spcPct val="200000"/>
              </a:lnSpc>
            </a:pPr>
            <a:r>
              <a:rPr lang="en-US" sz="4000" dirty="0">
                <a:solidFill>
                  <a:schemeClr val="tx1"/>
                </a:solidFill>
                <a:latin typeface="Arial" panose="020B0604020202020204" pitchFamily="34" charset="0"/>
                <a:cs typeface="Arial" panose="020B0604020202020204" pitchFamily="34" charset="0"/>
              </a:rPr>
              <a:t>Module Code: LCHS7009 </a:t>
            </a:r>
          </a:p>
          <a:p>
            <a:pPr>
              <a:lnSpc>
                <a:spcPct val="200000"/>
              </a:lnSpc>
            </a:pPr>
            <a:r>
              <a:rPr lang="en-US" sz="4000">
                <a:solidFill>
                  <a:schemeClr val="tx1"/>
                </a:solidFill>
                <a:latin typeface="Arial" panose="020B0604020202020204" pitchFamily="34" charset="0"/>
                <a:cs typeface="Arial" panose="020B0604020202020204" pitchFamily="34" charset="0"/>
              </a:rPr>
              <a:t>Lecturer: Dr Ping Wu</a:t>
            </a:r>
            <a:endParaRPr lang="en-US" sz="4000" dirty="0">
              <a:solidFill>
                <a:schemeClr val="tx1"/>
              </a:solidFill>
              <a:latin typeface="Arial" panose="020B0604020202020204" pitchFamily="34" charset="0"/>
              <a:cs typeface="Arial" panose="020B0604020202020204" pitchFamily="34" charset="0"/>
            </a:endParaRPr>
          </a:p>
          <a:p>
            <a:pPr>
              <a:lnSpc>
                <a:spcPct val="200000"/>
              </a:lnSpc>
            </a:pPr>
            <a:r>
              <a:rPr lang="en-US" sz="4000" dirty="0">
                <a:solidFill>
                  <a:schemeClr val="tx1"/>
                </a:solidFill>
                <a:latin typeface="Arial" panose="020B0604020202020204" pitchFamily="34" charset="0"/>
                <a:cs typeface="Arial" panose="020B0604020202020204" pitchFamily="34" charset="0"/>
              </a:rPr>
              <a:t>Assignment title: Component 2 Poster</a:t>
            </a:r>
            <a:endParaRPr lang="en-GB" sz="4000" dirty="0">
              <a:solidFill>
                <a:schemeClr val="tx1"/>
              </a:solidFill>
              <a:latin typeface="Arial" panose="020B0604020202020204" pitchFamily="34" charset="0"/>
              <a:cs typeface="Arial" panose="020B0604020202020204" pitchFamily="34" charset="0"/>
            </a:endParaRPr>
          </a:p>
        </p:txBody>
      </p:sp>
      <p:sp>
        <p:nvSpPr>
          <p:cNvPr id="27" name="Text Placeholder 26">
            <a:extLst>
              <a:ext uri="{FF2B5EF4-FFF2-40B4-BE49-F238E27FC236}">
                <a16:creationId xmlns:a16="http://schemas.microsoft.com/office/drawing/2014/main" id="{B928DF71-87CE-D575-E407-1136957981C7}"/>
              </a:ext>
            </a:extLst>
          </p:cNvPr>
          <p:cNvSpPr>
            <a:spLocks noGrp="1"/>
          </p:cNvSpPr>
          <p:nvPr>
            <p:ph type="body" sz="quarter" idx="153"/>
          </p:nvPr>
        </p:nvSpPr>
        <p:spPr>
          <a:xfrm>
            <a:off x="661934" y="3955458"/>
            <a:ext cx="20064520" cy="1886907"/>
          </a:xfrm>
        </p:spPr>
        <p:txBody>
          <a:bodyPr>
            <a:normAutofit fontScale="77500" lnSpcReduction="20000"/>
          </a:bodyPr>
          <a:lstStyle/>
          <a:p>
            <a:r>
              <a:rPr lang="en-GB" dirty="0">
                <a:solidFill>
                  <a:schemeClr val="tx1"/>
                </a:solidFill>
              </a:rPr>
              <a:t>mHealth Apps for Diabetes Prevention Poster</a:t>
            </a:r>
          </a:p>
        </p:txBody>
      </p:sp>
    </p:spTree>
    <p:extLst>
      <p:ext uri="{BB962C8B-B14F-4D97-AF65-F5344CB8AC3E}">
        <p14:creationId xmlns:p14="http://schemas.microsoft.com/office/powerpoint/2010/main" val="551430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blip>
          <a:srcRect/>
          <a:tile tx="0" ty="0" sx="100000" sy="100000" flip="none" algn="tl"/>
        </a:blipFill>
        <a:effectLst/>
      </p:bgPr>
    </p:bg>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6AFDC493-9ADE-6463-E987-771646903A86}"/>
              </a:ext>
            </a:extLst>
          </p:cNvPr>
          <p:cNvSpPr>
            <a:spLocks noGrp="1"/>
          </p:cNvSpPr>
          <p:nvPr>
            <p:ph type="body" sz="quarter" idx="10"/>
          </p:nvPr>
        </p:nvSpPr>
        <p:spPr>
          <a:xfrm>
            <a:off x="432642" y="2570289"/>
            <a:ext cx="10101856" cy="6831151"/>
          </a:xfrm>
        </p:spPr>
        <p:txBody>
          <a:bodyPr/>
          <a:lstStyle/>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Type 2 diabetes mellitus (T2DM) is one of the most concerning health challenges of the 21</a:t>
            </a:r>
            <a:r>
              <a:rPr lang="en-GB" sz="1000" baseline="30000" dirty="0">
                <a:effectLst/>
                <a:latin typeface="Arial" panose="020B0604020202020204" pitchFamily="34" charset="0"/>
                <a:ea typeface="Calibri" panose="020F0502020204030204" pitchFamily="34" charset="0"/>
                <a:cs typeface="Arial" panose="020B0604020202020204" pitchFamily="34" charset="0"/>
              </a:rPr>
              <a:t>st</a:t>
            </a:r>
            <a:r>
              <a:rPr lang="en-GB" sz="1000" dirty="0">
                <a:effectLst/>
                <a:latin typeface="Arial" panose="020B0604020202020204" pitchFamily="34" charset="0"/>
                <a:ea typeface="Calibri" panose="020F0502020204030204" pitchFamily="34" charset="0"/>
                <a:cs typeface="Arial" panose="020B0604020202020204" pitchFamily="34" charset="0"/>
              </a:rPr>
              <a:t> century. According to the World Health Organisation (WHO) (2024), the prevalence of diabetes worldwide has been on the rise, although this increase has been seen to be sharper in low- and middle-income nations than in high-income ones. The number of individuals living with the conditions has risen from about 200 million in 1990 to about 830 million in 2022. The WHO (2024) goes on to state that over 95% of people with diabetes have T2DM. In the United Kingdom (UK), approximately 4.6 million people are recognised as having a diabetes diagnosis (Diabetes UK, 2025). Additionally, Diabetes UK (2025) highlights that about 6.3 million individuals are living with non-diabetic hyperglycaemia (prediabetes), a condition some are unaware of that can develop into T2DM. A further 1.3 million were reported as living with undiagnosed T2DM. The economic burden of this is significant, with the National Health Service (NHS) spending about £10 billion annually on diabetes care, a figure that accounts for roughly 10% of its whole budget (NHS England, 2022).</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T2DM is heavily linked with modifiable behavioural risk factors, which include unhealthy dietary patterns, physical inactivity, and overweight or obesity (Public Health England, 2018). The condition develops through the dual mechanisms of worsening insulin resistance and dysfunction of pancreatic beta (β) cells, both of which are heavily aggravated by sedentary habits and obesity (Galicia-Garcia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2020). It is an illness that is largely preventable through modifying one’s lifestyle, with landmark trials, such as the U.S. Diabetes Prevention Program, showing that intensive, purposeful lifestyle motivations as being able to reduce the progression risk from prediabetes to T2DM by 58% (National Institute of Diabetes and Digestive and Kidney Diseases, 2021).</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Traditional face-to-face prevention programmes, such as the NHS Diabetes Prevention Programme (NHS DPP), have shown their clinical effectiveness in promoting weight loss, improving glycaemic control, and lowering one’s probability of developing T2DM by 20% (</a:t>
            </a:r>
            <a:r>
              <a:rPr lang="en-GB" sz="1000" dirty="0" err="1">
                <a:effectLst/>
                <a:latin typeface="Arial" panose="020B0604020202020204" pitchFamily="34" charset="0"/>
                <a:ea typeface="Calibri" panose="020F0502020204030204" pitchFamily="34" charset="0"/>
                <a:cs typeface="Arial" panose="020B0604020202020204" pitchFamily="34" charset="0"/>
              </a:rPr>
              <a:t>Ravindrarajah</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2023). Uptake has, however, remained suboptimal, with many persons unable or unwilling to attend in-person sessions because of barriers, such as time constraints, work commitments, and transport logistics involved (Ross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2023).</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Mobile health (mHealth) applications present a potential digital solution to these challenges. While the NHS DPP was officially launched in 2016 to offer patients with T2DM face-to-face, personalised support, including education on lifestyle decisions, advice on healthier diets, and physical activity programmes, a digital stream was later developed to offer similar assistance, guidance, and support via digital interventions, such as apps which let users access health professionals, online peer support groups, and the capability of electronically setting and monitoring goals using wearable technologies (Barron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2022). </a:t>
            </a:r>
            <a:endParaRPr lang="en-GB" sz="1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DA1619C4-9846-26B0-045D-E5F8A5B5F463}"/>
              </a:ext>
            </a:extLst>
          </p:cNvPr>
          <p:cNvSpPr>
            <a:spLocks noGrp="1"/>
          </p:cNvSpPr>
          <p:nvPr>
            <p:ph type="body" sz="quarter" idx="11"/>
          </p:nvPr>
        </p:nvSpPr>
        <p:spPr>
          <a:xfrm>
            <a:off x="449463" y="1992536"/>
            <a:ext cx="10093882" cy="566030"/>
          </a:xfrm>
        </p:spPr>
        <p:txBody>
          <a:bodyPr/>
          <a:lstStyle/>
          <a:p>
            <a:r>
              <a:rPr lang="en-US" dirty="0"/>
              <a:t>Background</a:t>
            </a:r>
            <a:endParaRPr lang="en-GB" dirty="0"/>
          </a:p>
        </p:txBody>
      </p:sp>
      <p:sp>
        <p:nvSpPr>
          <p:cNvPr id="4" name="Text Placeholder 3">
            <a:extLst>
              <a:ext uri="{FF2B5EF4-FFF2-40B4-BE49-F238E27FC236}">
                <a16:creationId xmlns:a16="http://schemas.microsoft.com/office/drawing/2014/main" id="{2DE508C0-EA99-ACE5-B01E-F2D3AE7FE25F}"/>
              </a:ext>
            </a:extLst>
          </p:cNvPr>
          <p:cNvSpPr>
            <a:spLocks noGrp="1"/>
          </p:cNvSpPr>
          <p:nvPr>
            <p:ph type="body" sz="quarter" idx="20"/>
          </p:nvPr>
        </p:nvSpPr>
        <p:spPr>
          <a:xfrm>
            <a:off x="597715" y="22231194"/>
            <a:ext cx="10096349" cy="558738"/>
          </a:xfrm>
        </p:spPr>
        <p:txBody>
          <a:bodyPr/>
          <a:lstStyle/>
          <a:p>
            <a:r>
              <a:rPr lang="en-GB" dirty="0"/>
              <a:t>Behavioural change theory</a:t>
            </a:r>
          </a:p>
        </p:txBody>
      </p:sp>
      <p:sp>
        <p:nvSpPr>
          <p:cNvPr id="5" name="Text Placeholder 4">
            <a:extLst>
              <a:ext uri="{FF2B5EF4-FFF2-40B4-BE49-F238E27FC236}">
                <a16:creationId xmlns:a16="http://schemas.microsoft.com/office/drawing/2014/main" id="{33C6CEB0-B6C4-0008-A96E-36CC1D401C2C}"/>
              </a:ext>
            </a:extLst>
          </p:cNvPr>
          <p:cNvSpPr>
            <a:spLocks noGrp="1"/>
          </p:cNvSpPr>
          <p:nvPr>
            <p:ph type="body" sz="quarter" idx="25"/>
          </p:nvPr>
        </p:nvSpPr>
        <p:spPr>
          <a:xfrm>
            <a:off x="10534498" y="1951551"/>
            <a:ext cx="10093752" cy="558738"/>
          </a:xfrm>
        </p:spPr>
        <p:txBody>
          <a:bodyPr/>
          <a:lstStyle/>
          <a:p>
            <a:r>
              <a:rPr lang="en-GB" dirty="0"/>
              <a:t>Expected outcome</a:t>
            </a:r>
          </a:p>
        </p:txBody>
      </p:sp>
      <p:sp>
        <p:nvSpPr>
          <p:cNvPr id="6" name="Text Placeholder 5">
            <a:extLst>
              <a:ext uri="{FF2B5EF4-FFF2-40B4-BE49-F238E27FC236}">
                <a16:creationId xmlns:a16="http://schemas.microsoft.com/office/drawing/2014/main" id="{195DD683-C37E-77D8-8CDE-AFA52B4215F9}"/>
              </a:ext>
            </a:extLst>
          </p:cNvPr>
          <p:cNvSpPr>
            <a:spLocks noGrp="1"/>
          </p:cNvSpPr>
          <p:nvPr>
            <p:ph type="body" sz="quarter" idx="26"/>
          </p:nvPr>
        </p:nvSpPr>
        <p:spPr>
          <a:xfrm>
            <a:off x="10694194" y="2570289"/>
            <a:ext cx="10093752" cy="4125795"/>
          </a:xfrm>
        </p:spPr>
        <p:txBody>
          <a:bodyPr/>
          <a:lstStyle/>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When SCT is applied within mHealth diabetes prevention interventions, it is expected that clinically meaningful improvements in metabolic outcomes would be seen. </a:t>
            </a:r>
            <a:r>
              <a:rPr lang="en-GB" sz="1000" dirty="0" err="1">
                <a:effectLst/>
                <a:latin typeface="Arial" panose="020B0604020202020204" pitchFamily="34" charset="0"/>
                <a:ea typeface="Calibri" panose="020F0502020204030204" pitchFamily="34" charset="0"/>
                <a:cs typeface="Arial" panose="020B0604020202020204" pitchFamily="34" charset="0"/>
              </a:rPr>
              <a:t>Suhlrie</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(2025), in their study, reveal meta-analyses that demonstrate significant reductions in body weight (-1.35 kg), body mass index (BMI) (-0.53 kg/m</a:t>
            </a:r>
            <a:r>
              <a:rPr lang="en-GB" sz="1000" baseline="30000" dirty="0">
                <a:effectLst/>
                <a:latin typeface="Arial" panose="020B0604020202020204" pitchFamily="34" charset="0"/>
                <a:ea typeface="Calibri" panose="020F0502020204030204" pitchFamily="34" charset="0"/>
                <a:cs typeface="Arial" panose="020B0604020202020204" pitchFamily="34" charset="0"/>
              </a:rPr>
              <a:t>2</a:t>
            </a:r>
            <a:r>
              <a:rPr lang="en-GB" sz="1000" dirty="0">
                <a:effectLst/>
                <a:latin typeface="Arial" panose="020B0604020202020204" pitchFamily="34" charset="0"/>
                <a:ea typeface="Calibri" panose="020F0502020204030204" pitchFamily="34" charset="0"/>
                <a:cs typeface="Arial" panose="020B0604020202020204" pitchFamily="34" charset="0"/>
              </a:rPr>
              <a:t>), and HbA1c (glycated haemoglobin) (-0.08%) among persons with prediabetes through the use of app-based interventions. Meanwhile, Barron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(2022) highlight how the NHS Diabetes Prevention Programme (NHS DPP), through video conferencing sessions or via certain digital interventions, such as websites or apps, was able to make patients who had attended at least one session achieve mean weight losses of 2.4 kg, 2.59 kg, and 2.01 kg for remote, digital, and face-to-face participants respectively, and 3.24 kg, 4.76 kg, and 3.04 kg for programme completers.</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Limitations, however, exist. The full impact of this kind of intervention remains uncertain since there is missing outcome data on its long-term effectiveness and equity-relevant subgroups (</a:t>
            </a:r>
            <a:r>
              <a:rPr lang="en-GB" sz="1000" dirty="0" err="1">
                <a:effectLst/>
                <a:latin typeface="Arial" panose="020B0604020202020204" pitchFamily="34" charset="0"/>
                <a:ea typeface="Calibri" panose="020F0502020204030204" pitchFamily="34" charset="0"/>
                <a:cs typeface="Arial" panose="020B0604020202020204" pitchFamily="34" charset="0"/>
              </a:rPr>
              <a:t>Suhlrie</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2025). Beyond this, persistent disparities in individuals’ access to technology and their digital literacy still exist and continue to affect the uptake of such interventions, especially among socially disadvantaged populations (Western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2025). Thus, while from a theoretical perspective mHealth interventions appear promising, their impact on the population level depends on how these seen barriers are addressed, and whether inclusive design and targeted implementation strategies are taken into account.</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endParaRPr lang="en-GB" sz="1000" dirty="0"/>
          </a:p>
        </p:txBody>
      </p:sp>
      <p:sp>
        <p:nvSpPr>
          <p:cNvPr id="7" name="Text Placeholder 6">
            <a:extLst>
              <a:ext uri="{FF2B5EF4-FFF2-40B4-BE49-F238E27FC236}">
                <a16:creationId xmlns:a16="http://schemas.microsoft.com/office/drawing/2014/main" id="{4440AE1F-7FB8-D9CF-1CB5-4F710415FA02}"/>
              </a:ext>
            </a:extLst>
          </p:cNvPr>
          <p:cNvSpPr>
            <a:spLocks noGrp="1"/>
          </p:cNvSpPr>
          <p:nvPr>
            <p:ph type="body" sz="quarter" idx="27"/>
          </p:nvPr>
        </p:nvSpPr>
        <p:spPr>
          <a:xfrm>
            <a:off x="10866168" y="13807010"/>
            <a:ext cx="10090978" cy="566030"/>
          </a:xfrm>
        </p:spPr>
        <p:txBody>
          <a:bodyPr/>
          <a:lstStyle/>
          <a:p>
            <a:r>
              <a:rPr lang="en-US" dirty="0"/>
              <a:t>References</a:t>
            </a:r>
            <a:endParaRPr lang="en-GB" dirty="0"/>
          </a:p>
        </p:txBody>
      </p:sp>
      <p:sp>
        <p:nvSpPr>
          <p:cNvPr id="8" name="Text Placeholder 7">
            <a:extLst>
              <a:ext uri="{FF2B5EF4-FFF2-40B4-BE49-F238E27FC236}">
                <a16:creationId xmlns:a16="http://schemas.microsoft.com/office/drawing/2014/main" id="{383A37E0-0046-B11C-098E-16BE0EB1B8D3}"/>
              </a:ext>
            </a:extLst>
          </p:cNvPr>
          <p:cNvSpPr>
            <a:spLocks noGrp="1"/>
          </p:cNvSpPr>
          <p:nvPr>
            <p:ph type="body" sz="quarter" idx="28"/>
          </p:nvPr>
        </p:nvSpPr>
        <p:spPr>
          <a:xfrm>
            <a:off x="10862299" y="14741945"/>
            <a:ext cx="10094847" cy="12832794"/>
          </a:xfrm>
        </p:spPr>
        <p:txBody>
          <a:bodyPr/>
          <a:lstStyle/>
          <a:p>
            <a:pPr marL="0" marR="0">
              <a:lnSpc>
                <a:spcPct val="200000"/>
              </a:lnSpc>
              <a:spcAft>
                <a:spcPts val="800"/>
              </a:spcAft>
              <a:buNone/>
            </a:pPr>
            <a:r>
              <a:rPr lang="en-US" sz="1000" dirty="0" err="1">
                <a:effectLst/>
                <a:latin typeface="Arial" panose="020B0604020202020204" pitchFamily="34" charset="0"/>
                <a:ea typeface="Calibri" panose="020F0502020204030204" pitchFamily="34" charset="0"/>
                <a:cs typeface="Arial" panose="020B0604020202020204" pitchFamily="34" charset="0"/>
              </a:rPr>
              <a:t>Anugwom</a:t>
            </a:r>
            <a:r>
              <a:rPr lang="en-US" sz="1000" dirty="0">
                <a:effectLst/>
                <a:latin typeface="Arial" panose="020B0604020202020204" pitchFamily="34" charset="0"/>
                <a:ea typeface="Calibri" panose="020F0502020204030204" pitchFamily="34" charset="0"/>
                <a:cs typeface="Arial" panose="020B0604020202020204" pitchFamily="34" charset="0"/>
              </a:rPr>
              <a:t>, E. E. (2020) ‘Health Promotion and Its Challenges to Public Health Delivery System in Africa’, in </a:t>
            </a:r>
            <a:r>
              <a:rPr lang="en-US" sz="1000" i="1" dirty="0">
                <a:effectLst/>
                <a:latin typeface="Arial" panose="020B0604020202020204" pitchFamily="34" charset="0"/>
                <a:ea typeface="Calibri" panose="020F0502020204030204" pitchFamily="34" charset="0"/>
                <a:cs typeface="Arial" panose="020B0604020202020204" pitchFamily="34" charset="0"/>
              </a:rPr>
              <a:t>Public Health in Developing Countries - Challenges and Opportunities</a:t>
            </a:r>
            <a:r>
              <a:rPr lang="en-US" sz="1000" dirty="0">
                <a:effectLst/>
                <a:latin typeface="Arial" panose="020B0604020202020204" pitchFamily="34" charset="0"/>
                <a:ea typeface="Calibri" panose="020F0502020204030204" pitchFamily="34" charset="0"/>
                <a:cs typeface="Arial" panose="020B0604020202020204" pitchFamily="34" charset="0"/>
              </a:rPr>
              <a:t>. Available at: https://doi.org/10.5772/intechopen.91859</a:t>
            </a:r>
            <a:endParaRPr lang="en-GB" sz="10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Barron, E.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(2022) ‘Effectiveness of digital and remote provision of the Healthier You: NHS Diabetes Prevention Programme during the COVID </a:t>
            </a:r>
            <a:r>
              <a:rPr lang="en-GB" sz="1000" dirty="0">
                <a:effectLst/>
                <a:latin typeface="Cambria Math" panose="02040503050406030204" pitchFamily="18" charset="0"/>
                <a:ea typeface="Calibri" panose="020F0502020204030204" pitchFamily="34" charset="0"/>
                <a:cs typeface="Cambria Math" panose="02040503050406030204" pitchFamily="18" charset="0"/>
              </a:rPr>
              <a:t>‐</a:t>
            </a:r>
            <a:r>
              <a:rPr lang="en-GB" sz="1000" dirty="0">
                <a:effectLst/>
                <a:latin typeface="Arial" panose="020B0604020202020204" pitchFamily="34" charset="0"/>
                <a:ea typeface="Calibri" panose="020F0502020204030204" pitchFamily="34" charset="0"/>
                <a:cs typeface="Arial" panose="020B0604020202020204" pitchFamily="34" charset="0"/>
              </a:rPr>
              <a:t>19 pandemic’, </a:t>
            </a:r>
            <a:r>
              <a:rPr lang="en-GB" sz="1000" i="1" dirty="0">
                <a:effectLst/>
                <a:latin typeface="Arial" panose="020B0604020202020204" pitchFamily="34" charset="0"/>
                <a:ea typeface="Calibri" panose="020F0502020204030204" pitchFamily="34" charset="0"/>
                <a:cs typeface="Arial" panose="020B0604020202020204" pitchFamily="34" charset="0"/>
              </a:rPr>
              <a:t>Diabetic Medicine</a:t>
            </a:r>
            <a:r>
              <a:rPr lang="en-GB" sz="1000" dirty="0">
                <a:effectLst/>
                <a:latin typeface="Arial" panose="020B0604020202020204" pitchFamily="34" charset="0"/>
                <a:ea typeface="Calibri" panose="020F0502020204030204" pitchFamily="34" charset="0"/>
                <a:cs typeface="Arial" panose="020B0604020202020204" pitchFamily="34" charset="0"/>
              </a:rPr>
              <a:t>, (16 December).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https://doi.org/10.1111/dme.15028</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Chen, X. X. and Slade, E. (2026) </a:t>
            </a:r>
            <a:r>
              <a:rPr lang="en-GB" sz="1000" i="1" dirty="0">
                <a:effectLst/>
                <a:latin typeface="Arial" panose="020B0604020202020204" pitchFamily="34" charset="0"/>
                <a:ea typeface="Calibri" panose="020F0502020204030204" pitchFamily="34" charset="0"/>
                <a:cs typeface="Arial" panose="020B0604020202020204" pitchFamily="34" charset="0"/>
              </a:rPr>
              <a:t>Theory of Planned Behaviour</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https://open.ncl.ac.uk/theory-library/theory-of-planned-behaviour.pdf</a:t>
            </a:r>
            <a:r>
              <a:rPr lang="en-GB" sz="1000" dirty="0">
                <a:effectLst/>
                <a:latin typeface="Arial" panose="020B0604020202020204" pitchFamily="34" charset="0"/>
                <a:ea typeface="Calibri" panose="020F0502020204030204" pitchFamily="34" charset="0"/>
                <a:cs typeface="Arial" panose="020B0604020202020204" pitchFamily="34" charset="0"/>
              </a:rPr>
              <a:t> (Accessed: 13 July 2026).</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err="1">
                <a:effectLst/>
                <a:latin typeface="Arial" panose="020B0604020202020204" pitchFamily="34" charset="0"/>
                <a:ea typeface="Calibri" panose="020F0502020204030204" pitchFamily="34" charset="0"/>
                <a:cs typeface="Arial" panose="020B0604020202020204" pitchFamily="34" charset="0"/>
              </a:rPr>
              <a:t>Desveaux</a:t>
            </a:r>
            <a:r>
              <a:rPr lang="en-GB" sz="1000" dirty="0">
                <a:effectLst/>
                <a:latin typeface="Arial" panose="020B0604020202020204" pitchFamily="34" charset="0"/>
                <a:ea typeface="Calibri" panose="020F0502020204030204" pitchFamily="34" charset="0"/>
                <a:cs typeface="Arial" panose="020B0604020202020204" pitchFamily="34" charset="0"/>
              </a:rPr>
              <a:t>, L.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(2018) ‘A Mobile App to Improve Self-Management of Individuals With Type 2 Diabetes: Qualitative Realist Evaluation’, </a:t>
            </a:r>
            <a:r>
              <a:rPr lang="en-GB" sz="1000" i="1" dirty="0">
                <a:effectLst/>
                <a:latin typeface="Arial" panose="020B0604020202020204" pitchFamily="34" charset="0"/>
                <a:ea typeface="Calibri" panose="020F0502020204030204" pitchFamily="34" charset="0"/>
                <a:cs typeface="Arial" panose="020B0604020202020204" pitchFamily="34" charset="0"/>
              </a:rPr>
              <a:t>Journal of Medical Internet Research</a:t>
            </a:r>
            <a:r>
              <a:rPr lang="en-GB" sz="1000" dirty="0">
                <a:effectLst/>
                <a:latin typeface="Arial" panose="020B0604020202020204" pitchFamily="34" charset="0"/>
                <a:ea typeface="Calibri" panose="020F0502020204030204" pitchFamily="34" charset="0"/>
                <a:cs typeface="Arial" panose="020B0604020202020204" pitchFamily="34" charset="0"/>
              </a:rPr>
              <a:t>, 20(3), p. e81.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https://doi.org/10.2196/jmir.8712</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Diabetes UK (2025) </a:t>
            </a:r>
            <a:r>
              <a:rPr lang="en-GB" sz="1000" i="1" dirty="0">
                <a:effectLst/>
                <a:latin typeface="Arial" panose="020B0604020202020204" pitchFamily="34" charset="0"/>
                <a:ea typeface="Calibri" panose="020F0502020204030204" pitchFamily="34" charset="0"/>
                <a:cs typeface="Arial" panose="020B0604020202020204" pitchFamily="34" charset="0"/>
              </a:rPr>
              <a:t>One in five adults now live with diabetes or prediabetes in the UK</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https://www.diabetes.org.uk/about-us/news-and-views/one-five-adults-now-live-diabetes-or-prediabetes-uk</a:t>
            </a:r>
            <a:r>
              <a:rPr lang="en-GB" sz="1000" dirty="0">
                <a:effectLst/>
                <a:latin typeface="Arial" panose="020B0604020202020204" pitchFamily="34" charset="0"/>
                <a:ea typeface="Calibri" panose="020F0502020204030204" pitchFamily="34" charset="0"/>
                <a:cs typeface="Arial" panose="020B0604020202020204" pitchFamily="34" charset="0"/>
              </a:rPr>
              <a:t> (Accessed: 10 July 2026).</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Fry, D. and </a:t>
            </a:r>
            <a:r>
              <a:rPr lang="en-GB" sz="1000" dirty="0" err="1">
                <a:effectLst/>
                <a:latin typeface="Arial" panose="020B0604020202020204" pitchFamily="34" charset="0"/>
                <a:ea typeface="Calibri" panose="020F0502020204030204" pitchFamily="34" charset="0"/>
                <a:cs typeface="Arial" panose="020B0604020202020204" pitchFamily="34" charset="0"/>
              </a:rPr>
              <a:t>Zask</a:t>
            </a:r>
            <a:r>
              <a:rPr lang="en-GB" sz="1000" dirty="0">
                <a:effectLst/>
                <a:latin typeface="Arial" panose="020B0604020202020204" pitchFamily="34" charset="0"/>
                <a:ea typeface="Calibri" panose="020F0502020204030204" pitchFamily="34" charset="0"/>
                <a:cs typeface="Arial" panose="020B0604020202020204" pitchFamily="34" charset="0"/>
              </a:rPr>
              <a:t>, A. (2016) ‘Applying the Ottawa Charter to inform health promotion programme design’, </a:t>
            </a:r>
            <a:r>
              <a:rPr lang="en-GB" sz="1000" i="1" dirty="0">
                <a:effectLst/>
                <a:latin typeface="Arial" panose="020B0604020202020204" pitchFamily="34" charset="0"/>
                <a:ea typeface="Calibri" panose="020F0502020204030204" pitchFamily="34" charset="0"/>
                <a:cs typeface="Arial" panose="020B0604020202020204" pitchFamily="34" charset="0"/>
              </a:rPr>
              <a:t>Health Promotion International</a:t>
            </a:r>
            <a:r>
              <a:rPr lang="en-GB" sz="1000" dirty="0">
                <a:effectLst/>
                <a:latin typeface="Arial" panose="020B0604020202020204" pitchFamily="34" charset="0"/>
                <a:ea typeface="Calibri" panose="020F0502020204030204" pitchFamily="34" charset="0"/>
                <a:cs typeface="Arial" panose="020B0604020202020204" pitchFamily="34" charset="0"/>
              </a:rPr>
              <a:t>, (20 April), p. daw022.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https://doi.org/10.1093/heapro/daw022</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Galicia-Garcia, U.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(2020) ‘Pathophysiology of Type 2 Diabetes Mellitus’, </a:t>
            </a:r>
            <a:r>
              <a:rPr lang="en-GB" sz="1000" i="1" dirty="0">
                <a:effectLst/>
                <a:latin typeface="Arial" panose="020B0604020202020204" pitchFamily="34" charset="0"/>
                <a:ea typeface="Calibri" panose="020F0502020204030204" pitchFamily="34" charset="0"/>
                <a:cs typeface="Arial" panose="020B0604020202020204" pitchFamily="34" charset="0"/>
              </a:rPr>
              <a:t>International Journal of Molecular Sciences</a:t>
            </a:r>
            <a:r>
              <a:rPr lang="en-GB" sz="1000" dirty="0">
                <a:effectLst/>
                <a:latin typeface="Arial" panose="020B0604020202020204" pitchFamily="34" charset="0"/>
                <a:ea typeface="Calibri" panose="020F0502020204030204" pitchFamily="34" charset="0"/>
                <a:cs typeface="Arial" panose="020B0604020202020204" pitchFamily="34" charset="0"/>
              </a:rPr>
              <a:t>, 21(17), p. 6275.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9"/>
              </a:rPr>
              <a:t>https://doi.org/10.3390/ijms21176275</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Goldstein, S. P.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(2023) ‘Applying a Social Determinants of Health Framework to Guide Digital Innovations that Reduce Disparities in Chronic Disease’, </a:t>
            </a:r>
            <a:r>
              <a:rPr lang="en-GB" sz="1000" i="1" dirty="0">
                <a:effectLst/>
                <a:latin typeface="Arial" panose="020B0604020202020204" pitchFamily="34" charset="0"/>
                <a:ea typeface="Calibri" panose="020F0502020204030204" pitchFamily="34" charset="0"/>
                <a:cs typeface="Arial" panose="020B0604020202020204" pitchFamily="34" charset="0"/>
              </a:rPr>
              <a:t>Psychosomatic Medicine</a:t>
            </a:r>
            <a:r>
              <a:rPr lang="en-GB" sz="1000" dirty="0">
                <a:effectLst/>
                <a:latin typeface="Arial" panose="020B0604020202020204" pitchFamily="34" charset="0"/>
                <a:ea typeface="Calibri" panose="020F0502020204030204" pitchFamily="34" charset="0"/>
                <a:cs typeface="Arial" panose="020B0604020202020204" pitchFamily="34" charset="0"/>
              </a:rPr>
              <a:t>, Publish Ahead of Print(20 February).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https://doi.org/10.1097/psy.0000000000001176</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National Institute of Diabetes and Digestive and Kidney Diseases (2021) </a:t>
            </a:r>
            <a:r>
              <a:rPr lang="en-GB" sz="1000" i="1" dirty="0">
                <a:effectLst/>
                <a:latin typeface="Arial" panose="020B0604020202020204" pitchFamily="34" charset="0"/>
                <a:ea typeface="Calibri" panose="020F0502020204030204" pitchFamily="34" charset="0"/>
                <a:cs typeface="Arial" panose="020B0604020202020204" pitchFamily="34" charset="0"/>
              </a:rPr>
              <a:t>Diabetes Prevention Program (DPP)</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https://www.niddk.nih.gov/about-niddk/research-areas/diabetes/diabetes-prevention-program-dpp</a:t>
            </a:r>
            <a:r>
              <a:rPr lang="en-GB" sz="1000" dirty="0">
                <a:effectLst/>
                <a:latin typeface="Arial" panose="020B0604020202020204" pitchFamily="34" charset="0"/>
                <a:ea typeface="Calibri" panose="020F0502020204030204" pitchFamily="34" charset="0"/>
                <a:cs typeface="Arial" panose="020B0604020202020204" pitchFamily="34" charset="0"/>
              </a:rPr>
              <a:t> (Accessed: 10 July 2026).</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NHS England (2022) </a:t>
            </a:r>
            <a:r>
              <a:rPr lang="en-GB" sz="1000" i="1" dirty="0">
                <a:effectLst/>
                <a:latin typeface="Arial" panose="020B0604020202020204" pitchFamily="34" charset="0"/>
                <a:ea typeface="Calibri" panose="020F0502020204030204" pitchFamily="34" charset="0"/>
                <a:cs typeface="Arial" panose="020B0604020202020204" pitchFamily="34" charset="0"/>
              </a:rPr>
              <a:t>NHS Prevention Programme cuts chances of Type 2 diabetes for thousands</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2"/>
              </a:rPr>
              <a:t>https://www.england.nhs.uk/2022/03/nhs-prevention-programme-cuts-chances-of-type-2-diabetes-for-thousands/</a:t>
            </a:r>
            <a:r>
              <a:rPr lang="en-GB" sz="1000" dirty="0">
                <a:effectLst/>
                <a:latin typeface="Arial" panose="020B0604020202020204" pitchFamily="34" charset="0"/>
                <a:ea typeface="Calibri" panose="020F0502020204030204" pitchFamily="34" charset="0"/>
                <a:cs typeface="Arial" panose="020B0604020202020204" pitchFamily="34" charset="0"/>
              </a:rPr>
              <a:t> (Accessed: 10 July 2026).</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Nickerson, C. (2025) </a:t>
            </a:r>
            <a:r>
              <a:rPr lang="en-GB" sz="1000" i="1" dirty="0">
                <a:effectLst/>
                <a:latin typeface="Arial" panose="020B0604020202020204" pitchFamily="34" charset="0"/>
                <a:ea typeface="Calibri" panose="020F0502020204030204" pitchFamily="34" charset="0"/>
                <a:cs typeface="Arial" panose="020B0604020202020204" pitchFamily="34" charset="0"/>
              </a:rPr>
              <a:t>Albert Bandura's Social Cognitive Theory</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3"/>
              </a:rPr>
              <a:t>https://www.simplypsychology.org/social-cognitive-theory.html</a:t>
            </a:r>
            <a:r>
              <a:rPr lang="en-GB" sz="1000" dirty="0">
                <a:effectLst/>
                <a:latin typeface="Arial" panose="020B0604020202020204" pitchFamily="34" charset="0"/>
                <a:ea typeface="Calibri" panose="020F0502020204030204" pitchFamily="34" charset="0"/>
                <a:cs typeface="Arial" panose="020B0604020202020204" pitchFamily="34" charset="0"/>
              </a:rPr>
              <a:t> (Accessed: 13 July 2026).</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Public Health England (2018) </a:t>
            </a:r>
            <a:r>
              <a:rPr lang="en-GB" sz="1000" i="1" dirty="0">
                <a:effectLst/>
                <a:latin typeface="Arial" panose="020B0604020202020204" pitchFamily="34" charset="0"/>
                <a:ea typeface="Calibri" panose="020F0502020204030204" pitchFamily="34" charset="0"/>
                <a:cs typeface="Arial" panose="020B0604020202020204" pitchFamily="34" charset="0"/>
              </a:rPr>
              <a:t>Health matters: preventing Type 2 Diabetes</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4"/>
              </a:rPr>
              <a:t>https://www.gov.uk/government/publications/health-matters-preventing-type-2-diabetes/health-matters-preventing-type-2-diabetes</a:t>
            </a:r>
            <a:r>
              <a:rPr lang="en-GB" sz="1000" dirty="0">
                <a:effectLst/>
                <a:latin typeface="Arial" panose="020B0604020202020204" pitchFamily="34" charset="0"/>
                <a:ea typeface="Calibri" panose="020F0502020204030204" pitchFamily="34" charset="0"/>
                <a:cs typeface="Arial" panose="020B0604020202020204" pitchFamily="34" charset="0"/>
              </a:rPr>
              <a:t> (Accessed: 10 July 2026).</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err="1">
                <a:effectLst/>
                <a:latin typeface="Arial" panose="020B0604020202020204" pitchFamily="34" charset="0"/>
                <a:ea typeface="Calibri" panose="020F0502020204030204" pitchFamily="34" charset="0"/>
                <a:cs typeface="Arial" panose="020B0604020202020204" pitchFamily="34" charset="0"/>
              </a:rPr>
              <a:t>Ravindrarajah</a:t>
            </a:r>
            <a:r>
              <a:rPr lang="en-GB" sz="1000" dirty="0">
                <a:effectLst/>
                <a:latin typeface="Arial" panose="020B0604020202020204" pitchFamily="34" charset="0"/>
                <a:ea typeface="Calibri" panose="020F0502020204030204" pitchFamily="34" charset="0"/>
                <a:cs typeface="Arial" panose="020B0604020202020204" pitchFamily="34" charset="0"/>
              </a:rPr>
              <a:t>, R.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(2023) ‘Referral to the NHS Diabetes Prevention Programme and conversion from nondiabetic hyperglycaemia to type 2 diabetes mellitus in England: A matched cohort analysis’, </a:t>
            </a:r>
            <a:r>
              <a:rPr lang="en-GB" sz="1000" i="1" dirty="0">
                <a:effectLst/>
                <a:latin typeface="Arial" panose="020B0604020202020204" pitchFamily="34" charset="0"/>
                <a:ea typeface="Calibri" panose="020F0502020204030204" pitchFamily="34" charset="0"/>
                <a:cs typeface="Arial" panose="020B0604020202020204" pitchFamily="34" charset="0"/>
              </a:rPr>
              <a:t>PLOS Medicine</a:t>
            </a:r>
            <a:r>
              <a:rPr lang="en-GB" sz="1000" dirty="0">
                <a:effectLst/>
                <a:latin typeface="Arial" panose="020B0604020202020204" pitchFamily="34" charset="0"/>
                <a:ea typeface="Calibri" panose="020F0502020204030204" pitchFamily="34" charset="0"/>
                <a:cs typeface="Arial" panose="020B0604020202020204" pitchFamily="34" charset="0"/>
              </a:rPr>
              <a:t>, 20(2), p. e1004177.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5"/>
              </a:rPr>
              <a:t>https://doi.org/10.1371/journal.pmed.1004177</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Ross, J.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(2023) ‘Influences on Patient Uptake of and Engagement With the National Health Service Digital Diabetes Prevention Programme: Qualitative Interview Study’, </a:t>
            </a:r>
            <a:r>
              <a:rPr lang="en-GB" sz="1000" i="1" dirty="0">
                <a:effectLst/>
                <a:latin typeface="Arial" panose="020B0604020202020204" pitchFamily="34" charset="0"/>
                <a:ea typeface="Calibri" panose="020F0502020204030204" pitchFamily="34" charset="0"/>
                <a:cs typeface="Arial" panose="020B0604020202020204" pitchFamily="34" charset="0"/>
              </a:rPr>
              <a:t>Journal of Medical Internet Research</a:t>
            </a:r>
            <a:r>
              <a:rPr lang="en-GB" sz="1000" dirty="0">
                <a:effectLst/>
                <a:latin typeface="Arial" panose="020B0604020202020204" pitchFamily="34" charset="0"/>
                <a:ea typeface="Calibri" panose="020F0502020204030204" pitchFamily="34" charset="0"/>
                <a:cs typeface="Arial" panose="020B0604020202020204" pitchFamily="34" charset="0"/>
              </a:rPr>
              <a:t>, 25(28 February), p. e40961.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6"/>
              </a:rPr>
              <a:t>https://doi.org/10.2196/40961</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err="1">
                <a:effectLst/>
                <a:latin typeface="Arial" panose="020B0604020202020204" pitchFamily="34" charset="0"/>
                <a:ea typeface="Calibri" panose="020F0502020204030204" pitchFamily="34" charset="0"/>
                <a:cs typeface="Arial" panose="020B0604020202020204" pitchFamily="34" charset="0"/>
              </a:rPr>
              <a:t>Suhlrie</a:t>
            </a:r>
            <a:r>
              <a:rPr lang="en-GB" sz="1000" dirty="0">
                <a:effectLst/>
                <a:latin typeface="Arial" panose="020B0604020202020204" pitchFamily="34" charset="0"/>
                <a:ea typeface="Calibri" panose="020F0502020204030204" pitchFamily="34" charset="0"/>
                <a:cs typeface="Arial" panose="020B0604020202020204" pitchFamily="34" charset="0"/>
              </a:rPr>
              <a:t>, L.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(2025) ‘Effectiveness of Smartphone Application</a:t>
            </a:r>
            <a:r>
              <a:rPr lang="en-GB" sz="1000" dirty="0">
                <a:effectLst/>
                <a:latin typeface="Cambria Math" panose="02040503050406030204" pitchFamily="18" charset="0"/>
                <a:ea typeface="Calibri" panose="020F0502020204030204" pitchFamily="34" charset="0"/>
                <a:cs typeface="Cambria Math" panose="02040503050406030204" pitchFamily="18" charset="0"/>
              </a:rPr>
              <a:t>‐</a:t>
            </a:r>
            <a:r>
              <a:rPr lang="en-GB" sz="1000" dirty="0">
                <a:effectLst/>
                <a:latin typeface="Arial" panose="020B0604020202020204" pitchFamily="34" charset="0"/>
                <a:ea typeface="Calibri" panose="020F0502020204030204" pitchFamily="34" charset="0"/>
                <a:cs typeface="Arial" panose="020B0604020202020204" pitchFamily="34" charset="0"/>
              </a:rPr>
              <a:t>Based Interventions to Prevent Type 2 Diabetes Mellitus in Individuals With Prediabetes: A Systematic Review and Meta</a:t>
            </a:r>
            <a:r>
              <a:rPr lang="en-GB" sz="1000" dirty="0">
                <a:effectLst/>
                <a:latin typeface="Cambria Math" panose="02040503050406030204" pitchFamily="18" charset="0"/>
                <a:ea typeface="Calibri" panose="020F0502020204030204" pitchFamily="34" charset="0"/>
                <a:cs typeface="Cambria Math" panose="02040503050406030204" pitchFamily="18" charset="0"/>
              </a:rPr>
              <a:t>‐</a:t>
            </a:r>
            <a:r>
              <a:rPr lang="en-GB" sz="1000" dirty="0">
                <a:effectLst/>
                <a:latin typeface="Arial" panose="020B0604020202020204" pitchFamily="34" charset="0"/>
                <a:ea typeface="Calibri" panose="020F0502020204030204" pitchFamily="34" charset="0"/>
                <a:cs typeface="Arial" panose="020B0604020202020204" pitchFamily="34" charset="0"/>
              </a:rPr>
              <a:t>Analysis’, </a:t>
            </a:r>
            <a:r>
              <a:rPr lang="en-GB" sz="1000" i="1" dirty="0">
                <a:effectLst/>
                <a:latin typeface="Arial" panose="020B0604020202020204" pitchFamily="34" charset="0"/>
                <a:ea typeface="Calibri" panose="020F0502020204030204" pitchFamily="34" charset="0"/>
                <a:cs typeface="Arial" panose="020B0604020202020204" pitchFamily="34" charset="0"/>
              </a:rPr>
              <a:t>Obesity Reviews</a:t>
            </a:r>
            <a:r>
              <a:rPr lang="en-GB" sz="1000" dirty="0">
                <a:effectLst/>
                <a:latin typeface="Arial" panose="020B0604020202020204" pitchFamily="34" charset="0"/>
                <a:ea typeface="Calibri" panose="020F0502020204030204" pitchFamily="34" charset="0"/>
                <a:cs typeface="Arial" panose="020B0604020202020204" pitchFamily="34" charset="0"/>
              </a:rPr>
              <a:t>, (20 October).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7"/>
              </a:rPr>
              <a:t>https://doi.org/10.1111/obr.70028</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Wells, C. and Spry, C. (2022) ‘An Overview of Smartphone Apps’, </a:t>
            </a:r>
            <a:r>
              <a:rPr lang="en-GB" sz="1000" i="1" dirty="0">
                <a:effectLst/>
                <a:latin typeface="Arial" panose="020B0604020202020204" pitchFamily="34" charset="0"/>
                <a:ea typeface="Calibri" panose="020F0502020204030204" pitchFamily="34" charset="0"/>
                <a:cs typeface="Arial" panose="020B0604020202020204" pitchFamily="34" charset="0"/>
              </a:rPr>
              <a:t>Canadian Journal of Health Technologies</a:t>
            </a:r>
            <a:r>
              <a:rPr lang="en-GB" sz="1000" dirty="0">
                <a:effectLst/>
                <a:latin typeface="Arial" panose="020B0604020202020204" pitchFamily="34" charset="0"/>
                <a:ea typeface="Calibri" panose="020F0502020204030204" pitchFamily="34" charset="0"/>
                <a:cs typeface="Arial" panose="020B0604020202020204" pitchFamily="34" charset="0"/>
              </a:rPr>
              <a:t>, 2(2).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8"/>
              </a:rPr>
              <a:t>https://doi.org/10.51731/cjht.2022.269</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Western, M. J.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(2025) ‘Bridging the digital health divide: a narrative review of the causes, implications, and solutions for digital health inequalities’, </a:t>
            </a:r>
            <a:r>
              <a:rPr lang="en-GB" sz="1000" i="1" dirty="0">
                <a:effectLst/>
                <a:latin typeface="Arial" panose="020B0604020202020204" pitchFamily="34" charset="0"/>
                <a:ea typeface="Calibri" panose="020F0502020204030204" pitchFamily="34" charset="0"/>
                <a:cs typeface="Arial" panose="020B0604020202020204" pitchFamily="34" charset="0"/>
              </a:rPr>
              <a:t>Health Psychology and </a:t>
            </a:r>
            <a:r>
              <a:rPr lang="en-GB" sz="1000" i="1" dirty="0" err="1">
                <a:effectLst/>
                <a:latin typeface="Arial" panose="020B0604020202020204" pitchFamily="34" charset="0"/>
                <a:ea typeface="Calibri" panose="020F0502020204030204" pitchFamily="34" charset="0"/>
                <a:cs typeface="Arial" panose="020B0604020202020204" pitchFamily="34" charset="0"/>
              </a:rPr>
              <a:t>Behavioral</a:t>
            </a:r>
            <a:r>
              <a:rPr lang="en-GB" sz="1000" i="1" dirty="0">
                <a:effectLst/>
                <a:latin typeface="Arial" panose="020B0604020202020204" pitchFamily="34" charset="0"/>
                <a:ea typeface="Calibri" panose="020F0502020204030204" pitchFamily="34" charset="0"/>
                <a:cs typeface="Arial" panose="020B0604020202020204" pitchFamily="34" charset="0"/>
              </a:rPr>
              <a:t> Medicine</a:t>
            </a:r>
            <a:r>
              <a:rPr lang="en-GB" sz="1000" dirty="0">
                <a:effectLst/>
                <a:latin typeface="Arial" panose="020B0604020202020204" pitchFamily="34" charset="0"/>
                <a:ea typeface="Calibri" panose="020F0502020204030204" pitchFamily="34" charset="0"/>
                <a:cs typeface="Arial" panose="020B0604020202020204" pitchFamily="34" charset="0"/>
              </a:rPr>
              <a:t>, 13(1).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9"/>
              </a:rPr>
              <a:t>https://doi.org/10.1080/21642850.2025.2493139</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World Health Organisation (WHO) (2024) </a:t>
            </a:r>
            <a:r>
              <a:rPr lang="en-GB" sz="1000" i="1" dirty="0">
                <a:effectLst/>
                <a:latin typeface="Arial" panose="020B0604020202020204" pitchFamily="34" charset="0"/>
                <a:ea typeface="Calibri" panose="020F0502020204030204" pitchFamily="34" charset="0"/>
                <a:cs typeface="Arial" panose="020B0604020202020204" pitchFamily="34" charset="0"/>
              </a:rPr>
              <a:t>Diabetes</a:t>
            </a:r>
            <a:r>
              <a:rPr lang="en-GB" sz="1000" dirty="0">
                <a:effectLst/>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0"/>
              </a:rPr>
              <a:t>https://www.who.int/news-room/fact-sheets/detail/diabetes</a:t>
            </a:r>
            <a:r>
              <a:rPr lang="en-GB" sz="1000" dirty="0">
                <a:effectLst/>
                <a:latin typeface="Arial" panose="020B0604020202020204" pitchFamily="34" charset="0"/>
                <a:ea typeface="Calibri" panose="020F0502020204030204" pitchFamily="34" charset="0"/>
                <a:cs typeface="Arial" panose="020B0604020202020204" pitchFamily="34" charset="0"/>
              </a:rPr>
              <a:t> (Accessed: 10 July 2026).</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err="1">
                <a:effectLst/>
                <a:latin typeface="Arial" panose="020B0604020202020204" pitchFamily="34" charset="0"/>
                <a:ea typeface="Calibri" panose="020F0502020204030204" pitchFamily="34" charset="0"/>
                <a:cs typeface="Arial" panose="020B0604020202020204" pitchFamily="34" charset="0"/>
              </a:rPr>
              <a:t>Yuguero</a:t>
            </a:r>
            <a:r>
              <a:rPr lang="en-GB" sz="1000" dirty="0">
                <a:effectLst/>
                <a:latin typeface="Arial" panose="020B0604020202020204" pitchFamily="34" charset="0"/>
                <a:ea typeface="Calibri" panose="020F0502020204030204" pitchFamily="34" charset="0"/>
                <a:cs typeface="Arial" panose="020B0604020202020204" pitchFamily="34" charset="0"/>
              </a:rPr>
              <a:t>, O.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(2025) ‘Applying the principle of justice in digital health’, </a:t>
            </a:r>
            <a:r>
              <a:rPr lang="en-GB" sz="1000" i="1" dirty="0" err="1">
                <a:effectLst/>
                <a:latin typeface="Arial" panose="020B0604020202020204" pitchFamily="34" charset="0"/>
                <a:ea typeface="Calibri" panose="020F0502020204030204" pitchFamily="34" charset="0"/>
                <a:cs typeface="Arial" panose="020B0604020202020204" pitchFamily="34" charset="0"/>
              </a:rPr>
              <a:t>npj</a:t>
            </a:r>
            <a:r>
              <a:rPr lang="en-GB" sz="1000" i="1" dirty="0">
                <a:effectLst/>
                <a:latin typeface="Arial" panose="020B0604020202020204" pitchFamily="34" charset="0"/>
                <a:ea typeface="Calibri" panose="020F0502020204030204" pitchFamily="34" charset="0"/>
                <a:cs typeface="Arial" panose="020B0604020202020204" pitchFamily="34" charset="0"/>
              </a:rPr>
              <a:t> Digital Medicine</a:t>
            </a:r>
            <a:r>
              <a:rPr lang="en-GB" sz="1000" dirty="0">
                <a:effectLst/>
                <a:latin typeface="Arial" panose="020B0604020202020204" pitchFamily="34" charset="0"/>
                <a:ea typeface="Calibri" panose="020F0502020204030204" pitchFamily="34" charset="0"/>
                <a:cs typeface="Arial" panose="020B0604020202020204" pitchFamily="34" charset="0"/>
              </a:rPr>
              <a:t>, 8(1). Available at: </a:t>
            </a:r>
            <a:r>
              <a:rPr lang="en-GB" sz="10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1"/>
              </a:rPr>
              <a:t>https://doi.org/10.1038/s41746-025-01877-8</a:t>
            </a:r>
            <a:endParaRPr lang="en-GB" sz="1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1" name="Text Placeholder 10">
            <a:extLst>
              <a:ext uri="{FF2B5EF4-FFF2-40B4-BE49-F238E27FC236}">
                <a16:creationId xmlns:a16="http://schemas.microsoft.com/office/drawing/2014/main" id="{BD697BE9-1495-6995-E9D6-788CE12C3A94}"/>
              </a:ext>
            </a:extLst>
          </p:cNvPr>
          <p:cNvSpPr>
            <a:spLocks noGrp="1"/>
          </p:cNvSpPr>
          <p:nvPr>
            <p:ph type="body" sz="quarter" idx="96"/>
          </p:nvPr>
        </p:nvSpPr>
        <p:spPr>
          <a:xfrm>
            <a:off x="431242" y="23015050"/>
            <a:ext cx="10102728" cy="5798048"/>
          </a:xfrm>
        </p:spPr>
        <p:txBody>
          <a:bodyPr/>
          <a:lstStyle/>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Behavioural change theories offer the theoretical foundation for coming up with mHealth interventions that are effective in diabetes prevention. These theories provide frameworks which make it easier to understand the mechanisms through which people adopt and sustain health-promoting behaviours. They also inform how intervention components are designed to target specific behavioural determinants. The theories considered in this poster include social cognitive theory (SCT) and the theory of planned behaviour (TPB). </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Social cognitive theory (SCT), developed by Albert Bandura, is a theory in psychology that argues individuals learn by observing others, which is a process known as observational learning (Nickerson, 2025). It suggests that behaviour is a result of the reciprocal and dynamic interaction between a person’s personal factors, such as self-efficacy and belief, their environment, and their behaviour – a concept referred to as triadic reciprocal determinism. Central to SCT is self-efficacy, which is the confidence in the ability one has to succeed in an endeavour, and it affects effort, persistence, and motivation (Nickerson, 2025). It can be considered the strongest predictor of behavioural initiation and its maintenance. mHealth apps enhance self-efficacy through features, such as personalised goal setting, vicarious learning through peer success stories, and verbal persuasion, for instance, when getting feedback from health coaches (Wells and Spry, 2022).</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The theory of planned behaviour (TPB), developed by Icek Ajzen, theorises that a person’s behaviour is driven by intention, which in turn is influenced by subjective norm (perceived social pressure), attitude, and perceived behavioural control (Chen and Slade, 2026). mHealth apps work to influence attitudes by offering tailored information on the health benefits that come with lifestyle modification and the risks that come with diabetes. Additionally, they provide social support features, which include facilitating online peer support groups and community forums, which can address some subjective norms by creating a sense of social accountability and common purpose. The patients’ perceived behavioural control can also be enhanced by this digital initiative through its self-monitoring and blood glucose tracking features. Their sustained use of the intervention increases their confidence and competence, which helps them manage their health behaviours even better (</a:t>
            </a:r>
            <a:r>
              <a:rPr lang="en-GB" sz="1000" dirty="0" err="1">
                <a:effectLst/>
                <a:latin typeface="Arial" panose="020B0604020202020204" pitchFamily="34" charset="0"/>
                <a:ea typeface="Calibri" panose="020F0502020204030204" pitchFamily="34" charset="0"/>
                <a:cs typeface="Arial" panose="020B0604020202020204" pitchFamily="34" charset="0"/>
              </a:rPr>
              <a:t>Desveaux</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2018).</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endParaRPr lang="en-GB" sz="1000" dirty="0"/>
          </a:p>
        </p:txBody>
      </p:sp>
      <p:sp>
        <p:nvSpPr>
          <p:cNvPr id="14" name="Text Placeholder 13">
            <a:extLst>
              <a:ext uri="{FF2B5EF4-FFF2-40B4-BE49-F238E27FC236}">
                <a16:creationId xmlns:a16="http://schemas.microsoft.com/office/drawing/2014/main" id="{7C1CE7E5-9B59-C6EB-64D1-F5D4F7D2366B}"/>
              </a:ext>
            </a:extLst>
          </p:cNvPr>
          <p:cNvSpPr>
            <a:spLocks noGrp="1"/>
          </p:cNvSpPr>
          <p:nvPr>
            <p:ph type="body" sz="quarter" idx="153"/>
          </p:nvPr>
        </p:nvSpPr>
        <p:spPr/>
        <p:txBody>
          <a:bodyPr>
            <a:normAutofit fontScale="70000" lnSpcReduction="20000"/>
          </a:bodyPr>
          <a:lstStyle/>
          <a:p>
            <a:r>
              <a:rPr lang="en-GB" dirty="0"/>
              <a:t>mHealth Apps for Diabetes Prevention Poster</a:t>
            </a:r>
          </a:p>
        </p:txBody>
      </p:sp>
      <p:sp>
        <p:nvSpPr>
          <p:cNvPr id="15" name="Text Placeholder 2">
            <a:extLst>
              <a:ext uri="{FF2B5EF4-FFF2-40B4-BE49-F238E27FC236}">
                <a16:creationId xmlns:a16="http://schemas.microsoft.com/office/drawing/2014/main" id="{8A2A8B8C-6C4C-D596-99EB-9355976146BD}"/>
              </a:ext>
            </a:extLst>
          </p:cNvPr>
          <p:cNvSpPr txBox="1">
            <a:spLocks/>
          </p:cNvSpPr>
          <p:nvPr/>
        </p:nvSpPr>
        <p:spPr>
          <a:xfrm>
            <a:off x="440616" y="9244302"/>
            <a:ext cx="10093882" cy="558738"/>
          </a:xfrm>
          <a:prstGeom prst="rect">
            <a:avLst/>
          </a:prstGeom>
          <a:noFill/>
        </p:spPr>
        <p:txBody>
          <a:bodyPr wrap="square" lIns="63307" tIns="63307" rIns="63307" bIns="63307" anchor="ctr" anchorCtr="0">
            <a:spAutoFit/>
          </a:bodyPr>
          <a:lstStyle>
            <a:lvl1pPr marL="0" indent="0" algn="ctr" defTabSz="3038715" rtl="0" eaLnBrk="1" latinLnBrk="0" hangingPunct="1">
              <a:spcBef>
                <a:spcPct val="20000"/>
              </a:spcBef>
              <a:buFont typeface="Arial" pitchFamily="34" charset="0"/>
              <a:buNone/>
              <a:defRPr sz="2800" b="1" u="sng" kern="1200" baseline="0">
                <a:solidFill>
                  <a:schemeClr val="accent5">
                    <a:lumMod val="50000"/>
                  </a:schemeClr>
                </a:solidFill>
                <a:latin typeface="+mn-lt"/>
                <a:ea typeface="+mn-ea"/>
                <a:cs typeface="+mn-cs"/>
              </a:defRPr>
            </a:lvl1pPr>
            <a:lvl2pPr marL="2468955" indent="-949598" algn="l" defTabSz="3038715" rtl="0" eaLnBrk="1" latinLnBrk="0" hangingPunct="1">
              <a:spcBef>
                <a:spcPct val="20000"/>
              </a:spcBef>
              <a:buFont typeface="Arial" pitchFamily="34" charset="0"/>
              <a:buChar char="–"/>
              <a:defRPr sz="9400" kern="1200">
                <a:solidFill>
                  <a:schemeClr val="tx1"/>
                </a:solidFill>
                <a:latin typeface="+mn-lt"/>
                <a:ea typeface="+mn-ea"/>
                <a:cs typeface="+mn-cs"/>
              </a:defRPr>
            </a:lvl2pPr>
            <a:lvl3pPr marL="3798394" indent="-759679" algn="l" defTabSz="3038715" rtl="0" eaLnBrk="1" latinLnBrk="0" hangingPunct="1">
              <a:spcBef>
                <a:spcPct val="20000"/>
              </a:spcBef>
              <a:buFont typeface="Arial" pitchFamily="34" charset="0"/>
              <a:buChar char="•"/>
              <a:defRPr sz="8000" kern="1200">
                <a:solidFill>
                  <a:schemeClr val="tx1"/>
                </a:solidFill>
                <a:latin typeface="+mn-lt"/>
                <a:ea typeface="+mn-ea"/>
                <a:cs typeface="+mn-cs"/>
              </a:defRPr>
            </a:lvl3pPr>
            <a:lvl4pPr marL="531775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4pPr>
            <a:lvl5pPr marL="683710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5pPr>
            <a:lvl6pPr marL="8356465"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6pPr>
            <a:lvl7pPr marL="987582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7pPr>
            <a:lvl8pPr marL="11395179"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8pPr>
            <a:lvl9pPr marL="1291453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9pPr>
          </a:lstStyle>
          <a:p>
            <a:r>
              <a:rPr lang="en-GB" dirty="0"/>
              <a:t>Health promotion values and principles</a:t>
            </a:r>
          </a:p>
        </p:txBody>
      </p:sp>
      <p:sp>
        <p:nvSpPr>
          <p:cNvPr id="16" name="Text Placeholder 1">
            <a:extLst>
              <a:ext uri="{FF2B5EF4-FFF2-40B4-BE49-F238E27FC236}">
                <a16:creationId xmlns:a16="http://schemas.microsoft.com/office/drawing/2014/main" id="{3BCE3AAE-6DFF-385B-FDE2-F35CEF21DC63}"/>
              </a:ext>
            </a:extLst>
          </p:cNvPr>
          <p:cNvSpPr txBox="1">
            <a:spLocks/>
          </p:cNvSpPr>
          <p:nvPr/>
        </p:nvSpPr>
        <p:spPr>
          <a:xfrm>
            <a:off x="440616" y="10055393"/>
            <a:ext cx="10101856" cy="4851122"/>
          </a:xfrm>
          <a:prstGeom prst="rect">
            <a:avLst/>
          </a:prstGeom>
        </p:spPr>
        <p:txBody>
          <a:bodyPr wrap="square" lIns="158267" tIns="158267" rIns="158267" bIns="158267">
            <a:spAutoFit/>
          </a:bodyPr>
          <a:lstStyle>
            <a:lvl1pPr marL="0" indent="0" algn="l" defTabSz="3038715" rtl="0" eaLnBrk="1" latinLnBrk="0" hangingPunct="1">
              <a:spcBef>
                <a:spcPct val="20000"/>
              </a:spcBef>
              <a:buFont typeface="Arial" pitchFamily="34" charset="0"/>
              <a:buNone/>
              <a:defRPr sz="2000" kern="1200">
                <a:solidFill>
                  <a:schemeClr val="accent5">
                    <a:lumMod val="50000"/>
                  </a:schemeClr>
                </a:solidFill>
                <a:latin typeface="Times New Roman" panose="02020603050405020304" pitchFamily="18" charset="0"/>
                <a:ea typeface="+mn-ea"/>
                <a:cs typeface="Times New Roman" panose="02020603050405020304" pitchFamily="18" charset="0"/>
              </a:defRPr>
            </a:lvl1pPr>
            <a:lvl2pPr marL="1028732" indent="-395666"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2pPr>
            <a:lvl3pPr marL="1424397" indent="-395666"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3pPr>
            <a:lvl4pPr marL="1859630" indent="-435233"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4pPr>
            <a:lvl5pPr marL="2176163" indent="-316533"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5pPr>
            <a:lvl6pPr marL="8356465"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6pPr>
            <a:lvl7pPr marL="987582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7pPr>
            <a:lvl8pPr marL="11395179"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8pPr>
            <a:lvl9pPr marL="1291453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9pPr>
          </a:lstStyle>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According to Fry and </a:t>
            </a:r>
            <a:r>
              <a:rPr lang="en-GB" sz="1000" dirty="0" err="1">
                <a:effectLst/>
                <a:latin typeface="Arial" panose="020B0604020202020204" pitchFamily="34" charset="0"/>
                <a:ea typeface="Calibri" panose="020F0502020204030204" pitchFamily="34" charset="0"/>
                <a:cs typeface="Arial" panose="020B0604020202020204" pitchFamily="34" charset="0"/>
              </a:rPr>
              <a:t>Zask</a:t>
            </a:r>
            <a:r>
              <a:rPr lang="en-GB" sz="1000" dirty="0">
                <a:effectLst/>
                <a:latin typeface="Arial" panose="020B0604020202020204" pitchFamily="34" charset="0"/>
                <a:ea typeface="Calibri" panose="020F0502020204030204" pitchFamily="34" charset="0"/>
                <a:cs typeface="Arial" panose="020B0604020202020204" pitchFamily="34" charset="0"/>
              </a:rPr>
              <a:t> (2016), the Ottawa Charter described health promotion as the process through which people are enabled to be in more control over and to better their health. It highlights the core values and principles of empowerment, participation, and equity. These principles recognise that health is created and built on in the context of everyday life, and is thus shaped by economic, environmental, and social factors that extend far beyond individual behaviour. These fundamental values advise the creation of a three-strategy framework consisting of advocacy for desirable and favourable conditions for health, enablement of people to reach the potential of their health and mediating between different societal interests in the pursuit of health (Fry and </a:t>
            </a:r>
            <a:r>
              <a:rPr lang="en-GB" sz="1000" dirty="0" err="1">
                <a:effectLst/>
                <a:latin typeface="Arial" panose="020B0604020202020204" pitchFamily="34" charset="0"/>
                <a:ea typeface="Calibri" panose="020F0502020204030204" pitchFamily="34" charset="0"/>
                <a:cs typeface="Arial" panose="020B0604020202020204" pitchFamily="34" charset="0"/>
              </a:rPr>
              <a:t>Zask</a:t>
            </a:r>
            <a:r>
              <a:rPr lang="en-GB" sz="1000" dirty="0">
                <a:effectLst/>
                <a:latin typeface="Arial" panose="020B0604020202020204" pitchFamily="34" charset="0"/>
                <a:ea typeface="Calibri" panose="020F0502020204030204" pitchFamily="34" charset="0"/>
                <a:cs typeface="Arial" panose="020B0604020202020204" pitchFamily="34" charset="0"/>
              </a:rPr>
              <a:t>, 2016).  </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Digital health technologies have been criticised for potentially widening health inequalities for people living at a lower socio-economic status. This is known as the digital health divide, where privileged and affluent service users are served more and better by digital interventions (Western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2025). These interventions have also faced criticism for their predominant focus on individual behaviour change, while neglecting wider social and environmental health determinants (Goldstein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2023). Thus, mHealth apps for diabetes prevention can be in alignment with health promotion values when intentional attention to accessibility, equity, and inclusivity is embedded in their design. The NHS-DPP shows this by offering both physical therapy sessions and digital delivery modes (through its digital stream) to accommodate diverse population needs and address the various sources of inequality.</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Empowerment is seen to be at the heart of health promotion. mHealth apps facilitate this by offering users personalised tools for conducting goal setting, self-monitoring, accessing educational resources, and linking them to supportive communities. These features put users in the driving seat in their health management, which is consistent with the health promotion values of participation and empowering people (Fry and </a:t>
            </a:r>
            <a:r>
              <a:rPr lang="en-GB" sz="1000" dirty="0" err="1">
                <a:effectLst/>
                <a:latin typeface="Arial" panose="020B0604020202020204" pitchFamily="34" charset="0"/>
                <a:ea typeface="Calibri" panose="020F0502020204030204" pitchFamily="34" charset="0"/>
                <a:cs typeface="Arial" panose="020B0604020202020204" pitchFamily="34" charset="0"/>
              </a:rPr>
              <a:t>Zask</a:t>
            </a:r>
            <a:r>
              <a:rPr lang="en-GB" sz="1000" dirty="0">
                <a:effectLst/>
                <a:latin typeface="Arial" panose="020B0604020202020204" pitchFamily="34" charset="0"/>
                <a:ea typeface="Calibri" panose="020F0502020204030204" pitchFamily="34" charset="0"/>
                <a:cs typeface="Arial" panose="020B0604020202020204" pitchFamily="34" charset="0"/>
              </a:rPr>
              <a:t>, 2016). </a:t>
            </a:r>
            <a:endParaRPr lang="en-GB" sz="1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8" name="Text Placeholder 2">
            <a:extLst>
              <a:ext uri="{FF2B5EF4-FFF2-40B4-BE49-F238E27FC236}">
                <a16:creationId xmlns:a16="http://schemas.microsoft.com/office/drawing/2014/main" id="{027750DB-5A7B-6E8C-A6D9-78C6FF817810}"/>
              </a:ext>
            </a:extLst>
          </p:cNvPr>
          <p:cNvSpPr txBox="1">
            <a:spLocks/>
          </p:cNvSpPr>
          <p:nvPr/>
        </p:nvSpPr>
        <p:spPr>
          <a:xfrm>
            <a:off x="10874142" y="11078423"/>
            <a:ext cx="10093882" cy="566030"/>
          </a:xfrm>
          <a:prstGeom prst="rect">
            <a:avLst/>
          </a:prstGeom>
          <a:noFill/>
        </p:spPr>
        <p:txBody>
          <a:bodyPr wrap="square" lIns="63307" tIns="63307" rIns="63307" bIns="63307" anchor="ctr" anchorCtr="0">
            <a:spAutoFit/>
          </a:bodyPr>
          <a:lstStyle>
            <a:lvl1pPr marL="0" indent="0" algn="ctr" defTabSz="3038715" rtl="0" eaLnBrk="1" latinLnBrk="0" hangingPunct="1">
              <a:spcBef>
                <a:spcPct val="20000"/>
              </a:spcBef>
              <a:buFont typeface="Arial" pitchFamily="34" charset="0"/>
              <a:buNone/>
              <a:defRPr sz="2800" b="1" u="sng" kern="1200" baseline="0">
                <a:solidFill>
                  <a:schemeClr val="accent5">
                    <a:lumMod val="50000"/>
                  </a:schemeClr>
                </a:solidFill>
                <a:latin typeface="+mn-lt"/>
                <a:ea typeface="+mn-ea"/>
                <a:cs typeface="+mn-cs"/>
              </a:defRPr>
            </a:lvl1pPr>
            <a:lvl2pPr marL="2468955" indent="-949598" algn="l" defTabSz="3038715" rtl="0" eaLnBrk="1" latinLnBrk="0" hangingPunct="1">
              <a:spcBef>
                <a:spcPct val="20000"/>
              </a:spcBef>
              <a:buFont typeface="Arial" pitchFamily="34" charset="0"/>
              <a:buChar char="–"/>
              <a:defRPr sz="9400" kern="1200">
                <a:solidFill>
                  <a:schemeClr val="tx1"/>
                </a:solidFill>
                <a:latin typeface="+mn-lt"/>
                <a:ea typeface="+mn-ea"/>
                <a:cs typeface="+mn-cs"/>
              </a:defRPr>
            </a:lvl2pPr>
            <a:lvl3pPr marL="3798394" indent="-759679" algn="l" defTabSz="3038715" rtl="0" eaLnBrk="1" latinLnBrk="0" hangingPunct="1">
              <a:spcBef>
                <a:spcPct val="20000"/>
              </a:spcBef>
              <a:buFont typeface="Arial" pitchFamily="34" charset="0"/>
              <a:buChar char="•"/>
              <a:defRPr sz="8000" kern="1200">
                <a:solidFill>
                  <a:schemeClr val="tx1"/>
                </a:solidFill>
                <a:latin typeface="+mn-lt"/>
                <a:ea typeface="+mn-ea"/>
                <a:cs typeface="+mn-cs"/>
              </a:defRPr>
            </a:lvl3pPr>
            <a:lvl4pPr marL="531775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4pPr>
            <a:lvl5pPr marL="683710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5pPr>
            <a:lvl6pPr marL="8356465"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6pPr>
            <a:lvl7pPr marL="987582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7pPr>
            <a:lvl8pPr marL="11395179"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8pPr>
            <a:lvl9pPr marL="1291453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9pPr>
          </a:lstStyle>
          <a:p>
            <a:r>
              <a:rPr lang="en-US" dirty="0"/>
              <a:t>Conclusion</a:t>
            </a:r>
            <a:endParaRPr lang="en-GB" dirty="0"/>
          </a:p>
        </p:txBody>
      </p:sp>
      <p:sp>
        <p:nvSpPr>
          <p:cNvPr id="20" name="Text Placeholder 1">
            <a:extLst>
              <a:ext uri="{FF2B5EF4-FFF2-40B4-BE49-F238E27FC236}">
                <a16:creationId xmlns:a16="http://schemas.microsoft.com/office/drawing/2014/main" id="{B914A918-C9D6-8CF8-ABE6-20AC5C802BC0}"/>
              </a:ext>
            </a:extLst>
          </p:cNvPr>
          <p:cNvSpPr txBox="1">
            <a:spLocks/>
          </p:cNvSpPr>
          <p:nvPr/>
        </p:nvSpPr>
        <p:spPr>
          <a:xfrm>
            <a:off x="10866168" y="11628526"/>
            <a:ext cx="10101856" cy="2563316"/>
          </a:xfrm>
          <a:prstGeom prst="rect">
            <a:avLst/>
          </a:prstGeom>
        </p:spPr>
        <p:txBody>
          <a:bodyPr wrap="square" lIns="158267" tIns="158267" rIns="158267" bIns="158267">
            <a:spAutoFit/>
          </a:bodyPr>
          <a:lstStyle>
            <a:lvl1pPr marL="0" indent="0" algn="l" defTabSz="3038715" rtl="0" eaLnBrk="1" latinLnBrk="0" hangingPunct="1">
              <a:spcBef>
                <a:spcPct val="20000"/>
              </a:spcBef>
              <a:buFont typeface="Arial" pitchFamily="34" charset="0"/>
              <a:buNone/>
              <a:defRPr sz="2000" kern="1200">
                <a:solidFill>
                  <a:schemeClr val="accent5">
                    <a:lumMod val="50000"/>
                  </a:schemeClr>
                </a:solidFill>
                <a:latin typeface="Times New Roman" panose="02020603050405020304" pitchFamily="18" charset="0"/>
                <a:ea typeface="+mn-ea"/>
                <a:cs typeface="Times New Roman" panose="02020603050405020304" pitchFamily="18" charset="0"/>
              </a:defRPr>
            </a:lvl1pPr>
            <a:lvl2pPr marL="1028732" indent="-395666"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2pPr>
            <a:lvl3pPr marL="1424397" indent="-395666"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3pPr>
            <a:lvl4pPr marL="1859630" indent="-435233"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4pPr>
            <a:lvl5pPr marL="2176163" indent="-316533"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5pPr>
            <a:lvl6pPr marL="8356465"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6pPr>
            <a:lvl7pPr marL="987582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7pPr>
            <a:lvl8pPr marL="11395179"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8pPr>
            <a:lvl9pPr marL="1291453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9pPr>
          </a:lstStyle>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In conclusion, mHealth apps for the prevention of diabetes represent a notable advancement in public health and demonstrate effectiveness in promoting behavioural change, as well as improving clinical outcomes. This is facilitated by having a grounded approach as guided by established theories such as the social cognitive theory. Furthermore, their alignment with health promotion principles extracts their potential for increased accessibility and the capability to reach underserved populations.</a:t>
            </a:r>
            <a:endParaRPr lang="en-GB" sz="1000" dirty="0">
              <a:effectLst/>
              <a:latin typeface="Calibri" panose="020F0502020204030204" pitchFamily="34" charset="0"/>
              <a:ea typeface="Calibri" panose="020F0502020204030204" pitchFamily="34" charset="0"/>
              <a:cs typeface="Arial" panose="020B0604020202020204" pitchFamily="34" charset="0"/>
            </a:endParaRPr>
          </a:p>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This and other e-health interventions call for continued investment in digital health infrastructure as part of national prevention strategies. In terms of its implications for education, the wide and still increasing use of contemporary technologies in healthcare calls for this reality to be reflected in health promotion curricula and the need to pass relevant digital competencies to future health professionals. Lastly, future research ought to make long-term effectiveness evaluation a priority and strategies to ensure equitable access across all population groups.</a:t>
            </a:r>
            <a:endParaRPr lang="en-GB" sz="10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22" name="Picture 21">
            <a:extLst>
              <a:ext uri="{FF2B5EF4-FFF2-40B4-BE49-F238E27FC236}">
                <a16:creationId xmlns:a16="http://schemas.microsoft.com/office/drawing/2014/main" id="{00C486CE-0D3E-0ABE-4DA7-A6BF38E4C3C9}"/>
              </a:ext>
            </a:extLst>
          </p:cNvPr>
          <p:cNvPicPr>
            <a:picLocks noChangeAspect="1"/>
          </p:cNvPicPr>
          <p:nvPr/>
        </p:nvPicPr>
        <p:blipFill>
          <a:blip r:embed="rId22"/>
          <a:stretch>
            <a:fillRect/>
          </a:stretch>
        </p:blipFill>
        <p:spPr>
          <a:xfrm>
            <a:off x="2890078" y="15158868"/>
            <a:ext cx="4980760" cy="5229176"/>
          </a:xfrm>
          <a:prstGeom prst="rect">
            <a:avLst/>
          </a:prstGeom>
        </p:spPr>
      </p:pic>
      <p:sp>
        <p:nvSpPr>
          <p:cNvPr id="24" name="Text Placeholder 1">
            <a:extLst>
              <a:ext uri="{FF2B5EF4-FFF2-40B4-BE49-F238E27FC236}">
                <a16:creationId xmlns:a16="http://schemas.microsoft.com/office/drawing/2014/main" id="{C22695F2-89B0-4C36-EBA7-8A40B5A5FC5F}"/>
              </a:ext>
            </a:extLst>
          </p:cNvPr>
          <p:cNvSpPr txBox="1">
            <a:spLocks/>
          </p:cNvSpPr>
          <p:nvPr/>
        </p:nvSpPr>
        <p:spPr>
          <a:xfrm>
            <a:off x="449463" y="20613162"/>
            <a:ext cx="10101856" cy="891064"/>
          </a:xfrm>
          <a:prstGeom prst="rect">
            <a:avLst/>
          </a:prstGeom>
        </p:spPr>
        <p:txBody>
          <a:bodyPr wrap="square" lIns="158267" tIns="158267" rIns="158267" bIns="158267">
            <a:spAutoFit/>
          </a:bodyPr>
          <a:lstStyle>
            <a:lvl1pPr marL="0" indent="0" algn="l" defTabSz="3038715" rtl="0" eaLnBrk="1" latinLnBrk="0" hangingPunct="1">
              <a:spcBef>
                <a:spcPct val="20000"/>
              </a:spcBef>
              <a:buFont typeface="Arial" pitchFamily="34" charset="0"/>
              <a:buNone/>
              <a:defRPr sz="2000" kern="1200">
                <a:solidFill>
                  <a:schemeClr val="accent5">
                    <a:lumMod val="50000"/>
                  </a:schemeClr>
                </a:solidFill>
                <a:latin typeface="Times New Roman" panose="02020603050405020304" pitchFamily="18" charset="0"/>
                <a:ea typeface="+mn-ea"/>
                <a:cs typeface="Times New Roman" panose="02020603050405020304" pitchFamily="18" charset="0"/>
              </a:defRPr>
            </a:lvl1pPr>
            <a:lvl2pPr marL="1028732" indent="-395666"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2pPr>
            <a:lvl3pPr marL="1424397" indent="-395666"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3pPr>
            <a:lvl4pPr marL="1859630" indent="-435233"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4pPr>
            <a:lvl5pPr marL="2176163" indent="-316533"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5pPr>
            <a:lvl6pPr marL="8356465"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6pPr>
            <a:lvl7pPr marL="987582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7pPr>
            <a:lvl8pPr marL="11395179"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8pPr>
            <a:lvl9pPr marL="1291453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9pPr>
          </a:lstStyle>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Fig. 1: Illustration showing inequality (no access), equality (similar access regardless of need), equity (access that reflects individual needs), and justice (active inclusion facilitation and structural barrier removal) (</a:t>
            </a:r>
            <a:r>
              <a:rPr lang="en-GB" sz="1000" dirty="0" err="1">
                <a:effectLst/>
                <a:latin typeface="Arial" panose="020B0604020202020204" pitchFamily="34" charset="0"/>
                <a:ea typeface="Calibri" panose="020F0502020204030204" pitchFamily="34" charset="0"/>
                <a:cs typeface="Arial" panose="020B0604020202020204" pitchFamily="34" charset="0"/>
              </a:rPr>
              <a:t>Yuguero</a:t>
            </a:r>
            <a:r>
              <a:rPr lang="en-GB" sz="1000" dirty="0">
                <a:effectLst/>
                <a:latin typeface="Arial" panose="020B0604020202020204" pitchFamily="34" charset="0"/>
                <a:ea typeface="Calibri" panose="020F0502020204030204" pitchFamily="34" charset="0"/>
                <a:cs typeface="Arial" panose="020B0604020202020204" pitchFamily="34" charset="0"/>
              </a:rPr>
              <a:t> </a:t>
            </a:r>
            <a:r>
              <a:rPr lang="en-GB" sz="1000" i="1" dirty="0">
                <a:effectLst/>
                <a:latin typeface="Arial" panose="020B0604020202020204" pitchFamily="34" charset="0"/>
                <a:ea typeface="Calibri" panose="020F0502020204030204" pitchFamily="34" charset="0"/>
                <a:cs typeface="Arial" panose="020B0604020202020204" pitchFamily="34" charset="0"/>
              </a:rPr>
              <a:t>et al.</a:t>
            </a:r>
            <a:r>
              <a:rPr lang="en-GB" sz="1000" dirty="0">
                <a:effectLst/>
                <a:latin typeface="Arial" panose="020B0604020202020204" pitchFamily="34" charset="0"/>
                <a:ea typeface="Calibri" panose="020F0502020204030204" pitchFamily="34" charset="0"/>
                <a:cs typeface="Arial" panose="020B0604020202020204" pitchFamily="34" charset="0"/>
              </a:rPr>
              <a:t>, 2025)</a:t>
            </a:r>
            <a:endParaRPr lang="en-GB" sz="900" dirty="0">
              <a:effectLst/>
              <a:latin typeface="Calibri" panose="020F0502020204030204" pitchFamily="34" charset="0"/>
              <a:ea typeface="Calibri" panose="020F0502020204030204" pitchFamily="34" charset="0"/>
              <a:cs typeface="Arial" panose="020B0604020202020204" pitchFamily="34" charset="0"/>
            </a:endParaRPr>
          </a:p>
        </p:txBody>
      </p:sp>
      <p:pic>
        <p:nvPicPr>
          <p:cNvPr id="26" name="Picture 25">
            <a:extLst>
              <a:ext uri="{FF2B5EF4-FFF2-40B4-BE49-F238E27FC236}">
                <a16:creationId xmlns:a16="http://schemas.microsoft.com/office/drawing/2014/main" id="{F018C131-3E6C-0946-E485-862731F08632}"/>
              </a:ext>
            </a:extLst>
          </p:cNvPr>
          <p:cNvPicPr>
            <a:picLocks noChangeAspect="1"/>
          </p:cNvPicPr>
          <p:nvPr/>
        </p:nvPicPr>
        <p:blipFill>
          <a:blip r:embed="rId23"/>
          <a:stretch>
            <a:fillRect/>
          </a:stretch>
        </p:blipFill>
        <p:spPr>
          <a:xfrm>
            <a:off x="13009827" y="6696084"/>
            <a:ext cx="5143094" cy="3036012"/>
          </a:xfrm>
          <a:prstGeom prst="rect">
            <a:avLst/>
          </a:prstGeom>
        </p:spPr>
      </p:pic>
      <p:sp>
        <p:nvSpPr>
          <p:cNvPr id="41" name="Text Placeholder 1">
            <a:extLst>
              <a:ext uri="{FF2B5EF4-FFF2-40B4-BE49-F238E27FC236}">
                <a16:creationId xmlns:a16="http://schemas.microsoft.com/office/drawing/2014/main" id="{E787849E-0070-1FEB-18D7-F2562C03239E}"/>
              </a:ext>
            </a:extLst>
          </p:cNvPr>
          <p:cNvSpPr txBox="1">
            <a:spLocks/>
          </p:cNvSpPr>
          <p:nvPr/>
        </p:nvSpPr>
        <p:spPr>
          <a:xfrm>
            <a:off x="10862299" y="10055393"/>
            <a:ext cx="10101856" cy="583287"/>
          </a:xfrm>
          <a:prstGeom prst="rect">
            <a:avLst/>
          </a:prstGeom>
        </p:spPr>
        <p:txBody>
          <a:bodyPr wrap="square" lIns="158267" tIns="158267" rIns="158267" bIns="158267">
            <a:spAutoFit/>
          </a:bodyPr>
          <a:lstStyle>
            <a:lvl1pPr marL="0" indent="0" algn="l" defTabSz="3038715" rtl="0" eaLnBrk="1" latinLnBrk="0" hangingPunct="1">
              <a:spcBef>
                <a:spcPct val="20000"/>
              </a:spcBef>
              <a:buFont typeface="Arial" pitchFamily="34" charset="0"/>
              <a:buNone/>
              <a:defRPr sz="2000" kern="1200">
                <a:solidFill>
                  <a:schemeClr val="accent5">
                    <a:lumMod val="50000"/>
                  </a:schemeClr>
                </a:solidFill>
                <a:latin typeface="Times New Roman" panose="02020603050405020304" pitchFamily="18" charset="0"/>
                <a:ea typeface="+mn-ea"/>
                <a:cs typeface="Times New Roman" panose="02020603050405020304" pitchFamily="18" charset="0"/>
              </a:defRPr>
            </a:lvl1pPr>
            <a:lvl2pPr marL="1028732" indent="-395666"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2pPr>
            <a:lvl3pPr marL="1424397" indent="-395666"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3pPr>
            <a:lvl4pPr marL="1859630" indent="-435233"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4pPr>
            <a:lvl5pPr marL="2176163" indent="-316533" algn="l" defTabSz="3038715" rtl="0" eaLnBrk="1" latinLnBrk="0" hangingPunct="1">
              <a:spcBef>
                <a:spcPct val="20000"/>
              </a:spcBef>
              <a:buFont typeface="Arial" pitchFamily="34" charset="0"/>
              <a:buChar char="»"/>
              <a:defRPr sz="1700" kern="1200">
                <a:solidFill>
                  <a:schemeClr val="tx1"/>
                </a:solidFill>
                <a:latin typeface="Trebuchet MS" pitchFamily="34" charset="0"/>
                <a:ea typeface="+mn-ea"/>
                <a:cs typeface="+mn-cs"/>
              </a:defRPr>
            </a:lvl5pPr>
            <a:lvl6pPr marL="8356465"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6pPr>
            <a:lvl7pPr marL="9875821"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7pPr>
            <a:lvl8pPr marL="11395179"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8pPr>
            <a:lvl9pPr marL="12914537" indent="-759679" algn="l" defTabSz="3038715" rtl="0" eaLnBrk="1" latinLnBrk="0" hangingPunct="1">
              <a:spcBef>
                <a:spcPct val="20000"/>
              </a:spcBef>
              <a:buFont typeface="Arial" pitchFamily="34" charset="0"/>
              <a:buChar char="•"/>
              <a:defRPr sz="6700" kern="1200">
                <a:solidFill>
                  <a:schemeClr val="tx1"/>
                </a:solidFill>
                <a:latin typeface="+mn-lt"/>
                <a:ea typeface="+mn-ea"/>
                <a:cs typeface="+mn-cs"/>
              </a:defRPr>
            </a:lvl9pPr>
          </a:lstStyle>
          <a:p>
            <a:pPr marL="0" marR="0">
              <a:lnSpc>
                <a:spcPct val="200000"/>
              </a:lnSpc>
              <a:spcAft>
                <a:spcPts val="800"/>
              </a:spcAft>
              <a:buNone/>
            </a:pPr>
            <a:r>
              <a:rPr lang="en-GB" sz="1000" dirty="0">
                <a:effectLst/>
                <a:latin typeface="Arial" panose="020B0604020202020204" pitchFamily="34" charset="0"/>
                <a:ea typeface="Calibri" panose="020F0502020204030204" pitchFamily="34" charset="0"/>
                <a:cs typeface="Arial" panose="020B0604020202020204" pitchFamily="34" charset="0"/>
              </a:rPr>
              <a:t>Fig. 2: A pictorial depiction of the social cognitive theory (SCT) (</a:t>
            </a:r>
            <a:r>
              <a:rPr lang="en-GB" sz="1000" dirty="0" err="1">
                <a:effectLst/>
                <a:latin typeface="Arial" panose="020B0604020202020204" pitchFamily="34" charset="0"/>
                <a:ea typeface="Calibri" panose="020F0502020204030204" pitchFamily="34" charset="0"/>
                <a:cs typeface="Arial" panose="020B0604020202020204" pitchFamily="34" charset="0"/>
              </a:rPr>
              <a:t>Anugwom</a:t>
            </a:r>
            <a:r>
              <a:rPr lang="en-GB" sz="1000" dirty="0">
                <a:effectLst/>
                <a:latin typeface="Arial" panose="020B0604020202020204" pitchFamily="34" charset="0"/>
                <a:ea typeface="Calibri" panose="020F0502020204030204" pitchFamily="34" charset="0"/>
                <a:cs typeface="Arial" panose="020B0604020202020204" pitchFamily="34" charset="0"/>
              </a:rPr>
              <a:t>, 2020)</a:t>
            </a:r>
            <a:endParaRPr lang="en-GB" sz="9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3742088974"/>
      </p:ext>
    </p:extLst>
  </p:cSld>
  <p:clrMapOvr>
    <a:masterClrMapping/>
  </p:clrMapOvr>
</p:sld>
</file>

<file path=ppt/theme/theme1.xml><?xml version="1.0" encoding="utf-8"?>
<a:theme xmlns:a="http://schemas.openxmlformats.org/drawingml/2006/main" name="A1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0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20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PosterPresentations.com-100CMx140CM</Template>
  <TotalTime>1410</TotalTime>
  <Words>2754</Words>
  <Application>Microsoft Office PowerPoint</Application>
  <PresentationFormat>Custom</PresentationFormat>
  <Paragraphs>50</Paragraphs>
  <Slides>2</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vt:i4>
      </vt:variant>
    </vt:vector>
  </HeadingPairs>
  <TitlesOfParts>
    <vt:vector size="10" baseType="lpstr">
      <vt:lpstr>Arial</vt:lpstr>
      <vt:lpstr>Arial Black</vt:lpstr>
      <vt:lpstr>Calibri</vt:lpstr>
      <vt:lpstr>Cambria Math</vt:lpstr>
      <vt:lpstr>Times New Roman</vt:lpstr>
      <vt:lpstr>Trebuchet MS</vt:lpstr>
      <vt:lpstr>A1 Template</vt:lpstr>
      <vt:lpstr>Without Guides</vt:lpstr>
      <vt:lpstr>PowerPoint Presentation</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A1 PowerPoint Presentation</dc:title>
  <dc:subject>Research poster presentation template</dc:subject>
  <dc:creator>PosterPresentations.com</dc:creator>
  <cp:keywords>A1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HP</cp:lastModifiedBy>
  <cp:revision>36</cp:revision>
  <dcterms:created xsi:type="dcterms:W3CDTF">2012-02-10T00:21:22Z</dcterms:created>
  <dcterms:modified xsi:type="dcterms:W3CDTF">2026-07-14T09:55:48Z</dcterms:modified>
  <cp:category>Research poster templates</cp:category>
</cp:coreProperties>
</file>