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2" r:id="rId1"/>
  </p:sldMasterIdLst>
  <p:notesMasterIdLst>
    <p:notesMasterId r:id="rId13"/>
  </p:notesMasterIdLst>
  <p:handoutMasterIdLst>
    <p:handoutMasterId r:id="rId14"/>
  </p:handoutMasterIdLst>
  <p:sldIdLst>
    <p:sldId id="256" r:id="rId2"/>
    <p:sldId id="269" r:id="rId3"/>
    <p:sldId id="270" r:id="rId4"/>
    <p:sldId id="260" r:id="rId5"/>
    <p:sldId id="273" r:id="rId6"/>
    <p:sldId id="272" r:id="rId7"/>
    <p:sldId id="262" r:id="rId8"/>
    <p:sldId id="263" r:id="rId9"/>
    <p:sldId id="275" r:id="rId10"/>
    <p:sldId id="264" r:id="rId11"/>
    <p:sldId id="276" r:id="rId12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382" autoAdjust="0"/>
    <p:restoredTop sz="80970" autoAdjust="0"/>
  </p:normalViewPr>
  <p:slideViewPr>
    <p:cSldViewPr>
      <p:cViewPr>
        <p:scale>
          <a:sx n="50" d="100"/>
          <a:sy n="50" d="100"/>
        </p:scale>
        <p:origin x="-1158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4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8283EE-910E-4250-A3D1-2F1D1F222563}" type="doc">
      <dgm:prSet loTypeId="urn:microsoft.com/office/officeart/2005/8/layout/cycle1" loCatId="cycl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B6A98D87-4EAF-42F2-9A1D-59F53C229057}">
      <dgm:prSet phldrT="[Text]"/>
      <dgm:spPr/>
      <dgm:t>
        <a:bodyPr/>
        <a:lstStyle/>
        <a:p>
          <a:r>
            <a:rPr lang="en-GB" dirty="0" smtClean="0"/>
            <a:t>Goals</a:t>
          </a:r>
          <a:endParaRPr lang="en-GB" dirty="0"/>
        </a:p>
      </dgm:t>
    </dgm:pt>
    <dgm:pt modelId="{3E07CE40-17B8-46E0-B620-077A1313B7CF}" type="parTrans" cxnId="{7D844E1C-85CF-4348-95A6-E6C3C2626E32}">
      <dgm:prSet/>
      <dgm:spPr/>
      <dgm:t>
        <a:bodyPr/>
        <a:lstStyle/>
        <a:p>
          <a:endParaRPr lang="en-GB"/>
        </a:p>
      </dgm:t>
    </dgm:pt>
    <dgm:pt modelId="{767455A6-8F51-453C-A529-4AB49C7A229E}" type="sibTrans" cxnId="{7D844E1C-85CF-4348-95A6-E6C3C2626E32}">
      <dgm:prSet/>
      <dgm:spPr/>
      <dgm:t>
        <a:bodyPr/>
        <a:lstStyle/>
        <a:p>
          <a:endParaRPr lang="en-GB" dirty="0"/>
        </a:p>
      </dgm:t>
    </dgm:pt>
    <dgm:pt modelId="{EC4EF182-6DEA-4CE2-A2CB-C7F7BEE8A27C}">
      <dgm:prSet phldrT="[Text]"/>
      <dgm:spPr/>
      <dgm:t>
        <a:bodyPr/>
        <a:lstStyle/>
        <a:p>
          <a:r>
            <a:rPr lang="en-GB" dirty="0" smtClean="0"/>
            <a:t>Time</a:t>
          </a:r>
          <a:endParaRPr lang="en-GB" dirty="0"/>
        </a:p>
      </dgm:t>
    </dgm:pt>
    <dgm:pt modelId="{D5F59BB7-4111-4204-8B33-B0507B2E3B60}" type="parTrans" cxnId="{15720083-16C8-4A3D-B480-F761784EC469}">
      <dgm:prSet/>
      <dgm:spPr/>
      <dgm:t>
        <a:bodyPr/>
        <a:lstStyle/>
        <a:p>
          <a:endParaRPr lang="en-GB"/>
        </a:p>
      </dgm:t>
    </dgm:pt>
    <dgm:pt modelId="{CED4AA33-2A77-4469-918C-68C0C496A809}" type="sibTrans" cxnId="{15720083-16C8-4A3D-B480-F761784EC469}">
      <dgm:prSet/>
      <dgm:spPr/>
      <dgm:t>
        <a:bodyPr/>
        <a:lstStyle/>
        <a:p>
          <a:endParaRPr lang="en-GB" dirty="0"/>
        </a:p>
      </dgm:t>
    </dgm:pt>
    <dgm:pt modelId="{D32BD72B-893D-4651-B4DE-66D515446D96}" type="pres">
      <dgm:prSet presAssocID="{968283EE-910E-4250-A3D1-2F1D1F22256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500A67C-2E34-455A-9111-901C8A395A3E}" type="pres">
      <dgm:prSet presAssocID="{B6A98D87-4EAF-42F2-9A1D-59F53C229057}" presName="dummy" presStyleCnt="0"/>
      <dgm:spPr/>
    </dgm:pt>
    <dgm:pt modelId="{532CC401-A311-4E0F-B550-7C466A78F9E0}" type="pres">
      <dgm:prSet presAssocID="{B6A98D87-4EAF-42F2-9A1D-59F53C229057}" presName="node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C7A63F-1C1F-46A9-82AF-F5FFD0F83F5D}" type="pres">
      <dgm:prSet presAssocID="{767455A6-8F51-453C-A529-4AB49C7A229E}" presName="sibTrans" presStyleLbl="node1" presStyleIdx="0" presStyleCnt="2"/>
      <dgm:spPr/>
      <dgm:t>
        <a:bodyPr/>
        <a:lstStyle/>
        <a:p>
          <a:endParaRPr lang="en-GB"/>
        </a:p>
      </dgm:t>
    </dgm:pt>
    <dgm:pt modelId="{A49F383D-387A-4DFC-98B7-6BBC3F44AA89}" type="pres">
      <dgm:prSet presAssocID="{EC4EF182-6DEA-4CE2-A2CB-C7F7BEE8A27C}" presName="dummy" presStyleCnt="0"/>
      <dgm:spPr/>
    </dgm:pt>
    <dgm:pt modelId="{A668BC49-062D-428F-8D6D-E745A30E025E}" type="pres">
      <dgm:prSet presAssocID="{EC4EF182-6DEA-4CE2-A2CB-C7F7BEE8A27C}" presName="node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EFF5870-5E77-4BFD-B27B-564F4C78C252}" type="pres">
      <dgm:prSet presAssocID="{CED4AA33-2A77-4469-918C-68C0C496A809}" presName="sibTrans" presStyleLbl="node1" presStyleIdx="1" presStyleCnt="2"/>
      <dgm:spPr/>
      <dgm:t>
        <a:bodyPr/>
        <a:lstStyle/>
        <a:p>
          <a:endParaRPr lang="en-GB"/>
        </a:p>
      </dgm:t>
    </dgm:pt>
  </dgm:ptLst>
  <dgm:cxnLst>
    <dgm:cxn modelId="{95AF56DD-8311-4558-AA0B-61D884758CD1}" type="presOf" srcId="{CED4AA33-2A77-4469-918C-68C0C496A809}" destId="{9EFF5870-5E77-4BFD-B27B-564F4C78C252}" srcOrd="0" destOrd="0" presId="urn:microsoft.com/office/officeart/2005/8/layout/cycle1"/>
    <dgm:cxn modelId="{494E1480-3592-436C-A7A7-4A6A8F8A928D}" type="presOf" srcId="{767455A6-8F51-453C-A529-4AB49C7A229E}" destId="{3EC7A63F-1C1F-46A9-82AF-F5FFD0F83F5D}" srcOrd="0" destOrd="0" presId="urn:microsoft.com/office/officeart/2005/8/layout/cycle1"/>
    <dgm:cxn modelId="{7F6A8901-D840-4AB4-B42A-94CD0EE18E1C}" type="presOf" srcId="{EC4EF182-6DEA-4CE2-A2CB-C7F7BEE8A27C}" destId="{A668BC49-062D-428F-8D6D-E745A30E025E}" srcOrd="0" destOrd="0" presId="urn:microsoft.com/office/officeart/2005/8/layout/cycle1"/>
    <dgm:cxn modelId="{2AB10BC4-3197-4A93-93F4-2F291DB95E36}" type="presOf" srcId="{968283EE-910E-4250-A3D1-2F1D1F222563}" destId="{D32BD72B-893D-4651-B4DE-66D515446D96}" srcOrd="0" destOrd="0" presId="urn:microsoft.com/office/officeart/2005/8/layout/cycle1"/>
    <dgm:cxn modelId="{D74BAC50-BC04-45D3-BA17-C3ECE4AD1000}" type="presOf" srcId="{B6A98D87-4EAF-42F2-9A1D-59F53C229057}" destId="{532CC401-A311-4E0F-B550-7C466A78F9E0}" srcOrd="0" destOrd="0" presId="urn:microsoft.com/office/officeart/2005/8/layout/cycle1"/>
    <dgm:cxn modelId="{7D844E1C-85CF-4348-95A6-E6C3C2626E32}" srcId="{968283EE-910E-4250-A3D1-2F1D1F222563}" destId="{B6A98D87-4EAF-42F2-9A1D-59F53C229057}" srcOrd="0" destOrd="0" parTransId="{3E07CE40-17B8-46E0-B620-077A1313B7CF}" sibTransId="{767455A6-8F51-453C-A529-4AB49C7A229E}"/>
    <dgm:cxn modelId="{15720083-16C8-4A3D-B480-F761784EC469}" srcId="{968283EE-910E-4250-A3D1-2F1D1F222563}" destId="{EC4EF182-6DEA-4CE2-A2CB-C7F7BEE8A27C}" srcOrd="1" destOrd="0" parTransId="{D5F59BB7-4111-4204-8B33-B0507B2E3B60}" sibTransId="{CED4AA33-2A77-4469-918C-68C0C496A809}"/>
    <dgm:cxn modelId="{12DD13BF-ED1B-461F-9D87-B5E7F1E13270}" type="presParOf" srcId="{D32BD72B-893D-4651-B4DE-66D515446D96}" destId="{0500A67C-2E34-455A-9111-901C8A395A3E}" srcOrd="0" destOrd="0" presId="urn:microsoft.com/office/officeart/2005/8/layout/cycle1"/>
    <dgm:cxn modelId="{F5144D5B-15DE-4F54-8D6C-379589E7DCF7}" type="presParOf" srcId="{D32BD72B-893D-4651-B4DE-66D515446D96}" destId="{532CC401-A311-4E0F-B550-7C466A78F9E0}" srcOrd="1" destOrd="0" presId="urn:microsoft.com/office/officeart/2005/8/layout/cycle1"/>
    <dgm:cxn modelId="{7D3047AA-6C88-4299-B4EA-B2131E3C5C68}" type="presParOf" srcId="{D32BD72B-893D-4651-B4DE-66D515446D96}" destId="{3EC7A63F-1C1F-46A9-82AF-F5FFD0F83F5D}" srcOrd="2" destOrd="0" presId="urn:microsoft.com/office/officeart/2005/8/layout/cycle1"/>
    <dgm:cxn modelId="{8C65D6B3-82AA-48C4-8071-1190A5E9273A}" type="presParOf" srcId="{D32BD72B-893D-4651-B4DE-66D515446D96}" destId="{A49F383D-387A-4DFC-98B7-6BBC3F44AA89}" srcOrd="3" destOrd="0" presId="urn:microsoft.com/office/officeart/2005/8/layout/cycle1"/>
    <dgm:cxn modelId="{86B4E00C-9217-49F6-97AD-AE123B441204}" type="presParOf" srcId="{D32BD72B-893D-4651-B4DE-66D515446D96}" destId="{A668BC49-062D-428F-8D6D-E745A30E025E}" srcOrd="4" destOrd="0" presId="urn:microsoft.com/office/officeart/2005/8/layout/cycle1"/>
    <dgm:cxn modelId="{D9C5D018-B789-463A-B697-F6CE77FF433A}" type="presParOf" srcId="{D32BD72B-893D-4651-B4DE-66D515446D96}" destId="{9EFF5870-5E77-4BFD-B27B-564F4C78C252}" srcOrd="5" destOrd="0" presId="urn:microsoft.com/office/officeart/2005/8/layout/cycle1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0F5BB0BE-9763-4050-9CC3-75D773F1504C}" type="datetimeFigureOut">
              <a:rPr lang="en-GB"/>
              <a:pPr>
                <a:defRPr/>
              </a:pPr>
              <a:t>23/11/2010</a:t>
            </a:fld>
            <a:endParaRPr lang="en-GB" dirty="0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5B3FB1A-26FB-470A-B058-2804A8F8A8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05858008-FD67-4E6E-A5B2-2D723490D3C8}" type="datetimeFigureOut">
              <a:rPr lang="en-GB"/>
              <a:pPr>
                <a:defRPr/>
              </a:pPr>
              <a:t>23/11/2010</a:t>
            </a:fld>
            <a:endParaRPr lang="en-GB" dirty="0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88E1C878-F27A-4492-9E93-F241953C5C6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Most people feel that they do not make good use of the time in a day!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E1C878-F27A-4492-9E93-F241953C5C67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There are some basic time management principles you can use to assist you in your time to study.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r>
              <a:rPr lang="en-GB" dirty="0" smtClean="0"/>
              <a:t>Identify "Best Time" for Studying</a:t>
            </a:r>
          </a:p>
          <a:p>
            <a:r>
              <a:rPr lang="en-GB" dirty="0" smtClean="0"/>
              <a:t>Study Difficult Subjects First</a:t>
            </a:r>
          </a:p>
          <a:p>
            <a:r>
              <a:rPr lang="en-US" dirty="0" smtClean="0"/>
              <a:t>Make Sure the Surroundings are Conducive to Studying </a:t>
            </a:r>
          </a:p>
          <a:p>
            <a:r>
              <a:rPr lang="en-US" dirty="0" smtClean="0"/>
              <a:t>Make Room for Entertainment and Relaxation </a:t>
            </a:r>
          </a:p>
          <a:p>
            <a:r>
              <a:rPr lang="en-US" dirty="0" smtClean="0"/>
              <a:t>Make Sure you Have Time to Sleep and Eat Properly </a:t>
            </a:r>
          </a:p>
          <a:p>
            <a:r>
              <a:rPr lang="en-US" dirty="0" smtClean="0"/>
              <a:t>Always define your objectives as clearly as possible</a:t>
            </a:r>
          </a:p>
          <a:p>
            <a:r>
              <a:rPr lang="en-US" dirty="0" err="1" smtClean="0"/>
              <a:t>Analyse</a:t>
            </a:r>
            <a:r>
              <a:rPr lang="en-US" dirty="0" smtClean="0"/>
              <a:t> your use of time</a:t>
            </a:r>
          </a:p>
          <a:p>
            <a:r>
              <a:rPr lang="en-GB" dirty="0" smtClean="0"/>
              <a:t>Action plan</a:t>
            </a:r>
          </a:p>
          <a:p>
            <a:endParaRPr lang="en-GB" dirty="0" smtClean="0"/>
          </a:p>
          <a:p>
            <a:endParaRPr lang="en-GB" dirty="0" smtClean="0"/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8E1C878-F27A-4492-9E93-F241953C5C67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 dirty="0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G0" fmla="+- 12083 0 0"/>
                <a:gd name="G1" fmla="+- -3200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44083" y="2368"/>
                </a:cxn>
                <a:cxn ang="0">
                  <a:pos x="64000" y="32000"/>
                </a:cxn>
                <a:cxn ang="0">
                  <a:pos x="44083" y="61631"/>
                </a:cxn>
                <a:cxn ang="0">
                  <a:pos x="44083" y="61631"/>
                </a:cxn>
                <a:cxn ang="0">
                  <a:pos x="44082" y="61631"/>
                </a:cxn>
                <a:cxn ang="0">
                  <a:pos x="44083" y="61632"/>
                </a:cxn>
                <a:cxn ang="0">
                  <a:pos x="44083" y="2368"/>
                </a:cxn>
                <a:cxn ang="0">
                  <a:pos x="44082" y="2368"/>
                </a:cxn>
                <a:cxn ang="0">
                  <a:pos x="44083" y="2368"/>
                </a:cxn>
              </a:cxnLst>
              <a:rect l="T13" t="T15" r="T17" b="T19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 dirty="0">
                <a:latin typeface="Times New Roman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G0" fmla="+- 18994 0 0"/>
                <a:gd name="G1" fmla="+- -30013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994" y="6246"/>
                </a:cxn>
                <a:cxn ang="0">
                  <a:pos x="64000" y="32000"/>
                </a:cxn>
                <a:cxn ang="0">
                  <a:pos x="50994" y="57753"/>
                </a:cxn>
                <a:cxn ang="0">
                  <a:pos x="50994" y="57753"/>
                </a:cxn>
                <a:cxn ang="0">
                  <a:pos x="50993" y="57753"/>
                </a:cxn>
                <a:cxn ang="0">
                  <a:pos x="50994" y="57754"/>
                </a:cxn>
                <a:cxn ang="0">
                  <a:pos x="50994" y="6246"/>
                </a:cxn>
                <a:cxn ang="0">
                  <a:pos x="50993" y="6246"/>
                </a:cxn>
                <a:cxn ang="0">
                  <a:pos x="50994" y="6246"/>
                </a:cxn>
              </a:cxnLst>
              <a:rect l="T13" t="T15" r="T17" b="T19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dirty="0">
                <a:latin typeface="Arial" charset="0"/>
              </a:endParaRPr>
            </a:p>
          </p:txBody>
        </p:sp>
      </p:grpSp>
      <p:sp>
        <p:nvSpPr>
          <p:cNvPr id="3277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fld id="{09FE09F5-4675-42C9-8105-28B4BB92AF12}" type="datetimeFigureOut">
              <a:rPr lang="en-US"/>
              <a:pPr>
                <a:defRPr/>
              </a:pPr>
              <a:t>11/23/2010</a:t>
            </a:fld>
            <a:endParaRPr lang="en-GB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9DD830D-84AD-42C1-ABEC-F33FDC3F118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0013" y="1052513"/>
            <a:ext cx="3579812" cy="56165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225" y="1052513"/>
            <a:ext cx="3581400" cy="56165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0"/>
            <a:ext cx="7315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535113"/>
            <a:ext cx="35784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2174874"/>
            <a:ext cx="3578400" cy="446883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1200" y="1535113"/>
            <a:ext cx="35784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1200" y="2174874"/>
            <a:ext cx="3578400" cy="446883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6413" y="0"/>
            <a:ext cx="1827212" cy="66690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0"/>
            <a:ext cx="5334000" cy="66690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1"/>
          <p:cNvGrpSpPr>
            <a:grpSpLocks/>
          </p:cNvGrpSpPr>
          <p:nvPr/>
        </p:nvGrpSpPr>
        <p:grpSpPr bwMode="auto">
          <a:xfrm>
            <a:off x="-3238500" y="-290513"/>
            <a:ext cx="11925300" cy="3810001"/>
            <a:chOff x="-2040" y="-183"/>
            <a:chExt cx="7512" cy="2400"/>
          </a:xfrm>
        </p:grpSpPr>
        <p:sp>
          <p:nvSpPr>
            <p:cNvPr id="31747" name="AutoShape 3"/>
            <p:cNvSpPr>
              <a:spLocks noChangeArrowheads="1"/>
            </p:cNvSpPr>
            <p:nvPr/>
          </p:nvSpPr>
          <p:spPr bwMode="auto">
            <a:xfrm>
              <a:off x="-2040" y="249"/>
              <a:ext cx="2592" cy="1968"/>
            </a:xfrm>
            <a:custGeom>
              <a:avLst/>
              <a:gdLst>
                <a:gd name="G0" fmla="+- 18296 0 0"/>
                <a:gd name="G1" fmla="+- -30880 0 0"/>
                <a:gd name="G2" fmla="+- 31512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296" y="5746"/>
                </a:cxn>
                <a:cxn ang="0">
                  <a:pos x="64000" y="32000"/>
                </a:cxn>
                <a:cxn ang="0">
                  <a:pos x="50296" y="58253"/>
                </a:cxn>
                <a:cxn ang="0">
                  <a:pos x="50296" y="58253"/>
                </a:cxn>
                <a:cxn ang="0">
                  <a:pos x="50295" y="58253"/>
                </a:cxn>
                <a:cxn ang="0">
                  <a:pos x="50296" y="58254"/>
                </a:cxn>
                <a:cxn ang="0">
                  <a:pos x="50296" y="5746"/>
                </a:cxn>
                <a:cxn ang="0">
                  <a:pos x="50295" y="5746"/>
                </a:cxn>
                <a:cxn ang="0">
                  <a:pos x="50296" y="5746"/>
                </a:cxn>
              </a:cxnLst>
              <a:rect l="T13" t="T15" r="T17" b="T19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 dirty="0">
                <a:latin typeface="Times New Roman" pitchFamily="18" charset="0"/>
              </a:endParaRPr>
            </a:p>
          </p:txBody>
        </p:sp>
        <p:sp>
          <p:nvSpPr>
            <p:cNvPr id="31748" name="AutoShape 4"/>
            <p:cNvSpPr>
              <a:spLocks noChangeArrowheads="1"/>
            </p:cNvSpPr>
            <p:nvPr/>
          </p:nvSpPr>
          <p:spPr bwMode="auto">
            <a:xfrm>
              <a:off x="-1528" y="-183"/>
              <a:ext cx="1949" cy="1987"/>
            </a:xfrm>
            <a:custGeom>
              <a:avLst/>
              <a:gdLst>
                <a:gd name="G0" fmla="+- 18077 0 0"/>
                <a:gd name="G1" fmla="+- -3088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077" y="5595"/>
                </a:cxn>
                <a:cxn ang="0">
                  <a:pos x="64000" y="32000"/>
                </a:cxn>
                <a:cxn ang="0">
                  <a:pos x="50077" y="58404"/>
                </a:cxn>
                <a:cxn ang="0">
                  <a:pos x="50077" y="58404"/>
                </a:cxn>
                <a:cxn ang="0">
                  <a:pos x="50076" y="58404"/>
                </a:cxn>
                <a:cxn ang="0">
                  <a:pos x="50077" y="58405"/>
                </a:cxn>
                <a:cxn ang="0">
                  <a:pos x="50077" y="5595"/>
                </a:cxn>
                <a:cxn ang="0">
                  <a:pos x="50076" y="5595"/>
                </a:cxn>
                <a:cxn ang="0">
                  <a:pos x="50077" y="5595"/>
                </a:cxn>
              </a:cxnLst>
              <a:rect l="T13" t="T15" r="T17" b="T19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dirty="0">
                <a:latin typeface="Arial" charset="0"/>
              </a:endParaRPr>
            </a:p>
          </p:txBody>
        </p:sp>
        <p:sp>
          <p:nvSpPr>
            <p:cNvPr id="31749" name="Line 5"/>
            <p:cNvSpPr>
              <a:spLocks noChangeShapeType="1"/>
            </p:cNvSpPr>
            <p:nvPr/>
          </p:nvSpPr>
          <p:spPr bwMode="auto">
            <a:xfrm>
              <a:off x="864" y="465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0"/>
            <a:ext cx="7313612" cy="112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052513"/>
            <a:ext cx="7313612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Time Management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Graham Rees-Evans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Enough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Getting the assignments in on time</a:t>
            </a:r>
          </a:p>
          <a:p>
            <a:r>
              <a:rPr lang="en-GB" dirty="0" smtClean="0"/>
              <a:t>To much reading</a:t>
            </a:r>
          </a:p>
          <a:p>
            <a:r>
              <a:rPr lang="en-GB" dirty="0" smtClean="0"/>
              <a:t>Not enough time to prepare for exams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b="1" dirty="0" smtClean="0"/>
              <a:t>“One of the few things that cannot be recycled is time”</a:t>
            </a:r>
            <a:br>
              <a:rPr lang="en-GB" b="1" dirty="0" smtClean="0"/>
            </a:br>
            <a:r>
              <a:rPr lang="en-GB" sz="2400" dirty="0" smtClean="0"/>
              <a:t>Sean Covey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370013" y="1052513"/>
          <a:ext cx="7313612" cy="5616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Fill in the table to summarise how you use your time in the average week.  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Full Time Study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370013" y="2433424"/>
          <a:ext cx="7313612" cy="365760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3273995"/>
                <a:gridCol w="4039617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000" u="none" dirty="0" smtClean="0"/>
                        <a:t>9am to 5pm</a:t>
                      </a:r>
                      <a:endParaRPr lang="en-GB" sz="3000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000" u="none" dirty="0" smtClean="0"/>
                        <a:t>8 hours per day</a:t>
                      </a:r>
                      <a:endParaRPr lang="en-GB" sz="3000" u="none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000" u="none" dirty="0" smtClean="0"/>
                        <a:t>5 Days a Week</a:t>
                      </a:r>
                      <a:endParaRPr lang="en-GB" sz="3000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000" u="none" dirty="0" smtClean="0"/>
                        <a:t>40 hours per week</a:t>
                      </a:r>
                      <a:endParaRPr lang="en-GB" sz="3000" u="none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000" u="none" dirty="0" smtClean="0"/>
                        <a:t>Lunch hour </a:t>
                      </a:r>
                      <a:r>
                        <a:rPr lang="en-GB" sz="3000" u="none" dirty="0" smtClean="0">
                          <a:sym typeface="Wingdings" pitchFamily="2" charset="2"/>
                        </a:rPr>
                        <a:t></a:t>
                      </a:r>
                      <a:endParaRPr lang="en-GB" sz="3000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000" u="none" dirty="0" smtClean="0"/>
                        <a:t>35 </a:t>
                      </a:r>
                      <a:r>
                        <a:rPr lang="en-GB" sz="3000" u="none" dirty="0" smtClean="0"/>
                        <a:t>hours</a:t>
                      </a:r>
                      <a:r>
                        <a:rPr lang="en-GB" sz="3000" u="none" baseline="0" dirty="0" smtClean="0"/>
                        <a:t> per week</a:t>
                      </a:r>
                      <a:endParaRPr lang="en-GB" sz="3000" u="none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endParaRPr lang="en-GB" sz="3000" u="none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3000" u="none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000" b="1" u="none" dirty="0" smtClean="0"/>
                        <a:t>6 to 8 Modules</a:t>
                      </a:r>
                      <a:r>
                        <a:rPr lang="en-GB" sz="3000" b="1" u="none" baseline="0" dirty="0" smtClean="0"/>
                        <a:t> per Stream</a:t>
                      </a:r>
                      <a:endParaRPr lang="en-GB" sz="3000" b="1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000" b="1" u="none" dirty="0" smtClean="0"/>
                        <a:t>4½ to 6 Hours </a:t>
                      </a:r>
                    </a:p>
                    <a:p>
                      <a:r>
                        <a:rPr lang="en-GB" sz="3000" b="1" u="none" dirty="0" smtClean="0"/>
                        <a:t>per Module, per Week</a:t>
                      </a:r>
                      <a:endParaRPr lang="en-GB" sz="3000" b="1" u="none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370013" y="1052513"/>
            <a:ext cx="7313612" cy="864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¡"/>
              <a:tabLst/>
              <a:defRPr/>
            </a:pPr>
            <a:r>
              <a:rPr kumimoji="0" lang="en-GB" sz="3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Full Time Job!</a:t>
            </a:r>
            <a:endParaRPr kumimoji="0" lang="en-GB" sz="30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Full Time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For Example</a:t>
            </a:r>
          </a:p>
          <a:p>
            <a:endParaRPr lang="en-GB" dirty="0" smtClean="0"/>
          </a:p>
          <a:p>
            <a:r>
              <a:rPr lang="en-GB" dirty="0" smtClean="0"/>
              <a:t>CIS has 6 Modules</a:t>
            </a:r>
          </a:p>
          <a:p>
            <a:endParaRPr lang="en-GB" dirty="0" smtClean="0"/>
          </a:p>
          <a:p>
            <a:r>
              <a:rPr lang="en-GB" dirty="0" smtClean="0"/>
              <a:t>6 hours per Module</a:t>
            </a:r>
          </a:p>
          <a:p>
            <a:endParaRPr lang="en-GB" dirty="0" smtClean="0"/>
          </a:p>
          <a:p>
            <a:r>
              <a:rPr lang="en-GB" dirty="0" smtClean="0"/>
              <a:t>DADD for 2 hours</a:t>
            </a:r>
          </a:p>
          <a:p>
            <a:endParaRPr lang="en-GB" dirty="0" smtClean="0"/>
          </a:p>
          <a:p>
            <a:r>
              <a:rPr lang="en-GB" dirty="0" smtClean="0"/>
              <a:t>Personal Study for 4 hours per week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Make a list of those things that lead to you wasting your time </a:t>
            </a:r>
          </a:p>
          <a:p>
            <a:endParaRPr lang="en-GB" dirty="0" smtClean="0"/>
          </a:p>
          <a:p>
            <a:r>
              <a:rPr lang="en-GB" dirty="0" smtClean="0"/>
              <a:t>For example not knowing what your objectives are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Time Wasters</a:t>
            </a:r>
            <a:endParaRPr lang="en-GB" dirty="0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dirty="0" smtClean="0"/>
              <a:t>Interruptions - telephone, personal visitors</a:t>
            </a:r>
          </a:p>
          <a:p>
            <a:r>
              <a:rPr lang="en-GB" dirty="0" smtClean="0"/>
              <a:t>Procrastination and indecision </a:t>
            </a:r>
          </a:p>
          <a:p>
            <a:r>
              <a:rPr lang="en-GB" dirty="0" smtClean="0"/>
              <a:t>Acting with incomplete information </a:t>
            </a:r>
          </a:p>
          <a:p>
            <a:r>
              <a:rPr lang="en-GB" dirty="0" smtClean="0"/>
              <a:t>Dealing with team members</a:t>
            </a:r>
          </a:p>
          <a:p>
            <a:r>
              <a:rPr lang="en-US" dirty="0" smtClean="0"/>
              <a:t>Inability to say "No" </a:t>
            </a:r>
          </a:p>
          <a:p>
            <a:endParaRPr lang="en-GB" dirty="0" smtClean="0"/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 smtClean="0"/>
              <a:t>Inadequate knowledge </a:t>
            </a:r>
          </a:p>
          <a:p>
            <a:r>
              <a:rPr lang="en-US" dirty="0" smtClean="0"/>
              <a:t>Unclear objectives and priorities </a:t>
            </a:r>
          </a:p>
          <a:p>
            <a:r>
              <a:rPr lang="en-US" dirty="0" smtClean="0"/>
              <a:t>Lack of planning </a:t>
            </a:r>
          </a:p>
          <a:p>
            <a:r>
              <a:rPr lang="en-US" dirty="0" smtClean="0"/>
              <a:t>Stress and fatigue </a:t>
            </a:r>
          </a:p>
          <a:p>
            <a:r>
              <a:rPr lang="en-US" dirty="0" smtClean="0"/>
              <a:t>Desk management and personal disorganization.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1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 uiExpand="1" build="p"/>
      <p:bldP spid="8198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Goals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4400" b="1" dirty="0" smtClean="0">
                <a:solidFill>
                  <a:srgbClr val="FF0000"/>
                </a:solidFill>
              </a:rPr>
              <a:t>S</a:t>
            </a:r>
            <a:r>
              <a:rPr lang="en-GB" dirty="0" smtClean="0"/>
              <a:t>pecific</a:t>
            </a:r>
          </a:p>
          <a:p>
            <a:pPr>
              <a:buNone/>
            </a:pPr>
            <a:r>
              <a:rPr lang="en-GB" sz="4400" b="1" dirty="0" smtClean="0">
                <a:solidFill>
                  <a:srgbClr val="FF0000"/>
                </a:solidFill>
              </a:rPr>
              <a:t>M</a:t>
            </a:r>
            <a:r>
              <a:rPr lang="en-GB" dirty="0" smtClean="0"/>
              <a:t>easurable</a:t>
            </a:r>
          </a:p>
          <a:p>
            <a:pPr>
              <a:buNone/>
            </a:pPr>
            <a:r>
              <a:rPr lang="en-GB" sz="4400" b="1" dirty="0" smtClean="0">
                <a:solidFill>
                  <a:srgbClr val="FF0000"/>
                </a:solidFill>
              </a:rPr>
              <a:t>A</a:t>
            </a:r>
            <a:r>
              <a:rPr lang="en-GB" dirty="0" smtClean="0"/>
              <a:t>ttainable</a:t>
            </a:r>
          </a:p>
          <a:p>
            <a:pPr>
              <a:buNone/>
            </a:pPr>
            <a:r>
              <a:rPr lang="en-GB" sz="4400" b="1" dirty="0" smtClean="0">
                <a:solidFill>
                  <a:srgbClr val="FF0000"/>
                </a:solidFill>
              </a:rPr>
              <a:t>R</a:t>
            </a:r>
            <a:r>
              <a:rPr lang="en-GB" dirty="0" smtClean="0"/>
              <a:t>ealistic</a:t>
            </a:r>
          </a:p>
          <a:p>
            <a:pPr>
              <a:buNone/>
            </a:pPr>
            <a:r>
              <a:rPr lang="en-GB" sz="4400" b="1" dirty="0" smtClean="0">
                <a:solidFill>
                  <a:srgbClr val="FF0000"/>
                </a:solidFill>
              </a:rPr>
              <a:t>T</a:t>
            </a:r>
            <a:r>
              <a:rPr lang="en-GB" dirty="0" smtClean="0"/>
              <a:t>ime-Limited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Principles</a:t>
            </a:r>
            <a:endParaRPr lang="en-GB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Identify "Best Time" for Studying</a:t>
            </a:r>
          </a:p>
          <a:p>
            <a:r>
              <a:rPr lang="en-GB" dirty="0" smtClean="0"/>
              <a:t>Difficult Subjects First</a:t>
            </a:r>
          </a:p>
          <a:p>
            <a:r>
              <a:rPr lang="en-GB" dirty="0" smtClean="0"/>
              <a:t>Surroundings are suitable </a:t>
            </a:r>
          </a:p>
          <a:p>
            <a:r>
              <a:rPr lang="en-GB" dirty="0" smtClean="0"/>
              <a:t>Entertainment and Relaxation </a:t>
            </a:r>
          </a:p>
          <a:p>
            <a:r>
              <a:rPr lang="en-GB" dirty="0" smtClean="0"/>
              <a:t>Sleep and Eat Properly </a:t>
            </a:r>
          </a:p>
          <a:p>
            <a:r>
              <a:rPr lang="en-GB" dirty="0" smtClean="0"/>
              <a:t>Define your objectives as clearly as possible</a:t>
            </a:r>
          </a:p>
          <a:p>
            <a:r>
              <a:rPr lang="en-GB" dirty="0" smtClean="0"/>
              <a:t>Analyse your use of time</a:t>
            </a:r>
          </a:p>
          <a:p>
            <a:r>
              <a:rPr lang="en-GB" dirty="0" smtClean="0"/>
              <a:t>Action plan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Actions Plans</a:t>
            </a:r>
          </a:p>
          <a:p>
            <a:endParaRPr lang="en-GB" dirty="0" smtClean="0"/>
          </a:p>
          <a:p>
            <a:r>
              <a:rPr lang="en-GB" dirty="0" smtClean="0"/>
              <a:t>Gantt Charts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owerpoint Template">
  <a:themeElements>
    <a:clrScheme name="Eclipse 4">
      <a:dk1>
        <a:srgbClr val="000000"/>
      </a:dk1>
      <a:lt1>
        <a:srgbClr val="64AAAE"/>
      </a:lt1>
      <a:dk2>
        <a:srgbClr val="FFFFCC"/>
      </a:dk2>
      <a:lt2>
        <a:srgbClr val="5F5F5F"/>
      </a:lt2>
      <a:accent1>
        <a:srgbClr val="B4B1DB"/>
      </a:accent1>
      <a:accent2>
        <a:srgbClr val="61C1D7"/>
      </a:accent2>
      <a:accent3>
        <a:srgbClr val="B8D2D3"/>
      </a:accent3>
      <a:accent4>
        <a:srgbClr val="000000"/>
      </a:accent4>
      <a:accent5>
        <a:srgbClr val="D6D5EA"/>
      </a:accent5>
      <a:accent6>
        <a:srgbClr val="57AFC3"/>
      </a:accent6>
      <a:hlink>
        <a:srgbClr val="257177"/>
      </a:hlink>
      <a:folHlink>
        <a:srgbClr val="CCCCCC"/>
      </a:folHlink>
    </a:clrScheme>
    <a:fontScheme name="Eclipse">
      <a:majorFont>
        <a:latin typeface="Verdana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clipse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Template</Template>
  <TotalTime>161</TotalTime>
  <Words>325</Words>
  <Application>Microsoft Office PowerPoint</Application>
  <PresentationFormat>On-screen Show (4:3)</PresentationFormat>
  <Paragraphs>86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Powerpoint Template</vt:lpstr>
      <vt:lpstr>Time Management</vt:lpstr>
      <vt:lpstr>Not Enough Time</vt:lpstr>
      <vt:lpstr>Slide 3</vt:lpstr>
      <vt:lpstr>Activity</vt:lpstr>
      <vt:lpstr>Full Time Study</vt:lpstr>
      <vt:lpstr>Full Time Study</vt:lpstr>
      <vt:lpstr>Activity</vt:lpstr>
      <vt:lpstr>Common Time Wasters</vt:lpstr>
      <vt:lpstr>Setting Goals</vt:lpstr>
      <vt:lpstr>Principles</vt:lpstr>
      <vt:lpstr>Tutorial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Graham Rees-Evans</dc:creator>
  <cp:lastModifiedBy>sc-gr</cp:lastModifiedBy>
  <cp:revision>18</cp:revision>
  <dcterms:created xsi:type="dcterms:W3CDTF">2010-11-22T22:48:12Z</dcterms:created>
  <dcterms:modified xsi:type="dcterms:W3CDTF">2010-11-23T12:46:32Z</dcterms:modified>
</cp:coreProperties>
</file>