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56" r:id="rId2"/>
    <p:sldId id="291" r:id="rId3"/>
    <p:sldId id="277" r:id="rId4"/>
    <p:sldId id="292" r:id="rId5"/>
    <p:sldId id="278" r:id="rId6"/>
    <p:sldId id="260" r:id="rId7"/>
    <p:sldId id="261" r:id="rId8"/>
    <p:sldId id="262" r:id="rId9"/>
    <p:sldId id="264" r:id="rId10"/>
    <p:sldId id="279" r:id="rId11"/>
    <p:sldId id="280" r:id="rId12"/>
    <p:sldId id="282" r:id="rId13"/>
    <p:sldId id="289" r:id="rId14"/>
    <p:sldId id="288" r:id="rId15"/>
    <p:sldId id="298" r:id="rId16"/>
    <p:sldId id="299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7B13C-0323-4E23-AA8F-D23220FC2948}" type="datetimeFigureOut">
              <a:rPr lang="en-GB" smtClean="0"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3D4EF7-5B58-412C-933D-D5CC308B3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00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80D820-D228-4C8D-B770-6E34EDE11C1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F89802-A5FD-4CC2-90E5-F4378AFD70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416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88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2114EE1-F8D9-4F53-8AA1-307BEF6B58C0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7ABB45A-DFA7-4EE7-9F6B-239AFBAC8C0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lorify.wellcome.ac.uk/" TargetMode="Externa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Dysgu ac </a:t>
            </a:r>
            <a:r>
              <a:rPr lang="en-GB" sz="2800" dirty="0" err="1">
                <a:solidFill>
                  <a:schemeClr val="tx1"/>
                </a:solidFill>
              </a:rPr>
              <a:t>Addysgu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Ysgol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Gynradd</a:t>
            </a:r>
            <a:r>
              <a:rPr lang="en-GB" sz="2800" dirty="0">
                <a:solidFill>
                  <a:schemeClr val="tx1"/>
                </a:solidFill>
              </a:rPr>
              <a:t/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 err="1">
                <a:solidFill>
                  <a:schemeClr val="tx1"/>
                </a:solidFill>
              </a:rPr>
              <a:t>Darlith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800" smtClean="0">
                <a:solidFill>
                  <a:schemeClr val="tx1"/>
                </a:solidFill>
              </a:rPr>
              <a:t>4: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425" y="1481328"/>
            <a:ext cx="6407150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657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245051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err="1" smtClean="0"/>
              <a:t>Ymgyfarwyddo</a:t>
            </a:r>
            <a:r>
              <a:rPr lang="en-GB" dirty="0" smtClean="0"/>
              <a:t> â </a:t>
            </a:r>
            <a:r>
              <a:rPr lang="en-GB" dirty="0" err="1" smtClean="0"/>
              <a:t>gwyddoniaeth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Rhyngweithio</a:t>
            </a:r>
            <a:r>
              <a:rPr lang="en-GB" dirty="0" smtClean="0"/>
              <a:t> â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endParaRPr lang="en-GB" dirty="0" smtClean="0"/>
          </a:p>
          <a:p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plant</a:t>
            </a:r>
          </a:p>
          <a:p>
            <a:r>
              <a:rPr lang="en-GB" b="1" i="1" dirty="0" err="1" smtClean="0"/>
              <a:t>Gofyn</a:t>
            </a:r>
            <a:r>
              <a:rPr lang="en-GB" b="1" i="1" dirty="0" smtClean="0"/>
              <a:t> </a:t>
            </a:r>
            <a:r>
              <a:rPr lang="en-GB" b="1" i="1" dirty="0" err="1" smtClean="0"/>
              <a:t>cwestiynau</a:t>
            </a:r>
            <a:r>
              <a:rPr lang="en-GB" b="1" i="1" dirty="0" smtClean="0"/>
              <a:t> </a:t>
            </a:r>
          </a:p>
          <a:p>
            <a:r>
              <a:rPr lang="en-GB" b="1" i="1" dirty="0" err="1" smtClean="0"/>
              <a:t>Ffyrdd</a:t>
            </a:r>
            <a:r>
              <a:rPr lang="en-GB" b="1" i="1" dirty="0" smtClean="0"/>
              <a:t> o </a:t>
            </a:r>
            <a:r>
              <a:rPr lang="en-GB" b="1" i="1" dirty="0" err="1" smtClean="0"/>
              <a:t>ddod</a:t>
            </a:r>
            <a:r>
              <a:rPr lang="en-GB" b="1" i="1" dirty="0" smtClean="0"/>
              <a:t> o </a:t>
            </a:r>
            <a:r>
              <a:rPr lang="en-GB" b="1" i="1" dirty="0" err="1" smtClean="0"/>
              <a:t>hyd</a:t>
            </a:r>
            <a:r>
              <a:rPr lang="en-GB" b="1" i="1" dirty="0" smtClean="0"/>
              <a:t> </a:t>
            </a:r>
            <a:r>
              <a:rPr lang="en-GB" b="1" i="1" dirty="0" err="1" smtClean="0"/>
              <a:t>i’r</a:t>
            </a:r>
            <a:r>
              <a:rPr lang="en-GB" b="1" i="1" dirty="0" smtClean="0"/>
              <a:t> </a:t>
            </a:r>
            <a:r>
              <a:rPr lang="en-GB" b="1" i="1" dirty="0" err="1" smtClean="0"/>
              <a:t>atebion</a:t>
            </a:r>
            <a:r>
              <a:rPr lang="en-GB" b="1" i="1" dirty="0" smtClean="0"/>
              <a:t> </a:t>
            </a:r>
            <a:r>
              <a:rPr lang="en-GB" b="1" i="1" dirty="0" err="1" smtClean="0"/>
              <a:t>i</a:t>
            </a:r>
            <a:r>
              <a:rPr lang="en-GB" b="1" i="1" dirty="0" smtClean="0"/>
              <a:t> </a:t>
            </a:r>
            <a:r>
              <a:rPr lang="en-GB" b="1" i="1" dirty="0" err="1" smtClean="0"/>
              <a:t>gwestiynau</a:t>
            </a:r>
            <a:r>
              <a:rPr lang="en-GB" b="1" i="1" dirty="0" smtClean="0"/>
              <a:t> </a:t>
            </a:r>
          </a:p>
          <a:p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Adfyfyrio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ddarlith</a:t>
            </a:r>
            <a:r>
              <a:rPr lang="en-GB" dirty="0" smtClean="0">
                <a:solidFill>
                  <a:schemeClr val="tx1"/>
                </a:solidFill>
              </a:rPr>
              <a:t> 1;2;3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74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Adfyfyrio..?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09728" indent="0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3100" dirty="0" smtClean="0"/>
              <a:t>Twymo </a:t>
            </a:r>
            <a:r>
              <a:rPr lang="en-GB" sz="3100" dirty="0" err="1" smtClean="0"/>
              <a:t>lan</a:t>
            </a:r>
            <a:r>
              <a:rPr lang="en-GB" sz="3100" dirty="0" smtClean="0"/>
              <a:t>: </a:t>
            </a:r>
            <a:r>
              <a:rPr lang="en-GB" sz="2200" dirty="0" smtClean="0"/>
              <a:t>SOLEDAU         </a:t>
            </a:r>
            <a:r>
              <a:rPr lang="en-GB" sz="2200" i="1" dirty="0" smtClean="0"/>
              <a:t>H  Y  L I   F A U                                      </a:t>
            </a:r>
            <a:br>
              <a:rPr lang="en-GB" sz="2200" i="1" dirty="0" smtClean="0"/>
            </a:br>
            <a:r>
              <a:rPr lang="en-GB" sz="2200" i="1" dirty="0" smtClean="0"/>
              <a:t>N                 W                Y                          O                          N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2050" name="Picture 2" descr="Water is so important to us that we give it different names depending on it's state. Here are all three states together - solid ice, liquid water and gaseous vapour (invisible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3024336" cy="381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68760"/>
            <a:ext cx="6984776" cy="452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87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25683"/>
            <a:ext cx="8229600" cy="388160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ddŵr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sz="1200" dirty="0" smtClean="0"/>
          </a:p>
          <a:p>
            <a:pPr marL="109728" indent="0">
              <a:buNone/>
            </a:pPr>
            <a:endParaRPr lang="en-GB" sz="1200" dirty="0"/>
          </a:p>
          <a:p>
            <a:pPr marL="109728" indent="0">
              <a:buNone/>
            </a:pPr>
            <a:endParaRPr lang="en-GB" sz="1200" dirty="0" smtClean="0"/>
          </a:p>
          <a:p>
            <a:pPr marL="109728" indent="0">
              <a:buNone/>
            </a:pPr>
            <a:endParaRPr lang="en-GB" sz="12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7152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ysgogiad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07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cartwnau</a:t>
            </a:r>
            <a:r>
              <a:rPr lang="en-GB" sz="2400" dirty="0" smtClean="0"/>
              <a:t> </a:t>
            </a:r>
            <a:r>
              <a:rPr lang="en-GB" sz="2400" dirty="0" err="1" smtClean="0"/>
              <a:t>cysyniadau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hyrwyddo</a:t>
            </a:r>
            <a:r>
              <a:rPr lang="en-GB" sz="2400" dirty="0" smtClean="0"/>
              <a:t>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a </a:t>
            </a:r>
            <a:r>
              <a:rPr lang="en-GB" sz="2400" dirty="0" err="1" smtClean="0"/>
              <a:t>siarad</a:t>
            </a:r>
            <a:r>
              <a:rPr lang="en-GB" sz="2400" dirty="0" smtClean="0"/>
              <a:t> y plant – 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pPr marL="109728" indent="0">
              <a:buNone/>
            </a:pPr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digwydd</a:t>
            </a:r>
            <a:r>
              <a:rPr lang="en-GB" sz="2400" dirty="0" smtClean="0"/>
              <a:t> pan </a:t>
            </a:r>
            <a:r>
              <a:rPr lang="en-GB" sz="2400" dirty="0" err="1" smtClean="0"/>
              <a:t>fod</a:t>
            </a:r>
            <a:r>
              <a:rPr lang="en-GB" sz="2400" dirty="0" smtClean="0"/>
              <a:t> </a:t>
            </a:r>
            <a:r>
              <a:rPr lang="en-GB" sz="2400" dirty="0" err="1" smtClean="0"/>
              <a:t>cannwyll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llosgi</a:t>
            </a:r>
            <a:r>
              <a:rPr lang="en-GB" sz="2400" dirty="0" smtClean="0"/>
              <a:t>?</a:t>
            </a:r>
          </a:p>
          <a:p>
            <a:pPr marL="109728" indent="0">
              <a:buNone/>
            </a:pP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err="1" smtClean="0"/>
              <a:t>Echdynnu</a:t>
            </a:r>
            <a:r>
              <a:rPr lang="en-GB" sz="3100" dirty="0" smtClean="0"/>
              <a:t> </a:t>
            </a:r>
            <a:r>
              <a:rPr lang="en-GB" sz="3100" dirty="0" err="1"/>
              <a:t>syniadau</a:t>
            </a:r>
            <a:r>
              <a:rPr lang="en-GB" sz="3100" dirty="0"/>
              <a:t> a </a:t>
            </a:r>
            <a:r>
              <a:rPr lang="en-GB" sz="3100" dirty="0" err="1"/>
              <a:t>dealltwriaeth</a:t>
            </a:r>
            <a:r>
              <a:rPr lang="en-GB" sz="3100" dirty="0"/>
              <a:t> </a:t>
            </a:r>
            <a:r>
              <a:rPr lang="en-GB" sz="3100" dirty="0" err="1"/>
              <a:t>blaenorol</a:t>
            </a:r>
            <a:r>
              <a:rPr lang="en-GB" sz="3100" dirty="0"/>
              <a:t>.</a:t>
            </a:r>
            <a:r>
              <a:rPr lang="en-GB" sz="4400" dirty="0"/>
              <a:t/>
            </a:r>
            <a:br>
              <a:rPr lang="en-GB" sz="4400" dirty="0"/>
            </a:b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348880"/>
            <a:ext cx="262096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164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3600" dirty="0" err="1" smtClean="0"/>
              <a:t>arbrofi</a:t>
            </a:r>
            <a:r>
              <a:rPr lang="en-US" sz="3600" dirty="0" smtClean="0"/>
              <a:t> â </a:t>
            </a:r>
            <a:r>
              <a:rPr lang="en-US" sz="3600" dirty="0" err="1" smtClean="0"/>
              <a:t>gwahanol</a:t>
            </a:r>
            <a:r>
              <a:rPr lang="en-US" sz="3600" dirty="0" smtClean="0"/>
              <a:t> </a:t>
            </a:r>
            <a:r>
              <a:rPr lang="en-US" sz="3600" dirty="0" err="1" smtClean="0"/>
              <a:t>wrthrychau</a:t>
            </a:r>
            <a:r>
              <a:rPr lang="en-US" sz="3600" dirty="0" smtClean="0"/>
              <a:t> </a:t>
            </a:r>
            <a:r>
              <a:rPr lang="en-US" sz="3600" dirty="0" err="1" smtClean="0"/>
              <a:t>cyffredin</a:t>
            </a:r>
            <a:r>
              <a:rPr lang="en-US" sz="3600" dirty="0" smtClean="0"/>
              <a:t> a </a:t>
            </a:r>
            <a:r>
              <a:rPr lang="en-US" sz="3600" dirty="0" err="1" smtClean="0"/>
              <a:t>defnyddio</a:t>
            </a:r>
            <a:r>
              <a:rPr lang="en-US" sz="3600" dirty="0" smtClean="0"/>
              <a:t> </a:t>
            </a:r>
            <a:r>
              <a:rPr lang="en-US" sz="3600" dirty="0" err="1" smtClean="0"/>
              <a:t>eu</a:t>
            </a:r>
            <a:r>
              <a:rPr lang="en-US" sz="3600" dirty="0" smtClean="0"/>
              <a:t> </a:t>
            </a:r>
            <a:r>
              <a:rPr lang="en-US" sz="3600" dirty="0" err="1" smtClean="0"/>
              <a:t>synhwyrau</a:t>
            </a:r>
            <a:r>
              <a:rPr lang="en-US" sz="3600" dirty="0" smtClean="0"/>
              <a:t> </a:t>
            </a:r>
            <a:r>
              <a:rPr lang="en-US" sz="3600" dirty="0" err="1" smtClean="0"/>
              <a:t>i’w</a:t>
            </a:r>
            <a:r>
              <a:rPr lang="en-US" sz="3600" dirty="0" smtClean="0"/>
              <a:t> </a:t>
            </a:r>
            <a:r>
              <a:rPr lang="en-US" sz="3600" dirty="0" err="1" smtClean="0"/>
              <a:t>rhoi</a:t>
            </a:r>
            <a:r>
              <a:rPr lang="en-US" sz="3600" dirty="0" smtClean="0"/>
              <a:t> </a:t>
            </a:r>
            <a:r>
              <a:rPr lang="en-US" sz="3600" dirty="0" err="1" smtClean="0"/>
              <a:t>mewn</a:t>
            </a:r>
            <a:r>
              <a:rPr lang="en-US" sz="3600" dirty="0" smtClean="0"/>
              <a:t> </a:t>
            </a:r>
            <a:r>
              <a:rPr lang="en-US" sz="3600" dirty="0" err="1" smtClean="0"/>
              <a:t>grwpiau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ôl</a:t>
            </a:r>
            <a:r>
              <a:rPr lang="en-US" sz="3600" dirty="0" smtClean="0"/>
              <a:t> </a:t>
            </a:r>
            <a:r>
              <a:rPr lang="en-US" sz="3600" dirty="0" err="1" smtClean="0"/>
              <a:t>nodweddion</a:t>
            </a:r>
            <a:r>
              <a:rPr lang="en-US" sz="3600" dirty="0" smtClean="0"/>
              <a:t> </a:t>
            </a:r>
            <a:r>
              <a:rPr lang="en-US" sz="3600" dirty="0" err="1" smtClean="0"/>
              <a:t>syml</a:t>
            </a:r>
            <a:endParaRPr lang="en-US" sz="3600" dirty="0" smtClean="0"/>
          </a:p>
          <a:p>
            <a:endParaRPr lang="en-US" sz="3600" dirty="0" smtClean="0"/>
          </a:p>
          <a:p>
            <a:r>
              <a:rPr lang="en-US" sz="3600" dirty="0" err="1" smtClean="0"/>
              <a:t>arbrofi</a:t>
            </a:r>
            <a:r>
              <a:rPr lang="en-US" sz="3600" dirty="0" smtClean="0"/>
              <a:t> </a:t>
            </a:r>
            <a:r>
              <a:rPr lang="en-US" sz="3600" dirty="0"/>
              <a:t>â </a:t>
            </a:r>
            <a:r>
              <a:rPr lang="en-US" sz="3600" dirty="0" err="1"/>
              <a:t>gwahanol</a:t>
            </a:r>
            <a:r>
              <a:rPr lang="en-US" sz="3600" dirty="0"/>
              <a:t> </a:t>
            </a:r>
            <a:r>
              <a:rPr lang="en-US" sz="3600" dirty="0" err="1"/>
              <a:t>ddefnyddiau</a:t>
            </a:r>
            <a:r>
              <a:rPr lang="en-US" sz="3600" dirty="0"/>
              <a:t> </a:t>
            </a:r>
            <a:r>
              <a:rPr lang="en-US" sz="3600" dirty="0" err="1"/>
              <a:t>cyffredin</a:t>
            </a:r>
            <a:r>
              <a:rPr lang="en-US" sz="3600" dirty="0"/>
              <a:t> a </a:t>
            </a:r>
            <a:r>
              <a:rPr lang="en-US" sz="3600" dirty="0" err="1"/>
              <a:t>defnyddio</a:t>
            </a:r>
            <a:r>
              <a:rPr lang="en-US" sz="3600" dirty="0"/>
              <a:t>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synhwyrau</a:t>
            </a:r>
            <a:r>
              <a:rPr lang="en-US" sz="3600" dirty="0"/>
              <a:t> </a:t>
            </a:r>
            <a:r>
              <a:rPr lang="en-US" sz="3600" dirty="0" err="1"/>
              <a:t>i’w</a:t>
            </a:r>
            <a:r>
              <a:rPr lang="en-US" sz="3600" dirty="0"/>
              <a:t> </a:t>
            </a:r>
            <a:r>
              <a:rPr lang="en-US" sz="3600" dirty="0" err="1"/>
              <a:t>rhoi</a:t>
            </a:r>
            <a:r>
              <a:rPr lang="en-US" sz="3600" dirty="0"/>
              <a:t> </a:t>
            </a:r>
            <a:r>
              <a:rPr lang="en-US" sz="3600" dirty="0" err="1"/>
              <a:t>mewn</a:t>
            </a:r>
            <a:r>
              <a:rPr lang="en-US" sz="3600" dirty="0"/>
              <a:t> </a:t>
            </a:r>
            <a:r>
              <a:rPr lang="en-US" sz="3600" dirty="0" err="1"/>
              <a:t>grwpiau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ôl</a:t>
            </a:r>
            <a:r>
              <a:rPr lang="en-US" sz="3600" dirty="0"/>
              <a:t> </a:t>
            </a:r>
            <a:r>
              <a:rPr lang="en-US" sz="3600" dirty="0" err="1"/>
              <a:t>priodweddau</a:t>
            </a:r>
            <a:r>
              <a:rPr lang="en-US" sz="3600" dirty="0"/>
              <a:t> </a:t>
            </a:r>
            <a:r>
              <a:rPr lang="en-US" sz="3600" dirty="0" err="1"/>
              <a:t>syml</a:t>
            </a:r>
            <a:endParaRPr lang="en-US" sz="3600" dirty="0"/>
          </a:p>
          <a:p>
            <a:endParaRPr lang="en-US" sz="3600" dirty="0" smtClean="0"/>
          </a:p>
          <a:p>
            <a:r>
              <a:rPr lang="en-US" sz="3600" dirty="0" err="1" smtClean="0"/>
              <a:t>datblygu</a:t>
            </a:r>
            <a:r>
              <a:rPr lang="en-US" sz="3600" dirty="0" smtClean="0"/>
              <a:t> </a:t>
            </a:r>
            <a:r>
              <a:rPr lang="en-US" sz="3600" dirty="0" err="1"/>
              <a:t>ymwybyddiaeth</a:t>
            </a:r>
            <a:r>
              <a:rPr lang="en-US" sz="3600" dirty="0"/>
              <a:t> o </a:t>
            </a:r>
            <a:r>
              <a:rPr lang="en-US" sz="3600" dirty="0" err="1"/>
              <a:t>ddefnyddiau</a:t>
            </a:r>
            <a:r>
              <a:rPr lang="en-US" sz="3600" dirty="0"/>
              <a:t> </a:t>
            </a:r>
            <a:r>
              <a:rPr lang="en-US" sz="3600" dirty="0" err="1"/>
              <a:t>synthetig</a:t>
            </a:r>
            <a:r>
              <a:rPr lang="en-US" sz="3600" dirty="0"/>
              <a:t> a </a:t>
            </a:r>
            <a:r>
              <a:rPr lang="en-US" sz="3600" dirty="0" err="1"/>
              <a:t>defnyddiau</a:t>
            </a:r>
            <a:r>
              <a:rPr lang="en-US" sz="3600" dirty="0"/>
              <a:t> </a:t>
            </a:r>
            <a:r>
              <a:rPr lang="en-US" sz="3600" dirty="0" err="1"/>
              <a:t>naturiol</a:t>
            </a:r>
            <a:r>
              <a:rPr lang="en-US" sz="3600" dirty="0"/>
              <a:t>, a </a:t>
            </a:r>
            <a:r>
              <a:rPr lang="en-US" sz="3600" dirty="0" err="1"/>
              <a:t>gallu</a:t>
            </a:r>
            <a:r>
              <a:rPr lang="en-US" sz="3600" dirty="0"/>
              <a:t> </a:t>
            </a:r>
            <a:r>
              <a:rPr lang="en-US" sz="3600" dirty="0" err="1"/>
              <a:t>gwahaniaethu</a:t>
            </a:r>
            <a:r>
              <a:rPr lang="en-US" sz="3600" dirty="0"/>
              <a:t> </a:t>
            </a:r>
            <a:r>
              <a:rPr lang="en-US" sz="3600" dirty="0" err="1"/>
              <a:t>rhyngddynt</a:t>
            </a:r>
            <a:endParaRPr lang="en-US" sz="3600" dirty="0"/>
          </a:p>
          <a:p>
            <a:endParaRPr lang="en-US" sz="3600" dirty="0" smtClean="0"/>
          </a:p>
          <a:p>
            <a:r>
              <a:rPr lang="en-US" sz="3600" dirty="0" err="1" smtClean="0"/>
              <a:t>deall</a:t>
            </a:r>
            <a:r>
              <a:rPr lang="en-US" sz="3600" dirty="0" smtClean="0"/>
              <a:t> </a:t>
            </a:r>
            <a:r>
              <a:rPr lang="en-US" sz="3600" dirty="0" err="1"/>
              <a:t>sut</a:t>
            </a:r>
            <a:r>
              <a:rPr lang="en-US" sz="3600" dirty="0"/>
              <a:t> y </a:t>
            </a:r>
            <a:r>
              <a:rPr lang="en-US" sz="3600" dirty="0" err="1"/>
              <a:t>mae</a:t>
            </a:r>
            <a:r>
              <a:rPr lang="en-US" sz="3600" dirty="0"/>
              <a:t> </a:t>
            </a:r>
            <a:r>
              <a:rPr lang="en-US" sz="3600" dirty="0" err="1"/>
              <a:t>rhai</a:t>
            </a:r>
            <a:r>
              <a:rPr lang="en-US" sz="3600" dirty="0"/>
              <a:t> </a:t>
            </a:r>
            <a:r>
              <a:rPr lang="en-US" sz="3600" dirty="0" err="1"/>
              <a:t>defnyddiau</a:t>
            </a:r>
            <a:r>
              <a:rPr lang="en-US" sz="3600" dirty="0"/>
              <a:t> </a:t>
            </a:r>
            <a:r>
              <a:rPr lang="en-US" sz="3600" dirty="0" err="1"/>
              <a:t>cyffredin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newid</a:t>
            </a:r>
            <a:r>
              <a:rPr lang="en-US" sz="3600" dirty="0"/>
              <a:t>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siâp</a:t>
            </a:r>
            <a:r>
              <a:rPr lang="en-US" sz="3600" dirty="0"/>
              <a:t> </a:t>
            </a:r>
            <a:r>
              <a:rPr lang="en-US" sz="3600" dirty="0" err="1"/>
              <a:t>wrth</a:t>
            </a:r>
            <a:r>
              <a:rPr lang="en-US" sz="3600" dirty="0"/>
              <a:t> </a:t>
            </a:r>
            <a:r>
              <a:rPr lang="en-US" sz="3600" dirty="0" err="1"/>
              <a:t>iddynt</a:t>
            </a:r>
            <a:r>
              <a:rPr lang="en-US" sz="3600" dirty="0"/>
              <a:t> </a:t>
            </a:r>
            <a:r>
              <a:rPr lang="en-US" sz="3600" dirty="0" err="1"/>
              <a:t>gael</a:t>
            </a:r>
            <a:r>
              <a:rPr lang="en-US" sz="3600" dirty="0"/>
              <a:t>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hymestyn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gwasgu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plygu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troi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twymo</a:t>
            </a:r>
            <a:r>
              <a:rPr lang="en-US" sz="3600" dirty="0"/>
              <a:t> </a:t>
            </a:r>
            <a:r>
              <a:rPr lang="en-US" sz="3600" dirty="0" err="1"/>
              <a:t>neu’u</a:t>
            </a:r>
            <a:r>
              <a:rPr lang="en-US" sz="3600" dirty="0"/>
              <a:t> </a:t>
            </a:r>
            <a:r>
              <a:rPr lang="en-US" sz="3600" dirty="0" err="1"/>
              <a:t>hoeri</a:t>
            </a:r>
            <a:endParaRPr lang="en-US" sz="3600" dirty="0"/>
          </a:p>
          <a:p>
            <a:pPr marL="109728" indent="0">
              <a:buNone/>
            </a:pPr>
            <a:r>
              <a:rPr lang="en-US" sz="3600" dirty="0" smtClean="0"/>
              <a:t>	</a:t>
            </a:r>
            <a:endParaRPr lang="en-US" sz="3600" dirty="0"/>
          </a:p>
          <a:p>
            <a:pPr marL="109728" indent="0">
              <a:buNone/>
            </a:pPr>
            <a:endParaRPr lang="en-US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G&amp;D </a:t>
            </a:r>
            <a:r>
              <a:rPr lang="en-US" sz="3600" dirty="0" err="1" smtClean="0"/>
              <a:t>o’r</a:t>
            </a:r>
            <a:r>
              <a:rPr lang="en-US" sz="3600" dirty="0" smtClean="0"/>
              <a:t> </a:t>
            </a:r>
            <a:r>
              <a:rPr lang="en-US" sz="3600" dirty="0" err="1" smtClean="0"/>
              <a:t>Byd</a:t>
            </a:r>
            <a:r>
              <a:rPr lang="en-US" sz="3600" dirty="0" smtClean="0"/>
              <a:t>: Fi </a:t>
            </a:r>
            <a:r>
              <a:rPr lang="en-US" sz="3600" dirty="0" err="1"/>
              <a:t>fy</a:t>
            </a:r>
            <a:r>
              <a:rPr lang="en-US" sz="3600" dirty="0"/>
              <a:t> </a:t>
            </a:r>
            <a:r>
              <a:rPr lang="en-US" sz="3600" dirty="0" err="1"/>
              <a:t>hun</a:t>
            </a:r>
            <a:r>
              <a:rPr lang="en-US" sz="3600" dirty="0"/>
              <a:t> a </a:t>
            </a:r>
            <a:r>
              <a:rPr lang="en-US" sz="3600" dirty="0" err="1"/>
              <a:t>phethau</a:t>
            </a:r>
            <a:r>
              <a:rPr lang="en-US" sz="3600" dirty="0"/>
              <a:t> </a:t>
            </a:r>
            <a:r>
              <a:rPr lang="en-US" sz="3600" dirty="0" err="1"/>
              <a:t>nad</a:t>
            </a:r>
            <a:r>
              <a:rPr lang="en-US" sz="3600" dirty="0"/>
              <a:t> </a:t>
            </a:r>
            <a:r>
              <a:rPr lang="en-US" sz="3600" dirty="0" err="1"/>
              <a:t>ydynt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fyw</a:t>
            </a:r>
            <a:r>
              <a:rPr lang="en-US" sz="4400" dirty="0"/>
              <a:t/>
            </a:r>
            <a:br>
              <a:rPr lang="en-US" sz="4400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49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36504"/>
          </a:xfrm>
        </p:spPr>
        <p:txBody>
          <a:bodyPr>
            <a:noAutofit/>
          </a:bodyPr>
          <a:lstStyle/>
          <a:p>
            <a:r>
              <a:rPr lang="en-US" sz="2000" b="1" dirty="0"/>
              <a:t>1. </a:t>
            </a:r>
            <a:r>
              <a:rPr lang="en-US" sz="2000" dirty="0" err="1"/>
              <a:t>symudiadau</a:t>
            </a:r>
            <a:r>
              <a:rPr lang="en-US" sz="2000" dirty="0"/>
              <a:t> </a:t>
            </a:r>
            <a:r>
              <a:rPr lang="en-US" sz="2000" dirty="0" err="1"/>
              <a:t>beunyddiol</a:t>
            </a:r>
            <a:r>
              <a:rPr lang="en-US" sz="2000" dirty="0"/>
              <a:t> a </a:t>
            </a:r>
            <a:r>
              <a:rPr lang="en-US" sz="2000" dirty="0" err="1"/>
              <a:t>blynyddol</a:t>
            </a:r>
            <a:r>
              <a:rPr lang="en-US" sz="2000" dirty="0"/>
              <a:t> </a:t>
            </a:r>
            <a:r>
              <a:rPr lang="en-US" sz="2000" dirty="0" smtClean="0"/>
              <a:t>y </a:t>
            </a:r>
            <a:r>
              <a:rPr lang="en-US" sz="2000" dirty="0" err="1" smtClean="0"/>
              <a:t>Ddaear</a:t>
            </a:r>
            <a:r>
              <a:rPr lang="en-US" sz="2000" dirty="0" smtClean="0"/>
              <a:t> </a:t>
            </a:r>
            <a:r>
              <a:rPr lang="en-US" sz="2000" dirty="0" err="1"/>
              <a:t>a’u</a:t>
            </a:r>
            <a:r>
              <a:rPr lang="en-US" sz="2000" dirty="0"/>
              <a:t> </a:t>
            </a:r>
            <a:r>
              <a:rPr lang="en-US" sz="2000" dirty="0" err="1"/>
              <a:t>heffaith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hyd</a:t>
            </a:r>
            <a:r>
              <a:rPr lang="en-US" sz="2000" dirty="0"/>
              <a:t> </a:t>
            </a:r>
            <a:r>
              <a:rPr lang="en-US" sz="2000" dirty="0" err="1"/>
              <a:t>diwrnod</a:t>
            </a:r>
            <a:r>
              <a:rPr lang="en-US" sz="2000" dirty="0"/>
              <a:t> </a:t>
            </a:r>
            <a:r>
              <a:rPr lang="en-US" sz="2000" dirty="0" smtClean="0"/>
              <a:t>a </a:t>
            </a:r>
            <a:r>
              <a:rPr lang="en-US" sz="2000" dirty="0" err="1" smtClean="0"/>
              <a:t>blwyddyn</a:t>
            </a:r>
            <a:endParaRPr lang="en-US" sz="2000" dirty="0"/>
          </a:p>
          <a:p>
            <a:r>
              <a:rPr lang="en-US" sz="2000" b="1" dirty="0"/>
              <a:t>2. </a:t>
            </a:r>
            <a:r>
              <a:rPr lang="en-US" sz="2000" dirty="0" err="1"/>
              <a:t>safleoedd</a:t>
            </a:r>
            <a:r>
              <a:rPr lang="en-US" sz="2000" dirty="0"/>
              <a:t> </a:t>
            </a:r>
            <a:r>
              <a:rPr lang="en-US" sz="2000" dirty="0" err="1"/>
              <a:t>cymharol</a:t>
            </a:r>
            <a:r>
              <a:rPr lang="en-US" sz="2000" dirty="0"/>
              <a:t> a </a:t>
            </a:r>
            <a:r>
              <a:rPr lang="en-US" sz="2000" dirty="0" err="1"/>
              <a:t>nodweddion</a:t>
            </a:r>
            <a:r>
              <a:rPr lang="en-US" sz="2000" dirty="0"/>
              <a:t> </a:t>
            </a:r>
            <a:r>
              <a:rPr lang="en-US" sz="2000" dirty="0" err="1" smtClean="0"/>
              <a:t>allweddol</a:t>
            </a:r>
            <a:r>
              <a:rPr lang="en-US" sz="2000" dirty="0"/>
              <a:t> </a:t>
            </a:r>
            <a:r>
              <a:rPr lang="en-US" sz="2000" dirty="0" err="1" smtClean="0"/>
              <a:t>yr</a:t>
            </a:r>
            <a:r>
              <a:rPr lang="en-US" sz="2000" dirty="0" smtClean="0"/>
              <a:t> </a:t>
            </a:r>
            <a:r>
              <a:rPr lang="en-US" sz="2000" dirty="0"/>
              <a:t>Haul </a:t>
            </a:r>
            <a:r>
              <a:rPr lang="en-US" sz="2000" dirty="0" err="1"/>
              <a:t>a’r</a:t>
            </a:r>
            <a:r>
              <a:rPr lang="en-US" sz="2000" dirty="0"/>
              <a:t> </a:t>
            </a:r>
            <a:r>
              <a:rPr lang="en-US" sz="2000" dirty="0" err="1"/>
              <a:t>planedau</a:t>
            </a:r>
            <a:r>
              <a:rPr lang="en-US" sz="2000" dirty="0"/>
              <a:t> </a:t>
            </a:r>
            <a:r>
              <a:rPr lang="en-US" sz="2000" dirty="0" err="1"/>
              <a:t>yng</a:t>
            </a:r>
            <a:r>
              <a:rPr lang="en-US" sz="2000" dirty="0"/>
              <a:t> </a:t>
            </a:r>
            <a:r>
              <a:rPr lang="en-US" sz="2000" dirty="0" err="1"/>
              <a:t>nghysawd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haul</a:t>
            </a:r>
            <a:endParaRPr lang="en-US" sz="2000" b="1" dirty="0" smtClean="0"/>
          </a:p>
          <a:p>
            <a:endParaRPr lang="en-US" sz="2000" b="1" dirty="0"/>
          </a:p>
          <a:p>
            <a:r>
              <a:rPr lang="en-US" sz="2000" b="1" dirty="0" smtClean="0"/>
              <a:t>3</a:t>
            </a:r>
            <a:r>
              <a:rPr lang="en-US" sz="2000" b="1" dirty="0"/>
              <a:t>. </a:t>
            </a:r>
            <a:r>
              <a:rPr lang="en-US" sz="2000" b="1" dirty="0" err="1"/>
              <a:t>cymhariaeth</a:t>
            </a:r>
            <a:r>
              <a:rPr lang="en-US" sz="2000" b="1" dirty="0"/>
              <a:t> o </a:t>
            </a:r>
            <a:r>
              <a:rPr lang="en-US" sz="2000" b="1" dirty="0" err="1"/>
              <a:t>nodweddion</a:t>
            </a:r>
            <a:r>
              <a:rPr lang="en-US" sz="2000" b="1" dirty="0"/>
              <a:t> a </a:t>
            </a:r>
            <a:r>
              <a:rPr lang="en-US" sz="2000" b="1" dirty="0" err="1" smtClean="0"/>
              <a:t>phriodweddau</a:t>
            </a:r>
            <a:r>
              <a:rPr lang="en-US" sz="2000" b="1" dirty="0"/>
              <a:t> </a:t>
            </a:r>
            <a:r>
              <a:rPr lang="en-US" sz="2000" b="1" dirty="0" err="1" smtClean="0"/>
              <a:t>rhai</a:t>
            </a:r>
            <a:r>
              <a:rPr lang="en-US" sz="2000" b="1" dirty="0" smtClean="0"/>
              <a:t> </a:t>
            </a:r>
            <a:r>
              <a:rPr lang="en-US" sz="2000" b="1" dirty="0" err="1"/>
              <a:t>defnyddiau</a:t>
            </a:r>
            <a:r>
              <a:rPr lang="en-US" sz="2000" b="1" dirty="0"/>
              <a:t> </a:t>
            </a:r>
            <a:r>
              <a:rPr lang="en-US" sz="2000" b="1" dirty="0" err="1"/>
              <a:t>naturiol</a:t>
            </a:r>
            <a:r>
              <a:rPr lang="en-US" sz="2000" b="1" dirty="0"/>
              <a:t> a </a:t>
            </a:r>
            <a:r>
              <a:rPr lang="en-US" sz="2000" b="1" dirty="0" err="1"/>
              <a:t>gwneud</a:t>
            </a:r>
            <a:endParaRPr lang="en-US" sz="2000" b="1" dirty="0"/>
          </a:p>
          <a:p>
            <a:r>
              <a:rPr lang="en-US" sz="2000" b="1" dirty="0"/>
              <a:t>4. </a:t>
            </a:r>
            <a:r>
              <a:rPr lang="en-US" sz="2000" b="1" dirty="0" err="1"/>
              <a:t>priodweddau</a:t>
            </a:r>
            <a:r>
              <a:rPr lang="en-US" sz="2000" b="1" dirty="0"/>
              <a:t> </a:t>
            </a:r>
            <a:r>
              <a:rPr lang="en-US" sz="2000" b="1" dirty="0" err="1"/>
              <a:t>defnyddiau</a:t>
            </a:r>
            <a:r>
              <a:rPr lang="en-US" sz="2000" b="1" dirty="0"/>
              <a:t> </a:t>
            </a:r>
            <a:r>
              <a:rPr lang="en-US" sz="2000" b="1" dirty="0" err="1"/>
              <a:t>sy’n</a:t>
            </a:r>
            <a:r>
              <a:rPr lang="en-US" sz="2000" b="1" dirty="0"/>
              <a:t> </a:t>
            </a:r>
            <a:r>
              <a:rPr lang="en-US" sz="2000" b="1" dirty="0" err="1"/>
              <a:t>ymwneud</a:t>
            </a:r>
            <a:r>
              <a:rPr lang="en-US" sz="2000" b="1" dirty="0"/>
              <a:t> </a:t>
            </a:r>
            <a:r>
              <a:rPr lang="en-US" sz="2000" b="1" dirty="0" err="1" smtClean="0"/>
              <a:t>â’r</a:t>
            </a:r>
            <a:r>
              <a:rPr lang="en-US" sz="2000" b="1" dirty="0"/>
              <a:t> </a:t>
            </a:r>
            <a:r>
              <a:rPr lang="en-US" sz="2000" b="1" dirty="0" err="1" smtClean="0"/>
              <a:t>defnydd</a:t>
            </a:r>
            <a:r>
              <a:rPr lang="en-US" sz="2000" b="1" dirty="0" smtClean="0"/>
              <a:t> </a:t>
            </a:r>
            <a:r>
              <a:rPr lang="en-US" sz="2000" b="1" dirty="0"/>
              <a:t>a </a:t>
            </a:r>
            <a:r>
              <a:rPr lang="en-US" sz="2000" b="1" dirty="0" err="1"/>
              <a:t>wneir</a:t>
            </a:r>
            <a:r>
              <a:rPr lang="en-US" sz="2000" b="1" dirty="0"/>
              <a:t> </a:t>
            </a:r>
            <a:r>
              <a:rPr lang="en-US" sz="2000" b="1" dirty="0" err="1"/>
              <a:t>ohonynt</a:t>
            </a:r>
            <a:endParaRPr lang="en-US" sz="2000" b="1" dirty="0"/>
          </a:p>
          <a:p>
            <a:r>
              <a:rPr lang="en-US" sz="2000" b="1" dirty="0"/>
              <a:t>5. </a:t>
            </a:r>
            <a:r>
              <a:rPr lang="en-US" sz="2000" b="1" dirty="0" err="1"/>
              <a:t>sut</a:t>
            </a:r>
            <a:r>
              <a:rPr lang="en-US" sz="2000" b="1" dirty="0"/>
              <a:t> y </a:t>
            </a:r>
            <a:r>
              <a:rPr lang="en-US" sz="2000" b="1" dirty="0" err="1"/>
              <a:t>bydd</a:t>
            </a:r>
            <a:r>
              <a:rPr lang="en-US" sz="2000" b="1" dirty="0"/>
              <a:t> </a:t>
            </a:r>
            <a:r>
              <a:rPr lang="en-US" sz="2000" b="1" dirty="0" err="1"/>
              <a:t>rhai</a:t>
            </a:r>
            <a:r>
              <a:rPr lang="en-US" sz="2000" b="1" dirty="0"/>
              <a:t> </a:t>
            </a:r>
            <a:r>
              <a:rPr lang="en-US" sz="2000" b="1" dirty="0" err="1"/>
              <a:t>defnyddiau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cael</a:t>
            </a:r>
            <a:r>
              <a:rPr lang="en-US" sz="2000" b="1" dirty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 smtClean="0"/>
              <a:t>ffurfio</a:t>
            </a:r>
            <a:r>
              <a:rPr lang="en-US" sz="2000" b="1" dirty="0"/>
              <a:t> </a:t>
            </a:r>
            <a:r>
              <a:rPr lang="en-US" sz="2000" b="1" dirty="0" err="1" smtClean="0"/>
              <a:t>neu</a:t>
            </a:r>
            <a:r>
              <a:rPr lang="en-US" sz="2000" b="1" dirty="0" smtClean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/>
              <a:t>cynhyrchu</a:t>
            </a:r>
            <a:endParaRPr lang="en-US" sz="2000" b="1" dirty="0"/>
          </a:p>
          <a:p>
            <a:r>
              <a:rPr lang="en-US" sz="2000" b="1" dirty="0"/>
              <a:t>6. </a:t>
            </a:r>
            <a:r>
              <a:rPr lang="en-US" sz="2000" b="1" dirty="0" err="1"/>
              <a:t>ystyried</a:t>
            </a:r>
            <a:r>
              <a:rPr lang="en-US" sz="2000" b="1" dirty="0"/>
              <a:t> </a:t>
            </a:r>
            <a:r>
              <a:rPr lang="en-US" sz="2000" b="1" dirty="0" err="1"/>
              <a:t>beth</a:t>
            </a:r>
            <a:r>
              <a:rPr lang="en-US" sz="2000" b="1" dirty="0"/>
              <a:t> </a:t>
            </a:r>
            <a:r>
              <a:rPr lang="en-US" sz="2000" b="1" dirty="0" err="1"/>
              <a:t>yw</a:t>
            </a:r>
            <a:r>
              <a:rPr lang="en-US" sz="2000" b="1" dirty="0"/>
              <a:t> </a:t>
            </a:r>
            <a:r>
              <a:rPr lang="en-US" sz="2000" b="1" dirty="0" err="1"/>
              <a:t>gwastraff</a:t>
            </a:r>
            <a:r>
              <a:rPr lang="en-US" sz="2000" b="1" dirty="0"/>
              <a:t> a </a:t>
            </a:r>
            <a:r>
              <a:rPr lang="en-US" sz="2000" b="1" dirty="0" err="1" smtClean="0"/>
              <a:t>beth</a:t>
            </a:r>
            <a:r>
              <a:rPr lang="en-US" sz="2000" b="1" dirty="0"/>
              <a:t> </a:t>
            </a:r>
            <a:r>
              <a:rPr lang="en-US" sz="2000" b="1" dirty="0" err="1" smtClean="0"/>
              <a:t>sy'n</a:t>
            </a:r>
            <a:r>
              <a:rPr lang="en-US" sz="2000" b="1" dirty="0" smtClean="0"/>
              <a:t> </a:t>
            </a:r>
            <a:r>
              <a:rPr lang="en-US" sz="2000" b="1" dirty="0" err="1"/>
              <a:t>digwydd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/>
              <a:t>wastraff</a:t>
            </a:r>
            <a:r>
              <a:rPr lang="en-US" sz="2000" b="1" dirty="0"/>
              <a:t> </a:t>
            </a:r>
            <a:r>
              <a:rPr lang="en-US" sz="2000" b="1" dirty="0" err="1"/>
              <a:t>lleol</a:t>
            </a:r>
            <a:r>
              <a:rPr lang="en-US" sz="2000" b="1" dirty="0"/>
              <a:t> y </a:t>
            </a:r>
            <a:r>
              <a:rPr lang="en-US" sz="2000" b="1" dirty="0" err="1" smtClean="0"/>
              <a:t>gellir</a:t>
            </a:r>
            <a:r>
              <a:rPr lang="en-US" sz="2000" b="1" dirty="0"/>
              <a:t> </a:t>
            </a:r>
            <a:r>
              <a:rPr lang="en-US" sz="2000" b="1" dirty="0" err="1" smtClean="0"/>
              <a:t>ei</a:t>
            </a:r>
            <a:r>
              <a:rPr lang="en-US" sz="2000" b="1" dirty="0" smtClean="0"/>
              <a:t> </a:t>
            </a:r>
            <a:r>
              <a:rPr lang="en-US" sz="2000" b="1" dirty="0" err="1"/>
              <a:t>ailgylchu</a:t>
            </a:r>
            <a:r>
              <a:rPr lang="en-US" sz="2000" b="1" dirty="0"/>
              <a:t> a </a:t>
            </a:r>
            <a:r>
              <a:rPr lang="en-US" sz="2000" b="1" dirty="0" err="1"/>
              <a:t>gwastraff</a:t>
            </a:r>
            <a:r>
              <a:rPr lang="en-US" sz="2000" b="1" dirty="0"/>
              <a:t> </a:t>
            </a:r>
            <a:r>
              <a:rPr lang="en-US" sz="2000" b="1" dirty="0" err="1"/>
              <a:t>nad</a:t>
            </a:r>
            <a:r>
              <a:rPr lang="en-US" sz="2000" b="1" dirty="0"/>
              <a:t> </a:t>
            </a:r>
            <a:r>
              <a:rPr lang="en-US" sz="2000" b="1" dirty="0" err="1" smtClean="0"/>
              <a:t>oes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modd</a:t>
            </a:r>
            <a:r>
              <a:rPr lang="en-US" sz="2000" b="1" dirty="0" smtClean="0"/>
              <a:t> </a:t>
            </a:r>
            <a:r>
              <a:rPr lang="en-US" sz="2000" b="1" dirty="0" err="1"/>
              <a:t>ei</a:t>
            </a:r>
            <a:r>
              <a:rPr lang="en-US" sz="2000" b="1" dirty="0"/>
              <a:t> </a:t>
            </a:r>
            <a:r>
              <a:rPr lang="en-US" sz="2000" b="1" dirty="0" err="1"/>
              <a:t>ailgylchu</a:t>
            </a:r>
            <a:endParaRPr lang="en-GB" sz="2000" b="1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Y </a:t>
            </a:r>
            <a:r>
              <a:rPr lang="en-US" dirty="0" err="1"/>
              <a:t>Ddaear</a:t>
            </a:r>
            <a:r>
              <a:rPr lang="en-US" dirty="0"/>
              <a:t> </a:t>
            </a:r>
            <a:r>
              <a:rPr lang="en-US" dirty="0" err="1"/>
              <a:t>gynaliadwy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64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675864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800" dirty="0" err="1"/>
              <a:t>Defnyddio’r</a:t>
            </a:r>
            <a:r>
              <a:rPr lang="en-GB" altLang="en-US" sz="2800" dirty="0"/>
              <a:t> 5 </a:t>
            </a:r>
            <a:r>
              <a:rPr lang="en-GB" altLang="en-US" sz="2800" dirty="0" err="1"/>
              <a:t>synnwyr</a:t>
            </a:r>
            <a:endParaRPr lang="en-GB" altLang="en-US" sz="2800" dirty="0"/>
          </a:p>
          <a:p>
            <a:r>
              <a:rPr lang="en-GB" altLang="en-US" sz="2800" b="1" dirty="0" err="1"/>
              <a:t>Disgrifio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arsylwadau</a:t>
            </a:r>
            <a:endParaRPr lang="en-GB" altLang="en-US" sz="2800" dirty="0"/>
          </a:p>
          <a:p>
            <a:r>
              <a:rPr lang="en-GB" altLang="en-US" sz="2800" dirty="0" err="1"/>
              <a:t>Nodi’r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wahanol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debyg</a:t>
            </a:r>
            <a:endParaRPr lang="en-GB" altLang="en-US" sz="2800" dirty="0"/>
          </a:p>
          <a:p>
            <a:r>
              <a:rPr lang="en-GB" altLang="en-US" sz="2800" b="1" dirty="0" err="1"/>
              <a:t>Cymharu’r</a:t>
            </a:r>
            <a:r>
              <a:rPr lang="en-GB" altLang="en-US" sz="2800" b="1" dirty="0"/>
              <a:t> </a:t>
            </a:r>
            <a:r>
              <a:rPr lang="en-GB" altLang="en-US" sz="2800" dirty="0" err="1" smtClean="0"/>
              <a:t>hyn</a:t>
            </a:r>
            <a:r>
              <a:rPr lang="en-GB" altLang="en-US" sz="2800" dirty="0" smtClean="0"/>
              <a:t>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debyg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wahanol</a:t>
            </a:r>
            <a:r>
              <a:rPr lang="en-GB" altLang="en-US" sz="2800" dirty="0"/>
              <a:t>;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fwy</a:t>
            </a:r>
            <a:r>
              <a:rPr lang="en-GB" altLang="en-US" sz="2800" dirty="0"/>
              <a:t>/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llai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ayyb</a:t>
            </a:r>
            <a:endParaRPr lang="en-GB" altLang="en-US" sz="2800" dirty="0"/>
          </a:p>
          <a:p>
            <a:r>
              <a:rPr lang="en-GB" altLang="en-US" sz="2800" dirty="0" err="1"/>
              <a:t>Gweld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annisgwyl</a:t>
            </a:r>
            <a:endParaRPr lang="en-GB" altLang="en-US" sz="2800" dirty="0"/>
          </a:p>
          <a:p>
            <a:r>
              <a:rPr lang="en-GB" altLang="en-US" sz="2800" b="1" dirty="0" err="1"/>
              <a:t>Disgrifio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patrymau</a:t>
            </a:r>
            <a:endParaRPr lang="en-GB" altLang="en-US" sz="2800" dirty="0"/>
          </a:p>
          <a:p>
            <a:r>
              <a:rPr lang="en-GB" altLang="en-US" sz="2800" dirty="0" err="1"/>
              <a:t>Dosbarthu</a:t>
            </a:r>
            <a:r>
              <a:rPr lang="en-GB" altLang="en-US" sz="2800" dirty="0"/>
              <a:t> – </a:t>
            </a:r>
            <a:r>
              <a:rPr lang="en-GB" altLang="en-US" sz="2800" dirty="0" err="1"/>
              <a:t>meini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prawf</a:t>
            </a:r>
            <a:r>
              <a:rPr lang="en-GB" altLang="en-US" sz="2800" dirty="0"/>
              <a:t>; </a:t>
            </a:r>
            <a:r>
              <a:rPr lang="en-GB" altLang="en-US" sz="2800" dirty="0" err="1"/>
              <a:t>grwpiau</a:t>
            </a:r>
            <a:r>
              <a:rPr lang="en-GB" altLang="en-US" sz="2800" dirty="0"/>
              <a:t>; </a:t>
            </a:r>
            <a:r>
              <a:rPr lang="en-GB" altLang="en-US" sz="2800" dirty="0" err="1"/>
              <a:t>ayyb</a:t>
            </a:r>
            <a:r>
              <a:rPr lang="en-GB" altLang="en-US" sz="2800" dirty="0"/>
              <a:t>; </a:t>
            </a:r>
            <a:r>
              <a:rPr lang="en-GB" altLang="en-US" sz="2800" b="1" dirty="0" err="1"/>
              <a:t>adnabod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meini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prawf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gyfer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dosbarthu</a:t>
            </a:r>
            <a:r>
              <a:rPr lang="en-GB" altLang="en-US" sz="2800" dirty="0"/>
              <a:t>; </a:t>
            </a:r>
            <a:r>
              <a:rPr lang="en-GB" altLang="en-US" sz="2800" b="1" dirty="0" err="1"/>
              <a:t>dyfeisio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meini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prawf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hunain</a:t>
            </a:r>
            <a:r>
              <a:rPr lang="en-GB" altLang="en-US" sz="2800" b="1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gyfer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dosbarthu</a:t>
            </a:r>
            <a:r>
              <a:rPr lang="en-GB" altLang="en-US" sz="2800" dirty="0"/>
              <a:t> (</a:t>
            </a:r>
            <a:r>
              <a:rPr lang="en-GB" altLang="en-US" sz="2800" dirty="0" err="1"/>
              <a:t>cysylltu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gydag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esbonio</a:t>
            </a:r>
            <a:r>
              <a:rPr lang="en-GB" altLang="en-US" sz="2800" dirty="0"/>
              <a:t>)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/>
              <a:t>Dangosyddion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gyfer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meithrin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sgil</a:t>
            </a:r>
            <a:r>
              <a:rPr lang="en-GB" altLang="en-US" sz="2400" dirty="0"/>
              <a:t> o ARSYLWI y </a:t>
            </a:r>
            <a:r>
              <a:rPr lang="en-GB" altLang="en-US" sz="2400" dirty="0" err="1"/>
              <a:t>gellir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cynllunio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cyfer</a:t>
            </a:r>
            <a:r>
              <a:rPr lang="en-GB" altLang="en-US" sz="2400" dirty="0"/>
              <a:t>: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8776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4679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altLang="en-US" sz="2800" dirty="0"/>
          </a:p>
          <a:p>
            <a:r>
              <a:rPr lang="en-GB" altLang="en-US" sz="2800" dirty="0" err="1"/>
              <a:t>Cyflwr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ffisegol</a:t>
            </a:r>
            <a:r>
              <a:rPr lang="en-GB" altLang="en-US" sz="2800" dirty="0"/>
              <a:t>?</a:t>
            </a:r>
          </a:p>
          <a:p>
            <a:r>
              <a:rPr lang="en-GB" altLang="en-US" sz="2800" dirty="0" err="1"/>
              <a:t>Defnyddiau</a:t>
            </a:r>
            <a:r>
              <a:rPr lang="en-GB" altLang="en-US" sz="2800" dirty="0"/>
              <a:t>?</a:t>
            </a:r>
          </a:p>
          <a:p>
            <a:r>
              <a:rPr lang="en-GB" altLang="en-US" sz="2800" dirty="0" err="1"/>
              <a:t>Tarddiad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defnyddiau</a:t>
            </a:r>
            <a:r>
              <a:rPr lang="en-GB" altLang="en-US" sz="2800" dirty="0"/>
              <a:t>?</a:t>
            </a:r>
          </a:p>
          <a:p>
            <a:r>
              <a:rPr lang="en-GB" altLang="en-US" sz="2800" dirty="0" err="1"/>
              <a:t>Nodweddion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priodweddau</a:t>
            </a:r>
            <a:r>
              <a:rPr lang="en-GB" altLang="en-US" sz="2800" dirty="0" smtClean="0"/>
              <a:t>? </a:t>
            </a:r>
            <a:r>
              <a:rPr lang="en-GB" altLang="en-US" sz="2800" dirty="0" err="1" smtClean="0"/>
              <a:t>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hymddygiad</a:t>
            </a:r>
            <a:r>
              <a:rPr lang="en-GB" altLang="en-US" sz="2800" dirty="0" smtClean="0"/>
              <a:t>/ </a:t>
            </a:r>
            <a:r>
              <a:rPr lang="en-GB" altLang="en-US" sz="2800" dirty="0" err="1" smtClean="0"/>
              <a:t>ymateb</a:t>
            </a:r>
            <a:r>
              <a:rPr lang="en-GB" altLang="en-US" sz="2800" dirty="0" smtClean="0"/>
              <a:t> pan…?</a:t>
            </a:r>
          </a:p>
          <a:p>
            <a:endParaRPr lang="en-GB" altLang="en-US" sz="2800" dirty="0"/>
          </a:p>
          <a:p>
            <a:r>
              <a:rPr lang="en-GB" altLang="en-US" sz="2800" dirty="0" smtClean="0"/>
              <a:t>Mae </a:t>
            </a:r>
            <a:r>
              <a:rPr lang="en-GB" altLang="en-US" sz="2800" dirty="0" err="1" smtClean="0"/>
              <a:t>yna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ystod</a:t>
            </a:r>
            <a:r>
              <a:rPr lang="en-GB" altLang="en-US" sz="2800" dirty="0" smtClean="0"/>
              <a:t> o </a:t>
            </a:r>
            <a:r>
              <a:rPr lang="en-GB" altLang="en-US" sz="2800" dirty="0" err="1" smtClean="0"/>
              <a:t>briodweddau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defnyddiau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gellir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harsylwi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a’u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mesur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oherwydd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ymateb</a:t>
            </a:r>
            <a:r>
              <a:rPr lang="en-GB" altLang="en-US" sz="2800" dirty="0" smtClean="0"/>
              <a:t>/ </a:t>
            </a:r>
            <a:r>
              <a:rPr lang="en-GB" altLang="en-US" sz="2800" dirty="0" err="1" smtClean="0"/>
              <a:t>ymddygiad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defnydd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oherwydd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effeithiau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grym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neu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rymoedd</a:t>
            </a:r>
            <a:r>
              <a:rPr lang="en-GB" altLang="en-US" sz="2800" dirty="0" smtClean="0"/>
              <a:t> – </a:t>
            </a:r>
            <a:r>
              <a:rPr lang="en-GB" altLang="en-US" sz="2800" dirty="0" err="1"/>
              <a:t>c</a:t>
            </a:r>
            <a:r>
              <a:rPr lang="en-GB" altLang="en-US" sz="2800" dirty="0" err="1" smtClean="0"/>
              <a:t>aledwch</a:t>
            </a:r>
            <a:r>
              <a:rPr lang="en-GB" altLang="en-US" sz="2800" dirty="0" smtClean="0"/>
              <a:t>; </a:t>
            </a:r>
            <a:r>
              <a:rPr lang="en-GB" altLang="en-US" sz="2800" dirty="0" err="1" smtClean="0"/>
              <a:t>cryfder</a:t>
            </a:r>
            <a:r>
              <a:rPr lang="en-GB" altLang="en-US" sz="2800" dirty="0" smtClean="0"/>
              <a:t>; </a:t>
            </a:r>
            <a:r>
              <a:rPr lang="en-GB" altLang="en-US" sz="2800" dirty="0" err="1" smtClean="0"/>
              <a:t>elastigedd</a:t>
            </a:r>
            <a:r>
              <a:rPr lang="en-GB" altLang="en-US" sz="2800" dirty="0" smtClean="0"/>
              <a:t>; </a:t>
            </a:r>
            <a:r>
              <a:rPr lang="en-GB" altLang="en-US" sz="2800" dirty="0" err="1" smtClean="0"/>
              <a:t>gwydnwch</a:t>
            </a:r>
            <a:r>
              <a:rPr lang="en-GB" altLang="en-US" sz="2800" dirty="0" smtClean="0"/>
              <a:t> ac </a:t>
            </a:r>
            <a:r>
              <a:rPr lang="en-GB" altLang="en-US" sz="2800" dirty="0" err="1" smtClean="0"/>
              <a:t>ati</a:t>
            </a:r>
            <a:r>
              <a:rPr lang="en-GB" altLang="en-US" sz="2800" dirty="0" smtClean="0"/>
              <a:t>. </a:t>
            </a:r>
            <a:endParaRPr lang="en-GB" altLang="en-US" sz="2800" dirty="0"/>
          </a:p>
          <a:p>
            <a:endParaRPr lang="en-GB" altLang="en-US" sz="2800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r>
              <a:rPr lang="en-GB" altLang="en-US" sz="2400" dirty="0" err="1"/>
              <a:t>Gellir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defnyddio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briodweddau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wahaniaethu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rhwng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gwrthrychau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dosbarthu</a:t>
            </a:r>
            <a:r>
              <a:rPr lang="en-GB" altLang="en-US" sz="2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41400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 b="1" dirty="0" err="1"/>
              <a:t>Cyfansoddiadol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metel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plastig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coed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carreg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gwydr</a:t>
            </a:r>
            <a:endParaRPr lang="en-GB" altLang="en-US" sz="2800" b="1" dirty="0"/>
          </a:p>
          <a:p>
            <a:r>
              <a:rPr lang="en-GB" altLang="en-US" sz="2800" b="1" dirty="0" err="1"/>
              <a:t>Swyddogaethol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adeilad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bwyd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yn</a:t>
            </a:r>
            <a:r>
              <a:rPr lang="en-GB" altLang="en-US" sz="2800" b="1" dirty="0"/>
              <a:t> dal </a:t>
            </a:r>
            <a:r>
              <a:rPr lang="en-GB" altLang="en-US" sz="2800" b="1" dirty="0" err="1"/>
              <a:t>rhywbeth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ysgrifennu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arno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rydym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ddefnyddio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…</a:t>
            </a:r>
          </a:p>
          <a:p>
            <a:r>
              <a:rPr lang="en-GB" altLang="en-US" sz="2800" b="1" dirty="0" err="1"/>
              <a:t>Lleoliadol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i’w</a:t>
            </a:r>
            <a:r>
              <a:rPr lang="en-GB" altLang="en-US" sz="2800" b="1" dirty="0"/>
              <a:t> weld </a:t>
            </a:r>
            <a:r>
              <a:rPr lang="en-GB" altLang="en-US" sz="2800" b="1" dirty="0" err="1"/>
              <a:t>yn</a:t>
            </a:r>
            <a:r>
              <a:rPr lang="en-GB" altLang="en-US" sz="2800" b="1" dirty="0"/>
              <a:t> y </a:t>
            </a:r>
            <a:r>
              <a:rPr lang="en-GB" altLang="en-US" sz="2800" b="1" dirty="0" err="1"/>
              <a:t>gegin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o’r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traeth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ayyb</a:t>
            </a:r>
            <a:endParaRPr lang="en-GB" altLang="en-US" sz="2800" b="1" dirty="0"/>
          </a:p>
          <a:p>
            <a:r>
              <a:rPr lang="en-GB" altLang="en-US" sz="2800" b="1" dirty="0" err="1"/>
              <a:t>Priodweddau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arsylwadol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caled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meddal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trwm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hyblyg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ymestyn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ayyb</a:t>
            </a:r>
            <a:endParaRPr lang="en-GB" altLang="en-US" sz="2800" b="1" dirty="0"/>
          </a:p>
          <a:p>
            <a:r>
              <a:rPr lang="en-GB" altLang="en-US" sz="2800" b="1" dirty="0" err="1"/>
              <a:t>Cynhyrchiol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neu</a:t>
            </a:r>
            <a:r>
              <a:rPr lang="en-GB" altLang="en-US" sz="2800" b="1" dirty="0"/>
              <a:t> ‘</a:t>
            </a:r>
            <a:r>
              <a:rPr lang="en-GB" altLang="en-US" sz="2800" b="1" dirty="0" err="1"/>
              <a:t>wedi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wneud</a:t>
            </a:r>
            <a:r>
              <a:rPr lang="en-GB" altLang="en-US" sz="2800" b="1" dirty="0"/>
              <a:t>’</a:t>
            </a: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Mae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66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800" b="1" dirty="0" err="1" smtClean="0"/>
              <a:t>Er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/>
              <a:t>mwyn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atgyfnerthu’r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cysylltiad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mae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nifer</a:t>
            </a:r>
            <a:r>
              <a:rPr lang="en-GB" altLang="en-US" sz="2800" b="1" dirty="0"/>
              <a:t> o </a:t>
            </a:r>
            <a:r>
              <a:rPr lang="en-GB" altLang="en-US" sz="2800" b="1" dirty="0" err="1"/>
              <a:t>gyfleoedd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i’w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herio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ganfod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atebion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gwestiynau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ymholiad</a:t>
            </a:r>
            <a:r>
              <a:rPr lang="en-GB" altLang="en-US" sz="2800" b="1" dirty="0"/>
              <a:t>.</a:t>
            </a:r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smtClean="0"/>
              <a:t>Pa </a:t>
            </a:r>
            <a:r>
              <a:rPr lang="en-GB" altLang="en-US" sz="2800" b="1" dirty="0" err="1"/>
              <a:t>ddefnydd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yw’r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cryfaf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ymestyn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fwyaf</a:t>
            </a:r>
            <a:r>
              <a:rPr lang="en-GB" altLang="en-US" sz="2800" b="1" dirty="0"/>
              <a:t>? Y </a:t>
            </a:r>
            <a:r>
              <a:rPr lang="en-GB" altLang="en-US" sz="2800" b="1" dirty="0" err="1"/>
              <a:t>caletaf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amsugno</a:t>
            </a:r>
            <a:r>
              <a:rPr lang="en-GB" altLang="en-US" sz="2800" b="1" dirty="0"/>
              <a:t> d</a:t>
            </a:r>
            <a:r>
              <a:rPr lang="en-US" altLang="en-US" sz="2800" b="1" dirty="0">
                <a:cs typeface="Arial" charset="0"/>
              </a:rPr>
              <a:t>ŵ</a:t>
            </a:r>
            <a:r>
              <a:rPr lang="en-GB" altLang="en-US" sz="2800" b="1" dirty="0"/>
              <a:t>r </a:t>
            </a:r>
            <a:r>
              <a:rPr lang="en-GB" altLang="en-US" sz="2800" b="1" dirty="0" err="1"/>
              <a:t>orau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atal</a:t>
            </a:r>
            <a:r>
              <a:rPr lang="en-GB" altLang="en-US" sz="2800" b="1" dirty="0"/>
              <a:t> d</a:t>
            </a:r>
            <a:r>
              <a:rPr lang="en-US" altLang="en-US" sz="2800" b="1" dirty="0">
                <a:cs typeface="Arial" charset="0"/>
              </a:rPr>
              <a:t>ŵ</a:t>
            </a:r>
            <a:r>
              <a:rPr lang="en-GB" altLang="en-US" sz="2800" b="1" dirty="0"/>
              <a:t>r </a:t>
            </a:r>
            <a:r>
              <a:rPr lang="en-GB" altLang="en-US" sz="2800" b="1" dirty="0" err="1"/>
              <a:t>orau</a:t>
            </a:r>
            <a:r>
              <a:rPr lang="en-GB" altLang="en-US" sz="2800" b="1" dirty="0"/>
              <a:t>? Y </a:t>
            </a:r>
            <a:r>
              <a:rPr lang="en-GB" altLang="en-US" sz="2800" b="1" dirty="0" err="1"/>
              <a:t>gorau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gyfer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cadw’n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gynnes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ayyb</a:t>
            </a:r>
            <a:endParaRPr lang="en-GB" altLang="en-US" sz="2800" b="1" dirty="0"/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err="1" smtClean="0"/>
              <a:t>Gellir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/>
              <a:t>cyflwyno’r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rhain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fel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gweithgareddau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datrys</a:t>
            </a:r>
            <a:r>
              <a:rPr lang="en-GB" altLang="en-US" sz="2800" b="1" dirty="0"/>
              <a:t> problem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annog</a:t>
            </a:r>
            <a:r>
              <a:rPr lang="en-GB" altLang="en-US" sz="2800" b="1" dirty="0"/>
              <a:t> y </a:t>
            </a:r>
            <a:r>
              <a:rPr lang="en-GB" altLang="en-US" sz="2800" b="1" dirty="0" err="1"/>
              <a:t>disgyblion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ganfod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ateb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drwy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gynnal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ymholiad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gwyddonol</a:t>
            </a:r>
            <a:r>
              <a:rPr lang="en-GB" altLang="en-US" sz="2800" b="1" dirty="0"/>
              <a:t>.</a:t>
            </a: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 err="1"/>
              <a:t>Cysylltu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priodweddau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defnyddiau</a:t>
            </a:r>
            <a:r>
              <a:rPr lang="en-GB" altLang="en-US" sz="2800" dirty="0"/>
              <a:t> </a:t>
            </a:r>
            <a:r>
              <a:rPr lang="en-US" altLang="en-US" sz="2800" dirty="0">
                <a:cs typeface="Arial" charset="0"/>
              </a:rPr>
              <a:t>â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defnydd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pob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dydd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6143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Pa </a:t>
            </a:r>
            <a:r>
              <a:rPr lang="en-GB" sz="2000" dirty="0" err="1" smtClean="0"/>
              <a:t>frand</a:t>
            </a:r>
            <a:r>
              <a:rPr lang="en-GB" sz="2000" dirty="0" smtClean="0"/>
              <a:t> </a:t>
            </a:r>
            <a:r>
              <a:rPr lang="en-GB" sz="2000" dirty="0" err="1" smtClean="0"/>
              <a:t>sydd</a:t>
            </a:r>
            <a:r>
              <a:rPr lang="en-GB" sz="2000" dirty="0" smtClean="0"/>
              <a:t> </a:t>
            </a:r>
            <a:r>
              <a:rPr lang="en-GB" sz="2000" dirty="0" err="1" smtClean="0"/>
              <a:t>orau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Canolbwyntio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gywirdeb</a:t>
            </a:r>
            <a:r>
              <a:rPr lang="en-GB" sz="2000" dirty="0" smtClean="0"/>
              <a:t> </a:t>
            </a:r>
            <a:r>
              <a:rPr lang="en-GB" sz="2000" dirty="0" err="1" smtClean="0"/>
              <a:t>mesur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Gweler</a:t>
            </a:r>
            <a:r>
              <a:rPr lang="en-GB" sz="2000" dirty="0" smtClean="0"/>
              <a:t> y </a:t>
            </a:r>
            <a:r>
              <a:rPr lang="en-GB" sz="2000" dirty="0" err="1" smtClean="0"/>
              <a:t>daflen</a:t>
            </a:r>
            <a:r>
              <a:rPr lang="en-GB" sz="2000" dirty="0" smtClean="0"/>
              <a:t>: Mae </a:t>
            </a:r>
            <a:r>
              <a:rPr lang="en-GB" sz="2000" dirty="0" err="1" smtClean="0"/>
              <a:t>cynnig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 </a:t>
            </a:r>
            <a:r>
              <a:rPr lang="en-GB" sz="2000" dirty="0" err="1"/>
              <a:t>i</a:t>
            </a:r>
            <a:r>
              <a:rPr lang="en-GB" sz="2000" dirty="0" err="1" smtClean="0"/>
              <a:t>’r</a:t>
            </a:r>
            <a:r>
              <a:rPr lang="en-GB" sz="2000" dirty="0" smtClean="0"/>
              <a:t> plant </a:t>
            </a:r>
            <a:r>
              <a:rPr lang="en-GB" sz="2000" dirty="0" err="1" smtClean="0"/>
              <a:t>ei</a:t>
            </a:r>
            <a:r>
              <a:rPr lang="en-GB" sz="2000" dirty="0" smtClean="0"/>
              <a:t> </a:t>
            </a:r>
            <a:r>
              <a:rPr lang="en-GB" sz="2000" dirty="0" err="1" smtClean="0"/>
              <a:t>ddilyn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eu</a:t>
            </a:r>
            <a:r>
              <a:rPr lang="en-GB" sz="2000" dirty="0" smtClean="0"/>
              <a:t> </a:t>
            </a:r>
            <a:r>
              <a:rPr lang="en-GB" sz="2000" dirty="0" err="1" smtClean="0"/>
              <a:t>galluogi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ddatblygu</a:t>
            </a:r>
            <a:r>
              <a:rPr lang="en-GB" sz="2000" dirty="0" smtClean="0"/>
              <a:t> (</a:t>
            </a:r>
            <a:r>
              <a:rPr lang="en-GB" sz="2000" dirty="0" err="1" smtClean="0"/>
              <a:t>gwneud</a:t>
            </a:r>
            <a:r>
              <a:rPr lang="en-GB" sz="2000" dirty="0" smtClean="0"/>
              <a:t> </a:t>
            </a:r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arbrawf</a:t>
            </a:r>
            <a:r>
              <a:rPr lang="en-GB" sz="2000" dirty="0" smtClean="0"/>
              <a:t>) ac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adfyfyrio</a:t>
            </a:r>
            <a:r>
              <a:rPr lang="en-GB" sz="2000" dirty="0" smtClean="0"/>
              <a:t>.</a:t>
            </a:r>
            <a:endParaRPr lang="en-US" sz="2000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sz="4000" i="1" dirty="0" err="1" smtClean="0"/>
              <a:t>Ymholiad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Prawf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Teg</a:t>
            </a:r>
            <a:r>
              <a:rPr lang="en-GB" sz="4000" i="1" dirty="0" smtClean="0"/>
              <a:t/>
            </a:r>
            <a:br>
              <a:rPr lang="en-GB" sz="4000" i="1" dirty="0" smtClean="0"/>
            </a:br>
            <a:r>
              <a:rPr lang="en-GB" sz="4000" i="1" dirty="0" err="1" smtClean="0"/>
              <a:t>Tywel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Papur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52936"/>
            <a:ext cx="5256584" cy="369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246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rhagfynegiad</a:t>
            </a:r>
            <a:r>
              <a:rPr lang="en-GB" dirty="0" smtClean="0"/>
              <a:t>/</a:t>
            </a:r>
            <a:r>
              <a:rPr lang="en-GB" dirty="0" err="1" smtClean="0"/>
              <a:t>damcaniaeth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graff</a:t>
            </a:r>
            <a:r>
              <a:rPr lang="en-GB" dirty="0" smtClean="0"/>
              <a:t>?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 err="1" smtClean="0"/>
              <a:t>Cofnodwch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tabl</a:t>
            </a:r>
            <a:r>
              <a:rPr lang="en-GB" dirty="0" smtClean="0"/>
              <a:t> a </a:t>
            </a:r>
            <a:r>
              <a:rPr lang="en-GB" dirty="0" err="1" smtClean="0"/>
              <a:t>lluniwch</a:t>
            </a:r>
            <a:r>
              <a:rPr lang="en-GB" dirty="0" smtClean="0"/>
              <a:t> </a:t>
            </a:r>
            <a:r>
              <a:rPr lang="en-GB" dirty="0" err="1" smtClean="0"/>
              <a:t>graff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Cymharwch</a:t>
            </a:r>
            <a:r>
              <a:rPr lang="en-GB" dirty="0" smtClean="0"/>
              <a:t> y </a:t>
            </a:r>
            <a:r>
              <a:rPr lang="en-GB" dirty="0" err="1" smtClean="0"/>
              <a:t>brandiau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graff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niferol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Cyfansoddwch</a:t>
            </a:r>
            <a:r>
              <a:rPr lang="en-GB" dirty="0" smtClean="0"/>
              <a:t> </a:t>
            </a:r>
            <a:r>
              <a:rPr lang="en-GB" dirty="0" err="1" smtClean="0"/>
              <a:t>adroddiad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esbonio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brand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ymholiad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Cynllunio</a:t>
            </a:r>
            <a:r>
              <a:rPr lang="en-GB" dirty="0" smtClean="0"/>
              <a:t>, </a:t>
            </a:r>
            <a:r>
              <a:rPr lang="en-GB" dirty="0" err="1" smtClean="0"/>
              <a:t>Datblygu</a:t>
            </a:r>
            <a:r>
              <a:rPr lang="en-GB" dirty="0" smtClean="0"/>
              <a:t>, </a:t>
            </a:r>
            <a:r>
              <a:rPr lang="en-GB" dirty="0" err="1" smtClean="0"/>
              <a:t>Adfyfyrio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54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/>
              <a:t> i</a:t>
            </a:r>
            <a:r>
              <a:rPr lang="en-GB" dirty="0" smtClean="0"/>
              <a:t> </a:t>
            </a:r>
            <a:r>
              <a:rPr lang="en-GB" dirty="0" err="1" smtClean="0"/>
              <a:t>brofi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Eira</a:t>
            </a:r>
            <a:r>
              <a:rPr lang="en-GB" dirty="0" smtClean="0"/>
              <a:t> </a:t>
            </a:r>
            <a:r>
              <a:rPr lang="en-GB" dirty="0" err="1" smtClean="0"/>
              <a:t>hudol</a:t>
            </a:r>
            <a:r>
              <a:rPr lang="en-GB" dirty="0" smtClean="0"/>
              <a:t>; </a:t>
            </a:r>
            <a:r>
              <a:rPr lang="en-GB" dirty="0" err="1" smtClean="0"/>
              <a:t>Jeli</a:t>
            </a:r>
            <a:r>
              <a:rPr lang="en-GB" dirty="0" smtClean="0"/>
              <a:t> </a:t>
            </a:r>
            <a:r>
              <a:rPr lang="en-GB" dirty="0" err="1" smtClean="0"/>
              <a:t>baff</a:t>
            </a:r>
            <a:r>
              <a:rPr lang="en-GB" dirty="0" smtClean="0"/>
              <a:t>; </a:t>
            </a:r>
            <a:r>
              <a:rPr lang="en-GB" dirty="0" err="1" smtClean="0"/>
              <a:t>glŵp</a:t>
            </a:r>
            <a:r>
              <a:rPr lang="en-GB" dirty="0" smtClean="0"/>
              <a:t>; </a:t>
            </a:r>
            <a:r>
              <a:rPr lang="en-GB" dirty="0" err="1" smtClean="0"/>
              <a:t>galium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6836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LINKS 2017</a:t>
            </a:r>
            <a:endParaRPr lang="en-GB" dirty="0" smtClean="0"/>
          </a:p>
          <a:p>
            <a:r>
              <a:rPr lang="en-GB" u="sng" dirty="0" smtClean="0">
                <a:hlinkClick r:id="rId2"/>
              </a:rPr>
              <a:t>https://www.stem.org.uk/cross-curricular-topics-resources</a:t>
            </a:r>
            <a:endParaRPr lang="en-GB" dirty="0" smtClean="0"/>
          </a:p>
          <a:p>
            <a:pPr marL="109728" indent="0">
              <a:buNone/>
            </a:pPr>
            <a:r>
              <a:rPr lang="en-GB" u="sng" dirty="0" smtClean="0"/>
              <a:t>HWB SCIENCE</a:t>
            </a:r>
            <a:endParaRPr lang="en-GB" dirty="0" smtClean="0"/>
          </a:p>
          <a:p>
            <a:r>
              <a:rPr lang="en-GB" u="sng" dirty="0" smtClean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 smtClean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 smtClean="0">
                <a:hlinkClick r:id="rId5"/>
              </a:rPr>
              <a:t>http://www.crestawards.org/all-star-activities/</a:t>
            </a:r>
            <a:endParaRPr lang="en-GB" dirty="0" smtClean="0"/>
          </a:p>
          <a:p>
            <a:pPr marL="109728" indent="0">
              <a:buNone/>
            </a:pPr>
            <a:r>
              <a:rPr lang="en-GB" u="sng" dirty="0" smtClean="0"/>
              <a:t>EXPLORIFY</a:t>
            </a:r>
          </a:p>
          <a:p>
            <a:r>
              <a:rPr lang="en-GB" u="sng" dirty="0">
                <a:hlinkClick r:id="rId6"/>
              </a:rPr>
              <a:t>https://explorify.wellcome.ac.uk/</a:t>
            </a:r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43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Goldsworthy, A. &amp;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Ponchoud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(2008)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Gwyddoniaeth.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Sandbach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Millgate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House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Goldsworthy,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Feasey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R.(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1997)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Dod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ddeall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Ymchwiliadau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Gwyddoniaeth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Gynradd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6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106, January, p5-8. 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Ward, 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Roden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J. (2016)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304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435</TotalTime>
  <Words>792</Words>
  <Application>Microsoft Office PowerPoint</Application>
  <PresentationFormat>On-screen Show (4:3)</PresentationFormat>
  <Paragraphs>111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Dysgu ac Addysgu yn yr Ysgol Gynradd Darlith 4: Gwyddoniaeth yn yr Ysgol Gynradd </vt:lpstr>
      <vt:lpstr>Adfyfyrio ar ddarlith 1;2;3</vt:lpstr>
      <vt:lpstr> Twymo lan: SOLEDAU         H  Y  L I   F A U                                       N                 W                Y                          O                          N </vt:lpstr>
      <vt:lpstr>Cwestiynau yw’r ysgogiad ar gyfer ymholi gwyddonol  </vt:lpstr>
      <vt:lpstr> Echdynnu syniadau a dealltwriaeth blaenorol. </vt:lpstr>
      <vt:lpstr> G&amp;D o’r Byd: Fi fy hun a phethau nad ydynt yn fyw </vt:lpstr>
      <vt:lpstr>Y Ddaear gynaliadwy</vt:lpstr>
      <vt:lpstr>Dangosyddion ar gyfer meithrin y sgil o ARSYLWI y gellir cynllunio ar eu cyfer:</vt:lpstr>
      <vt:lpstr>Gellir defnyddio ystod o briodweddau i wahaniaethu rhwng gwrthrychau er mwyn eu dosbarthu:</vt:lpstr>
      <vt:lpstr>Mae plant yn defnyddio:</vt:lpstr>
      <vt:lpstr>Cysylltu priodweddau defnyddiau â defnydd pob dydd</vt:lpstr>
      <vt:lpstr> Ymholiad Prawf Teg Tywel Papur </vt:lpstr>
      <vt:lpstr>Cynllunio, Datblygu, Adfyfyrio</vt:lpstr>
      <vt:lpstr>PowerPoint Presentation</vt:lpstr>
      <vt:lpstr>Cysylltiadau ar gyfer adnoddau dosbarth</vt:lpstr>
      <vt:lpstr>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Dysgu ac Addysgu yn yr Ysgol Gynradd Darlith 1:</dc:title>
  <dc:creator>Administrator</dc:creator>
  <cp:lastModifiedBy>Ruth Thomas</cp:lastModifiedBy>
  <cp:revision>43</cp:revision>
  <cp:lastPrinted>2017-10-03T11:37:45Z</cp:lastPrinted>
  <dcterms:created xsi:type="dcterms:W3CDTF">2015-10-08T08:45:50Z</dcterms:created>
  <dcterms:modified xsi:type="dcterms:W3CDTF">2018-10-10T07:29:16Z</dcterms:modified>
</cp:coreProperties>
</file>