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9"/>
  </p:notesMasterIdLst>
  <p:sldIdLst>
    <p:sldId id="256" r:id="rId5"/>
    <p:sldId id="273" r:id="rId6"/>
    <p:sldId id="274" r:id="rId7"/>
    <p:sldId id="275" r:id="rId8"/>
    <p:sldId id="276" r:id="rId9"/>
    <p:sldId id="278" r:id="rId10"/>
    <p:sldId id="279" r:id="rId11"/>
    <p:sldId id="288" r:id="rId12"/>
    <p:sldId id="318" r:id="rId13"/>
    <p:sldId id="289" r:id="rId14"/>
    <p:sldId id="290" r:id="rId15"/>
    <p:sldId id="319" r:id="rId16"/>
    <p:sldId id="315" r:id="rId17"/>
    <p:sldId id="316" r:id="rId18"/>
    <p:sldId id="317" r:id="rId19"/>
    <p:sldId id="320" r:id="rId20"/>
    <p:sldId id="291" r:id="rId21"/>
    <p:sldId id="292" r:id="rId22"/>
    <p:sldId id="293" r:id="rId23"/>
    <p:sldId id="294" r:id="rId24"/>
    <p:sldId id="295" r:id="rId25"/>
    <p:sldId id="296" r:id="rId26"/>
    <p:sldId id="297" r:id="rId27"/>
    <p:sldId id="298" r:id="rId28"/>
    <p:sldId id="299" r:id="rId29"/>
    <p:sldId id="300" r:id="rId30"/>
    <p:sldId id="301" r:id="rId31"/>
    <p:sldId id="302" r:id="rId32"/>
    <p:sldId id="303" r:id="rId33"/>
    <p:sldId id="304" r:id="rId34"/>
    <p:sldId id="305" r:id="rId35"/>
    <p:sldId id="306" r:id="rId36"/>
    <p:sldId id="307" r:id="rId37"/>
    <p:sldId id="308" r:id="rId38"/>
    <p:sldId id="309" r:id="rId39"/>
    <p:sldId id="310" r:id="rId40"/>
    <p:sldId id="311" r:id="rId41"/>
    <p:sldId id="312" r:id="rId42"/>
    <p:sldId id="313" r:id="rId43"/>
    <p:sldId id="314" r:id="rId44"/>
    <p:sldId id="322" r:id="rId45"/>
    <p:sldId id="323" r:id="rId46"/>
    <p:sldId id="324" r:id="rId47"/>
    <p:sldId id="325" r:id="rId48"/>
    <p:sldId id="326" r:id="rId49"/>
    <p:sldId id="327" r:id="rId50"/>
    <p:sldId id="328" r:id="rId51"/>
    <p:sldId id="329" r:id="rId52"/>
    <p:sldId id="330" r:id="rId53"/>
    <p:sldId id="331" r:id="rId54"/>
    <p:sldId id="332" r:id="rId55"/>
    <p:sldId id="333" r:id="rId56"/>
    <p:sldId id="334" r:id="rId57"/>
    <p:sldId id="335" r:id="rId58"/>
    <p:sldId id="336" r:id="rId59"/>
    <p:sldId id="337" r:id="rId60"/>
    <p:sldId id="338" r:id="rId61"/>
    <p:sldId id="321" r:id="rId62"/>
    <p:sldId id="280" r:id="rId63"/>
    <p:sldId id="281" r:id="rId64"/>
    <p:sldId id="282" r:id="rId65"/>
    <p:sldId id="283" r:id="rId66"/>
    <p:sldId id="284" r:id="rId67"/>
    <p:sldId id="285" r:id="rId6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 Type="http://schemas.openxmlformats.org/officeDocument/2006/relationships/slide" Target="slides/slide3.xml"/><Relationship Id="rId71"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6B2D92-B4B3-4882-98F1-54813FCF2078}" type="datetimeFigureOut">
              <a:rPr lang="en-GB" smtClean="0"/>
              <a:pPr/>
              <a:t>28/04/2016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161E75-0858-4510-9ADF-D87286A3D82A}" type="slidenum">
              <a:rPr lang="en-GB" smtClean="0"/>
              <a:pPr/>
              <a:t>‹#›</a:t>
            </a:fld>
            <a:endParaRPr lang="en-GB"/>
          </a:p>
        </p:txBody>
      </p:sp>
    </p:spTree>
    <p:extLst>
      <p:ext uri="{BB962C8B-B14F-4D97-AF65-F5344CB8AC3E}">
        <p14:creationId xmlns:p14="http://schemas.microsoft.com/office/powerpoint/2010/main" val="2357554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Mithridates</a:t>
            </a:r>
            <a:r>
              <a:rPr lang="en-GB" baseline="0" dirty="0" smtClean="0"/>
              <a:t> V had allied with Rome and was given large parts of </a:t>
            </a:r>
            <a:r>
              <a:rPr lang="en-GB" baseline="0" dirty="0" err="1" smtClean="0"/>
              <a:t>Phyrgia</a:t>
            </a:r>
            <a:r>
              <a:rPr lang="en-GB" baseline="0" dirty="0" smtClean="0"/>
              <a:t> by the Romans</a:t>
            </a:r>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43</a:t>
            </a:fld>
            <a:endParaRPr lang="en-GB"/>
          </a:p>
        </p:txBody>
      </p:sp>
    </p:spTree>
    <p:extLst>
      <p:ext uri="{BB962C8B-B14F-4D97-AF65-F5344CB8AC3E}">
        <p14:creationId xmlns:p14="http://schemas.microsoft.com/office/powerpoint/2010/main" val="1485934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45</a:t>
            </a:fld>
            <a:endParaRPr lang="en-GB"/>
          </a:p>
        </p:txBody>
      </p:sp>
    </p:spTree>
    <p:extLst>
      <p:ext uri="{BB962C8B-B14F-4D97-AF65-F5344CB8AC3E}">
        <p14:creationId xmlns:p14="http://schemas.microsoft.com/office/powerpoint/2010/main" val="3709549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47</a:t>
            </a:fld>
            <a:endParaRPr lang="en-GB"/>
          </a:p>
        </p:txBody>
      </p:sp>
    </p:spTree>
    <p:extLst>
      <p:ext uri="{BB962C8B-B14F-4D97-AF65-F5344CB8AC3E}">
        <p14:creationId xmlns:p14="http://schemas.microsoft.com/office/powerpoint/2010/main" val="1456643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72950E40-DA12-41FA-890B-25D4F1730F24}" type="datetimeFigureOut">
              <a:rPr lang="en-GB" smtClean="0"/>
              <a:pPr/>
              <a:t>28/04/2016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91A0689A-6A15-41D9-A46C-B1F77411F78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72950E40-DA12-41FA-890B-25D4F1730F24}" type="datetimeFigureOut">
              <a:rPr lang="en-GB" smtClean="0"/>
              <a:pPr/>
              <a:t>28/04/2016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91A0689A-6A15-41D9-A46C-B1F77411F78B}"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72950E40-DA12-41FA-890B-25D4F1730F24}" type="datetimeFigureOut">
              <a:rPr lang="en-GB" smtClean="0"/>
              <a:pPr/>
              <a:t>28/04/2016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91A0689A-6A15-41D9-A46C-B1F77411F78B}"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72950E40-DA12-41FA-890B-25D4F1730F24}" type="datetimeFigureOut">
              <a:rPr lang="en-GB" smtClean="0"/>
              <a:pPr/>
              <a:t>28/04/2016</a:t>
            </a:fld>
            <a:endParaRPr lang="en-GB"/>
          </a:p>
        </p:txBody>
      </p:sp>
      <p:sp>
        <p:nvSpPr>
          <p:cNvPr id="10" name="Slide Number Placeholder 9"/>
          <p:cNvSpPr>
            <a:spLocks noGrp="1"/>
          </p:cNvSpPr>
          <p:nvPr>
            <p:ph type="sldNum" sz="quarter" idx="16"/>
          </p:nvPr>
        </p:nvSpPr>
        <p:spPr/>
        <p:txBody>
          <a:bodyPr rtlCol="0"/>
          <a:lstStyle/>
          <a:p>
            <a:fld id="{91A0689A-6A15-41D9-A46C-B1F77411F78B}"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72950E40-DA12-41FA-890B-25D4F1730F24}" type="datetimeFigureOut">
              <a:rPr lang="en-GB" smtClean="0"/>
              <a:pPr/>
              <a:t>28/04/2016</a:t>
            </a:fld>
            <a:endParaRPr lang="en-GB"/>
          </a:p>
        </p:txBody>
      </p:sp>
      <p:sp>
        <p:nvSpPr>
          <p:cNvPr id="12" name="Slide Number Placeholder 11"/>
          <p:cNvSpPr>
            <a:spLocks noGrp="1"/>
          </p:cNvSpPr>
          <p:nvPr>
            <p:ph type="sldNum" sz="quarter" idx="16"/>
          </p:nvPr>
        </p:nvSpPr>
        <p:spPr/>
        <p:txBody>
          <a:bodyPr rtlCol="0"/>
          <a:lstStyle/>
          <a:p>
            <a:fld id="{91A0689A-6A15-41D9-A46C-B1F77411F78B}"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2950E40-DA12-41FA-890B-25D4F1730F24}" type="datetimeFigureOut">
              <a:rPr lang="en-GB" smtClean="0"/>
              <a:pPr/>
              <a:t>28/04/2016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91A0689A-6A15-41D9-A46C-B1F77411F78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950E40-DA12-41FA-890B-25D4F1730F24}" type="datetimeFigureOut">
              <a:rPr lang="en-GB" smtClean="0"/>
              <a:pPr/>
              <a:t>28/04/2016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91A0689A-6A15-41D9-A46C-B1F77411F78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72950E40-DA12-41FA-890B-25D4F1730F24}" type="datetimeFigureOut">
              <a:rPr lang="en-GB" smtClean="0"/>
              <a:pPr/>
              <a:t>28/04/2016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91A0689A-6A15-41D9-A46C-B1F77411F78B}"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72950E40-DA12-41FA-890B-25D4F1730F24}" type="datetimeFigureOut">
              <a:rPr lang="en-GB" smtClean="0"/>
              <a:pPr/>
              <a:t>28/04/2016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91A0689A-6A15-41D9-A46C-B1F77411F78B}"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2950E40-DA12-41FA-890B-25D4F1730F24}" type="datetimeFigureOut">
              <a:rPr lang="en-GB" smtClean="0"/>
              <a:pPr/>
              <a:t>28/04/2016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A0689A-6A15-41D9-A46C-B1F77411F78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72950E40-DA12-41FA-890B-25D4F1730F24}" type="datetimeFigureOut">
              <a:rPr lang="en-GB" smtClean="0"/>
              <a:pPr/>
              <a:t>28/04/2016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91A0689A-6A15-41D9-A46C-B1F77411F78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51575"/>
            <a:ext cx="2133600" cy="476250"/>
          </a:xfrm>
        </p:spPr>
        <p:txBody>
          <a:bodyPr/>
          <a:lstStyle>
            <a:lvl1pPr>
              <a:defRPr/>
            </a:lvl1pPr>
          </a:lstStyle>
          <a:p>
            <a:endParaRPr lang="en-US"/>
          </a:p>
        </p:txBody>
      </p:sp>
      <p:sp>
        <p:nvSpPr>
          <p:cNvPr id="6" name="Slide Number Placeholder 5"/>
          <p:cNvSpPr>
            <a:spLocks noGrp="1"/>
          </p:cNvSpPr>
          <p:nvPr>
            <p:ph type="sldNum" sz="quarter" idx="11"/>
          </p:nvPr>
        </p:nvSpPr>
        <p:spPr>
          <a:xfrm>
            <a:off x="6553200" y="6248400"/>
            <a:ext cx="2133600" cy="476250"/>
          </a:xfrm>
        </p:spPr>
        <p:txBody>
          <a:bodyPr/>
          <a:lstStyle>
            <a:lvl1pPr>
              <a:defRPr/>
            </a:lvl1pPr>
          </a:lstStyle>
          <a:p>
            <a:fld id="{F141A8E7-8662-41F8-980E-31C9B1FE8541}" type="slidenum">
              <a:rPr lang="en-US"/>
              <a:pPr/>
              <a:t>‹#›</a:t>
            </a:fld>
            <a:endParaRPr lang="en-US"/>
          </a:p>
        </p:txBody>
      </p:sp>
      <p:sp>
        <p:nvSpPr>
          <p:cNvPr id="7" name="Footer Placeholder 6"/>
          <p:cNvSpPr>
            <a:spLocks noGrp="1"/>
          </p:cNvSpPr>
          <p:nvPr>
            <p:ph type="ftr" sz="quarter" idx="12"/>
          </p:nvPr>
        </p:nvSpPr>
        <p:spPr>
          <a:xfrm>
            <a:off x="3124200" y="6248400"/>
            <a:ext cx="2895600" cy="476250"/>
          </a:xfrm>
        </p:spPr>
        <p:txBody>
          <a:bodyPr/>
          <a:lstStyle>
            <a:lvl1pPr>
              <a:defRPr/>
            </a:lvl1pPr>
          </a:lstStyle>
          <a:p>
            <a:endParaRPr lang="en-US"/>
          </a:p>
        </p:txBody>
      </p:sp>
    </p:spTree>
    <p:extLst>
      <p:ext uri="{BB962C8B-B14F-4D97-AF65-F5344CB8AC3E}">
        <p14:creationId xmlns:p14="http://schemas.microsoft.com/office/powerpoint/2010/main" val="32768641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51575"/>
            <a:ext cx="2133600" cy="476250"/>
          </a:xfrm>
        </p:spPr>
        <p:txBody>
          <a:bodyPr/>
          <a:lstStyle>
            <a:lvl1pPr>
              <a:defRPr/>
            </a:lvl1pPr>
          </a:lstStyle>
          <a:p>
            <a:endParaRPr lang="en-US"/>
          </a:p>
        </p:txBody>
      </p:sp>
      <p:sp>
        <p:nvSpPr>
          <p:cNvPr id="7" name="Slide Number Placeholder 6"/>
          <p:cNvSpPr>
            <a:spLocks noGrp="1"/>
          </p:cNvSpPr>
          <p:nvPr>
            <p:ph type="sldNum" sz="quarter" idx="11"/>
          </p:nvPr>
        </p:nvSpPr>
        <p:spPr>
          <a:xfrm>
            <a:off x="6553200" y="6248400"/>
            <a:ext cx="2133600" cy="476250"/>
          </a:xfrm>
        </p:spPr>
        <p:txBody>
          <a:bodyPr/>
          <a:lstStyle>
            <a:lvl1pPr>
              <a:defRPr/>
            </a:lvl1pPr>
          </a:lstStyle>
          <a:p>
            <a:fld id="{953A9570-DA87-46EE-9731-71E00032462C}" type="slidenum">
              <a:rPr lang="en-US"/>
              <a:pPr/>
              <a:t>‹#›</a:t>
            </a:fld>
            <a:endParaRPr lang="en-US"/>
          </a:p>
        </p:txBody>
      </p:sp>
      <p:sp>
        <p:nvSpPr>
          <p:cNvPr id="8" name="Footer Placeholder 7"/>
          <p:cNvSpPr>
            <a:spLocks noGrp="1"/>
          </p:cNvSpPr>
          <p:nvPr>
            <p:ph type="ftr" sz="quarter" idx="12"/>
          </p:nvPr>
        </p:nvSpPr>
        <p:spPr>
          <a:xfrm>
            <a:off x="3124200" y="6248400"/>
            <a:ext cx="2895600" cy="476250"/>
          </a:xfrm>
        </p:spPr>
        <p:txBody>
          <a:bodyPr/>
          <a:lstStyle>
            <a:lvl1pPr>
              <a:defRPr/>
            </a:lvl1pPr>
          </a:lstStyle>
          <a:p>
            <a:endParaRPr lang="en-US"/>
          </a:p>
        </p:txBody>
      </p:sp>
    </p:spTree>
    <p:extLst>
      <p:ext uri="{BB962C8B-B14F-4D97-AF65-F5344CB8AC3E}">
        <p14:creationId xmlns:p14="http://schemas.microsoft.com/office/powerpoint/2010/main" val="4688149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51575"/>
            <a:ext cx="2133600" cy="476250"/>
          </a:xfrm>
        </p:spPr>
        <p:txBody>
          <a:bodyPr/>
          <a:lstStyle>
            <a:lvl1pPr>
              <a:defRPr/>
            </a:lvl1pPr>
          </a:lstStyle>
          <a:p>
            <a:endParaRPr lang="en-US"/>
          </a:p>
        </p:txBody>
      </p:sp>
      <p:sp>
        <p:nvSpPr>
          <p:cNvPr id="4" name="Slide Number Placeholder 3"/>
          <p:cNvSpPr>
            <a:spLocks noGrp="1"/>
          </p:cNvSpPr>
          <p:nvPr>
            <p:ph type="sldNum" sz="quarter" idx="11"/>
          </p:nvPr>
        </p:nvSpPr>
        <p:spPr>
          <a:xfrm>
            <a:off x="6553200" y="6248400"/>
            <a:ext cx="2133600" cy="476250"/>
          </a:xfrm>
        </p:spPr>
        <p:txBody>
          <a:bodyPr/>
          <a:lstStyle>
            <a:lvl1pPr>
              <a:defRPr/>
            </a:lvl1pPr>
          </a:lstStyle>
          <a:p>
            <a:fld id="{5CC0BB25-B0C2-46EF-99C4-14F0A1C752AB}" type="slidenum">
              <a:rPr lang="en-US"/>
              <a:pPr/>
              <a:t>‹#›</a:t>
            </a:fld>
            <a:endParaRPr lang="en-US"/>
          </a:p>
        </p:txBody>
      </p:sp>
      <p:sp>
        <p:nvSpPr>
          <p:cNvPr id="5" name="Footer Placeholder 4"/>
          <p:cNvSpPr>
            <a:spLocks noGrp="1"/>
          </p:cNvSpPr>
          <p:nvPr>
            <p:ph type="ftr" sz="quarter" idx="12"/>
          </p:nvPr>
        </p:nvSpPr>
        <p:spPr>
          <a:xfrm>
            <a:off x="3124200" y="6248400"/>
            <a:ext cx="2895600" cy="476250"/>
          </a:xfrm>
        </p:spPr>
        <p:txBody>
          <a:bodyPr/>
          <a:lstStyle>
            <a:lvl1pPr>
              <a:defRPr/>
            </a:lvl1pPr>
          </a:lstStyle>
          <a:p>
            <a:endParaRPr lang="en-US"/>
          </a:p>
        </p:txBody>
      </p:sp>
    </p:spTree>
    <p:extLst>
      <p:ext uri="{BB962C8B-B14F-4D97-AF65-F5344CB8AC3E}">
        <p14:creationId xmlns:p14="http://schemas.microsoft.com/office/powerpoint/2010/main" val="2479637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72950E40-DA12-41FA-890B-25D4F1730F24}" type="datetimeFigureOut">
              <a:rPr lang="en-GB" smtClean="0"/>
              <a:pPr/>
              <a:t>28/04/2016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91A0689A-6A15-41D9-A46C-B1F77411F78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Defenders, Conquerors and Vanquished</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Lecture 32: Cleopatra and the end of the Hellenistic World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Egypt and Rome</a:t>
            </a:r>
            <a:endParaRPr lang="en-GB" dirty="0"/>
          </a:p>
        </p:txBody>
      </p:sp>
      <p:sp>
        <p:nvSpPr>
          <p:cNvPr id="3" name="Content Placeholder 2"/>
          <p:cNvSpPr>
            <a:spLocks noGrp="1"/>
          </p:cNvSpPr>
          <p:nvPr>
            <p:ph sz="quarter" idx="1"/>
          </p:nvPr>
        </p:nvSpPr>
        <p:spPr/>
        <p:txBody>
          <a:bodyPr/>
          <a:lstStyle/>
          <a:p>
            <a:r>
              <a:rPr lang="en-GB" dirty="0" smtClean="0"/>
              <a:t>Aftermath of “Day of Eleusis”</a:t>
            </a:r>
          </a:p>
          <a:p>
            <a:pPr marL="0" indent="541338">
              <a:buNone/>
            </a:pPr>
            <a:r>
              <a:rPr lang="en-GB" dirty="0" smtClean="0"/>
              <a:t>Ptolemy's envoys offered thanks in the names of the king and Cleopatra together; they owed, they said, more to the Roman senate and people than to their own parents, more than to the immortal gods, since they had been freed by the Romans from a most wretched state of siege, and had recovered the ancestral kingdom which they had almost lost.</a:t>
            </a:r>
          </a:p>
          <a:p>
            <a:pPr marL="0" indent="541338" algn="r">
              <a:buNone/>
            </a:pPr>
            <a:r>
              <a:rPr lang="en-GB" dirty="0" smtClean="0"/>
              <a:t>Livy 45.13.4-5</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Ptolemy (VI) </a:t>
            </a:r>
            <a:r>
              <a:rPr lang="en-GB" dirty="0" err="1" smtClean="0"/>
              <a:t>Philometor</a:t>
            </a:r>
            <a:r>
              <a:rPr lang="en-GB" dirty="0" smtClean="0"/>
              <a:t> and Ptolemy VIII </a:t>
            </a:r>
            <a:r>
              <a:rPr lang="en-GB" dirty="0" err="1" smtClean="0"/>
              <a:t>Euergetes</a:t>
            </a:r>
            <a:r>
              <a:rPr lang="en-GB" dirty="0" smtClean="0"/>
              <a:t> II (</a:t>
            </a:r>
            <a:r>
              <a:rPr lang="en-GB" dirty="0" err="1" smtClean="0"/>
              <a:t>Physcon</a:t>
            </a:r>
            <a:r>
              <a:rPr lang="en-GB" dirty="0" smtClean="0"/>
              <a:t>)</a:t>
            </a:r>
            <a:endParaRPr lang="en-GB" dirty="0"/>
          </a:p>
        </p:txBody>
      </p:sp>
      <p:sp>
        <p:nvSpPr>
          <p:cNvPr id="3" name="Content Placeholder 2"/>
          <p:cNvSpPr>
            <a:spLocks noGrp="1"/>
          </p:cNvSpPr>
          <p:nvPr>
            <p:ph sz="quarter" idx="1"/>
          </p:nvPr>
        </p:nvSpPr>
        <p:spPr/>
        <p:txBody>
          <a:bodyPr>
            <a:normAutofit/>
          </a:bodyPr>
          <a:lstStyle/>
          <a:p>
            <a:r>
              <a:rPr lang="en-GB" dirty="0" smtClean="0"/>
              <a:t>164 Ptolemy VIII drives out </a:t>
            </a:r>
            <a:r>
              <a:rPr lang="en-GB" dirty="0" err="1" smtClean="0"/>
              <a:t>Philometor</a:t>
            </a:r>
            <a:endParaRPr lang="en-GB" dirty="0" smtClean="0"/>
          </a:p>
          <a:p>
            <a:r>
              <a:rPr lang="en-GB" dirty="0" err="1" smtClean="0"/>
              <a:t>Philometor</a:t>
            </a:r>
            <a:r>
              <a:rPr lang="en-GB" dirty="0" smtClean="0"/>
              <a:t> goes to Rome and is restored</a:t>
            </a:r>
          </a:p>
          <a:p>
            <a:r>
              <a:rPr lang="en-GB" dirty="0" smtClean="0"/>
              <a:t>163 Ptolemy VIII is given Cyrene (very unpopular in Alexandria)</a:t>
            </a:r>
          </a:p>
          <a:p>
            <a:r>
              <a:rPr lang="en-GB" dirty="0" err="1" smtClean="0"/>
              <a:t>Physcon</a:t>
            </a:r>
            <a:r>
              <a:rPr lang="en-GB" dirty="0" smtClean="0"/>
              <a:t> complains to Rome and gets given help to take over Cyprus from his brother, they don’t manage it</a:t>
            </a:r>
          </a:p>
          <a:p>
            <a:r>
              <a:rPr lang="en-GB" dirty="0" err="1" smtClean="0"/>
              <a:t>Physcon</a:t>
            </a:r>
            <a:r>
              <a:rPr lang="en-GB" dirty="0" smtClean="0"/>
              <a:t> remains in Cyrene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Foreign Policy Post </a:t>
            </a:r>
            <a:r>
              <a:rPr lang="en-GB" dirty="0" err="1" smtClean="0"/>
              <a:t>Pydna</a:t>
            </a:r>
            <a:endParaRPr lang="en-GB" dirty="0"/>
          </a:p>
        </p:txBody>
      </p:sp>
      <p:sp>
        <p:nvSpPr>
          <p:cNvPr id="3" name="Content Placeholder 2"/>
          <p:cNvSpPr>
            <a:spLocks noGrp="1"/>
          </p:cNvSpPr>
          <p:nvPr>
            <p:ph sz="quarter" idx="1"/>
          </p:nvPr>
        </p:nvSpPr>
        <p:spPr>
          <a:xfrm>
            <a:off x="612648" y="1600200"/>
            <a:ext cx="8153400" cy="4637112"/>
          </a:xfrm>
        </p:spPr>
        <p:txBody>
          <a:bodyPr/>
          <a:lstStyle/>
          <a:p>
            <a:pPr marL="0" indent="450850">
              <a:buNone/>
            </a:pPr>
            <a:r>
              <a:rPr lang="en-GB" dirty="0" smtClean="0"/>
              <a:t>Many decisions of the Romans are currently of this sort. Through them they exploit the mistakes of their clients and so effectively extend and build up their own area of influence, just as it suits their own interests; at the same time they gratify and give the impression of benefiting the guilty party.</a:t>
            </a:r>
          </a:p>
          <a:p>
            <a:pPr algn="r">
              <a:buNone/>
            </a:pPr>
            <a:r>
              <a:rPr lang="en-GB" dirty="0" smtClean="0"/>
              <a:t>Polybius 31.10.7</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Will of Ptolemy VIII</a:t>
            </a:r>
            <a:endParaRPr lang="en-GB" dirty="0"/>
          </a:p>
        </p:txBody>
      </p:sp>
      <p:sp>
        <p:nvSpPr>
          <p:cNvPr id="3" name="Content Placeholder 2"/>
          <p:cNvSpPr>
            <a:spLocks noGrp="1"/>
          </p:cNvSpPr>
          <p:nvPr>
            <p:ph sz="quarter" idx="1"/>
          </p:nvPr>
        </p:nvSpPr>
        <p:spPr>
          <a:xfrm>
            <a:off x="395536" y="1600200"/>
            <a:ext cx="8370512" cy="5257800"/>
          </a:xfrm>
        </p:spPr>
        <p:txBody>
          <a:bodyPr>
            <a:normAutofit fontScale="77500" lnSpcReduction="20000"/>
          </a:bodyPr>
          <a:lstStyle/>
          <a:p>
            <a:pPr marL="0" indent="271463">
              <a:buNone/>
            </a:pPr>
            <a:r>
              <a:rPr lang="en-GB" dirty="0" smtClean="0"/>
              <a:t>In the fifteenth year in the month of </a:t>
            </a:r>
            <a:r>
              <a:rPr lang="en-GB" dirty="0" err="1" smtClean="0"/>
              <a:t>Loios</a:t>
            </a:r>
            <a:r>
              <a:rPr lang="en-GB" dirty="0" smtClean="0"/>
              <a:t> (March 155). With good fortune. This is the will of King Ptolemy (VIII) the younger, son of King Ptolemy (V) and Queen Cleopatra (I), Gods Manifest, a copy of which has been sent to Rome. May I with the favour of the gods exact a suitable vengeance from those who hatched against me this impious plot and decided to deprive me not only of my kingdom but even of my life. Should any mortal fate befall me before I can leave behind heirs to the throne, I bequeath the kingdom that belongs to me to the Romans, for whom I have from the beginning preserved our friendship and alliance with sincerity. To them also I entrust the task of protecting my interests, praying to them in the name of all the gods and with their own consent, that if any (enemies) attack either the cities or the </a:t>
            </a:r>
            <a:r>
              <a:rPr lang="en-GB" i="1" dirty="0" err="1" smtClean="0"/>
              <a:t>chora</a:t>
            </a:r>
            <a:r>
              <a:rPr lang="en-GB" dirty="0" smtClean="0"/>
              <a:t>, they should give help with all their power in accordance with the friendship and alliance we concluded with each other and (in accordance with) justice. I make witnesses of these arrangements Capitoline Jupiter, the Great Gods, the Sun and Apollo </a:t>
            </a:r>
            <a:r>
              <a:rPr lang="en-GB" dirty="0" err="1" smtClean="0"/>
              <a:t>Archegetes</a:t>
            </a:r>
            <a:r>
              <a:rPr lang="en-GB" dirty="0" smtClean="0"/>
              <a:t>, with whom the text of these arrangements is consecrated. With good fortune.</a:t>
            </a:r>
          </a:p>
          <a:p>
            <a:pPr algn="r">
              <a:buNone/>
            </a:pPr>
            <a:r>
              <a:rPr lang="en-GB" dirty="0" smtClean="0"/>
              <a:t>Austin</a:t>
            </a:r>
            <a:r>
              <a:rPr lang="en-GB" baseline="30000" dirty="0" smtClean="0"/>
              <a:t>2</a:t>
            </a:r>
            <a:r>
              <a:rPr lang="en-GB" dirty="0" smtClean="0"/>
              <a:t> 289; </a:t>
            </a:r>
            <a:r>
              <a:rPr lang="en-GB" i="1" dirty="0" smtClean="0"/>
              <a:t>SEG</a:t>
            </a:r>
            <a:r>
              <a:rPr lang="en-GB" dirty="0" smtClean="0"/>
              <a:t> 9.7; Burstein 104; </a:t>
            </a:r>
            <a:r>
              <a:rPr lang="en-GB" dirty="0" err="1" smtClean="0"/>
              <a:t>Bagnall</a:t>
            </a:r>
            <a:r>
              <a:rPr lang="en-GB" dirty="0" smtClean="0"/>
              <a:t> and </a:t>
            </a:r>
            <a:r>
              <a:rPr lang="en-GB" dirty="0" err="1" smtClean="0"/>
              <a:t>Derow</a:t>
            </a:r>
            <a:r>
              <a:rPr lang="en-GB" dirty="0" smtClean="0"/>
              <a:t> 51</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Decline of the </a:t>
            </a:r>
            <a:r>
              <a:rPr lang="en-GB" dirty="0" err="1" smtClean="0"/>
              <a:t>Ptolemies</a:t>
            </a:r>
            <a:endParaRPr lang="en-GB" dirty="0"/>
          </a:p>
        </p:txBody>
      </p:sp>
      <p:sp>
        <p:nvSpPr>
          <p:cNvPr id="3" name="Content Placeholder 2"/>
          <p:cNvSpPr>
            <a:spLocks noGrp="1"/>
          </p:cNvSpPr>
          <p:nvPr>
            <p:ph sz="quarter" idx="1"/>
          </p:nvPr>
        </p:nvSpPr>
        <p:spPr/>
        <p:txBody>
          <a:bodyPr/>
          <a:lstStyle/>
          <a:p>
            <a:r>
              <a:rPr lang="en-GB" dirty="0" smtClean="0"/>
              <a:t>Much more infighting between potential heirs and their wives and mothers, also between the potential Seleucid heirs and their mothers</a:t>
            </a:r>
          </a:p>
          <a:p>
            <a:endParaRPr lang="en-GB" dirty="0" smtClean="0"/>
          </a:p>
          <a:p>
            <a:r>
              <a:rPr lang="en-GB" dirty="0" smtClean="0"/>
              <a:t>Roman Law of 101 concerning pirates should be brought to the attention of ‘the king ruling in the island of Cyprus and the king ruling in Alexandria and Egypt and the king ruling in </a:t>
            </a:r>
            <a:r>
              <a:rPr lang="en-GB" dirty="0" err="1" smtClean="0"/>
              <a:t>Kyrene</a:t>
            </a:r>
            <a:r>
              <a:rPr lang="en-GB" dirty="0" smtClean="0"/>
              <a:t>’ (Roman Statutes 12 = </a:t>
            </a:r>
            <a:r>
              <a:rPr lang="en-GB" dirty="0" err="1" smtClean="0"/>
              <a:t>Sherk</a:t>
            </a:r>
            <a:r>
              <a:rPr lang="en-GB" dirty="0" smtClean="0"/>
              <a:t> </a:t>
            </a:r>
            <a:r>
              <a:rPr lang="en-GB" i="1" dirty="0" smtClean="0"/>
              <a:t>RGEDA</a:t>
            </a:r>
            <a:r>
              <a:rPr lang="en-GB" dirty="0" smtClean="0"/>
              <a:t> 55 B8-9)</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List of Seleucid and Ptolemaic Kings after the “Day of Eleusis”</a:t>
            </a:r>
            <a:endParaRPr lang="en-GB" dirty="0"/>
          </a:p>
        </p:txBody>
      </p:sp>
      <p:sp>
        <p:nvSpPr>
          <p:cNvPr id="3" name="Content Placeholder 2"/>
          <p:cNvSpPr>
            <a:spLocks noGrp="1"/>
          </p:cNvSpPr>
          <p:nvPr>
            <p:ph sz="quarter" idx="2"/>
          </p:nvPr>
        </p:nvSpPr>
        <p:spPr>
          <a:xfrm>
            <a:off x="609600" y="1556792"/>
            <a:ext cx="3886200" cy="5112568"/>
          </a:xfrm>
        </p:spPr>
        <p:txBody>
          <a:bodyPr>
            <a:normAutofit fontScale="40000" lnSpcReduction="20000"/>
          </a:bodyPr>
          <a:lstStyle/>
          <a:p>
            <a:r>
              <a:rPr lang="en-GB" dirty="0" smtClean="0"/>
              <a:t>Antiochus V: 164-162 </a:t>
            </a:r>
          </a:p>
          <a:p>
            <a:r>
              <a:rPr lang="en-GB" dirty="0" smtClean="0"/>
              <a:t>Demetrius I: 162-150 </a:t>
            </a:r>
          </a:p>
          <a:p>
            <a:r>
              <a:rPr lang="en-GB" dirty="0" smtClean="0"/>
              <a:t>Alexander </a:t>
            </a:r>
            <a:r>
              <a:rPr lang="en-GB" dirty="0" err="1" smtClean="0"/>
              <a:t>Balas</a:t>
            </a:r>
            <a:r>
              <a:rPr lang="en-GB" dirty="0" smtClean="0"/>
              <a:t>: 150-146 </a:t>
            </a:r>
          </a:p>
          <a:p>
            <a:r>
              <a:rPr lang="en-GB" dirty="0" smtClean="0"/>
              <a:t>Demetrius II: 147-139, 129-126 </a:t>
            </a:r>
          </a:p>
          <a:p>
            <a:r>
              <a:rPr lang="en-GB" dirty="0" smtClean="0"/>
              <a:t>Antiochus VI: 145-142 </a:t>
            </a:r>
          </a:p>
          <a:p>
            <a:r>
              <a:rPr lang="en-GB" dirty="0" err="1" smtClean="0"/>
              <a:t>Diodotus</a:t>
            </a:r>
            <a:r>
              <a:rPr lang="en-GB" dirty="0" smtClean="0"/>
              <a:t> </a:t>
            </a:r>
            <a:r>
              <a:rPr lang="en-GB" dirty="0" err="1" smtClean="0"/>
              <a:t>Tryphon</a:t>
            </a:r>
            <a:r>
              <a:rPr lang="en-GB" dirty="0" smtClean="0"/>
              <a:t>: 142-138 </a:t>
            </a:r>
          </a:p>
          <a:p>
            <a:r>
              <a:rPr lang="en-GB" dirty="0" smtClean="0"/>
              <a:t>Antiochus VII: 138-129 </a:t>
            </a:r>
          </a:p>
          <a:p>
            <a:r>
              <a:rPr lang="en-GB" dirty="0" smtClean="0"/>
              <a:t>Alexander II: 128-123 </a:t>
            </a:r>
          </a:p>
          <a:p>
            <a:r>
              <a:rPr lang="en-GB" dirty="0" smtClean="0"/>
              <a:t>Cleopatra </a:t>
            </a:r>
            <a:r>
              <a:rPr lang="en-GB" dirty="0" err="1" smtClean="0"/>
              <a:t>Thea</a:t>
            </a:r>
            <a:r>
              <a:rPr lang="en-GB" dirty="0" smtClean="0"/>
              <a:t>: 126-121 </a:t>
            </a:r>
          </a:p>
          <a:p>
            <a:r>
              <a:rPr lang="en-GB" dirty="0" smtClean="0"/>
              <a:t>Antiochus VIII: 125-96 </a:t>
            </a:r>
          </a:p>
          <a:p>
            <a:r>
              <a:rPr lang="en-GB" dirty="0" smtClean="0"/>
              <a:t>Antiochus IX: 114-96 </a:t>
            </a:r>
          </a:p>
          <a:p>
            <a:r>
              <a:rPr lang="en-GB" dirty="0" err="1" smtClean="0"/>
              <a:t>Seleucus</a:t>
            </a:r>
            <a:r>
              <a:rPr lang="en-GB" dirty="0" smtClean="0"/>
              <a:t> VI: 96-95 </a:t>
            </a:r>
          </a:p>
          <a:p>
            <a:r>
              <a:rPr lang="en-GB" dirty="0" smtClean="0"/>
              <a:t>Antiochus X: 95-83 </a:t>
            </a:r>
          </a:p>
          <a:p>
            <a:r>
              <a:rPr lang="en-GB" dirty="0" smtClean="0"/>
              <a:t>Antiochus XI: 95-92 </a:t>
            </a:r>
          </a:p>
          <a:p>
            <a:r>
              <a:rPr lang="en-GB" dirty="0" smtClean="0"/>
              <a:t>Demetrius III: 95 </a:t>
            </a:r>
          </a:p>
          <a:p>
            <a:r>
              <a:rPr lang="en-GB" dirty="0" smtClean="0"/>
              <a:t>Philip I: 95-83 </a:t>
            </a:r>
          </a:p>
          <a:p>
            <a:r>
              <a:rPr lang="en-GB" dirty="0" smtClean="0"/>
              <a:t>Antiochus XII: 87-84 </a:t>
            </a:r>
          </a:p>
          <a:p>
            <a:r>
              <a:rPr lang="en-GB" dirty="0" err="1" smtClean="0"/>
              <a:t>Tigranes</a:t>
            </a:r>
            <a:r>
              <a:rPr lang="en-GB" dirty="0" smtClean="0"/>
              <a:t> of Armenia: 83-69 (in Seleucid Empire) </a:t>
            </a:r>
          </a:p>
          <a:p>
            <a:r>
              <a:rPr lang="en-GB" dirty="0" smtClean="0"/>
              <a:t>Antiochus XIII: 75-73 (“King” but actually in Rome) 69-64 </a:t>
            </a:r>
          </a:p>
          <a:p>
            <a:r>
              <a:rPr lang="en-GB" dirty="0" smtClean="0"/>
              <a:t>Philip II: 65-64 (under the support of Pompey) </a:t>
            </a:r>
            <a:endParaRPr lang="en-GB" dirty="0"/>
          </a:p>
        </p:txBody>
      </p:sp>
      <p:sp>
        <p:nvSpPr>
          <p:cNvPr id="7" name="Content Placeholder 6"/>
          <p:cNvSpPr>
            <a:spLocks noGrp="1"/>
          </p:cNvSpPr>
          <p:nvPr>
            <p:ph sz="quarter" idx="4"/>
          </p:nvPr>
        </p:nvSpPr>
        <p:spPr>
          <a:xfrm>
            <a:off x="4800600" y="1484784"/>
            <a:ext cx="3886200" cy="5904656"/>
          </a:xfrm>
        </p:spPr>
        <p:txBody>
          <a:bodyPr>
            <a:normAutofit fontScale="40000" lnSpcReduction="20000"/>
          </a:bodyPr>
          <a:lstStyle/>
          <a:p>
            <a:r>
              <a:rPr lang="en-GB" dirty="0" smtClean="0"/>
              <a:t>Ptolemy VI </a:t>
            </a:r>
            <a:r>
              <a:rPr lang="en-GB" dirty="0" err="1" smtClean="0"/>
              <a:t>Philometor</a:t>
            </a:r>
            <a:r>
              <a:rPr lang="en-GB" dirty="0" smtClean="0"/>
              <a:t>: 180-164, 163-145 briefly ruled jointly with Ptolemy </a:t>
            </a:r>
            <a:r>
              <a:rPr lang="en-GB" dirty="0" err="1" smtClean="0"/>
              <a:t>Eupator</a:t>
            </a:r>
            <a:r>
              <a:rPr lang="en-GB" dirty="0" smtClean="0"/>
              <a:t> in 152 BC </a:t>
            </a:r>
          </a:p>
          <a:p>
            <a:r>
              <a:rPr lang="en-GB" dirty="0" smtClean="0"/>
              <a:t>Ptolemy VIII </a:t>
            </a:r>
            <a:r>
              <a:rPr lang="en-GB" dirty="0" err="1" smtClean="0"/>
              <a:t>Euergetes</a:t>
            </a:r>
            <a:r>
              <a:rPr lang="en-GB" dirty="0" smtClean="0"/>
              <a:t> II (</a:t>
            </a:r>
            <a:r>
              <a:rPr lang="en-GB" dirty="0" err="1" smtClean="0"/>
              <a:t>Physcon</a:t>
            </a:r>
            <a:r>
              <a:rPr lang="en-GB" dirty="0" smtClean="0"/>
              <a:t>): 170 -163, 145-116: temporarily expelled from Alexandria by Cleopatra II between 131 BC and 127 BC, reconciled with her in 124 BC. </a:t>
            </a:r>
          </a:p>
          <a:p>
            <a:r>
              <a:rPr lang="en-GB" dirty="0" smtClean="0"/>
              <a:t>Cleopatra II </a:t>
            </a:r>
            <a:r>
              <a:rPr lang="en-GB" dirty="0" err="1" smtClean="0"/>
              <a:t>Philometora</a:t>
            </a:r>
            <a:r>
              <a:rPr lang="en-GB" dirty="0" smtClean="0"/>
              <a:t> </a:t>
            </a:r>
            <a:r>
              <a:rPr lang="en-GB" dirty="0" err="1" smtClean="0"/>
              <a:t>Soteira</a:t>
            </a:r>
            <a:r>
              <a:rPr lang="en-GB" dirty="0" smtClean="0"/>
              <a:t> (131 BC-127 BC) </a:t>
            </a:r>
          </a:p>
          <a:p>
            <a:r>
              <a:rPr lang="en-GB" dirty="0" smtClean="0"/>
              <a:t>Cleopatra III </a:t>
            </a:r>
            <a:r>
              <a:rPr lang="en-GB" dirty="0" err="1" smtClean="0"/>
              <a:t>Philometor</a:t>
            </a:r>
            <a:r>
              <a:rPr lang="en-GB" dirty="0" smtClean="0"/>
              <a:t> </a:t>
            </a:r>
            <a:r>
              <a:rPr lang="en-GB" dirty="0" err="1" smtClean="0"/>
              <a:t>Soteira</a:t>
            </a:r>
            <a:r>
              <a:rPr lang="en-GB" dirty="0" smtClean="0"/>
              <a:t> </a:t>
            </a:r>
            <a:r>
              <a:rPr lang="en-GB" dirty="0" err="1" smtClean="0"/>
              <a:t>Dikaiosyne</a:t>
            </a:r>
            <a:r>
              <a:rPr lang="en-GB" dirty="0" smtClean="0"/>
              <a:t> </a:t>
            </a:r>
            <a:r>
              <a:rPr lang="en-GB" dirty="0" err="1" smtClean="0"/>
              <a:t>Nikephoros</a:t>
            </a:r>
            <a:r>
              <a:rPr lang="en-GB" dirty="0" smtClean="0"/>
              <a:t> (</a:t>
            </a:r>
            <a:r>
              <a:rPr lang="en-GB" dirty="0" err="1" smtClean="0"/>
              <a:t>Kokke</a:t>
            </a:r>
            <a:r>
              <a:rPr lang="en-GB" dirty="0" smtClean="0"/>
              <a:t>): 116 -101 joint rule with Ptolemy IX (116 -107) and Ptolemy X (107-101) </a:t>
            </a:r>
          </a:p>
          <a:p>
            <a:r>
              <a:rPr lang="pl-PL" dirty="0" smtClean="0"/>
              <a:t>Ptolemy IX Soter II (Lathyros): 116-107, 88-81 </a:t>
            </a:r>
          </a:p>
          <a:p>
            <a:r>
              <a:rPr lang="pl-PL" dirty="0" smtClean="0"/>
              <a:t>Ptolemy X Alexander I: 107-88 </a:t>
            </a:r>
          </a:p>
          <a:p>
            <a:r>
              <a:rPr lang="en-GB" dirty="0" err="1" smtClean="0"/>
              <a:t>Berenice</a:t>
            </a:r>
            <a:r>
              <a:rPr lang="en-GB" dirty="0" smtClean="0"/>
              <a:t> III </a:t>
            </a:r>
            <a:r>
              <a:rPr lang="en-GB" dirty="0" err="1" smtClean="0"/>
              <a:t>Philopator</a:t>
            </a:r>
            <a:r>
              <a:rPr lang="en-GB" dirty="0" smtClean="0"/>
              <a:t>: 81 -80 </a:t>
            </a:r>
          </a:p>
          <a:p>
            <a:r>
              <a:rPr lang="en-GB" dirty="0" smtClean="0"/>
              <a:t>Ptolemy XI Alexander II (80 BC) married and ruled jointly with </a:t>
            </a:r>
            <a:r>
              <a:rPr lang="en-GB" dirty="0" err="1" smtClean="0"/>
              <a:t>Berenice</a:t>
            </a:r>
            <a:r>
              <a:rPr lang="en-GB" dirty="0" smtClean="0"/>
              <a:t> III before murdering her; ruled alone for 19 days after that. </a:t>
            </a:r>
          </a:p>
          <a:p>
            <a:r>
              <a:rPr lang="es-ES" dirty="0" err="1" smtClean="0"/>
              <a:t>Ptolemy</a:t>
            </a:r>
            <a:r>
              <a:rPr lang="es-ES" dirty="0" smtClean="0"/>
              <a:t> XII Neos </a:t>
            </a:r>
            <a:r>
              <a:rPr lang="es-ES" dirty="0" err="1" smtClean="0"/>
              <a:t>Dionysos</a:t>
            </a:r>
            <a:r>
              <a:rPr lang="es-ES" dirty="0" smtClean="0"/>
              <a:t> (</a:t>
            </a:r>
            <a:r>
              <a:rPr lang="es-ES" dirty="0" err="1" smtClean="0"/>
              <a:t>Auletes</a:t>
            </a:r>
            <a:r>
              <a:rPr lang="es-ES" dirty="0" smtClean="0"/>
              <a:t>): 80 -58, 55-51 </a:t>
            </a:r>
          </a:p>
          <a:p>
            <a:r>
              <a:rPr lang="en-GB" dirty="0" smtClean="0"/>
              <a:t>Cleopatra V </a:t>
            </a:r>
            <a:r>
              <a:rPr lang="en-GB" dirty="0" err="1" smtClean="0"/>
              <a:t>Tryphaena</a:t>
            </a:r>
            <a:r>
              <a:rPr lang="en-GB" dirty="0" smtClean="0"/>
              <a:t>: 58-57 joint rule with </a:t>
            </a:r>
            <a:r>
              <a:rPr lang="en-GB" dirty="0" err="1" smtClean="0"/>
              <a:t>Berenice</a:t>
            </a:r>
            <a:r>
              <a:rPr lang="en-GB" dirty="0" smtClean="0"/>
              <a:t> IV </a:t>
            </a:r>
          </a:p>
          <a:p>
            <a:r>
              <a:rPr lang="en-GB" dirty="0" err="1" smtClean="0"/>
              <a:t>Berenice</a:t>
            </a:r>
            <a:r>
              <a:rPr lang="en-GB" dirty="0" smtClean="0"/>
              <a:t> IV </a:t>
            </a:r>
            <a:r>
              <a:rPr lang="en-GB" dirty="0" err="1" smtClean="0"/>
              <a:t>Epiphaneia</a:t>
            </a:r>
            <a:r>
              <a:rPr lang="en-GB" dirty="0" smtClean="0"/>
              <a:t>: 58-55 joint rule with Cleopatra V </a:t>
            </a:r>
          </a:p>
          <a:p>
            <a:r>
              <a:rPr lang="en-GB" dirty="0" smtClean="0"/>
              <a:t>Cleopatra VII </a:t>
            </a:r>
            <a:r>
              <a:rPr lang="en-GB" dirty="0" err="1" smtClean="0"/>
              <a:t>Philopator</a:t>
            </a:r>
            <a:r>
              <a:rPr lang="en-GB" dirty="0" smtClean="0"/>
              <a:t> (51 BC-30 BC) joint rule with </a:t>
            </a:r>
          </a:p>
          <a:p>
            <a:r>
              <a:rPr lang="en-GB" dirty="0" smtClean="0"/>
              <a:t>Ptolemy XIII: 51-47 joint rule with Cleopatra VII </a:t>
            </a:r>
          </a:p>
          <a:p>
            <a:r>
              <a:rPr lang="en-GB" dirty="0" smtClean="0"/>
              <a:t>Ptolemy XIV: 47-44 joint rule with Cleopatra VII </a:t>
            </a:r>
          </a:p>
          <a:p>
            <a:r>
              <a:rPr lang="en-GB" dirty="0" smtClean="0"/>
              <a:t>Ptolemy XV </a:t>
            </a:r>
            <a:r>
              <a:rPr lang="en-GB" dirty="0" err="1" smtClean="0"/>
              <a:t>Caesarion</a:t>
            </a:r>
            <a:r>
              <a:rPr lang="en-GB" dirty="0" smtClean="0"/>
              <a:t>: 44 -30 joint rule with Cleopatra VII </a:t>
            </a:r>
          </a:p>
          <a:p>
            <a:r>
              <a:rPr lang="en-GB" dirty="0" err="1" smtClean="0"/>
              <a:t>Arsinoe</a:t>
            </a:r>
            <a:r>
              <a:rPr lang="en-GB" dirty="0" smtClean="0"/>
              <a:t> IV: 48-47 in opposition to Cleopatra VII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93" name="Rectangle 77"/>
          <p:cNvSpPr>
            <a:spLocks noChangeArrowheads="1"/>
          </p:cNvSpPr>
          <p:nvPr/>
        </p:nvSpPr>
        <p:spPr bwMode="auto">
          <a:xfrm>
            <a:off x="684213" y="404813"/>
            <a:ext cx="9328150" cy="613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r>
              <a:rPr lang="it-IT">
                <a:latin typeface="Tahoma" charset="0"/>
              </a:rPr>
              <a:t>Demetrios I Soter					162-150</a:t>
            </a:r>
            <a:endParaRPr lang="en-US">
              <a:latin typeface="Tahoma" charset="0"/>
            </a:endParaRPr>
          </a:p>
          <a:p>
            <a:r>
              <a:rPr lang="it-IT">
                <a:solidFill>
                  <a:schemeClr val="hlink"/>
                </a:solidFill>
                <a:latin typeface="Tahoma" charset="0"/>
              </a:rPr>
              <a:t>Alexander I Balas					150-145</a:t>
            </a:r>
            <a:endParaRPr lang="en-US">
              <a:solidFill>
                <a:schemeClr val="hlink"/>
              </a:solidFill>
              <a:latin typeface="Tahoma" charset="0"/>
            </a:endParaRPr>
          </a:p>
          <a:p>
            <a:r>
              <a:rPr lang="en-US">
                <a:latin typeface="Tahoma" charset="0"/>
              </a:rPr>
              <a:t>Demetrios II (first reign) 				145-140</a:t>
            </a:r>
          </a:p>
          <a:p>
            <a:r>
              <a:rPr lang="en-US">
                <a:solidFill>
                  <a:schemeClr val="hlink"/>
                </a:solidFill>
                <a:latin typeface="Tahoma" charset="0"/>
              </a:rPr>
              <a:t>Antiochos VI Dionysus				145-142</a:t>
            </a:r>
          </a:p>
          <a:p>
            <a:r>
              <a:rPr lang="en-US">
                <a:latin typeface="Tahoma" charset="0"/>
              </a:rPr>
              <a:t>Tryphon						142-139</a:t>
            </a:r>
          </a:p>
          <a:p>
            <a:r>
              <a:rPr lang="en-US">
                <a:solidFill>
                  <a:schemeClr val="hlink"/>
                </a:solidFill>
                <a:latin typeface="Tahoma" charset="0"/>
              </a:rPr>
              <a:t>Antiochos VII Sidetes				138-129</a:t>
            </a:r>
          </a:p>
          <a:p>
            <a:r>
              <a:rPr lang="en-US">
                <a:latin typeface="Tahoma" charset="0"/>
              </a:rPr>
              <a:t>Demetrius II (second reign)			129-125</a:t>
            </a:r>
          </a:p>
          <a:p>
            <a:r>
              <a:rPr lang="en-US">
                <a:solidFill>
                  <a:schemeClr val="hlink"/>
                </a:solidFill>
                <a:latin typeface="Tahoma" charset="0"/>
              </a:rPr>
              <a:t>Alexander II Zabinas				128-123</a:t>
            </a:r>
          </a:p>
          <a:p>
            <a:r>
              <a:rPr lang="en-US">
                <a:latin typeface="Tahoma" charset="0"/>
              </a:rPr>
              <a:t>Cleopatra Thea					126</a:t>
            </a:r>
          </a:p>
          <a:p>
            <a:r>
              <a:rPr lang="en-US">
                <a:solidFill>
                  <a:schemeClr val="hlink"/>
                </a:solidFill>
                <a:latin typeface="Tahoma" charset="0"/>
              </a:rPr>
              <a:t>Cleopatra Thea and Antiochos VIII Grypos		125-121</a:t>
            </a:r>
          </a:p>
          <a:p>
            <a:r>
              <a:rPr lang="en-US">
                <a:latin typeface="Tahoma" charset="0"/>
              </a:rPr>
              <a:t>Antiochus VIII Grypos				121-96</a:t>
            </a:r>
          </a:p>
          <a:p>
            <a:r>
              <a:rPr lang="en-US">
                <a:solidFill>
                  <a:schemeClr val="hlink"/>
                </a:solidFill>
                <a:latin typeface="Tahoma" charset="0"/>
              </a:rPr>
              <a:t>Antiochos IX Cyzicenus				114-95</a:t>
            </a:r>
          </a:p>
          <a:p>
            <a:r>
              <a:rPr lang="en-US">
                <a:latin typeface="Tahoma" charset="0"/>
              </a:rPr>
              <a:t>Seleukos VI Epiphanes Nicator			96-95</a:t>
            </a:r>
          </a:p>
          <a:p>
            <a:r>
              <a:rPr lang="en-US">
                <a:solidFill>
                  <a:schemeClr val="hlink"/>
                </a:solidFill>
                <a:latin typeface="Tahoma" charset="0"/>
              </a:rPr>
              <a:t>Demetrios III Philopator				96-88</a:t>
            </a:r>
          </a:p>
          <a:p>
            <a:r>
              <a:rPr lang="en-US">
                <a:latin typeface="Tahoma" charset="0"/>
              </a:rPr>
              <a:t>Antiochos X Eusebes				95-92</a:t>
            </a:r>
          </a:p>
          <a:p>
            <a:r>
              <a:rPr lang="en-US">
                <a:solidFill>
                  <a:schemeClr val="hlink"/>
                </a:solidFill>
                <a:latin typeface="Tahoma" charset="0"/>
              </a:rPr>
              <a:t>Antiochos XI Philadelphos				93</a:t>
            </a:r>
          </a:p>
          <a:p>
            <a:r>
              <a:rPr lang="en-US">
                <a:latin typeface="Tahoma" charset="0"/>
              </a:rPr>
              <a:t>Philip I Philadelphus				93-84</a:t>
            </a:r>
          </a:p>
          <a:p>
            <a:r>
              <a:rPr lang="en-US">
                <a:solidFill>
                  <a:schemeClr val="hlink"/>
                </a:solidFill>
                <a:latin typeface="Tahoma" charset="0"/>
              </a:rPr>
              <a:t>Antiochos XII Dionysus				87-84</a:t>
            </a:r>
          </a:p>
          <a:p>
            <a:r>
              <a:rPr lang="en-US">
                <a:latin typeface="Tahoma" charset="0"/>
              </a:rPr>
              <a:t>Tigranes (Armenian)				83-69</a:t>
            </a:r>
            <a:r>
              <a:rPr lang="en-US">
                <a:solidFill>
                  <a:schemeClr val="hlink"/>
                </a:solidFill>
                <a:latin typeface="Tahoma" charset="0"/>
              </a:rPr>
              <a:t>				</a:t>
            </a:r>
          </a:p>
          <a:p>
            <a:r>
              <a:rPr lang="en-US">
                <a:solidFill>
                  <a:schemeClr val="hlink"/>
                </a:solidFill>
                <a:latin typeface="Tahoma" charset="0"/>
              </a:rPr>
              <a:t>Cleopatra Selene and Seleucus VII Philometor 	73?-69?</a:t>
            </a:r>
          </a:p>
          <a:p>
            <a:r>
              <a:rPr lang="en-US">
                <a:latin typeface="Tahoma" charset="0"/>
              </a:rPr>
              <a:t>Antiochos XIII Asiaticus				69, 64?</a:t>
            </a:r>
          </a:p>
          <a:p>
            <a:r>
              <a:rPr lang="en-US">
                <a:solidFill>
                  <a:schemeClr val="hlink"/>
                </a:solidFill>
                <a:latin typeface="Tahoma" charset="0"/>
              </a:rPr>
              <a:t>Philip II						67-66</a:t>
            </a:r>
          </a:p>
        </p:txBody>
      </p:sp>
    </p:spTree>
    <p:extLst>
      <p:ext uri="{BB962C8B-B14F-4D97-AF65-F5344CB8AC3E}">
        <p14:creationId xmlns:p14="http://schemas.microsoft.com/office/powerpoint/2010/main" val="426928318"/>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endParaRPr lang="en-GB" dirty="0"/>
          </a:p>
        </p:txBody>
      </p:sp>
      <p:sp>
        <p:nvSpPr>
          <p:cNvPr id="5" name="Title 4"/>
          <p:cNvSpPr>
            <a:spLocks noGrp="1"/>
          </p:cNvSpPr>
          <p:nvPr>
            <p:ph type="title"/>
          </p:nvPr>
        </p:nvSpPr>
        <p:spPr/>
        <p:txBody>
          <a:bodyPr/>
          <a:lstStyle/>
          <a:p>
            <a:r>
              <a:rPr lang="en-GB" dirty="0" smtClean="0"/>
              <a:t>Seleucids</a:t>
            </a:r>
            <a:endParaRPr lang="en-GB" dirty="0"/>
          </a:p>
        </p:txBody>
      </p:sp>
    </p:spTree>
    <p:extLst>
      <p:ext uri="{BB962C8B-B14F-4D97-AF65-F5344CB8AC3E}">
        <p14:creationId xmlns:p14="http://schemas.microsoft.com/office/powerpoint/2010/main" val="3164142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60" name="Rectangle 8"/>
          <p:cNvSpPr>
            <a:spLocks noGrp="1" noRot="1" noChangeArrowheads="1"/>
          </p:cNvSpPr>
          <p:nvPr>
            <p:ph type="title"/>
          </p:nvPr>
        </p:nvSpPr>
        <p:spPr/>
        <p:txBody>
          <a:bodyPr/>
          <a:lstStyle/>
          <a:p>
            <a:r>
              <a:rPr lang="en-US"/>
              <a:t>Demetrios I </a:t>
            </a:r>
          </a:p>
        </p:txBody>
      </p:sp>
      <p:sp>
        <p:nvSpPr>
          <p:cNvPr id="74761" name="Rectangle 9"/>
          <p:cNvSpPr>
            <a:spLocks noGrp="1" noChangeArrowheads="1"/>
          </p:cNvSpPr>
          <p:nvPr>
            <p:ph sz="quarter" idx="1"/>
          </p:nvPr>
        </p:nvSpPr>
        <p:spPr/>
        <p:txBody>
          <a:bodyPr/>
          <a:lstStyle/>
          <a:p>
            <a:r>
              <a:rPr lang="en-US"/>
              <a:t>Boy King Antiochos V </a:t>
            </a:r>
          </a:p>
          <a:p>
            <a:pPr lvl="1"/>
            <a:r>
              <a:rPr lang="en-US"/>
              <a:t>Roman intervention (killing elephants and burning ships)</a:t>
            </a:r>
          </a:p>
          <a:p>
            <a:r>
              <a:rPr lang="en-US"/>
              <a:t>Demetrios I sneaks out of Rome takes the kingdom, fairly stable for about 10 years</a:t>
            </a:r>
          </a:p>
          <a:p>
            <a:r>
              <a:rPr lang="en-US"/>
              <a:t>Ptolemy supports Alexander Balas</a:t>
            </a:r>
          </a:p>
          <a:p>
            <a:r>
              <a:rPr lang="en-US"/>
              <a:t>Alexander kills Demetrios in Battle</a:t>
            </a:r>
          </a:p>
        </p:txBody>
      </p:sp>
    </p:spTree>
    <p:extLst>
      <p:ext uri="{BB962C8B-B14F-4D97-AF65-F5344CB8AC3E}">
        <p14:creationId xmlns:p14="http://schemas.microsoft.com/office/powerpoint/2010/main" val="38317809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rrowheads="1"/>
          </p:cNvSpPr>
          <p:nvPr>
            <p:ph type="title"/>
          </p:nvPr>
        </p:nvSpPr>
        <p:spPr/>
        <p:txBody>
          <a:bodyPr/>
          <a:lstStyle/>
          <a:p>
            <a:r>
              <a:rPr lang="en-US"/>
              <a:t>Alexander Balas</a:t>
            </a:r>
          </a:p>
        </p:txBody>
      </p:sp>
      <p:sp>
        <p:nvSpPr>
          <p:cNvPr id="89091" name="Rectangle 3"/>
          <p:cNvSpPr>
            <a:spLocks noGrp="1" noChangeArrowheads="1"/>
          </p:cNvSpPr>
          <p:nvPr>
            <p:ph type="body" sz="half" idx="1"/>
          </p:nvPr>
        </p:nvSpPr>
        <p:spPr/>
        <p:txBody>
          <a:bodyPr/>
          <a:lstStyle/>
          <a:p>
            <a:pPr>
              <a:lnSpc>
                <a:spcPct val="90000"/>
              </a:lnSpc>
            </a:pPr>
            <a:r>
              <a:rPr lang="en-US" sz="2800"/>
              <a:t>Supported by Ptolemy VI</a:t>
            </a:r>
          </a:p>
          <a:p>
            <a:pPr>
              <a:lnSpc>
                <a:spcPct val="90000"/>
              </a:lnSpc>
            </a:pPr>
            <a:r>
              <a:rPr lang="en-US" sz="2800"/>
              <a:t>Marriage to Cleopatra Thea</a:t>
            </a:r>
          </a:p>
          <a:p>
            <a:pPr>
              <a:lnSpc>
                <a:spcPct val="90000"/>
              </a:lnSpc>
            </a:pPr>
            <a:r>
              <a:rPr lang="en-US" sz="2800"/>
              <a:t>Supported by the Jews</a:t>
            </a:r>
          </a:p>
          <a:p>
            <a:pPr>
              <a:lnSpc>
                <a:spcPct val="90000"/>
              </a:lnSpc>
            </a:pPr>
            <a:r>
              <a:rPr lang="en-US" sz="2800"/>
              <a:t>Incompetent</a:t>
            </a:r>
          </a:p>
          <a:p>
            <a:pPr>
              <a:lnSpc>
                <a:spcPct val="90000"/>
              </a:lnSpc>
            </a:pPr>
            <a:r>
              <a:rPr lang="en-US" sz="2800"/>
              <a:t>Abandoned by Ptolemy when Demetrios II invades, both Ptolemy and Balas die in battle</a:t>
            </a:r>
          </a:p>
          <a:p>
            <a:pPr>
              <a:lnSpc>
                <a:spcPct val="90000"/>
              </a:lnSpc>
            </a:pPr>
            <a:endParaRPr lang="en-US" sz="2800"/>
          </a:p>
        </p:txBody>
      </p:sp>
      <p:pic>
        <p:nvPicPr>
          <p:cNvPr id="89093" name="Picture 5" descr="cleopatra thea and alexander balas obvers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932363" y="1844675"/>
            <a:ext cx="3600450" cy="3462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9944431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endParaRPr lang="en-GB" dirty="0"/>
          </a:p>
        </p:txBody>
      </p:sp>
      <p:sp>
        <p:nvSpPr>
          <p:cNvPr id="5" name="Title 4"/>
          <p:cNvSpPr>
            <a:spLocks noGrp="1"/>
          </p:cNvSpPr>
          <p:nvPr>
            <p:ph type="title"/>
          </p:nvPr>
        </p:nvSpPr>
        <p:spPr/>
        <p:txBody>
          <a:bodyPr/>
          <a:lstStyle/>
          <a:p>
            <a:r>
              <a:rPr lang="en-GB" dirty="0" err="1" smtClean="0"/>
              <a:t>Ptolemies</a:t>
            </a:r>
            <a:endParaRPr lang="en-GB" dirty="0"/>
          </a:p>
        </p:txBody>
      </p:sp>
    </p:spTree>
    <p:extLst>
      <p:ext uri="{BB962C8B-B14F-4D97-AF65-F5344CB8AC3E}">
        <p14:creationId xmlns:p14="http://schemas.microsoft.com/office/powerpoint/2010/main" val="457711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Ptolemy (VI) </a:t>
            </a:r>
            <a:r>
              <a:rPr lang="en-GB" dirty="0" err="1"/>
              <a:t>Philometor</a:t>
            </a:r>
            <a:r>
              <a:rPr lang="en-GB" dirty="0"/>
              <a:t> </a:t>
            </a:r>
          </a:p>
        </p:txBody>
      </p:sp>
      <p:sp>
        <p:nvSpPr>
          <p:cNvPr id="3" name="Content Placeholder 2"/>
          <p:cNvSpPr>
            <a:spLocks noGrp="1"/>
          </p:cNvSpPr>
          <p:nvPr>
            <p:ph sz="quarter" idx="1"/>
          </p:nvPr>
        </p:nvSpPr>
        <p:spPr/>
        <p:txBody>
          <a:bodyPr>
            <a:normAutofit fontScale="92500"/>
          </a:bodyPr>
          <a:lstStyle/>
          <a:p>
            <a:r>
              <a:rPr lang="en-GB" dirty="0" smtClean="0"/>
              <a:t>152 Appoints his son Ptolemy </a:t>
            </a:r>
            <a:r>
              <a:rPr lang="en-GB" dirty="0" err="1" smtClean="0"/>
              <a:t>Eupator</a:t>
            </a:r>
            <a:r>
              <a:rPr lang="en-GB" dirty="0" smtClean="0"/>
              <a:t> to be governor of Cyprus (dies before his father)</a:t>
            </a:r>
          </a:p>
          <a:p>
            <a:r>
              <a:rPr lang="en-GB" dirty="0" smtClean="0"/>
              <a:t>Re-establish authority in Upper Egypt </a:t>
            </a:r>
          </a:p>
          <a:p>
            <a:pPr lvl="1"/>
            <a:r>
              <a:rPr lang="en-GB" dirty="0" err="1" smtClean="0"/>
              <a:t>Boethos</a:t>
            </a:r>
            <a:r>
              <a:rPr lang="en-GB" dirty="0" smtClean="0"/>
              <a:t> founds </a:t>
            </a:r>
            <a:r>
              <a:rPr lang="en-GB" dirty="0" err="1" smtClean="0"/>
              <a:t>Philometoris</a:t>
            </a:r>
            <a:r>
              <a:rPr lang="en-GB" dirty="0" smtClean="0"/>
              <a:t> and </a:t>
            </a:r>
            <a:r>
              <a:rPr lang="en-GB" dirty="0" err="1" smtClean="0"/>
              <a:t>Kleopatra</a:t>
            </a:r>
            <a:r>
              <a:rPr lang="en-GB" dirty="0" smtClean="0"/>
              <a:t> in Nubia (near 2</a:t>
            </a:r>
            <a:r>
              <a:rPr lang="en-GB" baseline="30000" dirty="0" smtClean="0"/>
              <a:t>nd</a:t>
            </a:r>
            <a:r>
              <a:rPr lang="en-GB" dirty="0" smtClean="0"/>
              <a:t> cataract)</a:t>
            </a:r>
          </a:p>
          <a:p>
            <a:r>
              <a:rPr lang="en-GB" dirty="0" smtClean="0"/>
              <a:t>Intervention in Seleucid Empire</a:t>
            </a:r>
          </a:p>
          <a:p>
            <a:pPr lvl="1"/>
            <a:r>
              <a:rPr lang="en-GB" dirty="0" smtClean="0"/>
              <a:t>Support Alexander </a:t>
            </a:r>
            <a:r>
              <a:rPr lang="en-GB" dirty="0" err="1" smtClean="0"/>
              <a:t>Balas</a:t>
            </a:r>
            <a:r>
              <a:rPr lang="en-GB" dirty="0" smtClean="0"/>
              <a:t> (marries him to </a:t>
            </a:r>
            <a:r>
              <a:rPr lang="en-GB" dirty="0" err="1" smtClean="0"/>
              <a:t>Kleopatra</a:t>
            </a:r>
            <a:r>
              <a:rPr lang="en-GB" dirty="0" smtClean="0"/>
              <a:t> </a:t>
            </a:r>
            <a:r>
              <a:rPr lang="en-GB" dirty="0" err="1" smtClean="0"/>
              <a:t>Thea</a:t>
            </a:r>
            <a:r>
              <a:rPr lang="en-GB" dirty="0" smtClean="0"/>
              <a:t>)</a:t>
            </a:r>
          </a:p>
          <a:p>
            <a:pPr lvl="1"/>
            <a:r>
              <a:rPr lang="en-GB" dirty="0" smtClean="0"/>
              <a:t>Switch support to Demetrius II (marries him to </a:t>
            </a:r>
            <a:r>
              <a:rPr lang="en-GB" dirty="0" err="1" smtClean="0"/>
              <a:t>Kleopatra</a:t>
            </a:r>
            <a:r>
              <a:rPr lang="en-GB" dirty="0" smtClean="0"/>
              <a:t> </a:t>
            </a:r>
            <a:r>
              <a:rPr lang="en-GB" dirty="0" err="1" smtClean="0"/>
              <a:t>Thea</a:t>
            </a:r>
            <a:r>
              <a:rPr lang="en-GB" dirty="0" smtClean="0"/>
              <a:t>)</a:t>
            </a:r>
          </a:p>
          <a:p>
            <a:r>
              <a:rPr lang="en-GB" dirty="0" smtClean="0"/>
              <a:t>Dies near Antioch in 145</a:t>
            </a:r>
          </a:p>
          <a:p>
            <a:pPr lvl="1"/>
            <a:endParaRPr lang="en-GB" dirty="0" smtClean="0"/>
          </a:p>
        </p:txBody>
      </p:sp>
    </p:spTree>
    <p:extLst>
      <p:ext uri="{BB962C8B-B14F-4D97-AF65-F5344CB8AC3E}">
        <p14:creationId xmlns:p14="http://schemas.microsoft.com/office/powerpoint/2010/main" val="1580165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VIII </a:t>
            </a:r>
            <a:r>
              <a:rPr lang="en-GB" dirty="0" err="1" smtClean="0"/>
              <a:t>Euergetes</a:t>
            </a:r>
            <a:r>
              <a:rPr lang="en-GB" dirty="0" smtClean="0"/>
              <a:t> II (</a:t>
            </a:r>
            <a:r>
              <a:rPr lang="en-GB" dirty="0" err="1" smtClean="0"/>
              <a:t>Physcon</a:t>
            </a:r>
            <a:r>
              <a:rPr lang="en-GB" dirty="0" smtClean="0"/>
              <a:t>)</a:t>
            </a:r>
            <a:endParaRPr lang="en-GB" dirty="0"/>
          </a:p>
        </p:txBody>
      </p:sp>
      <p:sp>
        <p:nvSpPr>
          <p:cNvPr id="3" name="Content Placeholder 2"/>
          <p:cNvSpPr>
            <a:spLocks noGrp="1"/>
          </p:cNvSpPr>
          <p:nvPr>
            <p:ph sz="quarter" idx="1"/>
          </p:nvPr>
        </p:nvSpPr>
        <p:spPr/>
        <p:txBody>
          <a:bodyPr>
            <a:normAutofit/>
          </a:bodyPr>
          <a:lstStyle/>
          <a:p>
            <a:r>
              <a:rPr lang="en-GB" dirty="0" err="1" smtClean="0"/>
              <a:t>Philometor</a:t>
            </a:r>
            <a:r>
              <a:rPr lang="en-GB" dirty="0" smtClean="0"/>
              <a:t> dies 145</a:t>
            </a:r>
          </a:p>
          <a:p>
            <a:r>
              <a:rPr lang="en-GB" dirty="0" smtClean="0"/>
              <a:t>Concessions to Alexandrian mob</a:t>
            </a:r>
          </a:p>
          <a:p>
            <a:r>
              <a:rPr lang="en-GB" dirty="0" smtClean="0"/>
              <a:t>Marries his brother’s sister-widow, Cleopatra II and she bears him a child</a:t>
            </a:r>
          </a:p>
          <a:p>
            <a:r>
              <a:rPr lang="en-GB" dirty="0" smtClean="0"/>
              <a:t>142 marries Cleopatra II’s (Cleopatra the Sister) daughter Cleopatra III (Cleopatra the wife)</a:t>
            </a:r>
          </a:p>
          <a:p>
            <a:r>
              <a:rPr lang="en-GB" dirty="0"/>
              <a:t>‘These seedy events look like a recipe for dynastic disaster, and so it proved to be</a:t>
            </a:r>
            <a:r>
              <a:rPr lang="en-GB" dirty="0" smtClean="0"/>
              <a:t>’ – </a:t>
            </a:r>
            <a:r>
              <a:rPr lang="en-GB" dirty="0" err="1" smtClean="0"/>
              <a:t>Errington</a:t>
            </a:r>
            <a:r>
              <a:rPr lang="en-GB" dirty="0" smtClean="0"/>
              <a:t> 2010, 296</a:t>
            </a:r>
            <a:endParaRPr lang="en-GB" dirty="0"/>
          </a:p>
        </p:txBody>
      </p:sp>
    </p:spTree>
    <p:extLst>
      <p:ext uri="{BB962C8B-B14F-4D97-AF65-F5344CB8AC3E}">
        <p14:creationId xmlns:p14="http://schemas.microsoft.com/office/powerpoint/2010/main" val="3707399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Ptolemy VIII </a:t>
            </a:r>
            <a:r>
              <a:rPr lang="en-GB" dirty="0" err="1"/>
              <a:t>Euergetes</a:t>
            </a:r>
            <a:r>
              <a:rPr lang="en-GB" dirty="0"/>
              <a:t> II (</a:t>
            </a:r>
            <a:r>
              <a:rPr lang="en-GB" dirty="0" err="1"/>
              <a:t>Physcon</a:t>
            </a:r>
            <a:r>
              <a:rPr lang="en-GB" dirty="0"/>
              <a:t>)</a:t>
            </a:r>
          </a:p>
        </p:txBody>
      </p:sp>
      <p:sp>
        <p:nvSpPr>
          <p:cNvPr id="3" name="Content Placeholder 2"/>
          <p:cNvSpPr>
            <a:spLocks noGrp="1"/>
          </p:cNvSpPr>
          <p:nvPr>
            <p:ph sz="quarter" idx="1"/>
          </p:nvPr>
        </p:nvSpPr>
        <p:spPr/>
        <p:txBody>
          <a:bodyPr>
            <a:normAutofit fontScale="85000" lnSpcReduction="10000"/>
          </a:bodyPr>
          <a:lstStyle/>
          <a:p>
            <a:r>
              <a:rPr lang="en-GB" dirty="0" smtClean="0"/>
              <a:t>132/1 </a:t>
            </a:r>
            <a:r>
              <a:rPr lang="en-GB" dirty="0"/>
              <a:t>Cleopatra II starts a war with </a:t>
            </a:r>
            <a:r>
              <a:rPr lang="en-GB" dirty="0" err="1" smtClean="0"/>
              <a:t>Physcon</a:t>
            </a:r>
            <a:endParaRPr lang="en-GB" dirty="0" smtClean="0"/>
          </a:p>
          <a:p>
            <a:r>
              <a:rPr lang="en-GB" dirty="0" smtClean="0"/>
              <a:t>131 Cleopatra II rules alone (starts own system of dating)</a:t>
            </a:r>
          </a:p>
          <a:p>
            <a:r>
              <a:rPr lang="en-GB" dirty="0" smtClean="0"/>
              <a:t>128 Cleopatra II asks her nephew Demetrius II (Seleucid) to invade and help</a:t>
            </a:r>
          </a:p>
          <a:p>
            <a:r>
              <a:rPr lang="en-GB" dirty="0" smtClean="0"/>
              <a:t>Then joins her daughter Cleopatra </a:t>
            </a:r>
            <a:r>
              <a:rPr lang="en-GB" dirty="0" err="1" smtClean="0"/>
              <a:t>Thea</a:t>
            </a:r>
            <a:r>
              <a:rPr lang="en-GB" dirty="0" smtClean="0"/>
              <a:t> in Syria </a:t>
            </a:r>
          </a:p>
          <a:p>
            <a:r>
              <a:rPr lang="en-GB" dirty="0" err="1" smtClean="0"/>
              <a:t>Phycson</a:t>
            </a:r>
            <a:r>
              <a:rPr lang="en-GB" dirty="0" smtClean="0"/>
              <a:t> supports Alexander </a:t>
            </a:r>
            <a:r>
              <a:rPr lang="en-GB" dirty="0" err="1" smtClean="0"/>
              <a:t>Zabinas</a:t>
            </a:r>
            <a:r>
              <a:rPr lang="en-GB" dirty="0" smtClean="0"/>
              <a:t> against the Seleucids to remove that threat from Egypt</a:t>
            </a:r>
            <a:endParaRPr lang="en-GB" dirty="0"/>
          </a:p>
          <a:p>
            <a:r>
              <a:rPr lang="en-GB" dirty="0"/>
              <a:t>126 </a:t>
            </a:r>
            <a:r>
              <a:rPr lang="en-GB" dirty="0" err="1"/>
              <a:t>Physcon</a:t>
            </a:r>
            <a:r>
              <a:rPr lang="en-GB" dirty="0"/>
              <a:t> and Cleopatra III have control of all of Egypt again</a:t>
            </a:r>
          </a:p>
          <a:p>
            <a:r>
              <a:rPr lang="en-GB" dirty="0"/>
              <a:t>Before 124, Cleopatra II returns and is reconciled with her brother and daughter</a:t>
            </a:r>
          </a:p>
          <a:p>
            <a:endParaRPr lang="en-GB" dirty="0"/>
          </a:p>
        </p:txBody>
      </p:sp>
    </p:spTree>
    <p:extLst>
      <p:ext uri="{BB962C8B-B14F-4D97-AF65-F5344CB8AC3E}">
        <p14:creationId xmlns:p14="http://schemas.microsoft.com/office/powerpoint/2010/main" val="862067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endParaRPr lang="en-GB" dirty="0"/>
          </a:p>
        </p:txBody>
      </p:sp>
      <p:sp>
        <p:nvSpPr>
          <p:cNvPr id="5" name="Title 4"/>
          <p:cNvSpPr>
            <a:spLocks noGrp="1"/>
          </p:cNvSpPr>
          <p:nvPr>
            <p:ph type="title"/>
          </p:nvPr>
        </p:nvSpPr>
        <p:spPr/>
        <p:txBody>
          <a:bodyPr/>
          <a:lstStyle/>
          <a:p>
            <a:r>
              <a:rPr lang="en-GB" dirty="0" smtClean="0"/>
              <a:t>Seleucids</a:t>
            </a:r>
            <a:endParaRPr lang="en-GB" dirty="0"/>
          </a:p>
        </p:txBody>
      </p:sp>
    </p:spTree>
    <p:extLst>
      <p:ext uri="{BB962C8B-B14F-4D97-AF65-F5344CB8AC3E}">
        <p14:creationId xmlns:p14="http://schemas.microsoft.com/office/powerpoint/2010/main" val="1277830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rrowheads="1"/>
          </p:cNvSpPr>
          <p:nvPr>
            <p:ph type="title"/>
          </p:nvPr>
        </p:nvSpPr>
        <p:spPr/>
        <p:txBody>
          <a:bodyPr/>
          <a:lstStyle/>
          <a:p>
            <a:r>
              <a:rPr lang="en-US"/>
              <a:t>Problems of Demetrios II’s Rule</a:t>
            </a:r>
          </a:p>
        </p:txBody>
      </p:sp>
      <p:sp>
        <p:nvSpPr>
          <p:cNvPr id="83971" name="Rectangle 3"/>
          <p:cNvSpPr>
            <a:spLocks noGrp="1" noChangeArrowheads="1"/>
          </p:cNvSpPr>
          <p:nvPr>
            <p:ph sz="quarter" idx="1"/>
          </p:nvPr>
        </p:nvSpPr>
        <p:spPr/>
        <p:txBody>
          <a:bodyPr/>
          <a:lstStyle/>
          <a:p>
            <a:r>
              <a:rPr lang="en-US"/>
              <a:t>Young, inexperience King</a:t>
            </a:r>
          </a:p>
          <a:p>
            <a:r>
              <a:rPr lang="en-US"/>
              <a:t>Unpopular at Antioch</a:t>
            </a:r>
          </a:p>
          <a:p>
            <a:r>
              <a:rPr lang="en-US"/>
              <a:t>His own mercenaries plundering the country for pay</a:t>
            </a:r>
          </a:p>
          <a:p>
            <a:r>
              <a:rPr lang="en-US"/>
              <a:t>Internal Rebellion (revolt of Tryphon)</a:t>
            </a:r>
          </a:p>
          <a:p>
            <a:r>
              <a:rPr lang="en-US"/>
              <a:t>Jewish Rebellion</a:t>
            </a:r>
          </a:p>
          <a:p>
            <a:r>
              <a:rPr lang="en-US"/>
              <a:t>Parthian Invasion</a:t>
            </a:r>
          </a:p>
          <a:p>
            <a:pPr>
              <a:buFont typeface="Wingdings" pitchFamily="2" charset="2"/>
              <a:buNone/>
            </a:pPr>
            <a:endParaRPr lang="en-US"/>
          </a:p>
        </p:txBody>
      </p:sp>
    </p:spTree>
    <p:extLst>
      <p:ext uri="{BB962C8B-B14F-4D97-AF65-F5344CB8AC3E}">
        <p14:creationId xmlns:p14="http://schemas.microsoft.com/office/powerpoint/2010/main" val="16125798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rrowheads="1"/>
          </p:cNvSpPr>
          <p:nvPr>
            <p:ph type="title"/>
          </p:nvPr>
        </p:nvSpPr>
        <p:spPr/>
        <p:txBody>
          <a:bodyPr/>
          <a:lstStyle/>
          <a:p>
            <a:r>
              <a:rPr lang="en-US"/>
              <a:t>Antiochos VII Sidetes</a:t>
            </a:r>
          </a:p>
        </p:txBody>
      </p:sp>
      <p:sp>
        <p:nvSpPr>
          <p:cNvPr id="88067" name="Rectangle 3"/>
          <p:cNvSpPr>
            <a:spLocks noGrp="1" noChangeArrowheads="1"/>
          </p:cNvSpPr>
          <p:nvPr>
            <p:ph sz="quarter" idx="1"/>
          </p:nvPr>
        </p:nvSpPr>
        <p:spPr/>
        <p:txBody>
          <a:bodyPr/>
          <a:lstStyle/>
          <a:p>
            <a:r>
              <a:rPr lang="en-US"/>
              <a:t>Problems at the start of his reign:</a:t>
            </a:r>
          </a:p>
          <a:p>
            <a:pPr lvl="1"/>
            <a:r>
              <a:rPr lang="en-US"/>
              <a:t>Demetrios II was forced to deal with Parthian invasion and is captured but still alive</a:t>
            </a:r>
          </a:p>
          <a:p>
            <a:pPr lvl="1"/>
            <a:r>
              <a:rPr lang="en-US"/>
              <a:t>Tryphon is claiming the throne</a:t>
            </a:r>
          </a:p>
          <a:p>
            <a:pPr lvl="1"/>
            <a:r>
              <a:rPr lang="en-US"/>
              <a:t>The Jews are in revolt</a:t>
            </a:r>
          </a:p>
          <a:p>
            <a:pPr lvl="1"/>
            <a:endParaRPr lang="en-US"/>
          </a:p>
          <a:p>
            <a:pPr>
              <a:buFont typeface="Wingdings" pitchFamily="2" charset="2"/>
              <a:buNone/>
            </a:pPr>
            <a:endParaRPr lang="en-US"/>
          </a:p>
        </p:txBody>
      </p:sp>
    </p:spTree>
    <p:extLst>
      <p:ext uri="{BB962C8B-B14F-4D97-AF65-F5344CB8AC3E}">
        <p14:creationId xmlns:p14="http://schemas.microsoft.com/office/powerpoint/2010/main" val="8125720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rrowheads="1"/>
          </p:cNvSpPr>
          <p:nvPr>
            <p:ph type="title"/>
          </p:nvPr>
        </p:nvSpPr>
        <p:spPr/>
        <p:txBody>
          <a:bodyPr/>
          <a:lstStyle/>
          <a:p>
            <a:r>
              <a:rPr lang="en-US"/>
              <a:t>Antiochos VII Sidetes</a:t>
            </a:r>
          </a:p>
        </p:txBody>
      </p:sp>
      <p:sp>
        <p:nvSpPr>
          <p:cNvPr id="92163" name="Rectangle 3"/>
          <p:cNvSpPr>
            <a:spLocks noGrp="1" noChangeArrowheads="1"/>
          </p:cNvSpPr>
          <p:nvPr>
            <p:ph sz="quarter" idx="1"/>
          </p:nvPr>
        </p:nvSpPr>
        <p:spPr/>
        <p:txBody>
          <a:bodyPr/>
          <a:lstStyle/>
          <a:p>
            <a:pPr>
              <a:buFont typeface="Wingdings" pitchFamily="2" charset="2"/>
              <a:buNone/>
            </a:pPr>
            <a:r>
              <a:rPr lang="en-US"/>
              <a:t>Solutions:</a:t>
            </a:r>
          </a:p>
          <a:p>
            <a:r>
              <a:rPr lang="en-US"/>
              <a:t>Marry Cleopatra Thea (previously married to Balas and Demetrios II)</a:t>
            </a:r>
          </a:p>
          <a:p>
            <a:r>
              <a:rPr lang="en-US"/>
              <a:t>Attack Tryphon</a:t>
            </a:r>
          </a:p>
          <a:p>
            <a:r>
              <a:rPr lang="en-US"/>
              <a:t>Attack the Jews (John Hyrcanus)</a:t>
            </a:r>
          </a:p>
          <a:p>
            <a:pPr>
              <a:buFont typeface="Wingdings" pitchFamily="2" charset="2"/>
              <a:buNone/>
            </a:pPr>
            <a:r>
              <a:rPr lang="en-US"/>
              <a:t>With the internal problems solved, time to attack the Parthians!</a:t>
            </a:r>
          </a:p>
        </p:txBody>
      </p:sp>
    </p:spTree>
    <p:extLst>
      <p:ext uri="{BB962C8B-B14F-4D97-AF65-F5344CB8AC3E}">
        <p14:creationId xmlns:p14="http://schemas.microsoft.com/office/powerpoint/2010/main" val="16844213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rrowheads="1"/>
          </p:cNvSpPr>
          <p:nvPr>
            <p:ph type="title"/>
          </p:nvPr>
        </p:nvSpPr>
        <p:spPr/>
        <p:txBody>
          <a:bodyPr/>
          <a:lstStyle/>
          <a:p>
            <a:r>
              <a:rPr lang="en-US"/>
              <a:t>The Parthian Campaign</a:t>
            </a:r>
          </a:p>
        </p:txBody>
      </p:sp>
      <p:sp>
        <p:nvSpPr>
          <p:cNvPr id="93187" name="Rectangle 3"/>
          <p:cNvSpPr>
            <a:spLocks noGrp="1" noChangeArrowheads="1"/>
          </p:cNvSpPr>
          <p:nvPr>
            <p:ph sz="quarter" idx="1"/>
          </p:nvPr>
        </p:nvSpPr>
        <p:spPr/>
        <p:txBody>
          <a:bodyPr/>
          <a:lstStyle/>
          <a:p>
            <a:r>
              <a:rPr lang="en-US"/>
              <a:t>Initial success by Antiochos Sidetes</a:t>
            </a:r>
          </a:p>
          <a:p>
            <a:r>
              <a:rPr lang="en-US"/>
              <a:t>The Parthian King releases Demetrios II to stir up trouble back home</a:t>
            </a:r>
          </a:p>
          <a:p>
            <a:r>
              <a:rPr lang="en-US"/>
              <a:t>Surprise Parthian attack and the death of Sidetes</a:t>
            </a:r>
          </a:p>
          <a:p>
            <a:r>
              <a:rPr lang="en-US"/>
              <a:t>Threat of Parthian invasion!!! </a:t>
            </a:r>
          </a:p>
        </p:txBody>
      </p:sp>
    </p:spTree>
    <p:extLst>
      <p:ext uri="{BB962C8B-B14F-4D97-AF65-F5344CB8AC3E}">
        <p14:creationId xmlns:p14="http://schemas.microsoft.com/office/powerpoint/2010/main" val="11977145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rrowheads="1"/>
          </p:cNvSpPr>
          <p:nvPr>
            <p:ph type="title"/>
          </p:nvPr>
        </p:nvSpPr>
        <p:spPr/>
        <p:txBody>
          <a:bodyPr/>
          <a:lstStyle/>
          <a:p>
            <a:r>
              <a:rPr lang="en-US"/>
              <a:t>Demetrios II (2</a:t>
            </a:r>
            <a:r>
              <a:rPr lang="en-US" baseline="30000"/>
              <a:t>nd</a:t>
            </a:r>
            <a:r>
              <a:rPr lang="en-US"/>
              <a:t> reign)</a:t>
            </a:r>
          </a:p>
        </p:txBody>
      </p:sp>
      <p:sp>
        <p:nvSpPr>
          <p:cNvPr id="94211" name="Rectangle 3"/>
          <p:cNvSpPr>
            <a:spLocks noGrp="1" noChangeArrowheads="1"/>
          </p:cNvSpPr>
          <p:nvPr>
            <p:ph type="body" sz="half" idx="1"/>
          </p:nvPr>
        </p:nvSpPr>
        <p:spPr/>
        <p:txBody>
          <a:bodyPr/>
          <a:lstStyle/>
          <a:p>
            <a:r>
              <a:rPr lang="en-US" sz="2800"/>
              <a:t>Still unpopular </a:t>
            </a:r>
          </a:p>
          <a:p>
            <a:r>
              <a:rPr lang="en-US" sz="2800"/>
              <a:t>Married to a Parthian, appears in Parthian style</a:t>
            </a:r>
          </a:p>
          <a:p>
            <a:r>
              <a:rPr lang="en-US" sz="2800"/>
              <a:t>Cleopatra Thea now hates him</a:t>
            </a:r>
          </a:p>
          <a:p>
            <a:r>
              <a:rPr lang="en-US" sz="2800"/>
              <a:t>Loss of the east, and the Jews are independent </a:t>
            </a:r>
          </a:p>
        </p:txBody>
      </p:sp>
      <p:pic>
        <p:nvPicPr>
          <p:cNvPr id="94214" name="Picture 6" descr="demetrios II reign 1"/>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227763" y="1412875"/>
            <a:ext cx="2376487" cy="22193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4215" name="Picture 7" descr="demetrios ii reign 2"/>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r="52205"/>
          <a:stretch>
            <a:fillRect/>
          </a:stretch>
        </p:blipFill>
        <p:spPr>
          <a:xfrm>
            <a:off x="6227763" y="3789363"/>
            <a:ext cx="2376487" cy="22923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1063453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Rot="1" noChangeArrowheads="1"/>
          </p:cNvSpPr>
          <p:nvPr>
            <p:ph type="title"/>
          </p:nvPr>
        </p:nvSpPr>
        <p:spPr/>
        <p:txBody>
          <a:bodyPr/>
          <a:lstStyle/>
          <a:p>
            <a:r>
              <a:rPr lang="en-US"/>
              <a:t>Ptolemaic Intervention (again)</a:t>
            </a:r>
          </a:p>
        </p:txBody>
      </p:sp>
      <p:sp>
        <p:nvSpPr>
          <p:cNvPr id="96259" name="Rectangle 3"/>
          <p:cNvSpPr>
            <a:spLocks noGrp="1" noChangeArrowheads="1"/>
          </p:cNvSpPr>
          <p:nvPr>
            <p:ph sz="quarter" idx="1"/>
          </p:nvPr>
        </p:nvSpPr>
        <p:spPr/>
        <p:txBody>
          <a:bodyPr/>
          <a:lstStyle/>
          <a:p>
            <a:r>
              <a:rPr lang="en-US" dirty="0" smtClean="0"/>
              <a:t>Ptolemy VIII </a:t>
            </a:r>
            <a:r>
              <a:rPr lang="en-US" dirty="0"/>
              <a:t>supports a new king, Alexander II </a:t>
            </a:r>
            <a:r>
              <a:rPr lang="en-US" dirty="0" err="1"/>
              <a:t>Zabinas</a:t>
            </a:r>
            <a:r>
              <a:rPr lang="en-US" dirty="0"/>
              <a:t> (son of Antiochos VII </a:t>
            </a:r>
            <a:r>
              <a:rPr lang="en-US" dirty="0" err="1"/>
              <a:t>Sidetes</a:t>
            </a:r>
            <a:r>
              <a:rPr lang="en-US" dirty="0"/>
              <a:t>)</a:t>
            </a:r>
          </a:p>
          <a:p>
            <a:r>
              <a:rPr lang="en-US" dirty="0"/>
              <a:t>Alexander controls area around Antioch</a:t>
            </a:r>
          </a:p>
          <a:p>
            <a:r>
              <a:rPr lang="en-US" dirty="0" err="1"/>
              <a:t>Demetrios</a:t>
            </a:r>
            <a:r>
              <a:rPr lang="en-US" dirty="0"/>
              <a:t> controls area around Damascus</a:t>
            </a:r>
          </a:p>
          <a:p>
            <a:r>
              <a:rPr lang="en-US" dirty="0"/>
              <a:t>127/6 battle between the two around Damascus, </a:t>
            </a:r>
            <a:r>
              <a:rPr lang="en-US" dirty="0" err="1"/>
              <a:t>Demetrios</a:t>
            </a:r>
            <a:r>
              <a:rPr lang="en-US" dirty="0"/>
              <a:t> loses and flees to Cleopatra who turns him away </a:t>
            </a:r>
          </a:p>
        </p:txBody>
      </p:sp>
    </p:spTree>
    <p:extLst>
      <p:ext uri="{BB962C8B-B14F-4D97-AF65-F5344CB8AC3E}">
        <p14:creationId xmlns:p14="http://schemas.microsoft.com/office/powerpoint/2010/main" val="27248458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2" descr="seleucid_empire_and_antiochus_3"/>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1450848" y="487680"/>
            <a:ext cx="6242304" cy="54254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21145923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Rot="1" noChangeArrowheads="1"/>
          </p:cNvSpPr>
          <p:nvPr>
            <p:ph type="title"/>
          </p:nvPr>
        </p:nvSpPr>
        <p:spPr/>
        <p:txBody>
          <a:bodyPr/>
          <a:lstStyle/>
          <a:p>
            <a:r>
              <a:rPr lang="en-US"/>
              <a:t>Cleopatra Thea</a:t>
            </a:r>
          </a:p>
        </p:txBody>
      </p:sp>
      <p:sp>
        <p:nvSpPr>
          <p:cNvPr id="97283" name="Rectangle 3"/>
          <p:cNvSpPr>
            <a:spLocks noGrp="1" noChangeArrowheads="1"/>
          </p:cNvSpPr>
          <p:nvPr>
            <p:ph type="body" sz="half" idx="1"/>
          </p:nvPr>
        </p:nvSpPr>
        <p:spPr/>
        <p:txBody>
          <a:bodyPr/>
          <a:lstStyle/>
          <a:p>
            <a:r>
              <a:rPr lang="en-US" sz="2800"/>
              <a:t>Holds Ptolemais</a:t>
            </a:r>
          </a:p>
          <a:p>
            <a:r>
              <a:rPr lang="en-US" sz="2800"/>
              <a:t>Her first son declares himself king</a:t>
            </a:r>
          </a:p>
          <a:p>
            <a:pPr lvl="1"/>
            <a:r>
              <a:rPr lang="en-US" sz="2400"/>
              <a:t>She kills him</a:t>
            </a:r>
          </a:p>
          <a:p>
            <a:r>
              <a:rPr lang="en-US" sz="2800"/>
              <a:t>Declares herself Queen</a:t>
            </a:r>
          </a:p>
          <a:p>
            <a:r>
              <a:rPr lang="en-US" sz="2800"/>
              <a:t>Now has to fight the joint forces of Ptolemy and Alexander</a:t>
            </a:r>
          </a:p>
          <a:p>
            <a:endParaRPr lang="en-US" sz="2800"/>
          </a:p>
        </p:txBody>
      </p:sp>
      <p:pic>
        <p:nvPicPr>
          <p:cNvPr id="97287" name="Picture 7" descr="Kleopatra Thea Obvers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435600" y="2133600"/>
            <a:ext cx="3097213" cy="2984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84670778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rrowheads="1"/>
          </p:cNvSpPr>
          <p:nvPr>
            <p:ph type="title"/>
          </p:nvPr>
        </p:nvSpPr>
        <p:spPr/>
        <p:txBody>
          <a:bodyPr/>
          <a:lstStyle/>
          <a:p>
            <a:r>
              <a:rPr lang="en-US"/>
              <a:t>Antiochos VIII Grypos</a:t>
            </a:r>
          </a:p>
        </p:txBody>
      </p:sp>
      <p:sp>
        <p:nvSpPr>
          <p:cNvPr id="101379" name="Rectangle 3"/>
          <p:cNvSpPr>
            <a:spLocks noGrp="1" noChangeArrowheads="1"/>
          </p:cNvSpPr>
          <p:nvPr>
            <p:ph type="body" sz="half" idx="1"/>
          </p:nvPr>
        </p:nvSpPr>
        <p:spPr/>
        <p:txBody>
          <a:bodyPr/>
          <a:lstStyle/>
          <a:p>
            <a:r>
              <a:rPr lang="en-US" sz="2800" dirty="0"/>
              <a:t>Ptolemy abandons Alexander, supports </a:t>
            </a:r>
            <a:r>
              <a:rPr lang="en-US" sz="2800" dirty="0" err="1"/>
              <a:t>Grypos</a:t>
            </a:r>
            <a:r>
              <a:rPr lang="en-US" sz="2800" dirty="0"/>
              <a:t> and marries her daughter to him</a:t>
            </a:r>
          </a:p>
          <a:p>
            <a:r>
              <a:rPr lang="en-US" sz="2800" dirty="0"/>
              <a:t>His mother allows him to be her </a:t>
            </a:r>
            <a:r>
              <a:rPr lang="en-US" sz="2800" dirty="0" smtClean="0"/>
              <a:t>joint-King</a:t>
            </a:r>
            <a:endParaRPr lang="en-US" sz="2800" dirty="0"/>
          </a:p>
          <a:p>
            <a:r>
              <a:rPr lang="en-US" sz="2800" dirty="0"/>
              <a:t>Poisons his mother (while blaming her for trying to poison him)</a:t>
            </a:r>
          </a:p>
        </p:txBody>
      </p:sp>
      <p:pic>
        <p:nvPicPr>
          <p:cNvPr id="101381" name="Picture 5" descr="Kleopatra Thea and Antiochus VII obvers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292725" y="2060575"/>
            <a:ext cx="3373438" cy="32781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3952665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rrowheads="1"/>
          </p:cNvSpPr>
          <p:nvPr>
            <p:ph type="title"/>
          </p:nvPr>
        </p:nvSpPr>
        <p:spPr/>
        <p:txBody>
          <a:bodyPr/>
          <a:lstStyle/>
          <a:p>
            <a:r>
              <a:rPr lang="en-US"/>
              <a:t>Invasion of Antiochos Cyzicenus</a:t>
            </a:r>
          </a:p>
        </p:txBody>
      </p:sp>
      <p:sp>
        <p:nvSpPr>
          <p:cNvPr id="105475" name="Rectangle 3"/>
          <p:cNvSpPr>
            <a:spLocks noGrp="1" noChangeArrowheads="1"/>
          </p:cNvSpPr>
          <p:nvPr>
            <p:ph sz="quarter" idx="1"/>
          </p:nvPr>
        </p:nvSpPr>
        <p:spPr/>
        <p:txBody>
          <a:bodyPr/>
          <a:lstStyle/>
          <a:p>
            <a:r>
              <a:rPr lang="en-US"/>
              <a:t>Antiochos Cyzicenus invades (by 114)</a:t>
            </a:r>
          </a:p>
          <a:p>
            <a:r>
              <a:rPr lang="en-US"/>
              <a:t>Cyzicenus takes Antioch, Tarsus, Ptolemais, Sidon, Ascalon, and Damascus</a:t>
            </a:r>
          </a:p>
          <a:p>
            <a:r>
              <a:rPr lang="en-US"/>
              <a:t>Cleopatra (in Egypt) offers Cyzicenus support</a:t>
            </a:r>
          </a:p>
          <a:p>
            <a:endParaRPr lang="en-US"/>
          </a:p>
        </p:txBody>
      </p:sp>
    </p:spTree>
    <p:extLst>
      <p:ext uri="{BB962C8B-B14F-4D97-AF65-F5344CB8AC3E}">
        <p14:creationId xmlns:p14="http://schemas.microsoft.com/office/powerpoint/2010/main" val="10637619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descr="seleucid_empire_and_antiochus_3"/>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1450848" y="487680"/>
            <a:ext cx="6242304" cy="54254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96087833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Rot="1" noChangeArrowheads="1"/>
          </p:cNvSpPr>
          <p:nvPr>
            <p:ph type="title"/>
          </p:nvPr>
        </p:nvSpPr>
        <p:spPr/>
        <p:txBody>
          <a:bodyPr/>
          <a:lstStyle/>
          <a:p>
            <a:r>
              <a:rPr lang="en-US"/>
              <a:t>Grypos strikes back (112)</a:t>
            </a:r>
          </a:p>
        </p:txBody>
      </p:sp>
      <p:sp>
        <p:nvSpPr>
          <p:cNvPr id="107523" name="Rectangle 3"/>
          <p:cNvSpPr>
            <a:spLocks noGrp="1" noChangeArrowheads="1"/>
          </p:cNvSpPr>
          <p:nvPr>
            <p:ph sz="quarter" idx="1"/>
          </p:nvPr>
        </p:nvSpPr>
        <p:spPr/>
        <p:txBody>
          <a:bodyPr/>
          <a:lstStyle/>
          <a:p>
            <a:r>
              <a:rPr lang="en-US"/>
              <a:t>Grypos defeats Cyzicenus outside Antioch</a:t>
            </a:r>
          </a:p>
          <a:p>
            <a:r>
              <a:rPr lang="en-US"/>
              <a:t>Cleopatra Tryphaena (wife of Grypos) hates her sister (Cleopatra wife of Cyzicenus) and has her killed in a temple</a:t>
            </a:r>
          </a:p>
          <a:p>
            <a:endParaRPr lang="en-US"/>
          </a:p>
        </p:txBody>
      </p:sp>
    </p:spTree>
    <p:extLst>
      <p:ext uri="{BB962C8B-B14F-4D97-AF65-F5344CB8AC3E}">
        <p14:creationId xmlns:p14="http://schemas.microsoft.com/office/powerpoint/2010/main" val="138915781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rrowheads="1"/>
          </p:cNvSpPr>
          <p:nvPr>
            <p:ph type="title"/>
          </p:nvPr>
        </p:nvSpPr>
        <p:spPr/>
        <p:txBody>
          <a:bodyPr/>
          <a:lstStyle/>
          <a:p>
            <a:r>
              <a:rPr lang="en-US"/>
              <a:t>Cyzicenus returns (112/1)</a:t>
            </a:r>
          </a:p>
        </p:txBody>
      </p:sp>
      <p:sp>
        <p:nvSpPr>
          <p:cNvPr id="108547" name="Rectangle 3"/>
          <p:cNvSpPr>
            <a:spLocks noGrp="1" noChangeArrowheads="1"/>
          </p:cNvSpPr>
          <p:nvPr>
            <p:ph sz="quarter" idx="1"/>
          </p:nvPr>
        </p:nvSpPr>
        <p:spPr/>
        <p:txBody>
          <a:bodyPr/>
          <a:lstStyle/>
          <a:p>
            <a:r>
              <a:rPr lang="en-US"/>
              <a:t>Cyzicenus recaptures Antioch and kills Cleopatra Tryphaena (avenging his wife)</a:t>
            </a:r>
          </a:p>
          <a:p>
            <a:r>
              <a:rPr lang="en-US"/>
              <a:t>Grypos flees north to Roman controlled Aspendus</a:t>
            </a:r>
          </a:p>
          <a:p>
            <a:r>
              <a:rPr lang="en-US"/>
              <a:t>Grypos (with Ptolemaic help) has control over Ascalon in the south</a:t>
            </a:r>
          </a:p>
        </p:txBody>
      </p:sp>
    </p:spTree>
    <p:extLst>
      <p:ext uri="{BB962C8B-B14F-4D97-AF65-F5344CB8AC3E}">
        <p14:creationId xmlns:p14="http://schemas.microsoft.com/office/powerpoint/2010/main" val="270335139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rrowheads="1"/>
          </p:cNvSpPr>
          <p:nvPr>
            <p:ph type="title"/>
          </p:nvPr>
        </p:nvSpPr>
        <p:spPr/>
        <p:txBody>
          <a:bodyPr/>
          <a:lstStyle/>
          <a:p>
            <a:r>
              <a:rPr lang="en-US"/>
              <a:t>Grypus recovers</a:t>
            </a:r>
          </a:p>
        </p:txBody>
      </p:sp>
      <p:sp>
        <p:nvSpPr>
          <p:cNvPr id="109571" name="Rectangle 3"/>
          <p:cNvSpPr>
            <a:spLocks noGrp="1" noChangeArrowheads="1"/>
          </p:cNvSpPr>
          <p:nvPr>
            <p:ph sz="quarter" idx="1"/>
          </p:nvPr>
        </p:nvSpPr>
        <p:spPr/>
        <p:txBody>
          <a:bodyPr/>
          <a:lstStyle/>
          <a:p>
            <a:r>
              <a:rPr lang="en-US"/>
              <a:t>Takes Antioch and Tarsus in 111</a:t>
            </a:r>
          </a:p>
          <a:p>
            <a:r>
              <a:rPr lang="en-US"/>
              <a:t>Loses them in 110/109</a:t>
            </a:r>
          </a:p>
          <a:p>
            <a:r>
              <a:rPr lang="en-US"/>
              <a:t>Retakes them the next year (109/8) </a:t>
            </a:r>
          </a:p>
          <a:p>
            <a:r>
              <a:rPr lang="en-US"/>
              <a:t>By 107 Grypus controls Damascus (which he loses before 104)</a:t>
            </a:r>
          </a:p>
        </p:txBody>
      </p:sp>
    </p:spTree>
    <p:extLst>
      <p:ext uri="{BB962C8B-B14F-4D97-AF65-F5344CB8AC3E}">
        <p14:creationId xmlns:p14="http://schemas.microsoft.com/office/powerpoint/2010/main" val="175029535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Rot="1" noChangeArrowheads="1"/>
          </p:cNvSpPr>
          <p:nvPr>
            <p:ph type="title"/>
          </p:nvPr>
        </p:nvSpPr>
        <p:spPr/>
        <p:txBody>
          <a:bodyPr/>
          <a:lstStyle/>
          <a:p>
            <a:r>
              <a:rPr lang="en-US"/>
              <a:t>Stalemate and the end of Grypus</a:t>
            </a:r>
          </a:p>
        </p:txBody>
      </p:sp>
      <p:sp>
        <p:nvSpPr>
          <p:cNvPr id="111619" name="Rectangle 3"/>
          <p:cNvSpPr>
            <a:spLocks noGrp="1" noChangeArrowheads="1"/>
          </p:cNvSpPr>
          <p:nvPr>
            <p:ph sz="quarter" idx="1"/>
          </p:nvPr>
        </p:nvSpPr>
        <p:spPr/>
        <p:txBody>
          <a:bodyPr/>
          <a:lstStyle/>
          <a:p>
            <a:r>
              <a:rPr lang="en-US"/>
              <a:t>From 108/7-104/3 we know nothing of what happened between the brothers</a:t>
            </a:r>
          </a:p>
          <a:p>
            <a:r>
              <a:rPr lang="en-US"/>
              <a:t>104/3 Grypus retakes Damascus (loses it by 102/1)</a:t>
            </a:r>
          </a:p>
          <a:p>
            <a:r>
              <a:rPr lang="en-US"/>
              <a:t>104 Grypus marries Cleopatra Selene (gaining Ptolemaic support)</a:t>
            </a:r>
          </a:p>
          <a:p>
            <a:r>
              <a:rPr lang="en-US"/>
              <a:t>96 Grypus is murdered by one of his ministers</a:t>
            </a:r>
          </a:p>
        </p:txBody>
      </p:sp>
    </p:spTree>
    <p:extLst>
      <p:ext uri="{BB962C8B-B14F-4D97-AF65-F5344CB8AC3E}">
        <p14:creationId xmlns:p14="http://schemas.microsoft.com/office/powerpoint/2010/main" val="171961684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Rot="1" noChangeArrowheads="1"/>
          </p:cNvSpPr>
          <p:nvPr>
            <p:ph type="title"/>
          </p:nvPr>
        </p:nvSpPr>
        <p:spPr/>
        <p:txBody>
          <a:bodyPr/>
          <a:lstStyle/>
          <a:p>
            <a:r>
              <a:rPr lang="en-US"/>
              <a:t>Cyzicenus, sole king?</a:t>
            </a:r>
          </a:p>
        </p:txBody>
      </p:sp>
      <p:sp>
        <p:nvSpPr>
          <p:cNvPr id="112643" name="Rectangle 3"/>
          <p:cNvSpPr>
            <a:spLocks noGrp="1" noChangeArrowheads="1"/>
          </p:cNvSpPr>
          <p:nvPr>
            <p:ph sz="quarter" idx="1"/>
          </p:nvPr>
        </p:nvSpPr>
        <p:spPr/>
        <p:txBody>
          <a:bodyPr/>
          <a:lstStyle/>
          <a:p>
            <a:r>
              <a:rPr lang="en-US"/>
              <a:t>Cyzicenus takes Antioch, marries Cleopatra Selene</a:t>
            </a:r>
          </a:p>
          <a:p>
            <a:r>
              <a:rPr lang="en-US"/>
              <a:t>Ptolemy, now scared of Cyzicenus, sets up Demetrios III (son of Grypus) as king in Damascus</a:t>
            </a:r>
          </a:p>
          <a:p>
            <a:r>
              <a:rPr lang="en-US"/>
              <a:t>Seleukos VI (son of Grypus) raises his own army and tries to take the throne</a:t>
            </a:r>
          </a:p>
          <a:p>
            <a:r>
              <a:rPr lang="en-US"/>
              <a:t>Seleukos VI defeats Cyzicenus</a:t>
            </a:r>
          </a:p>
        </p:txBody>
      </p:sp>
    </p:spTree>
    <p:extLst>
      <p:ext uri="{BB962C8B-B14F-4D97-AF65-F5344CB8AC3E}">
        <p14:creationId xmlns:p14="http://schemas.microsoft.com/office/powerpoint/2010/main" val="116810026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rrowheads="1"/>
          </p:cNvSpPr>
          <p:nvPr>
            <p:ph type="title"/>
          </p:nvPr>
        </p:nvSpPr>
        <p:spPr/>
        <p:txBody>
          <a:bodyPr/>
          <a:lstStyle/>
          <a:p>
            <a:r>
              <a:rPr lang="en-US" sz="4000"/>
              <a:t>War of the Brothers (Generation 2)</a:t>
            </a:r>
          </a:p>
        </p:txBody>
      </p:sp>
      <p:sp>
        <p:nvSpPr>
          <p:cNvPr id="113667" name="Rectangle 3"/>
          <p:cNvSpPr>
            <a:spLocks noGrp="1" noChangeArrowheads="1"/>
          </p:cNvSpPr>
          <p:nvPr>
            <p:ph sz="quarter" idx="1"/>
          </p:nvPr>
        </p:nvSpPr>
        <p:spPr/>
        <p:txBody>
          <a:bodyPr/>
          <a:lstStyle/>
          <a:p>
            <a:r>
              <a:rPr lang="en-US"/>
              <a:t>Seleukos VI captures Antioch in 95 </a:t>
            </a:r>
          </a:p>
          <a:p>
            <a:r>
              <a:rPr lang="en-US"/>
              <a:t>Antiochos (XI) Eusebes (son of Cyzicenus) marries Cleopatra Selene and claims the throne </a:t>
            </a:r>
          </a:p>
          <a:p>
            <a:r>
              <a:rPr lang="en-US"/>
              <a:t>Eusebes immediately attacks Seleukos and drives him out of Syria</a:t>
            </a:r>
          </a:p>
          <a:p>
            <a:r>
              <a:rPr lang="en-US"/>
              <a:t>Antiochos XII and Philip (sons of Grypus) jointly claim the throne from the north</a:t>
            </a:r>
          </a:p>
          <a:p>
            <a:endParaRPr lang="en-US"/>
          </a:p>
        </p:txBody>
      </p:sp>
    </p:spTree>
    <p:extLst>
      <p:ext uri="{BB962C8B-B14F-4D97-AF65-F5344CB8AC3E}">
        <p14:creationId xmlns:p14="http://schemas.microsoft.com/office/powerpoint/2010/main" val="220537413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rrowheads="1"/>
          </p:cNvSpPr>
          <p:nvPr>
            <p:ph type="title"/>
          </p:nvPr>
        </p:nvSpPr>
        <p:spPr/>
        <p:txBody>
          <a:bodyPr/>
          <a:lstStyle/>
          <a:p>
            <a:r>
              <a:rPr lang="en-US"/>
              <a:t>War of the Brothers (continued)</a:t>
            </a:r>
          </a:p>
        </p:txBody>
      </p:sp>
      <p:sp>
        <p:nvSpPr>
          <p:cNvPr id="114691" name="Rectangle 3"/>
          <p:cNvSpPr>
            <a:spLocks noGrp="1" noChangeArrowheads="1"/>
          </p:cNvSpPr>
          <p:nvPr>
            <p:ph sz="quarter" idx="1"/>
          </p:nvPr>
        </p:nvSpPr>
        <p:spPr/>
        <p:txBody>
          <a:bodyPr/>
          <a:lstStyle/>
          <a:p>
            <a:r>
              <a:rPr lang="en-US"/>
              <a:t>93: Antiochos XI takes Antioch from Eusebes</a:t>
            </a:r>
          </a:p>
          <a:p>
            <a:r>
              <a:rPr lang="en-US"/>
              <a:t>Eusebes counterattacks, and Antiochos XII drowns fleeing the battle</a:t>
            </a:r>
          </a:p>
          <a:p>
            <a:r>
              <a:rPr lang="en-US"/>
              <a:t>Philip and Demetrios unite against Eusebes (Philip controls the north, Eusebes the middle, Demetrios the south)</a:t>
            </a:r>
          </a:p>
          <a:p>
            <a:r>
              <a:rPr lang="en-US"/>
              <a:t>Eusebes goes off to fight the Parthians where he dies</a:t>
            </a:r>
          </a:p>
        </p:txBody>
      </p:sp>
    </p:spTree>
    <p:extLst>
      <p:ext uri="{BB962C8B-B14F-4D97-AF65-F5344CB8AC3E}">
        <p14:creationId xmlns:p14="http://schemas.microsoft.com/office/powerpoint/2010/main" val="173541769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Rot="1" noChangeArrowheads="1"/>
          </p:cNvSpPr>
          <p:nvPr>
            <p:ph type="title"/>
          </p:nvPr>
        </p:nvSpPr>
        <p:spPr/>
        <p:txBody>
          <a:bodyPr>
            <a:normAutofit fontScale="90000"/>
          </a:bodyPr>
          <a:lstStyle/>
          <a:p>
            <a:r>
              <a:rPr lang="en-US" sz="4000"/>
              <a:t>Demetrios and Philip, balance of Power?</a:t>
            </a:r>
          </a:p>
        </p:txBody>
      </p:sp>
      <p:sp>
        <p:nvSpPr>
          <p:cNvPr id="115715" name="Rectangle 3"/>
          <p:cNvSpPr>
            <a:spLocks noGrp="1" noChangeArrowheads="1"/>
          </p:cNvSpPr>
          <p:nvPr>
            <p:ph sz="quarter" idx="1"/>
          </p:nvPr>
        </p:nvSpPr>
        <p:spPr/>
        <p:txBody>
          <a:bodyPr/>
          <a:lstStyle/>
          <a:p>
            <a:r>
              <a:rPr lang="en-US"/>
              <a:t>Philip stays in power in the north and does nothing</a:t>
            </a:r>
          </a:p>
          <a:p>
            <a:r>
              <a:rPr lang="en-US"/>
              <a:t>Demetrios takes Eusebes territory and gets drawn into war with the Jews</a:t>
            </a:r>
          </a:p>
          <a:p>
            <a:r>
              <a:rPr lang="en-US"/>
              <a:t>With Demetrios at war, Philip moves south and stations himself at Beroea</a:t>
            </a:r>
          </a:p>
          <a:p>
            <a:r>
              <a:rPr lang="en-US"/>
              <a:t>Demetrios returns, sieges Beroea and is captured by a Parthian counter-siege (he dies in captivity)</a:t>
            </a:r>
          </a:p>
        </p:txBody>
      </p:sp>
    </p:spTree>
    <p:extLst>
      <p:ext uri="{BB962C8B-B14F-4D97-AF65-F5344CB8AC3E}">
        <p14:creationId xmlns:p14="http://schemas.microsoft.com/office/powerpoint/2010/main" val="54118777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Rot="1" noChangeArrowheads="1"/>
          </p:cNvSpPr>
          <p:nvPr>
            <p:ph type="title"/>
          </p:nvPr>
        </p:nvSpPr>
        <p:spPr/>
        <p:txBody>
          <a:bodyPr/>
          <a:lstStyle/>
          <a:p>
            <a:r>
              <a:rPr lang="en-US" sz="4000"/>
              <a:t>Antiochos Dionysus, another brother</a:t>
            </a:r>
          </a:p>
        </p:txBody>
      </p:sp>
      <p:sp>
        <p:nvSpPr>
          <p:cNvPr id="117763" name="Rectangle 3"/>
          <p:cNvSpPr>
            <a:spLocks noGrp="1" noChangeArrowheads="1"/>
          </p:cNvSpPr>
          <p:nvPr>
            <p:ph sz="quarter" idx="1"/>
          </p:nvPr>
        </p:nvSpPr>
        <p:spPr/>
        <p:txBody>
          <a:bodyPr/>
          <a:lstStyle/>
          <a:p>
            <a:pPr>
              <a:lnSpc>
                <a:spcPct val="90000"/>
              </a:lnSpc>
            </a:pPr>
            <a:r>
              <a:rPr lang="en-US"/>
              <a:t>Antiochos Dionysus (the final son of Antiochos Grypus) takes Damascus and claims to be king</a:t>
            </a:r>
          </a:p>
          <a:p>
            <a:pPr>
              <a:lnSpc>
                <a:spcPct val="90000"/>
              </a:lnSpc>
            </a:pPr>
            <a:r>
              <a:rPr lang="en-US"/>
              <a:t>He does not attempt to expand his power north against Philip</a:t>
            </a:r>
          </a:p>
          <a:p>
            <a:pPr>
              <a:lnSpc>
                <a:spcPct val="90000"/>
              </a:lnSpc>
            </a:pPr>
            <a:r>
              <a:rPr lang="en-US"/>
              <a:t>Attacks the Nabataeans</a:t>
            </a:r>
          </a:p>
          <a:p>
            <a:pPr>
              <a:lnSpc>
                <a:spcPct val="90000"/>
              </a:lnSpc>
            </a:pPr>
            <a:r>
              <a:rPr lang="en-US"/>
              <a:t>Philip invades Antioch, is tricked and retreats</a:t>
            </a:r>
          </a:p>
          <a:p>
            <a:pPr>
              <a:lnSpc>
                <a:spcPct val="90000"/>
              </a:lnSpc>
            </a:pPr>
            <a:r>
              <a:rPr lang="en-US"/>
              <a:t>Dionysus returns to fight Philip, finds him gone and goes back to fighting the Nabataeans and dies on campaign</a:t>
            </a:r>
          </a:p>
        </p:txBody>
      </p:sp>
    </p:spTree>
    <p:extLst>
      <p:ext uri="{BB962C8B-B14F-4D97-AF65-F5344CB8AC3E}">
        <p14:creationId xmlns:p14="http://schemas.microsoft.com/office/powerpoint/2010/main" val="194915309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rrowheads="1"/>
          </p:cNvSpPr>
          <p:nvPr>
            <p:ph type="title"/>
          </p:nvPr>
        </p:nvSpPr>
        <p:spPr/>
        <p:txBody>
          <a:bodyPr/>
          <a:lstStyle/>
          <a:p>
            <a:r>
              <a:rPr lang="en-US"/>
              <a:t>Philip and Peace</a:t>
            </a:r>
          </a:p>
        </p:txBody>
      </p:sp>
      <p:sp>
        <p:nvSpPr>
          <p:cNvPr id="118787" name="Rectangle 3"/>
          <p:cNvSpPr>
            <a:spLocks noGrp="1" noChangeArrowheads="1"/>
          </p:cNvSpPr>
          <p:nvPr>
            <p:ph sz="quarter" idx="1"/>
          </p:nvPr>
        </p:nvSpPr>
        <p:spPr/>
        <p:txBody>
          <a:bodyPr/>
          <a:lstStyle/>
          <a:p>
            <a:r>
              <a:rPr lang="en-US"/>
              <a:t>Excluding his campaign against Antioch, Philip does relatively little when Dionysus is king</a:t>
            </a:r>
          </a:p>
          <a:p>
            <a:r>
              <a:rPr lang="en-US"/>
              <a:t>Selene remains alive with children by Eusebes </a:t>
            </a:r>
          </a:p>
          <a:p>
            <a:r>
              <a:rPr lang="en-US"/>
              <a:t>Philip dies in 84/3 (apparently not in battle)</a:t>
            </a:r>
          </a:p>
          <a:p>
            <a:r>
              <a:rPr lang="en-US"/>
              <a:t>Chaos resumes</a:t>
            </a:r>
          </a:p>
          <a:p>
            <a:pPr>
              <a:buFont typeface="Wingdings" pitchFamily="2" charset="2"/>
              <a:buNone/>
            </a:pPr>
            <a:endParaRPr lang="en-US"/>
          </a:p>
        </p:txBody>
      </p:sp>
    </p:spTree>
    <p:extLst>
      <p:ext uri="{BB962C8B-B14F-4D97-AF65-F5344CB8AC3E}">
        <p14:creationId xmlns:p14="http://schemas.microsoft.com/office/powerpoint/2010/main" val="284572376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Rot="1" noChangeArrowheads="1"/>
          </p:cNvSpPr>
          <p:nvPr>
            <p:ph type="title"/>
          </p:nvPr>
        </p:nvSpPr>
        <p:spPr/>
        <p:txBody>
          <a:bodyPr/>
          <a:lstStyle/>
          <a:p>
            <a:r>
              <a:rPr lang="en-US" sz="4000"/>
              <a:t>Selene and the end of the Seleukids</a:t>
            </a:r>
          </a:p>
        </p:txBody>
      </p:sp>
      <p:sp>
        <p:nvSpPr>
          <p:cNvPr id="119811" name="Rectangle 3"/>
          <p:cNvSpPr>
            <a:spLocks noGrp="1" noChangeArrowheads="1"/>
          </p:cNvSpPr>
          <p:nvPr>
            <p:ph sz="quarter" idx="1"/>
          </p:nvPr>
        </p:nvSpPr>
        <p:spPr/>
        <p:txBody>
          <a:bodyPr/>
          <a:lstStyle/>
          <a:p>
            <a:r>
              <a:rPr lang="en-US"/>
              <a:t>Selene attempts to install herself as regent for her sons at Antioch, they refuse</a:t>
            </a:r>
          </a:p>
          <a:p>
            <a:r>
              <a:rPr lang="en-US"/>
              <a:t>Antioch declares the Armenian king Tigranes, King of Antioch</a:t>
            </a:r>
          </a:p>
          <a:p>
            <a:r>
              <a:rPr lang="en-US"/>
              <a:t>Damascus declares the Nabataean king Aretas III, king</a:t>
            </a:r>
          </a:p>
          <a:p>
            <a:r>
              <a:rPr lang="en-US"/>
              <a:t>Selene takes Ptolemais (by 72)</a:t>
            </a:r>
          </a:p>
          <a:p>
            <a:r>
              <a:rPr lang="en-US"/>
              <a:t>72/1 Tigranes takes Damascus</a:t>
            </a:r>
          </a:p>
        </p:txBody>
      </p:sp>
    </p:spTree>
    <p:extLst>
      <p:ext uri="{BB962C8B-B14F-4D97-AF65-F5344CB8AC3E}">
        <p14:creationId xmlns:p14="http://schemas.microsoft.com/office/powerpoint/2010/main" val="27664703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rrowheads="1"/>
          </p:cNvSpPr>
          <p:nvPr>
            <p:ph type="title"/>
          </p:nvPr>
        </p:nvSpPr>
        <p:spPr/>
        <p:txBody>
          <a:bodyPr/>
          <a:lstStyle/>
          <a:p>
            <a:r>
              <a:rPr lang="en-US"/>
              <a:t>Roman intervention </a:t>
            </a:r>
          </a:p>
        </p:txBody>
      </p:sp>
      <p:sp>
        <p:nvSpPr>
          <p:cNvPr id="120835" name="Rectangle 3"/>
          <p:cNvSpPr>
            <a:spLocks noGrp="1" noChangeArrowheads="1"/>
          </p:cNvSpPr>
          <p:nvPr>
            <p:ph sz="quarter" idx="1"/>
          </p:nvPr>
        </p:nvSpPr>
        <p:spPr/>
        <p:txBody>
          <a:bodyPr/>
          <a:lstStyle/>
          <a:p>
            <a:r>
              <a:rPr lang="en-US"/>
              <a:t>Selene’s sons are sent to Rome (in 75) Rome confirms their right to be kings</a:t>
            </a:r>
          </a:p>
          <a:p>
            <a:r>
              <a:rPr lang="en-US"/>
              <a:t>In 72, Tigranes sieges Selene at Ptolemais by 69 she capitulates and dies in captivity</a:t>
            </a:r>
          </a:p>
          <a:p>
            <a:r>
              <a:rPr lang="en-US"/>
              <a:t>In 69/8 Tigranes is drawn into war with Rome to help Mithradates and Antiochos XIII slips back into Antioch</a:t>
            </a:r>
          </a:p>
        </p:txBody>
      </p:sp>
    </p:spTree>
    <p:extLst>
      <p:ext uri="{BB962C8B-B14F-4D97-AF65-F5344CB8AC3E}">
        <p14:creationId xmlns:p14="http://schemas.microsoft.com/office/powerpoint/2010/main" val="330659035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Rot="1" noChangeArrowheads="1"/>
          </p:cNvSpPr>
          <p:nvPr>
            <p:ph type="title"/>
          </p:nvPr>
        </p:nvSpPr>
        <p:spPr/>
        <p:txBody>
          <a:bodyPr/>
          <a:lstStyle/>
          <a:p>
            <a:r>
              <a:rPr lang="en-US"/>
              <a:t>One last try</a:t>
            </a:r>
          </a:p>
        </p:txBody>
      </p:sp>
      <p:sp>
        <p:nvSpPr>
          <p:cNvPr id="121859" name="Rectangle 3"/>
          <p:cNvSpPr>
            <a:spLocks noGrp="1" noChangeArrowheads="1"/>
          </p:cNvSpPr>
          <p:nvPr>
            <p:ph sz="quarter" idx="1"/>
          </p:nvPr>
        </p:nvSpPr>
        <p:spPr/>
        <p:txBody>
          <a:bodyPr/>
          <a:lstStyle/>
          <a:p>
            <a:pPr>
              <a:lnSpc>
                <a:spcPct val="90000"/>
              </a:lnSpc>
            </a:pPr>
            <a:r>
              <a:rPr lang="en-US"/>
              <a:t>Antiochos XIII loses to the Nabetaeans and Antioch revolts</a:t>
            </a:r>
          </a:p>
          <a:p>
            <a:pPr>
              <a:lnSpc>
                <a:spcPct val="90000"/>
              </a:lnSpc>
            </a:pPr>
            <a:r>
              <a:rPr lang="en-US"/>
              <a:t>Philip II (son of Philip) claims the throne with the help of Aziz (Arab king) and Antioch rebels</a:t>
            </a:r>
          </a:p>
          <a:p>
            <a:pPr>
              <a:lnSpc>
                <a:spcPct val="90000"/>
              </a:lnSpc>
            </a:pPr>
            <a:r>
              <a:rPr lang="en-US"/>
              <a:t>Antiochos XIII asks for help from another Arab King</a:t>
            </a:r>
          </a:p>
          <a:p>
            <a:pPr>
              <a:lnSpc>
                <a:spcPct val="90000"/>
              </a:lnSpc>
            </a:pPr>
            <a:r>
              <a:rPr lang="en-US"/>
              <a:t>The brothers are betrayed, Ptolemy defeats Mithradates and makes Syria into a Roman province</a:t>
            </a:r>
          </a:p>
        </p:txBody>
      </p:sp>
    </p:spTree>
    <p:extLst>
      <p:ext uri="{BB962C8B-B14F-4D97-AF65-F5344CB8AC3E}">
        <p14:creationId xmlns:p14="http://schemas.microsoft.com/office/powerpoint/2010/main" val="254256994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endParaRPr lang="en-GB"/>
          </a:p>
        </p:txBody>
      </p:sp>
      <p:sp>
        <p:nvSpPr>
          <p:cNvPr id="3" name="Title 2"/>
          <p:cNvSpPr>
            <a:spLocks noGrp="1"/>
          </p:cNvSpPr>
          <p:nvPr>
            <p:ph type="title"/>
          </p:nvPr>
        </p:nvSpPr>
        <p:spPr/>
        <p:txBody>
          <a:bodyPr/>
          <a:lstStyle/>
          <a:p>
            <a:r>
              <a:rPr lang="en-GB" dirty="0" err="1" smtClean="0"/>
              <a:t>Mithridates</a:t>
            </a:r>
            <a:endParaRPr lang="en-GB" dirty="0"/>
          </a:p>
        </p:txBody>
      </p:sp>
    </p:spTree>
    <p:extLst>
      <p:ext uri="{BB962C8B-B14F-4D97-AF65-F5344CB8AC3E}">
        <p14:creationId xmlns:p14="http://schemas.microsoft.com/office/powerpoint/2010/main" val="20752269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Asia Minor </a:t>
            </a:r>
            <a:endParaRPr lang="en-GB" dirty="0"/>
          </a:p>
        </p:txBody>
      </p:sp>
      <p:sp>
        <p:nvSpPr>
          <p:cNvPr id="3" name="Content Placeholder 2"/>
          <p:cNvSpPr>
            <a:spLocks noGrp="1"/>
          </p:cNvSpPr>
          <p:nvPr>
            <p:ph sz="quarter" idx="1"/>
          </p:nvPr>
        </p:nvSpPr>
        <p:spPr/>
        <p:txBody>
          <a:bodyPr/>
          <a:lstStyle/>
          <a:p>
            <a:r>
              <a:rPr lang="en-GB" dirty="0" smtClean="0"/>
              <a:t>Gradual increase in the independence of areas:</a:t>
            </a:r>
          </a:p>
          <a:p>
            <a:pPr lvl="1"/>
            <a:r>
              <a:rPr lang="en-GB" dirty="0" err="1" smtClean="0"/>
              <a:t>Pergamon</a:t>
            </a:r>
            <a:endParaRPr lang="en-GB" dirty="0" smtClean="0"/>
          </a:p>
          <a:p>
            <a:pPr lvl="1"/>
            <a:r>
              <a:rPr lang="en-GB" dirty="0" smtClean="0"/>
              <a:t>Galatians</a:t>
            </a:r>
          </a:p>
          <a:p>
            <a:pPr lvl="1"/>
            <a:r>
              <a:rPr lang="en-GB" dirty="0" smtClean="0"/>
              <a:t>Cappadocia</a:t>
            </a:r>
          </a:p>
          <a:p>
            <a:pPr lvl="1"/>
            <a:r>
              <a:rPr lang="en-GB" dirty="0" smtClean="0"/>
              <a:t>Pontus (Upper Cappadocia)</a:t>
            </a:r>
          </a:p>
          <a:p>
            <a:pPr lvl="1"/>
            <a:r>
              <a:rPr lang="en-GB" dirty="0" smtClean="0"/>
              <a:t>Bithynia</a:t>
            </a:r>
          </a:p>
          <a:p>
            <a:endParaRPr lang="en-GB" dirty="0"/>
          </a:p>
        </p:txBody>
      </p:sp>
    </p:spTree>
    <p:extLst>
      <p:ext uri="{BB962C8B-B14F-4D97-AF65-F5344CB8AC3E}">
        <p14:creationId xmlns:p14="http://schemas.microsoft.com/office/powerpoint/2010/main" val="11141479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a:t>
            </a:r>
            <a:r>
              <a:rPr lang="en-GB" dirty="0" err="1" smtClean="0"/>
              <a:t>Pergamon</a:t>
            </a:r>
            <a:endParaRPr lang="en-GB" dirty="0"/>
          </a:p>
        </p:txBody>
      </p:sp>
      <p:sp>
        <p:nvSpPr>
          <p:cNvPr id="3" name="Content Placeholder 2"/>
          <p:cNvSpPr>
            <a:spLocks noGrp="1"/>
          </p:cNvSpPr>
          <p:nvPr>
            <p:ph sz="quarter" idx="1"/>
          </p:nvPr>
        </p:nvSpPr>
        <p:spPr/>
        <p:txBody>
          <a:bodyPr/>
          <a:lstStyle/>
          <a:p>
            <a:r>
              <a:rPr lang="en-GB" dirty="0" smtClean="0"/>
              <a:t>133 </a:t>
            </a:r>
            <a:r>
              <a:rPr lang="en-GB" dirty="0" err="1" smtClean="0"/>
              <a:t>Attalos</a:t>
            </a:r>
            <a:r>
              <a:rPr lang="en-GB" dirty="0" smtClean="0"/>
              <a:t> III dies and gives his Kingdom to Rome</a:t>
            </a:r>
          </a:p>
          <a:p>
            <a:r>
              <a:rPr lang="en-GB" dirty="0" smtClean="0"/>
              <a:t>Cappadocia, Pontus and Bithynia all side with Rome in the war against </a:t>
            </a:r>
            <a:r>
              <a:rPr lang="en-GB" dirty="0" err="1" smtClean="0"/>
              <a:t>Aristonikos</a:t>
            </a:r>
            <a:endParaRPr lang="en-GB" dirty="0" smtClean="0"/>
          </a:p>
          <a:p>
            <a:endParaRPr lang="en-GB" dirty="0"/>
          </a:p>
        </p:txBody>
      </p:sp>
    </p:spTree>
    <p:extLst>
      <p:ext uri="{BB962C8B-B14F-4D97-AF65-F5344CB8AC3E}">
        <p14:creationId xmlns:p14="http://schemas.microsoft.com/office/powerpoint/2010/main" val="13242331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Mitridates</a:t>
            </a:r>
            <a:r>
              <a:rPr lang="en-GB" dirty="0" smtClean="0"/>
              <a:t> VI</a:t>
            </a:r>
            <a:endParaRPr lang="en-GB" dirty="0"/>
          </a:p>
        </p:txBody>
      </p:sp>
      <p:sp>
        <p:nvSpPr>
          <p:cNvPr id="3" name="Content Placeholder 2"/>
          <p:cNvSpPr>
            <a:spLocks noGrp="1"/>
          </p:cNvSpPr>
          <p:nvPr>
            <p:ph sz="quarter" idx="1"/>
          </p:nvPr>
        </p:nvSpPr>
        <p:spPr/>
        <p:txBody>
          <a:bodyPr/>
          <a:lstStyle/>
          <a:p>
            <a:r>
              <a:rPr lang="en-GB" dirty="0" smtClean="0"/>
              <a:t>120 becomes king under the guardianship of his mother </a:t>
            </a:r>
            <a:r>
              <a:rPr lang="en-GB" dirty="0" err="1" smtClean="0"/>
              <a:t>Laodice</a:t>
            </a:r>
            <a:endParaRPr lang="en-GB" dirty="0" smtClean="0"/>
          </a:p>
          <a:p>
            <a:r>
              <a:rPr lang="en-GB" dirty="0" smtClean="0"/>
              <a:t>Brother </a:t>
            </a:r>
            <a:r>
              <a:rPr lang="en-GB" dirty="0" err="1" smtClean="0"/>
              <a:t>Chrestos</a:t>
            </a:r>
            <a:r>
              <a:rPr lang="en-GB" dirty="0" smtClean="0"/>
              <a:t> also king</a:t>
            </a:r>
          </a:p>
          <a:p>
            <a:r>
              <a:rPr lang="en-GB" dirty="0" smtClean="0"/>
              <a:t>112 Kills both and begins sole rule</a:t>
            </a:r>
            <a:endParaRPr lang="en-GB" dirty="0"/>
          </a:p>
        </p:txBody>
      </p:sp>
      <p:pic>
        <p:nvPicPr>
          <p:cNvPr id="5124" name="Picture 4" descr="http://t0.gstatic.com/images?q=tbn:ANd9GcQhkxze6AV-ChKKCk-5zQ-gNKaTYryoBopZIijxvUPeZNdJtY7d&amp;t=1"/>
          <p:cNvPicPr>
            <a:picLocks noChangeAspect="1" noChangeArrowheads="1"/>
          </p:cNvPicPr>
          <p:nvPr/>
        </p:nvPicPr>
        <p:blipFill>
          <a:blip r:embed="rId2" cstate="print"/>
          <a:srcRect/>
          <a:stretch>
            <a:fillRect/>
          </a:stretch>
        </p:blipFill>
        <p:spPr bwMode="auto">
          <a:xfrm>
            <a:off x="3491880" y="3789040"/>
            <a:ext cx="2160240" cy="2807215"/>
          </a:xfrm>
          <a:prstGeom prst="rect">
            <a:avLst/>
          </a:prstGeom>
          <a:noFill/>
        </p:spPr>
      </p:pic>
    </p:spTree>
    <p:extLst>
      <p:ext uri="{BB962C8B-B14F-4D97-AF65-F5344CB8AC3E}">
        <p14:creationId xmlns:p14="http://schemas.microsoft.com/office/powerpoint/2010/main" val="6462712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Expansion</a:t>
            </a:r>
            <a:endParaRPr lang="en-GB" dirty="0"/>
          </a:p>
        </p:txBody>
      </p:sp>
      <p:sp>
        <p:nvSpPr>
          <p:cNvPr id="3" name="Content Placeholder 2"/>
          <p:cNvSpPr>
            <a:spLocks noGrp="1"/>
          </p:cNvSpPr>
          <p:nvPr>
            <p:ph sz="quarter" idx="1"/>
          </p:nvPr>
        </p:nvSpPr>
        <p:spPr/>
        <p:txBody>
          <a:bodyPr/>
          <a:lstStyle/>
          <a:p>
            <a:r>
              <a:rPr lang="en-GB" dirty="0" smtClean="0"/>
              <a:t>Control of Black Sea</a:t>
            </a:r>
          </a:p>
          <a:p>
            <a:r>
              <a:rPr lang="en-GB" dirty="0" smtClean="0"/>
              <a:t>Aid Greek cities in the Crimea against Scythians</a:t>
            </a:r>
          </a:p>
          <a:p>
            <a:r>
              <a:rPr lang="en-GB" dirty="0" smtClean="0"/>
              <a:t>Attack Cappadocia, kills last member of the royal line </a:t>
            </a:r>
            <a:r>
              <a:rPr lang="en-GB" dirty="0" err="1" smtClean="0"/>
              <a:t>Ariarathes</a:t>
            </a:r>
            <a:r>
              <a:rPr lang="en-GB" dirty="0" smtClean="0"/>
              <a:t> VII</a:t>
            </a:r>
          </a:p>
          <a:p>
            <a:r>
              <a:rPr lang="en-GB" dirty="0" smtClean="0"/>
              <a:t>Invades </a:t>
            </a:r>
            <a:r>
              <a:rPr lang="en-GB" dirty="0" err="1" smtClean="0"/>
              <a:t>Paphlagonia</a:t>
            </a:r>
            <a:endParaRPr lang="en-GB" dirty="0"/>
          </a:p>
        </p:txBody>
      </p:sp>
      <p:pic>
        <p:nvPicPr>
          <p:cNvPr id="2050" name="Picture 2" descr="http://www.wildwinds.com/coins/greece/cappadocia/kings/ariarathes_VII/Morkholm_12-o.jpg"/>
          <p:cNvPicPr>
            <a:picLocks noChangeAspect="1" noChangeArrowheads="1"/>
          </p:cNvPicPr>
          <p:nvPr/>
        </p:nvPicPr>
        <p:blipFill>
          <a:blip r:embed="rId3" cstate="print"/>
          <a:srcRect/>
          <a:stretch>
            <a:fillRect/>
          </a:stretch>
        </p:blipFill>
        <p:spPr bwMode="auto">
          <a:xfrm>
            <a:off x="5148064" y="3645024"/>
            <a:ext cx="2857500" cy="2857500"/>
          </a:xfrm>
          <a:prstGeom prst="rect">
            <a:avLst/>
          </a:prstGeom>
          <a:noFill/>
        </p:spPr>
      </p:pic>
      <p:sp>
        <p:nvSpPr>
          <p:cNvPr id="5" name="TextBox 4"/>
          <p:cNvSpPr txBox="1"/>
          <p:nvPr/>
        </p:nvSpPr>
        <p:spPr>
          <a:xfrm>
            <a:off x="5940152" y="6381328"/>
            <a:ext cx="1442383" cy="369332"/>
          </a:xfrm>
          <a:prstGeom prst="rect">
            <a:avLst/>
          </a:prstGeom>
          <a:noFill/>
        </p:spPr>
        <p:txBody>
          <a:bodyPr wrap="none" rtlCol="0">
            <a:spAutoFit/>
          </a:bodyPr>
          <a:lstStyle/>
          <a:p>
            <a:r>
              <a:rPr lang="en-GB" dirty="0" err="1" smtClean="0"/>
              <a:t>Ariarathes</a:t>
            </a:r>
            <a:r>
              <a:rPr lang="en-GB" dirty="0" smtClean="0"/>
              <a:t> VII</a:t>
            </a:r>
            <a:endParaRPr lang="en-GB" dirty="0"/>
          </a:p>
        </p:txBody>
      </p:sp>
    </p:spTree>
    <p:extLst>
      <p:ext uri="{BB962C8B-B14F-4D97-AF65-F5344CB8AC3E}">
        <p14:creationId xmlns:p14="http://schemas.microsoft.com/office/powerpoint/2010/main" val="696717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wapedia.mobi/thumb/7ef4502/en/fixed/470/371/1stMithritadicwar89BC.png?format=jpg"/>
          <p:cNvPicPr>
            <a:picLocks noChangeAspect="1" noChangeArrowheads="1"/>
          </p:cNvPicPr>
          <p:nvPr/>
        </p:nvPicPr>
        <p:blipFill>
          <a:blip r:embed="rId2" cstate="print"/>
          <a:srcRect/>
          <a:stretch>
            <a:fillRect/>
          </a:stretch>
        </p:blipFill>
        <p:spPr bwMode="auto">
          <a:xfrm>
            <a:off x="0" y="-1"/>
            <a:ext cx="9144000" cy="7217925"/>
          </a:xfrm>
          <a:prstGeom prst="rect">
            <a:avLst/>
          </a:prstGeom>
          <a:noFill/>
        </p:spPr>
      </p:pic>
    </p:spTree>
    <p:extLst>
      <p:ext uri="{BB962C8B-B14F-4D97-AF65-F5344CB8AC3E}">
        <p14:creationId xmlns:p14="http://schemas.microsoft.com/office/powerpoint/2010/main" val="36221133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Cappadocia</a:t>
            </a:r>
            <a:endParaRPr lang="en-GB" dirty="0"/>
          </a:p>
        </p:txBody>
      </p:sp>
      <p:sp>
        <p:nvSpPr>
          <p:cNvPr id="3" name="Content Placeholder 2"/>
          <p:cNvSpPr>
            <a:spLocks noGrp="1"/>
          </p:cNvSpPr>
          <p:nvPr>
            <p:ph sz="quarter" idx="1"/>
          </p:nvPr>
        </p:nvSpPr>
        <p:spPr/>
        <p:txBody>
          <a:bodyPr/>
          <a:lstStyle/>
          <a:p>
            <a:r>
              <a:rPr lang="en-GB" dirty="0" smtClean="0"/>
              <a:t>Rome declares it “free”</a:t>
            </a:r>
          </a:p>
          <a:p>
            <a:r>
              <a:rPr lang="en-GB" dirty="0" err="1" smtClean="0"/>
              <a:t>Ariobarzanes</a:t>
            </a:r>
            <a:r>
              <a:rPr lang="en-GB" dirty="0" smtClean="0"/>
              <a:t> becomes king by the will of the Senate in 95</a:t>
            </a:r>
          </a:p>
          <a:p>
            <a:endParaRPr lang="en-GB" dirty="0"/>
          </a:p>
        </p:txBody>
      </p:sp>
      <p:pic>
        <p:nvPicPr>
          <p:cNvPr id="31748" name="Picture 4" descr="http://www.wildwinds.com/coins/greece/cappadocia/kings/ariobarzanes_I/SNGCop_160.jpg"/>
          <p:cNvPicPr>
            <a:picLocks noChangeAspect="1" noChangeArrowheads="1"/>
          </p:cNvPicPr>
          <p:nvPr/>
        </p:nvPicPr>
        <p:blipFill>
          <a:blip r:embed="rId3" cstate="print"/>
          <a:srcRect/>
          <a:stretch>
            <a:fillRect/>
          </a:stretch>
        </p:blipFill>
        <p:spPr bwMode="auto">
          <a:xfrm>
            <a:off x="1979712" y="3429000"/>
            <a:ext cx="5432039" cy="2924944"/>
          </a:xfrm>
          <a:prstGeom prst="rect">
            <a:avLst/>
          </a:prstGeom>
          <a:noFill/>
        </p:spPr>
      </p:pic>
      <p:sp>
        <p:nvSpPr>
          <p:cNvPr id="6" name="TextBox 5"/>
          <p:cNvSpPr txBox="1"/>
          <p:nvPr/>
        </p:nvSpPr>
        <p:spPr>
          <a:xfrm>
            <a:off x="2339752" y="6309320"/>
            <a:ext cx="5017720" cy="369332"/>
          </a:xfrm>
          <a:prstGeom prst="rect">
            <a:avLst/>
          </a:prstGeom>
          <a:noFill/>
        </p:spPr>
        <p:txBody>
          <a:bodyPr wrap="none" rtlCol="0">
            <a:spAutoFit/>
          </a:bodyPr>
          <a:lstStyle/>
          <a:p>
            <a:r>
              <a:rPr lang="en-GB" dirty="0" smtClean="0">
                <a:latin typeface="Symbol" pitchFamily="18" charset="2"/>
              </a:rPr>
              <a:t>BASILEWS APIOBAPZANOU FILORWMAIOU</a:t>
            </a:r>
            <a:endParaRPr lang="en-GB" dirty="0">
              <a:latin typeface="Symbol" pitchFamily="18" charset="2"/>
            </a:endParaRPr>
          </a:p>
        </p:txBody>
      </p:sp>
    </p:spTree>
    <p:extLst>
      <p:ext uri="{BB962C8B-B14F-4D97-AF65-F5344CB8AC3E}">
        <p14:creationId xmlns:p14="http://schemas.microsoft.com/office/powerpoint/2010/main" val="39629552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intervention</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62500" lnSpcReduction="20000"/>
          </a:bodyPr>
          <a:lstStyle/>
          <a:p>
            <a:pPr marL="0" indent="361950">
              <a:buNone/>
            </a:pPr>
            <a:r>
              <a:rPr lang="en-GB" dirty="0" smtClean="0"/>
              <a:t>The </a:t>
            </a:r>
            <a:r>
              <a:rPr lang="en-GB" dirty="0" err="1" smtClean="0"/>
              <a:t>Cappadocians</a:t>
            </a:r>
            <a:r>
              <a:rPr lang="en-GB" dirty="0" smtClean="0"/>
              <a:t>, however, being harassed by the cruelty and licentiousness of their rulers, revolted from </a:t>
            </a:r>
            <a:r>
              <a:rPr lang="en-GB" dirty="0" err="1" smtClean="0"/>
              <a:t>Mithridates</a:t>
            </a:r>
            <a:r>
              <a:rPr lang="en-GB" dirty="0" smtClean="0"/>
              <a:t>, and sent for the brother of their king, who was also called </a:t>
            </a:r>
            <a:r>
              <a:rPr lang="en-GB" dirty="0" err="1" smtClean="0"/>
              <a:t>Ariarathes</a:t>
            </a:r>
            <a:r>
              <a:rPr lang="en-GB" dirty="0" smtClean="0"/>
              <a:t>, from Asia where he was being educated. Upon this prince </a:t>
            </a:r>
            <a:r>
              <a:rPr lang="en-GB" dirty="0" err="1" smtClean="0"/>
              <a:t>Mithridates</a:t>
            </a:r>
            <a:r>
              <a:rPr lang="en-GB" dirty="0" smtClean="0"/>
              <a:t> again made war, defeated him, and drove him from Cappadocia; and not long after the young man died of a disease brought on by anxiety. After his death, </a:t>
            </a:r>
            <a:r>
              <a:rPr lang="en-GB" dirty="0" err="1" smtClean="0"/>
              <a:t>Nicomedes</a:t>
            </a:r>
            <a:r>
              <a:rPr lang="en-GB" dirty="0" smtClean="0"/>
              <a:t>, fearing lest </a:t>
            </a:r>
            <a:r>
              <a:rPr lang="en-GB" dirty="0" err="1" smtClean="0"/>
              <a:t>Mithridates</a:t>
            </a:r>
            <a:r>
              <a:rPr lang="en-GB" dirty="0" smtClean="0"/>
              <a:t>, from having added Cappadocia to his dominions, should also seize upon Bithynia which was near it, instructed a youth, of extraordinary beauty, to apply for the throne of Bithynia from the senate, as having been his father’s, pretending that </a:t>
            </a:r>
            <a:r>
              <a:rPr lang="en-GB" dirty="0" err="1" smtClean="0"/>
              <a:t>Ariarathes</a:t>
            </a:r>
            <a:r>
              <a:rPr lang="en-GB" dirty="0" smtClean="0"/>
              <a:t> had not had two sons only, but a third. He sent his wife </a:t>
            </a:r>
            <a:r>
              <a:rPr lang="en-GB" dirty="0" err="1" smtClean="0"/>
              <a:t>Laodice</a:t>
            </a:r>
            <a:r>
              <a:rPr lang="en-GB" dirty="0" smtClean="0"/>
              <a:t>, also, to Rome, to testify that her husband had three children born to him. </a:t>
            </a:r>
            <a:r>
              <a:rPr lang="en-GB" dirty="0" err="1" smtClean="0"/>
              <a:t>Mithridates</a:t>
            </a:r>
            <a:r>
              <a:rPr lang="en-GB" dirty="0" smtClean="0"/>
              <a:t>, when he heard of this contrivance, despatched </a:t>
            </a:r>
            <a:r>
              <a:rPr lang="en-GB" dirty="0" err="1" smtClean="0"/>
              <a:t>Gordius</a:t>
            </a:r>
            <a:r>
              <a:rPr lang="en-GB" dirty="0" smtClean="0"/>
              <a:t>, with equal effrontery, to Rome, to assure the senate that “the young prince, to whom he had assigned the throne of Cappadocia, was the son of that </a:t>
            </a:r>
            <a:r>
              <a:rPr lang="en-GB" dirty="0" err="1" smtClean="0"/>
              <a:t>Ariarathes</a:t>
            </a:r>
            <a:r>
              <a:rPr lang="en-GB" dirty="0" smtClean="0"/>
              <a:t> who had fallen in the war against </a:t>
            </a:r>
            <a:r>
              <a:rPr lang="en-GB" dirty="0" err="1" smtClean="0"/>
              <a:t>Aristonicus</a:t>
            </a:r>
            <a:r>
              <a:rPr lang="en-GB" dirty="0" smtClean="0"/>
              <a:t> when giving assistance to the Romans.” But the senate, perceiving the ambitious designs of the two kings, who were seizing the dominions of others on false pretences, took away Cappadocia from </a:t>
            </a:r>
            <a:r>
              <a:rPr lang="en-GB" dirty="0" err="1" smtClean="0"/>
              <a:t>Mithridates</a:t>
            </a:r>
            <a:r>
              <a:rPr lang="en-GB" dirty="0" smtClean="0"/>
              <a:t>, and, to console him, </a:t>
            </a:r>
            <a:r>
              <a:rPr lang="en-GB" dirty="0" err="1" smtClean="0"/>
              <a:t>Paphlagonia</a:t>
            </a:r>
            <a:r>
              <a:rPr lang="en-GB" dirty="0" smtClean="0"/>
              <a:t> from </a:t>
            </a:r>
            <a:r>
              <a:rPr lang="en-GB" dirty="0" err="1" smtClean="0"/>
              <a:t>Nicomedes</a:t>
            </a:r>
            <a:r>
              <a:rPr lang="en-GB" dirty="0" smtClean="0"/>
              <a:t>; and that it might not prove an offence to the kings, that any thing should be taken from them and given to others, both people were offered their liberty. But the </a:t>
            </a:r>
            <a:r>
              <a:rPr lang="en-GB" dirty="0" err="1" smtClean="0"/>
              <a:t>Cappadocians</a:t>
            </a:r>
            <a:r>
              <a:rPr lang="en-GB" dirty="0" smtClean="0"/>
              <a:t> declined the favour, saying that “their nation could not subsist without a king.” </a:t>
            </a:r>
            <a:r>
              <a:rPr lang="en-GB" dirty="0" err="1" smtClean="0"/>
              <a:t>Ariobarzanes</a:t>
            </a:r>
            <a:r>
              <a:rPr lang="en-GB" dirty="0" smtClean="0"/>
              <a:t> was in consequence appointed their king by the senate.</a:t>
            </a:r>
          </a:p>
          <a:p>
            <a:pPr marL="0" indent="361950" algn="r">
              <a:buNone/>
            </a:pPr>
            <a:r>
              <a:rPr lang="en-GB" dirty="0" smtClean="0"/>
              <a:t>Justin 38.2</a:t>
            </a:r>
            <a:endParaRPr lang="en-GB" dirty="0"/>
          </a:p>
        </p:txBody>
      </p:sp>
    </p:spTree>
    <p:extLst>
      <p:ext uri="{BB962C8B-B14F-4D97-AF65-F5344CB8AC3E}">
        <p14:creationId xmlns:p14="http://schemas.microsoft.com/office/powerpoint/2010/main" val="16600591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Cappadocia</a:t>
            </a:r>
            <a:endParaRPr lang="en-GB" dirty="0"/>
          </a:p>
        </p:txBody>
      </p:sp>
      <p:sp>
        <p:nvSpPr>
          <p:cNvPr id="3" name="Content Placeholder 2"/>
          <p:cNvSpPr>
            <a:spLocks noGrp="1"/>
          </p:cNvSpPr>
          <p:nvPr>
            <p:ph sz="quarter" idx="1"/>
          </p:nvPr>
        </p:nvSpPr>
        <p:spPr/>
        <p:txBody>
          <a:bodyPr>
            <a:normAutofit fontScale="92500"/>
          </a:bodyPr>
          <a:lstStyle/>
          <a:p>
            <a:r>
              <a:rPr lang="en-GB" dirty="0" err="1" smtClean="0"/>
              <a:t>Tigranes</a:t>
            </a:r>
            <a:r>
              <a:rPr lang="en-GB" dirty="0" smtClean="0"/>
              <a:t> of Armenia marries a daughter of </a:t>
            </a:r>
            <a:r>
              <a:rPr lang="en-GB" dirty="0" err="1" smtClean="0"/>
              <a:t>Mithridates</a:t>
            </a:r>
            <a:endParaRPr lang="en-GB" dirty="0" smtClean="0"/>
          </a:p>
          <a:p>
            <a:r>
              <a:rPr lang="en-GB" dirty="0" err="1" smtClean="0"/>
              <a:t>Tigranes</a:t>
            </a:r>
            <a:r>
              <a:rPr lang="en-GB" dirty="0" smtClean="0"/>
              <a:t> removes </a:t>
            </a:r>
            <a:r>
              <a:rPr lang="en-GB" dirty="0" err="1" smtClean="0"/>
              <a:t>Ariobarzanes</a:t>
            </a:r>
            <a:r>
              <a:rPr lang="en-GB" dirty="0" smtClean="0"/>
              <a:t> from Cappadocia</a:t>
            </a:r>
          </a:p>
          <a:p>
            <a:r>
              <a:rPr lang="en-GB" dirty="0" err="1" smtClean="0"/>
              <a:t>Ariobarzanes</a:t>
            </a:r>
            <a:r>
              <a:rPr lang="en-GB" dirty="0" smtClean="0"/>
              <a:t> flees to Rome (92)</a:t>
            </a:r>
          </a:p>
          <a:p>
            <a:r>
              <a:rPr lang="en-GB" dirty="0" err="1" smtClean="0"/>
              <a:t>Lucius</a:t>
            </a:r>
            <a:r>
              <a:rPr lang="en-GB" dirty="0" smtClean="0"/>
              <a:t> Cornelius Sulla, governor of Roman Cilicia, leads him back</a:t>
            </a:r>
          </a:p>
          <a:p>
            <a:r>
              <a:rPr lang="en-GB" dirty="0" smtClean="0"/>
              <a:t>Sulla leaves, </a:t>
            </a:r>
            <a:r>
              <a:rPr lang="en-GB" dirty="0" err="1" smtClean="0"/>
              <a:t>Mithridates</a:t>
            </a:r>
            <a:r>
              <a:rPr lang="en-GB" dirty="0" smtClean="0"/>
              <a:t> kicks </a:t>
            </a:r>
            <a:r>
              <a:rPr lang="en-GB" dirty="0" err="1" smtClean="0"/>
              <a:t>Ariobarzanes</a:t>
            </a:r>
            <a:r>
              <a:rPr lang="en-GB" dirty="0" smtClean="0"/>
              <a:t> out again so he flees to Rome </a:t>
            </a:r>
          </a:p>
          <a:p>
            <a:r>
              <a:rPr lang="en-GB" dirty="0" smtClean="0"/>
              <a:t>King of Bithynia dies and </a:t>
            </a:r>
            <a:r>
              <a:rPr lang="en-GB" dirty="0" err="1" smtClean="0"/>
              <a:t>Mithridates</a:t>
            </a:r>
            <a:r>
              <a:rPr lang="en-GB" dirty="0" smtClean="0"/>
              <a:t> kicks his son out, who also flees to Rome</a:t>
            </a:r>
          </a:p>
          <a:p>
            <a:endParaRPr lang="en-GB" dirty="0"/>
          </a:p>
        </p:txBody>
      </p:sp>
      <p:pic>
        <p:nvPicPr>
          <p:cNvPr id="29698" name="Picture 2" descr="http://www.livius.org/a/1/romans/sulla_mus_munchen1.JPG"/>
          <p:cNvPicPr>
            <a:picLocks noChangeAspect="1" noChangeArrowheads="1"/>
          </p:cNvPicPr>
          <p:nvPr/>
        </p:nvPicPr>
        <p:blipFill>
          <a:blip r:embed="rId2" cstate="print"/>
          <a:srcRect/>
          <a:stretch>
            <a:fillRect/>
          </a:stretch>
        </p:blipFill>
        <p:spPr bwMode="auto">
          <a:xfrm>
            <a:off x="7956376" y="0"/>
            <a:ext cx="1006726" cy="1556792"/>
          </a:xfrm>
          <a:prstGeom prst="rect">
            <a:avLst/>
          </a:prstGeom>
          <a:noFill/>
        </p:spPr>
      </p:pic>
    </p:spTree>
    <p:extLst>
      <p:ext uri="{BB962C8B-B14F-4D97-AF65-F5344CB8AC3E}">
        <p14:creationId xmlns:p14="http://schemas.microsoft.com/office/powerpoint/2010/main" val="12144094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Mithridates</a:t>
            </a:r>
            <a:r>
              <a:rPr lang="en-GB" dirty="0" smtClean="0"/>
              <a:t>, </a:t>
            </a:r>
            <a:r>
              <a:rPr lang="en-GB" dirty="0" err="1" smtClean="0"/>
              <a:t>Nikomedes</a:t>
            </a:r>
            <a:r>
              <a:rPr lang="en-GB" dirty="0" smtClean="0"/>
              <a:t> IV and Rome</a:t>
            </a:r>
            <a:endParaRPr lang="en-GB" dirty="0"/>
          </a:p>
        </p:txBody>
      </p:sp>
      <p:sp>
        <p:nvSpPr>
          <p:cNvPr id="3" name="Content Placeholder 2"/>
          <p:cNvSpPr>
            <a:spLocks noGrp="1"/>
          </p:cNvSpPr>
          <p:nvPr>
            <p:ph sz="quarter" idx="1"/>
          </p:nvPr>
        </p:nvSpPr>
        <p:spPr/>
        <p:txBody>
          <a:bodyPr/>
          <a:lstStyle/>
          <a:p>
            <a:r>
              <a:rPr lang="en-GB" dirty="0" smtClean="0"/>
              <a:t>Roman slave traders/</a:t>
            </a:r>
            <a:r>
              <a:rPr lang="en-GB" dirty="0" err="1" smtClean="0"/>
              <a:t>publicani</a:t>
            </a:r>
            <a:r>
              <a:rPr lang="en-GB" dirty="0" smtClean="0"/>
              <a:t> have a strong presence in Bithynia</a:t>
            </a:r>
          </a:p>
          <a:p>
            <a:r>
              <a:rPr lang="en-GB" dirty="0" err="1" smtClean="0"/>
              <a:t>Nikomedes</a:t>
            </a:r>
            <a:r>
              <a:rPr lang="en-GB" dirty="0" smtClean="0"/>
              <a:t> IV gets support from them and a delegation with troops to restore him to power and also </a:t>
            </a:r>
            <a:r>
              <a:rPr lang="en-GB" dirty="0" err="1" smtClean="0"/>
              <a:t>Ariobarzanes</a:t>
            </a:r>
            <a:endParaRPr lang="en-GB" dirty="0" smtClean="0"/>
          </a:p>
          <a:p>
            <a:endParaRPr lang="en-GB" dirty="0"/>
          </a:p>
        </p:txBody>
      </p:sp>
    </p:spTree>
    <p:extLst>
      <p:ext uri="{BB962C8B-B14F-4D97-AF65-F5344CB8AC3E}">
        <p14:creationId xmlns:p14="http://schemas.microsoft.com/office/powerpoint/2010/main" val="2321311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a:t>
            </a:r>
            <a:r>
              <a:rPr lang="en-GB" dirty="0" err="1" smtClean="0"/>
              <a:t>Mithridatic</a:t>
            </a:r>
            <a:r>
              <a:rPr lang="en-GB" dirty="0" smtClean="0"/>
              <a:t> War</a:t>
            </a:r>
            <a:endParaRPr lang="en-GB" dirty="0"/>
          </a:p>
        </p:txBody>
      </p:sp>
      <p:sp>
        <p:nvSpPr>
          <p:cNvPr id="3" name="Content Placeholder 2"/>
          <p:cNvSpPr>
            <a:spLocks noGrp="1"/>
          </p:cNvSpPr>
          <p:nvPr>
            <p:ph sz="quarter" idx="1"/>
          </p:nvPr>
        </p:nvSpPr>
        <p:spPr/>
        <p:txBody>
          <a:bodyPr/>
          <a:lstStyle/>
          <a:p>
            <a:r>
              <a:rPr lang="en-GB" dirty="0" smtClean="0"/>
              <a:t>88 BC – 85 BC </a:t>
            </a:r>
          </a:p>
          <a:p>
            <a:r>
              <a:rPr lang="en-GB" dirty="0" err="1" smtClean="0"/>
              <a:t>Mithridates</a:t>
            </a:r>
            <a:r>
              <a:rPr lang="en-GB" dirty="0" smtClean="0"/>
              <a:t> retaliates and attacks Bithynia, Cappadocia and the province of Asia</a:t>
            </a:r>
          </a:p>
          <a:p>
            <a:r>
              <a:rPr lang="en-GB" dirty="0" smtClean="0"/>
              <a:t>Sulla campaigns, they sign a peace in 85 </a:t>
            </a:r>
          </a:p>
          <a:p>
            <a:r>
              <a:rPr lang="en-GB" dirty="0" smtClean="0"/>
              <a:t>Restoration of </a:t>
            </a:r>
            <a:r>
              <a:rPr lang="en-GB" dirty="0" err="1" smtClean="0"/>
              <a:t>Nikomedes</a:t>
            </a:r>
            <a:r>
              <a:rPr lang="en-GB" dirty="0" smtClean="0"/>
              <a:t> IV, </a:t>
            </a:r>
            <a:r>
              <a:rPr lang="en-GB" dirty="0" err="1" smtClean="0"/>
              <a:t>Ariobarzanes</a:t>
            </a:r>
            <a:r>
              <a:rPr lang="en-GB" dirty="0" smtClean="0"/>
              <a:t> and a payment of indemnity </a:t>
            </a:r>
          </a:p>
          <a:p>
            <a:endParaRPr lang="en-GB" dirty="0" smtClean="0"/>
          </a:p>
          <a:p>
            <a:endParaRPr lang="en-GB" dirty="0" smtClean="0"/>
          </a:p>
        </p:txBody>
      </p:sp>
    </p:spTree>
    <p:extLst>
      <p:ext uri="{BB962C8B-B14F-4D97-AF65-F5344CB8AC3E}">
        <p14:creationId xmlns:p14="http://schemas.microsoft.com/office/powerpoint/2010/main" val="10748025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Asia Minor</a:t>
            </a:r>
            <a:endParaRPr lang="en-GB" dirty="0"/>
          </a:p>
        </p:txBody>
      </p:sp>
      <p:sp>
        <p:nvSpPr>
          <p:cNvPr id="3" name="Content Placeholder 2"/>
          <p:cNvSpPr>
            <a:spLocks noGrp="1"/>
          </p:cNvSpPr>
          <p:nvPr>
            <p:ph sz="quarter" idx="1"/>
          </p:nvPr>
        </p:nvSpPr>
        <p:spPr/>
        <p:txBody>
          <a:bodyPr/>
          <a:lstStyle/>
          <a:p>
            <a:r>
              <a:rPr lang="en-GB" dirty="0" err="1" smtClean="0"/>
              <a:t>Nikomedes</a:t>
            </a:r>
            <a:r>
              <a:rPr lang="en-GB" dirty="0" smtClean="0"/>
              <a:t> IV dies in 74 </a:t>
            </a:r>
          </a:p>
          <a:p>
            <a:r>
              <a:rPr lang="en-GB" dirty="0" smtClean="0"/>
              <a:t>Leaves kingdom to the Roman People</a:t>
            </a:r>
          </a:p>
          <a:p>
            <a:r>
              <a:rPr lang="en-GB" dirty="0" smtClean="0"/>
              <a:t>Pirates!</a:t>
            </a:r>
          </a:p>
          <a:p>
            <a:r>
              <a:rPr lang="en-GB" dirty="0" smtClean="0"/>
              <a:t>War!</a:t>
            </a:r>
          </a:p>
        </p:txBody>
      </p:sp>
      <p:pic>
        <p:nvPicPr>
          <p:cNvPr id="26626" name="Picture 2" descr="http://www.coinarchives.com/cd476fa8845a2d93b212ef37e7031398/img/ponterio/157/image02073.jpg"/>
          <p:cNvPicPr>
            <a:picLocks noChangeAspect="1" noChangeArrowheads="1"/>
          </p:cNvPicPr>
          <p:nvPr/>
        </p:nvPicPr>
        <p:blipFill>
          <a:blip r:embed="rId2" cstate="print"/>
          <a:srcRect/>
          <a:stretch>
            <a:fillRect/>
          </a:stretch>
        </p:blipFill>
        <p:spPr bwMode="auto">
          <a:xfrm>
            <a:off x="2267744" y="3429000"/>
            <a:ext cx="6457315" cy="3168352"/>
          </a:xfrm>
          <a:prstGeom prst="rect">
            <a:avLst/>
          </a:prstGeom>
          <a:noFill/>
        </p:spPr>
      </p:pic>
    </p:spTree>
    <p:extLst>
      <p:ext uri="{BB962C8B-B14F-4D97-AF65-F5344CB8AC3E}">
        <p14:creationId xmlns:p14="http://schemas.microsoft.com/office/powerpoint/2010/main" val="16007116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a:t>
            </a:r>
            <a:r>
              <a:rPr lang="en-GB" baseline="30000" dirty="0" smtClean="0"/>
              <a:t>rd</a:t>
            </a:r>
            <a:r>
              <a:rPr lang="en-GB" dirty="0" smtClean="0"/>
              <a:t> </a:t>
            </a:r>
            <a:r>
              <a:rPr lang="en-GB" dirty="0" err="1" smtClean="0"/>
              <a:t>Mithridatic</a:t>
            </a:r>
            <a:r>
              <a:rPr lang="en-GB" dirty="0" smtClean="0"/>
              <a:t> War</a:t>
            </a:r>
            <a:endParaRPr lang="en-GB" dirty="0"/>
          </a:p>
        </p:txBody>
      </p:sp>
      <p:sp>
        <p:nvSpPr>
          <p:cNvPr id="3" name="Content Placeholder 2"/>
          <p:cNvSpPr>
            <a:spLocks noGrp="1"/>
          </p:cNvSpPr>
          <p:nvPr>
            <p:ph sz="quarter" idx="1"/>
          </p:nvPr>
        </p:nvSpPr>
        <p:spPr/>
        <p:txBody>
          <a:bodyPr/>
          <a:lstStyle/>
          <a:p>
            <a:r>
              <a:rPr lang="en-GB" dirty="0" smtClean="0"/>
              <a:t>Attacks the new province of Bithynia</a:t>
            </a:r>
          </a:p>
          <a:p>
            <a:r>
              <a:rPr lang="en-GB" dirty="0" smtClean="0"/>
              <a:t>Both ex-consuls of 74 for are sent, Marcus Aurelius Cotta (Bithynia) and </a:t>
            </a:r>
            <a:r>
              <a:rPr lang="en-GB" dirty="0" err="1" smtClean="0"/>
              <a:t>Lucius</a:t>
            </a:r>
            <a:r>
              <a:rPr lang="en-GB" dirty="0" smtClean="0"/>
              <a:t> </a:t>
            </a:r>
            <a:r>
              <a:rPr lang="en-GB" dirty="0" err="1" smtClean="0"/>
              <a:t>Licinius</a:t>
            </a:r>
            <a:r>
              <a:rPr lang="en-GB" dirty="0" smtClean="0"/>
              <a:t> Lucullus (Asia)</a:t>
            </a:r>
          </a:p>
          <a:p>
            <a:r>
              <a:rPr lang="en-GB" dirty="0" smtClean="0"/>
              <a:t>Galatians support Rome</a:t>
            </a:r>
          </a:p>
          <a:p>
            <a:r>
              <a:rPr lang="en-GB" dirty="0" smtClean="0"/>
              <a:t>72 </a:t>
            </a:r>
            <a:r>
              <a:rPr lang="en-GB" dirty="0" err="1" smtClean="0"/>
              <a:t>Mithridates</a:t>
            </a:r>
            <a:r>
              <a:rPr lang="en-GB" dirty="0" smtClean="0"/>
              <a:t> expelled from Bithynia</a:t>
            </a:r>
          </a:p>
          <a:p>
            <a:r>
              <a:rPr lang="en-GB" dirty="0" smtClean="0"/>
              <a:t>72/1 Lucullus sieges </a:t>
            </a:r>
            <a:r>
              <a:rPr lang="en-GB" dirty="0" err="1" smtClean="0"/>
              <a:t>Amisos</a:t>
            </a:r>
            <a:endParaRPr lang="en-GB" dirty="0" smtClean="0"/>
          </a:p>
          <a:p>
            <a:r>
              <a:rPr lang="en-GB" dirty="0" smtClean="0"/>
              <a:t>70 </a:t>
            </a:r>
            <a:r>
              <a:rPr lang="en-GB" dirty="0" err="1" smtClean="0"/>
              <a:t>Mithridtes</a:t>
            </a:r>
            <a:r>
              <a:rPr lang="en-GB" dirty="0" smtClean="0"/>
              <a:t> flees to Armenia</a:t>
            </a:r>
          </a:p>
          <a:p>
            <a:r>
              <a:rPr lang="en-GB" dirty="0" err="1" smtClean="0"/>
              <a:t>Appius</a:t>
            </a:r>
            <a:r>
              <a:rPr lang="en-GB" dirty="0" smtClean="0"/>
              <a:t> Claudius </a:t>
            </a:r>
            <a:r>
              <a:rPr lang="en-GB" dirty="0" err="1" smtClean="0"/>
              <a:t>Pulcher</a:t>
            </a:r>
            <a:r>
              <a:rPr lang="en-GB" dirty="0" smtClean="0"/>
              <a:t> sent after </a:t>
            </a:r>
            <a:r>
              <a:rPr lang="en-GB" dirty="0" err="1" smtClean="0"/>
              <a:t>Mithridates</a:t>
            </a:r>
            <a:endParaRPr lang="en-GB" dirty="0"/>
          </a:p>
        </p:txBody>
      </p:sp>
    </p:spTree>
    <p:extLst>
      <p:ext uri="{BB962C8B-B14F-4D97-AF65-F5344CB8AC3E}">
        <p14:creationId xmlns:p14="http://schemas.microsoft.com/office/powerpoint/2010/main" val="384142058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a:t>
            </a:r>
            <a:r>
              <a:rPr lang="en-GB" baseline="30000" dirty="0" smtClean="0"/>
              <a:t>rd</a:t>
            </a:r>
            <a:r>
              <a:rPr lang="en-GB" dirty="0" smtClean="0"/>
              <a:t> </a:t>
            </a:r>
            <a:r>
              <a:rPr lang="en-GB" dirty="0" err="1" smtClean="0"/>
              <a:t>Mithridatic</a:t>
            </a:r>
            <a:r>
              <a:rPr lang="en-GB" dirty="0" smtClean="0"/>
              <a:t> War</a:t>
            </a:r>
            <a:endParaRPr lang="en-GB" dirty="0"/>
          </a:p>
        </p:txBody>
      </p:sp>
      <p:sp>
        <p:nvSpPr>
          <p:cNvPr id="3" name="Content Placeholder 2"/>
          <p:cNvSpPr>
            <a:spLocks noGrp="1"/>
          </p:cNvSpPr>
          <p:nvPr>
            <p:ph sz="quarter" idx="1"/>
          </p:nvPr>
        </p:nvSpPr>
        <p:spPr/>
        <p:txBody>
          <a:bodyPr/>
          <a:lstStyle/>
          <a:p>
            <a:r>
              <a:rPr lang="en-GB" dirty="0" err="1" smtClean="0"/>
              <a:t>Tigranes</a:t>
            </a:r>
            <a:r>
              <a:rPr lang="en-GB" dirty="0" smtClean="0"/>
              <a:t> refuses to hand over </a:t>
            </a:r>
            <a:r>
              <a:rPr lang="en-GB" dirty="0" err="1" smtClean="0"/>
              <a:t>Mithridates</a:t>
            </a:r>
            <a:endParaRPr lang="en-GB" dirty="0" smtClean="0"/>
          </a:p>
          <a:p>
            <a:r>
              <a:rPr lang="en-GB" dirty="0" smtClean="0"/>
              <a:t>67 </a:t>
            </a:r>
            <a:r>
              <a:rPr lang="en-GB" dirty="0" err="1" smtClean="0"/>
              <a:t>Mithridates</a:t>
            </a:r>
            <a:r>
              <a:rPr lang="en-GB" dirty="0" smtClean="0"/>
              <a:t> escapes back to Pontus </a:t>
            </a:r>
            <a:r>
              <a:rPr lang="en-GB" smtClean="0"/>
              <a:t>and raises </a:t>
            </a:r>
            <a:r>
              <a:rPr lang="en-GB" dirty="0" smtClean="0"/>
              <a:t>a new army</a:t>
            </a:r>
          </a:p>
          <a:p>
            <a:r>
              <a:rPr lang="en-GB" dirty="0" smtClean="0"/>
              <a:t>Defeats garrison at </a:t>
            </a:r>
            <a:r>
              <a:rPr lang="en-GB" dirty="0" err="1" smtClean="0"/>
              <a:t>Zela</a:t>
            </a:r>
            <a:endParaRPr lang="en-GB" dirty="0" smtClean="0"/>
          </a:p>
          <a:p>
            <a:r>
              <a:rPr lang="en-GB" i="1" dirty="0" err="1" smtClean="0"/>
              <a:t>Lex</a:t>
            </a:r>
            <a:r>
              <a:rPr lang="en-GB" i="1" dirty="0" smtClean="0"/>
              <a:t> </a:t>
            </a:r>
            <a:r>
              <a:rPr lang="en-GB" i="1" dirty="0" err="1" smtClean="0"/>
              <a:t>Manilia</a:t>
            </a:r>
            <a:r>
              <a:rPr lang="en-GB" i="1" dirty="0" smtClean="0"/>
              <a:t> </a:t>
            </a:r>
            <a:r>
              <a:rPr lang="en-GB" dirty="0" smtClean="0"/>
              <a:t>in 66 gives broad powers to </a:t>
            </a:r>
            <a:r>
              <a:rPr lang="en-GB" dirty="0" err="1" smtClean="0"/>
              <a:t>Gnaeus</a:t>
            </a:r>
            <a:r>
              <a:rPr lang="en-GB" dirty="0" smtClean="0"/>
              <a:t> </a:t>
            </a:r>
            <a:r>
              <a:rPr lang="en-GB" dirty="0" err="1" smtClean="0"/>
              <a:t>Pompeius</a:t>
            </a:r>
            <a:r>
              <a:rPr lang="en-GB" dirty="0" smtClean="0"/>
              <a:t> Magnus to finish the war (in 67 he had been given broad powers against the pirates)</a:t>
            </a:r>
          </a:p>
          <a:p>
            <a:endParaRPr lang="en-GB" i="1" dirty="0" smtClean="0"/>
          </a:p>
        </p:txBody>
      </p:sp>
      <p:pic>
        <p:nvPicPr>
          <p:cNvPr id="24578" name="Picture 2" descr="http://ancientheros.com/upload/heroes/200911124623.bmp"/>
          <p:cNvPicPr>
            <a:picLocks noChangeAspect="1" noChangeArrowheads="1"/>
          </p:cNvPicPr>
          <p:nvPr/>
        </p:nvPicPr>
        <p:blipFill>
          <a:blip r:embed="rId2" cstate="print"/>
          <a:srcRect/>
          <a:stretch>
            <a:fillRect/>
          </a:stretch>
        </p:blipFill>
        <p:spPr bwMode="auto">
          <a:xfrm>
            <a:off x="7236296" y="188640"/>
            <a:ext cx="1701038" cy="1993404"/>
          </a:xfrm>
          <a:prstGeom prst="rect">
            <a:avLst/>
          </a:prstGeom>
          <a:noFill/>
        </p:spPr>
      </p:pic>
    </p:spTree>
    <p:extLst>
      <p:ext uri="{BB962C8B-B14F-4D97-AF65-F5344CB8AC3E}">
        <p14:creationId xmlns:p14="http://schemas.microsoft.com/office/powerpoint/2010/main" val="202688987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Flight and death</a:t>
            </a:r>
            <a:endParaRPr lang="en-GB" dirty="0"/>
          </a:p>
        </p:txBody>
      </p:sp>
      <p:sp>
        <p:nvSpPr>
          <p:cNvPr id="3" name="Content Placeholder 2"/>
          <p:cNvSpPr>
            <a:spLocks noGrp="1"/>
          </p:cNvSpPr>
          <p:nvPr>
            <p:ph sz="quarter" idx="1"/>
          </p:nvPr>
        </p:nvSpPr>
        <p:spPr/>
        <p:txBody>
          <a:bodyPr/>
          <a:lstStyle/>
          <a:p>
            <a:r>
              <a:rPr lang="en-GB" dirty="0" err="1" smtClean="0"/>
              <a:t>Mithridates</a:t>
            </a:r>
            <a:r>
              <a:rPr lang="en-GB" dirty="0" smtClean="0"/>
              <a:t> tries flee to Armenia  and is refused</a:t>
            </a:r>
          </a:p>
          <a:p>
            <a:r>
              <a:rPr lang="en-GB" dirty="0" smtClean="0"/>
              <a:t>Flees north to the Crimea and his territories there</a:t>
            </a:r>
          </a:p>
          <a:p>
            <a:r>
              <a:rPr lang="en-GB" dirty="0" err="1" smtClean="0"/>
              <a:t>Machares</a:t>
            </a:r>
            <a:r>
              <a:rPr lang="en-GB" dirty="0" smtClean="0"/>
              <a:t> (his son) had agreed to terms with Lucullus</a:t>
            </a:r>
          </a:p>
          <a:p>
            <a:r>
              <a:rPr lang="en-GB" dirty="0" smtClean="0"/>
              <a:t>Kills his son</a:t>
            </a:r>
          </a:p>
          <a:p>
            <a:r>
              <a:rPr lang="en-GB" dirty="0" smtClean="0"/>
              <a:t>63 commits suicide</a:t>
            </a:r>
            <a:endParaRPr lang="en-GB" dirty="0"/>
          </a:p>
        </p:txBody>
      </p:sp>
      <p:pic>
        <p:nvPicPr>
          <p:cNvPr id="23554" name="Picture 2" descr="http://t2.gstatic.com/images?q=tbn:ANd9GcQ_w8r0RLsNARUHn97BKB-jIwKycUNL1WpXW9_Wwt9_TuScI4q9&amp;t=1"/>
          <p:cNvPicPr>
            <a:picLocks noChangeAspect="1" noChangeArrowheads="1"/>
          </p:cNvPicPr>
          <p:nvPr/>
        </p:nvPicPr>
        <p:blipFill>
          <a:blip r:embed="rId2" cstate="print"/>
          <a:srcRect/>
          <a:stretch>
            <a:fillRect/>
          </a:stretch>
        </p:blipFill>
        <p:spPr bwMode="auto">
          <a:xfrm>
            <a:off x="4932040" y="3789040"/>
            <a:ext cx="2520280" cy="2397339"/>
          </a:xfrm>
          <a:prstGeom prst="rect">
            <a:avLst/>
          </a:prstGeom>
          <a:noFill/>
        </p:spPr>
      </p:pic>
    </p:spTree>
    <p:extLst>
      <p:ext uri="{BB962C8B-B14F-4D97-AF65-F5344CB8AC3E}">
        <p14:creationId xmlns:p14="http://schemas.microsoft.com/office/powerpoint/2010/main" val="16832926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with Armenia</a:t>
            </a:r>
            <a:endParaRPr lang="en-GB" dirty="0"/>
          </a:p>
        </p:txBody>
      </p:sp>
      <p:sp>
        <p:nvSpPr>
          <p:cNvPr id="3" name="Content Placeholder 2"/>
          <p:cNvSpPr>
            <a:spLocks noGrp="1"/>
          </p:cNvSpPr>
          <p:nvPr>
            <p:ph sz="quarter" idx="1"/>
          </p:nvPr>
        </p:nvSpPr>
        <p:spPr/>
        <p:txBody>
          <a:bodyPr/>
          <a:lstStyle/>
          <a:p>
            <a:r>
              <a:rPr lang="en-GB" dirty="0" err="1" smtClean="0"/>
              <a:t>Tigranes</a:t>
            </a:r>
            <a:r>
              <a:rPr lang="en-GB" dirty="0" smtClean="0"/>
              <a:t> flees to his capital, </a:t>
            </a:r>
            <a:r>
              <a:rPr lang="en-GB" dirty="0" err="1" smtClean="0"/>
              <a:t>Artaxata</a:t>
            </a:r>
            <a:endParaRPr lang="en-GB" dirty="0" smtClean="0"/>
          </a:p>
          <a:p>
            <a:r>
              <a:rPr lang="en-GB" dirty="0" smtClean="0"/>
              <a:t>Pompey arrives</a:t>
            </a:r>
          </a:p>
          <a:p>
            <a:r>
              <a:rPr lang="en-GB" dirty="0" err="1" smtClean="0"/>
              <a:t>Tigranes</a:t>
            </a:r>
            <a:r>
              <a:rPr lang="en-GB" dirty="0" smtClean="0"/>
              <a:t> welcomes him and surrenders his kingdom</a:t>
            </a:r>
          </a:p>
          <a:p>
            <a:r>
              <a:rPr lang="en-GB" dirty="0" smtClean="0"/>
              <a:t>Restored as king of reduced Armenia </a:t>
            </a:r>
          </a:p>
          <a:p>
            <a:r>
              <a:rPr lang="en-GB" dirty="0" smtClean="0"/>
              <a:t>All territories conquered by </a:t>
            </a:r>
            <a:r>
              <a:rPr lang="en-GB" dirty="0" err="1" smtClean="0"/>
              <a:t>Tigranes</a:t>
            </a:r>
            <a:r>
              <a:rPr lang="en-GB" dirty="0" smtClean="0"/>
              <a:t> now are Roman</a:t>
            </a:r>
            <a:endParaRPr lang="en-GB" dirty="0"/>
          </a:p>
        </p:txBody>
      </p:sp>
      <p:pic>
        <p:nvPicPr>
          <p:cNvPr id="22530" name="Picture 2" descr="http://img507.imageshack.us/img507/737/tigranthegreatcoiniz0.jpg"/>
          <p:cNvPicPr>
            <a:picLocks noChangeAspect="1" noChangeArrowheads="1"/>
          </p:cNvPicPr>
          <p:nvPr/>
        </p:nvPicPr>
        <p:blipFill>
          <a:blip r:embed="rId2" cstate="print"/>
          <a:srcRect/>
          <a:stretch>
            <a:fillRect/>
          </a:stretch>
        </p:blipFill>
        <p:spPr bwMode="auto">
          <a:xfrm>
            <a:off x="3779912" y="4437112"/>
            <a:ext cx="4762500" cy="2200275"/>
          </a:xfrm>
          <a:prstGeom prst="rect">
            <a:avLst/>
          </a:prstGeom>
          <a:noFill/>
        </p:spPr>
      </p:pic>
    </p:spTree>
    <p:extLst>
      <p:ext uri="{BB962C8B-B14F-4D97-AF65-F5344CB8AC3E}">
        <p14:creationId xmlns:p14="http://schemas.microsoft.com/office/powerpoint/2010/main" val="12549572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21508" name="Picture 4" descr="http://img58.imageshack.us/img58/1075/tigranthegreat9566ly9.gif"/>
          <p:cNvPicPr>
            <a:picLocks noChangeAspect="1" noChangeArrowheads="1"/>
          </p:cNvPicPr>
          <p:nvPr/>
        </p:nvPicPr>
        <p:blipFill>
          <a:blip r:embed="rId2" cstate="print"/>
          <a:srcRect/>
          <a:stretch>
            <a:fillRect/>
          </a:stretch>
        </p:blipFill>
        <p:spPr bwMode="auto">
          <a:xfrm>
            <a:off x="1403648" y="0"/>
            <a:ext cx="6751898" cy="6858000"/>
          </a:xfrm>
          <a:prstGeom prst="rect">
            <a:avLst/>
          </a:prstGeom>
          <a:noFill/>
        </p:spPr>
      </p:pic>
    </p:spTree>
    <p:extLst>
      <p:ext uri="{BB962C8B-B14F-4D97-AF65-F5344CB8AC3E}">
        <p14:creationId xmlns:p14="http://schemas.microsoft.com/office/powerpoint/2010/main" val="22907564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endParaRPr lang="en-GB" dirty="0"/>
          </a:p>
        </p:txBody>
      </p:sp>
      <p:sp>
        <p:nvSpPr>
          <p:cNvPr id="5" name="Title 4"/>
          <p:cNvSpPr>
            <a:spLocks noGrp="1"/>
          </p:cNvSpPr>
          <p:nvPr>
            <p:ph type="title"/>
          </p:nvPr>
        </p:nvSpPr>
        <p:spPr/>
        <p:txBody>
          <a:bodyPr/>
          <a:lstStyle/>
          <a:p>
            <a:r>
              <a:rPr lang="en-GB" dirty="0" err="1" smtClean="0"/>
              <a:t>Ptolemies</a:t>
            </a:r>
            <a:endParaRPr lang="en-GB" dirty="0"/>
          </a:p>
        </p:txBody>
      </p:sp>
    </p:spTree>
    <p:extLst>
      <p:ext uri="{BB962C8B-B14F-4D97-AF65-F5344CB8AC3E}">
        <p14:creationId xmlns:p14="http://schemas.microsoft.com/office/powerpoint/2010/main" val="313545218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Egypt and Rome</a:t>
            </a:r>
            <a:endParaRPr lang="en-GB" dirty="0"/>
          </a:p>
        </p:txBody>
      </p:sp>
      <p:sp>
        <p:nvSpPr>
          <p:cNvPr id="8" name="Content Placeholder 7"/>
          <p:cNvSpPr>
            <a:spLocks noGrp="1"/>
          </p:cNvSpPr>
          <p:nvPr>
            <p:ph sz="quarter" idx="1"/>
          </p:nvPr>
        </p:nvSpPr>
        <p:spPr/>
        <p:txBody>
          <a:bodyPr>
            <a:normAutofit lnSpcReduction="10000"/>
          </a:bodyPr>
          <a:lstStyle/>
          <a:p>
            <a:r>
              <a:rPr lang="en-GB" dirty="0" smtClean="0"/>
              <a:t>Ptolemy XI Alexander II, son of Ptolemy X Alexander captured by </a:t>
            </a:r>
            <a:r>
              <a:rPr lang="en-GB" dirty="0" err="1" smtClean="0"/>
              <a:t>Mithridates</a:t>
            </a:r>
            <a:r>
              <a:rPr lang="en-GB" dirty="0" smtClean="0"/>
              <a:t> on Cos in 88.</a:t>
            </a:r>
          </a:p>
          <a:p>
            <a:r>
              <a:rPr lang="en-GB" dirty="0" smtClean="0"/>
              <a:t>Transferred to Sulla in the Peace of 85. </a:t>
            </a:r>
          </a:p>
          <a:p>
            <a:r>
              <a:rPr lang="en-GB" dirty="0" smtClean="0"/>
              <a:t>Installed in Alexandria after death of Ptolemy X </a:t>
            </a:r>
          </a:p>
          <a:p>
            <a:r>
              <a:rPr lang="en-GB" dirty="0" smtClean="0"/>
              <a:t>Hates his Mother-in-law/new wife so he kills her</a:t>
            </a:r>
          </a:p>
          <a:p>
            <a:r>
              <a:rPr lang="en-GB" dirty="0" smtClean="0"/>
              <a:t>Alexandrian mob loved her so they kill him</a:t>
            </a:r>
          </a:p>
          <a:p>
            <a:r>
              <a:rPr lang="en-GB" dirty="0" smtClean="0"/>
              <a:t>2 sons of Ptolemy IX </a:t>
            </a:r>
            <a:r>
              <a:rPr lang="en-GB" dirty="0" err="1" smtClean="0"/>
              <a:t>Soter</a:t>
            </a:r>
            <a:r>
              <a:rPr lang="en-GB" dirty="0" smtClean="0"/>
              <a:t> II are found and installed </a:t>
            </a:r>
          </a:p>
          <a:p>
            <a:r>
              <a:rPr lang="en-GB" dirty="0" smtClean="0"/>
              <a:t>One is Ptolemy XII </a:t>
            </a:r>
            <a:r>
              <a:rPr lang="en-GB" dirty="0" err="1" smtClean="0"/>
              <a:t>Neos</a:t>
            </a:r>
            <a:r>
              <a:rPr lang="en-GB" dirty="0" smtClean="0"/>
              <a:t> Dionysus </a:t>
            </a:r>
            <a:r>
              <a:rPr lang="en-GB" dirty="0" err="1" smtClean="0"/>
              <a:t>Philopater</a:t>
            </a:r>
            <a:r>
              <a:rPr lang="en-GB" dirty="0" smtClean="0"/>
              <a:t> </a:t>
            </a:r>
            <a:r>
              <a:rPr lang="en-GB" dirty="0" err="1" smtClean="0"/>
              <a:t>Philadelphos</a:t>
            </a:r>
            <a:r>
              <a:rPr lang="en-GB" dirty="0" smtClean="0"/>
              <a:t> (</a:t>
            </a:r>
            <a:r>
              <a:rPr lang="en-GB" dirty="0" err="1" smtClean="0"/>
              <a:t>Auletes</a:t>
            </a:r>
            <a:r>
              <a:rPr lang="en-GB" dirty="0" smtClean="0"/>
              <a:t>)</a:t>
            </a:r>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Ptolemy XII </a:t>
            </a:r>
            <a:r>
              <a:rPr lang="en-GB" dirty="0" err="1" smtClean="0"/>
              <a:t>Neos</a:t>
            </a:r>
            <a:r>
              <a:rPr lang="en-GB" dirty="0" smtClean="0"/>
              <a:t> </a:t>
            </a:r>
            <a:r>
              <a:rPr lang="en-GB" dirty="0" err="1" smtClean="0"/>
              <a:t>Dionysos</a:t>
            </a:r>
            <a:r>
              <a:rPr lang="en-GB" dirty="0" smtClean="0"/>
              <a:t> </a:t>
            </a:r>
            <a:r>
              <a:rPr lang="en-GB" dirty="0" err="1" smtClean="0"/>
              <a:t>Philopater</a:t>
            </a:r>
            <a:r>
              <a:rPr lang="en-GB" dirty="0" smtClean="0"/>
              <a:t> </a:t>
            </a:r>
            <a:r>
              <a:rPr lang="en-GB" dirty="0" err="1" smtClean="0"/>
              <a:t>Philadelphos</a:t>
            </a:r>
            <a:r>
              <a:rPr lang="en-GB" dirty="0" smtClean="0"/>
              <a:t> (</a:t>
            </a:r>
            <a:r>
              <a:rPr lang="en-GB" dirty="0" err="1" smtClean="0"/>
              <a:t>Auletes</a:t>
            </a:r>
            <a:r>
              <a:rPr lang="en-GB" dirty="0" smtClean="0"/>
              <a:t>)</a:t>
            </a:r>
            <a:endParaRPr lang="en-GB" dirty="0"/>
          </a:p>
        </p:txBody>
      </p:sp>
      <p:sp>
        <p:nvSpPr>
          <p:cNvPr id="3" name="Content Placeholder 2"/>
          <p:cNvSpPr>
            <a:spLocks noGrp="1"/>
          </p:cNvSpPr>
          <p:nvPr>
            <p:ph sz="quarter" idx="1"/>
          </p:nvPr>
        </p:nvSpPr>
        <p:spPr/>
        <p:txBody>
          <a:bodyPr>
            <a:normAutofit fontScale="92500"/>
          </a:bodyPr>
          <a:lstStyle/>
          <a:p>
            <a:r>
              <a:rPr lang="en-GB" dirty="0" smtClean="0"/>
              <a:t>Tries to win over Pompey in Syria (64)</a:t>
            </a:r>
          </a:p>
          <a:p>
            <a:r>
              <a:rPr lang="en-GB" dirty="0" smtClean="0"/>
              <a:t>59 receives recognition from the consul (J. Caesar) as friend and ally of the Roman People for 6000 talents</a:t>
            </a:r>
          </a:p>
          <a:p>
            <a:r>
              <a:rPr lang="en-GB" dirty="0" smtClean="0"/>
              <a:t>58 expelled by Alexandrian mob</a:t>
            </a:r>
          </a:p>
          <a:p>
            <a:r>
              <a:rPr lang="en-GB" dirty="0" smtClean="0"/>
              <a:t>Cleopatra </a:t>
            </a:r>
            <a:r>
              <a:rPr lang="en-GB" dirty="0" err="1" smtClean="0"/>
              <a:t>Tryphania</a:t>
            </a:r>
            <a:r>
              <a:rPr lang="en-GB" dirty="0" smtClean="0"/>
              <a:t> associates her daughter with her Cleopatra Selene (</a:t>
            </a:r>
            <a:r>
              <a:rPr lang="en-GB" dirty="0" err="1" smtClean="0"/>
              <a:t>Tryphaina</a:t>
            </a:r>
            <a:r>
              <a:rPr lang="en-GB" dirty="0" smtClean="0"/>
              <a:t> dies in 57)</a:t>
            </a:r>
          </a:p>
          <a:p>
            <a:r>
              <a:rPr lang="en-GB" dirty="0" smtClean="0"/>
              <a:t>55 </a:t>
            </a:r>
            <a:r>
              <a:rPr lang="en-GB" dirty="0" err="1" smtClean="0"/>
              <a:t>Aulus</a:t>
            </a:r>
            <a:r>
              <a:rPr lang="en-GB" dirty="0" smtClean="0"/>
              <a:t> </a:t>
            </a:r>
            <a:r>
              <a:rPr lang="en-GB" dirty="0" err="1" smtClean="0"/>
              <a:t>Gabinius</a:t>
            </a:r>
            <a:r>
              <a:rPr lang="en-GB" dirty="0" smtClean="0"/>
              <a:t>, proconsul of Syria, restores </a:t>
            </a:r>
            <a:r>
              <a:rPr lang="en-GB" dirty="0" err="1" smtClean="0"/>
              <a:t>Auletes</a:t>
            </a:r>
            <a:endParaRPr lang="en-GB" dirty="0" smtClean="0"/>
          </a:p>
          <a:p>
            <a:r>
              <a:rPr lang="en-GB" dirty="0" smtClean="0"/>
              <a:t>51 he dies and leaves his children Cleopatra VI (or VII) and Ptolemy XIII </a:t>
            </a:r>
            <a:r>
              <a:rPr lang="en-GB" dirty="0" err="1" smtClean="0"/>
              <a:t>Philopator</a:t>
            </a:r>
            <a:r>
              <a:rPr lang="en-GB" dirty="0" smtClean="0"/>
              <a:t> on the throne</a:t>
            </a:r>
          </a:p>
          <a:p>
            <a:endParaRPr lang="en-GB"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Cleopatra VII</a:t>
            </a:r>
            <a:endParaRPr lang="en-GB" dirty="0"/>
          </a:p>
        </p:txBody>
      </p:sp>
      <p:sp>
        <p:nvSpPr>
          <p:cNvPr id="3" name="Content Placeholder 2"/>
          <p:cNvSpPr>
            <a:spLocks noGrp="1"/>
          </p:cNvSpPr>
          <p:nvPr>
            <p:ph sz="quarter" idx="1"/>
          </p:nvPr>
        </p:nvSpPr>
        <p:spPr/>
        <p:txBody>
          <a:bodyPr>
            <a:normAutofit/>
          </a:bodyPr>
          <a:lstStyle/>
          <a:p>
            <a:r>
              <a:rPr lang="en-GB" dirty="0" smtClean="0"/>
              <a:t>49 Pompey receives 50 warships and 500 cavalry</a:t>
            </a:r>
          </a:p>
          <a:p>
            <a:r>
              <a:rPr lang="en-GB" dirty="0" smtClean="0"/>
              <a:t>Summer 49 Cleopatra in exile, Pompey recognises Ptolemy XIII as sole king</a:t>
            </a:r>
          </a:p>
          <a:p>
            <a:r>
              <a:rPr lang="en-GB" dirty="0" smtClean="0"/>
              <a:t>Pompey defeated at </a:t>
            </a:r>
            <a:r>
              <a:rPr lang="en-GB" dirty="0" err="1" smtClean="0"/>
              <a:t>Pharsalos</a:t>
            </a:r>
            <a:r>
              <a:rPr lang="en-GB" dirty="0" smtClean="0"/>
              <a:t> in 48</a:t>
            </a:r>
          </a:p>
          <a:p>
            <a:r>
              <a:rPr lang="en-GB" dirty="0" smtClean="0"/>
              <a:t>Ptolemy XIII has him killed as he lands</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Cleopatra VII</a:t>
            </a:r>
            <a:endParaRPr lang="en-GB" dirty="0"/>
          </a:p>
        </p:txBody>
      </p:sp>
      <p:sp>
        <p:nvSpPr>
          <p:cNvPr id="3" name="Content Placeholder 2"/>
          <p:cNvSpPr>
            <a:spLocks noGrp="1"/>
          </p:cNvSpPr>
          <p:nvPr>
            <p:ph sz="quarter" idx="1"/>
          </p:nvPr>
        </p:nvSpPr>
        <p:spPr/>
        <p:txBody>
          <a:bodyPr/>
          <a:lstStyle/>
          <a:p>
            <a:r>
              <a:rPr lang="en-GB" dirty="0" smtClean="0"/>
              <a:t>Caesar occupies Alexandria, orders return to joint rule</a:t>
            </a:r>
          </a:p>
          <a:p>
            <a:r>
              <a:rPr lang="en-GB" dirty="0" smtClean="0"/>
              <a:t>Riots in Alexandria</a:t>
            </a:r>
          </a:p>
          <a:p>
            <a:r>
              <a:rPr lang="en-GB" dirty="0" smtClean="0"/>
              <a:t>47 riots put down Cleopatra and Ptolemy XIV now king</a:t>
            </a:r>
          </a:p>
          <a:p>
            <a:r>
              <a:rPr lang="en-GB" dirty="0" smtClean="0"/>
              <a:t>44 Caesar murdered</a:t>
            </a:r>
          </a:p>
          <a:p>
            <a:r>
              <a:rPr lang="en-GB" dirty="0" smtClean="0"/>
              <a:t>Sides with Caesarean faction</a:t>
            </a:r>
          </a:p>
          <a:p>
            <a:r>
              <a:rPr lang="en-GB" dirty="0" smtClean="0"/>
              <a:t>Relationship with Antony</a:t>
            </a:r>
          </a:p>
          <a:p>
            <a:endParaRPr lang="en-GB"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Actium and the end of the Hellenistic World</a:t>
            </a:r>
            <a:endParaRPr lang="en-GB" dirty="0"/>
          </a:p>
        </p:txBody>
      </p:sp>
      <p:sp>
        <p:nvSpPr>
          <p:cNvPr id="3" name="Content Placeholder 2"/>
          <p:cNvSpPr>
            <a:spLocks noGrp="1"/>
          </p:cNvSpPr>
          <p:nvPr>
            <p:ph sz="quarter" idx="1"/>
          </p:nvPr>
        </p:nvSpPr>
        <p:spPr/>
        <p:txBody>
          <a:bodyPr/>
          <a:lstStyle/>
          <a:p>
            <a:r>
              <a:rPr lang="en-GB" dirty="0" smtClean="0"/>
              <a:t>Antony loses at Actium</a:t>
            </a:r>
          </a:p>
          <a:p>
            <a:r>
              <a:rPr lang="en-GB" dirty="0" smtClean="0"/>
              <a:t>August 30 Octavian comes to Alexandria and formally ends Ptolemaic rule</a:t>
            </a:r>
          </a:p>
          <a:p>
            <a:endParaRPr lang="en-GB" dirty="0"/>
          </a:p>
        </p:txBody>
      </p:sp>
      <p:pic>
        <p:nvPicPr>
          <p:cNvPr id="1026" name="Picture 2" descr="http://www.cryptomundo.com/wp-content/uploads/CleopatraMakart.jpg"/>
          <p:cNvPicPr>
            <a:picLocks noChangeAspect="1" noChangeArrowheads="1"/>
          </p:cNvPicPr>
          <p:nvPr/>
        </p:nvPicPr>
        <p:blipFill>
          <a:blip r:embed="rId2" cstate="print"/>
          <a:srcRect/>
          <a:stretch>
            <a:fillRect/>
          </a:stretch>
        </p:blipFill>
        <p:spPr bwMode="auto">
          <a:xfrm>
            <a:off x="3275856" y="3057524"/>
            <a:ext cx="5381625" cy="3800476"/>
          </a:xfrm>
          <a:prstGeom prst="rect">
            <a:avLst/>
          </a:prstGeom>
          <a:noFill/>
        </p:spPr>
      </p:pic>
      <p:pic>
        <p:nvPicPr>
          <p:cNvPr id="1028" name="Picture 4" descr="http://4.bp.blogspot.com/_WwrMYqWuibI/TOHgoPRYsyI/AAAAAAAAJ50/VlQ82iI3g3M/s320/cleopatra.jpg"/>
          <p:cNvPicPr>
            <a:picLocks noChangeAspect="1" noChangeArrowheads="1"/>
          </p:cNvPicPr>
          <p:nvPr/>
        </p:nvPicPr>
        <p:blipFill>
          <a:blip r:embed="rId3" cstate="print"/>
          <a:srcRect/>
          <a:stretch>
            <a:fillRect/>
          </a:stretch>
        </p:blipFill>
        <p:spPr bwMode="auto">
          <a:xfrm>
            <a:off x="179512" y="3501008"/>
            <a:ext cx="2857500" cy="2857500"/>
          </a:xfrm>
          <a:prstGeom prst="rect">
            <a:avLst/>
          </a:prstGeom>
          <a:noFill/>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lstStyle/>
          <a:p>
            <a:r>
              <a:rPr lang="en-GB" dirty="0" err="1" smtClean="0"/>
              <a:t>Eilers</a:t>
            </a:r>
            <a:r>
              <a:rPr lang="en-GB" dirty="0" smtClean="0"/>
              <a:t>, Claude. 2003. “A Roman East: Pompey’s Settlement to the Death of Augustus”. In Erskine, A. (</a:t>
            </a:r>
            <a:r>
              <a:rPr lang="en-GB" dirty="0" err="1" smtClean="0"/>
              <a:t>ed</a:t>
            </a:r>
            <a:r>
              <a:rPr lang="en-GB" dirty="0" smtClean="0"/>
              <a:t>). </a:t>
            </a:r>
            <a:r>
              <a:rPr lang="en-GB" i="1" dirty="0" smtClean="0"/>
              <a:t>A Companion to the Hellenistic World</a:t>
            </a:r>
            <a:r>
              <a:rPr lang="en-GB" dirty="0" smtClean="0"/>
              <a:t>. Blackwell. 90-102.</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2E549E3-D8F0-4AE4-B562-C4A7B32EECB5}">
  <ds:schemaRefs>
    <ds:schemaRef ds:uri="http://schemas.microsoft.com/sharepoint/v3/contenttype/forms"/>
  </ds:schemaRefs>
</ds:datastoreItem>
</file>

<file path=customXml/itemProps2.xml><?xml version="1.0" encoding="utf-8"?>
<ds:datastoreItem xmlns:ds="http://schemas.openxmlformats.org/officeDocument/2006/customXml" ds:itemID="{FC0A85DA-3069-4902-818A-E57373AE43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637ED43-8B07-41E1-BCBA-8653149ACA04}">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Median</Template>
  <TotalTime>821</TotalTime>
  <Words>3247</Words>
  <Application>Microsoft Office PowerPoint</Application>
  <PresentationFormat>On-screen Show (4:3)</PresentationFormat>
  <Paragraphs>338</Paragraphs>
  <Slides>64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64</vt:i4>
      </vt:variant>
    </vt:vector>
  </HeadingPairs>
  <TitlesOfParts>
    <vt:vector size="71" baseType="lpstr">
      <vt:lpstr>Calibri</vt:lpstr>
      <vt:lpstr>Symbol</vt:lpstr>
      <vt:lpstr>Tahoma</vt:lpstr>
      <vt:lpstr>Tw Cen MT</vt:lpstr>
      <vt:lpstr>Wingdings</vt:lpstr>
      <vt:lpstr>Wingdings 2</vt:lpstr>
      <vt:lpstr>Median</vt:lpstr>
      <vt:lpstr>Defenders, Conquerors and Vanquished</vt:lpstr>
      <vt:lpstr>Egypt and Rome</vt:lpstr>
      <vt:lpstr>Ptolemy (VI) Philometor and Ptolemy VIII Euergetes II (Physcon)</vt:lpstr>
      <vt:lpstr>Roman Foreign Policy Post Pydna</vt:lpstr>
      <vt:lpstr>The Will of Ptolemy VIII</vt:lpstr>
      <vt:lpstr>Decline of the Ptolemies</vt:lpstr>
      <vt:lpstr>List of Seleucid and Ptolemaic Kings after the “Day of Eleusis”</vt:lpstr>
      <vt:lpstr>PowerPoint Presentation</vt:lpstr>
      <vt:lpstr>Seleucids</vt:lpstr>
      <vt:lpstr>Demetrios I </vt:lpstr>
      <vt:lpstr>Alexander Balas</vt:lpstr>
      <vt:lpstr>Ptolemies</vt:lpstr>
      <vt:lpstr>Ptolemy (VI) Philometor </vt:lpstr>
      <vt:lpstr>Ptolemy VIII Euergetes II (Physcon)</vt:lpstr>
      <vt:lpstr>Ptolemy VIII Euergetes II (Physcon)</vt:lpstr>
      <vt:lpstr>Seleucids</vt:lpstr>
      <vt:lpstr>Problems of Demetrios II’s Rule</vt:lpstr>
      <vt:lpstr>Antiochos VII Sidetes</vt:lpstr>
      <vt:lpstr>Antiochos VII Sidetes</vt:lpstr>
      <vt:lpstr>The Parthian Campaign</vt:lpstr>
      <vt:lpstr>Demetrios II (2nd reign)</vt:lpstr>
      <vt:lpstr>Ptolemaic Intervention (again)</vt:lpstr>
      <vt:lpstr>PowerPoint Presentation</vt:lpstr>
      <vt:lpstr>Cleopatra Thea</vt:lpstr>
      <vt:lpstr>Antiochos VIII Grypos</vt:lpstr>
      <vt:lpstr>Invasion of Antiochos Cyzicenus</vt:lpstr>
      <vt:lpstr>PowerPoint Presentation</vt:lpstr>
      <vt:lpstr>Grypos strikes back (112)</vt:lpstr>
      <vt:lpstr>Cyzicenus returns (112/1)</vt:lpstr>
      <vt:lpstr>Grypus recovers</vt:lpstr>
      <vt:lpstr>Stalemate and the end of Grypus</vt:lpstr>
      <vt:lpstr>Cyzicenus, sole king?</vt:lpstr>
      <vt:lpstr>War of the Brothers (Generation 2)</vt:lpstr>
      <vt:lpstr>War of the Brothers (continued)</vt:lpstr>
      <vt:lpstr>Demetrios and Philip, balance of Power?</vt:lpstr>
      <vt:lpstr>Antiochos Dionysus, another brother</vt:lpstr>
      <vt:lpstr>Philip and Peace</vt:lpstr>
      <vt:lpstr>Selene and the end of the Seleukids</vt:lpstr>
      <vt:lpstr>Roman intervention </vt:lpstr>
      <vt:lpstr>One last try</vt:lpstr>
      <vt:lpstr>Mithridates</vt:lpstr>
      <vt:lpstr>Asia Minor </vt:lpstr>
      <vt:lpstr>End of Pergamon</vt:lpstr>
      <vt:lpstr>Mitridates VI</vt:lpstr>
      <vt:lpstr>Expansion</vt:lpstr>
      <vt:lpstr>PowerPoint Presentation</vt:lpstr>
      <vt:lpstr>Cappadocia</vt:lpstr>
      <vt:lpstr>Roman intervention</vt:lpstr>
      <vt:lpstr>Cappadocia</vt:lpstr>
      <vt:lpstr>Mithridates, Nikomedes IV and Rome</vt:lpstr>
      <vt:lpstr>First Mithridatic War</vt:lpstr>
      <vt:lpstr>Roman Asia Minor</vt:lpstr>
      <vt:lpstr>3rd Mithridatic War</vt:lpstr>
      <vt:lpstr>3rd Mithridatic War</vt:lpstr>
      <vt:lpstr>Flight and death</vt:lpstr>
      <vt:lpstr>War with Armenia</vt:lpstr>
      <vt:lpstr>PowerPoint Presentation</vt:lpstr>
      <vt:lpstr>Ptolemies</vt:lpstr>
      <vt:lpstr>Egypt and Rome</vt:lpstr>
      <vt:lpstr>Ptolemy XII Neos Dionysos Philopater Philadelphos (Auletes)</vt:lpstr>
      <vt:lpstr>Cleopatra VII</vt:lpstr>
      <vt:lpstr>Cleopatra VII</vt:lpstr>
      <vt:lpstr>Actium and the end of the Hellenistic World</vt:lpstr>
      <vt:lpstr>Follow-up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 Erickson</cp:lastModifiedBy>
  <cp:revision>53</cp:revision>
  <dcterms:created xsi:type="dcterms:W3CDTF">2011-05-02T14:26:13Z</dcterms:created>
  <dcterms:modified xsi:type="dcterms:W3CDTF">2016-04-28T16:03:40Z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