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61" r:id="rId5"/>
    <p:sldId id="260"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C923707-859E-4F8C-AB9A-E0C19A6486A9}"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F7FD843-5978-4D02-B262-BF4BB327B519}">
      <dgm:prSet/>
      <dgm:spPr/>
      <dgm:t>
        <a:bodyPr/>
        <a:lstStyle/>
        <a:p>
          <a:r>
            <a:rPr lang="en-GB"/>
            <a:t>300,000 British Soldiers served in Northern Ireland </a:t>
          </a:r>
          <a:endParaRPr lang="en-US"/>
        </a:p>
      </dgm:t>
    </dgm:pt>
    <dgm:pt modelId="{1B0820E6-CC13-46C0-8AF0-EE66A431F551}" type="parTrans" cxnId="{440DFDEA-2977-4C80-972B-20A8662C99BE}">
      <dgm:prSet/>
      <dgm:spPr/>
      <dgm:t>
        <a:bodyPr/>
        <a:lstStyle/>
        <a:p>
          <a:endParaRPr lang="en-US"/>
        </a:p>
      </dgm:t>
    </dgm:pt>
    <dgm:pt modelId="{611342FC-ED7B-48A0-ABD2-0DE67BD2801C}" type="sibTrans" cxnId="{440DFDEA-2977-4C80-972B-20A8662C99BE}">
      <dgm:prSet/>
      <dgm:spPr/>
      <dgm:t>
        <a:bodyPr/>
        <a:lstStyle/>
        <a:p>
          <a:endParaRPr lang="en-US"/>
        </a:p>
      </dgm:t>
    </dgm:pt>
    <dgm:pt modelId="{E078C21D-B61B-4E4B-9D95-EF403E3B407B}">
      <dgm:prSet/>
      <dgm:spPr/>
      <dgm:t>
        <a:bodyPr/>
        <a:lstStyle/>
        <a:p>
          <a:r>
            <a:rPr lang="en-GB"/>
            <a:t>500 members of the regular army died in service</a:t>
          </a:r>
          <a:endParaRPr lang="en-US"/>
        </a:p>
      </dgm:t>
    </dgm:pt>
    <dgm:pt modelId="{929201E2-9697-40F6-A9CA-4AB7454D0E3F}" type="parTrans" cxnId="{B728C68E-006E-4144-A954-980F087E5E74}">
      <dgm:prSet/>
      <dgm:spPr/>
      <dgm:t>
        <a:bodyPr/>
        <a:lstStyle/>
        <a:p>
          <a:endParaRPr lang="en-US"/>
        </a:p>
      </dgm:t>
    </dgm:pt>
    <dgm:pt modelId="{CC237A53-23FB-4A70-8397-685462BB0B41}" type="sibTrans" cxnId="{B728C68E-006E-4144-A954-980F087E5E74}">
      <dgm:prSet/>
      <dgm:spPr/>
      <dgm:t>
        <a:bodyPr/>
        <a:lstStyle/>
        <a:p>
          <a:endParaRPr lang="en-US"/>
        </a:p>
      </dgm:t>
    </dgm:pt>
    <dgm:pt modelId="{86599B34-3E4C-4EA6-9D02-1C4F95C49045}">
      <dgm:prSet/>
      <dgm:spPr/>
      <dgm:t>
        <a:bodyPr/>
        <a:lstStyle/>
        <a:p>
          <a:r>
            <a:rPr lang="en-GB"/>
            <a:t>The British Army killed 300 individuals over half were civilians</a:t>
          </a:r>
          <a:endParaRPr lang="en-US"/>
        </a:p>
      </dgm:t>
    </dgm:pt>
    <dgm:pt modelId="{94784A86-8481-4232-B315-32265B717C8A}" type="parTrans" cxnId="{3F010B4E-2815-4346-BABB-C53522D02CD5}">
      <dgm:prSet/>
      <dgm:spPr/>
      <dgm:t>
        <a:bodyPr/>
        <a:lstStyle/>
        <a:p>
          <a:endParaRPr lang="en-US"/>
        </a:p>
      </dgm:t>
    </dgm:pt>
    <dgm:pt modelId="{41F87A2A-E96A-46AA-AD59-1F57FA47AC0B}" type="sibTrans" cxnId="{3F010B4E-2815-4346-BABB-C53522D02CD5}">
      <dgm:prSet/>
      <dgm:spPr/>
      <dgm:t>
        <a:bodyPr/>
        <a:lstStyle/>
        <a:p>
          <a:endParaRPr lang="en-US"/>
        </a:p>
      </dgm:t>
    </dgm:pt>
    <dgm:pt modelId="{552A0680-9985-4AE7-9AE7-21A15B2EA55A}">
      <dgm:prSet/>
      <dgm:spPr/>
      <dgm:t>
        <a:bodyPr/>
        <a:lstStyle/>
        <a:p>
          <a:r>
            <a:rPr lang="en-GB"/>
            <a:t>In 1987 the IRA carried out almost 300 shootings a mixture of service personnel and civilians  </a:t>
          </a:r>
          <a:endParaRPr lang="en-US"/>
        </a:p>
      </dgm:t>
    </dgm:pt>
    <dgm:pt modelId="{D60ABC99-D03A-441F-9541-8A2458D46640}" type="parTrans" cxnId="{BB92A006-348A-4617-97D5-41F65F80C55D}">
      <dgm:prSet/>
      <dgm:spPr/>
      <dgm:t>
        <a:bodyPr/>
        <a:lstStyle/>
        <a:p>
          <a:endParaRPr lang="en-US"/>
        </a:p>
      </dgm:t>
    </dgm:pt>
    <dgm:pt modelId="{2EC51E65-A3AB-432C-9B37-AB44F6708E9B}" type="sibTrans" cxnId="{BB92A006-348A-4617-97D5-41F65F80C55D}">
      <dgm:prSet/>
      <dgm:spPr/>
      <dgm:t>
        <a:bodyPr/>
        <a:lstStyle/>
        <a:p>
          <a:endParaRPr lang="en-US"/>
        </a:p>
      </dgm:t>
    </dgm:pt>
    <dgm:pt modelId="{FB721D33-08A3-4138-B2F5-674134D7B9B9}" type="pres">
      <dgm:prSet presAssocID="{4C923707-859E-4F8C-AB9A-E0C19A6486A9}" presName="vert0" presStyleCnt="0">
        <dgm:presLayoutVars>
          <dgm:dir/>
          <dgm:animOne val="branch"/>
          <dgm:animLvl val="lvl"/>
        </dgm:presLayoutVars>
      </dgm:prSet>
      <dgm:spPr/>
    </dgm:pt>
    <dgm:pt modelId="{F042F369-6B57-41F1-BA4F-A26FAA7F46A2}" type="pres">
      <dgm:prSet presAssocID="{4F7FD843-5978-4D02-B262-BF4BB327B519}" presName="thickLine" presStyleLbl="alignNode1" presStyleIdx="0" presStyleCnt="4"/>
      <dgm:spPr/>
    </dgm:pt>
    <dgm:pt modelId="{D38B4D2A-5D17-4AB8-9D52-F81A3E479617}" type="pres">
      <dgm:prSet presAssocID="{4F7FD843-5978-4D02-B262-BF4BB327B519}" presName="horz1" presStyleCnt="0"/>
      <dgm:spPr/>
    </dgm:pt>
    <dgm:pt modelId="{26B0EC3F-349C-4992-A74A-CDFE04DB33C9}" type="pres">
      <dgm:prSet presAssocID="{4F7FD843-5978-4D02-B262-BF4BB327B519}" presName="tx1" presStyleLbl="revTx" presStyleIdx="0" presStyleCnt="4"/>
      <dgm:spPr/>
    </dgm:pt>
    <dgm:pt modelId="{875AF248-E034-490A-96CD-F86586D3DA50}" type="pres">
      <dgm:prSet presAssocID="{4F7FD843-5978-4D02-B262-BF4BB327B519}" presName="vert1" presStyleCnt="0"/>
      <dgm:spPr/>
    </dgm:pt>
    <dgm:pt modelId="{845B14FD-8405-4BF0-BE26-0952A8923A77}" type="pres">
      <dgm:prSet presAssocID="{E078C21D-B61B-4E4B-9D95-EF403E3B407B}" presName="thickLine" presStyleLbl="alignNode1" presStyleIdx="1" presStyleCnt="4"/>
      <dgm:spPr/>
    </dgm:pt>
    <dgm:pt modelId="{639D38AB-9238-40EA-B9B0-349D247BB4CB}" type="pres">
      <dgm:prSet presAssocID="{E078C21D-B61B-4E4B-9D95-EF403E3B407B}" presName="horz1" presStyleCnt="0"/>
      <dgm:spPr/>
    </dgm:pt>
    <dgm:pt modelId="{E6BE6E21-2EF3-4FDE-A616-22E1B6EE722C}" type="pres">
      <dgm:prSet presAssocID="{E078C21D-B61B-4E4B-9D95-EF403E3B407B}" presName="tx1" presStyleLbl="revTx" presStyleIdx="1" presStyleCnt="4"/>
      <dgm:spPr/>
    </dgm:pt>
    <dgm:pt modelId="{CD497D98-697A-49F0-975C-5BE727CBD602}" type="pres">
      <dgm:prSet presAssocID="{E078C21D-B61B-4E4B-9D95-EF403E3B407B}" presName="vert1" presStyleCnt="0"/>
      <dgm:spPr/>
    </dgm:pt>
    <dgm:pt modelId="{5FAB4430-BD30-4F53-BE1E-579E78E70BB4}" type="pres">
      <dgm:prSet presAssocID="{86599B34-3E4C-4EA6-9D02-1C4F95C49045}" presName="thickLine" presStyleLbl="alignNode1" presStyleIdx="2" presStyleCnt="4"/>
      <dgm:spPr/>
    </dgm:pt>
    <dgm:pt modelId="{1AC2913F-0586-4F56-85FF-6614D9788811}" type="pres">
      <dgm:prSet presAssocID="{86599B34-3E4C-4EA6-9D02-1C4F95C49045}" presName="horz1" presStyleCnt="0"/>
      <dgm:spPr/>
    </dgm:pt>
    <dgm:pt modelId="{E03FF098-1FDD-4FC7-908B-C09AF9C65CAA}" type="pres">
      <dgm:prSet presAssocID="{86599B34-3E4C-4EA6-9D02-1C4F95C49045}" presName="tx1" presStyleLbl="revTx" presStyleIdx="2" presStyleCnt="4"/>
      <dgm:spPr/>
    </dgm:pt>
    <dgm:pt modelId="{7A8FF3C3-61CA-4689-8D49-F5FCAACFF55E}" type="pres">
      <dgm:prSet presAssocID="{86599B34-3E4C-4EA6-9D02-1C4F95C49045}" presName="vert1" presStyleCnt="0"/>
      <dgm:spPr/>
    </dgm:pt>
    <dgm:pt modelId="{FD25B99A-687A-4CB5-920F-E2840CE489C3}" type="pres">
      <dgm:prSet presAssocID="{552A0680-9985-4AE7-9AE7-21A15B2EA55A}" presName="thickLine" presStyleLbl="alignNode1" presStyleIdx="3" presStyleCnt="4"/>
      <dgm:spPr/>
    </dgm:pt>
    <dgm:pt modelId="{66A1D6D9-FEA4-49A6-9F5A-AA99F4D62ADC}" type="pres">
      <dgm:prSet presAssocID="{552A0680-9985-4AE7-9AE7-21A15B2EA55A}" presName="horz1" presStyleCnt="0"/>
      <dgm:spPr/>
    </dgm:pt>
    <dgm:pt modelId="{570A20F6-8A2F-470A-8433-62C05D36BAA8}" type="pres">
      <dgm:prSet presAssocID="{552A0680-9985-4AE7-9AE7-21A15B2EA55A}" presName="tx1" presStyleLbl="revTx" presStyleIdx="3" presStyleCnt="4"/>
      <dgm:spPr/>
    </dgm:pt>
    <dgm:pt modelId="{00CC714D-D787-4932-A893-2B1BEA5804F3}" type="pres">
      <dgm:prSet presAssocID="{552A0680-9985-4AE7-9AE7-21A15B2EA55A}" presName="vert1" presStyleCnt="0"/>
      <dgm:spPr/>
    </dgm:pt>
  </dgm:ptLst>
  <dgm:cxnLst>
    <dgm:cxn modelId="{BB92A006-348A-4617-97D5-41F65F80C55D}" srcId="{4C923707-859E-4F8C-AB9A-E0C19A6486A9}" destId="{552A0680-9985-4AE7-9AE7-21A15B2EA55A}" srcOrd="3" destOrd="0" parTransId="{D60ABC99-D03A-441F-9541-8A2458D46640}" sibTransId="{2EC51E65-A3AB-432C-9B37-AB44F6708E9B}"/>
    <dgm:cxn modelId="{9F20F54B-ACE7-4242-97AF-DA6A22303E2F}" type="presOf" srcId="{552A0680-9985-4AE7-9AE7-21A15B2EA55A}" destId="{570A20F6-8A2F-470A-8433-62C05D36BAA8}" srcOrd="0" destOrd="0" presId="urn:microsoft.com/office/officeart/2008/layout/LinedList"/>
    <dgm:cxn modelId="{3F010B4E-2815-4346-BABB-C53522D02CD5}" srcId="{4C923707-859E-4F8C-AB9A-E0C19A6486A9}" destId="{86599B34-3E4C-4EA6-9D02-1C4F95C49045}" srcOrd="2" destOrd="0" parTransId="{94784A86-8481-4232-B315-32265B717C8A}" sibTransId="{41F87A2A-E96A-46AA-AD59-1F57FA47AC0B}"/>
    <dgm:cxn modelId="{FB9EEA50-D61D-446B-95ED-B0544D0A0EF2}" type="presOf" srcId="{E078C21D-B61B-4E4B-9D95-EF403E3B407B}" destId="{E6BE6E21-2EF3-4FDE-A616-22E1B6EE722C}" srcOrd="0" destOrd="0" presId="urn:microsoft.com/office/officeart/2008/layout/LinedList"/>
    <dgm:cxn modelId="{32E10978-9C30-4670-957E-A9FA10958E7D}" type="presOf" srcId="{86599B34-3E4C-4EA6-9D02-1C4F95C49045}" destId="{E03FF098-1FDD-4FC7-908B-C09AF9C65CAA}" srcOrd="0" destOrd="0" presId="urn:microsoft.com/office/officeart/2008/layout/LinedList"/>
    <dgm:cxn modelId="{262F1C7A-D941-4969-B8F4-300EC70D6762}" type="presOf" srcId="{4F7FD843-5978-4D02-B262-BF4BB327B519}" destId="{26B0EC3F-349C-4992-A74A-CDFE04DB33C9}" srcOrd="0" destOrd="0" presId="urn:microsoft.com/office/officeart/2008/layout/LinedList"/>
    <dgm:cxn modelId="{B728C68E-006E-4144-A954-980F087E5E74}" srcId="{4C923707-859E-4F8C-AB9A-E0C19A6486A9}" destId="{E078C21D-B61B-4E4B-9D95-EF403E3B407B}" srcOrd="1" destOrd="0" parTransId="{929201E2-9697-40F6-A9CA-4AB7454D0E3F}" sibTransId="{CC237A53-23FB-4A70-8397-685462BB0B41}"/>
    <dgm:cxn modelId="{440DFDEA-2977-4C80-972B-20A8662C99BE}" srcId="{4C923707-859E-4F8C-AB9A-E0C19A6486A9}" destId="{4F7FD843-5978-4D02-B262-BF4BB327B519}" srcOrd="0" destOrd="0" parTransId="{1B0820E6-CC13-46C0-8AF0-EE66A431F551}" sibTransId="{611342FC-ED7B-48A0-ABD2-0DE67BD2801C}"/>
    <dgm:cxn modelId="{222211F4-89FC-4BC7-901D-5ECF10162B61}" type="presOf" srcId="{4C923707-859E-4F8C-AB9A-E0C19A6486A9}" destId="{FB721D33-08A3-4138-B2F5-674134D7B9B9}" srcOrd="0" destOrd="0" presId="urn:microsoft.com/office/officeart/2008/layout/LinedList"/>
    <dgm:cxn modelId="{48D333F0-149F-44E4-B13F-FEC012786D28}" type="presParOf" srcId="{FB721D33-08A3-4138-B2F5-674134D7B9B9}" destId="{F042F369-6B57-41F1-BA4F-A26FAA7F46A2}" srcOrd="0" destOrd="0" presId="urn:microsoft.com/office/officeart/2008/layout/LinedList"/>
    <dgm:cxn modelId="{13DD0548-9444-4530-93A2-760881529B22}" type="presParOf" srcId="{FB721D33-08A3-4138-B2F5-674134D7B9B9}" destId="{D38B4D2A-5D17-4AB8-9D52-F81A3E479617}" srcOrd="1" destOrd="0" presId="urn:microsoft.com/office/officeart/2008/layout/LinedList"/>
    <dgm:cxn modelId="{555AE4E3-B627-45FB-83D6-CAFF922B29BB}" type="presParOf" srcId="{D38B4D2A-5D17-4AB8-9D52-F81A3E479617}" destId="{26B0EC3F-349C-4992-A74A-CDFE04DB33C9}" srcOrd="0" destOrd="0" presId="urn:microsoft.com/office/officeart/2008/layout/LinedList"/>
    <dgm:cxn modelId="{3B7C20D6-2F5E-4FEF-90CD-B80DC10E038E}" type="presParOf" srcId="{D38B4D2A-5D17-4AB8-9D52-F81A3E479617}" destId="{875AF248-E034-490A-96CD-F86586D3DA50}" srcOrd="1" destOrd="0" presId="urn:microsoft.com/office/officeart/2008/layout/LinedList"/>
    <dgm:cxn modelId="{57EB9888-C788-4C7E-A83F-1FF2037BB717}" type="presParOf" srcId="{FB721D33-08A3-4138-B2F5-674134D7B9B9}" destId="{845B14FD-8405-4BF0-BE26-0952A8923A77}" srcOrd="2" destOrd="0" presId="urn:microsoft.com/office/officeart/2008/layout/LinedList"/>
    <dgm:cxn modelId="{BE20304D-2EC8-47BD-A301-891F6AD1736C}" type="presParOf" srcId="{FB721D33-08A3-4138-B2F5-674134D7B9B9}" destId="{639D38AB-9238-40EA-B9B0-349D247BB4CB}" srcOrd="3" destOrd="0" presId="urn:microsoft.com/office/officeart/2008/layout/LinedList"/>
    <dgm:cxn modelId="{2259D745-2EA4-4104-A800-7E8DB360C9EE}" type="presParOf" srcId="{639D38AB-9238-40EA-B9B0-349D247BB4CB}" destId="{E6BE6E21-2EF3-4FDE-A616-22E1B6EE722C}" srcOrd="0" destOrd="0" presId="urn:microsoft.com/office/officeart/2008/layout/LinedList"/>
    <dgm:cxn modelId="{B409D5F1-B416-4BC7-BB7B-334A17329704}" type="presParOf" srcId="{639D38AB-9238-40EA-B9B0-349D247BB4CB}" destId="{CD497D98-697A-49F0-975C-5BE727CBD602}" srcOrd="1" destOrd="0" presId="urn:microsoft.com/office/officeart/2008/layout/LinedList"/>
    <dgm:cxn modelId="{4962B28F-94E6-407D-93D0-B8B9EF8DD78E}" type="presParOf" srcId="{FB721D33-08A3-4138-B2F5-674134D7B9B9}" destId="{5FAB4430-BD30-4F53-BE1E-579E78E70BB4}" srcOrd="4" destOrd="0" presId="urn:microsoft.com/office/officeart/2008/layout/LinedList"/>
    <dgm:cxn modelId="{BF0E5BC9-042D-43DE-B767-F59D5F3C4001}" type="presParOf" srcId="{FB721D33-08A3-4138-B2F5-674134D7B9B9}" destId="{1AC2913F-0586-4F56-85FF-6614D9788811}" srcOrd="5" destOrd="0" presId="urn:microsoft.com/office/officeart/2008/layout/LinedList"/>
    <dgm:cxn modelId="{2976BAD1-46A8-4CC4-9B2D-E7CBFE516865}" type="presParOf" srcId="{1AC2913F-0586-4F56-85FF-6614D9788811}" destId="{E03FF098-1FDD-4FC7-908B-C09AF9C65CAA}" srcOrd="0" destOrd="0" presId="urn:microsoft.com/office/officeart/2008/layout/LinedList"/>
    <dgm:cxn modelId="{1148C613-259A-4E70-8CDF-718BB66CEDB9}" type="presParOf" srcId="{1AC2913F-0586-4F56-85FF-6614D9788811}" destId="{7A8FF3C3-61CA-4689-8D49-F5FCAACFF55E}" srcOrd="1" destOrd="0" presId="urn:microsoft.com/office/officeart/2008/layout/LinedList"/>
    <dgm:cxn modelId="{2A952DCD-0209-4652-8154-B049B401B726}" type="presParOf" srcId="{FB721D33-08A3-4138-B2F5-674134D7B9B9}" destId="{FD25B99A-687A-4CB5-920F-E2840CE489C3}" srcOrd="6" destOrd="0" presId="urn:microsoft.com/office/officeart/2008/layout/LinedList"/>
    <dgm:cxn modelId="{3586FB78-55B3-4A1A-93F8-47E246E1D50D}" type="presParOf" srcId="{FB721D33-08A3-4138-B2F5-674134D7B9B9}" destId="{66A1D6D9-FEA4-49A6-9F5A-AA99F4D62ADC}" srcOrd="7" destOrd="0" presId="urn:microsoft.com/office/officeart/2008/layout/LinedList"/>
    <dgm:cxn modelId="{48F04960-AFA5-4D48-A2B8-9E4BDFB383E3}" type="presParOf" srcId="{66A1D6D9-FEA4-49A6-9F5A-AA99F4D62ADC}" destId="{570A20F6-8A2F-470A-8433-62C05D36BAA8}" srcOrd="0" destOrd="0" presId="urn:microsoft.com/office/officeart/2008/layout/LinedList"/>
    <dgm:cxn modelId="{DDC5AFA1-D328-43C0-B0B8-2B8463E95BD7}" type="presParOf" srcId="{66A1D6D9-FEA4-49A6-9F5A-AA99F4D62ADC}" destId="{00CC714D-D787-4932-A893-2B1BEA5804F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40FE25-DB7D-4568-B1AE-B77031F6D9A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605D5A13-1C75-42E6-AF17-610002215307}">
      <dgm:prSet/>
      <dgm:spPr/>
      <dgm:t>
        <a:bodyPr/>
        <a:lstStyle/>
        <a:p>
          <a:r>
            <a:rPr lang="en-GB"/>
            <a:t>The Good Friday Agreement in Belfast (1998)</a:t>
          </a:r>
          <a:endParaRPr lang="en-US"/>
        </a:p>
      </dgm:t>
    </dgm:pt>
    <dgm:pt modelId="{BBFB3814-74BD-4753-905F-826A9359D7A7}" type="parTrans" cxnId="{6BB60345-FA76-4481-B443-34A7A5C0EF4A}">
      <dgm:prSet/>
      <dgm:spPr/>
      <dgm:t>
        <a:bodyPr/>
        <a:lstStyle/>
        <a:p>
          <a:endParaRPr lang="en-US"/>
        </a:p>
      </dgm:t>
    </dgm:pt>
    <dgm:pt modelId="{A9DF8717-D04D-4F56-9F55-8521FB2C81DA}" type="sibTrans" cxnId="{6BB60345-FA76-4481-B443-34A7A5C0EF4A}">
      <dgm:prSet/>
      <dgm:spPr/>
      <dgm:t>
        <a:bodyPr/>
        <a:lstStyle/>
        <a:p>
          <a:endParaRPr lang="en-US"/>
        </a:p>
      </dgm:t>
    </dgm:pt>
    <dgm:pt modelId="{D53D6A67-AF0C-4090-AE25-40F4D4871AEE}">
      <dgm:prSet/>
      <dgm:spPr/>
      <dgm:t>
        <a:bodyPr/>
        <a:lstStyle/>
        <a:p>
          <a:r>
            <a:rPr lang="en-GB"/>
            <a:t>Healing Through Remembering (2006)</a:t>
          </a:r>
          <a:endParaRPr lang="en-US"/>
        </a:p>
      </dgm:t>
    </dgm:pt>
    <dgm:pt modelId="{7C94CB6D-0EC5-4460-8490-539F8D4BFF8B}" type="parTrans" cxnId="{CA6EAC87-2093-4472-B65C-D9F621D58B38}">
      <dgm:prSet/>
      <dgm:spPr/>
      <dgm:t>
        <a:bodyPr/>
        <a:lstStyle/>
        <a:p>
          <a:endParaRPr lang="en-US"/>
        </a:p>
      </dgm:t>
    </dgm:pt>
    <dgm:pt modelId="{F715A20C-ACB7-4760-BC24-1248832562BD}" type="sibTrans" cxnId="{CA6EAC87-2093-4472-B65C-D9F621D58B38}">
      <dgm:prSet/>
      <dgm:spPr/>
      <dgm:t>
        <a:bodyPr/>
        <a:lstStyle/>
        <a:p>
          <a:endParaRPr lang="en-US"/>
        </a:p>
      </dgm:t>
    </dgm:pt>
    <dgm:pt modelId="{20B7F39E-3DE3-4312-91F0-3638FAA0D8CF}">
      <dgm:prSet/>
      <dgm:spPr/>
      <dgm:t>
        <a:bodyPr/>
        <a:lstStyle/>
        <a:p>
          <a:r>
            <a:rPr lang="en-GB"/>
            <a:t>Consultative Group on the Past (2009)</a:t>
          </a:r>
          <a:endParaRPr lang="en-US"/>
        </a:p>
      </dgm:t>
    </dgm:pt>
    <dgm:pt modelId="{5E7DDF46-BB85-4C1D-8C6D-29740DC14E78}" type="parTrans" cxnId="{26F8F470-363A-4CC9-AA00-9DC76206FA27}">
      <dgm:prSet/>
      <dgm:spPr/>
      <dgm:t>
        <a:bodyPr/>
        <a:lstStyle/>
        <a:p>
          <a:endParaRPr lang="en-US"/>
        </a:p>
      </dgm:t>
    </dgm:pt>
    <dgm:pt modelId="{74867F55-90C5-46B6-B9AE-0F80DACC500E}" type="sibTrans" cxnId="{26F8F470-363A-4CC9-AA00-9DC76206FA27}">
      <dgm:prSet/>
      <dgm:spPr/>
      <dgm:t>
        <a:bodyPr/>
        <a:lstStyle/>
        <a:p>
          <a:endParaRPr lang="en-US"/>
        </a:p>
      </dgm:t>
    </dgm:pt>
    <dgm:pt modelId="{ABA9E26C-8398-4DA1-8E87-502D7E1FF5B8}">
      <dgm:prSet/>
      <dgm:spPr/>
      <dgm:t>
        <a:bodyPr/>
        <a:lstStyle/>
        <a:p>
          <a:r>
            <a:rPr lang="en-GB"/>
            <a:t>The Haass – O’Sullivan Negotiations (2013)</a:t>
          </a:r>
          <a:endParaRPr lang="en-US"/>
        </a:p>
      </dgm:t>
    </dgm:pt>
    <dgm:pt modelId="{9F8BF50D-13B4-47A5-B8E1-66A9E26D8453}" type="parTrans" cxnId="{B83B912A-1444-4D64-9ED0-10471F56D08A}">
      <dgm:prSet/>
      <dgm:spPr/>
      <dgm:t>
        <a:bodyPr/>
        <a:lstStyle/>
        <a:p>
          <a:endParaRPr lang="en-US"/>
        </a:p>
      </dgm:t>
    </dgm:pt>
    <dgm:pt modelId="{735467A7-9520-42B7-9CF7-8986DDCBDF38}" type="sibTrans" cxnId="{B83B912A-1444-4D64-9ED0-10471F56D08A}">
      <dgm:prSet/>
      <dgm:spPr/>
      <dgm:t>
        <a:bodyPr/>
        <a:lstStyle/>
        <a:p>
          <a:endParaRPr lang="en-US"/>
        </a:p>
      </dgm:t>
    </dgm:pt>
    <dgm:pt modelId="{43A75833-B6C4-4C28-A4EC-397782DF49BB}" type="pres">
      <dgm:prSet presAssocID="{3440FE25-DB7D-4568-B1AE-B77031F6D9A7}" presName="vert0" presStyleCnt="0">
        <dgm:presLayoutVars>
          <dgm:dir/>
          <dgm:animOne val="branch"/>
          <dgm:animLvl val="lvl"/>
        </dgm:presLayoutVars>
      </dgm:prSet>
      <dgm:spPr/>
    </dgm:pt>
    <dgm:pt modelId="{C7A94B01-68E3-45B1-987B-DA7A995AAD36}" type="pres">
      <dgm:prSet presAssocID="{605D5A13-1C75-42E6-AF17-610002215307}" presName="thickLine" presStyleLbl="alignNode1" presStyleIdx="0" presStyleCnt="4"/>
      <dgm:spPr/>
    </dgm:pt>
    <dgm:pt modelId="{DF7046F6-4EB3-4005-9B61-F88318A40F66}" type="pres">
      <dgm:prSet presAssocID="{605D5A13-1C75-42E6-AF17-610002215307}" presName="horz1" presStyleCnt="0"/>
      <dgm:spPr/>
    </dgm:pt>
    <dgm:pt modelId="{605227DA-78B6-440F-826F-3F117AFB26F1}" type="pres">
      <dgm:prSet presAssocID="{605D5A13-1C75-42E6-AF17-610002215307}" presName="tx1" presStyleLbl="revTx" presStyleIdx="0" presStyleCnt="4"/>
      <dgm:spPr/>
    </dgm:pt>
    <dgm:pt modelId="{1CF3FE99-924A-4B5C-AFBB-651FFD478113}" type="pres">
      <dgm:prSet presAssocID="{605D5A13-1C75-42E6-AF17-610002215307}" presName="vert1" presStyleCnt="0"/>
      <dgm:spPr/>
    </dgm:pt>
    <dgm:pt modelId="{4F4C4F66-8931-4F50-B567-DD70A2E15675}" type="pres">
      <dgm:prSet presAssocID="{D53D6A67-AF0C-4090-AE25-40F4D4871AEE}" presName="thickLine" presStyleLbl="alignNode1" presStyleIdx="1" presStyleCnt="4"/>
      <dgm:spPr/>
    </dgm:pt>
    <dgm:pt modelId="{C2E7D027-2308-4B70-AA23-E63D9C0D9A11}" type="pres">
      <dgm:prSet presAssocID="{D53D6A67-AF0C-4090-AE25-40F4D4871AEE}" presName="horz1" presStyleCnt="0"/>
      <dgm:spPr/>
    </dgm:pt>
    <dgm:pt modelId="{C233857E-FF3D-4F1B-9384-C15C6F8BFD1B}" type="pres">
      <dgm:prSet presAssocID="{D53D6A67-AF0C-4090-AE25-40F4D4871AEE}" presName="tx1" presStyleLbl="revTx" presStyleIdx="1" presStyleCnt="4"/>
      <dgm:spPr/>
    </dgm:pt>
    <dgm:pt modelId="{BF7F7AEA-0783-4CCF-A59A-D976D3F9A352}" type="pres">
      <dgm:prSet presAssocID="{D53D6A67-AF0C-4090-AE25-40F4D4871AEE}" presName="vert1" presStyleCnt="0"/>
      <dgm:spPr/>
    </dgm:pt>
    <dgm:pt modelId="{B733FA19-5B2F-49C0-A806-314DA08BBACC}" type="pres">
      <dgm:prSet presAssocID="{20B7F39E-3DE3-4312-91F0-3638FAA0D8CF}" presName="thickLine" presStyleLbl="alignNode1" presStyleIdx="2" presStyleCnt="4"/>
      <dgm:spPr/>
    </dgm:pt>
    <dgm:pt modelId="{826F770D-1AC5-4AAE-AB2E-942F665F43E0}" type="pres">
      <dgm:prSet presAssocID="{20B7F39E-3DE3-4312-91F0-3638FAA0D8CF}" presName="horz1" presStyleCnt="0"/>
      <dgm:spPr/>
    </dgm:pt>
    <dgm:pt modelId="{577BA463-4741-4FBE-9E2F-50EA53FD7D6C}" type="pres">
      <dgm:prSet presAssocID="{20B7F39E-3DE3-4312-91F0-3638FAA0D8CF}" presName="tx1" presStyleLbl="revTx" presStyleIdx="2" presStyleCnt="4"/>
      <dgm:spPr/>
    </dgm:pt>
    <dgm:pt modelId="{C582D826-90D3-4712-BA90-FC4A1A3A5969}" type="pres">
      <dgm:prSet presAssocID="{20B7F39E-3DE3-4312-91F0-3638FAA0D8CF}" presName="vert1" presStyleCnt="0"/>
      <dgm:spPr/>
    </dgm:pt>
    <dgm:pt modelId="{69081C16-15BD-48D5-828F-485F20B379A1}" type="pres">
      <dgm:prSet presAssocID="{ABA9E26C-8398-4DA1-8E87-502D7E1FF5B8}" presName="thickLine" presStyleLbl="alignNode1" presStyleIdx="3" presStyleCnt="4"/>
      <dgm:spPr/>
    </dgm:pt>
    <dgm:pt modelId="{D68854FD-F69E-4145-BF22-78D3427F7457}" type="pres">
      <dgm:prSet presAssocID="{ABA9E26C-8398-4DA1-8E87-502D7E1FF5B8}" presName="horz1" presStyleCnt="0"/>
      <dgm:spPr/>
    </dgm:pt>
    <dgm:pt modelId="{3030A1AD-7259-4C2D-ABC6-723829F91DB5}" type="pres">
      <dgm:prSet presAssocID="{ABA9E26C-8398-4DA1-8E87-502D7E1FF5B8}" presName="tx1" presStyleLbl="revTx" presStyleIdx="3" presStyleCnt="4"/>
      <dgm:spPr/>
    </dgm:pt>
    <dgm:pt modelId="{5BDB7431-BB10-4F5B-8620-371591494F87}" type="pres">
      <dgm:prSet presAssocID="{ABA9E26C-8398-4DA1-8E87-502D7E1FF5B8}" presName="vert1" presStyleCnt="0"/>
      <dgm:spPr/>
    </dgm:pt>
  </dgm:ptLst>
  <dgm:cxnLst>
    <dgm:cxn modelId="{B83B912A-1444-4D64-9ED0-10471F56D08A}" srcId="{3440FE25-DB7D-4568-B1AE-B77031F6D9A7}" destId="{ABA9E26C-8398-4DA1-8E87-502D7E1FF5B8}" srcOrd="3" destOrd="0" parTransId="{9F8BF50D-13B4-47A5-B8E1-66A9E26D8453}" sibTransId="{735467A7-9520-42B7-9CF7-8986DDCBDF38}"/>
    <dgm:cxn modelId="{E9434C2F-DC1D-4842-976E-D2916BED02A0}" type="presOf" srcId="{3440FE25-DB7D-4568-B1AE-B77031F6D9A7}" destId="{43A75833-B6C4-4C28-A4EC-397782DF49BB}" srcOrd="0" destOrd="0" presId="urn:microsoft.com/office/officeart/2008/layout/LinedList"/>
    <dgm:cxn modelId="{6BB60345-FA76-4481-B443-34A7A5C0EF4A}" srcId="{3440FE25-DB7D-4568-B1AE-B77031F6D9A7}" destId="{605D5A13-1C75-42E6-AF17-610002215307}" srcOrd="0" destOrd="0" parTransId="{BBFB3814-74BD-4753-905F-826A9359D7A7}" sibTransId="{A9DF8717-D04D-4F56-9F55-8521FB2C81DA}"/>
    <dgm:cxn modelId="{26F8F470-363A-4CC9-AA00-9DC76206FA27}" srcId="{3440FE25-DB7D-4568-B1AE-B77031F6D9A7}" destId="{20B7F39E-3DE3-4312-91F0-3638FAA0D8CF}" srcOrd="2" destOrd="0" parTransId="{5E7DDF46-BB85-4C1D-8C6D-29740DC14E78}" sibTransId="{74867F55-90C5-46B6-B9AE-0F80DACC500E}"/>
    <dgm:cxn modelId="{AC52A675-B410-434F-B36A-1E2205FF3879}" type="presOf" srcId="{D53D6A67-AF0C-4090-AE25-40F4D4871AEE}" destId="{C233857E-FF3D-4F1B-9384-C15C6F8BFD1B}" srcOrd="0" destOrd="0" presId="urn:microsoft.com/office/officeart/2008/layout/LinedList"/>
    <dgm:cxn modelId="{CA6EAC87-2093-4472-B65C-D9F621D58B38}" srcId="{3440FE25-DB7D-4568-B1AE-B77031F6D9A7}" destId="{D53D6A67-AF0C-4090-AE25-40F4D4871AEE}" srcOrd="1" destOrd="0" parTransId="{7C94CB6D-0EC5-4460-8490-539F8D4BFF8B}" sibTransId="{F715A20C-ACB7-4760-BC24-1248832562BD}"/>
    <dgm:cxn modelId="{6D45ED90-DDF5-4C04-88C5-F7F510037E07}" type="presOf" srcId="{20B7F39E-3DE3-4312-91F0-3638FAA0D8CF}" destId="{577BA463-4741-4FBE-9E2F-50EA53FD7D6C}" srcOrd="0" destOrd="0" presId="urn:microsoft.com/office/officeart/2008/layout/LinedList"/>
    <dgm:cxn modelId="{B3E5AF9E-CC08-4063-A052-D99AE65087C9}" type="presOf" srcId="{ABA9E26C-8398-4DA1-8E87-502D7E1FF5B8}" destId="{3030A1AD-7259-4C2D-ABC6-723829F91DB5}" srcOrd="0" destOrd="0" presId="urn:microsoft.com/office/officeart/2008/layout/LinedList"/>
    <dgm:cxn modelId="{7F034FEB-512E-4481-870E-96B7DF48A83F}" type="presOf" srcId="{605D5A13-1C75-42E6-AF17-610002215307}" destId="{605227DA-78B6-440F-826F-3F117AFB26F1}" srcOrd="0" destOrd="0" presId="urn:microsoft.com/office/officeart/2008/layout/LinedList"/>
    <dgm:cxn modelId="{C7EE6581-F03C-4D2B-A6B5-9D621A1F40B8}" type="presParOf" srcId="{43A75833-B6C4-4C28-A4EC-397782DF49BB}" destId="{C7A94B01-68E3-45B1-987B-DA7A995AAD36}" srcOrd="0" destOrd="0" presId="urn:microsoft.com/office/officeart/2008/layout/LinedList"/>
    <dgm:cxn modelId="{2F08E263-1F86-485D-AF22-CC30739F2418}" type="presParOf" srcId="{43A75833-B6C4-4C28-A4EC-397782DF49BB}" destId="{DF7046F6-4EB3-4005-9B61-F88318A40F66}" srcOrd="1" destOrd="0" presId="urn:microsoft.com/office/officeart/2008/layout/LinedList"/>
    <dgm:cxn modelId="{EA85521D-FD1F-4DEC-B35B-B36284D38D89}" type="presParOf" srcId="{DF7046F6-4EB3-4005-9B61-F88318A40F66}" destId="{605227DA-78B6-440F-826F-3F117AFB26F1}" srcOrd="0" destOrd="0" presId="urn:microsoft.com/office/officeart/2008/layout/LinedList"/>
    <dgm:cxn modelId="{F233BB5B-9FE0-4F44-AE3B-9B90656C90A3}" type="presParOf" srcId="{DF7046F6-4EB3-4005-9B61-F88318A40F66}" destId="{1CF3FE99-924A-4B5C-AFBB-651FFD478113}" srcOrd="1" destOrd="0" presId="urn:microsoft.com/office/officeart/2008/layout/LinedList"/>
    <dgm:cxn modelId="{9610751D-210E-448C-A591-5637C7BCB6CC}" type="presParOf" srcId="{43A75833-B6C4-4C28-A4EC-397782DF49BB}" destId="{4F4C4F66-8931-4F50-B567-DD70A2E15675}" srcOrd="2" destOrd="0" presId="urn:microsoft.com/office/officeart/2008/layout/LinedList"/>
    <dgm:cxn modelId="{D968C29B-0939-44C0-8880-D2C5948CFC50}" type="presParOf" srcId="{43A75833-B6C4-4C28-A4EC-397782DF49BB}" destId="{C2E7D027-2308-4B70-AA23-E63D9C0D9A11}" srcOrd="3" destOrd="0" presId="urn:microsoft.com/office/officeart/2008/layout/LinedList"/>
    <dgm:cxn modelId="{22BF11CF-017C-4F7F-AE01-EC385B29D60E}" type="presParOf" srcId="{C2E7D027-2308-4B70-AA23-E63D9C0D9A11}" destId="{C233857E-FF3D-4F1B-9384-C15C6F8BFD1B}" srcOrd="0" destOrd="0" presId="urn:microsoft.com/office/officeart/2008/layout/LinedList"/>
    <dgm:cxn modelId="{05815E25-83BB-4D13-8A4A-AFEDE0708BBD}" type="presParOf" srcId="{C2E7D027-2308-4B70-AA23-E63D9C0D9A11}" destId="{BF7F7AEA-0783-4CCF-A59A-D976D3F9A352}" srcOrd="1" destOrd="0" presId="urn:microsoft.com/office/officeart/2008/layout/LinedList"/>
    <dgm:cxn modelId="{8C5058E8-D4BA-4308-AEB4-C9D0C5AD3FF9}" type="presParOf" srcId="{43A75833-B6C4-4C28-A4EC-397782DF49BB}" destId="{B733FA19-5B2F-49C0-A806-314DA08BBACC}" srcOrd="4" destOrd="0" presId="urn:microsoft.com/office/officeart/2008/layout/LinedList"/>
    <dgm:cxn modelId="{A3260416-1E62-4501-B4A8-64519F316B8C}" type="presParOf" srcId="{43A75833-B6C4-4C28-A4EC-397782DF49BB}" destId="{826F770D-1AC5-4AAE-AB2E-942F665F43E0}" srcOrd="5" destOrd="0" presId="urn:microsoft.com/office/officeart/2008/layout/LinedList"/>
    <dgm:cxn modelId="{7370870E-AEAD-4CDA-9241-A538B2B9F0B5}" type="presParOf" srcId="{826F770D-1AC5-4AAE-AB2E-942F665F43E0}" destId="{577BA463-4741-4FBE-9E2F-50EA53FD7D6C}" srcOrd="0" destOrd="0" presId="urn:microsoft.com/office/officeart/2008/layout/LinedList"/>
    <dgm:cxn modelId="{F95B3AA9-D33A-4043-AA53-98C183155AE9}" type="presParOf" srcId="{826F770D-1AC5-4AAE-AB2E-942F665F43E0}" destId="{C582D826-90D3-4712-BA90-FC4A1A3A5969}" srcOrd="1" destOrd="0" presId="urn:microsoft.com/office/officeart/2008/layout/LinedList"/>
    <dgm:cxn modelId="{18E07CD4-4445-455E-9E38-6825E79F13AD}" type="presParOf" srcId="{43A75833-B6C4-4C28-A4EC-397782DF49BB}" destId="{69081C16-15BD-48D5-828F-485F20B379A1}" srcOrd="6" destOrd="0" presId="urn:microsoft.com/office/officeart/2008/layout/LinedList"/>
    <dgm:cxn modelId="{42C146B3-9825-478D-84B6-78F6AEBD2FAF}" type="presParOf" srcId="{43A75833-B6C4-4C28-A4EC-397782DF49BB}" destId="{D68854FD-F69E-4145-BF22-78D3427F7457}" srcOrd="7" destOrd="0" presId="urn:microsoft.com/office/officeart/2008/layout/LinedList"/>
    <dgm:cxn modelId="{CD1BF04B-228C-4A58-8459-2F45B015E957}" type="presParOf" srcId="{D68854FD-F69E-4145-BF22-78D3427F7457}" destId="{3030A1AD-7259-4C2D-ABC6-723829F91DB5}" srcOrd="0" destOrd="0" presId="urn:microsoft.com/office/officeart/2008/layout/LinedList"/>
    <dgm:cxn modelId="{18997977-6F47-43BA-9B00-1E33FDBA846F}" type="presParOf" srcId="{D68854FD-F69E-4145-BF22-78D3427F7457}" destId="{5BDB7431-BB10-4F5B-8620-371591494F8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BDDA955-EB5C-4774-97A7-45265E5FC4B4}"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AD9286F-E78B-4FB2-BE0D-BB2446F5A8FF}">
      <dgm:prSet/>
      <dgm:spPr/>
      <dgm:t>
        <a:bodyPr/>
        <a:lstStyle/>
        <a:p>
          <a:r>
            <a:rPr lang="en-GB"/>
            <a:t>Was basically two documents: </a:t>
          </a:r>
          <a:endParaRPr lang="en-US"/>
        </a:p>
      </dgm:t>
    </dgm:pt>
    <dgm:pt modelId="{6AC59146-3F16-4DC4-8C83-FFD517755931}" type="parTrans" cxnId="{65E1B424-0197-4C64-A06E-1942128E675E}">
      <dgm:prSet/>
      <dgm:spPr/>
      <dgm:t>
        <a:bodyPr/>
        <a:lstStyle/>
        <a:p>
          <a:endParaRPr lang="en-US"/>
        </a:p>
      </dgm:t>
    </dgm:pt>
    <dgm:pt modelId="{811EB868-903E-4BA3-86A4-05147E207B30}" type="sibTrans" cxnId="{65E1B424-0197-4C64-A06E-1942128E675E}">
      <dgm:prSet/>
      <dgm:spPr/>
      <dgm:t>
        <a:bodyPr/>
        <a:lstStyle/>
        <a:p>
          <a:endParaRPr lang="en-US"/>
        </a:p>
      </dgm:t>
    </dgm:pt>
    <dgm:pt modelId="{0D64126E-618C-48EE-8A00-F1F7CCC73CD7}">
      <dgm:prSet/>
      <dgm:spPr/>
      <dgm:t>
        <a:bodyPr/>
        <a:lstStyle/>
        <a:p>
          <a:r>
            <a:rPr lang="en-GB"/>
            <a:t>The multiparty agreement </a:t>
          </a:r>
          <a:endParaRPr lang="en-US"/>
        </a:p>
      </dgm:t>
    </dgm:pt>
    <dgm:pt modelId="{039232B0-C290-4424-8C3B-4C22BE58F572}" type="parTrans" cxnId="{504BB410-49E8-4698-BBB3-E0090BAFEECC}">
      <dgm:prSet/>
      <dgm:spPr/>
      <dgm:t>
        <a:bodyPr/>
        <a:lstStyle/>
        <a:p>
          <a:endParaRPr lang="en-US"/>
        </a:p>
      </dgm:t>
    </dgm:pt>
    <dgm:pt modelId="{A079D4C4-3A01-4B4D-A3D5-D86FA4AC45AA}" type="sibTrans" cxnId="{504BB410-49E8-4698-BBB3-E0090BAFEECC}">
      <dgm:prSet/>
      <dgm:spPr/>
      <dgm:t>
        <a:bodyPr/>
        <a:lstStyle/>
        <a:p>
          <a:endParaRPr lang="en-US"/>
        </a:p>
      </dgm:t>
    </dgm:pt>
    <dgm:pt modelId="{CB396C8C-8822-4561-880A-CD4C88425EA9}">
      <dgm:prSet/>
      <dgm:spPr/>
      <dgm:t>
        <a:bodyPr/>
        <a:lstStyle/>
        <a:p>
          <a:r>
            <a:rPr lang="en-GB"/>
            <a:t>The British – Irish agreement </a:t>
          </a:r>
          <a:endParaRPr lang="en-US"/>
        </a:p>
      </dgm:t>
    </dgm:pt>
    <dgm:pt modelId="{179E379D-695A-4E72-8C88-89560701598E}" type="parTrans" cxnId="{C94B2599-71D2-48F5-BEB6-1E1B248B8014}">
      <dgm:prSet/>
      <dgm:spPr/>
      <dgm:t>
        <a:bodyPr/>
        <a:lstStyle/>
        <a:p>
          <a:endParaRPr lang="en-US"/>
        </a:p>
      </dgm:t>
    </dgm:pt>
    <dgm:pt modelId="{6EBFD5E5-4C38-4D3B-9D76-5B10BD46592A}" type="sibTrans" cxnId="{C94B2599-71D2-48F5-BEB6-1E1B248B8014}">
      <dgm:prSet/>
      <dgm:spPr/>
      <dgm:t>
        <a:bodyPr/>
        <a:lstStyle/>
        <a:p>
          <a:endParaRPr lang="en-US"/>
        </a:p>
      </dgm:t>
    </dgm:pt>
    <dgm:pt modelId="{98C502D7-2963-49A0-BC93-FC9F47F86C20}">
      <dgm:prSet/>
      <dgm:spPr/>
      <dgm:t>
        <a:bodyPr/>
        <a:lstStyle/>
        <a:p>
          <a:r>
            <a:rPr lang="en-GB"/>
            <a:t>It made agreements on demiliterisation, sovereignty, cultural and civic rights, justice and policing </a:t>
          </a:r>
          <a:endParaRPr lang="en-US"/>
        </a:p>
      </dgm:t>
    </dgm:pt>
    <dgm:pt modelId="{FD72B9FB-BA81-4C4D-927A-B67D214275AA}" type="parTrans" cxnId="{41FBAB8F-2654-4DAC-A70E-4B5A4223EEFE}">
      <dgm:prSet/>
      <dgm:spPr/>
      <dgm:t>
        <a:bodyPr/>
        <a:lstStyle/>
        <a:p>
          <a:endParaRPr lang="en-US"/>
        </a:p>
      </dgm:t>
    </dgm:pt>
    <dgm:pt modelId="{3D49EF2A-363C-4444-AE96-583F610CD641}" type="sibTrans" cxnId="{41FBAB8F-2654-4DAC-A70E-4B5A4223EEFE}">
      <dgm:prSet/>
      <dgm:spPr/>
      <dgm:t>
        <a:bodyPr/>
        <a:lstStyle/>
        <a:p>
          <a:endParaRPr lang="en-US"/>
        </a:p>
      </dgm:t>
    </dgm:pt>
    <dgm:pt modelId="{27D3FA0C-C663-4EE0-8868-8FCC56F9AA59}">
      <dgm:prSet/>
      <dgm:spPr/>
      <dgm:t>
        <a:bodyPr/>
        <a:lstStyle/>
        <a:p>
          <a:r>
            <a:rPr lang="en-GB"/>
            <a:t>It was voted for during two referendums in Northern Ireland and Southern Ireland and then ratified </a:t>
          </a:r>
          <a:endParaRPr lang="en-US"/>
        </a:p>
      </dgm:t>
    </dgm:pt>
    <dgm:pt modelId="{56C375C1-25D5-4746-AB41-178348821893}" type="parTrans" cxnId="{D37C107D-C7C9-4A4F-A6A8-B0DE54C6F0F3}">
      <dgm:prSet/>
      <dgm:spPr/>
      <dgm:t>
        <a:bodyPr/>
        <a:lstStyle/>
        <a:p>
          <a:endParaRPr lang="en-US"/>
        </a:p>
      </dgm:t>
    </dgm:pt>
    <dgm:pt modelId="{1228DB55-84CB-4766-80B7-73575C6E152E}" type="sibTrans" cxnId="{D37C107D-C7C9-4A4F-A6A8-B0DE54C6F0F3}">
      <dgm:prSet/>
      <dgm:spPr/>
      <dgm:t>
        <a:bodyPr/>
        <a:lstStyle/>
        <a:p>
          <a:endParaRPr lang="en-US"/>
        </a:p>
      </dgm:t>
    </dgm:pt>
    <dgm:pt modelId="{855CDAD4-D46C-4E7D-9371-4807920628E5}">
      <dgm:prSet/>
      <dgm:spPr/>
      <dgm:t>
        <a:bodyPr/>
        <a:lstStyle/>
        <a:p>
          <a:r>
            <a:rPr lang="en-GB"/>
            <a:t>However the troubles did not completely stop  </a:t>
          </a:r>
          <a:endParaRPr lang="en-US"/>
        </a:p>
      </dgm:t>
    </dgm:pt>
    <dgm:pt modelId="{A8B18330-2D51-4213-A01B-C6F6C3F8030A}" type="parTrans" cxnId="{F9083FA1-5754-434B-A8F4-82FF8098C22D}">
      <dgm:prSet/>
      <dgm:spPr/>
      <dgm:t>
        <a:bodyPr/>
        <a:lstStyle/>
        <a:p>
          <a:endParaRPr lang="en-US"/>
        </a:p>
      </dgm:t>
    </dgm:pt>
    <dgm:pt modelId="{9D3C57BA-97B2-46DB-8C2C-3AED547BA6F8}" type="sibTrans" cxnId="{F9083FA1-5754-434B-A8F4-82FF8098C22D}">
      <dgm:prSet/>
      <dgm:spPr/>
      <dgm:t>
        <a:bodyPr/>
        <a:lstStyle/>
        <a:p>
          <a:endParaRPr lang="en-US"/>
        </a:p>
      </dgm:t>
    </dgm:pt>
    <dgm:pt modelId="{A8DC9AA7-5094-45F4-96AA-4190B5AAB1D4}" type="pres">
      <dgm:prSet presAssocID="{6BDDA955-EB5C-4774-97A7-45265E5FC4B4}" presName="vert0" presStyleCnt="0">
        <dgm:presLayoutVars>
          <dgm:dir/>
          <dgm:animOne val="branch"/>
          <dgm:animLvl val="lvl"/>
        </dgm:presLayoutVars>
      </dgm:prSet>
      <dgm:spPr/>
    </dgm:pt>
    <dgm:pt modelId="{212C920F-7590-44A9-999E-9DE74AED9A75}" type="pres">
      <dgm:prSet presAssocID="{FAD9286F-E78B-4FB2-BE0D-BB2446F5A8FF}" presName="thickLine" presStyleLbl="alignNode1" presStyleIdx="0" presStyleCnt="1"/>
      <dgm:spPr/>
    </dgm:pt>
    <dgm:pt modelId="{CAA36ED7-23E6-4B94-95BD-62ABC2DB486E}" type="pres">
      <dgm:prSet presAssocID="{FAD9286F-E78B-4FB2-BE0D-BB2446F5A8FF}" presName="horz1" presStyleCnt="0"/>
      <dgm:spPr/>
    </dgm:pt>
    <dgm:pt modelId="{B63CB704-B4A3-4EBC-9C22-B6122697D62B}" type="pres">
      <dgm:prSet presAssocID="{FAD9286F-E78B-4FB2-BE0D-BB2446F5A8FF}" presName="tx1" presStyleLbl="revTx" presStyleIdx="0" presStyleCnt="6"/>
      <dgm:spPr/>
    </dgm:pt>
    <dgm:pt modelId="{0301F9F5-F6FE-4027-AA56-66029E56824A}" type="pres">
      <dgm:prSet presAssocID="{FAD9286F-E78B-4FB2-BE0D-BB2446F5A8FF}" presName="vert1" presStyleCnt="0"/>
      <dgm:spPr/>
    </dgm:pt>
    <dgm:pt modelId="{242E0B76-B77A-4BCB-9692-B6F23593A29A}" type="pres">
      <dgm:prSet presAssocID="{0D64126E-618C-48EE-8A00-F1F7CCC73CD7}" presName="vertSpace2a" presStyleCnt="0"/>
      <dgm:spPr/>
    </dgm:pt>
    <dgm:pt modelId="{EA22514E-E414-4DBA-876F-DDBED0EB1C55}" type="pres">
      <dgm:prSet presAssocID="{0D64126E-618C-48EE-8A00-F1F7CCC73CD7}" presName="horz2" presStyleCnt="0"/>
      <dgm:spPr/>
    </dgm:pt>
    <dgm:pt modelId="{BC7D499F-48B6-4D14-9C28-8A159CE16AD8}" type="pres">
      <dgm:prSet presAssocID="{0D64126E-618C-48EE-8A00-F1F7CCC73CD7}" presName="horzSpace2" presStyleCnt="0"/>
      <dgm:spPr/>
    </dgm:pt>
    <dgm:pt modelId="{EF16EA90-C2A8-4047-85F7-7D378D62EAED}" type="pres">
      <dgm:prSet presAssocID="{0D64126E-618C-48EE-8A00-F1F7CCC73CD7}" presName="tx2" presStyleLbl="revTx" presStyleIdx="1" presStyleCnt="6"/>
      <dgm:spPr/>
    </dgm:pt>
    <dgm:pt modelId="{39AF1F5F-FAC3-4375-B914-F3638AB5DE9B}" type="pres">
      <dgm:prSet presAssocID="{0D64126E-618C-48EE-8A00-F1F7CCC73CD7}" presName="vert2" presStyleCnt="0"/>
      <dgm:spPr/>
    </dgm:pt>
    <dgm:pt modelId="{1454BA3B-B4A3-4456-8DA8-EAFC79231EAF}" type="pres">
      <dgm:prSet presAssocID="{0D64126E-618C-48EE-8A00-F1F7CCC73CD7}" presName="thinLine2b" presStyleLbl="callout" presStyleIdx="0" presStyleCnt="5"/>
      <dgm:spPr/>
    </dgm:pt>
    <dgm:pt modelId="{101289D2-C93D-4FED-9BEB-2CDBCB18C06B}" type="pres">
      <dgm:prSet presAssocID="{0D64126E-618C-48EE-8A00-F1F7CCC73CD7}" presName="vertSpace2b" presStyleCnt="0"/>
      <dgm:spPr/>
    </dgm:pt>
    <dgm:pt modelId="{C53A7ECF-9A2A-4210-973C-1E1ACAE11DEB}" type="pres">
      <dgm:prSet presAssocID="{CB396C8C-8822-4561-880A-CD4C88425EA9}" presName="horz2" presStyleCnt="0"/>
      <dgm:spPr/>
    </dgm:pt>
    <dgm:pt modelId="{9A8223E8-370D-407F-AE3C-DB28AD402774}" type="pres">
      <dgm:prSet presAssocID="{CB396C8C-8822-4561-880A-CD4C88425EA9}" presName="horzSpace2" presStyleCnt="0"/>
      <dgm:spPr/>
    </dgm:pt>
    <dgm:pt modelId="{736E0609-ACEF-400C-9FA8-A0752369D3DA}" type="pres">
      <dgm:prSet presAssocID="{CB396C8C-8822-4561-880A-CD4C88425EA9}" presName="tx2" presStyleLbl="revTx" presStyleIdx="2" presStyleCnt="6"/>
      <dgm:spPr/>
    </dgm:pt>
    <dgm:pt modelId="{9F631511-4F04-4720-9DF9-45A3E88B36B2}" type="pres">
      <dgm:prSet presAssocID="{CB396C8C-8822-4561-880A-CD4C88425EA9}" presName="vert2" presStyleCnt="0"/>
      <dgm:spPr/>
    </dgm:pt>
    <dgm:pt modelId="{DCC92791-B519-42D2-AF2A-A5C1EB3CBECA}" type="pres">
      <dgm:prSet presAssocID="{CB396C8C-8822-4561-880A-CD4C88425EA9}" presName="thinLine2b" presStyleLbl="callout" presStyleIdx="1" presStyleCnt="5"/>
      <dgm:spPr/>
    </dgm:pt>
    <dgm:pt modelId="{D04B321F-7CC0-43F8-8ACF-F50F105D024B}" type="pres">
      <dgm:prSet presAssocID="{CB396C8C-8822-4561-880A-CD4C88425EA9}" presName="vertSpace2b" presStyleCnt="0"/>
      <dgm:spPr/>
    </dgm:pt>
    <dgm:pt modelId="{4CCD94DB-628E-425F-870D-D1323380DB3A}" type="pres">
      <dgm:prSet presAssocID="{98C502D7-2963-49A0-BC93-FC9F47F86C20}" presName="horz2" presStyleCnt="0"/>
      <dgm:spPr/>
    </dgm:pt>
    <dgm:pt modelId="{9ADFE260-236B-4A3A-80D6-D9B72F5D3BE7}" type="pres">
      <dgm:prSet presAssocID="{98C502D7-2963-49A0-BC93-FC9F47F86C20}" presName="horzSpace2" presStyleCnt="0"/>
      <dgm:spPr/>
    </dgm:pt>
    <dgm:pt modelId="{5343BE93-E893-40E2-B03F-71F53C8939A6}" type="pres">
      <dgm:prSet presAssocID="{98C502D7-2963-49A0-BC93-FC9F47F86C20}" presName="tx2" presStyleLbl="revTx" presStyleIdx="3" presStyleCnt="6"/>
      <dgm:spPr/>
    </dgm:pt>
    <dgm:pt modelId="{4E626660-B6A1-4426-BB41-225EE47CA82F}" type="pres">
      <dgm:prSet presAssocID="{98C502D7-2963-49A0-BC93-FC9F47F86C20}" presName="vert2" presStyleCnt="0"/>
      <dgm:spPr/>
    </dgm:pt>
    <dgm:pt modelId="{F7D064CE-FE44-474A-B362-3CFB7210770C}" type="pres">
      <dgm:prSet presAssocID="{98C502D7-2963-49A0-BC93-FC9F47F86C20}" presName="thinLine2b" presStyleLbl="callout" presStyleIdx="2" presStyleCnt="5"/>
      <dgm:spPr/>
    </dgm:pt>
    <dgm:pt modelId="{FBB292FC-C16F-423F-AF7D-1CB059B927DE}" type="pres">
      <dgm:prSet presAssocID="{98C502D7-2963-49A0-BC93-FC9F47F86C20}" presName="vertSpace2b" presStyleCnt="0"/>
      <dgm:spPr/>
    </dgm:pt>
    <dgm:pt modelId="{D327649D-DD22-4D04-BAE4-132C62FE582D}" type="pres">
      <dgm:prSet presAssocID="{27D3FA0C-C663-4EE0-8868-8FCC56F9AA59}" presName="horz2" presStyleCnt="0"/>
      <dgm:spPr/>
    </dgm:pt>
    <dgm:pt modelId="{D6744D42-9AD3-4651-ABE4-7EE2092DA429}" type="pres">
      <dgm:prSet presAssocID="{27D3FA0C-C663-4EE0-8868-8FCC56F9AA59}" presName="horzSpace2" presStyleCnt="0"/>
      <dgm:spPr/>
    </dgm:pt>
    <dgm:pt modelId="{DAD0A34A-E0EC-4605-900C-C0E6A1A48926}" type="pres">
      <dgm:prSet presAssocID="{27D3FA0C-C663-4EE0-8868-8FCC56F9AA59}" presName="tx2" presStyleLbl="revTx" presStyleIdx="4" presStyleCnt="6"/>
      <dgm:spPr/>
    </dgm:pt>
    <dgm:pt modelId="{92F04CD5-77AD-409B-B4EA-361825E5284D}" type="pres">
      <dgm:prSet presAssocID="{27D3FA0C-C663-4EE0-8868-8FCC56F9AA59}" presName="vert2" presStyleCnt="0"/>
      <dgm:spPr/>
    </dgm:pt>
    <dgm:pt modelId="{07CD829E-555F-4A25-9064-0D8B8C399DFB}" type="pres">
      <dgm:prSet presAssocID="{27D3FA0C-C663-4EE0-8868-8FCC56F9AA59}" presName="thinLine2b" presStyleLbl="callout" presStyleIdx="3" presStyleCnt="5"/>
      <dgm:spPr/>
    </dgm:pt>
    <dgm:pt modelId="{BC83FEC6-DAA7-446A-AA62-34674AD4DB4E}" type="pres">
      <dgm:prSet presAssocID="{27D3FA0C-C663-4EE0-8868-8FCC56F9AA59}" presName="vertSpace2b" presStyleCnt="0"/>
      <dgm:spPr/>
    </dgm:pt>
    <dgm:pt modelId="{F5741160-BD6B-4851-8278-511199F4B97F}" type="pres">
      <dgm:prSet presAssocID="{855CDAD4-D46C-4E7D-9371-4807920628E5}" presName="horz2" presStyleCnt="0"/>
      <dgm:spPr/>
    </dgm:pt>
    <dgm:pt modelId="{97F110C0-379E-4613-9C7C-51DA3262B487}" type="pres">
      <dgm:prSet presAssocID="{855CDAD4-D46C-4E7D-9371-4807920628E5}" presName="horzSpace2" presStyleCnt="0"/>
      <dgm:spPr/>
    </dgm:pt>
    <dgm:pt modelId="{DA014289-7EC1-4CEB-B080-20FB4D3F5956}" type="pres">
      <dgm:prSet presAssocID="{855CDAD4-D46C-4E7D-9371-4807920628E5}" presName="tx2" presStyleLbl="revTx" presStyleIdx="5" presStyleCnt="6"/>
      <dgm:spPr/>
    </dgm:pt>
    <dgm:pt modelId="{F584D302-5046-49E7-BB7C-82F7BDB73971}" type="pres">
      <dgm:prSet presAssocID="{855CDAD4-D46C-4E7D-9371-4807920628E5}" presName="vert2" presStyleCnt="0"/>
      <dgm:spPr/>
    </dgm:pt>
    <dgm:pt modelId="{50244759-3CC6-40CD-A02E-D5FB0A68D591}" type="pres">
      <dgm:prSet presAssocID="{855CDAD4-D46C-4E7D-9371-4807920628E5}" presName="thinLine2b" presStyleLbl="callout" presStyleIdx="4" presStyleCnt="5"/>
      <dgm:spPr/>
    </dgm:pt>
    <dgm:pt modelId="{3B5CF6DA-1AD7-48CB-BA12-404318AC4DC0}" type="pres">
      <dgm:prSet presAssocID="{855CDAD4-D46C-4E7D-9371-4807920628E5}" presName="vertSpace2b" presStyleCnt="0"/>
      <dgm:spPr/>
    </dgm:pt>
  </dgm:ptLst>
  <dgm:cxnLst>
    <dgm:cxn modelId="{504BB410-49E8-4698-BBB3-E0090BAFEECC}" srcId="{FAD9286F-E78B-4FB2-BE0D-BB2446F5A8FF}" destId="{0D64126E-618C-48EE-8A00-F1F7CCC73CD7}" srcOrd="0" destOrd="0" parTransId="{039232B0-C290-4424-8C3B-4C22BE58F572}" sibTransId="{A079D4C4-3A01-4B4D-A3D5-D86FA4AC45AA}"/>
    <dgm:cxn modelId="{65E1B424-0197-4C64-A06E-1942128E675E}" srcId="{6BDDA955-EB5C-4774-97A7-45265E5FC4B4}" destId="{FAD9286F-E78B-4FB2-BE0D-BB2446F5A8FF}" srcOrd="0" destOrd="0" parTransId="{6AC59146-3F16-4DC4-8C83-FFD517755931}" sibTransId="{811EB868-903E-4BA3-86A4-05147E207B30}"/>
    <dgm:cxn modelId="{87B66239-EBFD-4F11-9673-4DC93ECE027D}" type="presOf" srcId="{CB396C8C-8822-4561-880A-CD4C88425EA9}" destId="{736E0609-ACEF-400C-9FA8-A0752369D3DA}" srcOrd="0" destOrd="0" presId="urn:microsoft.com/office/officeart/2008/layout/LinedList"/>
    <dgm:cxn modelId="{A625213C-C88B-4C63-B2B9-F562617925E6}" type="presOf" srcId="{FAD9286F-E78B-4FB2-BE0D-BB2446F5A8FF}" destId="{B63CB704-B4A3-4EBC-9C22-B6122697D62B}" srcOrd="0" destOrd="0" presId="urn:microsoft.com/office/officeart/2008/layout/LinedList"/>
    <dgm:cxn modelId="{4075E36F-B17B-4DD1-AADB-56ED283838E2}" type="presOf" srcId="{855CDAD4-D46C-4E7D-9371-4807920628E5}" destId="{DA014289-7EC1-4CEB-B080-20FB4D3F5956}" srcOrd="0" destOrd="0" presId="urn:microsoft.com/office/officeart/2008/layout/LinedList"/>
    <dgm:cxn modelId="{26864E7B-FBDC-4A5D-A17E-FDCC4E471B52}" type="presOf" srcId="{6BDDA955-EB5C-4774-97A7-45265E5FC4B4}" destId="{A8DC9AA7-5094-45F4-96AA-4190B5AAB1D4}" srcOrd="0" destOrd="0" presId="urn:microsoft.com/office/officeart/2008/layout/LinedList"/>
    <dgm:cxn modelId="{D37C107D-C7C9-4A4F-A6A8-B0DE54C6F0F3}" srcId="{FAD9286F-E78B-4FB2-BE0D-BB2446F5A8FF}" destId="{27D3FA0C-C663-4EE0-8868-8FCC56F9AA59}" srcOrd="3" destOrd="0" parTransId="{56C375C1-25D5-4746-AB41-178348821893}" sibTransId="{1228DB55-84CB-4766-80B7-73575C6E152E}"/>
    <dgm:cxn modelId="{41FBAB8F-2654-4DAC-A70E-4B5A4223EEFE}" srcId="{FAD9286F-E78B-4FB2-BE0D-BB2446F5A8FF}" destId="{98C502D7-2963-49A0-BC93-FC9F47F86C20}" srcOrd="2" destOrd="0" parTransId="{FD72B9FB-BA81-4C4D-927A-B67D214275AA}" sibTransId="{3D49EF2A-363C-4444-AE96-583F610CD641}"/>
    <dgm:cxn modelId="{A7799796-755C-47AC-B470-F7DC86DE97EC}" type="presOf" srcId="{0D64126E-618C-48EE-8A00-F1F7CCC73CD7}" destId="{EF16EA90-C2A8-4047-85F7-7D378D62EAED}" srcOrd="0" destOrd="0" presId="urn:microsoft.com/office/officeart/2008/layout/LinedList"/>
    <dgm:cxn modelId="{C94B2599-71D2-48F5-BEB6-1E1B248B8014}" srcId="{FAD9286F-E78B-4FB2-BE0D-BB2446F5A8FF}" destId="{CB396C8C-8822-4561-880A-CD4C88425EA9}" srcOrd="1" destOrd="0" parTransId="{179E379D-695A-4E72-8C88-89560701598E}" sibTransId="{6EBFD5E5-4C38-4D3B-9D76-5B10BD46592A}"/>
    <dgm:cxn modelId="{F9083FA1-5754-434B-A8F4-82FF8098C22D}" srcId="{FAD9286F-E78B-4FB2-BE0D-BB2446F5A8FF}" destId="{855CDAD4-D46C-4E7D-9371-4807920628E5}" srcOrd="4" destOrd="0" parTransId="{A8B18330-2D51-4213-A01B-C6F6C3F8030A}" sibTransId="{9D3C57BA-97B2-46DB-8C2C-3AED547BA6F8}"/>
    <dgm:cxn modelId="{8DCB13B5-6CA5-42AB-BA5E-4079ABD11A29}" type="presOf" srcId="{27D3FA0C-C663-4EE0-8868-8FCC56F9AA59}" destId="{DAD0A34A-E0EC-4605-900C-C0E6A1A48926}" srcOrd="0" destOrd="0" presId="urn:microsoft.com/office/officeart/2008/layout/LinedList"/>
    <dgm:cxn modelId="{BE4385BF-B7BB-481C-94F1-FA06677F4B0A}" type="presOf" srcId="{98C502D7-2963-49A0-BC93-FC9F47F86C20}" destId="{5343BE93-E893-40E2-B03F-71F53C8939A6}" srcOrd="0" destOrd="0" presId="urn:microsoft.com/office/officeart/2008/layout/LinedList"/>
    <dgm:cxn modelId="{7FEF77C2-A67B-4D23-94F7-D6CEEE1AFB95}" type="presParOf" srcId="{A8DC9AA7-5094-45F4-96AA-4190B5AAB1D4}" destId="{212C920F-7590-44A9-999E-9DE74AED9A75}" srcOrd="0" destOrd="0" presId="urn:microsoft.com/office/officeart/2008/layout/LinedList"/>
    <dgm:cxn modelId="{4EC96EA9-9D2B-4F8A-B6C3-7B6F0274E00A}" type="presParOf" srcId="{A8DC9AA7-5094-45F4-96AA-4190B5AAB1D4}" destId="{CAA36ED7-23E6-4B94-95BD-62ABC2DB486E}" srcOrd="1" destOrd="0" presId="urn:microsoft.com/office/officeart/2008/layout/LinedList"/>
    <dgm:cxn modelId="{A414D5CC-D1D9-4655-992D-B3E9A7BCEFE1}" type="presParOf" srcId="{CAA36ED7-23E6-4B94-95BD-62ABC2DB486E}" destId="{B63CB704-B4A3-4EBC-9C22-B6122697D62B}" srcOrd="0" destOrd="0" presId="urn:microsoft.com/office/officeart/2008/layout/LinedList"/>
    <dgm:cxn modelId="{104237F7-40A1-49AB-A59B-A7927544C2D7}" type="presParOf" srcId="{CAA36ED7-23E6-4B94-95BD-62ABC2DB486E}" destId="{0301F9F5-F6FE-4027-AA56-66029E56824A}" srcOrd="1" destOrd="0" presId="urn:microsoft.com/office/officeart/2008/layout/LinedList"/>
    <dgm:cxn modelId="{77F41DC2-7B41-4C0B-8340-FFC05BDBB1EC}" type="presParOf" srcId="{0301F9F5-F6FE-4027-AA56-66029E56824A}" destId="{242E0B76-B77A-4BCB-9692-B6F23593A29A}" srcOrd="0" destOrd="0" presId="urn:microsoft.com/office/officeart/2008/layout/LinedList"/>
    <dgm:cxn modelId="{CE798DFB-4C81-4D13-965D-F8BA7C797EEC}" type="presParOf" srcId="{0301F9F5-F6FE-4027-AA56-66029E56824A}" destId="{EA22514E-E414-4DBA-876F-DDBED0EB1C55}" srcOrd="1" destOrd="0" presId="urn:microsoft.com/office/officeart/2008/layout/LinedList"/>
    <dgm:cxn modelId="{959D4BE7-FD53-427C-863C-7F504DFC4CA2}" type="presParOf" srcId="{EA22514E-E414-4DBA-876F-DDBED0EB1C55}" destId="{BC7D499F-48B6-4D14-9C28-8A159CE16AD8}" srcOrd="0" destOrd="0" presId="urn:microsoft.com/office/officeart/2008/layout/LinedList"/>
    <dgm:cxn modelId="{90D6A40E-720A-4FE8-8575-7BC39B07EC8B}" type="presParOf" srcId="{EA22514E-E414-4DBA-876F-DDBED0EB1C55}" destId="{EF16EA90-C2A8-4047-85F7-7D378D62EAED}" srcOrd="1" destOrd="0" presId="urn:microsoft.com/office/officeart/2008/layout/LinedList"/>
    <dgm:cxn modelId="{F82044AB-D6EA-4170-B895-02E953F4AA97}" type="presParOf" srcId="{EA22514E-E414-4DBA-876F-DDBED0EB1C55}" destId="{39AF1F5F-FAC3-4375-B914-F3638AB5DE9B}" srcOrd="2" destOrd="0" presId="urn:microsoft.com/office/officeart/2008/layout/LinedList"/>
    <dgm:cxn modelId="{BE7EAF22-4799-4524-870C-B88E4DDEA861}" type="presParOf" srcId="{0301F9F5-F6FE-4027-AA56-66029E56824A}" destId="{1454BA3B-B4A3-4456-8DA8-EAFC79231EAF}" srcOrd="2" destOrd="0" presId="urn:microsoft.com/office/officeart/2008/layout/LinedList"/>
    <dgm:cxn modelId="{26A1D381-D22B-4484-B38E-0A191A6CDF87}" type="presParOf" srcId="{0301F9F5-F6FE-4027-AA56-66029E56824A}" destId="{101289D2-C93D-4FED-9BEB-2CDBCB18C06B}" srcOrd="3" destOrd="0" presId="urn:microsoft.com/office/officeart/2008/layout/LinedList"/>
    <dgm:cxn modelId="{59E9899E-B71A-4A8C-A658-2809C4FAF6F3}" type="presParOf" srcId="{0301F9F5-F6FE-4027-AA56-66029E56824A}" destId="{C53A7ECF-9A2A-4210-973C-1E1ACAE11DEB}" srcOrd="4" destOrd="0" presId="urn:microsoft.com/office/officeart/2008/layout/LinedList"/>
    <dgm:cxn modelId="{8D543FBD-D9D0-4BAC-91A6-D6366E68F111}" type="presParOf" srcId="{C53A7ECF-9A2A-4210-973C-1E1ACAE11DEB}" destId="{9A8223E8-370D-407F-AE3C-DB28AD402774}" srcOrd="0" destOrd="0" presId="urn:microsoft.com/office/officeart/2008/layout/LinedList"/>
    <dgm:cxn modelId="{FE1FDA94-51AC-4B11-9CCA-F41EC9999C0A}" type="presParOf" srcId="{C53A7ECF-9A2A-4210-973C-1E1ACAE11DEB}" destId="{736E0609-ACEF-400C-9FA8-A0752369D3DA}" srcOrd="1" destOrd="0" presId="urn:microsoft.com/office/officeart/2008/layout/LinedList"/>
    <dgm:cxn modelId="{FB0F8E96-D1FC-472F-BB27-C4AEE4546C7E}" type="presParOf" srcId="{C53A7ECF-9A2A-4210-973C-1E1ACAE11DEB}" destId="{9F631511-4F04-4720-9DF9-45A3E88B36B2}" srcOrd="2" destOrd="0" presId="urn:microsoft.com/office/officeart/2008/layout/LinedList"/>
    <dgm:cxn modelId="{AD64FCAF-5369-47AF-A198-3E69685A04BC}" type="presParOf" srcId="{0301F9F5-F6FE-4027-AA56-66029E56824A}" destId="{DCC92791-B519-42D2-AF2A-A5C1EB3CBECA}" srcOrd="5" destOrd="0" presId="urn:microsoft.com/office/officeart/2008/layout/LinedList"/>
    <dgm:cxn modelId="{154EB2D6-00BA-40FC-9E47-D11AAD1DCE71}" type="presParOf" srcId="{0301F9F5-F6FE-4027-AA56-66029E56824A}" destId="{D04B321F-7CC0-43F8-8ACF-F50F105D024B}" srcOrd="6" destOrd="0" presId="urn:microsoft.com/office/officeart/2008/layout/LinedList"/>
    <dgm:cxn modelId="{6F69E0B9-F548-44E3-B5C0-1EC983F08F86}" type="presParOf" srcId="{0301F9F5-F6FE-4027-AA56-66029E56824A}" destId="{4CCD94DB-628E-425F-870D-D1323380DB3A}" srcOrd="7" destOrd="0" presId="urn:microsoft.com/office/officeart/2008/layout/LinedList"/>
    <dgm:cxn modelId="{3876A737-82CA-4909-99C9-8B7C60B8D2F2}" type="presParOf" srcId="{4CCD94DB-628E-425F-870D-D1323380DB3A}" destId="{9ADFE260-236B-4A3A-80D6-D9B72F5D3BE7}" srcOrd="0" destOrd="0" presId="urn:microsoft.com/office/officeart/2008/layout/LinedList"/>
    <dgm:cxn modelId="{FB97EBDA-13A9-435F-8A70-3D013CA3D3B6}" type="presParOf" srcId="{4CCD94DB-628E-425F-870D-D1323380DB3A}" destId="{5343BE93-E893-40E2-B03F-71F53C8939A6}" srcOrd="1" destOrd="0" presId="urn:microsoft.com/office/officeart/2008/layout/LinedList"/>
    <dgm:cxn modelId="{8DF726C8-7870-4456-88C5-EE9F7CE6F912}" type="presParOf" srcId="{4CCD94DB-628E-425F-870D-D1323380DB3A}" destId="{4E626660-B6A1-4426-BB41-225EE47CA82F}" srcOrd="2" destOrd="0" presId="urn:microsoft.com/office/officeart/2008/layout/LinedList"/>
    <dgm:cxn modelId="{146CE209-FADB-4E34-A8E7-40E0F72AE936}" type="presParOf" srcId="{0301F9F5-F6FE-4027-AA56-66029E56824A}" destId="{F7D064CE-FE44-474A-B362-3CFB7210770C}" srcOrd="8" destOrd="0" presId="urn:microsoft.com/office/officeart/2008/layout/LinedList"/>
    <dgm:cxn modelId="{6BC059EB-63CD-409E-AAC1-B5B1B67B76D1}" type="presParOf" srcId="{0301F9F5-F6FE-4027-AA56-66029E56824A}" destId="{FBB292FC-C16F-423F-AF7D-1CB059B927DE}" srcOrd="9" destOrd="0" presId="urn:microsoft.com/office/officeart/2008/layout/LinedList"/>
    <dgm:cxn modelId="{C9E2E41B-7163-4951-9A4A-3F9B22E00E5F}" type="presParOf" srcId="{0301F9F5-F6FE-4027-AA56-66029E56824A}" destId="{D327649D-DD22-4D04-BAE4-132C62FE582D}" srcOrd="10" destOrd="0" presId="urn:microsoft.com/office/officeart/2008/layout/LinedList"/>
    <dgm:cxn modelId="{B18949E5-757B-43FA-AD02-4CA781FF7EB7}" type="presParOf" srcId="{D327649D-DD22-4D04-BAE4-132C62FE582D}" destId="{D6744D42-9AD3-4651-ABE4-7EE2092DA429}" srcOrd="0" destOrd="0" presId="urn:microsoft.com/office/officeart/2008/layout/LinedList"/>
    <dgm:cxn modelId="{BBD2E1F8-B907-470E-96CF-4B454F9E90AC}" type="presParOf" srcId="{D327649D-DD22-4D04-BAE4-132C62FE582D}" destId="{DAD0A34A-E0EC-4605-900C-C0E6A1A48926}" srcOrd="1" destOrd="0" presId="urn:microsoft.com/office/officeart/2008/layout/LinedList"/>
    <dgm:cxn modelId="{436E03B2-F20A-476C-928D-37EE98E8FA71}" type="presParOf" srcId="{D327649D-DD22-4D04-BAE4-132C62FE582D}" destId="{92F04CD5-77AD-409B-B4EA-361825E5284D}" srcOrd="2" destOrd="0" presId="urn:microsoft.com/office/officeart/2008/layout/LinedList"/>
    <dgm:cxn modelId="{0E975EF1-3E80-4EAF-9B6D-380F5D4DD30D}" type="presParOf" srcId="{0301F9F5-F6FE-4027-AA56-66029E56824A}" destId="{07CD829E-555F-4A25-9064-0D8B8C399DFB}" srcOrd="11" destOrd="0" presId="urn:microsoft.com/office/officeart/2008/layout/LinedList"/>
    <dgm:cxn modelId="{94C7840E-5B54-4032-9330-F332C0CB08CD}" type="presParOf" srcId="{0301F9F5-F6FE-4027-AA56-66029E56824A}" destId="{BC83FEC6-DAA7-446A-AA62-34674AD4DB4E}" srcOrd="12" destOrd="0" presId="urn:microsoft.com/office/officeart/2008/layout/LinedList"/>
    <dgm:cxn modelId="{3B9EBABB-C4C9-494A-AAC1-562CF2FB5720}" type="presParOf" srcId="{0301F9F5-F6FE-4027-AA56-66029E56824A}" destId="{F5741160-BD6B-4851-8278-511199F4B97F}" srcOrd="13" destOrd="0" presId="urn:microsoft.com/office/officeart/2008/layout/LinedList"/>
    <dgm:cxn modelId="{33140783-6E25-4C96-9870-D4FA6C2D1B93}" type="presParOf" srcId="{F5741160-BD6B-4851-8278-511199F4B97F}" destId="{97F110C0-379E-4613-9C7C-51DA3262B487}" srcOrd="0" destOrd="0" presId="urn:microsoft.com/office/officeart/2008/layout/LinedList"/>
    <dgm:cxn modelId="{0BA32FA7-8A7F-4C5E-A213-1D47E75CCB85}" type="presParOf" srcId="{F5741160-BD6B-4851-8278-511199F4B97F}" destId="{DA014289-7EC1-4CEB-B080-20FB4D3F5956}" srcOrd="1" destOrd="0" presId="urn:microsoft.com/office/officeart/2008/layout/LinedList"/>
    <dgm:cxn modelId="{D9062BD4-F29B-487B-80D9-697F6FB025EB}" type="presParOf" srcId="{F5741160-BD6B-4851-8278-511199F4B97F}" destId="{F584D302-5046-49E7-BB7C-82F7BDB73971}" srcOrd="2" destOrd="0" presId="urn:microsoft.com/office/officeart/2008/layout/LinedList"/>
    <dgm:cxn modelId="{1314E01A-525B-4A77-9CE8-0F457074B91B}" type="presParOf" srcId="{0301F9F5-F6FE-4027-AA56-66029E56824A}" destId="{50244759-3CC6-40CD-A02E-D5FB0A68D591}" srcOrd="14" destOrd="0" presId="urn:microsoft.com/office/officeart/2008/layout/LinedList"/>
    <dgm:cxn modelId="{DADB196C-8DF2-4921-B86E-8105F953C2A0}" type="presParOf" srcId="{0301F9F5-F6FE-4027-AA56-66029E56824A}" destId="{3B5CF6DA-1AD7-48CB-BA12-404318AC4DC0}" srcOrd="15"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42F369-6B57-41F1-BA4F-A26FAA7F46A2}">
      <dsp:nvSpPr>
        <dsp:cNvPr id="0" name=""/>
        <dsp:cNvSpPr/>
      </dsp:nvSpPr>
      <dsp:spPr>
        <a:xfrm>
          <a:off x="0" y="0"/>
          <a:ext cx="486965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B0EC3F-349C-4992-A74A-CDFE04DB33C9}">
      <dsp:nvSpPr>
        <dsp:cNvPr id="0" name=""/>
        <dsp:cNvSpPr/>
      </dsp:nvSpPr>
      <dsp:spPr>
        <a:xfrm>
          <a:off x="0" y="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300,000 British Soldiers served in Northern Ireland </a:t>
          </a:r>
          <a:endParaRPr lang="en-US" sz="2500" kern="1200"/>
        </a:p>
      </dsp:txBody>
      <dsp:txXfrm>
        <a:off x="0" y="0"/>
        <a:ext cx="4869656" cy="1276350"/>
      </dsp:txXfrm>
    </dsp:sp>
    <dsp:sp modelId="{845B14FD-8405-4BF0-BE26-0952A8923A77}">
      <dsp:nvSpPr>
        <dsp:cNvPr id="0" name=""/>
        <dsp:cNvSpPr/>
      </dsp:nvSpPr>
      <dsp:spPr>
        <a:xfrm>
          <a:off x="0" y="1276350"/>
          <a:ext cx="4869656"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BE6E21-2EF3-4FDE-A616-22E1B6EE722C}">
      <dsp:nvSpPr>
        <dsp:cNvPr id="0" name=""/>
        <dsp:cNvSpPr/>
      </dsp:nvSpPr>
      <dsp:spPr>
        <a:xfrm>
          <a:off x="0" y="12763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500 members of the regular army died in service</a:t>
          </a:r>
          <a:endParaRPr lang="en-US" sz="2500" kern="1200"/>
        </a:p>
      </dsp:txBody>
      <dsp:txXfrm>
        <a:off x="0" y="1276350"/>
        <a:ext cx="4869656" cy="1276350"/>
      </dsp:txXfrm>
    </dsp:sp>
    <dsp:sp modelId="{5FAB4430-BD30-4F53-BE1E-579E78E70BB4}">
      <dsp:nvSpPr>
        <dsp:cNvPr id="0" name=""/>
        <dsp:cNvSpPr/>
      </dsp:nvSpPr>
      <dsp:spPr>
        <a:xfrm>
          <a:off x="0" y="2552700"/>
          <a:ext cx="486965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3FF098-1FDD-4FC7-908B-C09AF9C65CAA}">
      <dsp:nvSpPr>
        <dsp:cNvPr id="0" name=""/>
        <dsp:cNvSpPr/>
      </dsp:nvSpPr>
      <dsp:spPr>
        <a:xfrm>
          <a:off x="0" y="255270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British Army killed 300 individuals over half were civilians</a:t>
          </a:r>
          <a:endParaRPr lang="en-US" sz="2500" kern="1200"/>
        </a:p>
      </dsp:txBody>
      <dsp:txXfrm>
        <a:off x="0" y="2552700"/>
        <a:ext cx="4869656" cy="1276350"/>
      </dsp:txXfrm>
    </dsp:sp>
    <dsp:sp modelId="{FD25B99A-687A-4CB5-920F-E2840CE489C3}">
      <dsp:nvSpPr>
        <dsp:cNvPr id="0" name=""/>
        <dsp:cNvSpPr/>
      </dsp:nvSpPr>
      <dsp:spPr>
        <a:xfrm>
          <a:off x="0" y="3829050"/>
          <a:ext cx="4869656"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0A20F6-8A2F-470A-8433-62C05D36BAA8}">
      <dsp:nvSpPr>
        <dsp:cNvPr id="0" name=""/>
        <dsp:cNvSpPr/>
      </dsp:nvSpPr>
      <dsp:spPr>
        <a:xfrm>
          <a:off x="0" y="38290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In 1987 the IRA carried out almost 300 shootings a mixture of service personnel and civilians  </a:t>
          </a:r>
          <a:endParaRPr lang="en-US" sz="2500" kern="1200"/>
        </a:p>
      </dsp:txBody>
      <dsp:txXfrm>
        <a:off x="0" y="3829050"/>
        <a:ext cx="4869656" cy="12763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A94B01-68E3-45B1-987B-DA7A995AAD36}">
      <dsp:nvSpPr>
        <dsp:cNvPr id="0" name=""/>
        <dsp:cNvSpPr/>
      </dsp:nvSpPr>
      <dsp:spPr>
        <a:xfrm>
          <a:off x="0" y="0"/>
          <a:ext cx="486965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5227DA-78B6-440F-826F-3F117AFB26F1}">
      <dsp:nvSpPr>
        <dsp:cNvPr id="0" name=""/>
        <dsp:cNvSpPr/>
      </dsp:nvSpPr>
      <dsp:spPr>
        <a:xfrm>
          <a:off x="0" y="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Good Friday Agreement in Belfast (1998)</a:t>
          </a:r>
          <a:endParaRPr lang="en-US" sz="3200" kern="1200"/>
        </a:p>
      </dsp:txBody>
      <dsp:txXfrm>
        <a:off x="0" y="0"/>
        <a:ext cx="4869656" cy="1276350"/>
      </dsp:txXfrm>
    </dsp:sp>
    <dsp:sp modelId="{4F4C4F66-8931-4F50-B567-DD70A2E15675}">
      <dsp:nvSpPr>
        <dsp:cNvPr id="0" name=""/>
        <dsp:cNvSpPr/>
      </dsp:nvSpPr>
      <dsp:spPr>
        <a:xfrm>
          <a:off x="0" y="1276350"/>
          <a:ext cx="4869656" cy="0"/>
        </a:xfrm>
        <a:prstGeom prst="line">
          <a:avLst/>
        </a:prstGeom>
        <a:solidFill>
          <a:schemeClr val="accent3">
            <a:hueOff val="0"/>
            <a:satOff val="0"/>
            <a:lumOff val="0"/>
            <a:alphaOff val="0"/>
          </a:schemeClr>
        </a:solidFill>
        <a:ln w="254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33857E-FF3D-4F1B-9384-C15C6F8BFD1B}">
      <dsp:nvSpPr>
        <dsp:cNvPr id="0" name=""/>
        <dsp:cNvSpPr/>
      </dsp:nvSpPr>
      <dsp:spPr>
        <a:xfrm>
          <a:off x="0" y="12763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Healing Through Remembering (2006)</a:t>
          </a:r>
          <a:endParaRPr lang="en-US" sz="3200" kern="1200"/>
        </a:p>
      </dsp:txBody>
      <dsp:txXfrm>
        <a:off x="0" y="1276350"/>
        <a:ext cx="4869656" cy="1276350"/>
      </dsp:txXfrm>
    </dsp:sp>
    <dsp:sp modelId="{B733FA19-5B2F-49C0-A806-314DA08BBACC}">
      <dsp:nvSpPr>
        <dsp:cNvPr id="0" name=""/>
        <dsp:cNvSpPr/>
      </dsp:nvSpPr>
      <dsp:spPr>
        <a:xfrm>
          <a:off x="0" y="2552700"/>
          <a:ext cx="4869656" cy="0"/>
        </a:xfrm>
        <a:prstGeom prst="line">
          <a:avLst/>
        </a:prstGeom>
        <a:solidFill>
          <a:schemeClr val="accent4">
            <a:hueOff val="0"/>
            <a:satOff val="0"/>
            <a:lumOff val="0"/>
            <a:alphaOff val="0"/>
          </a:schemeClr>
        </a:solidFill>
        <a:ln w="254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7BA463-4741-4FBE-9E2F-50EA53FD7D6C}">
      <dsp:nvSpPr>
        <dsp:cNvPr id="0" name=""/>
        <dsp:cNvSpPr/>
      </dsp:nvSpPr>
      <dsp:spPr>
        <a:xfrm>
          <a:off x="0" y="255270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Consultative Group on the Past (2009)</a:t>
          </a:r>
          <a:endParaRPr lang="en-US" sz="3200" kern="1200"/>
        </a:p>
      </dsp:txBody>
      <dsp:txXfrm>
        <a:off x="0" y="2552700"/>
        <a:ext cx="4869656" cy="1276350"/>
      </dsp:txXfrm>
    </dsp:sp>
    <dsp:sp modelId="{69081C16-15BD-48D5-828F-485F20B379A1}">
      <dsp:nvSpPr>
        <dsp:cNvPr id="0" name=""/>
        <dsp:cNvSpPr/>
      </dsp:nvSpPr>
      <dsp:spPr>
        <a:xfrm>
          <a:off x="0" y="3829050"/>
          <a:ext cx="4869656" cy="0"/>
        </a:xfrm>
        <a:prstGeom prst="line">
          <a:avLst/>
        </a:prstGeom>
        <a:solidFill>
          <a:schemeClr val="accent5">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30A1AD-7259-4C2D-ABC6-723829F91DB5}">
      <dsp:nvSpPr>
        <dsp:cNvPr id="0" name=""/>
        <dsp:cNvSpPr/>
      </dsp:nvSpPr>
      <dsp:spPr>
        <a:xfrm>
          <a:off x="0" y="3829050"/>
          <a:ext cx="4869656"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The Haass – O’Sullivan Negotiations (2013)</a:t>
          </a:r>
          <a:endParaRPr lang="en-US" sz="3200" kern="1200"/>
        </a:p>
      </dsp:txBody>
      <dsp:txXfrm>
        <a:off x="0" y="3829050"/>
        <a:ext cx="4869656" cy="12763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C920F-7590-44A9-999E-9DE74AED9A75}">
      <dsp:nvSpPr>
        <dsp:cNvPr id="0" name=""/>
        <dsp:cNvSpPr/>
      </dsp:nvSpPr>
      <dsp:spPr>
        <a:xfrm>
          <a:off x="0" y="0"/>
          <a:ext cx="4869656"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3CB704-B4A3-4EBC-9C22-B6122697D62B}">
      <dsp:nvSpPr>
        <dsp:cNvPr id="0" name=""/>
        <dsp:cNvSpPr/>
      </dsp:nvSpPr>
      <dsp:spPr>
        <a:xfrm>
          <a:off x="0" y="0"/>
          <a:ext cx="973931" cy="51054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Was basically two documents: </a:t>
          </a:r>
          <a:endParaRPr lang="en-US" sz="1400" kern="1200"/>
        </a:p>
      </dsp:txBody>
      <dsp:txXfrm>
        <a:off x="0" y="0"/>
        <a:ext cx="973931" cy="5105400"/>
      </dsp:txXfrm>
    </dsp:sp>
    <dsp:sp modelId="{EF16EA90-C2A8-4047-85F7-7D378D62EAED}">
      <dsp:nvSpPr>
        <dsp:cNvPr id="0" name=""/>
        <dsp:cNvSpPr/>
      </dsp:nvSpPr>
      <dsp:spPr>
        <a:xfrm>
          <a:off x="1046976" y="48112"/>
          <a:ext cx="3822679" cy="962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multiparty agreement </a:t>
          </a:r>
          <a:endParaRPr lang="en-US" sz="1900" kern="1200"/>
        </a:p>
      </dsp:txBody>
      <dsp:txXfrm>
        <a:off x="1046976" y="48112"/>
        <a:ext cx="3822679" cy="962248"/>
      </dsp:txXfrm>
    </dsp:sp>
    <dsp:sp modelId="{1454BA3B-B4A3-4456-8DA8-EAFC79231EAF}">
      <dsp:nvSpPr>
        <dsp:cNvPr id="0" name=""/>
        <dsp:cNvSpPr/>
      </dsp:nvSpPr>
      <dsp:spPr>
        <a:xfrm>
          <a:off x="973931" y="1010360"/>
          <a:ext cx="3895724"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6E0609-ACEF-400C-9FA8-A0752369D3DA}">
      <dsp:nvSpPr>
        <dsp:cNvPr id="0" name=""/>
        <dsp:cNvSpPr/>
      </dsp:nvSpPr>
      <dsp:spPr>
        <a:xfrm>
          <a:off x="1046976" y="1058473"/>
          <a:ext cx="3822679" cy="962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The British – Irish agreement </a:t>
          </a:r>
          <a:endParaRPr lang="en-US" sz="1900" kern="1200"/>
        </a:p>
      </dsp:txBody>
      <dsp:txXfrm>
        <a:off x="1046976" y="1058473"/>
        <a:ext cx="3822679" cy="962248"/>
      </dsp:txXfrm>
    </dsp:sp>
    <dsp:sp modelId="{DCC92791-B519-42D2-AF2A-A5C1EB3CBECA}">
      <dsp:nvSpPr>
        <dsp:cNvPr id="0" name=""/>
        <dsp:cNvSpPr/>
      </dsp:nvSpPr>
      <dsp:spPr>
        <a:xfrm>
          <a:off x="973931" y="2020721"/>
          <a:ext cx="3895724"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343BE93-E893-40E2-B03F-71F53C8939A6}">
      <dsp:nvSpPr>
        <dsp:cNvPr id="0" name=""/>
        <dsp:cNvSpPr/>
      </dsp:nvSpPr>
      <dsp:spPr>
        <a:xfrm>
          <a:off x="1046976" y="2068833"/>
          <a:ext cx="3822679" cy="962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It made agreements on demiliterisation, sovereignty, cultural and civic rights, justice and policing </a:t>
          </a:r>
          <a:endParaRPr lang="en-US" sz="1900" kern="1200"/>
        </a:p>
      </dsp:txBody>
      <dsp:txXfrm>
        <a:off x="1046976" y="2068833"/>
        <a:ext cx="3822679" cy="962248"/>
      </dsp:txXfrm>
    </dsp:sp>
    <dsp:sp modelId="{F7D064CE-FE44-474A-B362-3CFB7210770C}">
      <dsp:nvSpPr>
        <dsp:cNvPr id="0" name=""/>
        <dsp:cNvSpPr/>
      </dsp:nvSpPr>
      <dsp:spPr>
        <a:xfrm>
          <a:off x="973931" y="3031081"/>
          <a:ext cx="3895724"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AD0A34A-E0EC-4605-900C-C0E6A1A48926}">
      <dsp:nvSpPr>
        <dsp:cNvPr id="0" name=""/>
        <dsp:cNvSpPr/>
      </dsp:nvSpPr>
      <dsp:spPr>
        <a:xfrm>
          <a:off x="1046976" y="3079194"/>
          <a:ext cx="3822679" cy="962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It was voted for during two referendums in Northern Ireland and Southern Ireland and then ratified </a:t>
          </a:r>
          <a:endParaRPr lang="en-US" sz="1900" kern="1200"/>
        </a:p>
      </dsp:txBody>
      <dsp:txXfrm>
        <a:off x="1046976" y="3079194"/>
        <a:ext cx="3822679" cy="962248"/>
      </dsp:txXfrm>
    </dsp:sp>
    <dsp:sp modelId="{07CD829E-555F-4A25-9064-0D8B8C399DFB}">
      <dsp:nvSpPr>
        <dsp:cNvPr id="0" name=""/>
        <dsp:cNvSpPr/>
      </dsp:nvSpPr>
      <dsp:spPr>
        <a:xfrm>
          <a:off x="973931" y="4041442"/>
          <a:ext cx="3895724"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A014289-7EC1-4CEB-B080-20FB4D3F5956}">
      <dsp:nvSpPr>
        <dsp:cNvPr id="0" name=""/>
        <dsp:cNvSpPr/>
      </dsp:nvSpPr>
      <dsp:spPr>
        <a:xfrm>
          <a:off x="1046976" y="4089555"/>
          <a:ext cx="3822679" cy="9622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However the troubles did not completely stop  </a:t>
          </a:r>
          <a:endParaRPr lang="en-US" sz="1900" kern="1200"/>
        </a:p>
      </dsp:txBody>
      <dsp:txXfrm>
        <a:off x="1046976" y="4089555"/>
        <a:ext cx="3822679" cy="962248"/>
      </dsp:txXfrm>
    </dsp:sp>
    <dsp:sp modelId="{50244759-3CC6-40CD-A02E-D5FB0A68D591}">
      <dsp:nvSpPr>
        <dsp:cNvPr id="0" name=""/>
        <dsp:cNvSpPr/>
      </dsp:nvSpPr>
      <dsp:spPr>
        <a:xfrm>
          <a:off x="973931" y="5051803"/>
          <a:ext cx="3895724" cy="0"/>
        </a:xfrm>
        <a:prstGeom prst="line">
          <a:avLst/>
        </a:prstGeom>
        <a:solidFill>
          <a:schemeClr val="accent2">
            <a:hueOff val="0"/>
            <a:satOff val="0"/>
            <a:lumOff val="0"/>
            <a:alphaOff val="0"/>
          </a:schemeClr>
        </a:solidFill>
        <a:ln w="25400" cap="flat" cmpd="sng" algn="ctr">
          <a:solidFill>
            <a:schemeClr val="accent2">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F53CEDB3-9CD9-415C-BB4B-0089967E7082}" type="datetimeFigureOut">
              <a:rPr lang="en-GB" smtClean="0"/>
              <a:t>12/11/2018</a:t>
            </a:fld>
            <a:endParaRPr lang="en-GB"/>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61B0627E-0155-4B13-87DB-2EA9138BCCDA}" type="slidenum">
              <a:rPr lang="en-GB" smtClean="0"/>
              <a:t>‹#›</a:t>
            </a:fld>
            <a:endParaRPr lang="en-GB"/>
          </a:p>
        </p:txBody>
      </p:sp>
    </p:spTree>
    <p:extLst>
      <p:ext uri="{BB962C8B-B14F-4D97-AF65-F5344CB8AC3E}">
        <p14:creationId xmlns:p14="http://schemas.microsoft.com/office/powerpoint/2010/main" val="1112717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B0627E-0155-4B13-87DB-2EA9138BCCDA}" type="slidenum">
              <a:rPr lang="en-GB" smtClean="0"/>
              <a:t>1</a:t>
            </a:fld>
            <a:endParaRPr lang="en-GB"/>
          </a:p>
        </p:txBody>
      </p:sp>
    </p:spTree>
    <p:extLst>
      <p:ext uri="{BB962C8B-B14F-4D97-AF65-F5344CB8AC3E}">
        <p14:creationId xmlns:p14="http://schemas.microsoft.com/office/powerpoint/2010/main" val="1955421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B0627E-0155-4B13-87DB-2EA9138BCCDA}" type="slidenum">
              <a:rPr lang="en-GB" smtClean="0"/>
              <a:t>15</a:t>
            </a:fld>
            <a:endParaRPr lang="en-GB"/>
          </a:p>
        </p:txBody>
      </p:sp>
    </p:spTree>
    <p:extLst>
      <p:ext uri="{BB962C8B-B14F-4D97-AF65-F5344CB8AC3E}">
        <p14:creationId xmlns:p14="http://schemas.microsoft.com/office/powerpoint/2010/main" val="1261366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212BA09-BAAF-4F2E-8B55-9F19C0998EF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12BA09-BAAF-4F2E-8B55-9F19C0998EF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12BA09-BAAF-4F2E-8B55-9F19C0998EF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212BA09-BAAF-4F2E-8B55-9F19C0998EF5}"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212BA09-BAAF-4F2E-8B55-9F19C0998EF5}" type="datetimeFigureOut">
              <a:rPr lang="en-GB" smtClean="0"/>
              <a:t>12/11/2018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212BA09-BAAF-4F2E-8B55-9F19C0998EF5}" type="datetimeFigureOut">
              <a:rPr lang="en-GB" smtClean="0"/>
              <a:t>12/11/2018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12BA09-BAAF-4F2E-8B55-9F19C0998EF5}" type="datetimeFigureOut">
              <a:rPr lang="en-GB" smtClean="0"/>
              <a:t>12/11/2018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12BA09-BAAF-4F2E-8B55-9F19C0998EF5}"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12BA09-BAAF-4F2E-8B55-9F19C0998EF5}" type="datetimeFigureOut">
              <a:rPr lang="en-GB" smtClean="0"/>
              <a:t>12/11/2018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12BA09-BAAF-4F2E-8B55-9F19C0998EF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12BA09-BAAF-4F2E-8B55-9F19C0998EF5}" type="datetimeFigureOut">
              <a:rPr lang="en-GB" smtClean="0"/>
              <a:t>12/11/2018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5D74656-612C-4B4C-BD0A-F849996FEBC7}"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12BA09-BAAF-4F2E-8B55-9F19C0998EF5}" type="datetimeFigureOut">
              <a:rPr lang="en-GB" smtClean="0"/>
              <a:t>12/11/2018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5D74656-612C-4B4C-BD0A-F849996FEBC7}"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www.history.co.uk/" TargetMode="External"/><Relationship Id="rId2" Type="http://schemas.openxmlformats.org/officeDocument/2006/relationships/hyperlink" Target="https://goo.gl/images/e7zdxS" TargetMode="External"/><Relationship Id="rId1" Type="http://schemas.openxmlformats.org/officeDocument/2006/relationships/slideLayout" Target="../slideLayouts/slideLayout2.xml"/><Relationship Id="rId6" Type="http://schemas.openxmlformats.org/officeDocument/2006/relationships/hyperlink" Target="http://www.belfasttelegraph.co.uk/" TargetMode="External"/><Relationship Id="rId5" Type="http://schemas.openxmlformats.org/officeDocument/2006/relationships/hyperlink" Target="https://www.google.com/" TargetMode="External"/><Relationship Id="rId4" Type="http://schemas.openxmlformats.org/officeDocument/2006/relationships/hyperlink" Target="http://www.discoveringireland.com/"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www.cain.ulst.ac.uk/" TargetMode="External"/><Relationship Id="rId2" Type="http://schemas.openxmlformats.org/officeDocument/2006/relationships/hyperlink" Target="http://www.theirishstory.com/" TargetMode="External"/><Relationship Id="rId1" Type="http://schemas.openxmlformats.org/officeDocument/2006/relationships/slideLayout" Target="../slideLayouts/slideLayout2.xml"/><Relationship Id="rId5" Type="http://schemas.openxmlformats.org/officeDocument/2006/relationships/hyperlink" Target="http://www.peaceinsight.org/" TargetMode="External"/><Relationship Id="rId4" Type="http://schemas.openxmlformats.org/officeDocument/2006/relationships/hyperlink" Target="http://www.independent.co.uk/"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www.opendemocracy.net/" TargetMode="External"/><Relationship Id="rId2" Type="http://schemas.openxmlformats.org/officeDocument/2006/relationships/hyperlink" Target="http://www.cain.ulst.ac.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F60FCA6E-0894-46CD-BD49-5955A51E0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966" y="5346696"/>
            <a:ext cx="4020034"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E78C6E4B-A1F1-4B6C-97EC-BE997495D6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5509953"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sp>
        <p:nvSpPr>
          <p:cNvPr id="4" name="Title 3"/>
          <p:cNvSpPr>
            <a:spLocks noGrp="1"/>
          </p:cNvSpPr>
          <p:nvPr>
            <p:ph type="title"/>
          </p:nvPr>
        </p:nvSpPr>
        <p:spPr>
          <a:xfrm>
            <a:off x="712590" y="5529884"/>
            <a:ext cx="4270338" cy="1096331"/>
          </a:xfrm>
        </p:spPr>
        <p:txBody>
          <a:bodyPr vert="horz" lIns="91440" tIns="45720" rIns="91440" bIns="45720" rtlCol="0" anchor="ctr">
            <a:normAutofit/>
          </a:bodyPr>
          <a:lstStyle/>
          <a:p>
            <a:pPr>
              <a:lnSpc>
                <a:spcPct val="90000"/>
              </a:lnSpc>
            </a:pPr>
            <a:r>
              <a:rPr lang="en-US" sz="3500" kern="1200">
                <a:solidFill>
                  <a:srgbClr val="303030"/>
                </a:solidFill>
                <a:latin typeface="+mj-lt"/>
                <a:ea typeface="+mj-ea"/>
                <a:cs typeface="+mj-cs"/>
              </a:rPr>
              <a:t>Ireland or Eire </a:t>
            </a:r>
          </a:p>
        </p:txBody>
      </p:sp>
      <p:pic>
        <p:nvPicPr>
          <p:cNvPr id="7" name="Picture Placeholder 6" descr="map_of_ireland.jpg"/>
          <p:cNvPicPr>
            <a:picLocks noGrp="1" noChangeAspect="1"/>
          </p:cNvPicPr>
          <p:nvPr>
            <p:ph type="pic" idx="1"/>
          </p:nvPr>
        </p:nvPicPr>
        <p:blipFill>
          <a:blip r:embed="rId3" cstate="print"/>
          <a:srcRect t="71" b="71"/>
          <a:stretch>
            <a:fillRect/>
          </a:stretch>
        </p:blipFill>
        <p:spPr>
          <a:xfrm>
            <a:off x="712590" y="1291181"/>
            <a:ext cx="4455801" cy="3337104"/>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6" name="Text Placeholder 5"/>
          <p:cNvSpPr>
            <a:spLocks noGrp="1"/>
          </p:cNvSpPr>
          <p:nvPr>
            <p:ph type="body" sz="half" idx="2"/>
          </p:nvPr>
        </p:nvSpPr>
        <p:spPr>
          <a:xfrm>
            <a:off x="5650991" y="965199"/>
            <a:ext cx="3006076" cy="4020458"/>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1700" b="1"/>
              <a:t>AN ISLAND DIVIDED</a:t>
            </a:r>
          </a:p>
          <a:p>
            <a:pPr indent="-228600">
              <a:lnSpc>
                <a:spcPct val="90000"/>
              </a:lnSpc>
              <a:buFont typeface="Arial" panose="020B0604020202020204" pitchFamily="34" charset="0"/>
              <a:buChar char="•"/>
            </a:pPr>
            <a:endParaRPr lang="en-US" sz="1700" b="1"/>
          </a:p>
          <a:p>
            <a:pPr indent="-228600">
              <a:lnSpc>
                <a:spcPct val="90000"/>
              </a:lnSpc>
              <a:buFont typeface="Arial" panose="020B0604020202020204" pitchFamily="34" charset="0"/>
              <a:buChar char="•"/>
            </a:pPr>
            <a:r>
              <a:rPr lang="en-US" sz="1700" b="1"/>
              <a:t>Teresa Lewin P146999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u="sng" dirty="0"/>
              <a:t>HISTORICAL ISSUES </a:t>
            </a:r>
          </a:p>
        </p:txBody>
      </p:sp>
      <p:sp>
        <p:nvSpPr>
          <p:cNvPr id="6" name="Text Placeholder 5"/>
          <p:cNvSpPr>
            <a:spLocks noGrp="1"/>
          </p:cNvSpPr>
          <p:nvPr>
            <p:ph type="body" idx="1"/>
          </p:nvPr>
        </p:nvSpPr>
        <p:spPr/>
        <p:txBody>
          <a:bodyPr/>
          <a:lstStyle/>
          <a:p>
            <a:pPr algn="ctr"/>
            <a:r>
              <a:rPr lang="en-GB" u="sng" dirty="0"/>
              <a:t>Religion: North South Divide</a:t>
            </a:r>
          </a:p>
        </p:txBody>
      </p:sp>
      <p:sp>
        <p:nvSpPr>
          <p:cNvPr id="7" name="Content Placeholder 6"/>
          <p:cNvSpPr>
            <a:spLocks noGrp="1"/>
          </p:cNvSpPr>
          <p:nvPr>
            <p:ph sz="half" idx="2"/>
          </p:nvPr>
        </p:nvSpPr>
        <p:spPr/>
        <p:txBody>
          <a:bodyPr/>
          <a:lstStyle/>
          <a:p>
            <a:r>
              <a:rPr lang="en-GB" dirty="0"/>
              <a:t>The North follow the Anglican Faith </a:t>
            </a:r>
          </a:p>
          <a:p>
            <a:r>
              <a:rPr lang="en-GB" dirty="0"/>
              <a:t>The Church of England as formed by Henry the Eighth </a:t>
            </a:r>
          </a:p>
          <a:p>
            <a:r>
              <a:rPr lang="en-GB" dirty="0"/>
              <a:t>The South follow the doctrine of Catholicism  </a:t>
            </a:r>
          </a:p>
          <a:p>
            <a:r>
              <a:rPr lang="en-GB" dirty="0"/>
              <a:t>The rule of the Papal Church Roman Catholicism </a:t>
            </a:r>
          </a:p>
        </p:txBody>
      </p:sp>
      <p:sp>
        <p:nvSpPr>
          <p:cNvPr id="8" name="Text Placeholder 7"/>
          <p:cNvSpPr>
            <a:spLocks noGrp="1"/>
          </p:cNvSpPr>
          <p:nvPr>
            <p:ph type="body" sz="quarter" idx="3"/>
          </p:nvPr>
        </p:nvSpPr>
        <p:spPr/>
        <p:txBody>
          <a:bodyPr/>
          <a:lstStyle/>
          <a:p>
            <a:pPr algn="ctr"/>
            <a:r>
              <a:rPr lang="en-GB" u="sng" dirty="0"/>
              <a:t>Politics: North South Divide</a:t>
            </a:r>
          </a:p>
        </p:txBody>
      </p:sp>
      <p:sp>
        <p:nvSpPr>
          <p:cNvPr id="9" name="Content Placeholder 8"/>
          <p:cNvSpPr>
            <a:spLocks noGrp="1"/>
          </p:cNvSpPr>
          <p:nvPr>
            <p:ph sz="quarter" idx="4"/>
          </p:nvPr>
        </p:nvSpPr>
        <p:spPr/>
        <p:txBody>
          <a:bodyPr>
            <a:normAutofit lnSpcReduction="10000"/>
          </a:bodyPr>
          <a:lstStyle/>
          <a:p>
            <a:r>
              <a:rPr lang="en-GB" dirty="0"/>
              <a:t>The North are Unionists and very strongly consider themselves British </a:t>
            </a:r>
          </a:p>
          <a:p>
            <a:r>
              <a:rPr lang="en-GB" dirty="0"/>
              <a:t>They accept the Sovereignty of the British Monarch </a:t>
            </a:r>
          </a:p>
          <a:p>
            <a:r>
              <a:rPr lang="en-GB" dirty="0"/>
              <a:t>The South are republicans and claim Ireland for the Irish </a:t>
            </a:r>
          </a:p>
          <a:p>
            <a:r>
              <a:rPr lang="en-GB" dirty="0"/>
              <a:t>So a democratic free Ireland not part of the union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 y="0"/>
            <a:ext cx="9141714"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20090" y="0"/>
            <a:ext cx="8413995"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065186" y="0"/>
            <a:ext cx="8078814"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p:cNvSpPr>
            <a:spLocks noGrp="1"/>
          </p:cNvSpPr>
          <p:nvPr>
            <p:ph type="title" idx="4294967295"/>
          </p:nvPr>
        </p:nvSpPr>
        <p:spPr>
          <a:xfrm>
            <a:off x="3288029" y="365125"/>
            <a:ext cx="5373370" cy="1325563"/>
          </a:xfrm>
        </p:spPr>
        <p:txBody>
          <a:bodyPr vert="horz" lIns="91440" tIns="45720" rIns="91440" bIns="45720" rtlCol="0" anchor="ctr">
            <a:normAutofit/>
          </a:bodyPr>
          <a:lstStyle/>
          <a:p>
            <a:pPr algn="l">
              <a:lnSpc>
                <a:spcPct val="90000"/>
              </a:lnSpc>
            </a:pPr>
            <a:r>
              <a:rPr lang="en-US" b="1" u="sng" kern="1200">
                <a:solidFill>
                  <a:schemeClr val="tx1"/>
                </a:solidFill>
                <a:latin typeface="+mj-lt"/>
                <a:ea typeface="+mj-ea"/>
                <a:cs typeface="+mj-cs"/>
              </a:rPr>
              <a:t>Key Historical times for the South </a:t>
            </a:r>
          </a:p>
        </p:txBody>
      </p:sp>
      <p:pic>
        <p:nvPicPr>
          <p:cNvPr id="10" name="Content Placeholder 9" descr="uk.jpg"/>
          <p:cNvPicPr>
            <a:picLocks noGrp="1" noChangeAspect="1"/>
          </p:cNvPicPr>
          <p:nvPr>
            <p:ph idx="4294967295"/>
          </p:nvPr>
        </p:nvPicPr>
        <p:blipFill>
          <a:blip r:embed="rId2" cstate="print"/>
          <a:stretch>
            <a:fillRect/>
          </a:stretch>
        </p:blipFill>
        <p:spPr>
          <a:xfrm>
            <a:off x="360045" y="1690688"/>
            <a:ext cx="2771795" cy="3970560"/>
          </a:xfrm>
          <a:prstGeom prst="rect">
            <a:avLst/>
          </a:prstGeom>
        </p:spPr>
      </p:pic>
      <p:sp>
        <p:nvSpPr>
          <p:cNvPr id="9" name="Text Placeholder 8"/>
          <p:cNvSpPr>
            <a:spLocks noGrp="1"/>
          </p:cNvSpPr>
          <p:nvPr>
            <p:ph type="body" sz="half" idx="4294967295"/>
          </p:nvPr>
        </p:nvSpPr>
        <p:spPr>
          <a:xfrm>
            <a:off x="3290636" y="2022601"/>
            <a:ext cx="5370763" cy="4154361"/>
          </a:xfrm>
        </p:spPr>
        <p:txBody>
          <a:bodyPr vert="horz" lIns="91440" tIns="45720" rIns="91440" bIns="45720" rtlCol="0">
            <a:normAutofit/>
          </a:bodyPr>
          <a:lstStyle/>
          <a:p>
            <a:pPr indent="-228600">
              <a:lnSpc>
                <a:spcPct val="90000"/>
              </a:lnSpc>
            </a:pPr>
            <a:r>
              <a:rPr lang="en-US" sz="1700" b="1" dirty="0"/>
              <a:t>12</a:t>
            </a:r>
            <a:r>
              <a:rPr lang="en-US" sz="1700" b="1" baseline="30000" dirty="0"/>
              <a:t>th</a:t>
            </a:r>
            <a:r>
              <a:rPr lang="en-US" sz="1700" b="1" dirty="0"/>
              <a:t> Century Norman Conquest brought Ireland under English rule for Several Centuries </a:t>
            </a:r>
          </a:p>
          <a:p>
            <a:pPr indent="-228600">
              <a:lnSpc>
                <a:spcPct val="90000"/>
              </a:lnSpc>
            </a:pPr>
            <a:r>
              <a:rPr lang="en-US" sz="1700" b="1" dirty="0"/>
              <a:t>Many attempts at rebellion interestingly the most earnest of these was from the Gaelic </a:t>
            </a:r>
            <a:r>
              <a:rPr lang="en-US" sz="1700" b="1" dirty="0" err="1"/>
              <a:t>Chieftens</a:t>
            </a:r>
            <a:r>
              <a:rPr lang="en-US" sz="1700" b="1" dirty="0"/>
              <a:t> of Ulster in The North </a:t>
            </a:r>
          </a:p>
          <a:p>
            <a:pPr indent="-228600">
              <a:lnSpc>
                <a:spcPct val="90000"/>
              </a:lnSpc>
            </a:pPr>
            <a:r>
              <a:rPr lang="en-US" sz="1700" b="1" dirty="0"/>
              <a:t>At this point the South joined with the English to quell this in the hopes of regaining its lands </a:t>
            </a:r>
          </a:p>
          <a:p>
            <a:pPr indent="-228600">
              <a:lnSpc>
                <a:spcPct val="90000"/>
              </a:lnSpc>
            </a:pPr>
            <a:r>
              <a:rPr lang="en-US" sz="1700" b="1" dirty="0"/>
              <a:t>Two other major events </a:t>
            </a:r>
            <a:r>
              <a:rPr lang="en-US" sz="1700" b="1" dirty="0" err="1"/>
              <a:t>coloured</a:t>
            </a:r>
            <a:r>
              <a:rPr lang="en-US" sz="1700" b="1" dirty="0"/>
              <a:t> the history of this island one was the Great Famine or hunger as it was called it lasted four years 1845 to 1849 and changed Ireland forever </a:t>
            </a:r>
          </a:p>
          <a:p>
            <a:pPr indent="-228600">
              <a:lnSpc>
                <a:spcPct val="90000"/>
              </a:lnSpc>
            </a:pPr>
            <a:r>
              <a:rPr lang="en-US" sz="1700" b="1" dirty="0"/>
              <a:t>The second was the movement for home rule this lead to the 1916 Easter Rising which finally despite being a military failure did in fact lead to Independence in 1922  (discoveringireland.com)</a:t>
            </a:r>
          </a:p>
        </p:txBody>
      </p:sp>
    </p:spTree>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5659" y="4572000"/>
            <a:ext cx="5293730"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93192" y="4767072"/>
            <a:ext cx="4945641" cy="1625210"/>
          </a:xfrm>
        </p:spPr>
        <p:txBody>
          <a:bodyPr vert="horz" lIns="91440" tIns="45720" rIns="91440" bIns="45720" rtlCol="0" anchor="ctr">
            <a:normAutofit/>
          </a:bodyPr>
          <a:lstStyle/>
          <a:p>
            <a:pPr algn="r">
              <a:lnSpc>
                <a:spcPct val="90000"/>
              </a:lnSpc>
            </a:pPr>
            <a:r>
              <a:rPr lang="en-US" sz="4400" u="sng">
                <a:solidFill>
                  <a:srgbClr val="FFFFFF"/>
                </a:solidFill>
              </a:rPr>
              <a:t>Key Historical times for the North</a:t>
            </a:r>
          </a:p>
        </p:txBody>
      </p:sp>
      <p:pic>
        <p:nvPicPr>
          <p:cNvPr id="5" name="Content Placeholder 4" descr="data=rM5pOozElEWRp_dXEmM42257ATGXIY9Zr_zePhBl1Nt36a0-Yopjqq5XSlmc38wj0WIYlWJa5Gb4hARzoSd7n9tqlep53S1pqWYdBdzK2uF9za0Lfpw_lgMLWuUvC01UUo3qruOC4yP_KV16IVgxFQLsyHPsf7m4nEmEpUH0wiQqFc_xk47bfm9LRoRNunlTI2c9qaBpeGXHrtfS.png"/>
          <p:cNvPicPr>
            <a:picLocks noGrp="1" noChangeAspect="1"/>
          </p:cNvPicPr>
          <p:nvPr>
            <p:ph idx="1"/>
          </p:nvPr>
        </p:nvPicPr>
        <p:blipFill rotWithShape="1">
          <a:blip r:embed="rId2" cstate="print"/>
          <a:srcRect l="22814" r="10300" b="4"/>
          <a:stretch/>
        </p:blipFill>
        <p:spPr>
          <a:xfrm>
            <a:off x="245660" y="321733"/>
            <a:ext cx="5293729"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50991" y="321732"/>
            <a:ext cx="3251710"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Placeholder 3"/>
          <p:cNvSpPr>
            <a:spLocks noGrp="1"/>
          </p:cNvSpPr>
          <p:nvPr>
            <p:ph type="body" sz="half" idx="2"/>
          </p:nvPr>
        </p:nvSpPr>
        <p:spPr>
          <a:xfrm>
            <a:off x="6021989" y="917725"/>
            <a:ext cx="2568554" cy="4852362"/>
          </a:xfrm>
        </p:spPr>
        <p:txBody>
          <a:bodyPr vert="horz" lIns="91440" tIns="45720" rIns="91440" bIns="45720" rtlCol="0" anchor="ctr">
            <a:normAutofit/>
          </a:bodyPr>
          <a:lstStyle/>
          <a:p>
            <a:pPr indent="-228600">
              <a:lnSpc>
                <a:spcPct val="90000"/>
              </a:lnSpc>
              <a:buFont typeface="Arial" panose="020B0604020202020204" pitchFamily="34" charset="0"/>
              <a:buChar char="•"/>
            </a:pPr>
            <a:r>
              <a:rPr lang="en-US" sz="1300" b="1" dirty="0">
                <a:solidFill>
                  <a:srgbClr val="FFFFFF"/>
                </a:solidFill>
              </a:rPr>
              <a:t>As with the south the 12</a:t>
            </a:r>
            <a:r>
              <a:rPr lang="en-US" sz="1300" b="1" baseline="30000" dirty="0">
                <a:solidFill>
                  <a:srgbClr val="FFFFFF"/>
                </a:solidFill>
              </a:rPr>
              <a:t>th</a:t>
            </a:r>
            <a:r>
              <a:rPr lang="en-US" sz="1300" b="1" dirty="0">
                <a:solidFill>
                  <a:srgbClr val="FFFFFF"/>
                </a:solidFill>
              </a:rPr>
              <a:t> Century invasion of the Normans </a:t>
            </a:r>
          </a:p>
          <a:p>
            <a:pPr indent="-228600">
              <a:lnSpc>
                <a:spcPct val="90000"/>
              </a:lnSpc>
              <a:buFont typeface="Arial" panose="020B0604020202020204" pitchFamily="34" charset="0"/>
              <a:buChar char="•"/>
            </a:pPr>
            <a:r>
              <a:rPr lang="en-US" sz="1300" b="1" dirty="0">
                <a:solidFill>
                  <a:srgbClr val="FFFFFF"/>
                </a:solidFill>
              </a:rPr>
              <a:t>  The rebellion led by the Earl of Tyrone an Ulster man had its high point in 1598 with victory over the English in Yellow Ford but was defeated and surrendered three years later at Kinsale</a:t>
            </a:r>
          </a:p>
          <a:p>
            <a:pPr indent="-228600">
              <a:lnSpc>
                <a:spcPct val="90000"/>
              </a:lnSpc>
              <a:buFont typeface="Arial" panose="020B0604020202020204" pitchFamily="34" charset="0"/>
              <a:buChar char="•"/>
            </a:pPr>
            <a:r>
              <a:rPr lang="en-US" sz="1300" b="1" dirty="0">
                <a:solidFill>
                  <a:srgbClr val="FFFFFF"/>
                </a:solidFill>
              </a:rPr>
              <a:t> 17</a:t>
            </a:r>
            <a:r>
              <a:rPr lang="en-US" sz="1300" b="1" baseline="30000" dirty="0">
                <a:solidFill>
                  <a:srgbClr val="FFFFFF"/>
                </a:solidFill>
              </a:rPr>
              <a:t>TH</a:t>
            </a:r>
            <a:r>
              <a:rPr lang="en-US" sz="1300" b="1" dirty="0">
                <a:solidFill>
                  <a:srgbClr val="FFFFFF"/>
                </a:solidFill>
              </a:rPr>
              <a:t> Century the Plantation of Ulster the systematic </a:t>
            </a:r>
            <a:r>
              <a:rPr lang="en-US" sz="1300" b="1" dirty="0" err="1">
                <a:solidFill>
                  <a:srgbClr val="FFFFFF"/>
                </a:solidFill>
              </a:rPr>
              <a:t>colonisation</a:t>
            </a:r>
            <a:r>
              <a:rPr lang="en-US" sz="1300" b="1" dirty="0">
                <a:solidFill>
                  <a:srgbClr val="FFFFFF"/>
                </a:solidFill>
              </a:rPr>
              <a:t> of what later would become Northern Ireland by settlers from England and Scotland</a:t>
            </a:r>
          </a:p>
          <a:p>
            <a:pPr indent="-228600">
              <a:lnSpc>
                <a:spcPct val="90000"/>
              </a:lnSpc>
              <a:buFont typeface="Arial" panose="020B0604020202020204" pitchFamily="34" charset="0"/>
              <a:buChar char="•"/>
            </a:pPr>
            <a:r>
              <a:rPr lang="en-US" sz="1300" b="1" dirty="0">
                <a:solidFill>
                  <a:srgbClr val="FFFFFF"/>
                </a:solidFill>
              </a:rPr>
              <a:t> 1912 during the rise of demands for home rule Ulster unionist leader Sir Edward Carson sets up Ulster Volunteer Force </a:t>
            </a:r>
          </a:p>
          <a:p>
            <a:pPr indent="-228600">
              <a:lnSpc>
                <a:spcPct val="90000"/>
              </a:lnSpc>
              <a:buFont typeface="Arial" panose="020B0604020202020204" pitchFamily="34" charset="0"/>
              <a:buChar char="•"/>
            </a:pPr>
            <a:r>
              <a:rPr lang="en-US" sz="1300" b="1" dirty="0">
                <a:solidFill>
                  <a:srgbClr val="FFFFFF"/>
                </a:solidFill>
              </a:rPr>
              <a:t>1921-22 The first Northern Ireland Parliament opens (discoveringireland.com)</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t>The Troubles </a:t>
            </a:r>
          </a:p>
        </p:txBody>
      </p:sp>
      <p:sp>
        <p:nvSpPr>
          <p:cNvPr id="5" name="Text Placeholder 4"/>
          <p:cNvSpPr>
            <a:spLocks noGrp="1"/>
          </p:cNvSpPr>
          <p:nvPr>
            <p:ph type="body" idx="1"/>
          </p:nvPr>
        </p:nvSpPr>
        <p:spPr/>
        <p:txBody>
          <a:bodyPr>
            <a:normAutofit/>
          </a:bodyPr>
          <a:lstStyle/>
          <a:p>
            <a:pPr algn="ctr"/>
            <a:r>
              <a:rPr lang="en-GB" sz="2800" u="sng" dirty="0"/>
              <a:t>NORTHERN IRELAND </a:t>
            </a:r>
          </a:p>
        </p:txBody>
      </p:sp>
      <p:pic>
        <p:nvPicPr>
          <p:cNvPr id="9" name="Content Placeholder 8" descr="04e7e24b889e97edc3b8cf49e157096e.jpg"/>
          <p:cNvPicPr>
            <a:picLocks noGrp="1" noChangeAspect="1"/>
          </p:cNvPicPr>
          <p:nvPr>
            <p:ph sz="half" idx="2"/>
          </p:nvPr>
        </p:nvPicPr>
        <p:blipFill>
          <a:blip r:embed="rId2" cstate="print"/>
          <a:stretch>
            <a:fillRect/>
          </a:stretch>
        </p:blipFill>
        <p:spPr>
          <a:xfrm>
            <a:off x="144181" y="2204864"/>
            <a:ext cx="4353207" cy="3600400"/>
          </a:xfrm>
        </p:spPr>
      </p:pic>
      <p:sp>
        <p:nvSpPr>
          <p:cNvPr id="7" name="Text Placeholder 6"/>
          <p:cNvSpPr>
            <a:spLocks noGrp="1"/>
          </p:cNvSpPr>
          <p:nvPr>
            <p:ph type="body" sz="quarter" idx="3"/>
          </p:nvPr>
        </p:nvSpPr>
        <p:spPr/>
        <p:txBody>
          <a:bodyPr>
            <a:normAutofit/>
          </a:bodyPr>
          <a:lstStyle/>
          <a:p>
            <a:pPr algn="ctr"/>
            <a:r>
              <a:rPr lang="en-GB" sz="2800" u="sng" dirty="0"/>
              <a:t>SOUTHERN IRELAND </a:t>
            </a:r>
          </a:p>
        </p:txBody>
      </p:sp>
      <p:pic>
        <p:nvPicPr>
          <p:cNvPr id="14" name="Content Placeholder 13" descr="download (2).jpg"/>
          <p:cNvPicPr>
            <a:picLocks noGrp="1" noChangeAspect="1"/>
          </p:cNvPicPr>
          <p:nvPr>
            <p:ph sz="quarter" idx="4"/>
          </p:nvPr>
        </p:nvPicPr>
        <p:blipFill>
          <a:blip r:embed="rId3" cstate="print"/>
          <a:stretch>
            <a:fillRect/>
          </a:stretch>
        </p:blipFill>
        <p:spPr>
          <a:xfrm>
            <a:off x="4644008" y="2204864"/>
            <a:ext cx="4032448" cy="3600399"/>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274638"/>
            <a:ext cx="8229600" cy="1143000"/>
          </a:xfrm>
        </p:spPr>
        <p:txBody>
          <a:bodyPr/>
          <a:lstStyle/>
          <a:p>
            <a:r>
              <a:rPr lang="en-GB" b="1" u="sng"/>
              <a:t>FACTS ABOUT THE TROUBLES </a:t>
            </a:r>
            <a:endParaRPr lang="en-GB" b="1" u="sng" dirty="0"/>
          </a:p>
        </p:txBody>
      </p:sp>
      <p:pic>
        <p:nvPicPr>
          <p:cNvPr id="10" name="Content Placeholder 9" descr="article-2630358-1DE7C18200000578-704_634x417.jpg"/>
          <p:cNvPicPr>
            <a:picLocks noGrp="1" noChangeAspect="1"/>
          </p:cNvPicPr>
          <p:nvPr>
            <p:ph sz="half" idx="1"/>
          </p:nvPr>
        </p:nvPicPr>
        <p:blipFill>
          <a:blip r:embed="rId2" cstate="print"/>
          <a:stretch>
            <a:fillRect/>
          </a:stretch>
        </p:blipFill>
        <p:spPr>
          <a:xfrm>
            <a:off x="457200" y="1600200"/>
            <a:ext cx="4038600" cy="3591133"/>
          </a:xfrm>
        </p:spPr>
      </p:pic>
      <p:sp>
        <p:nvSpPr>
          <p:cNvPr id="11" name="Text Placeholder 10"/>
          <p:cNvSpPr>
            <a:spLocks noGrp="1"/>
          </p:cNvSpPr>
          <p:nvPr>
            <p:ph sz="half" idx="2"/>
          </p:nvPr>
        </p:nvSpPr>
        <p:spPr>
          <a:xfrm>
            <a:off x="4648200" y="1600200"/>
            <a:ext cx="4038600" cy="4525963"/>
          </a:xfrm>
        </p:spPr>
        <p:txBody>
          <a:bodyPr>
            <a:normAutofit fontScale="55000" lnSpcReduction="20000"/>
          </a:bodyPr>
          <a:lstStyle/>
          <a:p>
            <a:r>
              <a:rPr lang="en-GB" sz="2900"/>
              <a:t> STARTED IN 1968 AND RAGED FOR THIRTY YEARS  </a:t>
            </a:r>
          </a:p>
          <a:p>
            <a:r>
              <a:rPr lang="en-GB" sz="2900"/>
              <a:t> 3,600 DIED AND THOUSANDS WERE INJURED SOME IRREVOCABLY </a:t>
            </a:r>
          </a:p>
          <a:p>
            <a:r>
              <a:rPr lang="en-GB" sz="2900"/>
              <a:t> FIRST DEATHS IN 1969 19 PEOPLE IN ALL 14 OF THEM CIVILIANS  ONE A NINE YEAR OLD BOY  IN HIS BED !!!</a:t>
            </a:r>
          </a:p>
          <a:p>
            <a:r>
              <a:rPr lang="en-GB" sz="2900"/>
              <a:t> THERE WERE ESTIMATES THAT DURING THE THIRTY YEAR CONFLICT 10,000 BOMBS WERE DETONATED </a:t>
            </a:r>
          </a:p>
          <a:p>
            <a:r>
              <a:rPr lang="en-GB" sz="2900"/>
              <a:t> 125000 ROUNDS OF PLASTIC  OR RUBBER BULLETS WERE FIRED THEY WERE DEEMED LEATHAL AT A CERTAIN RANGE  14 WERE KILLED BY THEM HALF OF THOSE WERE CHILDREN  AND ALL BUT ONE WERE CATHOLICS </a:t>
            </a:r>
          </a:p>
          <a:p>
            <a:r>
              <a:rPr lang="en-GB" sz="2900"/>
              <a:t> IN 1971 INTERNMENT  WAS INTRODUCED  THE RIGHT OF THE ARMY OR WHOEVER IS IN CHARGE TO IMPRISON WITHOUT TRIAL </a:t>
            </a:r>
          </a:p>
          <a:p>
            <a:endParaRPr lang="en-GB"/>
          </a:p>
          <a:p>
            <a:endParaRPr lang="en-GB"/>
          </a:p>
          <a:p>
            <a:endParaRPr lang="en-GB"/>
          </a:p>
          <a:p>
            <a:endParaRPr lang="en-GB"/>
          </a:p>
          <a:p>
            <a:endParaRPr lang="en-GB"/>
          </a:p>
          <a:p>
            <a:endParaRPr lang="en-GB"/>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1143000"/>
          </a:xfrm>
        </p:spPr>
        <p:txBody>
          <a:bodyPr>
            <a:normAutofit fontScale="90000"/>
          </a:bodyPr>
          <a:lstStyle/>
          <a:p>
            <a:r>
              <a:rPr lang="en-GB" b="1" u="sng"/>
              <a:t>A PICTURE PAINTS A THOUSAND WORDS </a:t>
            </a:r>
            <a:endParaRPr lang="en-GB" b="1" u="sng" dirty="0"/>
          </a:p>
        </p:txBody>
      </p:sp>
      <p:pic>
        <p:nvPicPr>
          <p:cNvPr id="7" name="Content Placeholder 6" descr="Battle-of-the-Bogside-overview_photo-BBC-720x340.jpg"/>
          <p:cNvPicPr>
            <a:picLocks noGrp="1" noChangeAspect="1"/>
          </p:cNvPicPr>
          <p:nvPr>
            <p:ph idx="1"/>
          </p:nvPr>
        </p:nvPicPr>
        <p:blipFill>
          <a:blip r:embed="rId2" cstate="print"/>
          <a:stretch>
            <a:fillRect/>
          </a:stretch>
        </p:blipFill>
        <p:spPr>
          <a:xfrm>
            <a:off x="179512" y="1340768"/>
            <a:ext cx="3672408" cy="2158008"/>
          </a:xfrm>
        </p:spPr>
      </p:pic>
      <p:pic>
        <p:nvPicPr>
          <p:cNvPr id="8" name="Picture 7" descr="download (3).jpg"/>
          <p:cNvPicPr>
            <a:picLocks noChangeAspect="1"/>
          </p:cNvPicPr>
          <p:nvPr/>
        </p:nvPicPr>
        <p:blipFill>
          <a:blip r:embed="rId3" cstate="print"/>
          <a:stretch>
            <a:fillRect/>
          </a:stretch>
        </p:blipFill>
        <p:spPr>
          <a:xfrm>
            <a:off x="4067944" y="1340769"/>
            <a:ext cx="4427984" cy="2016224"/>
          </a:xfrm>
          <a:prstGeom prst="rect">
            <a:avLst/>
          </a:prstGeom>
        </p:spPr>
      </p:pic>
      <p:pic>
        <p:nvPicPr>
          <p:cNvPr id="9" name="Picture 8" descr="par21-teaser-story-big.jpg"/>
          <p:cNvPicPr>
            <a:picLocks noChangeAspect="1"/>
          </p:cNvPicPr>
          <p:nvPr/>
        </p:nvPicPr>
        <p:blipFill>
          <a:blip r:embed="rId4" cstate="print"/>
          <a:stretch>
            <a:fillRect/>
          </a:stretch>
        </p:blipFill>
        <p:spPr>
          <a:xfrm>
            <a:off x="251520" y="3717032"/>
            <a:ext cx="3901440" cy="2898648"/>
          </a:xfrm>
          <a:prstGeom prst="rect">
            <a:avLst/>
          </a:prstGeom>
        </p:spPr>
      </p:pic>
      <p:pic>
        <p:nvPicPr>
          <p:cNvPr id="10" name="Picture 9" descr="lon23443-teaser-xxl.jpg"/>
          <p:cNvPicPr>
            <a:picLocks noChangeAspect="1"/>
          </p:cNvPicPr>
          <p:nvPr/>
        </p:nvPicPr>
        <p:blipFill>
          <a:blip r:embed="rId5" cstate="print"/>
          <a:stretch>
            <a:fillRect/>
          </a:stretch>
        </p:blipFill>
        <p:spPr>
          <a:xfrm>
            <a:off x="4427984" y="3789040"/>
            <a:ext cx="4320480" cy="259228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9"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401265" y="685800"/>
            <a:ext cx="2085203" cy="5105400"/>
          </a:xfrm>
        </p:spPr>
        <p:txBody>
          <a:bodyPr>
            <a:normAutofit/>
          </a:bodyPr>
          <a:lstStyle/>
          <a:p>
            <a:r>
              <a:rPr lang="en-GB" sz="3500" b="1" u="sng">
                <a:solidFill>
                  <a:srgbClr val="FFFFFF"/>
                </a:solidFill>
              </a:rPr>
              <a:t>The Numbers on both sides </a:t>
            </a:r>
          </a:p>
        </p:txBody>
      </p:sp>
      <p:graphicFrame>
        <p:nvGraphicFramePr>
          <p:cNvPr id="5" name="Content Placeholder 2">
            <a:extLst>
              <a:ext uri="{FF2B5EF4-FFF2-40B4-BE49-F238E27FC236}">
                <a16:creationId xmlns:a16="http://schemas.microsoft.com/office/drawing/2014/main" id="{F2EBBA6A-070F-4201-81F2-294BB022DEF7}"/>
              </a:ext>
            </a:extLst>
          </p:cNvPr>
          <p:cNvGraphicFramePr>
            <a:graphicFrameLocks noGrp="1"/>
          </p:cNvGraphicFramePr>
          <p:nvPr>
            <p:ph idx="1"/>
            <p:extLst>
              <p:ext uri="{D42A27DB-BD31-4B8C-83A1-F6EECF244321}">
                <p14:modId xmlns:p14="http://schemas.microsoft.com/office/powerpoint/2010/main" val="3597290016"/>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97661" y="280374"/>
            <a:ext cx="8579095"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09763" y="433545"/>
            <a:ext cx="8354890" cy="930447"/>
          </a:xfrm>
        </p:spPr>
        <p:txBody>
          <a:bodyPr vert="horz" lIns="91440" tIns="45720" rIns="91440" bIns="45720" rtlCol="0" anchor="b">
            <a:normAutofit/>
          </a:bodyPr>
          <a:lstStyle/>
          <a:p>
            <a:pPr>
              <a:lnSpc>
                <a:spcPct val="90000"/>
              </a:lnSpc>
            </a:pPr>
            <a:r>
              <a:rPr lang="en-US" sz="4700">
                <a:solidFill>
                  <a:srgbClr val="FFFFFF"/>
                </a:solidFill>
              </a:rPr>
              <a:t> </a:t>
            </a:r>
            <a:r>
              <a:rPr lang="en-US" sz="4700" b="1" u="sng">
                <a:solidFill>
                  <a:srgbClr val="FFFFFF"/>
                </a:solidFill>
              </a:rPr>
              <a:t>More visual facts and figures </a:t>
            </a:r>
          </a:p>
        </p:txBody>
      </p:sp>
      <p:cxnSp>
        <p:nvCxnSpPr>
          <p:cNvPr id="12" name="Straight Connector 11">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672558" y="1522292"/>
            <a:ext cx="58293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Picture 4" descr="troubles_deaths_by_community.gif"/>
          <p:cNvPicPr>
            <a:picLocks noChangeAspect="1"/>
          </p:cNvPicPr>
          <p:nvPr/>
        </p:nvPicPr>
        <p:blipFill>
          <a:blip r:embed="rId2" cstate="print"/>
          <a:stretch>
            <a:fillRect/>
          </a:stretch>
        </p:blipFill>
        <p:spPr>
          <a:xfrm>
            <a:off x="445088" y="2426818"/>
            <a:ext cx="3699112" cy="3997637"/>
          </a:xfrm>
          <a:prstGeom prst="rect">
            <a:avLst/>
          </a:prstGeom>
        </p:spPr>
      </p:pic>
      <p:cxnSp>
        <p:nvCxnSpPr>
          <p:cNvPr id="14" name="Straight Connector 13">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8720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4" name="Content Placeholder 3" descr="deaths_troubles_by_area.gif"/>
          <p:cNvPicPr>
            <a:picLocks noGrp="1" noChangeAspect="1"/>
          </p:cNvPicPr>
          <p:nvPr>
            <p:ph idx="1"/>
          </p:nvPr>
        </p:nvPicPr>
        <p:blipFill>
          <a:blip r:embed="rId3" cstate="print"/>
          <a:stretch>
            <a:fillRect/>
          </a:stretch>
        </p:blipFill>
        <p:spPr>
          <a:xfrm>
            <a:off x="4833804" y="2512404"/>
            <a:ext cx="4091938" cy="382646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401265" y="685800"/>
            <a:ext cx="2085203" cy="5105400"/>
          </a:xfrm>
        </p:spPr>
        <p:txBody>
          <a:bodyPr>
            <a:normAutofit/>
          </a:bodyPr>
          <a:lstStyle/>
          <a:p>
            <a:r>
              <a:rPr lang="en-GB" sz="3500" b="1" u="sng">
                <a:solidFill>
                  <a:srgbClr val="FFFFFF"/>
                </a:solidFill>
              </a:rPr>
              <a:t>The Peace Process </a:t>
            </a:r>
            <a:br>
              <a:rPr lang="en-GB" sz="3500" b="1" u="sng">
                <a:solidFill>
                  <a:srgbClr val="FFFFFF"/>
                </a:solidFill>
              </a:rPr>
            </a:br>
            <a:r>
              <a:rPr lang="en-GB" sz="3500" b="1" u="sng">
                <a:solidFill>
                  <a:srgbClr val="FFFFFF"/>
                </a:solidFill>
              </a:rPr>
              <a:t>four main steps </a:t>
            </a:r>
          </a:p>
        </p:txBody>
      </p:sp>
      <p:graphicFrame>
        <p:nvGraphicFramePr>
          <p:cNvPr id="5" name="Content Placeholder 2">
            <a:extLst>
              <a:ext uri="{FF2B5EF4-FFF2-40B4-BE49-F238E27FC236}">
                <a16:creationId xmlns:a16="http://schemas.microsoft.com/office/drawing/2014/main" id="{B035B20E-E23F-4E42-AFFC-CDD81015F15A}"/>
              </a:ext>
            </a:extLst>
          </p:cNvPr>
          <p:cNvGraphicFramePr>
            <a:graphicFrameLocks noGrp="1"/>
          </p:cNvGraphicFramePr>
          <p:nvPr>
            <p:ph idx="1"/>
            <p:extLst>
              <p:ext uri="{D42A27DB-BD31-4B8C-83A1-F6EECF244321}">
                <p14:modId xmlns:p14="http://schemas.microsoft.com/office/powerpoint/2010/main" val="166167151"/>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p:cNvSpPr>
            <a:spLocks noGrp="1"/>
          </p:cNvSpPr>
          <p:nvPr>
            <p:ph type="title"/>
          </p:nvPr>
        </p:nvSpPr>
        <p:spPr>
          <a:xfrm>
            <a:off x="401265" y="685800"/>
            <a:ext cx="2085203" cy="5105400"/>
          </a:xfrm>
        </p:spPr>
        <p:txBody>
          <a:bodyPr>
            <a:normAutofit/>
          </a:bodyPr>
          <a:lstStyle/>
          <a:p>
            <a:r>
              <a:rPr lang="en-GB" sz="3200" b="1">
                <a:solidFill>
                  <a:srgbClr val="FFFFFF"/>
                </a:solidFill>
              </a:rPr>
              <a:t>The Good Friday Agreement </a:t>
            </a:r>
          </a:p>
        </p:txBody>
      </p:sp>
      <p:graphicFrame>
        <p:nvGraphicFramePr>
          <p:cNvPr id="5" name="Content Placeholder 2">
            <a:extLst>
              <a:ext uri="{FF2B5EF4-FFF2-40B4-BE49-F238E27FC236}">
                <a16:creationId xmlns:a16="http://schemas.microsoft.com/office/drawing/2014/main" id="{D13F108E-E9A9-4D3B-ACA7-F8092713CD99}"/>
              </a:ext>
            </a:extLst>
          </p:cNvPr>
          <p:cNvGraphicFramePr>
            <a:graphicFrameLocks noGrp="1"/>
          </p:cNvGraphicFramePr>
          <p:nvPr>
            <p:ph idx="1"/>
            <p:extLst>
              <p:ext uri="{D42A27DB-BD31-4B8C-83A1-F6EECF244321}">
                <p14:modId xmlns:p14="http://schemas.microsoft.com/office/powerpoint/2010/main" val="550175429"/>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884419" y="826680"/>
            <a:ext cx="7375161" cy="1325563"/>
          </a:xfrm>
        </p:spPr>
        <p:txBody>
          <a:bodyPr>
            <a:normAutofit/>
          </a:bodyPr>
          <a:lstStyle/>
          <a:p>
            <a:r>
              <a:rPr lang="en-GB" sz="3500">
                <a:solidFill>
                  <a:srgbClr val="FFFFFF"/>
                </a:solidFill>
              </a:rPr>
              <a:t>Healing Through Remembering </a:t>
            </a:r>
          </a:p>
        </p:txBody>
      </p:sp>
      <p:sp>
        <p:nvSpPr>
          <p:cNvPr id="3" name="Content Placeholder 2"/>
          <p:cNvSpPr>
            <a:spLocks noGrp="1"/>
          </p:cNvSpPr>
          <p:nvPr>
            <p:ph idx="1"/>
          </p:nvPr>
        </p:nvSpPr>
        <p:spPr>
          <a:xfrm>
            <a:off x="884419" y="3092970"/>
            <a:ext cx="7375161" cy="2693976"/>
          </a:xfrm>
        </p:spPr>
        <p:txBody>
          <a:bodyPr>
            <a:normAutofit/>
          </a:bodyPr>
          <a:lstStyle/>
          <a:p>
            <a:pPr>
              <a:lnSpc>
                <a:spcPct val="90000"/>
              </a:lnSpc>
            </a:pPr>
            <a:r>
              <a:rPr lang="en-GB" sz="1400">
                <a:solidFill>
                  <a:srgbClr val="000000"/>
                </a:solidFill>
              </a:rPr>
              <a:t>Important that it was independent with a diverse membership it included Loyalists, Republicans, the British Army and Police Force, Academics and Community activists </a:t>
            </a:r>
          </a:p>
          <a:p>
            <a:pPr>
              <a:lnSpc>
                <a:spcPct val="90000"/>
              </a:lnSpc>
            </a:pPr>
            <a:r>
              <a:rPr lang="en-GB" sz="1400">
                <a:solidFill>
                  <a:srgbClr val="000000"/>
                </a:solidFill>
              </a:rPr>
              <a:t>Five initiatives came out of the discussions </a:t>
            </a:r>
          </a:p>
          <a:p>
            <a:pPr marL="0" indent="0">
              <a:lnSpc>
                <a:spcPct val="90000"/>
              </a:lnSpc>
              <a:buNone/>
            </a:pPr>
            <a:r>
              <a:rPr lang="en-GB" sz="1400">
                <a:solidFill>
                  <a:srgbClr val="000000"/>
                </a:solidFill>
              </a:rPr>
              <a:t> Day of Reflection (21 June)</a:t>
            </a:r>
          </a:p>
          <a:p>
            <a:pPr marL="0" indent="0">
              <a:lnSpc>
                <a:spcPct val="90000"/>
              </a:lnSpc>
              <a:buNone/>
            </a:pPr>
            <a:r>
              <a:rPr lang="en-GB" sz="1400">
                <a:solidFill>
                  <a:srgbClr val="000000"/>
                </a:solidFill>
              </a:rPr>
              <a:t> Truth Recovery and Acknowledgment </a:t>
            </a:r>
          </a:p>
          <a:p>
            <a:pPr marL="0" indent="0">
              <a:lnSpc>
                <a:spcPct val="90000"/>
              </a:lnSpc>
              <a:buNone/>
            </a:pPr>
            <a:r>
              <a:rPr lang="en-GB" sz="1400">
                <a:solidFill>
                  <a:srgbClr val="000000"/>
                </a:solidFill>
              </a:rPr>
              <a:t> Network Commemoration</a:t>
            </a:r>
          </a:p>
          <a:p>
            <a:pPr marL="0" indent="0">
              <a:lnSpc>
                <a:spcPct val="90000"/>
              </a:lnSpc>
              <a:buNone/>
            </a:pPr>
            <a:r>
              <a:rPr lang="en-GB" sz="1400">
                <a:solidFill>
                  <a:srgbClr val="000000"/>
                </a:solidFill>
              </a:rPr>
              <a:t> Living Memorial Museum </a:t>
            </a:r>
          </a:p>
          <a:p>
            <a:pPr marL="0" indent="0">
              <a:lnSpc>
                <a:spcPct val="90000"/>
              </a:lnSpc>
              <a:buNone/>
            </a:pPr>
            <a:r>
              <a:rPr lang="en-GB" sz="1400">
                <a:solidFill>
                  <a:srgbClr val="000000"/>
                </a:solidFill>
              </a:rPr>
              <a:t> Storytelling  (peaceinsight.org) </a:t>
            </a:r>
          </a:p>
          <a:p>
            <a:pPr>
              <a:lnSpc>
                <a:spcPct val="90000"/>
              </a:lnSpc>
            </a:pPr>
            <a:r>
              <a:rPr lang="en-GB" sz="1400">
                <a:solidFill>
                  <a:srgbClr val="000000"/>
                </a:solidFill>
              </a:rPr>
              <a:t>The last available updates on this initiative were in 2009</a:t>
            </a:r>
          </a:p>
          <a:p>
            <a:pPr>
              <a:lnSpc>
                <a:spcPct val="90000"/>
              </a:lnSpc>
            </a:pPr>
            <a:r>
              <a:rPr lang="en-GB" sz="1400">
                <a:solidFill>
                  <a:srgbClr val="000000"/>
                </a:solidFill>
              </a:rPr>
              <a:t>There is still a pop up museum of memories currently it is in Belfast </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2" name="Picture 3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DCAEED9F-B237-49B9-B448-62B87CF3D0AC}"/>
              </a:ext>
            </a:extLst>
          </p:cNvPr>
          <p:cNvSpPr>
            <a:spLocks noGrp="1"/>
          </p:cNvSpPr>
          <p:nvPr>
            <p:ph type="title"/>
          </p:nvPr>
        </p:nvSpPr>
        <p:spPr>
          <a:xfrm>
            <a:off x="480059" y="2053641"/>
            <a:ext cx="2751871" cy="2760098"/>
          </a:xfrm>
        </p:spPr>
        <p:txBody>
          <a:bodyPr>
            <a:normAutofit/>
          </a:bodyPr>
          <a:lstStyle/>
          <a:p>
            <a:pPr>
              <a:lnSpc>
                <a:spcPct val="90000"/>
              </a:lnSpc>
            </a:pPr>
            <a:r>
              <a:rPr lang="en-GB" sz="3100">
                <a:solidFill>
                  <a:srgbClr val="FFFFFF"/>
                </a:solidFill>
              </a:rPr>
              <a:t>CONSULTATIVE GROUP ON THE PAST</a:t>
            </a:r>
          </a:p>
        </p:txBody>
      </p:sp>
      <p:sp>
        <p:nvSpPr>
          <p:cNvPr id="3" name="Content Placeholder 2">
            <a:extLst>
              <a:ext uri="{FF2B5EF4-FFF2-40B4-BE49-F238E27FC236}">
                <a16:creationId xmlns:a16="http://schemas.microsoft.com/office/drawing/2014/main" id="{3B5E4EC7-013F-4CF6-B89B-01ABE7C284FD}"/>
              </a:ext>
            </a:extLst>
          </p:cNvPr>
          <p:cNvSpPr>
            <a:spLocks noGrp="1"/>
          </p:cNvSpPr>
          <p:nvPr>
            <p:ph idx="1"/>
          </p:nvPr>
        </p:nvSpPr>
        <p:spPr>
          <a:xfrm>
            <a:off x="4567930" y="801866"/>
            <a:ext cx="3979563" cy="5230634"/>
          </a:xfrm>
        </p:spPr>
        <p:txBody>
          <a:bodyPr anchor="ctr">
            <a:normAutofit/>
          </a:bodyPr>
          <a:lstStyle/>
          <a:p>
            <a:pPr>
              <a:lnSpc>
                <a:spcPct val="90000"/>
              </a:lnSpc>
            </a:pPr>
            <a:r>
              <a:rPr lang="en-GB" sz="1900">
                <a:solidFill>
                  <a:srgbClr val="000000"/>
                </a:solidFill>
              </a:rPr>
              <a:t>Initiated in 2009 their role to present a report to the Secretary of State for Northern Ireland </a:t>
            </a:r>
          </a:p>
          <a:p>
            <a:pPr>
              <a:lnSpc>
                <a:spcPct val="90000"/>
              </a:lnSpc>
            </a:pPr>
            <a:r>
              <a:rPr lang="en-GB" sz="1900">
                <a:solidFill>
                  <a:srgbClr val="000000"/>
                </a:solidFill>
              </a:rPr>
              <a:t>The initiative was to overview what was done during the healing through remembering process </a:t>
            </a:r>
          </a:p>
          <a:p>
            <a:pPr>
              <a:lnSpc>
                <a:spcPct val="90000"/>
              </a:lnSpc>
            </a:pPr>
            <a:r>
              <a:rPr lang="en-GB" sz="1900">
                <a:solidFill>
                  <a:srgbClr val="000000"/>
                </a:solidFill>
              </a:rPr>
              <a:t>The major difference to the previous process was to address the legal aspects </a:t>
            </a:r>
          </a:p>
          <a:p>
            <a:pPr marL="0" indent="0">
              <a:lnSpc>
                <a:spcPct val="90000"/>
              </a:lnSpc>
              <a:buNone/>
            </a:pPr>
            <a:r>
              <a:rPr lang="en-GB" sz="1900">
                <a:solidFill>
                  <a:srgbClr val="000000"/>
                </a:solidFill>
              </a:rPr>
              <a:t>                   public enquiries </a:t>
            </a:r>
          </a:p>
          <a:p>
            <a:pPr marL="0" indent="0">
              <a:lnSpc>
                <a:spcPct val="90000"/>
              </a:lnSpc>
              <a:buNone/>
            </a:pPr>
            <a:r>
              <a:rPr lang="en-GB" sz="1900">
                <a:solidFill>
                  <a:srgbClr val="000000"/>
                </a:solidFill>
              </a:rPr>
              <a:t>                   Convictions </a:t>
            </a:r>
          </a:p>
          <a:p>
            <a:pPr marL="0" indent="0">
              <a:lnSpc>
                <a:spcPct val="90000"/>
              </a:lnSpc>
              <a:buNone/>
            </a:pPr>
            <a:r>
              <a:rPr lang="en-GB" sz="1900">
                <a:solidFill>
                  <a:srgbClr val="000000"/>
                </a:solidFill>
              </a:rPr>
              <a:t>                   Inquests</a:t>
            </a:r>
          </a:p>
          <a:p>
            <a:pPr marL="0" indent="0">
              <a:lnSpc>
                <a:spcPct val="90000"/>
              </a:lnSpc>
              <a:buNone/>
            </a:pPr>
            <a:r>
              <a:rPr lang="en-GB" sz="1900">
                <a:solidFill>
                  <a:srgbClr val="000000"/>
                </a:solidFill>
              </a:rPr>
              <a:t>“ To look backward for a while is to refresh the eye, to restore it and render it more fit for its prime function of looking forward” ( Margret Fairless Barber)</a:t>
            </a:r>
          </a:p>
        </p:txBody>
      </p:sp>
    </p:spTree>
    <p:extLst>
      <p:ext uri="{BB962C8B-B14F-4D97-AF65-F5344CB8AC3E}">
        <p14:creationId xmlns:p14="http://schemas.microsoft.com/office/powerpoint/2010/main" val="17417864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372C79C0-F038-4D28-8390-F6C914907F71}"/>
              </a:ext>
            </a:extLst>
          </p:cNvPr>
          <p:cNvSpPr>
            <a:spLocks noGrp="1"/>
          </p:cNvSpPr>
          <p:nvPr>
            <p:ph type="title"/>
          </p:nvPr>
        </p:nvSpPr>
        <p:spPr>
          <a:xfrm>
            <a:off x="480059" y="2053641"/>
            <a:ext cx="2751871" cy="2760098"/>
          </a:xfrm>
        </p:spPr>
        <p:txBody>
          <a:bodyPr>
            <a:normAutofit/>
          </a:bodyPr>
          <a:lstStyle/>
          <a:p>
            <a:pPr>
              <a:lnSpc>
                <a:spcPct val="90000"/>
              </a:lnSpc>
            </a:pPr>
            <a:r>
              <a:rPr lang="en-GB" sz="3100">
                <a:solidFill>
                  <a:srgbClr val="FFFFFF"/>
                </a:solidFill>
              </a:rPr>
              <a:t>THE HAASS – O SULLIVAN NEGOTIATIONS </a:t>
            </a:r>
          </a:p>
        </p:txBody>
      </p:sp>
      <p:sp>
        <p:nvSpPr>
          <p:cNvPr id="3" name="Content Placeholder 2">
            <a:extLst>
              <a:ext uri="{FF2B5EF4-FFF2-40B4-BE49-F238E27FC236}">
                <a16:creationId xmlns:a16="http://schemas.microsoft.com/office/drawing/2014/main" id="{14CF02CF-A34F-400A-AF6B-554517F54520}"/>
              </a:ext>
            </a:extLst>
          </p:cNvPr>
          <p:cNvSpPr>
            <a:spLocks noGrp="1"/>
          </p:cNvSpPr>
          <p:nvPr>
            <p:ph idx="1"/>
          </p:nvPr>
        </p:nvSpPr>
        <p:spPr>
          <a:xfrm>
            <a:off x="4567930" y="801866"/>
            <a:ext cx="3979563" cy="5230634"/>
          </a:xfrm>
        </p:spPr>
        <p:txBody>
          <a:bodyPr anchor="ctr">
            <a:normAutofit/>
          </a:bodyPr>
          <a:lstStyle/>
          <a:p>
            <a:r>
              <a:rPr lang="en-GB" sz="1900">
                <a:solidFill>
                  <a:srgbClr val="000000"/>
                </a:solidFill>
              </a:rPr>
              <a:t>Began in 2013 fifteen years after The Good Friday Agreement </a:t>
            </a:r>
          </a:p>
          <a:p>
            <a:r>
              <a:rPr lang="en-GB" sz="1900">
                <a:solidFill>
                  <a:srgbClr val="000000"/>
                </a:solidFill>
              </a:rPr>
              <a:t>Started because of security concerns </a:t>
            </a:r>
          </a:p>
          <a:p>
            <a:r>
              <a:rPr lang="en-GB" sz="1900">
                <a:solidFill>
                  <a:srgbClr val="000000"/>
                </a:solidFill>
              </a:rPr>
              <a:t>Incidents such as the decision by Belfast City Council to fly the Union Flag only on certain days instead of all the time causing loyalist unrest </a:t>
            </a:r>
          </a:p>
          <a:p>
            <a:r>
              <a:rPr lang="en-GB" sz="1900">
                <a:solidFill>
                  <a:srgbClr val="000000"/>
                </a:solidFill>
              </a:rPr>
              <a:t>It ended with recommendations :</a:t>
            </a:r>
          </a:p>
          <a:p>
            <a:pPr marL="0" indent="0">
              <a:buNone/>
            </a:pPr>
            <a:r>
              <a:rPr lang="en-GB" sz="1900">
                <a:solidFill>
                  <a:srgbClr val="000000"/>
                </a:solidFill>
              </a:rPr>
              <a:t> </a:t>
            </a:r>
          </a:p>
          <a:p>
            <a:pPr marL="0" indent="0">
              <a:buNone/>
            </a:pPr>
            <a:r>
              <a:rPr lang="en-GB" sz="1900">
                <a:solidFill>
                  <a:srgbClr val="000000"/>
                </a:solidFill>
              </a:rPr>
              <a:t>Support for victims and survivors </a:t>
            </a:r>
          </a:p>
          <a:p>
            <a:pPr marL="0" indent="0">
              <a:buNone/>
            </a:pPr>
            <a:r>
              <a:rPr lang="en-GB" sz="1900">
                <a:solidFill>
                  <a:srgbClr val="000000"/>
                </a:solidFill>
              </a:rPr>
              <a:t>Acknowledgment through memorials</a:t>
            </a:r>
          </a:p>
          <a:p>
            <a:pPr marL="0" indent="0">
              <a:buNone/>
            </a:pPr>
            <a:r>
              <a:rPr lang="en-GB" sz="1900">
                <a:solidFill>
                  <a:srgbClr val="000000"/>
                </a:solidFill>
              </a:rPr>
              <a:t>Justice </a:t>
            </a:r>
          </a:p>
          <a:p>
            <a:pPr marL="0" indent="0">
              <a:buNone/>
            </a:pPr>
            <a:r>
              <a:rPr lang="en-GB" sz="1900">
                <a:solidFill>
                  <a:srgbClr val="000000"/>
                </a:solidFill>
              </a:rPr>
              <a:t>Information Recovery </a:t>
            </a:r>
          </a:p>
          <a:p>
            <a:pPr marL="0" indent="0">
              <a:buNone/>
            </a:pPr>
            <a:r>
              <a:rPr lang="en-GB" sz="1900">
                <a:solidFill>
                  <a:srgbClr val="000000"/>
                </a:solidFill>
              </a:rPr>
              <a:t>Narratives and Achives </a:t>
            </a:r>
          </a:p>
        </p:txBody>
      </p:sp>
    </p:spTree>
    <p:extLst>
      <p:ext uri="{BB962C8B-B14F-4D97-AF65-F5344CB8AC3E}">
        <p14:creationId xmlns:p14="http://schemas.microsoft.com/office/powerpoint/2010/main" val="26677485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C5FA8-0C78-4BBC-9DA6-2D88CDB6FF9E}"/>
              </a:ext>
            </a:extLst>
          </p:cNvPr>
          <p:cNvSpPr>
            <a:spLocks noGrp="1"/>
          </p:cNvSpPr>
          <p:nvPr>
            <p:ph type="title"/>
          </p:nvPr>
        </p:nvSpPr>
        <p:spPr/>
        <p:txBody>
          <a:bodyPr>
            <a:normAutofit fontScale="90000"/>
          </a:bodyPr>
          <a:lstStyle/>
          <a:p>
            <a:r>
              <a:rPr lang="en-GB" b="1" u="sng" dirty="0"/>
              <a:t>CONCLUSIONS OR BETTER STILL WAYS FORWARD </a:t>
            </a:r>
          </a:p>
        </p:txBody>
      </p:sp>
      <p:sp>
        <p:nvSpPr>
          <p:cNvPr id="3" name="Content Placeholder 2">
            <a:extLst>
              <a:ext uri="{FF2B5EF4-FFF2-40B4-BE49-F238E27FC236}">
                <a16:creationId xmlns:a16="http://schemas.microsoft.com/office/drawing/2014/main" id="{BD155710-CCD2-49F0-BFE0-C33AA45F0ADB}"/>
              </a:ext>
            </a:extLst>
          </p:cNvPr>
          <p:cNvSpPr>
            <a:spLocks noGrp="1"/>
          </p:cNvSpPr>
          <p:nvPr>
            <p:ph sz="half" idx="1"/>
          </p:nvPr>
        </p:nvSpPr>
        <p:spPr/>
        <p:txBody>
          <a:bodyPr>
            <a:normAutofit fontScale="92500" lnSpcReduction="20000"/>
          </a:bodyPr>
          <a:lstStyle/>
          <a:p>
            <a:r>
              <a:rPr lang="en-GB" dirty="0"/>
              <a:t>A TRUTH AND RECONCILLIATION PROCESS THAT IS JUST AND WHERE ALL GET TO TELL THEIR STORY </a:t>
            </a:r>
          </a:p>
          <a:p>
            <a:r>
              <a:rPr lang="en-GB" dirty="0"/>
              <a:t>AN INCREASE IN AWARENESS OF MENTAL HEALTH ISSUES AND THE IMPACT OF VICTIMOLOGY </a:t>
            </a:r>
          </a:p>
          <a:p>
            <a:r>
              <a:rPr lang="en-GB" dirty="0"/>
              <a:t>A PROCESS THAT MUST CONTAIN SOME FORM OF REPARATION OR JUSTICE </a:t>
            </a:r>
          </a:p>
        </p:txBody>
      </p:sp>
      <p:sp>
        <p:nvSpPr>
          <p:cNvPr id="11" name="Content Placeholder 10">
            <a:extLst>
              <a:ext uri="{FF2B5EF4-FFF2-40B4-BE49-F238E27FC236}">
                <a16:creationId xmlns:a16="http://schemas.microsoft.com/office/drawing/2014/main" id="{3ACB935D-11B1-4CCF-B7BA-6A3C5440FA0B}"/>
              </a:ext>
            </a:extLst>
          </p:cNvPr>
          <p:cNvSpPr>
            <a:spLocks noGrp="1"/>
          </p:cNvSpPr>
          <p:nvPr>
            <p:ph sz="half" idx="2"/>
          </p:nvPr>
        </p:nvSpPr>
        <p:spPr/>
        <p:txBody>
          <a:bodyPr>
            <a:normAutofit fontScale="92500" lnSpcReduction="20000"/>
          </a:bodyPr>
          <a:lstStyle/>
          <a:p>
            <a:endParaRPr lang="en-GB"/>
          </a:p>
        </p:txBody>
      </p:sp>
      <p:pic>
        <p:nvPicPr>
          <p:cNvPr id="10" name="Picture 9">
            <a:extLst>
              <a:ext uri="{FF2B5EF4-FFF2-40B4-BE49-F238E27FC236}">
                <a16:creationId xmlns:a16="http://schemas.microsoft.com/office/drawing/2014/main" id="{35818F5A-FA42-4408-A4C1-EEB1EEE338F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0" y="1600201"/>
            <a:ext cx="4114800" cy="4525962"/>
          </a:xfrm>
          <a:prstGeom prst="rect">
            <a:avLst/>
          </a:prstGeom>
        </p:spPr>
      </p:pic>
    </p:spTree>
    <p:extLst>
      <p:ext uri="{BB962C8B-B14F-4D97-AF65-F5344CB8AC3E}">
        <p14:creationId xmlns:p14="http://schemas.microsoft.com/office/powerpoint/2010/main" val="1193966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F22F3E10-19B3-4D40-BB8A-FCD3718050E2}"/>
              </a:ext>
            </a:extLst>
          </p:cNvPr>
          <p:cNvSpPr>
            <a:spLocks noGrp="1"/>
          </p:cNvSpPr>
          <p:nvPr>
            <p:ph type="title"/>
          </p:nvPr>
        </p:nvSpPr>
        <p:spPr>
          <a:xfrm>
            <a:off x="628650" y="631825"/>
            <a:ext cx="7886700" cy="1325563"/>
          </a:xfrm>
        </p:spPr>
        <p:txBody>
          <a:bodyPr>
            <a:normAutofit/>
          </a:bodyPr>
          <a:lstStyle/>
          <a:p>
            <a:r>
              <a:rPr lang="en-GB" b="1" u="sng" dirty="0"/>
              <a:t>REFERENCES </a:t>
            </a:r>
          </a:p>
        </p:txBody>
      </p:sp>
      <p:sp>
        <p:nvSpPr>
          <p:cNvPr id="6" name="Content Placeholder 5">
            <a:extLst>
              <a:ext uri="{FF2B5EF4-FFF2-40B4-BE49-F238E27FC236}">
                <a16:creationId xmlns:a16="http://schemas.microsoft.com/office/drawing/2014/main" id="{E57C12AE-DC2C-47B6-90C9-E7D6CE277FB6}"/>
              </a:ext>
            </a:extLst>
          </p:cNvPr>
          <p:cNvSpPr>
            <a:spLocks noGrp="1"/>
          </p:cNvSpPr>
          <p:nvPr>
            <p:ph idx="1"/>
          </p:nvPr>
        </p:nvSpPr>
        <p:spPr>
          <a:xfrm>
            <a:off x="628650" y="2057400"/>
            <a:ext cx="7886700" cy="3871762"/>
          </a:xfrm>
        </p:spPr>
        <p:txBody>
          <a:bodyPr>
            <a:normAutofit fontScale="92500"/>
          </a:bodyPr>
          <a:lstStyle/>
          <a:p>
            <a:r>
              <a:rPr lang="en-GB" sz="2100" dirty="0"/>
              <a:t>SLIDE 1: MAP </a:t>
            </a:r>
            <a:r>
              <a:rPr lang="en-GB" sz="2100" dirty="0">
                <a:hlinkClick r:id="rId2"/>
              </a:rPr>
              <a:t>https://goo.gl/images/e7zdxS</a:t>
            </a:r>
            <a:endParaRPr lang="en-GB" sz="2100" dirty="0"/>
          </a:p>
          <a:p>
            <a:r>
              <a:rPr lang="en-GB" sz="2100" dirty="0"/>
              <a:t>SLIDE 2: History of the Northern Ireland Conflict, </a:t>
            </a:r>
            <a:r>
              <a:rPr lang="en-GB" sz="2100" dirty="0">
                <a:hlinkClick r:id="rId3"/>
              </a:rPr>
              <a:t>www.history.co.uk</a:t>
            </a:r>
            <a:endParaRPr lang="en-GB" sz="2100" dirty="0"/>
          </a:p>
          <a:p>
            <a:r>
              <a:rPr lang="en-GB" sz="2100" dirty="0"/>
              <a:t>SLIDE 3:  The History of Ireland, </a:t>
            </a:r>
            <a:r>
              <a:rPr lang="en-GB" sz="2100" dirty="0">
                <a:hlinkClick r:id="rId4"/>
              </a:rPr>
              <a:t>www.discoveringireland.com</a:t>
            </a:r>
            <a:r>
              <a:rPr lang="en-GB" sz="2100" dirty="0"/>
              <a:t> </a:t>
            </a:r>
          </a:p>
          <a:p>
            <a:r>
              <a:rPr lang="en-GB" sz="2100" dirty="0"/>
              <a:t>SLIDE 4: MAP </a:t>
            </a:r>
            <a:r>
              <a:rPr lang="en-GB" sz="2100" dirty="0">
                <a:hlinkClick r:id="rId5"/>
              </a:rPr>
              <a:t>https://www.google.com</a:t>
            </a:r>
            <a:r>
              <a:rPr lang="en-GB" sz="2100" dirty="0"/>
              <a:t>&gt; maps &gt; viewer</a:t>
            </a:r>
          </a:p>
          <a:p>
            <a:pPr marL="0" indent="0">
              <a:buNone/>
            </a:pPr>
            <a:r>
              <a:rPr lang="en-GB" sz="2100" dirty="0"/>
              <a:t>                     The History of Ireland, </a:t>
            </a:r>
            <a:r>
              <a:rPr lang="en-GB" sz="2100" dirty="0">
                <a:hlinkClick r:id="rId4"/>
              </a:rPr>
              <a:t>www.discoveringireland.com</a:t>
            </a:r>
            <a:r>
              <a:rPr lang="en-GB" sz="2100" dirty="0"/>
              <a:t> </a:t>
            </a:r>
          </a:p>
          <a:p>
            <a:r>
              <a:rPr lang="en-GB" sz="2100" dirty="0"/>
              <a:t>SLIDE 5: In Pictures: Northern Ireland Troubles 1970,          </a:t>
            </a:r>
          </a:p>
          <a:p>
            <a:pPr marL="0" indent="0">
              <a:buNone/>
            </a:pPr>
            <a:r>
              <a:rPr lang="en-GB" sz="2100" dirty="0"/>
              <a:t>                      </a:t>
            </a:r>
            <a:r>
              <a:rPr lang="en-GB" sz="2100" dirty="0">
                <a:hlinkClick r:id="rId6"/>
              </a:rPr>
              <a:t>www.belfasttelegraph.co.uk</a:t>
            </a:r>
            <a:r>
              <a:rPr lang="en-GB" sz="2100" dirty="0"/>
              <a:t> </a:t>
            </a:r>
          </a:p>
          <a:p>
            <a:r>
              <a:rPr lang="en-GB" sz="2100" dirty="0"/>
              <a:t>SLIDE 6: In Pictures: Northern Ireland Troubles 1970,                                                        </a:t>
            </a:r>
          </a:p>
          <a:p>
            <a:pPr marL="0" indent="0">
              <a:buNone/>
            </a:pPr>
            <a:r>
              <a:rPr lang="en-GB" sz="2100" dirty="0"/>
              <a:t>                     </a:t>
            </a:r>
            <a:r>
              <a:rPr lang="en-GB" sz="2100" dirty="0">
                <a:hlinkClick r:id="rId6"/>
              </a:rPr>
              <a:t>www.belfasttelegraph.co.uk</a:t>
            </a:r>
            <a:r>
              <a:rPr lang="en-GB" sz="2100" dirty="0"/>
              <a:t> </a:t>
            </a:r>
          </a:p>
          <a:p>
            <a:r>
              <a:rPr lang="en-GB" sz="2100" dirty="0"/>
              <a:t>SLIDE 7: In Pictures: Northern Ireland Troubles 1970, </a:t>
            </a:r>
          </a:p>
          <a:p>
            <a:r>
              <a:rPr lang="en-GB" sz="2100" dirty="0"/>
              <a:t>               </a:t>
            </a:r>
            <a:r>
              <a:rPr lang="en-GB" sz="2100" dirty="0">
                <a:hlinkClick r:id="rId6"/>
              </a:rPr>
              <a:t>www.belfasttelegraph.co.uk</a:t>
            </a:r>
            <a:r>
              <a:rPr lang="en-GB" sz="2100" dirty="0"/>
              <a:t> </a:t>
            </a:r>
          </a:p>
        </p:txBody>
      </p:sp>
    </p:spTree>
    <p:extLst>
      <p:ext uri="{BB962C8B-B14F-4D97-AF65-F5344CB8AC3E}">
        <p14:creationId xmlns:p14="http://schemas.microsoft.com/office/powerpoint/2010/main" val="2960824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06D75A-5712-4AEB-A1A8-24CE8A8035EA}"/>
              </a:ext>
            </a:extLst>
          </p:cNvPr>
          <p:cNvSpPr>
            <a:spLocks noGrp="1"/>
          </p:cNvSpPr>
          <p:nvPr>
            <p:ph type="title"/>
          </p:nvPr>
        </p:nvSpPr>
        <p:spPr>
          <a:xfrm>
            <a:off x="628650" y="631825"/>
            <a:ext cx="7886700" cy="1325563"/>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01115A2A-671C-4460-9DDC-282AE1A3805E}"/>
              </a:ext>
            </a:extLst>
          </p:cNvPr>
          <p:cNvSpPr>
            <a:spLocks noGrp="1"/>
          </p:cNvSpPr>
          <p:nvPr>
            <p:ph idx="1"/>
          </p:nvPr>
        </p:nvSpPr>
        <p:spPr>
          <a:xfrm>
            <a:off x="628650" y="2057400"/>
            <a:ext cx="7886700" cy="3871762"/>
          </a:xfrm>
        </p:spPr>
        <p:txBody>
          <a:bodyPr>
            <a:normAutofit fontScale="92500" lnSpcReduction="20000"/>
          </a:bodyPr>
          <a:lstStyle/>
          <a:p>
            <a:r>
              <a:rPr lang="en-GB" sz="2100" dirty="0"/>
              <a:t>SLIDE 8: </a:t>
            </a:r>
            <a:r>
              <a:rPr lang="en-GB" sz="2100" dirty="0" err="1"/>
              <a:t>Dorney.J</a:t>
            </a:r>
            <a:r>
              <a:rPr lang="en-GB" sz="2100" dirty="0"/>
              <a:t>. The Northern Ireland Conflict 1968-1998 – An       </a:t>
            </a:r>
          </a:p>
          <a:p>
            <a:pPr marL="0" indent="0">
              <a:buNone/>
            </a:pPr>
            <a:r>
              <a:rPr lang="en-GB" sz="2100" dirty="0"/>
              <a:t>                     Overview. </a:t>
            </a:r>
            <a:r>
              <a:rPr lang="en-GB" sz="2100" dirty="0">
                <a:hlinkClick r:id="rId2"/>
              </a:rPr>
              <a:t>www.theirishstory.com</a:t>
            </a:r>
            <a:r>
              <a:rPr lang="en-GB" sz="2100" dirty="0"/>
              <a:t> </a:t>
            </a:r>
          </a:p>
          <a:p>
            <a:r>
              <a:rPr lang="en-GB" sz="2100" dirty="0"/>
              <a:t>SLIDE 9:  Sutton. M (1994) Bear in Mind these dead ….An Index of          </a:t>
            </a:r>
          </a:p>
          <a:p>
            <a:pPr marL="0" indent="0">
              <a:buNone/>
            </a:pPr>
            <a:r>
              <a:rPr lang="en-GB" sz="2100" dirty="0"/>
              <a:t>                      Deaths from the Conflict in Ireland 1969 – 1993,      </a:t>
            </a:r>
          </a:p>
          <a:p>
            <a:pPr marL="0" indent="0">
              <a:buNone/>
            </a:pPr>
            <a:r>
              <a:rPr lang="en-GB" sz="2100" dirty="0"/>
              <a:t>                     </a:t>
            </a:r>
            <a:r>
              <a:rPr lang="en-GB" sz="2100" dirty="0">
                <a:hlinkClick r:id="rId3"/>
              </a:rPr>
              <a:t>www.cain.ulst.ac.uk</a:t>
            </a:r>
            <a:endParaRPr lang="en-GB" sz="2100" dirty="0"/>
          </a:p>
          <a:p>
            <a:r>
              <a:rPr lang="en-GB" sz="2100" dirty="0"/>
              <a:t>SLIDE 10: NUMEROUS SOURCES</a:t>
            </a:r>
          </a:p>
          <a:p>
            <a:r>
              <a:rPr lang="en-GB" sz="2100" dirty="0"/>
              <a:t>SLIDE 11: Kelly. B. Good Friday Agreement : The deal that brought      </a:t>
            </a:r>
          </a:p>
          <a:p>
            <a:pPr marL="0" indent="0">
              <a:buNone/>
            </a:pPr>
            <a:r>
              <a:rPr lang="en-GB" sz="2100" dirty="0"/>
              <a:t>                        peace to Northern Ireland 20 years ago,</a:t>
            </a:r>
          </a:p>
          <a:p>
            <a:pPr marL="0" indent="0">
              <a:buNone/>
            </a:pPr>
            <a:r>
              <a:rPr lang="en-GB" sz="2100" dirty="0"/>
              <a:t>                        </a:t>
            </a:r>
            <a:r>
              <a:rPr lang="en-GB" sz="2100" dirty="0">
                <a:hlinkClick r:id="rId4"/>
              </a:rPr>
              <a:t>www.independent.co.uk</a:t>
            </a:r>
            <a:r>
              <a:rPr lang="en-GB" sz="2100" dirty="0"/>
              <a:t>  </a:t>
            </a:r>
          </a:p>
          <a:p>
            <a:r>
              <a:rPr lang="en-GB" sz="2100" dirty="0"/>
              <a:t>SLIDE 12: Healing Through Remembering Northern Ireland, </a:t>
            </a:r>
          </a:p>
          <a:p>
            <a:pPr marL="0" indent="0">
              <a:buNone/>
            </a:pPr>
            <a:r>
              <a:rPr lang="en-GB" sz="2100" dirty="0"/>
              <a:t>                        </a:t>
            </a:r>
            <a:r>
              <a:rPr lang="en-GB" sz="2100" dirty="0">
                <a:hlinkClick r:id="rId5"/>
              </a:rPr>
              <a:t>www.peaceinsight.org</a:t>
            </a:r>
            <a:r>
              <a:rPr lang="en-GB" sz="2100" dirty="0"/>
              <a:t> </a:t>
            </a:r>
          </a:p>
          <a:p>
            <a:endParaRPr lang="en-GB" sz="2100" dirty="0"/>
          </a:p>
          <a:p>
            <a:pPr marL="0" indent="0">
              <a:buNone/>
            </a:pPr>
            <a:r>
              <a:rPr lang="en-GB" sz="2100" dirty="0"/>
              <a:t> </a:t>
            </a:r>
          </a:p>
        </p:txBody>
      </p:sp>
    </p:spTree>
    <p:extLst>
      <p:ext uri="{BB962C8B-B14F-4D97-AF65-F5344CB8AC3E}">
        <p14:creationId xmlns:p14="http://schemas.microsoft.com/office/powerpoint/2010/main" val="13889526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41173" y="320040"/>
            <a:ext cx="8661654"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3481D-8AEF-491D-94B2-A9B933D611CD}"/>
              </a:ext>
            </a:extLst>
          </p:cNvPr>
          <p:cNvSpPr>
            <a:spLocks noGrp="1"/>
          </p:cNvSpPr>
          <p:nvPr>
            <p:ph type="title"/>
          </p:nvPr>
        </p:nvSpPr>
        <p:spPr>
          <a:xfrm>
            <a:off x="628650" y="631825"/>
            <a:ext cx="7886700" cy="1325563"/>
          </a:xfrm>
        </p:spPr>
        <p:txBody>
          <a:bodyPr>
            <a:normAutofit/>
          </a:bodyPr>
          <a:lstStyle/>
          <a:p>
            <a:r>
              <a:rPr lang="en-GB" dirty="0"/>
              <a:t>REFERENCES </a:t>
            </a:r>
          </a:p>
        </p:txBody>
      </p:sp>
      <p:sp>
        <p:nvSpPr>
          <p:cNvPr id="3" name="Content Placeholder 2">
            <a:extLst>
              <a:ext uri="{FF2B5EF4-FFF2-40B4-BE49-F238E27FC236}">
                <a16:creationId xmlns:a16="http://schemas.microsoft.com/office/drawing/2014/main" id="{F7B77615-DDD8-484D-B79A-A5A856B4ACFD}"/>
              </a:ext>
            </a:extLst>
          </p:cNvPr>
          <p:cNvSpPr>
            <a:spLocks noGrp="1"/>
          </p:cNvSpPr>
          <p:nvPr>
            <p:ph idx="1"/>
          </p:nvPr>
        </p:nvSpPr>
        <p:spPr>
          <a:xfrm>
            <a:off x="628650" y="2057400"/>
            <a:ext cx="7886700" cy="3871762"/>
          </a:xfrm>
        </p:spPr>
        <p:txBody>
          <a:bodyPr>
            <a:normAutofit/>
          </a:bodyPr>
          <a:lstStyle/>
          <a:p>
            <a:r>
              <a:rPr lang="en-GB" sz="2100" dirty="0"/>
              <a:t>SLIDE 13: REPORT OF THE Consultative Group on the Past, </a:t>
            </a:r>
          </a:p>
          <a:p>
            <a:pPr marL="0" indent="0">
              <a:buNone/>
            </a:pPr>
            <a:r>
              <a:rPr lang="en-GB" sz="2100" dirty="0"/>
              <a:t>                        </a:t>
            </a:r>
            <a:r>
              <a:rPr lang="en-GB" sz="2100" dirty="0">
                <a:hlinkClick r:id="rId2"/>
              </a:rPr>
              <a:t>www.cain.ulst.ac.uk</a:t>
            </a:r>
            <a:r>
              <a:rPr lang="en-GB" sz="2100" dirty="0"/>
              <a:t> </a:t>
            </a:r>
          </a:p>
          <a:p>
            <a:r>
              <a:rPr lang="en-GB" sz="2100" dirty="0"/>
              <a:t>SLIDE 14:  </a:t>
            </a:r>
            <a:r>
              <a:rPr lang="en-GB" sz="2100" dirty="0" err="1"/>
              <a:t>Mallinder.L</a:t>
            </a:r>
            <a:r>
              <a:rPr lang="en-GB" sz="2100" dirty="0"/>
              <a:t>. (2014), </a:t>
            </a:r>
            <a:r>
              <a:rPr lang="en-GB" sz="2100" i="1" dirty="0"/>
              <a:t>Dealing with Northern Ireland’s past: </a:t>
            </a:r>
          </a:p>
          <a:p>
            <a:pPr marL="0" indent="0">
              <a:buNone/>
            </a:pPr>
            <a:r>
              <a:rPr lang="en-GB" sz="2100" i="1" dirty="0"/>
              <a:t>                         a guide to the </a:t>
            </a:r>
            <a:r>
              <a:rPr lang="en-GB" sz="2100" i="1" dirty="0" err="1"/>
              <a:t>Haass</a:t>
            </a:r>
            <a:r>
              <a:rPr lang="en-GB" sz="2100" i="1" dirty="0"/>
              <a:t> – O Sullivan talks </a:t>
            </a:r>
          </a:p>
          <a:p>
            <a:pPr marL="0" indent="0">
              <a:buNone/>
            </a:pPr>
            <a:r>
              <a:rPr lang="en-GB" sz="2100" i="1" dirty="0"/>
              <a:t>                        </a:t>
            </a:r>
            <a:r>
              <a:rPr lang="en-GB" sz="2100" dirty="0">
                <a:hlinkClick r:id="rId3"/>
              </a:rPr>
              <a:t>www.opendemocracy.net</a:t>
            </a:r>
            <a:endParaRPr lang="en-GB" sz="2100" dirty="0"/>
          </a:p>
          <a:p>
            <a:r>
              <a:rPr lang="en-GB" sz="2100"/>
              <a:t>SLIDE 15: NUMEROUS SOURCES </a:t>
            </a:r>
            <a:endParaRPr lang="en-GB" sz="2100" dirty="0"/>
          </a:p>
          <a:p>
            <a:pPr marL="0" indent="0">
              <a:buNone/>
            </a:pPr>
            <a:endParaRPr lang="en-GB" sz="2100" dirty="0"/>
          </a:p>
        </p:txBody>
      </p:sp>
    </p:spTree>
    <p:extLst>
      <p:ext uri="{BB962C8B-B14F-4D97-AF65-F5344CB8AC3E}">
        <p14:creationId xmlns:p14="http://schemas.microsoft.com/office/powerpoint/2010/main" val="10346824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AEEBF-5382-4D4B-B6C4-2E52BB8057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951410B-7BEA-44B8-AC7E-49480CE413E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072929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47</TotalTime>
  <Words>1185</Words>
  <Application>Microsoft Office PowerPoint</Application>
  <PresentationFormat>On-screen Show (4:3)</PresentationFormat>
  <Paragraphs>129</Paragraphs>
  <Slides>19</Slides>
  <Notes>2</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Office Theme</vt:lpstr>
      <vt:lpstr>Ireland or Eire </vt:lpstr>
      <vt:lpstr>HISTORICAL ISSUES </vt:lpstr>
      <vt:lpstr>Key Historical times for the South </vt:lpstr>
      <vt:lpstr>Key Historical times for the North</vt:lpstr>
      <vt:lpstr>The Troubles </vt:lpstr>
      <vt:lpstr>FACTS ABOUT THE TROUBLES </vt:lpstr>
      <vt:lpstr>A PICTURE PAINTS A THOUSAND WORDS </vt:lpstr>
      <vt:lpstr>The Numbers on both sides </vt:lpstr>
      <vt:lpstr> More visual facts and figures </vt:lpstr>
      <vt:lpstr>The Peace Process  four main steps </vt:lpstr>
      <vt:lpstr>The Good Friday Agreement </vt:lpstr>
      <vt:lpstr>Healing Through Remembering </vt:lpstr>
      <vt:lpstr>CONSULTATIVE GROUP ON THE PAST</vt:lpstr>
      <vt:lpstr>THE HAASS – O SULLIVAN NEGOTIATIONS </vt:lpstr>
      <vt:lpstr>CONCLUSIONS OR BETTER STILL WAYS FORWARD </vt:lpstr>
      <vt:lpstr>REFERENCES </vt:lpstr>
      <vt:lpstr>REFERENCES</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Ireland or Eire</dc:title>
  <dc:creator>teresa</dc:creator>
  <cp:lastModifiedBy>teresa</cp:lastModifiedBy>
  <cp:revision>6</cp:revision>
  <dcterms:created xsi:type="dcterms:W3CDTF">2018-11-12T18:41:07Z</dcterms:created>
  <dcterms:modified xsi:type="dcterms:W3CDTF">2018-11-12T19:28:44Z</dcterms:modified>
</cp:coreProperties>
</file>