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changesInfos/changesInfo1.xml" ContentType="application/vnd.ms-powerpoint.changes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8025" autoAdjust="0"/>
    <p:restoredTop sz="94660"/>
  </p:normalViewPr>
  <p:slideViewPr>
    <p:cSldViewPr snapToGrid="0">
      <p:cViewPr varScale="1">
        <p:scale>
          <a:sx n="79" d="100"/>
          <a:sy n="79" d="100"/>
        </p:scale>
        <p:origin x="72" y="240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microsoft.com/office/2016/11/relationships/changesInfo" Target="changesInfos/changesInfo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Anisah Hasan (2508993)" userId="5b9c928d-d6b2-4b1e-a3b2-fbd6ea522ff0" providerId="ADAL" clId="{C1419B19-60CB-4FF6-A9E0-412DCB0BC7B7}"/>
    <pc:docChg chg="modSld">
      <pc:chgData name="Anisah Hasan (2508993)" userId="5b9c928d-d6b2-4b1e-a3b2-fbd6ea522ff0" providerId="ADAL" clId="{C1419B19-60CB-4FF6-A9E0-412DCB0BC7B7}" dt="2026-06-21T15:10:55.241" v="31" actId="20577"/>
      <pc:docMkLst>
        <pc:docMk/>
      </pc:docMkLst>
      <pc:sldChg chg="modSp mod">
        <pc:chgData name="Anisah Hasan (2508993)" userId="5b9c928d-d6b2-4b1e-a3b2-fbd6ea522ff0" providerId="ADAL" clId="{C1419B19-60CB-4FF6-A9E0-412DCB0BC7B7}" dt="2026-06-21T15:10:55.241" v="31" actId="20577"/>
        <pc:sldMkLst>
          <pc:docMk/>
          <pc:sldMk cId="2959499278" sldId="256"/>
        </pc:sldMkLst>
        <pc:spChg chg="mod">
          <ac:chgData name="Anisah Hasan (2508993)" userId="5b9c928d-d6b2-4b1e-a3b2-fbd6ea522ff0" providerId="ADAL" clId="{C1419B19-60CB-4FF6-A9E0-412DCB0BC7B7}" dt="2026-06-21T15:10:55.241" v="31" actId="20577"/>
          <ac:spMkLst>
            <pc:docMk/>
            <pc:sldMk cId="2959499278" sldId="256"/>
            <ac:spMk id="3" creationId="{00000000-0000-0000-0000-000000000000}"/>
          </ac:spMkLst>
        </pc:spChg>
      </pc:sld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1C92891-615C-416D-8BAB-D8F4F4C15291}" type="datetimeFigureOut">
              <a:rPr lang="en-US" smtClean="0"/>
              <a:t>6/21/26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C0A278-EC67-4EE0-B0DA-DDE5096AC7C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0838757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1C92891-615C-416D-8BAB-D8F4F4C15291}" type="datetimeFigureOut">
              <a:rPr lang="en-US" smtClean="0"/>
              <a:t>6/21/26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C0A278-EC67-4EE0-B0DA-DDE5096AC7C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1099515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1C92891-615C-416D-8BAB-D8F4F4C15291}" type="datetimeFigureOut">
              <a:rPr lang="en-US" smtClean="0"/>
              <a:t>6/21/26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C0A278-EC67-4EE0-B0DA-DDE5096AC7C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9508802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1C92891-615C-416D-8BAB-D8F4F4C15291}" type="datetimeFigureOut">
              <a:rPr lang="en-US" smtClean="0"/>
              <a:t>6/21/26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C0A278-EC67-4EE0-B0DA-DDE5096AC7C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6528986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1C92891-615C-416D-8BAB-D8F4F4C15291}" type="datetimeFigureOut">
              <a:rPr lang="en-US" smtClean="0"/>
              <a:t>6/21/26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C0A278-EC67-4EE0-B0DA-DDE5096AC7C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3406123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1C92891-615C-416D-8BAB-D8F4F4C15291}" type="datetimeFigureOut">
              <a:rPr lang="en-US" smtClean="0"/>
              <a:t>6/21/26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C0A278-EC67-4EE0-B0DA-DDE5096AC7C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1584285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1C92891-615C-416D-8BAB-D8F4F4C15291}" type="datetimeFigureOut">
              <a:rPr lang="en-US" smtClean="0"/>
              <a:t>6/21/26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C0A278-EC67-4EE0-B0DA-DDE5096AC7C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3592013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1C92891-615C-416D-8BAB-D8F4F4C15291}" type="datetimeFigureOut">
              <a:rPr lang="en-US" smtClean="0"/>
              <a:t>6/21/26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C0A278-EC67-4EE0-B0DA-DDE5096AC7C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5182569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1C92891-615C-416D-8BAB-D8F4F4C15291}" type="datetimeFigureOut">
              <a:rPr lang="en-US" smtClean="0"/>
              <a:t>6/21/26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C0A278-EC67-4EE0-B0DA-DDE5096AC7C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0445319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1C92891-615C-416D-8BAB-D8F4F4C15291}" type="datetimeFigureOut">
              <a:rPr lang="en-US" smtClean="0"/>
              <a:t>6/21/26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C0A278-EC67-4EE0-B0DA-DDE5096AC7C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3472529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1C92891-615C-416D-8BAB-D8F4F4C15291}" type="datetimeFigureOut">
              <a:rPr lang="en-US" smtClean="0"/>
              <a:t>6/21/26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C0A278-EC67-4EE0-B0DA-DDE5096AC7C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099350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1C92891-615C-416D-8BAB-D8F4F4C15291}" type="datetimeFigureOut">
              <a:rPr lang="en-US" smtClean="0"/>
              <a:t>6/21/26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2C0A278-EC67-4EE0-B0DA-DDE5096AC7C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1167310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6114881" cy="2387600"/>
          </a:xfrm>
          <a:solidFill>
            <a:schemeClr val="accent4">
              <a:lumMod val="60000"/>
              <a:lumOff val="40000"/>
            </a:schemeClr>
          </a:solidFill>
        </p:spPr>
        <p:txBody>
          <a:bodyPr>
            <a:normAutofit/>
          </a:bodyPr>
          <a:lstStyle/>
          <a:p>
            <a:r>
              <a:rPr lang="en-US" sz="3200" b="1" dirty="0">
                <a:latin typeface="Arial" panose="020B0604020202020204" pitchFamily="34" charset="0"/>
                <a:cs typeface="Arial" panose="020B0604020202020204" pitchFamily="34" charset="0"/>
              </a:rPr>
              <a:t>Problem Solving: Supporting Safe and Effective Practice in Health and Social Care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3999" y="3602038"/>
            <a:ext cx="6114881" cy="1655762"/>
          </a:xfrm>
          <a:solidFill>
            <a:schemeClr val="accent4">
              <a:lumMod val="60000"/>
              <a:lumOff val="40000"/>
            </a:schemeClr>
          </a:solidFill>
        </p:spPr>
        <p:txBody>
          <a:bodyPr>
            <a:normAutofit fontScale="77500" lnSpcReduction="20000"/>
          </a:bodyPr>
          <a:lstStyle/>
          <a:p>
            <a:r>
              <a:rPr lang="en-US" b="1" dirty="0">
                <a:latin typeface="Arial" panose="020B0604020202020204" pitchFamily="34" charset="0"/>
                <a:cs typeface="Arial" panose="020B0604020202020204" pitchFamily="34" charset="0"/>
              </a:rPr>
              <a:t>Module:</a:t>
            </a:r>
          </a:p>
          <a:p>
            <a:r>
              <a:rPr lang="en-US" b="1" dirty="0"/>
              <a:t>Professional Development within Health and Social Care</a:t>
            </a:r>
            <a:endParaRPr lang="en-US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US" b="1" dirty="0">
                <a:latin typeface="Arial" panose="020B0604020202020204" pitchFamily="34" charset="0"/>
                <a:cs typeface="Arial" panose="020B0604020202020204" pitchFamily="34" charset="0"/>
              </a:rPr>
              <a:t> (LCHS4009)</a:t>
            </a:r>
          </a:p>
          <a:p>
            <a:r>
              <a:rPr lang="en-US" b="1" dirty="0">
                <a:latin typeface="Arial" panose="020B0604020202020204" pitchFamily="34" charset="0"/>
                <a:cs typeface="Arial" panose="020B0604020202020204" pitchFamily="34" charset="0"/>
              </a:rPr>
              <a:t> Student name</a:t>
            </a:r>
            <a:r>
              <a:rPr lang="en-US" b="1">
                <a:latin typeface="Arial" panose="020B0604020202020204" pitchFamily="34" charset="0"/>
                <a:cs typeface="Arial" panose="020B0604020202020204" pitchFamily="34" charset="0"/>
              </a:rPr>
              <a:t>: </a:t>
            </a:r>
            <a:r>
              <a:rPr lang="en-GB" b="1">
                <a:latin typeface="Arial" panose="020B0604020202020204" pitchFamily="34" charset="0"/>
                <a:cs typeface="Arial" panose="020B0604020202020204" pitchFamily="34" charset="0"/>
              </a:rPr>
              <a:t>Anisah Hasan</a:t>
            </a:r>
            <a:endParaRPr lang="en-US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US" b="1">
                <a:latin typeface="Arial" panose="020B0604020202020204" pitchFamily="34" charset="0"/>
                <a:cs typeface="Arial" panose="020B0604020202020204" pitchFamily="34" charset="0"/>
              </a:rPr>
              <a:t>ID:</a:t>
            </a:r>
            <a:r>
              <a:rPr lang="en-GB" b="1">
                <a:latin typeface="Arial" panose="020B0604020202020204" pitchFamily="34" charset="0"/>
                <a:cs typeface="Arial" panose="020B0604020202020204" pitchFamily="34" charset="0"/>
              </a:rPr>
              <a:t> 2508993</a:t>
            </a:r>
            <a:endParaRPr lang="en-US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US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011116" y="1244600"/>
            <a:ext cx="3770888" cy="454120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59499278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0" y="365126"/>
            <a:ext cx="12192000" cy="492630"/>
          </a:xfrm>
          <a:solidFill>
            <a:schemeClr val="accent2">
              <a:lumMod val="40000"/>
              <a:lumOff val="60000"/>
            </a:schemeClr>
          </a:solidFill>
        </p:spPr>
        <p:txBody>
          <a:bodyPr>
            <a:normAutofit/>
          </a:bodyPr>
          <a:lstStyle/>
          <a:p>
            <a:r>
              <a:rPr lang="en-US" sz="2400" b="1" dirty="0">
                <a:latin typeface="Arial" panose="020B0604020202020204" pitchFamily="34" charset="0"/>
                <a:cs typeface="Arial" panose="020B0604020202020204" pitchFamily="34" charset="0"/>
              </a:rPr>
              <a:t>Introduction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96033" y="1372471"/>
            <a:ext cx="6873509" cy="2811111"/>
          </a:xfrm>
        </p:spPr>
        <p:txBody>
          <a:bodyPr>
            <a:normAutofit/>
          </a:bodyPr>
          <a:lstStyle/>
          <a:p>
            <a:pPr algn="just"/>
            <a:r>
              <a:rPr lang="en-US" sz="1800" dirty="0">
                <a:latin typeface="Arial" panose="020B0604020202020204" pitchFamily="34" charset="0"/>
                <a:cs typeface="Arial" panose="020B0604020202020204" pitchFamily="34" charset="0"/>
              </a:rPr>
              <a:t>Problem solving is a key professional skill in health and social care. </a:t>
            </a:r>
          </a:p>
          <a:p>
            <a:pPr algn="just"/>
            <a:r>
              <a:rPr lang="en-US" sz="1800" dirty="0">
                <a:latin typeface="Arial" panose="020B0604020202020204" pitchFamily="34" charset="0"/>
                <a:cs typeface="Arial" panose="020B0604020202020204" pitchFamily="34" charset="0"/>
              </a:rPr>
              <a:t>Health and social care professionals regularly encounter complex and unpredictable situations. </a:t>
            </a:r>
          </a:p>
          <a:p>
            <a:pPr algn="just"/>
            <a:r>
              <a:rPr lang="en-US" sz="1800" dirty="0">
                <a:latin typeface="Arial" panose="020B0604020202020204" pitchFamily="34" charset="0"/>
                <a:cs typeface="Arial" panose="020B0604020202020204" pitchFamily="34" charset="0"/>
              </a:rPr>
              <a:t>Effective problem solving helps professionals identify issues, evaluate options, and implement appropriate solutions. </a:t>
            </a:r>
          </a:p>
          <a:p>
            <a:pPr algn="just"/>
            <a:r>
              <a:rPr lang="en-US" sz="1800" dirty="0">
                <a:latin typeface="Arial" panose="020B0604020202020204" pitchFamily="34" charset="0"/>
                <a:cs typeface="Arial" panose="020B0604020202020204" pitchFamily="34" charset="0"/>
              </a:rPr>
              <a:t>Strong problem-solving skills contribute to patient safety, quality care, and positive outcomes (Bae et al., 2023; Kusakli and Sönmez, 2024). </a:t>
            </a:r>
          </a:p>
        </p:txBody>
      </p:sp>
      <p:sp>
        <p:nvSpPr>
          <p:cNvPr id="4" name="TextBox 3"/>
          <p:cNvSpPr txBox="1"/>
          <p:nvPr/>
        </p:nvSpPr>
        <p:spPr>
          <a:xfrm>
            <a:off x="412694" y="4466804"/>
            <a:ext cx="6837770" cy="175432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/>
            <a:r>
              <a:rPr lang="en-US" b="1" dirty="0">
                <a:latin typeface="Arial" panose="020B0604020202020204" pitchFamily="34" charset="0"/>
                <a:cs typeface="Arial" panose="020B0604020202020204" pitchFamily="34" charset="0"/>
              </a:rPr>
              <a:t>Rationale</a:t>
            </a:r>
          </a:p>
          <a:p>
            <a:pPr marL="285750" indent="-285750" algn="just">
              <a:buFont typeface="Arial" panose="020B0604020202020204" pitchFamily="34" charset="0"/>
              <a:buChar char="•"/>
            </a:pP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Define problem solving. </a:t>
            </a:r>
          </a:p>
          <a:p>
            <a:pPr marL="285750" indent="-285750" algn="just">
              <a:buFont typeface="Arial" panose="020B0604020202020204" pitchFamily="34" charset="0"/>
              <a:buChar char="•"/>
            </a:pP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Explain its importance in health and social care practice. </a:t>
            </a:r>
          </a:p>
          <a:p>
            <a:pPr marL="285750" indent="-285750" algn="just">
              <a:buFont typeface="Arial" panose="020B0604020202020204" pitchFamily="34" charset="0"/>
              <a:buChar char="•"/>
            </a:pP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Demonstrate how I apply problem-solving skills in a real healthcare setting. </a:t>
            </a:r>
          </a:p>
          <a:p>
            <a:pPr marL="285750" indent="-285750" algn="just">
              <a:buFont typeface="Arial" panose="020B0604020202020204" pitchFamily="34" charset="0"/>
              <a:buChar char="•"/>
            </a:pP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Discuss the benefits and challenges of problem solving.</a:t>
            </a:r>
          </a:p>
        </p:txBody>
      </p:sp>
      <p:pic>
        <p:nvPicPr>
          <p:cNvPr id="6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205324" y="1027688"/>
            <a:ext cx="3592864" cy="4377792"/>
          </a:xfrm>
          <a:prstGeom prst="rect">
            <a:avLst/>
          </a:prstGeom>
        </p:spPr>
      </p:pic>
      <p:sp>
        <p:nvSpPr>
          <p:cNvPr id="7" name="TextBox 6"/>
          <p:cNvSpPr txBox="1"/>
          <p:nvPr/>
        </p:nvSpPr>
        <p:spPr>
          <a:xfrm>
            <a:off x="9216828" y="5777713"/>
            <a:ext cx="258136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(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Melina, 2022</a:t>
            </a:r>
            <a:r>
              <a:rPr lang="en-US" dirty="0"/>
              <a:t>)</a:t>
            </a:r>
          </a:p>
        </p:txBody>
      </p:sp>
    </p:spTree>
    <p:extLst>
      <p:ext uri="{BB962C8B-B14F-4D97-AF65-F5344CB8AC3E}">
        <p14:creationId xmlns:p14="http://schemas.microsoft.com/office/powerpoint/2010/main" val="1316238828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0" y="365125"/>
            <a:ext cx="12192000" cy="597827"/>
          </a:xfrm>
          <a:solidFill>
            <a:schemeClr val="accent4">
              <a:lumMod val="40000"/>
              <a:lumOff val="60000"/>
            </a:schemeClr>
          </a:solidFill>
        </p:spPr>
        <p:txBody>
          <a:bodyPr>
            <a:normAutofit/>
          </a:bodyPr>
          <a:lstStyle/>
          <a:p>
            <a:r>
              <a:rPr lang="en-US" sz="2400" b="1" dirty="0">
                <a:latin typeface="Arial" panose="020B0604020202020204" pitchFamily="34" charset="0"/>
                <a:cs typeface="Arial" panose="020B0604020202020204" pitchFamily="34" charset="0"/>
              </a:rPr>
              <a:t>Understanding Problem Solving in Health and Social Care Practice</a:t>
            </a:r>
          </a:p>
        </p:txBody>
      </p:sp>
      <p:sp>
        <p:nvSpPr>
          <p:cNvPr id="4" name="Rectangle 1"/>
          <p:cNvSpPr>
            <a:spLocks noGrp="1" noChangeArrowheads="1"/>
          </p:cNvSpPr>
          <p:nvPr>
            <p:ph idx="1"/>
          </p:nvPr>
        </p:nvSpPr>
        <p:spPr bwMode="auto">
          <a:xfrm>
            <a:off x="158470" y="1101451"/>
            <a:ext cx="6031937" cy="452431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US" altLang="en-US" sz="1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  <a:p>
            <a:pPr algn="just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pPr>
            <a:r>
              <a:rPr kumimoji="0" lang="en-US" altLang="en-US" sz="180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Problem solving is the process of identifying a problem, gathering information, considering possible solutions, and selecting the most appropriate action. </a:t>
            </a:r>
          </a:p>
          <a:p>
            <a:pPr algn="just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pPr>
            <a:r>
              <a:rPr kumimoji="0" lang="en-US" altLang="en-US" sz="180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In health and social care, problem solving helps professionals respond effectively to complex and changing situations. </a:t>
            </a:r>
          </a:p>
          <a:p>
            <a:pPr algn="just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pPr>
            <a:r>
              <a:rPr kumimoji="0" lang="en-US" altLang="en-US" sz="180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Effective problem solving requires: </a:t>
            </a:r>
          </a:p>
          <a:p>
            <a:pPr algn="just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pPr>
            <a:r>
              <a:rPr kumimoji="0" lang="en-US" altLang="en-US" sz="180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Identifying the issue. </a:t>
            </a:r>
          </a:p>
          <a:p>
            <a:pPr algn="just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pPr>
            <a:r>
              <a:rPr kumimoji="0" lang="en-US" altLang="en-US" sz="180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Collecting relevant information. </a:t>
            </a:r>
          </a:p>
          <a:p>
            <a:pPr algn="just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pPr>
            <a:r>
              <a:rPr kumimoji="0" lang="en-US" altLang="en-US" sz="180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Evaluating possible options. </a:t>
            </a:r>
          </a:p>
          <a:p>
            <a:pPr algn="just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pPr>
            <a:r>
              <a:rPr kumimoji="0" lang="en-US" altLang="en-US" sz="180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Implementing a solution. </a:t>
            </a:r>
          </a:p>
          <a:p>
            <a:pPr algn="just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pPr>
            <a:r>
              <a:rPr kumimoji="0" lang="en-US" altLang="en-US" sz="180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Reviewing the outcome. </a:t>
            </a:r>
          </a:p>
          <a:p>
            <a:pPr algn="just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pPr>
            <a:r>
              <a:rPr kumimoji="0" lang="en-US" altLang="en-US" sz="180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Strong problem-solving skills support clinical reasoning, decision-making, and safe patient care (Bae et al., 2023; van Velzen et al., 2023). </a:t>
            </a:r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190407" y="1368017"/>
            <a:ext cx="5850542" cy="4045555"/>
          </a:xfrm>
          <a:prstGeom prst="rect">
            <a:avLst/>
          </a:prstGeom>
        </p:spPr>
      </p:pic>
      <p:sp>
        <p:nvSpPr>
          <p:cNvPr id="6" name="TextBox 5"/>
          <p:cNvSpPr txBox="1"/>
          <p:nvPr/>
        </p:nvSpPr>
        <p:spPr>
          <a:xfrm>
            <a:off x="8003023" y="6077119"/>
            <a:ext cx="262181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(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Stein, 2021</a:t>
            </a:r>
            <a:r>
              <a:rPr lang="en-US" dirty="0"/>
              <a:t>)</a:t>
            </a:r>
          </a:p>
        </p:txBody>
      </p:sp>
    </p:spTree>
    <p:extLst>
      <p:ext uri="{BB962C8B-B14F-4D97-AF65-F5344CB8AC3E}">
        <p14:creationId xmlns:p14="http://schemas.microsoft.com/office/powerpoint/2010/main" val="2984549138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0" y="209553"/>
            <a:ext cx="12192000" cy="632019"/>
          </a:xfrm>
          <a:solidFill>
            <a:schemeClr val="accent2">
              <a:lumMod val="20000"/>
              <a:lumOff val="80000"/>
            </a:schemeClr>
          </a:solidFill>
        </p:spPr>
        <p:txBody>
          <a:bodyPr>
            <a:normAutofit/>
          </a:bodyPr>
          <a:lstStyle/>
          <a:p>
            <a:r>
              <a:rPr lang="en-US" sz="2400" b="1" dirty="0">
                <a:latin typeface="Arial" panose="020B0604020202020204" pitchFamily="34" charset="0"/>
                <a:cs typeface="Arial" panose="020B0604020202020204" pitchFamily="34" charset="0"/>
              </a:rPr>
              <a:t>Why Problem Solving is Important in Health and Social Care Practice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2677" y="1690688"/>
            <a:ext cx="5514049" cy="4351338"/>
          </a:xfrm>
        </p:spPr>
        <p:txBody>
          <a:bodyPr>
            <a:normAutofit/>
          </a:bodyPr>
          <a:lstStyle/>
          <a:p>
            <a:pPr algn="just"/>
            <a:r>
              <a:rPr lang="en-US" sz="1800" dirty="0">
                <a:latin typeface="Arial" panose="020B0604020202020204" pitchFamily="34" charset="0"/>
                <a:cs typeface="Arial" panose="020B0604020202020204" pitchFamily="34" charset="0"/>
              </a:rPr>
              <a:t>Helps professionals respond effectively to complex and changing care situations. </a:t>
            </a:r>
          </a:p>
          <a:p>
            <a:pPr algn="just"/>
            <a:r>
              <a:rPr lang="en-US" sz="1800" dirty="0">
                <a:latin typeface="Arial" panose="020B0604020202020204" pitchFamily="34" charset="0"/>
                <a:cs typeface="Arial" panose="020B0604020202020204" pitchFamily="34" charset="0"/>
              </a:rPr>
              <a:t>Improves patient safety by identifying risks and implementing appropriate solutions (Joint Problem-Solving Study, 2024). </a:t>
            </a:r>
          </a:p>
          <a:p>
            <a:pPr algn="just"/>
            <a:r>
              <a:rPr lang="en-US" sz="1800" dirty="0">
                <a:latin typeface="Arial" panose="020B0604020202020204" pitchFamily="34" charset="0"/>
                <a:cs typeface="Arial" panose="020B0604020202020204" pitchFamily="34" charset="0"/>
              </a:rPr>
              <a:t>Supports person-</a:t>
            </a:r>
            <a:r>
              <a:rPr lang="en-US" sz="1800" dirty="0" err="1">
                <a:latin typeface="Arial" panose="020B0604020202020204" pitchFamily="34" charset="0"/>
                <a:cs typeface="Arial" panose="020B0604020202020204" pitchFamily="34" charset="0"/>
              </a:rPr>
              <a:t>centred</a:t>
            </a:r>
            <a:r>
              <a:rPr lang="en-US" sz="1800" dirty="0">
                <a:latin typeface="Arial" panose="020B0604020202020204" pitchFamily="34" charset="0"/>
                <a:cs typeface="Arial" panose="020B0604020202020204" pitchFamily="34" charset="0"/>
              </a:rPr>
              <a:t> care by addressing individual needs and preferences (van Velzen et al., 2023). </a:t>
            </a:r>
          </a:p>
          <a:p>
            <a:pPr algn="just"/>
            <a:r>
              <a:rPr lang="en-US" sz="1800" dirty="0">
                <a:latin typeface="Arial" panose="020B0604020202020204" pitchFamily="34" charset="0"/>
                <a:cs typeface="Arial" panose="020B0604020202020204" pitchFamily="34" charset="0"/>
              </a:rPr>
              <a:t>Enhances clinical decision-making and professional judgement (Bae et al., 2023). </a:t>
            </a:r>
          </a:p>
          <a:p>
            <a:pPr algn="just"/>
            <a:r>
              <a:rPr lang="en-US" sz="1800" dirty="0">
                <a:latin typeface="Arial" panose="020B0604020202020204" pitchFamily="34" charset="0"/>
                <a:cs typeface="Arial" panose="020B0604020202020204" pitchFamily="34" charset="0"/>
              </a:rPr>
              <a:t>Contributes to better quality care, positive outcomes, and effective teamwork (Kusakli and Sönmez, 2024). </a:t>
            </a:r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093304" y="1606100"/>
            <a:ext cx="5899092" cy="4155429"/>
          </a:xfrm>
          <a:prstGeom prst="rect">
            <a:avLst/>
          </a:prstGeom>
        </p:spPr>
      </p:pic>
      <p:sp>
        <p:nvSpPr>
          <p:cNvPr id="5" name="TextBox 4"/>
          <p:cNvSpPr txBox="1"/>
          <p:nvPr/>
        </p:nvSpPr>
        <p:spPr>
          <a:xfrm>
            <a:off x="7905918" y="6141855"/>
            <a:ext cx="2921225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(</a:t>
            </a:r>
            <a:r>
              <a:rPr lang="en-US" dirty="0" err="1">
                <a:latin typeface="Arial" panose="020B0604020202020204" pitchFamily="34" charset="0"/>
                <a:cs typeface="Arial" panose="020B0604020202020204" pitchFamily="34" charset="0"/>
              </a:rPr>
              <a:t>Arlin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, 2026</a:t>
            </a:r>
            <a:r>
              <a:rPr lang="en-US" dirty="0"/>
              <a:t>)</a:t>
            </a:r>
          </a:p>
        </p:txBody>
      </p:sp>
    </p:spTree>
    <p:extLst>
      <p:ext uri="{BB962C8B-B14F-4D97-AF65-F5344CB8AC3E}">
        <p14:creationId xmlns:p14="http://schemas.microsoft.com/office/powerpoint/2010/main" val="3183105085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8199" y="365125"/>
            <a:ext cx="10515600" cy="1325563"/>
          </a:xfrm>
          <a:solidFill>
            <a:schemeClr val="accent5">
              <a:lumMod val="20000"/>
              <a:lumOff val="80000"/>
            </a:schemeClr>
          </a:solidFill>
        </p:spPr>
        <p:txBody>
          <a:bodyPr>
            <a:normAutofit/>
          </a:bodyPr>
          <a:lstStyle/>
          <a:p>
            <a:r>
              <a:rPr lang="en-US" sz="1800" b="1" dirty="0">
                <a:latin typeface="Arial" panose="020B0604020202020204" pitchFamily="34" charset="0"/>
                <a:cs typeface="Arial" panose="020B0604020202020204" pitchFamily="34" charset="0"/>
              </a:rPr>
              <a:t>Using Problem-Solving Skills to Support a Distressed Patient with Dementia</a:t>
            </a:r>
            <a:br>
              <a:rPr lang="en-US" sz="1800" b="1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US" sz="1800" b="1" dirty="0">
                <a:latin typeface="Arial" panose="020B0604020202020204" pitchFamily="34" charset="0"/>
                <a:cs typeface="Arial" panose="020B0604020202020204" pitchFamily="34" charset="0"/>
              </a:rPr>
              <a:t>Role: Healthcare Assistant</a:t>
            </a:r>
            <a:br>
              <a:rPr lang="en-US" sz="1800" b="1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US" sz="1800" b="1" dirty="0">
                <a:latin typeface="Arial" panose="020B0604020202020204" pitchFamily="34" charset="0"/>
                <a:cs typeface="Arial" panose="020B0604020202020204" pitchFamily="34" charset="0"/>
              </a:rPr>
              <a:t>Setting: Hospital Ward</a:t>
            </a:r>
          </a:p>
        </p:txBody>
      </p:sp>
      <p:graphicFrame>
        <p:nvGraphicFramePr>
          <p:cNvPr id="4" name="Content Placeholder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885988891"/>
              </p:ext>
            </p:extLst>
          </p:nvPr>
        </p:nvGraphicFramePr>
        <p:xfrm>
          <a:off x="1092425" y="1825625"/>
          <a:ext cx="10261374" cy="4791372"/>
        </p:xfrm>
        <a:graphic>
          <a:graphicData uri="http://schemas.openxmlformats.org/drawingml/2006/table">
            <a:tbl>
              <a:tblPr/>
              <a:tblGrid>
                <a:gridCol w="3420458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3420458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3420458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</a:tblGrid>
              <a:tr h="207207">
                <a:tc>
                  <a:txBody>
                    <a:bodyPr/>
                    <a:lstStyle/>
                    <a:p>
                      <a:pPr algn="just"/>
                      <a:r>
                        <a:rPr lang="en-US" sz="1400" b="1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Situation</a:t>
                      </a:r>
                    </a:p>
                  </a:txBody>
                  <a:tcPr marL="51802" marR="51802" marT="25901" marB="25901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chemeClr val="accent5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just"/>
                      <a:r>
                        <a:rPr lang="en-US" sz="1400" b="1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How I Apply Problem-Solving Skills</a:t>
                      </a:r>
                    </a:p>
                  </a:txBody>
                  <a:tcPr marL="51802" marR="51802" marT="25901" marB="25901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chemeClr val="accent5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just"/>
                      <a:r>
                        <a:rPr lang="en-US" sz="1400" b="1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Outcome</a:t>
                      </a:r>
                    </a:p>
                  </a:txBody>
                  <a:tcPr marL="51802" marR="51802" marT="25901" marB="25901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chemeClr val="accent5">
                        <a:lumMod val="40000"/>
                        <a:lumOff val="6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673421">
                <a:tc>
                  <a:txBody>
                    <a:bodyPr/>
                    <a:lstStyle/>
                    <a:p>
                      <a:pPr algn="just"/>
                      <a:r>
                        <a:rPr lang="en-US" sz="14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A patient with dementia becomes distressed and refuses personal care.</a:t>
                      </a:r>
                    </a:p>
                  </a:txBody>
                  <a:tcPr marL="51802" marR="51802" marT="25901" marB="25901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just"/>
                      <a:r>
                        <a:rPr lang="en-US" sz="14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I first identify the problem and remain calm while observing the patient's behaviour and communication.</a:t>
                      </a:r>
                    </a:p>
                  </a:txBody>
                  <a:tcPr marL="51802" marR="51802" marT="25901" marB="25901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just"/>
                      <a:r>
                        <a:rPr lang="en-US" sz="1400" b="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The patient's immediate safety and dignity are maintained (Bae et al., 2023).</a:t>
                      </a:r>
                    </a:p>
                  </a:txBody>
                  <a:tcPr marL="51802" marR="51802" marT="25901" marB="25901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984231">
                <a:tc>
                  <a:txBody>
                    <a:bodyPr/>
                    <a:lstStyle/>
                    <a:p>
                      <a:pPr algn="just"/>
                      <a:r>
                        <a:rPr lang="en-US" sz="14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The patient continues to refuse assistance.</a:t>
                      </a:r>
                    </a:p>
                  </a:txBody>
                  <a:tcPr marL="51802" marR="51802" marT="25901" marB="25901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just"/>
                      <a:r>
                        <a:rPr lang="en-US" sz="14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I gather information by checking care records, speaking with colleagues, and considering possible causes such as pain, anxiety, fatigue, or an unfamiliar environment.</a:t>
                      </a:r>
                    </a:p>
                  </a:txBody>
                  <a:tcPr marL="51802" marR="51802" marT="25901" marB="25901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just"/>
                      <a:r>
                        <a:rPr lang="en-US" sz="1400" b="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Potential triggers for the behaviour are identified (van Velzen et al., 2023).</a:t>
                      </a:r>
                    </a:p>
                  </a:txBody>
                  <a:tcPr marL="51802" marR="51802" marT="25901" marB="25901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984231">
                <a:tc>
                  <a:txBody>
                    <a:bodyPr/>
                    <a:lstStyle/>
                    <a:p>
                      <a:pPr algn="just"/>
                      <a:r>
                        <a:rPr lang="en-US" sz="140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I identify several possible causes of distress.</a:t>
                      </a:r>
                    </a:p>
                  </a:txBody>
                  <a:tcPr marL="51802" marR="51802" marT="25901" marB="25901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just"/>
                      <a:r>
                        <a:rPr lang="en-US" sz="14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I consider different solutions, including changing the timing of care, using reassurance techniques, reducing environmental noise, and involving family members if appropriate.</a:t>
                      </a:r>
                    </a:p>
                  </a:txBody>
                  <a:tcPr marL="51802" marR="51802" marT="25901" marB="25901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just"/>
                      <a:r>
                        <a:rPr lang="en-US" sz="1400" b="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A person-</a:t>
                      </a:r>
                      <a:r>
                        <a:rPr lang="en-US" sz="1400" b="0" dirty="0" err="1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centred</a:t>
                      </a:r>
                      <a:r>
                        <a:rPr lang="en-US" sz="1400" b="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 approach is developed (Joint Problem-Solving Study, 2024).</a:t>
                      </a:r>
                    </a:p>
                  </a:txBody>
                  <a:tcPr marL="51802" marR="51802" marT="25901" marB="25901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828826">
                <a:tc>
                  <a:txBody>
                    <a:bodyPr/>
                    <a:lstStyle/>
                    <a:p>
                      <a:pPr algn="just"/>
                      <a:r>
                        <a:rPr lang="en-US" sz="140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I implement the most appropriate strategy.</a:t>
                      </a:r>
                    </a:p>
                  </a:txBody>
                  <a:tcPr marL="51802" marR="51802" marT="25901" marB="25901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just"/>
                      <a:r>
                        <a:rPr lang="en-US" sz="14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I approach the patient calmly, explain each step clearly, and provide reassurance while respecting their preferences and choices.</a:t>
                      </a:r>
                    </a:p>
                  </a:txBody>
                  <a:tcPr marL="51802" marR="51802" marT="25901" marB="25901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just"/>
                      <a:r>
                        <a:rPr lang="en-US" sz="1400" b="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The patient becomes more comfortable and is more willing to accept support (Bae et al., 2023).</a:t>
                      </a:r>
                    </a:p>
                  </a:txBody>
                  <a:tcPr marL="51802" marR="51802" marT="25901" marB="25901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  <a:tr h="673421">
                <a:tc>
                  <a:txBody>
                    <a:bodyPr/>
                    <a:lstStyle/>
                    <a:p>
                      <a:pPr algn="just"/>
                      <a:r>
                        <a:rPr lang="en-US" sz="140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After providing care.</a:t>
                      </a:r>
                    </a:p>
                  </a:txBody>
                  <a:tcPr marL="51802" marR="51802" marT="25901" marB="25901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just"/>
                      <a:r>
                        <a:rPr lang="en-US" sz="14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I evaluate the outcome and share successful strategies with the nursing team to support future care planning.</a:t>
                      </a:r>
                    </a:p>
                  </a:txBody>
                  <a:tcPr marL="51802" marR="51802" marT="25901" marB="25901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just"/>
                      <a:r>
                        <a:rPr lang="en-US" sz="1400" b="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Care quality improves and future responses become more effective (Kusakli and Sönmez, 2024).</a:t>
                      </a:r>
                    </a:p>
                  </a:txBody>
                  <a:tcPr marL="51802" marR="51802" marT="25901" marB="25901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5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908416549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828" y="365126"/>
            <a:ext cx="12119172" cy="468354"/>
          </a:xfrm>
        </p:spPr>
        <p:txBody>
          <a:bodyPr>
            <a:normAutofit/>
          </a:bodyPr>
          <a:lstStyle/>
          <a:p>
            <a:r>
              <a:rPr lang="en-US" sz="2400" b="1" dirty="0">
                <a:latin typeface="Arial" panose="020B0604020202020204" pitchFamily="34" charset="0"/>
                <a:cs typeface="Arial" panose="020B0604020202020204" pitchFamily="34" charset="0"/>
              </a:rPr>
              <a:t>Benefits and Challenges of Problem Solving</a:t>
            </a:r>
          </a:p>
        </p:txBody>
      </p:sp>
      <p:graphicFrame>
        <p:nvGraphicFramePr>
          <p:cNvPr id="4" name="Content Placeholder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657275592"/>
              </p:ext>
            </p:extLst>
          </p:nvPr>
        </p:nvGraphicFramePr>
        <p:xfrm>
          <a:off x="178023" y="890124"/>
          <a:ext cx="10948524" cy="3627120"/>
        </p:xfrm>
        <a:graphic>
          <a:graphicData uri="http://schemas.openxmlformats.org/drawingml/2006/table">
            <a:tbl>
              <a:tblPr/>
              <a:tblGrid>
                <a:gridCol w="5474262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5474262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</a:tblGrid>
              <a:tr h="233198">
                <a:tc>
                  <a:txBody>
                    <a:bodyPr/>
                    <a:lstStyle/>
                    <a:p>
                      <a:r>
                        <a:rPr lang="en-US" sz="1600" b="1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Benefits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chemeClr val="accent6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sz="1600" b="1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Challenges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chemeClr val="accent6">
                        <a:lumMod val="60000"/>
                        <a:lumOff val="4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582994">
                <a:tc>
                  <a:txBody>
                    <a:bodyPr/>
                    <a:lstStyle/>
                    <a:p>
                      <a:pPr algn="just"/>
                      <a:r>
                        <a:rPr lang="en-US" sz="1600" b="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Improves patient safety by helping professionals identify risks and implement appropriate solutions (Bae et al., 2023).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just"/>
                      <a:r>
                        <a:rPr lang="en-US" sz="1600" b="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Time pressures may make it difficult to fully assess complex situations before making decisions (van Velzen et al., 2023).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582994">
                <a:tc>
                  <a:txBody>
                    <a:bodyPr/>
                    <a:lstStyle/>
                    <a:p>
                      <a:pPr algn="just"/>
                      <a:r>
                        <a:rPr lang="en-US" sz="1600" b="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Supports person-</a:t>
                      </a:r>
                      <a:r>
                        <a:rPr lang="en-US" sz="1600" b="0" dirty="0" err="1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centred</a:t>
                      </a:r>
                      <a:r>
                        <a:rPr lang="en-US" sz="1600" b="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 care by tailoring interventions to individual needs and preferences (Joint Problem-Solving Study, 2024).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just"/>
                      <a:r>
                        <a:rPr lang="en-US" sz="1600" b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Limited information may affect the quality of decisions and solutions (Bae et al., 2023).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582994">
                <a:tc>
                  <a:txBody>
                    <a:bodyPr/>
                    <a:lstStyle/>
                    <a:p>
                      <a:pPr algn="just"/>
                      <a:r>
                        <a:rPr lang="en-US" sz="1600" b="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Enhances clinical decision-making and professional judgement (Kusakli and Sönmez, 2024).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just"/>
                      <a:r>
                        <a:rPr lang="en-US" sz="1600" b="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Some situations may have multiple possible solutions, making it difficult to determine the best approach (Kusakli and Sönmez, 2024).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582994">
                <a:tc>
                  <a:txBody>
                    <a:bodyPr/>
                    <a:lstStyle/>
                    <a:p>
                      <a:pPr algn="just"/>
                      <a:r>
                        <a:rPr lang="en-US" sz="1600" b="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Improves care quality and contributes to positive patient outcomes (van Velzen et al., 2023).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just"/>
                      <a:r>
                        <a:rPr lang="en-US" sz="1600" b="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Stressful or emotionally challenging situations may influence professional judgement (Joint Problem-Solving Study, 2024).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</a:tbl>
          </a:graphicData>
        </a:graphic>
      </p:graphicFrame>
      <p:sp>
        <p:nvSpPr>
          <p:cNvPr id="5" name="TextBox 4"/>
          <p:cNvSpPr txBox="1"/>
          <p:nvPr/>
        </p:nvSpPr>
        <p:spPr>
          <a:xfrm>
            <a:off x="242761" y="4685288"/>
            <a:ext cx="11595887" cy="203132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/>
            <a:r>
              <a:rPr lang="en-US" b="1" dirty="0">
                <a:latin typeface="Arial" panose="020B0604020202020204" pitchFamily="34" charset="0"/>
                <a:cs typeface="Arial" panose="020B0604020202020204" pitchFamily="34" charset="0"/>
              </a:rPr>
              <a:t>Conclusion</a:t>
            </a:r>
          </a:p>
          <a:p>
            <a:pPr marL="285750" indent="-285750" algn="just">
              <a:buFont typeface="Arial" panose="020B0604020202020204" pitchFamily="34" charset="0"/>
              <a:buChar char="•"/>
            </a:pP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Problem solving is a fundamental skill in health and social care practice. </a:t>
            </a:r>
          </a:p>
          <a:p>
            <a:pPr marL="285750" indent="-285750" algn="just">
              <a:buFont typeface="Arial" panose="020B0604020202020204" pitchFamily="34" charset="0"/>
              <a:buChar char="•"/>
            </a:pP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It supports patient safety, person-</a:t>
            </a:r>
            <a:r>
              <a:rPr lang="en-US" dirty="0" err="1">
                <a:latin typeface="Arial" panose="020B0604020202020204" pitchFamily="34" charset="0"/>
                <a:cs typeface="Arial" panose="020B0604020202020204" pitchFamily="34" charset="0"/>
              </a:rPr>
              <a:t>centred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 care, and effective decision-making. </a:t>
            </a:r>
          </a:p>
          <a:p>
            <a:pPr marL="285750" indent="-285750" algn="just">
              <a:buFont typeface="Arial" panose="020B0604020202020204" pitchFamily="34" charset="0"/>
              <a:buChar char="•"/>
            </a:pP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The dementia care example demonstrates how problem-solving skills help professionals respond to challenging situations. </a:t>
            </a:r>
          </a:p>
          <a:p>
            <a:pPr marL="285750" indent="-285750" algn="just">
              <a:buFont typeface="Arial" panose="020B0604020202020204" pitchFamily="34" charset="0"/>
              <a:buChar char="•"/>
            </a:pP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Developing strong problem-solving abilities contributes to safe, effective, and high-quality care (Bae et al., 2023; Kusakli and Sönmez, 2024).</a:t>
            </a:r>
          </a:p>
        </p:txBody>
      </p:sp>
    </p:spTree>
    <p:extLst>
      <p:ext uri="{BB962C8B-B14F-4D97-AF65-F5344CB8AC3E}">
        <p14:creationId xmlns:p14="http://schemas.microsoft.com/office/powerpoint/2010/main" val="1872699322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0" y="365126"/>
            <a:ext cx="12192000" cy="767760"/>
          </a:xfrm>
          <a:solidFill>
            <a:schemeClr val="accent6">
              <a:lumMod val="60000"/>
              <a:lumOff val="40000"/>
            </a:schemeClr>
          </a:solidFill>
        </p:spPr>
        <p:txBody>
          <a:bodyPr>
            <a:normAutofit/>
          </a:bodyPr>
          <a:lstStyle/>
          <a:p>
            <a:r>
              <a:rPr lang="en-US" sz="2400" b="1" dirty="0">
                <a:latin typeface="Arial" panose="020B0604020202020204" pitchFamily="34" charset="0"/>
                <a:cs typeface="Arial" panose="020B0604020202020204" pitchFamily="34" charset="0"/>
              </a:rPr>
              <a:t>References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algn="just"/>
            <a:r>
              <a:rPr lang="en-US" sz="1800" dirty="0">
                <a:latin typeface="Arial" panose="020B0604020202020204" pitchFamily="34" charset="0"/>
                <a:cs typeface="Arial" panose="020B0604020202020204" pitchFamily="34" charset="0"/>
              </a:rPr>
              <a:t>Bae, S.H., Kim, M.Y., Lee, J. and Kim, H. (2023) ‘Factors influencing clinical reasoning and problem-solving ability among nurses’, </a:t>
            </a:r>
            <a:r>
              <a:rPr lang="en-US" sz="1800" i="1" dirty="0">
                <a:latin typeface="Arial" panose="020B0604020202020204" pitchFamily="34" charset="0"/>
                <a:cs typeface="Arial" panose="020B0604020202020204" pitchFamily="34" charset="0"/>
              </a:rPr>
              <a:t>BMC Nursing</a:t>
            </a:r>
            <a:r>
              <a:rPr lang="en-US" sz="1800" dirty="0">
                <a:latin typeface="Arial" panose="020B0604020202020204" pitchFamily="34" charset="0"/>
                <a:cs typeface="Arial" panose="020B0604020202020204" pitchFamily="34" charset="0"/>
              </a:rPr>
              <a:t>, 22(1), pp. 1–10.</a:t>
            </a:r>
          </a:p>
          <a:p>
            <a:pPr algn="just"/>
            <a:r>
              <a:rPr lang="en-US" sz="1800" dirty="0">
                <a:latin typeface="Arial" panose="020B0604020202020204" pitchFamily="34" charset="0"/>
                <a:cs typeface="Arial" panose="020B0604020202020204" pitchFamily="34" charset="0"/>
              </a:rPr>
              <a:t>Kusakli, A.C. and Sönmez, B. (2024) ‘Problem-solving and decision-making skills among nurse managers: implications for healthcare quality’, </a:t>
            </a:r>
            <a:r>
              <a:rPr lang="en-US" sz="1800" i="1" dirty="0">
                <a:latin typeface="Arial" panose="020B0604020202020204" pitchFamily="34" charset="0"/>
                <a:cs typeface="Arial" panose="020B0604020202020204" pitchFamily="34" charset="0"/>
              </a:rPr>
              <a:t>Journal of Nursing Management</a:t>
            </a:r>
            <a:r>
              <a:rPr lang="en-US" sz="1800" dirty="0">
                <a:latin typeface="Arial" panose="020B0604020202020204" pitchFamily="34" charset="0"/>
                <a:cs typeface="Arial" panose="020B0604020202020204" pitchFamily="34" charset="0"/>
              </a:rPr>
              <a:t>, 32(5), pp. 1–10.</a:t>
            </a:r>
          </a:p>
          <a:p>
            <a:pPr algn="just"/>
            <a:r>
              <a:rPr lang="en-US" sz="1800" dirty="0">
                <a:latin typeface="Arial" panose="020B0604020202020204" pitchFamily="34" charset="0"/>
                <a:cs typeface="Arial" panose="020B0604020202020204" pitchFamily="34" charset="0"/>
              </a:rPr>
              <a:t>van Velzen, L.S., Tange, H.J., van de Ven, P.M. and colleagues (2023) ‘Clinical decision support and problem-solving in healthcare practice’, </a:t>
            </a:r>
            <a:r>
              <a:rPr lang="en-US" sz="1800" i="1" dirty="0">
                <a:latin typeface="Arial" panose="020B0604020202020204" pitchFamily="34" charset="0"/>
                <a:cs typeface="Arial" panose="020B0604020202020204" pitchFamily="34" charset="0"/>
              </a:rPr>
              <a:t>BMC Medical Informatics and Decision Making</a:t>
            </a:r>
            <a:r>
              <a:rPr lang="en-US" sz="1800" dirty="0">
                <a:latin typeface="Arial" panose="020B0604020202020204" pitchFamily="34" charset="0"/>
                <a:cs typeface="Arial" panose="020B0604020202020204" pitchFamily="34" charset="0"/>
              </a:rPr>
              <a:t>, 23(1), pp. 1–12.</a:t>
            </a:r>
          </a:p>
          <a:p>
            <a:pPr algn="just"/>
            <a:r>
              <a:rPr lang="en-US" sz="1800" dirty="0">
                <a:latin typeface="Arial" panose="020B0604020202020204" pitchFamily="34" charset="0"/>
                <a:cs typeface="Arial" panose="020B0604020202020204" pitchFamily="34" charset="0"/>
              </a:rPr>
              <a:t>Joint Problem-Solving Study (2024) ‘Collaborative problem solving and patient safety in healthcare settings’, </a:t>
            </a:r>
            <a:r>
              <a:rPr lang="en-US" sz="1800" i="1" dirty="0">
                <a:latin typeface="Arial" panose="020B0604020202020204" pitchFamily="34" charset="0"/>
                <a:cs typeface="Arial" panose="020B0604020202020204" pitchFamily="34" charset="0"/>
              </a:rPr>
              <a:t>Healthcare</a:t>
            </a:r>
            <a:r>
              <a:rPr lang="en-US" sz="1800" dirty="0">
                <a:latin typeface="Arial" panose="020B0604020202020204" pitchFamily="34" charset="0"/>
                <a:cs typeface="Arial" panose="020B0604020202020204" pitchFamily="34" charset="0"/>
              </a:rPr>
              <a:t>, 12(8), pp. 1–14.</a:t>
            </a:r>
          </a:p>
        </p:txBody>
      </p:sp>
    </p:spTree>
    <p:extLst>
      <p:ext uri="{BB962C8B-B14F-4D97-AF65-F5344CB8AC3E}">
        <p14:creationId xmlns:p14="http://schemas.microsoft.com/office/powerpoint/2010/main" val="285239774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33324" y="1351370"/>
            <a:ext cx="4855221" cy="386799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40642404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45</TotalTime>
  <Words>953</Words>
  <Application>Microsoft Office PowerPoint</Application>
  <PresentationFormat>Widescreen</PresentationFormat>
  <Paragraphs>76</Paragraphs>
  <Slides>8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8</vt:i4>
      </vt:variant>
    </vt:vector>
  </HeadingPairs>
  <TitlesOfParts>
    <vt:vector size="9" baseType="lpstr">
      <vt:lpstr>Office Theme</vt:lpstr>
      <vt:lpstr>Problem Solving: Supporting Safe and Effective Practice in Health and Social Care</vt:lpstr>
      <vt:lpstr>Introduction</vt:lpstr>
      <vt:lpstr>Understanding Problem Solving in Health and Social Care Practice</vt:lpstr>
      <vt:lpstr>Why Problem Solving is Important in Health and Social Care Practice</vt:lpstr>
      <vt:lpstr>Using Problem-Solving Skills to Support a Distressed Patient with Dementia Role: Healthcare Assistant Setting: Hospital Ward</vt:lpstr>
      <vt:lpstr>Benefits and Challenges of Problem Solving</vt:lpstr>
      <vt:lpstr>References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Zuhra Asghar</dc:creator>
  <cp:lastModifiedBy>Anisah Hasan (2508993)</cp:lastModifiedBy>
  <cp:revision>8</cp:revision>
  <dcterms:created xsi:type="dcterms:W3CDTF">2026-06-16T13:18:40Z</dcterms:created>
  <dcterms:modified xsi:type="dcterms:W3CDTF">2026-06-21T15:10:58Z</dcterms:modified>
</cp:coreProperties>
</file>