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7"/>
  </p:notesMasterIdLst>
  <p:sldIdLst>
    <p:sldId id="256"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8" d="100"/>
          <a:sy n="68" d="100"/>
        </p:scale>
        <p:origin x="90" y="3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4" y="0"/>
            <a:ext cx="2971800" cy="458788"/>
          </a:xfrm>
          <a:prstGeom prst="rect">
            <a:avLst/>
          </a:prstGeom>
        </p:spPr>
        <p:txBody>
          <a:bodyPr vert="horz" lIns="91440" tIns="45720" rIns="91440" bIns="45720" rtlCol="0"/>
          <a:lstStyle>
            <a:lvl1pPr algn="r">
              <a:defRPr sz="1200"/>
            </a:lvl1pPr>
          </a:lstStyle>
          <a:p>
            <a:fld id="{C8B50ED8-52FC-488B-9EB6-164DC0DB46F9}" type="datetimeFigureOut">
              <a:rPr lang="en-US" smtClean="0"/>
              <a:t>2/25/2020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1"/>
            <a:ext cx="5486400" cy="360044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8685214"/>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4" y="8685214"/>
            <a:ext cx="2971800" cy="458787"/>
          </a:xfrm>
          <a:prstGeom prst="rect">
            <a:avLst/>
          </a:prstGeom>
        </p:spPr>
        <p:txBody>
          <a:bodyPr vert="horz" lIns="91440" tIns="45720" rIns="91440" bIns="45720" rtlCol="0" anchor="b"/>
          <a:lstStyle>
            <a:lvl1pPr algn="r">
              <a:defRPr sz="1200"/>
            </a:lvl1pPr>
          </a:lstStyle>
          <a:p>
            <a:fld id="{C4028283-3CFF-42CB-B803-E4C45E2CCA2F}" type="slidenum">
              <a:rPr lang="en-US" smtClean="0"/>
              <a:t>‹#›</a:t>
            </a:fld>
            <a:endParaRPr lang="en-US"/>
          </a:p>
        </p:txBody>
      </p:sp>
    </p:spTree>
    <p:extLst>
      <p:ext uri="{BB962C8B-B14F-4D97-AF65-F5344CB8AC3E}">
        <p14:creationId xmlns:p14="http://schemas.microsoft.com/office/powerpoint/2010/main" val="4262210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028283-3CFF-42CB-B803-E4C45E2CCA2F}" type="slidenum">
              <a:rPr lang="en-US" smtClean="0"/>
              <a:t>3</a:t>
            </a:fld>
            <a:endParaRPr lang="en-US"/>
          </a:p>
        </p:txBody>
      </p:sp>
    </p:spTree>
    <p:extLst>
      <p:ext uri="{BB962C8B-B14F-4D97-AF65-F5344CB8AC3E}">
        <p14:creationId xmlns:p14="http://schemas.microsoft.com/office/powerpoint/2010/main" val="4158019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5026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384969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706976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D4C58A-AFFC-4637-AB9E-4FE9221F5C92}"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560216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D4C58A-AFFC-4637-AB9E-4FE9221F5C92}" type="datetimeFigureOut">
              <a:rPr lang="en-US" smtClean="0"/>
              <a:t>2/25/2020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1874840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D4C58A-AFFC-4637-AB9E-4FE9221F5C92}"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1147301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D4C58A-AFFC-4637-AB9E-4FE9221F5C92}" type="datetimeFigureOut">
              <a:rPr lang="en-US" smtClean="0"/>
              <a:t>2/25/2020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3803384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D4C58A-AFFC-4637-AB9E-4FE9221F5C92}"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160494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D4C58A-AFFC-4637-AB9E-4FE9221F5C92}"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93680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2D4C58A-AFFC-4637-AB9E-4FE9221F5C92}"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256301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250746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90003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1195434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58666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85655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3254033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4C58A-AFFC-4637-AB9E-4FE9221F5C92}"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6DB538-640F-4B21-BEDE-58C70E0C2AF0}" type="slidenum">
              <a:rPr lang="en-US" smtClean="0"/>
              <a:t>‹#›</a:t>
            </a:fld>
            <a:endParaRPr lang="en-US"/>
          </a:p>
        </p:txBody>
      </p:sp>
    </p:spTree>
    <p:extLst>
      <p:ext uri="{BB962C8B-B14F-4D97-AF65-F5344CB8AC3E}">
        <p14:creationId xmlns:p14="http://schemas.microsoft.com/office/powerpoint/2010/main" val="10144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2D4C58A-AFFC-4637-AB9E-4FE9221F5C92}" type="datetimeFigureOut">
              <a:rPr lang="en-US" smtClean="0"/>
              <a:t>2/25/2020</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56DB538-640F-4B21-BEDE-58C70E0C2AF0}" type="slidenum">
              <a:rPr lang="en-US" smtClean="0"/>
              <a:t>‹#›</a:t>
            </a:fld>
            <a:endParaRPr lang="en-US"/>
          </a:p>
        </p:txBody>
      </p:sp>
    </p:spTree>
    <p:extLst>
      <p:ext uri="{BB962C8B-B14F-4D97-AF65-F5344CB8AC3E}">
        <p14:creationId xmlns:p14="http://schemas.microsoft.com/office/powerpoint/2010/main" val="120468316"/>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8.xml"/><Relationship Id="rId1" Type="http://schemas.openxmlformats.org/officeDocument/2006/relationships/video" Target="https://www.youtube.com/embed/eFsA4wUf3I0?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22F0-1D04-410B-9F5E-F55BAF58919D}"/>
              </a:ext>
            </a:extLst>
          </p:cNvPr>
          <p:cNvSpPr>
            <a:spLocks noGrp="1"/>
          </p:cNvSpPr>
          <p:nvPr>
            <p:ph type="ctrTitle"/>
          </p:nvPr>
        </p:nvSpPr>
        <p:spPr/>
        <p:txBody>
          <a:bodyPr/>
          <a:lstStyle/>
          <a:p>
            <a:r>
              <a:rPr lang="en-US" b="1" i="1" dirty="0" err="1">
                <a:solidFill>
                  <a:schemeClr val="bg1"/>
                </a:solidFill>
              </a:rPr>
              <a:t>Ispas</a:t>
            </a:r>
            <a:r>
              <a:rPr lang="en-US" b="1" i="1" dirty="0">
                <a:solidFill>
                  <a:schemeClr val="bg1"/>
                </a:solidFill>
              </a:rPr>
              <a:t> Cristina</a:t>
            </a:r>
          </a:p>
        </p:txBody>
      </p:sp>
      <p:sp>
        <p:nvSpPr>
          <p:cNvPr id="3" name="Subtitle 2">
            <a:extLst>
              <a:ext uri="{FF2B5EF4-FFF2-40B4-BE49-F238E27FC236}">
                <a16:creationId xmlns:a16="http://schemas.microsoft.com/office/drawing/2014/main" id="{CB6A7AAA-7A4F-4143-94D7-8ECFEBAD7E93}"/>
              </a:ext>
            </a:extLst>
          </p:cNvPr>
          <p:cNvSpPr>
            <a:spLocks noGrp="1"/>
          </p:cNvSpPr>
          <p:nvPr>
            <p:ph type="subTitle" idx="1"/>
          </p:nvPr>
        </p:nvSpPr>
        <p:spPr/>
        <p:txBody>
          <a:bodyPr/>
          <a:lstStyle/>
          <a:p>
            <a:r>
              <a:rPr lang="en-US" b="1" i="1" dirty="0">
                <a:solidFill>
                  <a:schemeClr val="bg1"/>
                </a:solidFill>
              </a:rPr>
              <a:t>Student number-1905821</a:t>
            </a:r>
          </a:p>
        </p:txBody>
      </p:sp>
    </p:spTree>
    <p:extLst>
      <p:ext uri="{BB962C8B-B14F-4D97-AF65-F5344CB8AC3E}">
        <p14:creationId xmlns:p14="http://schemas.microsoft.com/office/powerpoint/2010/main" val="123421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DA53-BF08-46B8-93A4-0DEB142BC3E3}"/>
              </a:ext>
            </a:extLst>
          </p:cNvPr>
          <p:cNvSpPr>
            <a:spLocks noGrp="1"/>
          </p:cNvSpPr>
          <p:nvPr>
            <p:ph type="title"/>
          </p:nvPr>
        </p:nvSpPr>
        <p:spPr/>
        <p:txBody>
          <a:bodyPr>
            <a:normAutofit fontScale="90000"/>
          </a:bodyPr>
          <a:lstStyle/>
          <a:p>
            <a:r>
              <a:rPr lang="en-US" b="1" i="1" dirty="0">
                <a:solidFill>
                  <a:schemeClr val="bg1"/>
                </a:solidFill>
              </a:rPr>
              <a:t>How a new manager can transform the dysfunctional team into an effective one? </a:t>
            </a:r>
          </a:p>
        </p:txBody>
      </p:sp>
      <p:pic>
        <p:nvPicPr>
          <p:cNvPr id="5" name="Online Media 4" title="What is Belbin? (A Guide to Belbin Team Roles)">
            <a:hlinkClick r:id="" action="ppaction://media"/>
            <a:extLst>
              <a:ext uri="{FF2B5EF4-FFF2-40B4-BE49-F238E27FC236}">
                <a16:creationId xmlns:a16="http://schemas.microsoft.com/office/drawing/2014/main" id="{E0FE0FDD-D9D1-44FE-BAE8-2B95294480AC}"/>
              </a:ext>
            </a:extLst>
          </p:cNvPr>
          <p:cNvPicPr>
            <a:picLocks noGrp="1" noRot="1" noChangeAspect="1"/>
          </p:cNvPicPr>
          <p:nvPr>
            <p:ph idx="1"/>
            <a:videoFile r:link="rId1"/>
          </p:nvPr>
        </p:nvPicPr>
        <p:blipFill>
          <a:blip r:embed="rId3"/>
          <a:stretch>
            <a:fillRect/>
          </a:stretch>
        </p:blipFill>
        <p:spPr>
          <a:xfrm>
            <a:off x="1370013" y="2054225"/>
            <a:ext cx="4572000" cy="2571750"/>
          </a:xfrm>
          <a:prstGeom prst="rect">
            <a:avLst/>
          </a:prstGeom>
        </p:spPr>
      </p:pic>
      <p:sp>
        <p:nvSpPr>
          <p:cNvPr id="4" name="Text Placeholder 3">
            <a:extLst>
              <a:ext uri="{FF2B5EF4-FFF2-40B4-BE49-F238E27FC236}">
                <a16:creationId xmlns:a16="http://schemas.microsoft.com/office/drawing/2014/main" id="{F46C6D28-09B2-4C80-A360-E7DBECDAAC9B}"/>
              </a:ext>
            </a:extLst>
          </p:cNvPr>
          <p:cNvSpPr>
            <a:spLocks noGrp="1"/>
          </p:cNvSpPr>
          <p:nvPr>
            <p:ph type="body" sz="half" idx="2"/>
          </p:nvPr>
        </p:nvSpPr>
        <p:spPr/>
        <p:txBody>
          <a:bodyPr/>
          <a:lstStyle/>
          <a:p>
            <a:r>
              <a:rPr lang="en-US" b="1" i="1" dirty="0">
                <a:solidFill>
                  <a:schemeClr val="bg1"/>
                </a:solidFill>
              </a:rPr>
              <a:t>In conclusion a new manager must know his team strengths and weaknesses and use them to ensure there are working toward shared  the same goals and beliefs, to developing a ,,  winning team,,</a:t>
            </a:r>
          </a:p>
        </p:txBody>
      </p:sp>
    </p:spTree>
    <p:extLst>
      <p:ext uri="{BB962C8B-B14F-4D97-AF65-F5344CB8AC3E}">
        <p14:creationId xmlns:p14="http://schemas.microsoft.com/office/powerpoint/2010/main" val="221739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circle(in)">
                                      <p:cBhvr>
                                        <p:cTn id="18"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5"/>
                </p:tgtEl>
              </p:cMediaNode>
            </p:video>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4467-87C9-49C3-A179-5239E1228C50}"/>
              </a:ext>
            </a:extLst>
          </p:cNvPr>
          <p:cNvSpPr>
            <a:spLocks noGrp="1"/>
          </p:cNvSpPr>
          <p:nvPr>
            <p:ph type="title"/>
          </p:nvPr>
        </p:nvSpPr>
        <p:spPr>
          <a:xfrm>
            <a:off x="379412" y="441960"/>
            <a:ext cx="3657600" cy="1581912"/>
          </a:xfrm>
        </p:spPr>
        <p:txBody>
          <a:bodyPr/>
          <a:lstStyle/>
          <a:p>
            <a:r>
              <a:rPr lang="en-US" b="1" i="1" dirty="0">
                <a:solidFill>
                  <a:schemeClr val="bg1"/>
                </a:solidFill>
              </a:rPr>
              <a:t>Examples of internal conflict at the work place</a:t>
            </a:r>
          </a:p>
        </p:txBody>
      </p:sp>
      <p:pic>
        <p:nvPicPr>
          <p:cNvPr id="6" name="Content Placeholder 5">
            <a:extLst>
              <a:ext uri="{FF2B5EF4-FFF2-40B4-BE49-F238E27FC236}">
                <a16:creationId xmlns:a16="http://schemas.microsoft.com/office/drawing/2014/main" id="{09F8AE7D-C98E-4022-96B8-FEA0495BB50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62016" y="134112"/>
            <a:ext cx="5035296" cy="2804159"/>
          </a:xfrm>
        </p:spPr>
      </p:pic>
      <p:sp>
        <p:nvSpPr>
          <p:cNvPr id="4" name="Text Placeholder 3">
            <a:extLst>
              <a:ext uri="{FF2B5EF4-FFF2-40B4-BE49-F238E27FC236}">
                <a16:creationId xmlns:a16="http://schemas.microsoft.com/office/drawing/2014/main" id="{5F1F54DE-E74B-4DB0-906D-870EA814AED0}"/>
              </a:ext>
            </a:extLst>
          </p:cNvPr>
          <p:cNvSpPr>
            <a:spLocks noGrp="1"/>
          </p:cNvSpPr>
          <p:nvPr>
            <p:ph type="body" sz="half" idx="2"/>
          </p:nvPr>
        </p:nvSpPr>
        <p:spPr>
          <a:xfrm>
            <a:off x="379412" y="2697395"/>
            <a:ext cx="3657600" cy="3471757"/>
          </a:xfrm>
        </p:spPr>
        <p:txBody>
          <a:bodyPr/>
          <a:lstStyle/>
          <a:p>
            <a:r>
              <a:rPr lang="en-US" b="1" i="1" dirty="0">
                <a:solidFill>
                  <a:schemeClr val="bg1"/>
                </a:solidFill>
              </a:rPr>
              <a:t>The rules for people’s training and integration into the group become conflict at the workplace because of the big amount of new people, the cultural differences, religious background. This not only creates conflict and difficulty in the workplace but may leave the company vulnerable or staff turnover because of the unprepared future colleagues</a:t>
            </a:r>
          </a:p>
        </p:txBody>
      </p:sp>
      <p:sp>
        <p:nvSpPr>
          <p:cNvPr id="7" name="Oval 6">
            <a:extLst>
              <a:ext uri="{FF2B5EF4-FFF2-40B4-BE49-F238E27FC236}">
                <a16:creationId xmlns:a16="http://schemas.microsoft.com/office/drawing/2014/main" id="{D76A8531-BB73-4998-8984-B57FC8BB9DEA}"/>
              </a:ext>
            </a:extLst>
          </p:cNvPr>
          <p:cNvSpPr/>
          <p:nvPr/>
        </p:nvSpPr>
        <p:spPr>
          <a:xfrm>
            <a:off x="4547616" y="3279648"/>
            <a:ext cx="2791968" cy="829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Poor communication</a:t>
            </a:r>
          </a:p>
        </p:txBody>
      </p:sp>
      <p:sp>
        <p:nvSpPr>
          <p:cNvPr id="8" name="Oval 7">
            <a:extLst>
              <a:ext uri="{FF2B5EF4-FFF2-40B4-BE49-F238E27FC236}">
                <a16:creationId xmlns:a16="http://schemas.microsoft.com/office/drawing/2014/main" id="{5A8CBFF8-0AB1-4B28-8727-83AD4DAB94BB}"/>
              </a:ext>
            </a:extLst>
          </p:cNvPr>
          <p:cNvSpPr/>
          <p:nvPr/>
        </p:nvSpPr>
        <p:spPr>
          <a:xfrm>
            <a:off x="8875776" y="3279648"/>
            <a:ext cx="3023616" cy="829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Cultural, religious-based dissension</a:t>
            </a:r>
          </a:p>
        </p:txBody>
      </p:sp>
      <p:sp>
        <p:nvSpPr>
          <p:cNvPr id="9" name="Oval 8">
            <a:extLst>
              <a:ext uri="{FF2B5EF4-FFF2-40B4-BE49-F238E27FC236}">
                <a16:creationId xmlns:a16="http://schemas.microsoft.com/office/drawing/2014/main" id="{40C5C8A8-3C32-4908-A0D3-1B9A2DD94EF9}"/>
              </a:ext>
            </a:extLst>
          </p:cNvPr>
          <p:cNvSpPr/>
          <p:nvPr/>
        </p:nvSpPr>
        <p:spPr>
          <a:xfrm>
            <a:off x="6759006" y="4328160"/>
            <a:ext cx="2791968" cy="963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Stress and pressure</a:t>
            </a:r>
          </a:p>
        </p:txBody>
      </p:sp>
      <p:sp>
        <p:nvSpPr>
          <p:cNvPr id="10" name="Oval 9">
            <a:extLst>
              <a:ext uri="{FF2B5EF4-FFF2-40B4-BE49-F238E27FC236}">
                <a16:creationId xmlns:a16="http://schemas.microsoft.com/office/drawing/2014/main" id="{7A67EFA9-8122-4E8E-B31B-9F70CCF72368}"/>
              </a:ext>
            </a:extLst>
          </p:cNvPr>
          <p:cNvSpPr/>
          <p:nvPr/>
        </p:nvSpPr>
        <p:spPr>
          <a:xfrm>
            <a:off x="3925824" y="5559552"/>
            <a:ext cx="3194304" cy="7315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unfair treatment</a:t>
            </a:r>
          </a:p>
        </p:txBody>
      </p:sp>
      <p:sp>
        <p:nvSpPr>
          <p:cNvPr id="12" name="Oval 11">
            <a:extLst>
              <a:ext uri="{FF2B5EF4-FFF2-40B4-BE49-F238E27FC236}">
                <a16:creationId xmlns:a16="http://schemas.microsoft.com/office/drawing/2014/main" id="{1B73D411-8AAD-43F7-BCF6-02D324F3FF61}"/>
              </a:ext>
            </a:extLst>
          </p:cNvPr>
          <p:cNvSpPr/>
          <p:nvPr/>
        </p:nvSpPr>
        <p:spPr>
          <a:xfrm>
            <a:off x="8618284" y="5644896"/>
            <a:ext cx="3194304" cy="10789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lack of equal opportunities</a:t>
            </a:r>
          </a:p>
        </p:txBody>
      </p:sp>
    </p:spTree>
    <p:extLst>
      <p:ext uri="{BB962C8B-B14F-4D97-AF65-F5344CB8AC3E}">
        <p14:creationId xmlns:p14="http://schemas.microsoft.com/office/powerpoint/2010/main" val="391807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7" grpId="0" animBg="1"/>
      <p:bldP spid="8" grpId="0" animBg="1"/>
      <p:bldP spid="9" grpId="0" animBg="1"/>
      <p:bldP spid="10"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31ECA-5DBB-4B10-8C25-A2F41E7A2A13}"/>
              </a:ext>
            </a:extLst>
          </p:cNvPr>
          <p:cNvSpPr>
            <a:spLocks noGrp="1"/>
          </p:cNvSpPr>
          <p:nvPr>
            <p:ph type="title"/>
          </p:nvPr>
        </p:nvSpPr>
        <p:spPr>
          <a:xfrm>
            <a:off x="7085012" y="612648"/>
            <a:ext cx="3657600" cy="1371600"/>
          </a:xfrm>
        </p:spPr>
        <p:txBody>
          <a:bodyPr/>
          <a:lstStyle/>
          <a:p>
            <a:r>
              <a:rPr lang="en-US" b="1" i="1" dirty="0">
                <a:solidFill>
                  <a:schemeClr val="bg1"/>
                </a:solidFill>
              </a:rPr>
              <a:t>Establish the root cause of workplace conflict</a:t>
            </a:r>
          </a:p>
        </p:txBody>
      </p:sp>
      <p:pic>
        <p:nvPicPr>
          <p:cNvPr id="8" name="Content Placeholder 7">
            <a:extLst>
              <a:ext uri="{FF2B5EF4-FFF2-40B4-BE49-F238E27FC236}">
                <a16:creationId xmlns:a16="http://schemas.microsoft.com/office/drawing/2014/main" id="{BE958E81-F21B-4A11-9A9A-76A39D7D9D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 y="355601"/>
            <a:ext cx="5562600" cy="2430462"/>
          </a:xfrm>
        </p:spPr>
      </p:pic>
      <p:sp>
        <p:nvSpPr>
          <p:cNvPr id="4" name="Text Placeholder 3">
            <a:extLst>
              <a:ext uri="{FF2B5EF4-FFF2-40B4-BE49-F238E27FC236}">
                <a16:creationId xmlns:a16="http://schemas.microsoft.com/office/drawing/2014/main" id="{FF38546B-9D7A-44B9-A087-368224666C85}"/>
              </a:ext>
            </a:extLst>
          </p:cNvPr>
          <p:cNvSpPr>
            <a:spLocks noGrp="1"/>
          </p:cNvSpPr>
          <p:nvPr>
            <p:ph type="body" sz="half" idx="2"/>
          </p:nvPr>
        </p:nvSpPr>
        <p:spPr>
          <a:xfrm>
            <a:off x="7085012" y="2184400"/>
            <a:ext cx="3657600" cy="3822701"/>
          </a:xfrm>
        </p:spPr>
        <p:txBody>
          <a:bodyPr/>
          <a:lstStyle/>
          <a:p>
            <a:r>
              <a:rPr lang="en-US" b="1" i="1" dirty="0">
                <a:solidFill>
                  <a:schemeClr val="bg1"/>
                </a:solidFill>
              </a:rPr>
              <a:t>To solve a internal conflict as a manager first is to maintain calm and listen everybody involved, and have support of your team members. Try in the same time to negotiation with all the staff and together find an solution to be satisfactory.</a:t>
            </a:r>
          </a:p>
        </p:txBody>
      </p:sp>
      <p:sp>
        <p:nvSpPr>
          <p:cNvPr id="9" name="Flowchart: Alternate Process 8">
            <a:extLst>
              <a:ext uri="{FF2B5EF4-FFF2-40B4-BE49-F238E27FC236}">
                <a16:creationId xmlns:a16="http://schemas.microsoft.com/office/drawing/2014/main" id="{3408F275-C724-4143-9C60-D7A43A8F51F9}"/>
              </a:ext>
            </a:extLst>
          </p:cNvPr>
          <p:cNvSpPr/>
          <p:nvPr/>
        </p:nvSpPr>
        <p:spPr>
          <a:xfrm>
            <a:off x="431800" y="3213100"/>
            <a:ext cx="1676400" cy="1117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Negotiation</a:t>
            </a:r>
          </a:p>
        </p:txBody>
      </p:sp>
      <p:sp>
        <p:nvSpPr>
          <p:cNvPr id="10" name="Flowchart: Alternate Process 9">
            <a:extLst>
              <a:ext uri="{FF2B5EF4-FFF2-40B4-BE49-F238E27FC236}">
                <a16:creationId xmlns:a16="http://schemas.microsoft.com/office/drawing/2014/main" id="{1D30B78D-9107-4FC1-B6B4-9D72B7059406}"/>
              </a:ext>
            </a:extLst>
          </p:cNvPr>
          <p:cNvSpPr/>
          <p:nvPr/>
        </p:nvSpPr>
        <p:spPr>
          <a:xfrm>
            <a:off x="3523456" y="3213100"/>
            <a:ext cx="1943100" cy="1117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Listen carefully</a:t>
            </a:r>
          </a:p>
        </p:txBody>
      </p:sp>
      <p:sp>
        <p:nvSpPr>
          <p:cNvPr id="11" name="Flowchart: Alternate Process 10">
            <a:extLst>
              <a:ext uri="{FF2B5EF4-FFF2-40B4-BE49-F238E27FC236}">
                <a16:creationId xmlns:a16="http://schemas.microsoft.com/office/drawing/2014/main" id="{57BFB54C-2B52-436A-8AE8-6AFD55DA6F3F}"/>
              </a:ext>
            </a:extLst>
          </p:cNvPr>
          <p:cNvSpPr/>
          <p:nvPr/>
        </p:nvSpPr>
        <p:spPr>
          <a:xfrm>
            <a:off x="1739900" y="4521200"/>
            <a:ext cx="2235200" cy="939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Embrace conflict</a:t>
            </a:r>
          </a:p>
        </p:txBody>
      </p:sp>
      <p:sp>
        <p:nvSpPr>
          <p:cNvPr id="12" name="Flowchart: Alternate Process 11">
            <a:extLst>
              <a:ext uri="{FF2B5EF4-FFF2-40B4-BE49-F238E27FC236}">
                <a16:creationId xmlns:a16="http://schemas.microsoft.com/office/drawing/2014/main" id="{34E862A6-A473-429B-A7B8-B5EC7A5473E6}"/>
              </a:ext>
            </a:extLst>
          </p:cNvPr>
          <p:cNvSpPr/>
          <p:nvPr/>
        </p:nvSpPr>
        <p:spPr>
          <a:xfrm>
            <a:off x="228600" y="5780086"/>
            <a:ext cx="2235200" cy="93979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Find agreement</a:t>
            </a:r>
          </a:p>
        </p:txBody>
      </p:sp>
      <p:sp>
        <p:nvSpPr>
          <p:cNvPr id="13" name="Flowchart: Alternate Process 12">
            <a:extLst>
              <a:ext uri="{FF2B5EF4-FFF2-40B4-BE49-F238E27FC236}">
                <a16:creationId xmlns:a16="http://schemas.microsoft.com/office/drawing/2014/main" id="{9E75D17E-D5B2-4AA3-B7CE-0870C1ED8791}"/>
              </a:ext>
            </a:extLst>
          </p:cNvPr>
          <p:cNvSpPr/>
          <p:nvPr/>
        </p:nvSpPr>
        <p:spPr>
          <a:xfrm>
            <a:off x="3789362" y="5768971"/>
            <a:ext cx="2654300" cy="93979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rPr>
              <a:t>Rationalism</a:t>
            </a:r>
          </a:p>
        </p:txBody>
      </p:sp>
    </p:spTree>
    <p:extLst>
      <p:ext uri="{BB962C8B-B14F-4D97-AF65-F5344CB8AC3E}">
        <p14:creationId xmlns:p14="http://schemas.microsoft.com/office/powerpoint/2010/main" val="3990828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barn(inVertical)">
                                      <p:cBhvr>
                                        <p:cTn id="49"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9" grpId="0" animBg="1"/>
      <p:bldP spid="10" grpId="0" animBg="1"/>
      <p:bldP spid="11" grpId="0" animBg="1"/>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0EB0-ABC5-4436-8CEC-A48795ACB7F0}"/>
              </a:ext>
            </a:extLst>
          </p:cNvPr>
          <p:cNvSpPr>
            <a:spLocks noGrp="1"/>
          </p:cNvSpPr>
          <p:nvPr>
            <p:ph type="title"/>
          </p:nvPr>
        </p:nvSpPr>
        <p:spPr/>
        <p:txBody>
          <a:bodyPr/>
          <a:lstStyle/>
          <a:p>
            <a:r>
              <a:rPr lang="en-US" b="1" i="1" dirty="0">
                <a:solidFill>
                  <a:schemeClr val="bg1"/>
                </a:solidFill>
              </a:rPr>
              <a:t>Conclusion </a:t>
            </a:r>
          </a:p>
        </p:txBody>
      </p:sp>
      <p:pic>
        <p:nvPicPr>
          <p:cNvPr id="6" name="Picture Placeholder 5">
            <a:extLst>
              <a:ext uri="{FF2B5EF4-FFF2-40B4-BE49-F238E27FC236}">
                <a16:creationId xmlns:a16="http://schemas.microsoft.com/office/drawing/2014/main" id="{6A590FA2-0971-4B05-8519-D4FCA39F307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a:stretch/>
        </p:blipFill>
        <p:spPr>
          <a:xfrm>
            <a:off x="134112" y="1207008"/>
            <a:ext cx="4135874" cy="4730496"/>
          </a:xfrm>
        </p:spPr>
      </p:pic>
      <p:sp>
        <p:nvSpPr>
          <p:cNvPr id="4" name="Text Placeholder 3">
            <a:extLst>
              <a:ext uri="{FF2B5EF4-FFF2-40B4-BE49-F238E27FC236}">
                <a16:creationId xmlns:a16="http://schemas.microsoft.com/office/drawing/2014/main" id="{EA368F7A-51A1-48F6-AE8A-5A3AD8436EED}"/>
              </a:ext>
            </a:extLst>
          </p:cNvPr>
          <p:cNvSpPr>
            <a:spLocks noGrp="1"/>
          </p:cNvSpPr>
          <p:nvPr>
            <p:ph type="body" sz="half" idx="2"/>
          </p:nvPr>
        </p:nvSpPr>
        <p:spPr/>
        <p:txBody>
          <a:bodyPr/>
          <a:lstStyle/>
          <a:p>
            <a:r>
              <a:rPr lang="en-US" b="1" i="1" dirty="0">
                <a:solidFill>
                  <a:schemeClr val="bg1"/>
                </a:solidFill>
              </a:rPr>
              <a:t>In a manner to solve the conflict is to accord more importance and support for the new staff in the order to maintain an effective teamwork and share the same goals .With the help and better understanding of the three categories Action, Thinking, People is fast and easy to solve the training problem </a:t>
            </a:r>
          </a:p>
        </p:txBody>
      </p:sp>
    </p:spTree>
    <p:extLst>
      <p:ext uri="{BB962C8B-B14F-4D97-AF65-F5344CB8AC3E}">
        <p14:creationId xmlns:p14="http://schemas.microsoft.com/office/powerpoint/2010/main" val="1456784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 calcmode="lin" valueType="num">
                                      <p:cBhvr additive="base">
                                        <p:cTn id="2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1288</TotalTime>
  <Words>251</Words>
  <Application>Microsoft Office PowerPoint</Application>
  <PresentationFormat>Widescreen</PresentationFormat>
  <Paragraphs>21</Paragraphs>
  <Slides>5</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Calibri</vt:lpstr>
      <vt:lpstr>Century Gothic</vt:lpstr>
      <vt:lpstr>Wingdings 3</vt:lpstr>
      <vt:lpstr>Slice</vt:lpstr>
      <vt:lpstr>Ispas Cristina</vt:lpstr>
      <vt:lpstr>How a new manager can transform the dysfunctional team into an effective one? </vt:lpstr>
      <vt:lpstr>Examples of internal conflict at the work place</vt:lpstr>
      <vt:lpstr>Establish the root cause of workplace conflict</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Ispas Cristina</dc:title>
  <dc:creator>Admin</dc:creator>
  <cp:lastModifiedBy>Admin</cp:lastModifiedBy>
  <cp:revision>38</cp:revision>
  <cp:lastPrinted>2020-02-24T22:54:19Z</cp:lastPrinted>
  <dcterms:created xsi:type="dcterms:W3CDTF">2020-02-21T12:26:50Z</dcterms:created>
  <dcterms:modified xsi:type="dcterms:W3CDTF">2020-02-25T12:03:31Z</dcterms:modified>
</cp:coreProperties>
</file>