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60" r:id="rId2"/>
    <p:sldId id="311" r:id="rId3"/>
    <p:sldId id="281" r:id="rId4"/>
    <p:sldId id="286" r:id="rId5"/>
    <p:sldId id="285" r:id="rId6"/>
    <p:sldId id="283" r:id="rId7"/>
    <p:sldId id="282" r:id="rId8"/>
    <p:sldId id="274" r:id="rId9"/>
    <p:sldId id="275" r:id="rId10"/>
    <p:sldId id="266" r:id="rId11"/>
    <p:sldId id="258" r:id="rId12"/>
    <p:sldId id="259" r:id="rId13"/>
    <p:sldId id="265" r:id="rId14"/>
    <p:sldId id="299" r:id="rId15"/>
    <p:sldId id="300" r:id="rId16"/>
    <p:sldId id="291" r:id="rId17"/>
    <p:sldId id="298" r:id="rId18"/>
    <p:sldId id="304" r:id="rId19"/>
    <p:sldId id="294" r:id="rId20"/>
    <p:sldId id="293" r:id="rId21"/>
    <p:sldId id="303" r:id="rId22"/>
    <p:sldId id="308" r:id="rId23"/>
    <p:sldId id="313" r:id="rId24"/>
    <p:sldId id="307" r:id="rId25"/>
    <p:sldId id="263" r:id="rId26"/>
    <p:sldId id="264" r:id="rId27"/>
    <p:sldId id="309" r:id="rId28"/>
    <p:sldId id="261" r:id="rId29"/>
    <p:sldId id="287" r:id="rId30"/>
    <p:sldId id="269" r:id="rId31"/>
    <p:sldId id="280" r:id="rId32"/>
    <p:sldId id="302" r:id="rId33"/>
    <p:sldId id="30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89289" autoAdjust="0"/>
  </p:normalViewPr>
  <p:slideViewPr>
    <p:cSldViewPr snapToGrid="0">
      <p:cViewPr varScale="1">
        <p:scale>
          <a:sx n="79" d="100"/>
          <a:sy n="79" d="100"/>
        </p:scale>
        <p:origin x="213" y="48"/>
      </p:cViewPr>
      <p:guideLst/>
    </p:cSldViewPr>
  </p:slideViewPr>
  <p:notesTextViewPr>
    <p:cViewPr>
      <p:scale>
        <a:sx n="1" d="1"/>
        <a:sy n="1" d="1"/>
      </p:scale>
      <p:origin x="0" y="0"/>
    </p:cViewPr>
  </p:notesTextViewPr>
  <p:sorterViewPr>
    <p:cViewPr>
      <p:scale>
        <a:sx n="100" d="100"/>
        <a:sy n="100" d="100"/>
      </p:scale>
      <p:origin x="0" y="-59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2382A6-0479-448C-A070-D7CDF8483EFC}" type="datetimeFigureOut">
              <a:rPr lang="en-GB" smtClean="0"/>
              <a:t>02/10/2019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6F1CC3-C86D-41DD-9136-C8F59217AD6C}" type="slidenum">
              <a:rPr lang="en-GB" smtClean="0"/>
              <a:t>‹#›</a:t>
            </a:fld>
            <a:endParaRPr lang="en-GB"/>
          </a:p>
        </p:txBody>
      </p:sp>
    </p:spTree>
    <p:extLst>
      <p:ext uri="{BB962C8B-B14F-4D97-AF65-F5344CB8AC3E}">
        <p14:creationId xmlns:p14="http://schemas.microsoft.com/office/powerpoint/2010/main" val="3746869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To help you acquire the research and citations required to achieve a good grade in this module each week you will be guided to undertake some small research activities and update your document with the relevant findings to support your assignment.</a:t>
            </a:r>
          </a:p>
        </p:txBody>
      </p:sp>
      <p:sp>
        <p:nvSpPr>
          <p:cNvPr id="4" name="Slide Number Placeholder 3"/>
          <p:cNvSpPr>
            <a:spLocks noGrp="1"/>
          </p:cNvSpPr>
          <p:nvPr>
            <p:ph type="sldNum" sz="quarter" idx="10"/>
          </p:nvPr>
        </p:nvSpPr>
        <p:spPr/>
        <p:txBody>
          <a:bodyPr/>
          <a:lstStyle/>
          <a:p>
            <a:fld id="{4A0A2339-854D-4810-9E26-ADF03CA437F7}" type="slidenum">
              <a:rPr lang="en-GB" smtClean="0"/>
              <a:pPr/>
              <a:t>3</a:t>
            </a:fld>
            <a:endParaRPr lang="en-GB" dirty="0"/>
          </a:p>
        </p:txBody>
      </p:sp>
    </p:spTree>
    <p:extLst>
      <p:ext uri="{BB962C8B-B14F-4D97-AF65-F5344CB8AC3E}">
        <p14:creationId xmlns:p14="http://schemas.microsoft.com/office/powerpoint/2010/main" val="1115080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 </a:t>
            </a:r>
            <a:r>
              <a:rPr lang="en-GB" b="1" u="sng" dirty="0" smtClean="0"/>
              <a:t>Activity: </a:t>
            </a:r>
            <a:r>
              <a:rPr lang="en-GB" b="1" u="sng" dirty="0" err="1" smtClean="0"/>
              <a:t>Uni</a:t>
            </a:r>
            <a:r>
              <a:rPr lang="en-GB" b="1" u="sng" dirty="0" smtClean="0"/>
              <a:t> &amp; Innovation:</a:t>
            </a:r>
            <a:r>
              <a:rPr lang="en-GB" b="0" u="none" dirty="0" smtClean="0"/>
              <a:t> </a:t>
            </a:r>
            <a:r>
              <a:rPr lang="en-GB" dirty="0" smtClean="0"/>
              <a:t>Research and discover important innovations that were created at Universities?</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4</a:t>
            </a:fld>
            <a:endParaRPr lang="en-GB" dirty="0"/>
          </a:p>
        </p:txBody>
      </p:sp>
    </p:spTree>
    <p:extLst>
      <p:ext uri="{BB962C8B-B14F-4D97-AF65-F5344CB8AC3E}">
        <p14:creationId xmlns:p14="http://schemas.microsoft.com/office/powerpoint/2010/main" val="345763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Innovation &amp;</a:t>
            </a:r>
            <a:r>
              <a:rPr lang="en-GB" baseline="0" dirty="0" smtClean="0"/>
              <a:t> </a:t>
            </a:r>
            <a:r>
              <a:rPr lang="en-GB" dirty="0" smtClean="0"/>
              <a:t>Technology is AMAZING e.g. Smartphones today Apps, Games, MOG, VR, Drones etc.. What's just as Amazing is Human potential our potential to create to create these cool awesome fun innovations. Tech is Amazing your potential is Amazing and that's what this module is about</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extLst>
      <p:ext uri="{BB962C8B-B14F-4D97-AF65-F5344CB8AC3E}">
        <p14:creationId xmlns:p14="http://schemas.microsoft.com/office/powerpoint/2010/main" val="3950888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t>Industry 4.0 is a subset</a:t>
            </a:r>
            <a:r>
              <a:rPr lang="en-GB" b="0" baseline="0" dirty="0" smtClean="0"/>
              <a:t> of the </a:t>
            </a:r>
            <a:r>
              <a:rPr lang="en-GB" b="0" dirty="0" smtClean="0"/>
              <a:t>Fourth Industrial Revolution.</a:t>
            </a:r>
            <a:endParaRPr lang="en-GB" b="0" dirty="0"/>
          </a:p>
        </p:txBody>
      </p:sp>
      <p:sp>
        <p:nvSpPr>
          <p:cNvPr id="4" name="Slide Number Placeholder 3"/>
          <p:cNvSpPr>
            <a:spLocks noGrp="1"/>
          </p:cNvSpPr>
          <p:nvPr>
            <p:ph type="sldNum" sz="quarter" idx="10"/>
          </p:nvPr>
        </p:nvSpPr>
        <p:spPr/>
        <p:txBody>
          <a:bodyPr/>
          <a:lstStyle/>
          <a:p>
            <a:fld id="{9B6F1CC3-C86D-41DD-9136-C8F59217AD6C}" type="slidenum">
              <a:rPr lang="en-GB" smtClean="0"/>
              <a:t>16</a:t>
            </a:fld>
            <a:endParaRPr lang="en-GB"/>
          </a:p>
        </p:txBody>
      </p:sp>
    </p:spTree>
    <p:extLst>
      <p:ext uri="{BB962C8B-B14F-4D97-AF65-F5344CB8AC3E}">
        <p14:creationId xmlns:p14="http://schemas.microsoft.com/office/powerpoint/2010/main" val="2031717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Innovation &amp;</a:t>
            </a:r>
            <a:r>
              <a:rPr lang="en-GB" baseline="0" dirty="0" smtClean="0"/>
              <a:t> </a:t>
            </a:r>
            <a:r>
              <a:rPr lang="en-GB" dirty="0" smtClean="0"/>
              <a:t>Technology is AMAZING e.g. Smartphones today Apps, Games, MOG, VR, Drones etc.. What's just as Amazing is Human potential our potential to create to create these cool awesome fun innovations. Tech is Amazing your potential is Amazing and that's what this module is about</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extLst>
      <p:ext uri="{BB962C8B-B14F-4D97-AF65-F5344CB8AC3E}">
        <p14:creationId xmlns:p14="http://schemas.microsoft.com/office/powerpoint/2010/main" val="3678639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0B3B120-D431-4B88-BFED-C2750C001790}" type="datetimeFigureOut">
              <a:rPr lang="en-GB" smtClean="0"/>
              <a:t>02/10/2019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1685668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B3B120-D431-4B88-BFED-C2750C001790}" type="datetimeFigureOut">
              <a:rPr lang="en-GB" smtClean="0"/>
              <a:t>02/10/2019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3564771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0B3B120-D431-4B88-BFED-C2750C001790}" type="datetimeFigureOut">
              <a:rPr lang="en-GB" smtClean="0"/>
              <a:t>02/10/2019</a:t>
            </a:fld>
            <a:endParaRPr lang="en-GB"/>
          </a:p>
        </p:txBody>
      </p:sp>
      <p:sp>
        <p:nvSpPr>
          <p:cNvPr id="6" name="Slide Number Placeholder 5"/>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3685475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0B3B120-D431-4B88-BFED-C2750C001790}"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848073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0B3B120-D431-4B88-BFED-C2750C001790}" type="datetimeFigureOut">
              <a:rPr lang="en-GB" smtClean="0"/>
              <a:t>02/10/2019</a:t>
            </a:fld>
            <a:endParaRPr lang="en-GB"/>
          </a:p>
        </p:txBody>
      </p:sp>
      <p:sp>
        <p:nvSpPr>
          <p:cNvPr id="9" name="Slide Number Placeholder 8"/>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3821582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0B3B120-D431-4B88-BFED-C2750C001790}" type="datetimeFigureOut">
              <a:rPr lang="en-GB" smtClean="0"/>
              <a:t>02/10/2019</a:t>
            </a:fld>
            <a:endParaRPr lang="en-GB"/>
          </a:p>
        </p:txBody>
      </p:sp>
      <p:sp>
        <p:nvSpPr>
          <p:cNvPr id="5" name="Slide Number Placeholder 4"/>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305059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B3B120-D431-4B88-BFED-C2750C001790}" type="datetimeFigureOut">
              <a:rPr lang="en-GB" smtClean="0"/>
              <a:t>02/10/2019</a:t>
            </a:fld>
            <a:endParaRPr lang="en-GB"/>
          </a:p>
        </p:txBody>
      </p:sp>
      <p:sp>
        <p:nvSpPr>
          <p:cNvPr id="4" name="Slide Number Placeholder 3"/>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3867364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B3B120-D431-4B88-BFED-C2750C001790}"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261592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B3B120-D431-4B88-BFED-C2750C001790}"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951056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B3B120-D431-4B88-BFED-C2750C001790}" type="datetimeFigureOut">
              <a:rPr lang="en-GB" smtClean="0"/>
              <a:t>02/10/2019</a:t>
            </a:fld>
            <a:endParaRPr lang="en-GB"/>
          </a:p>
        </p:txBody>
      </p:sp>
      <p:sp>
        <p:nvSpPr>
          <p:cNvPr id="6" name="Slide Number Placeholder 5"/>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2627115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B3B120-D431-4B88-BFED-C2750C001790}" type="datetimeFigureOut">
              <a:rPr lang="en-GB" smtClean="0"/>
              <a:t>02/10/2019</a:t>
            </a:fld>
            <a:endParaRPr lang="en-GB"/>
          </a:p>
        </p:txBody>
      </p:sp>
      <p:sp>
        <p:nvSpPr>
          <p:cNvPr id="6" name="Slide Number Placeholder 5"/>
          <p:cNvSpPr>
            <a:spLocks noGrp="1"/>
          </p:cNvSpPr>
          <p:nvPr>
            <p:ph type="sldNum" sz="quarter" idx="12"/>
          </p:nvPr>
        </p:nvSpPr>
        <p:spPr/>
        <p:txBody>
          <a:bodyPr/>
          <a:lstStyle/>
          <a:p>
            <a:fld id="{A57C06F2-DF81-4DAC-842A-CDCD8D5F547A}" type="slidenum">
              <a:rPr lang="en-GB" smtClean="0"/>
              <a:t>‹#›</a:t>
            </a:fld>
            <a:endParaRPr lang="en-GB"/>
          </a:p>
        </p:txBody>
      </p:sp>
    </p:spTree>
    <p:extLst>
      <p:ext uri="{BB962C8B-B14F-4D97-AF65-F5344CB8AC3E}">
        <p14:creationId xmlns:p14="http://schemas.microsoft.com/office/powerpoint/2010/main" val="4254166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0B3B120-D431-4B88-BFED-C2750C001790}" type="datetimeFigureOut">
              <a:rPr lang="en-GB" smtClean="0"/>
              <a:t>02/10/2019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57C06F2-DF81-4DAC-842A-CDCD8D5F547A}" type="slidenum">
              <a:rPr lang="en-GB" smtClean="0"/>
              <a:t>‹#›</a:t>
            </a:fld>
            <a:endParaRPr lang="en-GB"/>
          </a:p>
        </p:txBody>
      </p:sp>
    </p:spTree>
    <p:extLst>
      <p:ext uri="{BB962C8B-B14F-4D97-AF65-F5344CB8AC3E}">
        <p14:creationId xmlns:p14="http://schemas.microsoft.com/office/powerpoint/2010/main" val="9813255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onlineuniversities.com/blog/2012/08/100-important-innovations-that-came-from-university-research/"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tinyurl.com/ybzfhop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time_continue=2&amp;v=jbkSRLYSoj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tinyurl.com/y7985avt" TargetMode="External"/><Relationship Id="rId2" Type="http://schemas.openxmlformats.org/officeDocument/2006/relationships/hyperlink" Target="https://www.ted.com/talks/steven_pinker_is_the_world_getting_better_or_worse_a_look_at_the_numbers" TargetMode="External"/><Relationship Id="rId1" Type="http://schemas.openxmlformats.org/officeDocument/2006/relationships/slideLayout" Target="../slideLayouts/slideLayout2.xml"/><Relationship Id="rId4" Type="http://schemas.openxmlformats.org/officeDocument/2006/relationships/hyperlink" Target="http://markccrowley.com/heres-why-bill-gates-calls-steven-pinkers-enlightenment-now-the-greatest-book-hes-ever-rea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m/imgres?imgurl=https%3A%2F%2Fmyrepublica.nagariknetwork.com%2Fuploads%2Fmedia%2FVed%2520Chart.jpg&amp;imgrefurl=https%3A%2F%2Fmyrepublica.nagariknetwork.com%2Fnews%2Ftoward-society-5-0%2F&amp;docid=sPxE_7phK8dkpM&amp;tbnid=XeotKXkiqZyhfM%3A&amp;vet=10ahUKEwiPkISX_frkAhUIExoKHVaqDa0QMwgzKAYwBg..i&amp;w=2100&amp;h=1217&amp;safe=strict&amp;bih=535&amp;biw=1032&amp;q=Society%205.0&amp;ved=0ahUKEwiPkISX_frkAhUIExoKHVaqDa0QMwgzKAYwBg&amp;iact=mrc&amp;uact=8"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gov-online.go.jp/cam/s5/eng/#motiongraphicsModal" TargetMode="External"/><Relationship Id="rId3" Type="http://schemas.openxmlformats.org/officeDocument/2006/relationships/hyperlink" Target="https://youtu.be/khjY5LWF3tg" TargetMode="External"/><Relationship Id="rId7" Type="http://schemas.openxmlformats.org/officeDocument/2006/relationships/hyperlink" Target="https://www.gov-online.go.jp/cam/s5/eng/" TargetMode="External"/><Relationship Id="rId2" Type="http://schemas.openxmlformats.org/officeDocument/2006/relationships/hyperlink" Target="https://www.weforum.org/agenda/2016/01/the-fourth-industrial-revolution-what-it-means-and-how-to-respond/" TargetMode="External"/><Relationship Id="rId1" Type="http://schemas.openxmlformats.org/officeDocument/2006/relationships/slideLayout" Target="../slideLayouts/slideLayout2.xml"/><Relationship Id="rId6" Type="http://schemas.openxmlformats.org/officeDocument/2006/relationships/hyperlink" Target="https://www.youtube.com/watch?v=yKPrJJSv94M" TargetMode="External"/><Relationship Id="rId5" Type="http://schemas.openxmlformats.org/officeDocument/2006/relationships/hyperlink" Target="https://tinyurl.com/y2lr8x38" TargetMode="External"/><Relationship Id="rId4" Type="http://schemas.openxmlformats.org/officeDocument/2006/relationships/hyperlink" Target="https://www.bcg.com/capabilities/operations/embracing-industry-4.0-rediscovering-growth.aspx" TargetMode="External"/><Relationship Id="rId9" Type="http://schemas.openxmlformats.org/officeDocument/2006/relationships/hyperlink" Target="https://www.youtube.com/watch?v=S9JMuwvzz8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aVWHp8FsV1w" TargetMode="External"/><Relationship Id="rId2" Type="http://schemas.openxmlformats.org/officeDocument/2006/relationships/hyperlink" Target="https://www.futurereadyedu.com/what-is-education-4-0-how-you-can-adapt-this-in-the-learning-environment/" TargetMode="External"/><Relationship Id="rId1" Type="http://schemas.openxmlformats.org/officeDocument/2006/relationships/slideLayout" Target="../slideLayouts/slideLayout2.xml"/><Relationship Id="rId6" Type="http://schemas.openxmlformats.org/officeDocument/2006/relationships/hyperlink" Target="https://www.globaljapan.world/article/japan-leads-world-in-education-for-society-5-0/" TargetMode="External"/><Relationship Id="rId5" Type="http://schemas.openxmlformats.org/officeDocument/2006/relationships/hyperlink" Target="https://www.jisc.ac.uk/rd/future-trends" TargetMode="External"/><Relationship Id="rId4" Type="http://schemas.openxmlformats.org/officeDocument/2006/relationships/hyperlink" Target="https://www.jisc.ac.uk/blog/the-potential-of-education-4-is-huge-the-uk-must-take-the-lead-now-12-sep-2018"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tinyurl.com/ydgq7sr6"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tinyurl.com/y2duuyv6"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Pamela\AppData\Local\Microsoft\Windows\Temporary Internet Files\Content.IE5\QOZ7H96L\MC900370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txBox="1">
            <a:spLocks/>
          </p:cNvSpPr>
          <p:nvPr/>
        </p:nvSpPr>
        <p:spPr>
          <a:xfrm>
            <a:off x="2352675" y="1721270"/>
            <a:ext cx="7486650" cy="1635369"/>
          </a:xfrm>
          <a:prstGeom prst="rect">
            <a:avLst/>
          </a:prstGeo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dirty="0">
                <a:solidFill>
                  <a:srgbClr val="FFFF00"/>
                </a:solidFill>
                <a:effectLst>
                  <a:outerShdw blurRad="38100" dist="38100" dir="2700000" algn="tl">
                    <a:srgbClr val="000000">
                      <a:alpha val="43137"/>
                    </a:srgbClr>
                  </a:outerShdw>
                </a:effectLst>
              </a:rPr>
              <a:t>Enterprise &amp; Innovation</a:t>
            </a:r>
          </a:p>
          <a:p>
            <a:r>
              <a:rPr lang="en-GB" sz="5400" dirty="0" smtClean="0">
                <a:solidFill>
                  <a:schemeClr val="bg1"/>
                </a:solidFill>
                <a:effectLst>
                  <a:outerShdw blurRad="38100" dist="38100" dir="2700000" algn="tl">
                    <a:srgbClr val="000000">
                      <a:alpha val="43137"/>
                    </a:srgbClr>
                  </a:outerShdw>
                </a:effectLst>
              </a:rPr>
              <a:t>Technology &amp; Innovation</a:t>
            </a:r>
            <a:endParaRPr lang="en-GB" sz="54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54610184"/>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Introduction</a:t>
            </a:r>
            <a:endParaRPr lang="en-GB" b="1" u="sng" dirty="0"/>
          </a:p>
        </p:txBody>
      </p:sp>
      <p:sp>
        <p:nvSpPr>
          <p:cNvPr id="3" name="Content Placeholder 2"/>
          <p:cNvSpPr>
            <a:spLocks noGrp="1"/>
          </p:cNvSpPr>
          <p:nvPr>
            <p:ph idx="1"/>
          </p:nvPr>
        </p:nvSpPr>
        <p:spPr>
          <a:xfrm>
            <a:off x="2930236" y="1417638"/>
            <a:ext cx="6033655" cy="3917032"/>
          </a:xfrm>
        </p:spPr>
        <p:txBody>
          <a:bodyPr>
            <a:normAutofit fontScale="77500" lnSpcReduction="20000"/>
          </a:bodyPr>
          <a:lstStyle/>
          <a:p>
            <a:r>
              <a:rPr lang="en-GB" dirty="0" smtClean="0"/>
              <a:t>EIGP Cloud doc</a:t>
            </a:r>
          </a:p>
          <a:p>
            <a:r>
              <a:rPr lang="en-GB" dirty="0" smtClean="0"/>
              <a:t>Innovation</a:t>
            </a:r>
          </a:p>
          <a:p>
            <a:r>
              <a:rPr lang="en-GB" dirty="0" smtClean="0"/>
              <a:t>Market </a:t>
            </a:r>
            <a:r>
              <a:rPr lang="en-GB" dirty="0"/>
              <a:t>Trends &amp; Tech </a:t>
            </a:r>
            <a:r>
              <a:rPr lang="en-GB" dirty="0" smtClean="0"/>
              <a:t>Developments</a:t>
            </a:r>
          </a:p>
          <a:p>
            <a:r>
              <a:rPr lang="en-GB" dirty="0"/>
              <a:t>University Creativity &amp; </a:t>
            </a:r>
            <a:r>
              <a:rPr lang="en-GB" dirty="0" smtClean="0"/>
              <a:t>Innovation</a:t>
            </a:r>
          </a:p>
          <a:p>
            <a:r>
              <a:rPr lang="en-GB" dirty="0"/>
              <a:t>Socio-economic </a:t>
            </a:r>
            <a:r>
              <a:rPr lang="en-GB" dirty="0" smtClean="0"/>
              <a:t>development</a:t>
            </a:r>
          </a:p>
          <a:p>
            <a:r>
              <a:rPr lang="en-GB" dirty="0" smtClean="0">
                <a:cs typeface="Arial" panose="020B0604020202020204" pitchFamily="34" charset="0"/>
              </a:rPr>
              <a:t>Kondratieff Wave theory</a:t>
            </a:r>
            <a:endParaRPr lang="en-GB" dirty="0" smtClean="0"/>
          </a:p>
          <a:p>
            <a:r>
              <a:rPr lang="en-GB" dirty="0"/>
              <a:t>Technological </a:t>
            </a:r>
            <a:r>
              <a:rPr lang="en-GB" dirty="0" smtClean="0"/>
              <a:t>revolution</a:t>
            </a:r>
          </a:p>
          <a:p>
            <a:r>
              <a:rPr lang="en-GB" dirty="0"/>
              <a:t>Emerging </a:t>
            </a:r>
            <a:r>
              <a:rPr lang="en-GB" dirty="0" smtClean="0"/>
              <a:t>Technologies</a:t>
            </a:r>
          </a:p>
          <a:p>
            <a:r>
              <a:rPr lang="en-GB" dirty="0"/>
              <a:t>Fourth Industrial </a:t>
            </a:r>
            <a:r>
              <a:rPr lang="en-GB" dirty="0" smtClean="0"/>
              <a:t>Revolution</a:t>
            </a:r>
          </a:p>
          <a:p>
            <a:r>
              <a:rPr lang="en-GB" dirty="0" smtClean="0"/>
              <a:t>Tutorial: Trends.</a:t>
            </a:r>
            <a:endParaRPr lang="en-GB" dirty="0"/>
          </a:p>
        </p:txBody>
      </p:sp>
    </p:spTree>
    <p:extLst>
      <p:ext uri="{BB962C8B-B14F-4D97-AF65-F5344CB8AC3E}">
        <p14:creationId xmlns:p14="http://schemas.microsoft.com/office/powerpoint/2010/main" val="142579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Activity: Cloud folder &amp; doc</a:t>
            </a:r>
            <a:endParaRPr lang="en-GB" b="1" u="sng" dirty="0"/>
          </a:p>
        </p:txBody>
      </p:sp>
      <p:sp>
        <p:nvSpPr>
          <p:cNvPr id="2" name="Content Placeholder 1"/>
          <p:cNvSpPr>
            <a:spLocks noGrp="1"/>
          </p:cNvSpPr>
          <p:nvPr>
            <p:ph idx="1"/>
          </p:nvPr>
        </p:nvSpPr>
        <p:spPr>
          <a:xfrm>
            <a:off x="1283190" y="1310292"/>
            <a:ext cx="9919854" cy="3676150"/>
          </a:xfrm>
        </p:spPr>
        <p:txBody>
          <a:bodyPr>
            <a:normAutofit/>
          </a:bodyPr>
          <a:lstStyle/>
          <a:p>
            <a:pPr marL="109728" indent="0">
              <a:buNone/>
            </a:pPr>
            <a:r>
              <a:rPr lang="en-GB" dirty="0" smtClean="0"/>
              <a:t>It is important to make notes as you progress through the module to help you complete the assessments.</a:t>
            </a:r>
          </a:p>
          <a:p>
            <a:pPr marL="624078" indent="-514350">
              <a:buFont typeface="+mj-lt"/>
              <a:buAutoNum type="arabicPeriod"/>
            </a:pPr>
            <a:r>
              <a:rPr lang="en-GB" dirty="0" smtClean="0"/>
              <a:t>Create a </a:t>
            </a:r>
            <a:r>
              <a:rPr lang="en-GB" b="1" u="sng" dirty="0" smtClean="0"/>
              <a:t>new folder</a:t>
            </a:r>
            <a:r>
              <a:rPr lang="en-GB" b="1" dirty="0" smtClean="0"/>
              <a:t> </a:t>
            </a:r>
            <a:r>
              <a:rPr lang="en-GB" dirty="0" smtClean="0"/>
              <a:t>for this module in your Cloud facility titled e.g. </a:t>
            </a:r>
            <a:r>
              <a:rPr lang="en-GB" b="1" dirty="0" smtClean="0"/>
              <a:t>Enterprise &amp; Innovation</a:t>
            </a:r>
            <a:r>
              <a:rPr lang="en-GB" dirty="0" smtClean="0"/>
              <a:t>.</a:t>
            </a:r>
          </a:p>
          <a:p>
            <a:pPr marL="624078" indent="-514350">
              <a:buFont typeface="+mj-lt"/>
              <a:buAutoNum type="arabicPeriod"/>
            </a:pPr>
            <a:r>
              <a:rPr lang="en-GB" dirty="0"/>
              <a:t>Create a </a:t>
            </a:r>
            <a:r>
              <a:rPr lang="en-GB" b="1" u="sng" dirty="0"/>
              <a:t>new </a:t>
            </a:r>
            <a:r>
              <a:rPr lang="en-GB" b="1" u="sng" dirty="0" smtClean="0"/>
              <a:t>document</a:t>
            </a:r>
            <a:r>
              <a:rPr lang="en-GB" b="1" dirty="0" smtClean="0"/>
              <a:t> </a:t>
            </a:r>
            <a:r>
              <a:rPr lang="en-GB" dirty="0" smtClean="0"/>
              <a:t>in the folder titled e.g.  </a:t>
            </a:r>
            <a:r>
              <a:rPr lang="en-GB" b="1" dirty="0"/>
              <a:t>Enterprise &amp; Innovation</a:t>
            </a:r>
            <a:r>
              <a:rPr lang="en-GB" dirty="0" smtClean="0"/>
              <a:t>.</a:t>
            </a:r>
          </a:p>
          <a:p>
            <a:pPr marL="624078" indent="-514350">
              <a:buFont typeface="+mj-lt"/>
              <a:buAutoNum type="arabicPeriod"/>
            </a:pPr>
            <a:endParaRPr lang="en-GB" dirty="0"/>
          </a:p>
          <a:p>
            <a:pPr marL="624078" indent="-514350">
              <a:buFont typeface="+mj-lt"/>
              <a:buAutoNum type="arabicPeriod"/>
            </a:pPr>
            <a:endParaRPr lang="en-GB" dirty="0" smtClean="0"/>
          </a:p>
          <a:p>
            <a:pPr marL="624078" indent="-514350">
              <a:buFont typeface="+mj-lt"/>
              <a:buAutoNum type="arabicPeriod"/>
            </a:pPr>
            <a:endParaRPr lang="en-GB" dirty="0" smtClean="0"/>
          </a:p>
        </p:txBody>
      </p:sp>
    </p:spTree>
    <p:extLst>
      <p:ext uri="{BB962C8B-B14F-4D97-AF65-F5344CB8AC3E}">
        <p14:creationId xmlns:p14="http://schemas.microsoft.com/office/powerpoint/2010/main" val="3964279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60181" y="202275"/>
            <a:ext cx="9116590" cy="1143000"/>
          </a:xfrm>
        </p:spPr>
        <p:txBody>
          <a:bodyPr>
            <a:normAutofit/>
          </a:bodyPr>
          <a:lstStyle/>
          <a:p>
            <a:pPr algn="l"/>
            <a:r>
              <a:rPr lang="en-GB" b="1" u="sng" dirty="0" smtClean="0">
                <a:effectLst/>
              </a:rPr>
              <a:t>University Creativity &amp; Innovation</a:t>
            </a:r>
            <a:endParaRPr lang="en-GB" b="1" u="sng" dirty="0"/>
          </a:p>
        </p:txBody>
      </p:sp>
      <p:sp>
        <p:nvSpPr>
          <p:cNvPr id="2" name="Content Placeholder 1"/>
          <p:cNvSpPr>
            <a:spLocks noGrp="1"/>
          </p:cNvSpPr>
          <p:nvPr>
            <p:ph idx="1"/>
          </p:nvPr>
        </p:nvSpPr>
        <p:spPr>
          <a:xfrm>
            <a:off x="1177636" y="1190383"/>
            <a:ext cx="9774382" cy="4525963"/>
          </a:xfrm>
        </p:spPr>
        <p:txBody>
          <a:bodyPr>
            <a:normAutofit/>
          </a:bodyPr>
          <a:lstStyle/>
          <a:p>
            <a:r>
              <a:rPr lang="en-GB" dirty="0"/>
              <a:t>Universities </a:t>
            </a:r>
            <a:r>
              <a:rPr lang="en-GB" dirty="0" smtClean="0"/>
              <a:t>are </a:t>
            </a:r>
            <a:r>
              <a:rPr lang="en-GB" b="1" dirty="0" smtClean="0"/>
              <a:t>Birthplaces </a:t>
            </a:r>
            <a:r>
              <a:rPr lang="en-GB" b="1" dirty="0"/>
              <a:t>of new ideas</a:t>
            </a:r>
            <a:r>
              <a:rPr lang="en-GB" dirty="0"/>
              <a:t>, </a:t>
            </a:r>
            <a:r>
              <a:rPr lang="en-GB" dirty="0" smtClean="0"/>
              <a:t>research </a:t>
            </a:r>
            <a:r>
              <a:rPr lang="en-GB" dirty="0"/>
              <a:t>development </a:t>
            </a:r>
            <a:r>
              <a:rPr lang="en-GB" b="1" dirty="0"/>
              <a:t>and innovation </a:t>
            </a:r>
            <a:r>
              <a:rPr lang="en-GB" dirty="0"/>
              <a:t>that change the world.</a:t>
            </a:r>
          </a:p>
          <a:p>
            <a:r>
              <a:rPr lang="en-GB" dirty="0" smtClean="0"/>
              <a:t>They </a:t>
            </a:r>
            <a:r>
              <a:rPr lang="en-GB" b="1" dirty="0" smtClean="0"/>
              <a:t>encourage</a:t>
            </a:r>
            <a:r>
              <a:rPr lang="en-GB" dirty="0" smtClean="0"/>
              <a:t> </a:t>
            </a:r>
            <a:r>
              <a:rPr lang="en-GB" b="1" dirty="0"/>
              <a:t>open mindedness </a:t>
            </a:r>
            <a:r>
              <a:rPr lang="en-GB" dirty="0"/>
              <a:t>and </a:t>
            </a:r>
            <a:r>
              <a:rPr lang="en-GB" b="1" dirty="0" smtClean="0"/>
              <a:t>exploration</a:t>
            </a:r>
            <a:r>
              <a:rPr lang="en-GB" dirty="0" smtClean="0"/>
              <a:t>.</a:t>
            </a:r>
          </a:p>
          <a:p>
            <a:r>
              <a:rPr lang="en-GB" b="1" dirty="0" smtClean="0"/>
              <a:t>Universities provide an </a:t>
            </a:r>
            <a:r>
              <a:rPr lang="en-GB" b="1" dirty="0"/>
              <a:t>opportunity </a:t>
            </a:r>
            <a:r>
              <a:rPr lang="en-GB" dirty="0"/>
              <a:t>for you to discover </a:t>
            </a:r>
            <a:r>
              <a:rPr lang="en-GB" dirty="0" smtClean="0"/>
              <a:t>and follow your interests and passions. </a:t>
            </a:r>
          </a:p>
          <a:p>
            <a:r>
              <a:rPr lang="en-GB" dirty="0" smtClean="0"/>
              <a:t>Tech examples include the TV, Computers, The Internet, Programming languages, Google, </a:t>
            </a:r>
            <a:r>
              <a:rPr lang="en-GB" dirty="0" err="1" smtClean="0"/>
              <a:t>facebook</a:t>
            </a:r>
            <a:r>
              <a:rPr lang="en-GB" dirty="0"/>
              <a:t> </a:t>
            </a:r>
            <a:r>
              <a:rPr lang="en-GB" dirty="0" smtClean="0"/>
              <a:t>etc… </a:t>
            </a:r>
            <a:r>
              <a:rPr lang="en-GB" sz="1800" dirty="0" smtClean="0"/>
              <a:t>for </a:t>
            </a:r>
            <a:r>
              <a:rPr lang="en-GB" sz="1800" dirty="0"/>
              <a:t>more </a:t>
            </a:r>
            <a:r>
              <a:rPr lang="en-GB" sz="1800" dirty="0" smtClean="0"/>
              <a:t>info </a:t>
            </a:r>
            <a:r>
              <a:rPr lang="en-GB" sz="1800" dirty="0">
                <a:hlinkClick r:id="rId3"/>
              </a:rPr>
              <a:t>click </a:t>
            </a:r>
            <a:r>
              <a:rPr lang="en-GB" sz="1800" dirty="0" smtClean="0">
                <a:hlinkClick r:id="rId3"/>
              </a:rPr>
              <a:t>here</a:t>
            </a:r>
            <a:r>
              <a:rPr lang="en-GB" dirty="0" smtClean="0"/>
              <a:t>.</a:t>
            </a:r>
            <a:endParaRPr lang="en-GB" dirty="0"/>
          </a:p>
        </p:txBody>
      </p:sp>
    </p:spTree>
    <p:extLst>
      <p:ext uri="{BB962C8B-B14F-4D97-AF65-F5344CB8AC3E}">
        <p14:creationId xmlns:p14="http://schemas.microsoft.com/office/powerpoint/2010/main" val="1594992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Activity: Tech Innovation</a:t>
            </a:r>
            <a:endParaRPr lang="en-GB" b="1" u="sng" dirty="0"/>
          </a:p>
        </p:txBody>
      </p:sp>
      <p:sp>
        <p:nvSpPr>
          <p:cNvPr id="3" name="Content Placeholder 2"/>
          <p:cNvSpPr>
            <a:spLocks noGrp="1"/>
          </p:cNvSpPr>
          <p:nvPr>
            <p:ph idx="1"/>
          </p:nvPr>
        </p:nvSpPr>
        <p:spPr>
          <a:xfrm>
            <a:off x="484610" y="1363378"/>
            <a:ext cx="10972800" cy="3917032"/>
          </a:xfrm>
        </p:spPr>
        <p:txBody>
          <a:bodyPr/>
          <a:lstStyle/>
          <a:p>
            <a:pPr marL="0" indent="0">
              <a:buNone/>
            </a:pPr>
            <a:r>
              <a:rPr lang="en-GB" dirty="0"/>
              <a:t>Research and document </a:t>
            </a:r>
            <a:r>
              <a:rPr lang="en-GB" dirty="0" smtClean="0"/>
              <a:t>answers to the following </a:t>
            </a:r>
            <a:r>
              <a:rPr lang="en-GB" dirty="0"/>
              <a:t>using several sources</a:t>
            </a:r>
            <a:r>
              <a:rPr lang="en-GB" dirty="0" smtClean="0"/>
              <a:t>.</a:t>
            </a:r>
          </a:p>
          <a:p>
            <a:pPr marL="514350" indent="-514350">
              <a:buFont typeface="+mj-lt"/>
              <a:buAutoNum type="arabicPeriod"/>
            </a:pPr>
            <a:r>
              <a:rPr lang="en-GB" dirty="0" smtClean="0"/>
              <a:t>What is </a:t>
            </a:r>
            <a:r>
              <a:rPr lang="en-GB" b="1" dirty="0" smtClean="0"/>
              <a:t>Technological</a:t>
            </a:r>
            <a:r>
              <a:rPr lang="en-GB" dirty="0" smtClean="0"/>
              <a:t> </a:t>
            </a:r>
            <a:r>
              <a:rPr lang="en-GB" b="1" dirty="0" smtClean="0"/>
              <a:t>Innovation</a:t>
            </a:r>
            <a:r>
              <a:rPr lang="en-GB" dirty="0" smtClean="0"/>
              <a:t>?</a:t>
            </a:r>
          </a:p>
          <a:p>
            <a:pPr marL="514350" indent="-514350">
              <a:buFont typeface="+mj-lt"/>
              <a:buAutoNum type="arabicPeriod"/>
            </a:pPr>
            <a:r>
              <a:rPr lang="en-GB" dirty="0" smtClean="0"/>
              <a:t>What are some of the </a:t>
            </a:r>
            <a:r>
              <a:rPr lang="en-GB" b="1" dirty="0" smtClean="0"/>
              <a:t>greatest Tech Innovations</a:t>
            </a:r>
            <a:r>
              <a:rPr lang="en-GB" dirty="0" smtClean="0"/>
              <a:t>?</a:t>
            </a:r>
          </a:p>
          <a:p>
            <a:pPr marL="514350" indent="-514350">
              <a:buFont typeface="+mj-lt"/>
              <a:buAutoNum type="arabicPeriod"/>
            </a:pPr>
            <a:r>
              <a:rPr lang="en-GB" dirty="0" smtClean="0"/>
              <a:t>What is your </a:t>
            </a:r>
            <a:r>
              <a:rPr lang="en-GB" b="1" dirty="0" smtClean="0"/>
              <a:t>favourite Tech Innovation</a:t>
            </a:r>
            <a:r>
              <a:rPr lang="en-GB" dirty="0" smtClean="0"/>
              <a:t>?</a:t>
            </a:r>
          </a:p>
          <a:p>
            <a:pPr>
              <a:buFont typeface="Courier New" panose="02070309020205020404" pitchFamily="49" charset="0"/>
              <a:buChar char="o"/>
            </a:pPr>
            <a:r>
              <a:rPr lang="en-GB" dirty="0" smtClean="0"/>
              <a:t>Share when prompted.</a:t>
            </a:r>
          </a:p>
          <a:p>
            <a:pPr marL="514350" indent="-514350">
              <a:buFont typeface="+mj-lt"/>
              <a:buAutoNum type="arabicPeriod"/>
            </a:pPr>
            <a:endParaRPr lang="en-GB" dirty="0" smtClean="0"/>
          </a:p>
        </p:txBody>
      </p:sp>
    </p:spTree>
    <p:extLst>
      <p:ext uri="{BB962C8B-B14F-4D97-AF65-F5344CB8AC3E}">
        <p14:creationId xmlns:p14="http://schemas.microsoft.com/office/powerpoint/2010/main" val="7602430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Activity: Innovation</a:t>
            </a:r>
            <a:endParaRPr lang="en-GB" b="1" u="sng"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a:t>
            </a:r>
            <a:r>
              <a:rPr lang="en-GB" b="1" dirty="0" smtClean="0"/>
              <a:t>Innovation</a:t>
            </a:r>
            <a:r>
              <a:rPr lang="en-GB" dirty="0" smtClean="0"/>
              <a:t>? Research and document several definitions using several sources.</a:t>
            </a:r>
          </a:p>
          <a:p>
            <a:pPr>
              <a:buFont typeface="Courier New" panose="02070309020205020404" pitchFamily="49" charset="0"/>
              <a:buChar char="o"/>
            </a:pPr>
            <a:r>
              <a:rPr lang="en-GB" dirty="0" smtClean="0"/>
              <a:t>Share when prompted.</a:t>
            </a:r>
          </a:p>
          <a:p>
            <a:pPr marL="514350" indent="-514350">
              <a:buFont typeface="+mj-lt"/>
              <a:buAutoNum type="arabicPeriod"/>
            </a:pPr>
            <a:endParaRPr lang="en-GB" dirty="0" smtClean="0"/>
          </a:p>
        </p:txBody>
      </p:sp>
    </p:spTree>
    <p:extLst>
      <p:ext uri="{BB962C8B-B14F-4D97-AF65-F5344CB8AC3E}">
        <p14:creationId xmlns:p14="http://schemas.microsoft.com/office/powerpoint/2010/main" val="26653373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Activity</a:t>
            </a:r>
            <a:endParaRPr lang="en-GB" b="1" u="sng" dirty="0"/>
          </a:p>
        </p:txBody>
      </p:sp>
      <p:sp>
        <p:nvSpPr>
          <p:cNvPr id="2" name="Content Placeholder 1"/>
          <p:cNvSpPr>
            <a:spLocks noGrp="1"/>
          </p:cNvSpPr>
          <p:nvPr>
            <p:ph idx="1"/>
          </p:nvPr>
        </p:nvSpPr>
        <p:spPr>
          <a:xfrm>
            <a:off x="1243322" y="1468173"/>
            <a:ext cx="8736137" cy="3676150"/>
          </a:xfrm>
        </p:spPr>
        <p:txBody>
          <a:bodyPr>
            <a:normAutofit/>
          </a:bodyPr>
          <a:lstStyle/>
          <a:p>
            <a:pPr marL="624078" indent="-514350">
              <a:buFont typeface="+mj-lt"/>
              <a:buAutoNum type="arabicPeriod"/>
            </a:pPr>
            <a:r>
              <a:rPr lang="en-GB" dirty="0" smtClean="0"/>
              <a:t>In 2/3s discuss and decide what you think is </a:t>
            </a:r>
            <a:r>
              <a:rPr lang="en-GB" b="1" dirty="0" smtClean="0"/>
              <a:t>THE BEST INNOVATION EVER?</a:t>
            </a:r>
          </a:p>
          <a:p>
            <a:pPr marL="624078" indent="-514350">
              <a:buFont typeface="Courier New" panose="02070309020205020404" pitchFamily="49" charset="0"/>
              <a:buChar char="o"/>
            </a:pPr>
            <a:r>
              <a:rPr lang="en-GB" dirty="0" smtClean="0"/>
              <a:t>Share when prompted by your tutor;</a:t>
            </a:r>
          </a:p>
          <a:p>
            <a:pPr marL="624078" indent="-514350">
              <a:buFont typeface="+mj-lt"/>
              <a:buAutoNum type="arabicPeriod" startAt="2"/>
            </a:pPr>
            <a:r>
              <a:rPr lang="en-GB" dirty="0" smtClean="0"/>
              <a:t>Post it (Title &amp; image) on </a:t>
            </a:r>
            <a:r>
              <a:rPr lang="en-GB" dirty="0"/>
              <a:t>the </a:t>
            </a:r>
            <a:r>
              <a:rPr lang="en-GB" dirty="0" smtClean="0"/>
              <a:t>e-whiteboard: </a:t>
            </a:r>
            <a:r>
              <a:rPr lang="en-GB" dirty="0">
                <a:hlinkClick r:id="rId2"/>
              </a:rPr>
              <a:t>https://</a:t>
            </a:r>
            <a:r>
              <a:rPr lang="en-GB" dirty="0" smtClean="0">
                <a:hlinkClick r:id="rId2"/>
              </a:rPr>
              <a:t>tinyurl.com/ybzfhopt</a:t>
            </a:r>
            <a:r>
              <a:rPr lang="en-GB" dirty="0"/>
              <a:t>.</a:t>
            </a:r>
            <a:br>
              <a:rPr lang="en-GB" dirty="0"/>
            </a:br>
            <a:endParaRPr lang="en-GB" dirty="0"/>
          </a:p>
        </p:txBody>
      </p:sp>
    </p:spTree>
    <p:extLst>
      <p:ext uri="{BB962C8B-B14F-4D97-AF65-F5344CB8AC3E}">
        <p14:creationId xmlns:p14="http://schemas.microsoft.com/office/powerpoint/2010/main" val="2488424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Importance &amp; benefit of Innovation</a:t>
            </a:r>
            <a:endParaRPr lang="en-GB" b="1" u="sng" dirty="0"/>
          </a:p>
        </p:txBody>
      </p:sp>
      <p:sp>
        <p:nvSpPr>
          <p:cNvPr id="3" name="Content Placeholder 2"/>
          <p:cNvSpPr>
            <a:spLocks noGrp="1"/>
          </p:cNvSpPr>
          <p:nvPr>
            <p:ph idx="1"/>
          </p:nvPr>
        </p:nvSpPr>
        <p:spPr/>
        <p:txBody>
          <a:bodyPr>
            <a:normAutofit/>
          </a:bodyPr>
          <a:lstStyle/>
          <a:p>
            <a:pPr marL="0" indent="0">
              <a:buNone/>
            </a:pPr>
            <a:r>
              <a:rPr lang="en-GB" dirty="0"/>
              <a:t>Research and document answers to the following using several sources</a:t>
            </a:r>
            <a:r>
              <a:rPr lang="en-GB" dirty="0" smtClean="0"/>
              <a:t>.</a:t>
            </a:r>
          </a:p>
          <a:p>
            <a:r>
              <a:rPr lang="en-GB" dirty="0" smtClean="0"/>
              <a:t>Why is </a:t>
            </a:r>
            <a:r>
              <a:rPr lang="en-GB" b="1" dirty="0" smtClean="0"/>
              <a:t>Innovation</a:t>
            </a:r>
            <a:r>
              <a:rPr lang="en-GB" dirty="0" smtClean="0"/>
              <a:t> </a:t>
            </a:r>
            <a:r>
              <a:rPr lang="en-GB" b="1" dirty="0" smtClean="0"/>
              <a:t>important</a:t>
            </a:r>
            <a:r>
              <a:rPr lang="en-GB" dirty="0" smtClean="0"/>
              <a:t> in society?</a:t>
            </a:r>
          </a:p>
          <a:p>
            <a:r>
              <a:rPr lang="en-GB" dirty="0" smtClean="0"/>
              <a:t>What are the </a:t>
            </a:r>
            <a:r>
              <a:rPr lang="en-GB" b="1" dirty="0" smtClean="0"/>
              <a:t>benefits of Innovation</a:t>
            </a:r>
            <a:r>
              <a:rPr lang="en-GB" dirty="0" smtClean="0"/>
              <a:t>? </a:t>
            </a:r>
          </a:p>
          <a:p>
            <a:pPr>
              <a:buFont typeface="Courier New" panose="02070309020205020404" pitchFamily="49" charset="0"/>
              <a:buChar char="o"/>
            </a:pPr>
            <a:r>
              <a:rPr lang="en-GB" dirty="0"/>
              <a:t>Share when prompted</a:t>
            </a:r>
            <a:r>
              <a:rPr lang="en-GB" dirty="0" smtClean="0"/>
              <a:t>.</a:t>
            </a:r>
            <a:endParaRPr lang="en-GB" dirty="0"/>
          </a:p>
        </p:txBody>
      </p:sp>
    </p:spTree>
    <p:extLst>
      <p:ext uri="{BB962C8B-B14F-4D97-AF65-F5344CB8AC3E}">
        <p14:creationId xmlns:p14="http://schemas.microsoft.com/office/powerpoint/2010/main" val="24859200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Innovation: Daily use</a:t>
            </a:r>
            <a:endParaRPr lang="en-GB" b="1" u="sng" dirty="0"/>
          </a:p>
        </p:txBody>
      </p:sp>
      <p:sp>
        <p:nvSpPr>
          <p:cNvPr id="2" name="Content Placeholder 1"/>
          <p:cNvSpPr>
            <a:spLocks noGrp="1"/>
          </p:cNvSpPr>
          <p:nvPr>
            <p:ph idx="1"/>
          </p:nvPr>
        </p:nvSpPr>
        <p:spPr/>
        <p:txBody>
          <a:bodyPr>
            <a:normAutofit/>
          </a:bodyPr>
          <a:lstStyle/>
          <a:p>
            <a:r>
              <a:rPr lang="en-GB" dirty="0" smtClean="0"/>
              <a:t>What are some of the great inventions / innovations we use everyday that enhance our lives?</a:t>
            </a:r>
            <a:endParaRPr lang="en-GB" dirty="0"/>
          </a:p>
        </p:txBody>
      </p:sp>
    </p:spTree>
    <p:extLst>
      <p:ext uri="{BB962C8B-B14F-4D97-AF65-F5344CB8AC3E}">
        <p14:creationId xmlns:p14="http://schemas.microsoft.com/office/powerpoint/2010/main" val="28326987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Human &amp; Socio-economic development</a:t>
            </a:r>
            <a:endParaRPr lang="en-GB" sz="3200" dirty="0"/>
          </a:p>
        </p:txBody>
      </p:sp>
      <p:sp>
        <p:nvSpPr>
          <p:cNvPr id="3" name="Content Placeholder 2"/>
          <p:cNvSpPr>
            <a:spLocks noGrp="1"/>
          </p:cNvSpPr>
          <p:nvPr>
            <p:ph idx="1"/>
          </p:nvPr>
        </p:nvSpPr>
        <p:spPr>
          <a:xfrm>
            <a:off x="838200" y="1279492"/>
            <a:ext cx="10515600" cy="4351338"/>
          </a:xfrm>
        </p:spPr>
        <p:txBody>
          <a:bodyPr>
            <a:normAutofit fontScale="92500" lnSpcReduction="10000"/>
          </a:bodyPr>
          <a:lstStyle/>
          <a:p>
            <a:pPr marL="0" indent="0">
              <a:buNone/>
            </a:pPr>
            <a:r>
              <a:rPr lang="en-GB" b="1" u="sng" dirty="0" smtClean="0"/>
              <a:t>Production, </a:t>
            </a:r>
            <a:r>
              <a:rPr lang="en-GB" b="1" u="sng" dirty="0"/>
              <a:t>Innovation </a:t>
            </a:r>
            <a:r>
              <a:rPr lang="en-GB" b="1" u="sng" dirty="0" smtClean="0"/>
              <a:t>&amp; Creative freedom time-line:</a:t>
            </a:r>
          </a:p>
          <a:p>
            <a:pPr marL="514350" indent="-514350">
              <a:buFont typeface="+mj-lt"/>
              <a:buAutoNum type="arabicPeriod"/>
            </a:pPr>
            <a:r>
              <a:rPr lang="en-GB" dirty="0" smtClean="0"/>
              <a:t>Human Labour \/</a:t>
            </a:r>
          </a:p>
          <a:p>
            <a:pPr marL="514350" indent="-514350">
              <a:buFont typeface="+mj-lt"/>
              <a:buAutoNum type="arabicPeriod"/>
            </a:pPr>
            <a:r>
              <a:rPr lang="en-GB" dirty="0" smtClean="0"/>
              <a:t>Agricultural farming \/</a:t>
            </a:r>
          </a:p>
          <a:p>
            <a:pPr marL="514350" indent="-514350">
              <a:buFont typeface="+mj-lt"/>
              <a:buAutoNum type="arabicPeriod"/>
            </a:pPr>
            <a:r>
              <a:rPr lang="en-GB" dirty="0" smtClean="0"/>
              <a:t>Electrical Engineering \/</a:t>
            </a:r>
          </a:p>
          <a:p>
            <a:pPr marL="514350" indent="-514350">
              <a:buFont typeface="+mj-lt"/>
              <a:buAutoNum type="arabicPeriod"/>
            </a:pPr>
            <a:r>
              <a:rPr lang="en-GB" dirty="0" smtClean="0"/>
              <a:t>Industrial revolution / Automation \/</a:t>
            </a:r>
          </a:p>
          <a:p>
            <a:pPr marL="514350" indent="-514350">
              <a:buFont typeface="+mj-lt"/>
              <a:buAutoNum type="arabicPeriod"/>
            </a:pPr>
            <a:r>
              <a:rPr lang="en-GB" dirty="0" smtClean="0"/>
              <a:t>Information Age / Digital Age / Knowledge-based Economy</a:t>
            </a:r>
          </a:p>
          <a:p>
            <a:pPr lvl="1"/>
            <a:r>
              <a:rPr lang="en-GB" dirty="0" smtClean="0"/>
              <a:t>Allows much Greater freedom for creativity, freedom for innovation and self-actualisation.</a:t>
            </a:r>
            <a:endParaRPr lang="en-GB" dirty="0"/>
          </a:p>
          <a:p>
            <a:pPr marL="514350" indent="-514350">
              <a:buFont typeface="+mj-lt"/>
              <a:buAutoNum type="arabicPeriod"/>
            </a:pPr>
            <a:r>
              <a:rPr lang="en-GB" dirty="0" smtClean="0"/>
              <a:t>?</a:t>
            </a:r>
          </a:p>
        </p:txBody>
      </p:sp>
    </p:spTree>
    <p:extLst>
      <p:ext uri="{BB962C8B-B14F-4D97-AF65-F5344CB8AC3E}">
        <p14:creationId xmlns:p14="http://schemas.microsoft.com/office/powerpoint/2010/main" val="5386776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987812" cy="1325563"/>
          </a:xfrm>
        </p:spPr>
        <p:txBody>
          <a:bodyPr>
            <a:normAutofit fontScale="90000"/>
          </a:bodyPr>
          <a:lstStyle/>
          <a:p>
            <a:r>
              <a:rPr lang="en-GB" b="1" u="sng" dirty="0" smtClean="0">
                <a:latin typeface="+mn-lt"/>
                <a:cs typeface="Arial" panose="020B0604020202020204" pitchFamily="34" charset="0"/>
              </a:rPr>
              <a:t>Evolution Technology and Change</a:t>
            </a:r>
            <a:endParaRPr lang="en-GB" b="1" u="sng" dirty="0">
              <a:latin typeface="+mn-lt"/>
              <a:cs typeface="Arial" panose="020B0604020202020204" pitchFamily="34" charset="0"/>
            </a:endParaRPr>
          </a:p>
        </p:txBody>
      </p:sp>
      <p:sp>
        <p:nvSpPr>
          <p:cNvPr id="3" name="Content Placeholder 2"/>
          <p:cNvSpPr>
            <a:spLocks noGrp="1"/>
          </p:cNvSpPr>
          <p:nvPr>
            <p:ph idx="1"/>
          </p:nvPr>
        </p:nvSpPr>
        <p:spPr>
          <a:xfrm>
            <a:off x="1517074" y="1427453"/>
            <a:ext cx="9365672" cy="4383540"/>
          </a:xfrm>
        </p:spPr>
        <p:txBody>
          <a:bodyPr>
            <a:normAutofit/>
          </a:bodyPr>
          <a:lstStyle/>
          <a:p>
            <a:pPr marL="0" indent="0">
              <a:lnSpc>
                <a:spcPct val="120000"/>
              </a:lnSpc>
              <a:spcBef>
                <a:spcPts val="450"/>
              </a:spcBef>
              <a:buNone/>
            </a:pPr>
            <a:r>
              <a:rPr lang="en-GB" sz="2325" b="1" dirty="0">
                <a:latin typeface="Arial" panose="020B0604020202020204" pitchFamily="34" charset="0"/>
                <a:cs typeface="Arial" panose="020B0604020202020204" pitchFamily="34" charset="0"/>
              </a:rPr>
              <a:t>Video: </a:t>
            </a:r>
            <a:endParaRPr lang="en-GB" sz="2325" b="1" dirty="0" smtClean="0">
              <a:latin typeface="Arial" panose="020B0604020202020204" pitchFamily="34" charset="0"/>
              <a:cs typeface="Arial" panose="020B0604020202020204" pitchFamily="34" charset="0"/>
            </a:endParaRPr>
          </a:p>
          <a:p>
            <a:pPr>
              <a:lnSpc>
                <a:spcPct val="120000"/>
              </a:lnSpc>
              <a:spcBef>
                <a:spcPts val="450"/>
              </a:spcBef>
            </a:pPr>
            <a:r>
              <a:rPr lang="en-GB" sz="2325" dirty="0" smtClean="0">
                <a:latin typeface="Arial" panose="020B0604020202020204" pitchFamily="34" charset="0"/>
                <a:cs typeface="Arial" panose="020B0604020202020204" pitchFamily="34" charset="0"/>
                <a:hlinkClick r:id="rId2"/>
              </a:rPr>
              <a:t>Technological </a:t>
            </a:r>
            <a:r>
              <a:rPr lang="en-GB" sz="2325" dirty="0">
                <a:latin typeface="Arial" panose="020B0604020202020204" pitchFamily="34" charset="0"/>
                <a:cs typeface="Arial" panose="020B0604020202020204" pitchFamily="34" charset="0"/>
                <a:hlinkClick r:id="rId2"/>
              </a:rPr>
              <a:t>innovation &amp; Socio-economic development</a:t>
            </a:r>
            <a:endParaRPr lang="en-GB" sz="2325" dirty="0">
              <a:latin typeface="Arial" panose="020B0604020202020204" pitchFamily="34" charset="0"/>
              <a:cs typeface="Arial" panose="020B0604020202020204" pitchFamily="34" charset="0"/>
            </a:endParaRPr>
          </a:p>
          <a:p>
            <a:pPr marL="0" indent="0">
              <a:lnSpc>
                <a:spcPct val="120000"/>
              </a:lnSpc>
              <a:spcBef>
                <a:spcPts val="450"/>
              </a:spcBef>
              <a:buNone/>
            </a:pPr>
            <a:endParaRPr lang="en-GB" sz="2325" dirty="0">
              <a:latin typeface="Arial" panose="020B0604020202020204" pitchFamily="34" charset="0"/>
              <a:cs typeface="Arial" panose="020B0604020202020204" pitchFamily="34" charset="0"/>
            </a:endParaRPr>
          </a:p>
          <a:p>
            <a:pPr marL="0" indent="0">
              <a:lnSpc>
                <a:spcPct val="120000"/>
              </a:lnSpc>
              <a:spcBef>
                <a:spcPts val="450"/>
              </a:spcBef>
              <a:buNone/>
            </a:pPr>
            <a:endParaRPr lang="en-GB" sz="2325" dirty="0" smtClean="0">
              <a:latin typeface="Arial" panose="020B0604020202020204" pitchFamily="34" charset="0"/>
              <a:cs typeface="Arial" panose="020B0604020202020204" pitchFamily="34" charset="0"/>
            </a:endParaRPr>
          </a:p>
          <a:p>
            <a:pPr marL="0" indent="0">
              <a:lnSpc>
                <a:spcPct val="120000"/>
              </a:lnSpc>
              <a:spcBef>
                <a:spcPts val="450"/>
              </a:spcBef>
              <a:buNone/>
            </a:pPr>
            <a:endParaRPr lang="en-GB" sz="800" dirty="0" smtClean="0">
              <a:latin typeface="Arial" panose="020B0604020202020204" pitchFamily="34" charset="0"/>
              <a:cs typeface="Arial" panose="020B0604020202020204" pitchFamily="34" charset="0"/>
            </a:endParaRPr>
          </a:p>
          <a:p>
            <a:pPr marL="0" indent="0">
              <a:lnSpc>
                <a:spcPct val="120000"/>
              </a:lnSpc>
              <a:spcBef>
                <a:spcPts val="450"/>
              </a:spcBef>
              <a:buNone/>
            </a:pPr>
            <a:endParaRPr lang="en-GB" sz="2325" dirty="0">
              <a:latin typeface="Arial" panose="020B0604020202020204" pitchFamily="34" charset="0"/>
              <a:cs typeface="Arial" panose="020B0604020202020204" pitchFamily="34" charset="0"/>
            </a:endParaRPr>
          </a:p>
          <a:p>
            <a:pPr marL="0" indent="0">
              <a:lnSpc>
                <a:spcPct val="120000"/>
              </a:lnSpc>
              <a:spcBef>
                <a:spcPts val="450"/>
              </a:spcBef>
              <a:buNone/>
            </a:pPr>
            <a:r>
              <a:rPr lang="en-GB" sz="1650" dirty="0" smtClean="0">
                <a:latin typeface="Arial" panose="020B0604020202020204" pitchFamily="34" charset="0"/>
                <a:cs typeface="Arial" panose="020B0604020202020204" pitchFamily="34" charset="0"/>
              </a:rPr>
              <a:t>Note</a:t>
            </a:r>
            <a:r>
              <a:rPr lang="en-GB" sz="1650" dirty="0">
                <a:latin typeface="Arial" panose="020B0604020202020204" pitchFamily="34" charset="0"/>
                <a:cs typeface="Arial" panose="020B0604020202020204" pitchFamily="34" charset="0"/>
              </a:rPr>
              <a:t>: Whereas society may not be perfect there is a clear upward trend, human society is continually improving and we have seen unprecedented change and innovation in the past </a:t>
            </a:r>
            <a:r>
              <a:rPr lang="en-GB" sz="1650" dirty="0" smtClean="0">
                <a:latin typeface="Arial" panose="020B0604020202020204" pitchFamily="34" charset="0"/>
                <a:cs typeface="Arial" panose="020B0604020202020204" pitchFamily="34" charset="0"/>
              </a:rPr>
              <a:t>100 </a:t>
            </a:r>
            <a:r>
              <a:rPr lang="en-GB" sz="1650" dirty="0">
                <a:latin typeface="Arial" panose="020B0604020202020204" pitchFamily="34" charset="0"/>
                <a:cs typeface="Arial" panose="020B0604020202020204" pitchFamily="34" charset="0"/>
              </a:rPr>
              <a:t>years. Just think where we'll be </a:t>
            </a:r>
            <a:r>
              <a:rPr lang="en-GB" sz="1650" dirty="0" smtClean="0">
                <a:latin typeface="Arial" panose="020B0604020202020204" pitchFamily="34" charset="0"/>
                <a:cs typeface="Arial" panose="020B0604020202020204" pitchFamily="34" charset="0"/>
              </a:rPr>
              <a:t>100 </a:t>
            </a:r>
            <a:r>
              <a:rPr lang="en-GB" sz="1650" dirty="0">
                <a:latin typeface="Arial" panose="020B0604020202020204" pitchFamily="34" charset="0"/>
                <a:cs typeface="Arial" panose="020B0604020202020204" pitchFamily="34" charset="0"/>
              </a:rPr>
              <a:t>years from now. You / Your generation will have a positive impact and continue this evolution </a:t>
            </a:r>
            <a:r>
              <a:rPr lang="en-GB" sz="1650" dirty="0" smtClean="0">
                <a:latin typeface="Arial" panose="020B0604020202020204" pitchFamily="34" charset="0"/>
                <a:cs typeface="Arial" panose="020B0604020202020204" pitchFamily="34" charset="0"/>
              </a:rPr>
              <a:t>particularly as </a:t>
            </a:r>
            <a:r>
              <a:rPr lang="en-GB" sz="1650" dirty="0">
                <a:latin typeface="Arial" panose="020B0604020202020204" pitchFamily="34" charset="0"/>
                <a:cs typeface="Arial" panose="020B0604020202020204" pitchFamily="34" charset="0"/>
              </a:rPr>
              <a:t>a result of the use of new technology.</a:t>
            </a:r>
          </a:p>
          <a:p>
            <a:endParaRPr lang="en-GB"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59541" y="2480936"/>
            <a:ext cx="1706451" cy="1706451"/>
          </a:xfrm>
          <a:prstGeom prst="rect">
            <a:avLst/>
          </a:prstGeom>
        </p:spPr>
      </p:pic>
    </p:spTree>
    <p:extLst>
      <p:ext uri="{BB962C8B-B14F-4D97-AF65-F5344CB8AC3E}">
        <p14:creationId xmlns:p14="http://schemas.microsoft.com/office/powerpoint/2010/main" val="4703705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Bg: </a:t>
            </a:r>
            <a:r>
              <a:rPr lang="en-GB" b="1" u="sng" dirty="0" smtClean="0"/>
              <a:t>Human &amp; Socio-economic </a:t>
            </a:r>
            <a:r>
              <a:rPr lang="en-GB" b="1" u="sng" dirty="0"/>
              <a:t>development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b="1" u="sng" dirty="0" smtClean="0"/>
              <a:t>More info on up-to-date stats:</a:t>
            </a:r>
            <a:endParaRPr lang="en-GB" dirty="0"/>
          </a:p>
          <a:p>
            <a:r>
              <a:rPr lang="en-GB" dirty="0"/>
              <a:t>Ted talk: Is the world getting better </a:t>
            </a:r>
            <a:r>
              <a:rPr lang="en-GB" dirty="0" smtClean="0"/>
              <a:t>or worse? </a:t>
            </a:r>
            <a:r>
              <a:rPr lang="en-GB" dirty="0"/>
              <a:t>A look at the </a:t>
            </a:r>
            <a:r>
              <a:rPr lang="en-GB" dirty="0" smtClean="0"/>
              <a:t>numbers.</a:t>
            </a:r>
            <a:endParaRPr lang="en-GB" dirty="0"/>
          </a:p>
          <a:p>
            <a:r>
              <a:rPr lang="en-GB" b="1" dirty="0"/>
              <a:t>Video:</a:t>
            </a:r>
            <a:r>
              <a:rPr lang="en-GB" dirty="0"/>
              <a:t> </a:t>
            </a:r>
            <a:r>
              <a:rPr lang="en-GB" dirty="0">
                <a:hlinkClick r:id="rId2"/>
              </a:rPr>
              <a:t>https://</a:t>
            </a:r>
            <a:r>
              <a:rPr lang="en-GB" dirty="0" smtClean="0">
                <a:hlinkClick r:id="rId2"/>
              </a:rPr>
              <a:t>www.ted.com/talks/steven_pinker_is_the_world_getting_better_or_worse_a_look_at_the_numbers</a:t>
            </a:r>
            <a:r>
              <a:rPr lang="en-GB" dirty="0"/>
              <a:t> / </a:t>
            </a:r>
            <a:r>
              <a:rPr lang="en-GB" dirty="0">
                <a:hlinkClick r:id="rId3"/>
              </a:rPr>
              <a:t>https://</a:t>
            </a:r>
            <a:r>
              <a:rPr lang="en-GB" dirty="0" smtClean="0">
                <a:hlinkClick r:id="rId3"/>
              </a:rPr>
              <a:t>tinyurl.com/y7985avt</a:t>
            </a:r>
            <a:r>
              <a:rPr lang="en-GB" dirty="0" smtClean="0"/>
              <a:t> </a:t>
            </a:r>
            <a:r>
              <a:rPr lang="en-GB" dirty="0"/>
              <a:t/>
            </a:r>
            <a:br>
              <a:rPr lang="en-GB" dirty="0"/>
            </a:br>
            <a:endParaRPr lang="en-GB" dirty="0"/>
          </a:p>
          <a:p>
            <a:pPr marL="0" indent="0">
              <a:buNone/>
            </a:pPr>
            <a:r>
              <a:rPr lang="en-GB" b="1" u="sng" dirty="0" smtClean="0"/>
              <a:t>Activity: e-</a:t>
            </a:r>
            <a:r>
              <a:rPr lang="en-GB" b="1" u="sng" dirty="0" err="1" smtClean="0"/>
              <a:t>handout</a:t>
            </a:r>
            <a:r>
              <a:rPr lang="en-GB" b="1" u="sng" dirty="0" smtClean="0"/>
              <a:t> review</a:t>
            </a:r>
          </a:p>
          <a:p>
            <a:r>
              <a:rPr lang="en-GB" dirty="0" smtClean="0"/>
              <a:t>Here’s </a:t>
            </a:r>
            <a:r>
              <a:rPr lang="en-GB" dirty="0"/>
              <a:t>why Bill Gates calls Steven </a:t>
            </a:r>
            <a:r>
              <a:rPr lang="en-GB" dirty="0" err="1"/>
              <a:t>Pinker’s</a:t>
            </a:r>
            <a:r>
              <a:rPr lang="en-GB" dirty="0"/>
              <a:t> “Enlightenment Now” The Greatest book he’s ever read:</a:t>
            </a:r>
          </a:p>
          <a:p>
            <a:r>
              <a:rPr lang="en-GB" b="1" dirty="0" smtClean="0"/>
              <a:t>Article review:</a:t>
            </a:r>
            <a:r>
              <a:rPr lang="en-GB" b="1" dirty="0"/>
              <a:t> </a:t>
            </a:r>
            <a:r>
              <a:rPr lang="en-GB" dirty="0">
                <a:hlinkClick r:id="rId4"/>
              </a:rPr>
              <a:t>http://markccrowley.com/heres-why-bill-gates-calls-steven-pinkers-enlightenment-now-the-greatest-book-hes-ever-read/</a:t>
            </a:r>
            <a:endParaRPr lang="en-GB" dirty="0"/>
          </a:p>
          <a:p>
            <a:endParaRPr lang="en-GB" dirty="0"/>
          </a:p>
        </p:txBody>
      </p:sp>
    </p:spTree>
    <p:extLst>
      <p:ext uri="{BB962C8B-B14F-4D97-AF65-F5344CB8AC3E}">
        <p14:creationId xmlns:p14="http://schemas.microsoft.com/office/powerpoint/2010/main" val="12453135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KONDRATIEFF </a:t>
            </a:r>
            <a:r>
              <a:rPr lang="en-GB" b="1" u="sng" dirty="0" smtClean="0">
                <a:latin typeface="Arial" panose="020B0604020202020204" pitchFamily="34" charset="0"/>
                <a:cs typeface="Arial" panose="020B0604020202020204" pitchFamily="34" charset="0"/>
              </a:rPr>
              <a:t>WAVES</a:t>
            </a:r>
            <a:endParaRPr lang="en-GB" b="1" u="sng" dirty="0"/>
          </a:p>
        </p:txBody>
      </p:sp>
      <p:sp>
        <p:nvSpPr>
          <p:cNvPr id="3" name="Content Placeholder 2"/>
          <p:cNvSpPr>
            <a:spLocks noGrp="1"/>
          </p:cNvSpPr>
          <p:nvPr>
            <p:ph idx="1"/>
          </p:nvPr>
        </p:nvSpPr>
        <p:spPr/>
        <p:txBody>
          <a:bodyPr>
            <a:normAutofit/>
          </a:bodyPr>
          <a:lstStyle/>
          <a:p>
            <a:pPr marL="514350" indent="-514350">
              <a:lnSpc>
                <a:spcPct val="120000"/>
              </a:lnSpc>
              <a:spcBef>
                <a:spcPts val="450"/>
              </a:spcBef>
              <a:buFont typeface="+mj-lt"/>
              <a:buAutoNum type="arabicPeriod"/>
            </a:pPr>
            <a:r>
              <a:rPr lang="en-GB" sz="2800" dirty="0">
                <a:cs typeface="Arial" panose="020B0604020202020204" pitchFamily="34" charset="0"/>
              </a:rPr>
              <a:t>Q. What is </a:t>
            </a:r>
            <a:r>
              <a:rPr lang="en-GB" sz="2800" b="1" dirty="0">
                <a:cs typeface="Arial" panose="020B0604020202020204" pitchFamily="34" charset="0"/>
              </a:rPr>
              <a:t>KONDRATIEFF WAVE theory</a:t>
            </a:r>
            <a:r>
              <a:rPr lang="en-GB" sz="2800" dirty="0">
                <a:cs typeface="Arial" panose="020B0604020202020204" pitchFamily="34" charset="0"/>
              </a:rPr>
              <a:t>?</a:t>
            </a:r>
          </a:p>
          <a:p>
            <a:pPr lvl="1">
              <a:lnSpc>
                <a:spcPct val="120000"/>
              </a:lnSpc>
              <a:spcBef>
                <a:spcPts val="450"/>
              </a:spcBef>
              <a:buFont typeface="Courier New" panose="02070309020205020404" pitchFamily="49" charset="0"/>
              <a:buChar char="o"/>
            </a:pPr>
            <a:r>
              <a:rPr lang="en-GB" dirty="0">
                <a:cs typeface="Arial" panose="020B0604020202020204" pitchFamily="34" charset="0"/>
              </a:rPr>
              <a:t>Notice the upward trend from Hans </a:t>
            </a:r>
            <a:r>
              <a:rPr lang="en-GB" dirty="0" err="1">
                <a:cs typeface="Arial" panose="020B0604020202020204" pitchFamily="34" charset="0"/>
              </a:rPr>
              <a:t>Rosling's</a:t>
            </a:r>
            <a:r>
              <a:rPr lang="en-GB" dirty="0">
                <a:cs typeface="Arial" panose="020B0604020202020204" pitchFamily="34" charset="0"/>
              </a:rPr>
              <a:t> data visualisation</a:t>
            </a:r>
            <a:r>
              <a:rPr lang="en-GB" dirty="0" smtClean="0">
                <a:cs typeface="Arial" panose="020B0604020202020204" pitchFamily="34" charset="0"/>
              </a:rPr>
              <a:t>.</a:t>
            </a:r>
          </a:p>
          <a:p>
            <a:pPr marL="514350" indent="-514350">
              <a:lnSpc>
                <a:spcPct val="120000"/>
              </a:lnSpc>
              <a:spcBef>
                <a:spcPts val="450"/>
              </a:spcBef>
              <a:buFont typeface="+mj-lt"/>
              <a:buAutoNum type="arabicPeriod"/>
            </a:pPr>
            <a:endParaRPr lang="en-GB" sz="2800" dirty="0" smtClean="0">
              <a:cs typeface="Arial" panose="020B0604020202020204" pitchFamily="34" charset="0"/>
            </a:endParaRPr>
          </a:p>
          <a:p>
            <a:pPr marL="514350" indent="-514350">
              <a:lnSpc>
                <a:spcPct val="120000"/>
              </a:lnSpc>
              <a:spcBef>
                <a:spcPts val="450"/>
              </a:spcBef>
              <a:buFont typeface="+mj-lt"/>
              <a:buAutoNum type="arabicPeriod"/>
            </a:pPr>
            <a:r>
              <a:rPr lang="en-GB" sz="2800" dirty="0" smtClean="0">
                <a:cs typeface="Arial" panose="020B0604020202020204" pitchFamily="34" charset="0"/>
              </a:rPr>
              <a:t>Q</a:t>
            </a:r>
            <a:r>
              <a:rPr lang="en-GB" sz="2800" dirty="0">
                <a:cs typeface="Arial" panose="020B0604020202020204" pitchFamily="34" charset="0"/>
              </a:rPr>
              <a:t>. </a:t>
            </a:r>
            <a:r>
              <a:rPr lang="en-GB" sz="2800" dirty="0" smtClean="0">
                <a:cs typeface="Arial" panose="020B0604020202020204" pitchFamily="34" charset="0"/>
              </a:rPr>
              <a:t>What </a:t>
            </a:r>
            <a:r>
              <a:rPr lang="en-GB" sz="2800" dirty="0">
                <a:cs typeface="Arial" panose="020B0604020202020204" pitchFamily="34" charset="0"/>
              </a:rPr>
              <a:t>Kondratieff wave are we in </a:t>
            </a:r>
            <a:r>
              <a:rPr lang="en-GB" sz="2800" b="1" dirty="0" smtClean="0">
                <a:cs typeface="Arial" panose="020B0604020202020204" pitchFamily="34" charset="0"/>
              </a:rPr>
              <a:t>now</a:t>
            </a:r>
            <a:r>
              <a:rPr lang="en-GB" sz="2800" dirty="0">
                <a:cs typeface="Arial" panose="020B0604020202020204" pitchFamily="34" charset="0"/>
              </a:rPr>
              <a:t>? Research </a:t>
            </a:r>
            <a:r>
              <a:rPr lang="en-GB" sz="2800" dirty="0" smtClean="0">
                <a:cs typeface="Arial" panose="020B0604020202020204" pitchFamily="34" charset="0"/>
              </a:rPr>
              <a:t>and discover.</a:t>
            </a:r>
            <a:endParaRPr lang="en-GB" sz="2800" dirty="0">
              <a:cs typeface="Arial" panose="020B0604020202020204" pitchFamily="34" charset="0"/>
            </a:endParaRPr>
          </a:p>
          <a:p>
            <a:pPr lvl="1">
              <a:lnSpc>
                <a:spcPct val="120000"/>
              </a:lnSpc>
              <a:spcBef>
                <a:spcPts val="450"/>
              </a:spcBef>
              <a:buFont typeface="Courier New" panose="02070309020205020404" pitchFamily="49" charset="0"/>
              <a:buChar char="o"/>
            </a:pPr>
            <a:r>
              <a:rPr lang="en-GB" sz="1600" dirty="0" smtClean="0">
                <a:cs typeface="Arial" panose="020B0604020202020204" pitchFamily="34" charset="0"/>
              </a:rPr>
              <a:t>Tip: </a:t>
            </a:r>
            <a:r>
              <a:rPr lang="en-GB" sz="1600" dirty="0">
                <a:cs typeface="Arial" panose="020B0604020202020204" pitchFamily="34" charset="0"/>
              </a:rPr>
              <a:t>There is a lot of funding available </a:t>
            </a:r>
            <a:r>
              <a:rPr lang="en-GB" sz="1600" dirty="0" smtClean="0">
                <a:cs typeface="Arial" panose="020B0604020202020204" pitchFamily="34" charset="0"/>
              </a:rPr>
              <a:t>to support </a:t>
            </a:r>
            <a:r>
              <a:rPr lang="en-GB" sz="1600" dirty="0">
                <a:cs typeface="Arial" panose="020B0604020202020204" pitchFamily="34" charset="0"/>
              </a:rPr>
              <a:t>Technology </a:t>
            </a:r>
            <a:r>
              <a:rPr lang="en-GB" sz="1600" dirty="0" smtClean="0">
                <a:cs typeface="Arial" panose="020B0604020202020204" pitchFamily="34" charset="0"/>
              </a:rPr>
              <a:t>innovation projects </a:t>
            </a:r>
            <a:r>
              <a:rPr lang="en-GB" sz="1600" dirty="0">
                <a:cs typeface="Arial" panose="020B0604020202020204" pitchFamily="34" charset="0"/>
              </a:rPr>
              <a:t>that have a positive social impact </a:t>
            </a:r>
            <a:r>
              <a:rPr lang="en-GB" sz="1600" dirty="0" smtClean="0">
                <a:cs typeface="Arial" panose="020B0604020202020204" pitchFamily="34" charset="0"/>
              </a:rPr>
              <a:t>on e.g</a:t>
            </a:r>
            <a:r>
              <a:rPr lang="en-GB" sz="1600" dirty="0">
                <a:cs typeface="Arial" panose="020B0604020202020204" pitchFamily="34" charset="0"/>
              </a:rPr>
              <a:t>. Well-being and the environment.</a:t>
            </a:r>
          </a:p>
          <a:p>
            <a:endParaRPr lang="en-GB" dirty="0"/>
          </a:p>
        </p:txBody>
      </p:sp>
    </p:spTree>
    <p:extLst>
      <p:ext uri="{BB962C8B-B14F-4D97-AF65-F5344CB8AC3E}">
        <p14:creationId xmlns:p14="http://schemas.microsoft.com/office/powerpoint/2010/main" val="1643637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Technological </a:t>
            </a:r>
            <a:r>
              <a:rPr lang="en-GB" b="1" u="sng" dirty="0" smtClean="0"/>
              <a:t>revolution </a:t>
            </a:r>
            <a:endParaRPr lang="en-GB" u="sng"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a:t>
            </a:r>
            <a:r>
              <a:rPr lang="en-GB" b="1" dirty="0"/>
              <a:t>Technological </a:t>
            </a:r>
            <a:r>
              <a:rPr lang="en-GB" b="1" dirty="0" smtClean="0"/>
              <a:t>revolution</a:t>
            </a:r>
            <a:r>
              <a:rPr lang="en-GB" dirty="0" smtClean="0"/>
              <a:t>? Research and discover.</a:t>
            </a:r>
          </a:p>
          <a:p>
            <a:pPr marL="514350" indent="-514350">
              <a:buFont typeface="+mj-lt"/>
              <a:buAutoNum type="arabicPeriod"/>
            </a:pPr>
            <a:r>
              <a:rPr lang="en-GB" dirty="0" smtClean="0"/>
              <a:t>Can you find </a:t>
            </a:r>
            <a:r>
              <a:rPr lang="en-GB" b="1" dirty="0" smtClean="0"/>
              <a:t>examples?</a:t>
            </a:r>
          </a:p>
          <a:p>
            <a:pPr>
              <a:buFont typeface="Courier New" panose="02070309020205020404" pitchFamily="49" charset="0"/>
              <a:buChar char="o"/>
            </a:pPr>
            <a:r>
              <a:rPr lang="en-GB" dirty="0"/>
              <a:t>Share when prompted</a:t>
            </a:r>
            <a:r>
              <a:rPr lang="en-GB" dirty="0" smtClean="0"/>
              <a:t>.</a:t>
            </a:r>
          </a:p>
        </p:txBody>
      </p:sp>
    </p:spTree>
    <p:extLst>
      <p:ext uri="{BB962C8B-B14F-4D97-AF65-F5344CB8AC3E}">
        <p14:creationId xmlns:p14="http://schemas.microsoft.com/office/powerpoint/2010/main" val="20819415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Emerging Technologies</a:t>
            </a:r>
            <a:endParaRPr lang="en-GB" u="sng"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are </a:t>
            </a:r>
            <a:r>
              <a:rPr lang="en-GB" b="1" dirty="0" smtClean="0"/>
              <a:t>Emerging Technologies</a:t>
            </a:r>
            <a:r>
              <a:rPr lang="en-GB" dirty="0" smtClean="0"/>
              <a:t>? </a:t>
            </a:r>
            <a:r>
              <a:rPr lang="en-GB" dirty="0"/>
              <a:t>Research and discover</a:t>
            </a:r>
            <a:r>
              <a:rPr lang="en-GB" dirty="0" smtClean="0"/>
              <a:t>.</a:t>
            </a:r>
          </a:p>
          <a:p>
            <a:pPr marL="514350" indent="-514350">
              <a:buFont typeface="+mj-lt"/>
              <a:buAutoNum type="arabicPeriod"/>
            </a:pPr>
            <a:r>
              <a:rPr lang="en-GB" dirty="0"/>
              <a:t>Can you find </a:t>
            </a:r>
            <a:r>
              <a:rPr lang="en-GB" b="1" dirty="0" smtClean="0"/>
              <a:t>examples?</a:t>
            </a:r>
          </a:p>
          <a:p>
            <a:pPr>
              <a:buFont typeface="Courier New" panose="02070309020205020404" pitchFamily="49" charset="0"/>
              <a:buChar char="o"/>
            </a:pPr>
            <a:r>
              <a:rPr lang="en-GB" dirty="0"/>
              <a:t>Share when prompted</a:t>
            </a:r>
            <a:r>
              <a:rPr lang="en-GB" dirty="0" smtClean="0"/>
              <a:t>.</a:t>
            </a:r>
            <a:endParaRPr lang="en-GB" dirty="0"/>
          </a:p>
        </p:txBody>
      </p:sp>
    </p:spTree>
    <p:extLst>
      <p:ext uri="{BB962C8B-B14F-4D97-AF65-F5344CB8AC3E}">
        <p14:creationId xmlns:p14="http://schemas.microsoft.com/office/powerpoint/2010/main" val="305530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Fourth Industrial Revolution</a:t>
            </a:r>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the </a:t>
            </a:r>
            <a:r>
              <a:rPr lang="en-GB" b="1" dirty="0"/>
              <a:t>Fourth Industrial </a:t>
            </a:r>
            <a:r>
              <a:rPr lang="en-GB" b="1" dirty="0" smtClean="0"/>
              <a:t>Revolution?</a:t>
            </a:r>
            <a:r>
              <a:rPr lang="en-GB" dirty="0" smtClean="0"/>
              <a:t> Research and discover.</a:t>
            </a:r>
          </a:p>
          <a:p>
            <a:pPr>
              <a:buFont typeface="Courier New" panose="02070309020205020404" pitchFamily="49" charset="0"/>
              <a:buChar char="o"/>
            </a:pPr>
            <a:r>
              <a:rPr lang="en-GB" dirty="0"/>
              <a:t>Share when prompted</a:t>
            </a:r>
            <a:r>
              <a:rPr lang="en-GB" dirty="0" smtClean="0"/>
              <a:t>.</a:t>
            </a:r>
          </a:p>
          <a:p>
            <a:pPr marL="514350" indent="-514350">
              <a:buFont typeface="+mj-lt"/>
              <a:buAutoNum type="arabicPeriod" startAt="2"/>
            </a:pPr>
            <a:r>
              <a:rPr lang="en-GB" dirty="0" smtClean="0"/>
              <a:t>What </a:t>
            </a:r>
            <a:r>
              <a:rPr lang="en-GB" dirty="0"/>
              <a:t>is </a:t>
            </a:r>
            <a:r>
              <a:rPr lang="en-GB" b="1" dirty="0" smtClean="0"/>
              <a:t>Industry 4.0?</a:t>
            </a:r>
            <a:r>
              <a:rPr lang="en-GB" dirty="0" smtClean="0"/>
              <a:t> </a:t>
            </a:r>
            <a:r>
              <a:rPr lang="en-GB" dirty="0"/>
              <a:t>Research and discover.</a:t>
            </a:r>
          </a:p>
          <a:p>
            <a:pPr>
              <a:buFont typeface="Courier New" panose="02070309020205020404" pitchFamily="49" charset="0"/>
              <a:buChar char="o"/>
            </a:pPr>
            <a:r>
              <a:rPr lang="en-GB" dirty="0"/>
              <a:t>Share when prompted.</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4238673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Society </a:t>
            </a:r>
            <a:r>
              <a:rPr lang="en-GB" b="1" u="sng" dirty="0" smtClean="0"/>
              <a:t>5.0</a:t>
            </a:r>
            <a:endParaRPr lang="en-GB" b="1" u="sng" dirty="0"/>
          </a:p>
        </p:txBody>
      </p:sp>
      <p:sp>
        <p:nvSpPr>
          <p:cNvPr id="3" name="Content Placeholder 2"/>
          <p:cNvSpPr>
            <a:spLocks noGrp="1"/>
          </p:cNvSpPr>
          <p:nvPr>
            <p:ph idx="1"/>
          </p:nvPr>
        </p:nvSpPr>
        <p:spPr/>
        <p:txBody>
          <a:bodyPr/>
          <a:lstStyle/>
          <a:p>
            <a:r>
              <a:rPr lang="en-GB" dirty="0" smtClean="0"/>
              <a:t>What is </a:t>
            </a:r>
            <a:r>
              <a:rPr lang="en-GB" b="1" dirty="0" smtClean="0"/>
              <a:t>Society 5.0?</a:t>
            </a:r>
            <a:r>
              <a:rPr lang="en-GB" dirty="0" smtClean="0"/>
              <a:t> Research and discover.</a:t>
            </a:r>
          </a:p>
          <a:p>
            <a:pPr>
              <a:buFont typeface="Courier New" panose="02070309020205020404" pitchFamily="49" charset="0"/>
              <a:buChar char="o"/>
            </a:pPr>
            <a:r>
              <a:rPr lang="en-GB" dirty="0"/>
              <a:t>Share when prompted</a:t>
            </a:r>
            <a:r>
              <a:rPr lang="en-GB" dirty="0" smtClean="0"/>
              <a:t>.</a:t>
            </a:r>
            <a:endParaRPr lang="en-GB" dirty="0"/>
          </a:p>
        </p:txBody>
      </p:sp>
    </p:spTree>
    <p:extLst>
      <p:ext uri="{BB962C8B-B14F-4D97-AF65-F5344CB8AC3E}">
        <p14:creationId xmlns:p14="http://schemas.microsoft.com/office/powerpoint/2010/main" val="2823438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909" y="246929"/>
            <a:ext cx="10972800" cy="1143000"/>
          </a:xfrm>
        </p:spPr>
        <p:txBody>
          <a:bodyPr/>
          <a:lstStyle/>
          <a:p>
            <a:r>
              <a:rPr lang="en-GB" b="1" u="sng" dirty="0" smtClean="0"/>
              <a:t>Society 5.0</a:t>
            </a:r>
            <a:endParaRPr lang="en-GB" b="1" u="sng"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55272" y="1198260"/>
            <a:ext cx="7232073" cy="4191158"/>
          </a:xfrm>
        </p:spPr>
      </p:pic>
      <p:sp>
        <p:nvSpPr>
          <p:cNvPr id="4" name="TextBox 3"/>
          <p:cNvSpPr txBox="1"/>
          <p:nvPr/>
        </p:nvSpPr>
        <p:spPr>
          <a:xfrm>
            <a:off x="0" y="5389418"/>
            <a:ext cx="969818" cy="369332"/>
          </a:xfrm>
          <a:prstGeom prst="rect">
            <a:avLst/>
          </a:prstGeom>
          <a:noFill/>
        </p:spPr>
        <p:txBody>
          <a:bodyPr wrap="square" rtlCol="0">
            <a:spAutoFit/>
          </a:bodyPr>
          <a:lstStyle/>
          <a:p>
            <a:r>
              <a:rPr lang="en-GB" dirty="0" smtClean="0">
                <a:hlinkClick r:id="rId3"/>
              </a:rPr>
              <a:t>Ref: 1</a:t>
            </a:r>
            <a:endParaRPr lang="en-GB" dirty="0"/>
          </a:p>
        </p:txBody>
      </p:sp>
    </p:spTree>
    <p:extLst>
      <p:ext uri="{BB962C8B-B14F-4D97-AF65-F5344CB8AC3E}">
        <p14:creationId xmlns:p14="http://schemas.microsoft.com/office/powerpoint/2010/main" val="1834681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Bg: Evolution</a:t>
            </a:r>
            <a:endParaRPr lang="en-GB" b="1" u="sng" dirty="0"/>
          </a:p>
        </p:txBody>
      </p:sp>
      <p:sp>
        <p:nvSpPr>
          <p:cNvPr id="3" name="Content Placeholder 2"/>
          <p:cNvSpPr>
            <a:spLocks noGrp="1"/>
          </p:cNvSpPr>
          <p:nvPr>
            <p:ph idx="1"/>
          </p:nvPr>
        </p:nvSpPr>
        <p:spPr/>
        <p:txBody>
          <a:bodyPr>
            <a:normAutofit fontScale="70000" lnSpcReduction="20000"/>
          </a:bodyPr>
          <a:lstStyle/>
          <a:p>
            <a:r>
              <a:rPr lang="en-GB" b="1" dirty="0" smtClean="0"/>
              <a:t>The Fourth Industrial Revolution</a:t>
            </a:r>
          </a:p>
          <a:p>
            <a:pPr lvl="1">
              <a:buFont typeface="Courier New" panose="02070309020205020404" pitchFamily="49" charset="0"/>
              <a:buChar char="o"/>
            </a:pPr>
            <a:r>
              <a:rPr lang="en-GB" dirty="0" smtClean="0"/>
              <a:t>Overview: </a:t>
            </a:r>
            <a:r>
              <a:rPr lang="en-GB" dirty="0">
                <a:hlinkClick r:id="rId2"/>
              </a:rPr>
              <a:t>https://www.weforum.org/agenda/2016/01/the-fourth-industrial-revolution-what-it-means-and-how-to-respond</a:t>
            </a:r>
            <a:r>
              <a:rPr lang="en-GB" dirty="0" smtClean="0">
                <a:hlinkClick r:id="rId2"/>
              </a:rPr>
              <a:t>/</a:t>
            </a:r>
            <a:endParaRPr lang="en-GB" dirty="0" smtClean="0"/>
          </a:p>
          <a:p>
            <a:pPr lvl="1">
              <a:buFont typeface="Courier New" panose="02070309020205020404" pitchFamily="49" charset="0"/>
              <a:buChar char="o"/>
            </a:pPr>
            <a:r>
              <a:rPr lang="en-GB" dirty="0" smtClean="0"/>
              <a:t>Video</a:t>
            </a:r>
            <a:r>
              <a:rPr lang="en-GB" dirty="0"/>
              <a:t>: </a:t>
            </a:r>
            <a:r>
              <a:rPr lang="en-GB" dirty="0">
                <a:hlinkClick r:id="rId3"/>
              </a:rPr>
              <a:t>https://</a:t>
            </a:r>
            <a:r>
              <a:rPr lang="en-GB" dirty="0" smtClean="0">
                <a:hlinkClick r:id="rId3"/>
              </a:rPr>
              <a:t>youtu.be/khjY5LWF3tg</a:t>
            </a:r>
            <a:r>
              <a:rPr lang="en-GB" dirty="0" smtClean="0"/>
              <a:t> </a:t>
            </a:r>
          </a:p>
          <a:p>
            <a:r>
              <a:rPr lang="en-GB" b="1" dirty="0"/>
              <a:t>Industry </a:t>
            </a:r>
            <a:r>
              <a:rPr lang="en-GB" b="1" dirty="0" smtClean="0"/>
              <a:t>4.0</a:t>
            </a:r>
          </a:p>
          <a:p>
            <a:pPr lvl="1">
              <a:buFont typeface="Courier New" panose="02070309020205020404" pitchFamily="49" charset="0"/>
              <a:buChar char="o"/>
            </a:pPr>
            <a:r>
              <a:rPr lang="en-GB" dirty="0"/>
              <a:t>Overview</a:t>
            </a:r>
            <a:r>
              <a:rPr lang="en-GB" dirty="0" smtClean="0"/>
              <a:t>: </a:t>
            </a:r>
            <a:r>
              <a:rPr lang="en-GB" dirty="0">
                <a:hlinkClick r:id="rId4"/>
              </a:rPr>
              <a:t>https://</a:t>
            </a:r>
            <a:r>
              <a:rPr lang="en-GB" dirty="0" smtClean="0">
                <a:hlinkClick r:id="rId4"/>
              </a:rPr>
              <a:t>www.bcg.com/capabilities/operations/embracing-industry-4.0-rediscovering-growth.aspx</a:t>
            </a:r>
            <a:r>
              <a:rPr lang="en-GB" dirty="0"/>
              <a:t> + </a:t>
            </a:r>
            <a:r>
              <a:rPr lang="en-GB" dirty="0">
                <a:hlinkClick r:id="rId5"/>
              </a:rPr>
              <a:t>https://</a:t>
            </a:r>
            <a:r>
              <a:rPr lang="en-GB" dirty="0" smtClean="0">
                <a:hlinkClick r:id="rId5"/>
              </a:rPr>
              <a:t>tinyurl.com/y2lr8x38</a:t>
            </a:r>
            <a:r>
              <a:rPr lang="en-GB" dirty="0" smtClean="0"/>
              <a:t> </a:t>
            </a:r>
          </a:p>
          <a:p>
            <a:pPr lvl="1">
              <a:buFont typeface="Courier New" panose="02070309020205020404" pitchFamily="49" charset="0"/>
              <a:buChar char="o"/>
            </a:pPr>
            <a:r>
              <a:rPr lang="en-GB" dirty="0" smtClean="0"/>
              <a:t>Video: </a:t>
            </a:r>
            <a:r>
              <a:rPr lang="en-GB" dirty="0">
                <a:hlinkClick r:id="rId6"/>
              </a:rPr>
              <a:t>https://</a:t>
            </a:r>
            <a:r>
              <a:rPr lang="en-GB" dirty="0" smtClean="0">
                <a:hlinkClick r:id="rId6"/>
              </a:rPr>
              <a:t>www.youtube.com/watch?v=yKPrJJSv94M</a:t>
            </a:r>
            <a:r>
              <a:rPr lang="en-GB" dirty="0" smtClean="0"/>
              <a:t> (WATCH)</a:t>
            </a:r>
          </a:p>
          <a:p>
            <a:r>
              <a:rPr lang="en-GB" b="1" dirty="0" smtClean="0"/>
              <a:t>Society 5.0</a:t>
            </a:r>
          </a:p>
          <a:p>
            <a:pPr lvl="1">
              <a:buFont typeface="Courier New" panose="02070309020205020404" pitchFamily="49" charset="0"/>
              <a:buChar char="o"/>
            </a:pPr>
            <a:r>
              <a:rPr lang="en-GB" dirty="0"/>
              <a:t>Overview: </a:t>
            </a:r>
            <a:r>
              <a:rPr lang="en-GB" dirty="0">
                <a:hlinkClick r:id="rId7"/>
              </a:rPr>
              <a:t>https://www.gov-online.go.jp/cam/s5/eng</a:t>
            </a:r>
            <a:r>
              <a:rPr lang="en-GB" dirty="0" smtClean="0">
                <a:hlinkClick r:id="rId7"/>
              </a:rPr>
              <a:t>/</a:t>
            </a:r>
            <a:endParaRPr lang="en-GB" dirty="0" smtClean="0"/>
          </a:p>
          <a:p>
            <a:pPr lvl="1">
              <a:buFont typeface="Courier New" panose="02070309020205020404" pitchFamily="49" charset="0"/>
              <a:buChar char="o"/>
            </a:pPr>
            <a:r>
              <a:rPr lang="en-GB" dirty="0" smtClean="0"/>
              <a:t>Image &amp; Video: </a:t>
            </a:r>
            <a:r>
              <a:rPr lang="en-GB" dirty="0">
                <a:hlinkClick r:id="rId8"/>
              </a:rPr>
              <a:t>https://www.gov-online.go.jp/cam/s5/eng/#motiongraphicsModal</a:t>
            </a:r>
            <a:endParaRPr lang="en-GB" dirty="0"/>
          </a:p>
          <a:p>
            <a:pPr lvl="1">
              <a:buFont typeface="Courier New" panose="02070309020205020404" pitchFamily="49" charset="0"/>
              <a:buChar char="o"/>
            </a:pPr>
            <a:r>
              <a:rPr lang="en-GB" dirty="0"/>
              <a:t>Video</a:t>
            </a:r>
            <a:r>
              <a:rPr lang="en-GB" dirty="0" smtClean="0"/>
              <a:t>: </a:t>
            </a:r>
            <a:r>
              <a:rPr lang="en-GB" dirty="0">
                <a:hlinkClick r:id="rId9"/>
              </a:rPr>
              <a:t>https://www.youtube.com/watch?v=S9JMuwvzz8g</a:t>
            </a:r>
            <a:endParaRPr lang="en-GB" dirty="0" smtClean="0"/>
          </a:p>
          <a:p>
            <a:pPr lvl="1"/>
            <a:endParaRPr lang="en-GB" dirty="0"/>
          </a:p>
        </p:txBody>
      </p:sp>
    </p:spTree>
    <p:extLst>
      <p:ext uri="{BB962C8B-B14F-4D97-AF65-F5344CB8AC3E}">
        <p14:creationId xmlns:p14="http://schemas.microsoft.com/office/powerpoint/2010/main" val="137827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Bg: </a:t>
            </a:r>
            <a:r>
              <a:rPr lang="en-GB" b="1" u="sng" dirty="0" smtClean="0"/>
              <a:t>Education 4.0</a:t>
            </a:r>
            <a:endParaRPr lang="en-GB" b="1" u="sng" dirty="0"/>
          </a:p>
        </p:txBody>
      </p:sp>
      <p:sp>
        <p:nvSpPr>
          <p:cNvPr id="3" name="Content Placeholder 2"/>
          <p:cNvSpPr>
            <a:spLocks noGrp="1"/>
          </p:cNvSpPr>
          <p:nvPr>
            <p:ph idx="1"/>
          </p:nvPr>
        </p:nvSpPr>
        <p:spPr/>
        <p:txBody>
          <a:bodyPr>
            <a:normAutofit fontScale="62500" lnSpcReduction="20000"/>
          </a:bodyPr>
          <a:lstStyle/>
          <a:p>
            <a:r>
              <a:rPr lang="en-GB" b="1" dirty="0" smtClean="0"/>
              <a:t>“</a:t>
            </a:r>
            <a:r>
              <a:rPr lang="en-GB" dirty="0"/>
              <a:t>This will require educational institutions to produce a workforce for working in this technologically transformed era. Further, it will also require the current workforce to upgrade their skills and knowledge to match these newly created job roles. For this, a revolution in education is essential to enable people worldwide to harness the opportunities created by the advent of these technologies</a:t>
            </a:r>
            <a:r>
              <a:rPr lang="en-GB" dirty="0" smtClean="0"/>
              <a:t>.” (</a:t>
            </a:r>
            <a:r>
              <a:rPr lang="en-GB" dirty="0" smtClean="0">
                <a:hlinkClick r:id="rId2"/>
              </a:rPr>
              <a:t>Ref</a:t>
            </a:r>
            <a:r>
              <a:rPr lang="en-GB" dirty="0"/>
              <a:t>: futurereadyedu.com</a:t>
            </a:r>
            <a:r>
              <a:rPr lang="en-GB" dirty="0" smtClean="0"/>
              <a:t>)</a:t>
            </a:r>
          </a:p>
          <a:p>
            <a:r>
              <a:rPr lang="en-GB" dirty="0"/>
              <a:t>Thus, students should be acquainted with project-based learning during high school education. This part of Education 4.0 will teach them organisational skills, time management skills, and collaborative skills, that they can further use in their academic careers as well as employment</a:t>
            </a:r>
            <a:r>
              <a:rPr lang="en-GB" dirty="0" smtClean="0"/>
              <a:t>. </a:t>
            </a:r>
            <a:r>
              <a:rPr lang="en-GB" dirty="0"/>
              <a:t>(</a:t>
            </a:r>
            <a:r>
              <a:rPr lang="en-GB" dirty="0">
                <a:hlinkClick r:id="rId2"/>
              </a:rPr>
              <a:t>Ref</a:t>
            </a:r>
            <a:r>
              <a:rPr lang="en-GB" dirty="0"/>
              <a:t>: futurereadyedu.com</a:t>
            </a:r>
            <a:r>
              <a:rPr lang="en-GB" dirty="0" smtClean="0"/>
              <a:t>)</a:t>
            </a:r>
          </a:p>
          <a:p>
            <a:r>
              <a:rPr lang="en-GB" b="1" dirty="0" smtClean="0"/>
              <a:t>Video Overview: </a:t>
            </a:r>
            <a:r>
              <a:rPr lang="en-GB" dirty="0">
                <a:hlinkClick r:id="rId3"/>
              </a:rPr>
              <a:t>https://</a:t>
            </a:r>
            <a:r>
              <a:rPr lang="en-GB" dirty="0" smtClean="0">
                <a:hlinkClick r:id="rId3"/>
              </a:rPr>
              <a:t>www.youtube.com/watch?v=aVWHp8FsV1w</a:t>
            </a:r>
            <a:endParaRPr lang="en-GB" dirty="0" smtClean="0"/>
          </a:p>
          <a:p>
            <a:r>
              <a:rPr lang="en-GB" b="1" dirty="0" smtClean="0"/>
              <a:t>JISC Overview: </a:t>
            </a:r>
            <a:r>
              <a:rPr lang="en-GB" dirty="0">
                <a:hlinkClick r:id="rId4"/>
              </a:rPr>
              <a:t>https://</a:t>
            </a:r>
            <a:r>
              <a:rPr lang="en-GB" dirty="0" smtClean="0">
                <a:hlinkClick r:id="rId4"/>
              </a:rPr>
              <a:t>www.jisc.ac.uk/blog/the-potential-of-education-4-is-huge-the-uk-must-take-the-lead-now-12-sep-2018</a:t>
            </a:r>
            <a:r>
              <a:rPr lang="en-GB" dirty="0" smtClean="0"/>
              <a:t> + </a:t>
            </a:r>
            <a:r>
              <a:rPr lang="en-GB" dirty="0">
                <a:hlinkClick r:id="rId5"/>
              </a:rPr>
              <a:t>https://</a:t>
            </a:r>
            <a:r>
              <a:rPr lang="en-GB" dirty="0" smtClean="0">
                <a:hlinkClick r:id="rId5"/>
              </a:rPr>
              <a:t>www.jisc.ac.uk/rd/future-trends</a:t>
            </a:r>
            <a:r>
              <a:rPr lang="en-GB" dirty="0" smtClean="0"/>
              <a:t>.</a:t>
            </a:r>
            <a:endParaRPr lang="en-GB" b="1" dirty="0" smtClean="0"/>
          </a:p>
          <a:p>
            <a:r>
              <a:rPr lang="en-GB" b="1" dirty="0" smtClean="0"/>
              <a:t>How </a:t>
            </a:r>
            <a:r>
              <a:rPr lang="en-GB" b="1" dirty="0"/>
              <a:t>students are being prepared for Society 5.0</a:t>
            </a:r>
            <a:endParaRPr lang="en-GB" dirty="0" smtClean="0">
              <a:hlinkClick r:id="rId6"/>
            </a:endParaRPr>
          </a:p>
          <a:p>
            <a:pPr lvl="1"/>
            <a:r>
              <a:rPr lang="en-GB" dirty="0" smtClean="0">
                <a:hlinkClick r:id="rId6"/>
              </a:rPr>
              <a:t>https</a:t>
            </a:r>
            <a:r>
              <a:rPr lang="en-GB" dirty="0">
                <a:hlinkClick r:id="rId6"/>
              </a:rPr>
              <a:t>://www.globaljapan.world/article/japan-leads-world-in-education-for-society-5-0/</a:t>
            </a:r>
            <a:endParaRPr lang="en-GB" dirty="0"/>
          </a:p>
        </p:txBody>
      </p:sp>
    </p:spTree>
    <p:extLst>
      <p:ext uri="{BB962C8B-B14F-4D97-AF65-F5344CB8AC3E}">
        <p14:creationId xmlns:p14="http://schemas.microsoft.com/office/powerpoint/2010/main" val="32140936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Who is going to create this new world</a:t>
            </a:r>
            <a:r>
              <a:rPr lang="en-GB" b="1" u="sng" dirty="0" smtClean="0"/>
              <a:t>?</a:t>
            </a:r>
            <a:endParaRPr lang="en-GB" b="1" u="sng" dirty="0"/>
          </a:p>
        </p:txBody>
      </p:sp>
      <p:sp>
        <p:nvSpPr>
          <p:cNvPr id="3" name="Content Placeholder 2"/>
          <p:cNvSpPr>
            <a:spLocks noGrp="1"/>
          </p:cNvSpPr>
          <p:nvPr>
            <p:ph idx="1"/>
          </p:nvPr>
        </p:nvSpPr>
        <p:spPr/>
        <p:txBody>
          <a:bodyPr>
            <a:normAutofit lnSpcReduction="10000"/>
          </a:bodyPr>
          <a:lstStyle/>
          <a:p>
            <a:r>
              <a:rPr lang="en-GB" dirty="0" smtClean="0"/>
              <a:t>You.</a:t>
            </a:r>
          </a:p>
          <a:p>
            <a:r>
              <a:rPr lang="en-GB" dirty="0" smtClean="0"/>
              <a:t>Graduates with the</a:t>
            </a:r>
            <a:r>
              <a:rPr lang="en-GB" dirty="0"/>
              <a:t> </a:t>
            </a:r>
            <a:r>
              <a:rPr lang="en-GB" b="1" dirty="0"/>
              <a:t>fourth </a:t>
            </a:r>
            <a:r>
              <a:rPr lang="en-GB" b="1" dirty="0" smtClean="0"/>
              <a:t>industrial revolution technology skills </a:t>
            </a:r>
            <a:r>
              <a:rPr lang="en-GB" dirty="0" smtClean="0"/>
              <a:t>such </a:t>
            </a:r>
            <a:r>
              <a:rPr lang="en-GB" dirty="0"/>
              <a:t>as the Internet of Things (</a:t>
            </a:r>
            <a:r>
              <a:rPr lang="en-GB" dirty="0" err="1"/>
              <a:t>IoT</a:t>
            </a:r>
            <a:r>
              <a:rPr lang="en-GB" dirty="0"/>
              <a:t>), robotics, virtual reality (VR</a:t>
            </a:r>
            <a:r>
              <a:rPr lang="en-GB" dirty="0" smtClean="0"/>
              <a:t>), artificial </a:t>
            </a:r>
            <a:r>
              <a:rPr lang="en-GB" dirty="0"/>
              <a:t>intelligence (AI</a:t>
            </a:r>
            <a:r>
              <a:rPr lang="en-GB" dirty="0" smtClean="0"/>
              <a:t>), open mindedness, inter-disciplinary collaboration,  creativity &amp; Innovation will be in great demand by employers, they will contribute to the creation of Society 5.0, </a:t>
            </a:r>
            <a:r>
              <a:rPr lang="en-GB" dirty="0"/>
              <a:t>change the way we live and work and</a:t>
            </a:r>
            <a:r>
              <a:rPr lang="en-GB" dirty="0" smtClean="0"/>
              <a:t> create a better world for everyone.</a:t>
            </a:r>
            <a:endParaRPr lang="en-GB" dirty="0"/>
          </a:p>
        </p:txBody>
      </p:sp>
    </p:spTree>
    <p:extLst>
      <p:ext uri="{BB962C8B-B14F-4D97-AF65-F5344CB8AC3E}">
        <p14:creationId xmlns:p14="http://schemas.microsoft.com/office/powerpoint/2010/main" val="4151721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 Tutorial *</a:t>
            </a:r>
            <a:endParaRPr lang="en-GB" b="1" u="sng" dirty="0"/>
          </a:p>
        </p:txBody>
      </p:sp>
      <p:sp>
        <p:nvSpPr>
          <p:cNvPr id="3" name="Content Placeholder 2"/>
          <p:cNvSpPr>
            <a:spLocks noGrp="1"/>
          </p:cNvSpPr>
          <p:nvPr>
            <p:ph idx="1"/>
          </p:nvPr>
        </p:nvSpPr>
        <p:spPr/>
        <p:txBody>
          <a:bodyPr/>
          <a:lstStyle/>
          <a:p>
            <a:r>
              <a:rPr lang="en-GB" dirty="0" smtClean="0"/>
              <a:t>Preparation for next week: Innovation &amp; Ideation.</a:t>
            </a:r>
          </a:p>
          <a:p>
            <a:pPr lvl="1">
              <a:buFont typeface="Courier New" panose="02070309020205020404" pitchFamily="49" charset="0"/>
              <a:buChar char="o"/>
            </a:pPr>
            <a:r>
              <a:rPr lang="en-GB" dirty="0" smtClean="0"/>
              <a:t>Market Trends &amp; Tech Developments.</a:t>
            </a:r>
            <a:endParaRPr lang="en-GB" dirty="0"/>
          </a:p>
        </p:txBody>
      </p:sp>
    </p:spTree>
    <p:extLst>
      <p:ext uri="{BB962C8B-B14F-4D97-AF65-F5344CB8AC3E}">
        <p14:creationId xmlns:p14="http://schemas.microsoft.com/office/powerpoint/2010/main" val="37956127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5460546" y="2518861"/>
            <a:ext cx="1331138" cy="598703"/>
          </a:xfrm>
          <a:prstGeom prst="rect">
            <a:avLst/>
          </a:prstGeom>
          <a:noFill/>
        </p:spPr>
      </p:pic>
      <p:sp>
        <p:nvSpPr>
          <p:cNvPr id="2" name="TextBox 1"/>
          <p:cNvSpPr txBox="1"/>
          <p:nvPr/>
        </p:nvSpPr>
        <p:spPr>
          <a:xfrm>
            <a:off x="5335877" y="3117564"/>
            <a:ext cx="1580476" cy="646331"/>
          </a:xfrm>
          <a:prstGeom prst="rect">
            <a:avLst/>
          </a:prstGeom>
          <a:noFill/>
        </p:spPr>
        <p:txBody>
          <a:bodyPr wrap="square" rtlCol="0">
            <a:spAutoFit/>
          </a:bodyPr>
          <a:lstStyle/>
          <a:p>
            <a:pPr algn="ctr"/>
            <a:r>
              <a:rPr lang="en-GB" dirty="0" smtClean="0"/>
              <a:t>Of ALT.</a:t>
            </a:r>
          </a:p>
          <a:p>
            <a:pPr algn="ctr"/>
            <a:r>
              <a:rPr lang="en-GB" dirty="0" smtClean="0"/>
              <a:t>Next: Tutorial.</a:t>
            </a:r>
            <a:endParaRPr lang="en-GB" dirty="0"/>
          </a:p>
        </p:txBody>
      </p:sp>
    </p:spTree>
    <p:extLst>
      <p:ext uri="{BB962C8B-B14F-4D97-AF65-F5344CB8AC3E}">
        <p14:creationId xmlns:p14="http://schemas.microsoft.com/office/powerpoint/2010/main" val="27360021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Activity</a:t>
            </a:r>
            <a:endParaRPr lang="en-GB" b="1" u="sng" dirty="0"/>
          </a:p>
        </p:txBody>
      </p:sp>
      <p:sp>
        <p:nvSpPr>
          <p:cNvPr id="3" name="Content Placeholder 2"/>
          <p:cNvSpPr>
            <a:spLocks noGrp="1"/>
          </p:cNvSpPr>
          <p:nvPr>
            <p:ph idx="1"/>
          </p:nvPr>
        </p:nvSpPr>
        <p:spPr>
          <a:xfrm>
            <a:off x="609600" y="1600201"/>
            <a:ext cx="8402832" cy="3917032"/>
          </a:xfrm>
        </p:spPr>
        <p:txBody>
          <a:bodyPr/>
          <a:lstStyle/>
          <a:p>
            <a:pPr marL="514350" indent="-514350">
              <a:buFont typeface="+mj-lt"/>
              <a:buAutoNum type="arabicPeriod"/>
            </a:pPr>
            <a:r>
              <a:rPr lang="en-GB" dirty="0" smtClean="0"/>
              <a:t>What is the </a:t>
            </a:r>
            <a:r>
              <a:rPr lang="en-GB" dirty="0"/>
              <a:t>craziest or funniest invention of all time</a:t>
            </a:r>
            <a:r>
              <a:rPr lang="en-GB" dirty="0" smtClean="0"/>
              <a:t>?</a:t>
            </a:r>
          </a:p>
          <a:p>
            <a:pPr marL="514350" indent="-514350">
              <a:buFont typeface="+mj-lt"/>
              <a:buAutoNum type="arabicPeriod"/>
            </a:pPr>
            <a:r>
              <a:rPr lang="en-GB" dirty="0"/>
              <a:t>Open </a:t>
            </a:r>
            <a:r>
              <a:rPr lang="en-GB" dirty="0" smtClean="0"/>
              <a:t>and </a:t>
            </a:r>
            <a:r>
              <a:rPr lang="en-GB" b="1" dirty="0" smtClean="0"/>
              <a:t>post a title &amp; image</a:t>
            </a:r>
            <a:r>
              <a:rPr lang="en-GB" dirty="0" smtClean="0"/>
              <a:t>: </a:t>
            </a:r>
            <a:r>
              <a:rPr lang="en-GB" dirty="0">
                <a:hlinkClick r:id="rId2"/>
              </a:rPr>
              <a:t>https://tinyurl.com/ydgq7sr6</a:t>
            </a:r>
            <a:r>
              <a:rPr lang="en-GB" dirty="0"/>
              <a:t>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7944" y="1736901"/>
            <a:ext cx="2095500" cy="3276600"/>
          </a:xfrm>
          <a:prstGeom prst="rect">
            <a:avLst/>
          </a:prstGeom>
        </p:spPr>
      </p:pic>
    </p:spTree>
    <p:extLst>
      <p:ext uri="{BB962C8B-B14F-4D97-AF65-F5344CB8AC3E}">
        <p14:creationId xmlns:p14="http://schemas.microsoft.com/office/powerpoint/2010/main" val="23076491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434141"/>
            <a:ext cx="7886700" cy="1325563"/>
          </a:xfrm>
        </p:spPr>
        <p:txBody>
          <a:bodyPr>
            <a:normAutofit/>
          </a:bodyPr>
          <a:lstStyle/>
          <a:p>
            <a:r>
              <a:rPr lang="en-GB" b="1" u="sng" dirty="0" smtClean="0">
                <a:latin typeface="+mn-lt"/>
              </a:rPr>
              <a:t>THE </a:t>
            </a:r>
            <a:r>
              <a:rPr lang="en-GB" b="1" u="sng" dirty="0">
                <a:latin typeface="+mn-lt"/>
              </a:rPr>
              <a:t>NEXT BIG THING</a:t>
            </a:r>
            <a:r>
              <a:rPr lang="en-GB" b="1" u="sng" dirty="0" smtClean="0">
                <a:latin typeface="+mn-lt"/>
              </a:rPr>
              <a:t>?</a:t>
            </a:r>
            <a:endParaRPr lang="en-GB" b="1" u="sng" dirty="0">
              <a:latin typeface="+mn-lt"/>
            </a:endParaRPr>
          </a:p>
        </p:txBody>
      </p:sp>
      <p:sp>
        <p:nvSpPr>
          <p:cNvPr id="3" name="Content Placeholder 2"/>
          <p:cNvSpPr>
            <a:spLocks noGrp="1"/>
          </p:cNvSpPr>
          <p:nvPr>
            <p:ph idx="1"/>
          </p:nvPr>
        </p:nvSpPr>
        <p:spPr/>
        <p:txBody>
          <a:bodyPr>
            <a:normAutofit/>
          </a:bodyPr>
          <a:lstStyle/>
          <a:p>
            <a:pPr marL="0" indent="0">
              <a:buNone/>
            </a:pPr>
            <a:r>
              <a:rPr lang="en-GB" sz="2800" dirty="0"/>
              <a:t>The problems of today become the new innovations and positive change we see tomorrow, by solving problems we improve and evolve society. </a:t>
            </a:r>
          </a:p>
          <a:p>
            <a:pPr marL="514350" indent="-514350">
              <a:buFont typeface="+mj-lt"/>
              <a:buAutoNum type="arabicPeriod"/>
            </a:pPr>
            <a:r>
              <a:rPr lang="en-GB" sz="2800" dirty="0" smtClean="0"/>
              <a:t>In pairs research </a:t>
            </a:r>
            <a:r>
              <a:rPr lang="en-GB" sz="2800" dirty="0"/>
              <a:t>and identify </a:t>
            </a:r>
            <a:r>
              <a:rPr lang="en-GB" sz="2800" dirty="0" smtClean="0"/>
              <a:t>a New Technological Innovation </a:t>
            </a:r>
            <a:r>
              <a:rPr lang="en-GB" sz="2800" dirty="0"/>
              <a:t>you think will be </a:t>
            </a:r>
            <a:r>
              <a:rPr lang="en-GB" sz="2800" b="1" dirty="0" smtClean="0"/>
              <a:t>THE NEXT BIG THING</a:t>
            </a:r>
            <a:r>
              <a:rPr lang="en-GB" sz="2800" dirty="0" smtClean="0"/>
              <a:t>?</a:t>
            </a:r>
          </a:p>
          <a:p>
            <a:pPr>
              <a:buFont typeface="Courier New" panose="02070309020205020404" pitchFamily="49" charset="0"/>
              <a:buChar char="o"/>
            </a:pPr>
            <a:r>
              <a:rPr lang="en-GB" sz="2800" dirty="0"/>
              <a:t>Share </a:t>
            </a:r>
            <a:r>
              <a:rPr lang="en-GB" sz="2800" dirty="0" smtClean="0"/>
              <a:t>and show when </a:t>
            </a:r>
            <a:r>
              <a:rPr lang="en-GB" sz="2800" dirty="0"/>
              <a:t>prompted.</a:t>
            </a:r>
          </a:p>
          <a:p>
            <a:pPr marL="0" indent="0">
              <a:buNone/>
            </a:pPr>
            <a:endParaRPr lang="en-GB" dirty="0"/>
          </a:p>
        </p:txBody>
      </p:sp>
    </p:spTree>
    <p:extLst>
      <p:ext uri="{BB962C8B-B14F-4D97-AF65-F5344CB8AC3E}">
        <p14:creationId xmlns:p14="http://schemas.microsoft.com/office/powerpoint/2010/main" val="20505156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latin typeface="+mn-lt"/>
              </a:rPr>
              <a:t>Activity: Up-to-date developments</a:t>
            </a:r>
            <a:endParaRPr lang="en-GB" b="1" u="sng" dirty="0">
              <a:latin typeface="+mn-lt"/>
            </a:endParaRPr>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Research </a:t>
            </a:r>
            <a:r>
              <a:rPr lang="en-GB" dirty="0"/>
              <a:t>and discover </a:t>
            </a:r>
            <a:r>
              <a:rPr lang="en-GB" dirty="0" smtClean="0"/>
              <a:t>an </a:t>
            </a:r>
            <a:r>
              <a:rPr lang="en-GB" b="1" dirty="0" smtClean="0"/>
              <a:t>up-to-date innovative development related </a:t>
            </a:r>
            <a:r>
              <a:rPr lang="en-GB" b="1" dirty="0"/>
              <a:t>to your programme </a:t>
            </a:r>
            <a:r>
              <a:rPr lang="en-GB" dirty="0"/>
              <a:t>of </a:t>
            </a:r>
            <a:r>
              <a:rPr lang="en-GB" dirty="0" smtClean="0"/>
              <a:t>study</a:t>
            </a:r>
            <a:r>
              <a:rPr lang="en-GB" dirty="0"/>
              <a:t>?</a:t>
            </a:r>
            <a:endParaRPr lang="en-GB" dirty="0" smtClean="0"/>
          </a:p>
          <a:p>
            <a:pPr>
              <a:buFont typeface="Courier New" panose="02070309020205020404" pitchFamily="49" charset="0"/>
              <a:buChar char="o"/>
            </a:pPr>
            <a:r>
              <a:rPr lang="en-GB" dirty="0"/>
              <a:t>Share </a:t>
            </a:r>
            <a:r>
              <a:rPr lang="en-GB" dirty="0" smtClean="0"/>
              <a:t>and show when </a:t>
            </a:r>
            <a:r>
              <a:rPr lang="en-GB" dirty="0"/>
              <a:t>prompted.</a:t>
            </a:r>
          </a:p>
          <a:p>
            <a:pPr marL="0" indent="0">
              <a:buNone/>
            </a:pPr>
            <a:endParaRPr lang="en-GB" dirty="0" smtClean="0"/>
          </a:p>
        </p:txBody>
      </p:sp>
    </p:spTree>
    <p:extLst>
      <p:ext uri="{BB962C8B-B14F-4D97-AF65-F5344CB8AC3E}">
        <p14:creationId xmlns:p14="http://schemas.microsoft.com/office/powerpoint/2010/main" val="29583774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Activity: Trends</a:t>
            </a:r>
            <a:endParaRPr lang="en-GB" b="1" u="sng" dirty="0"/>
          </a:p>
        </p:txBody>
      </p:sp>
      <p:sp>
        <p:nvSpPr>
          <p:cNvPr id="2" name="Content Placeholder 1"/>
          <p:cNvSpPr>
            <a:spLocks noGrp="1"/>
          </p:cNvSpPr>
          <p:nvPr>
            <p:ph idx="1"/>
          </p:nvPr>
        </p:nvSpPr>
        <p:spPr>
          <a:xfrm>
            <a:off x="962891" y="1417638"/>
            <a:ext cx="9409081" cy="3917032"/>
          </a:xfrm>
        </p:spPr>
        <p:txBody>
          <a:bodyPr>
            <a:normAutofit/>
          </a:bodyPr>
          <a:lstStyle/>
          <a:p>
            <a:pPr marL="468059" indent="-385763">
              <a:buFont typeface="+mj-lt"/>
              <a:buAutoNum type="arabicPeriod"/>
            </a:pPr>
            <a:r>
              <a:rPr lang="en-GB" dirty="0" smtClean="0"/>
              <a:t>Research </a:t>
            </a:r>
            <a:r>
              <a:rPr lang="en-GB" dirty="0"/>
              <a:t>and discover </a:t>
            </a:r>
            <a:r>
              <a:rPr lang="en-GB" b="1" dirty="0" smtClean="0"/>
              <a:t>current Trends in society?</a:t>
            </a:r>
          </a:p>
          <a:p>
            <a:pPr marL="539496" indent="-457200">
              <a:buFont typeface="Courier New" panose="02070309020205020404" pitchFamily="49" charset="0"/>
              <a:buChar char="o"/>
            </a:pPr>
            <a:r>
              <a:rPr lang="en-GB" sz="2400" dirty="0"/>
              <a:t>Share </a:t>
            </a:r>
            <a:r>
              <a:rPr lang="en-GB" sz="2400" dirty="0" smtClean="0"/>
              <a:t>and show when </a:t>
            </a:r>
            <a:r>
              <a:rPr lang="en-GB" sz="2400" dirty="0"/>
              <a:t>prompted</a:t>
            </a:r>
            <a:r>
              <a:rPr lang="en-GB" sz="2400" dirty="0" smtClean="0"/>
              <a:t>.</a:t>
            </a:r>
          </a:p>
          <a:p>
            <a:pPr marL="82296" indent="0">
              <a:buNone/>
            </a:pPr>
            <a:endParaRPr lang="en-GB" sz="2400" dirty="0"/>
          </a:p>
          <a:p>
            <a:pPr marL="596646" indent="-514350">
              <a:buFont typeface="+mj-lt"/>
              <a:buAutoNum type="arabicPeriod" startAt="2"/>
            </a:pPr>
            <a:r>
              <a:rPr lang="en-GB" dirty="0" smtClean="0"/>
              <a:t>Research </a:t>
            </a:r>
            <a:r>
              <a:rPr lang="en-GB" dirty="0" smtClean="0"/>
              <a:t>and discover </a:t>
            </a:r>
            <a:r>
              <a:rPr lang="en-GB" b="1" dirty="0" smtClean="0"/>
              <a:t>the latest innovations from a Company</a:t>
            </a:r>
            <a:r>
              <a:rPr lang="en-GB" dirty="0" smtClean="0"/>
              <a:t> of your choice?</a:t>
            </a:r>
          </a:p>
          <a:p>
            <a:pPr marL="539496" indent="-457200">
              <a:buFont typeface="Courier New" panose="02070309020205020404" pitchFamily="49" charset="0"/>
              <a:buChar char="o"/>
            </a:pPr>
            <a:r>
              <a:rPr lang="en-GB" sz="2400" dirty="0" smtClean="0"/>
              <a:t>Share </a:t>
            </a:r>
            <a:r>
              <a:rPr lang="en-GB" sz="2400" dirty="0" smtClean="0"/>
              <a:t>and show when </a:t>
            </a:r>
            <a:r>
              <a:rPr lang="en-GB" sz="2400" dirty="0"/>
              <a:t>prompted</a:t>
            </a:r>
            <a:r>
              <a:rPr lang="en-GB" sz="2400" dirty="0" smtClean="0"/>
              <a:t>.</a:t>
            </a:r>
            <a:endParaRPr lang="en-GB" sz="2400" dirty="0"/>
          </a:p>
          <a:p>
            <a:pPr marL="539496" indent="-457200">
              <a:buFont typeface="Courier New" panose="02070309020205020404" pitchFamily="49" charset="0"/>
              <a:buChar char="o"/>
            </a:pPr>
            <a:endParaRPr lang="en-GB" sz="2400" dirty="0"/>
          </a:p>
          <a:p>
            <a:pPr marL="468059" indent="-385763">
              <a:buFont typeface="+mj-lt"/>
              <a:buAutoNum type="arabicPeriod"/>
            </a:pPr>
            <a:endParaRPr lang="en-GB" dirty="0"/>
          </a:p>
        </p:txBody>
      </p:sp>
    </p:spTree>
    <p:extLst>
      <p:ext uri="{BB962C8B-B14F-4D97-AF65-F5344CB8AC3E}">
        <p14:creationId xmlns:p14="http://schemas.microsoft.com/office/powerpoint/2010/main" val="13564450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5460546" y="2518861"/>
            <a:ext cx="1331138" cy="598703"/>
          </a:xfrm>
          <a:prstGeom prst="rect">
            <a:avLst/>
          </a:prstGeom>
          <a:noFill/>
        </p:spPr>
      </p:pic>
    </p:spTree>
    <p:extLst>
      <p:ext uri="{BB962C8B-B14F-4D97-AF65-F5344CB8AC3E}">
        <p14:creationId xmlns:p14="http://schemas.microsoft.com/office/powerpoint/2010/main" val="41892677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Introduction: Innovation</a:t>
            </a:r>
            <a:endParaRPr lang="en-GB" b="1" u="sng" dirty="0"/>
          </a:p>
        </p:txBody>
      </p:sp>
      <p:sp>
        <p:nvSpPr>
          <p:cNvPr id="2" name="Content Placeholder 1"/>
          <p:cNvSpPr>
            <a:spLocks noGrp="1"/>
          </p:cNvSpPr>
          <p:nvPr>
            <p:ph idx="1"/>
          </p:nvPr>
        </p:nvSpPr>
        <p:spPr/>
        <p:txBody>
          <a:bodyPr>
            <a:normAutofit fontScale="92500"/>
          </a:bodyPr>
          <a:lstStyle/>
          <a:p>
            <a:r>
              <a:rPr lang="en-GB" dirty="0" smtClean="0"/>
              <a:t>Innovation </a:t>
            </a:r>
            <a:r>
              <a:rPr lang="en-GB" dirty="0"/>
              <a:t>&amp;</a:t>
            </a:r>
            <a:r>
              <a:rPr lang="en-GB" dirty="0" smtClean="0"/>
              <a:t> </a:t>
            </a:r>
            <a:r>
              <a:rPr lang="en-GB" dirty="0"/>
              <a:t>Technology </a:t>
            </a:r>
            <a:r>
              <a:rPr lang="en-GB" dirty="0" smtClean="0"/>
              <a:t>is AMAZING.</a:t>
            </a:r>
          </a:p>
          <a:p>
            <a:r>
              <a:rPr lang="en-GB" dirty="0" smtClean="0"/>
              <a:t>They enhance and benefit our lives in many ways.</a:t>
            </a:r>
          </a:p>
          <a:p>
            <a:r>
              <a:rPr lang="en-GB" dirty="0" smtClean="0"/>
              <a:t>What's </a:t>
            </a:r>
            <a:r>
              <a:rPr lang="en-GB" dirty="0"/>
              <a:t>just as Amazing is </a:t>
            </a:r>
            <a:r>
              <a:rPr lang="en-GB" dirty="0" smtClean="0"/>
              <a:t>our Human </a:t>
            </a:r>
            <a:r>
              <a:rPr lang="en-GB" dirty="0"/>
              <a:t>potential </a:t>
            </a:r>
            <a:r>
              <a:rPr lang="en-GB" dirty="0" smtClean="0"/>
              <a:t>to </a:t>
            </a:r>
            <a:r>
              <a:rPr lang="en-GB" dirty="0"/>
              <a:t>create </a:t>
            </a:r>
            <a:r>
              <a:rPr lang="en-GB" dirty="0" smtClean="0"/>
              <a:t>them.</a:t>
            </a:r>
          </a:p>
          <a:p>
            <a:r>
              <a:rPr lang="en-GB" dirty="0" smtClean="0"/>
              <a:t>Our Potential to create is AMAZING. </a:t>
            </a:r>
          </a:p>
          <a:p>
            <a:r>
              <a:rPr lang="en-GB" dirty="0" smtClean="0"/>
              <a:t>We create everything we see around us.</a:t>
            </a:r>
          </a:p>
          <a:p>
            <a:r>
              <a:rPr lang="en-GB" dirty="0" smtClean="0"/>
              <a:t>Tech </a:t>
            </a:r>
            <a:r>
              <a:rPr lang="en-GB" dirty="0"/>
              <a:t>is Amazing your potential is Amazing and that's what this module is about.</a:t>
            </a:r>
          </a:p>
        </p:txBody>
      </p:sp>
    </p:spTree>
    <p:extLst>
      <p:ext uri="{BB962C8B-B14F-4D97-AF65-F5344CB8AC3E}">
        <p14:creationId xmlns:p14="http://schemas.microsoft.com/office/powerpoint/2010/main" val="59069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It’s a Good time to be </a:t>
            </a:r>
            <a:r>
              <a:rPr lang="en-GB" u="sng" dirty="0"/>
              <a:t>a</a:t>
            </a:r>
            <a:r>
              <a:rPr lang="en-GB" u="sng" dirty="0" smtClean="0"/>
              <a:t>live : Today</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Remember 100 years ago? ;-) when you had a message you wanted to tell your friend in Cardiff and you thought </a:t>
            </a:r>
            <a:r>
              <a:rPr lang="en-GB" b="1" dirty="0" smtClean="0"/>
              <a:t>* I’ll tell him next week *</a:t>
            </a:r>
          </a:p>
          <a:p>
            <a:pPr marL="0" indent="0" algn="ctr">
              <a:buNone/>
            </a:pPr>
            <a:r>
              <a:rPr lang="en-GB" sz="6000" b="1" dirty="0" smtClean="0"/>
              <a:t>WHY</a:t>
            </a:r>
          </a:p>
          <a:p>
            <a:pPr marL="0" indent="0">
              <a:buNone/>
            </a:pPr>
            <a:r>
              <a:rPr lang="en-GB" sz="4000" b="1" dirty="0" smtClean="0"/>
              <a:t>Because it would take you a week to walk </a:t>
            </a:r>
            <a:r>
              <a:rPr lang="en-GB" sz="4000" dirty="0" smtClean="0"/>
              <a:t> </a:t>
            </a:r>
            <a:endParaRPr lang="en-GB" sz="4000" b="1" dirty="0"/>
          </a:p>
          <a:p>
            <a:pPr marL="0" indent="0">
              <a:buNone/>
            </a:pPr>
            <a:r>
              <a:rPr lang="en-GB" sz="4000" b="1" dirty="0" smtClean="0"/>
              <a:t>there. And no </a:t>
            </a:r>
            <a:r>
              <a:rPr lang="en-GB" sz="4000" b="1" dirty="0" err="1" smtClean="0"/>
              <a:t>MacEds</a:t>
            </a:r>
            <a:r>
              <a:rPr lang="en-GB" sz="4000" b="1" dirty="0" smtClean="0"/>
              <a:t> or Services on the way Oh NO!</a:t>
            </a:r>
          </a:p>
          <a:p>
            <a:r>
              <a:rPr lang="en-GB" dirty="0" smtClean="0"/>
              <a:t>Today we can txt e-mail </a:t>
            </a:r>
            <a:r>
              <a:rPr lang="en-GB" dirty="0" err="1" smtClean="0"/>
              <a:t>msg</a:t>
            </a:r>
            <a:r>
              <a:rPr lang="en-GB" dirty="0" smtClean="0"/>
              <a:t> </a:t>
            </a:r>
            <a:r>
              <a:rPr lang="en-GB" dirty="0" err="1" smtClean="0"/>
              <a:t>whatsapp</a:t>
            </a:r>
            <a:r>
              <a:rPr lang="en-GB" dirty="0" smtClean="0"/>
              <a:t> video-call etc…. Cool huh.</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13092" y="3760239"/>
            <a:ext cx="338781" cy="482110"/>
          </a:xfrm>
          <a:prstGeom prst="rect">
            <a:avLst/>
          </a:prstGeom>
        </p:spPr>
      </p:pic>
    </p:spTree>
    <p:extLst>
      <p:ext uri="{BB962C8B-B14F-4D97-AF65-F5344CB8AC3E}">
        <p14:creationId xmlns:p14="http://schemas.microsoft.com/office/powerpoint/2010/main" val="3761033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Quote</a:t>
            </a:r>
            <a:endParaRPr lang="en-GB" dirty="0"/>
          </a:p>
        </p:txBody>
      </p:sp>
      <p:sp>
        <p:nvSpPr>
          <p:cNvPr id="3" name="Content Placeholder 2"/>
          <p:cNvSpPr>
            <a:spLocks noGrp="1"/>
          </p:cNvSpPr>
          <p:nvPr>
            <p:ph idx="1"/>
          </p:nvPr>
        </p:nvSpPr>
        <p:spPr/>
        <p:txBody>
          <a:bodyPr/>
          <a:lstStyle/>
          <a:p>
            <a:r>
              <a:rPr lang="en-GB" b="1" dirty="0" smtClean="0"/>
              <a:t>“Our </a:t>
            </a:r>
            <a:r>
              <a:rPr lang="en-GB" b="1" dirty="0"/>
              <a:t>greatest </a:t>
            </a:r>
            <a:r>
              <a:rPr lang="en-GB" b="1" dirty="0" smtClean="0"/>
              <a:t>weakness </a:t>
            </a:r>
            <a:r>
              <a:rPr lang="en-GB" dirty="0" smtClean="0"/>
              <a:t>lies </a:t>
            </a:r>
            <a:r>
              <a:rPr lang="en-GB" dirty="0"/>
              <a:t>in giving up. The most certain way to succeed is always to try just one more time</a:t>
            </a:r>
            <a:r>
              <a:rPr lang="en-GB" dirty="0" smtClean="0"/>
              <a:t>.” </a:t>
            </a:r>
            <a:r>
              <a:rPr lang="en-GB" dirty="0"/>
              <a:t>- Thomas </a:t>
            </a:r>
            <a:r>
              <a:rPr lang="en-GB" b="1" dirty="0"/>
              <a:t>Edison Quotes</a:t>
            </a:r>
            <a:r>
              <a:rPr lang="en-GB" dirty="0" smtClean="0"/>
              <a:t>.</a:t>
            </a:r>
          </a:p>
          <a:p>
            <a:r>
              <a:rPr lang="en-GB" dirty="0" smtClean="0">
                <a:hlinkClick r:id="rId2"/>
              </a:rPr>
              <a:t>http</a:t>
            </a:r>
            <a:r>
              <a:rPr lang="en-GB" dirty="0">
                <a:hlinkClick r:id="rId2"/>
              </a:rPr>
              <a:t>://</a:t>
            </a:r>
            <a:r>
              <a:rPr lang="en-GB" dirty="0" smtClean="0">
                <a:hlinkClick r:id="rId2"/>
              </a:rPr>
              <a:t>tinyurl.com/y2duuyv6</a:t>
            </a:r>
            <a:r>
              <a:rPr lang="en-GB" dirty="0" smtClean="0"/>
              <a:t>.</a:t>
            </a:r>
          </a:p>
          <a:p>
            <a:r>
              <a:rPr lang="en-GB" dirty="0" err="1" smtClean="0"/>
              <a:t>Nintai</a:t>
            </a:r>
            <a:r>
              <a:rPr lang="en-GB" dirty="0" smtClean="0"/>
              <a:t> – Japanese word meaning with perseverance you can achieve or endure anything.</a:t>
            </a:r>
            <a:endParaRPr lang="en-GB" dirty="0"/>
          </a:p>
        </p:txBody>
      </p:sp>
    </p:spTree>
    <p:extLst>
      <p:ext uri="{BB962C8B-B14F-4D97-AF65-F5344CB8AC3E}">
        <p14:creationId xmlns:p14="http://schemas.microsoft.com/office/powerpoint/2010/main" val="4126360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mn-lt"/>
                <a:cs typeface="Arial" panose="020B0604020202020204" pitchFamily="34" charset="0"/>
              </a:rPr>
              <a:t>Technology &amp; Change</a:t>
            </a:r>
            <a:endParaRPr lang="en-GB" b="1" dirty="0">
              <a:latin typeface="+mn-lt"/>
              <a:cs typeface="Arial" panose="020B0604020202020204" pitchFamily="34" charset="0"/>
            </a:endParaRPr>
          </a:p>
        </p:txBody>
      </p:sp>
      <p:sp>
        <p:nvSpPr>
          <p:cNvPr id="3" name="Content Placeholder 2"/>
          <p:cNvSpPr>
            <a:spLocks noGrp="1"/>
          </p:cNvSpPr>
          <p:nvPr>
            <p:ph idx="1"/>
          </p:nvPr>
        </p:nvSpPr>
        <p:spPr/>
        <p:txBody>
          <a:bodyPr/>
          <a:lstStyle/>
          <a:p>
            <a:pPr>
              <a:lnSpc>
                <a:spcPct val="120000"/>
              </a:lnSpc>
              <a:spcBef>
                <a:spcPts val="450"/>
              </a:spcBef>
            </a:pPr>
            <a:r>
              <a:rPr lang="en-GB" dirty="0" smtClean="0">
                <a:latin typeface="Arial" panose="020B0604020202020204" pitchFamily="34" charset="0"/>
                <a:cs typeface="Arial" panose="020B0604020202020204" pitchFamily="34" charset="0"/>
              </a:rPr>
              <a:t>Q</a:t>
            </a:r>
            <a:r>
              <a:rPr lang="en-GB" dirty="0">
                <a:latin typeface="Arial" panose="020B0604020202020204" pitchFamily="34" charset="0"/>
                <a:cs typeface="Arial" panose="020B0604020202020204" pitchFamily="34" charset="0"/>
              </a:rPr>
              <a:t>. How </a:t>
            </a:r>
            <a:r>
              <a:rPr lang="en-GB" dirty="0" smtClean="0">
                <a:latin typeface="Arial" panose="020B0604020202020204" pitchFamily="34" charset="0"/>
                <a:cs typeface="Arial" panose="020B0604020202020204" pitchFamily="34" charset="0"/>
              </a:rPr>
              <a:t>has / is Technology </a:t>
            </a:r>
            <a:r>
              <a:rPr lang="en-GB" dirty="0">
                <a:latin typeface="Arial" panose="020B0604020202020204" pitchFamily="34" charset="0"/>
                <a:cs typeface="Arial" panose="020B0604020202020204" pitchFamily="34" charset="0"/>
              </a:rPr>
              <a:t>improving Society</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789122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1" y="365125"/>
            <a:ext cx="11629622" cy="1325563"/>
          </a:xfrm>
        </p:spPr>
        <p:txBody>
          <a:bodyPr>
            <a:normAutofit fontScale="90000"/>
          </a:bodyPr>
          <a:lstStyle/>
          <a:p>
            <a:r>
              <a:rPr lang="en-GB" u="sng" dirty="0" smtClean="0"/>
              <a:t>Positive developments: It’s a Good time to be alive</a:t>
            </a:r>
            <a:endParaRPr lang="en-GB" u="sng" dirty="0"/>
          </a:p>
        </p:txBody>
      </p:sp>
      <p:sp>
        <p:nvSpPr>
          <p:cNvPr id="3" name="Content Placeholder 2"/>
          <p:cNvSpPr>
            <a:spLocks noGrp="1"/>
          </p:cNvSpPr>
          <p:nvPr>
            <p:ph idx="1"/>
          </p:nvPr>
        </p:nvSpPr>
        <p:spPr>
          <a:xfrm>
            <a:off x="2345029" y="1481071"/>
            <a:ext cx="6476999" cy="5164428"/>
          </a:xfrm>
        </p:spPr>
        <p:txBody>
          <a:bodyPr>
            <a:normAutofit fontScale="70000" lnSpcReduction="20000"/>
          </a:bodyPr>
          <a:lstStyle/>
          <a:p>
            <a:r>
              <a:rPr lang="en-GB" dirty="0" smtClean="0"/>
              <a:t>Greater Equality</a:t>
            </a:r>
          </a:p>
          <a:p>
            <a:r>
              <a:rPr lang="en-GB" dirty="0" smtClean="0"/>
              <a:t>Evolution of Human &amp; Org. Behaviour</a:t>
            </a:r>
          </a:p>
          <a:p>
            <a:r>
              <a:rPr lang="en-GB" dirty="0"/>
              <a:t>Education for </a:t>
            </a:r>
            <a:r>
              <a:rPr lang="en-GB" dirty="0" smtClean="0"/>
              <a:t>everyone</a:t>
            </a:r>
          </a:p>
          <a:p>
            <a:r>
              <a:rPr lang="en-GB" dirty="0" smtClean="0"/>
              <a:t>Diverse and flexible Employment opportunities</a:t>
            </a:r>
          </a:p>
          <a:p>
            <a:r>
              <a:rPr lang="en-GB" dirty="0" smtClean="0"/>
              <a:t>Super Markets</a:t>
            </a:r>
          </a:p>
          <a:p>
            <a:r>
              <a:rPr lang="en-GB" dirty="0" smtClean="0"/>
              <a:t>Computers / Technology / Internet / </a:t>
            </a:r>
            <a:r>
              <a:rPr lang="en-GB" dirty="0" err="1" smtClean="0"/>
              <a:t>IoT</a:t>
            </a:r>
            <a:endParaRPr lang="en-GB" dirty="0" smtClean="0"/>
          </a:p>
          <a:p>
            <a:pPr lvl="1"/>
            <a:r>
              <a:rPr lang="en-GB" dirty="0" smtClean="0"/>
              <a:t>Communication Collaboration &amp; Creativity for all</a:t>
            </a:r>
          </a:p>
          <a:p>
            <a:r>
              <a:rPr lang="en-GB" dirty="0" smtClean="0"/>
              <a:t>Smartphones</a:t>
            </a:r>
          </a:p>
          <a:p>
            <a:r>
              <a:rPr lang="en-GB" dirty="0" smtClean="0"/>
              <a:t>Social Media</a:t>
            </a:r>
          </a:p>
          <a:p>
            <a:r>
              <a:rPr lang="en-GB" dirty="0"/>
              <a:t>Fun </a:t>
            </a:r>
            <a:r>
              <a:rPr lang="en-GB" dirty="0" smtClean="0"/>
              <a:t>Opportunities / Clubs / </a:t>
            </a:r>
            <a:r>
              <a:rPr lang="en-GB" dirty="0"/>
              <a:t>Societies </a:t>
            </a:r>
            <a:endParaRPr lang="en-GB" dirty="0" smtClean="0"/>
          </a:p>
          <a:p>
            <a:r>
              <a:rPr lang="en-GB" dirty="0" smtClean="0"/>
              <a:t>Support mechanisms / groups</a:t>
            </a:r>
          </a:p>
          <a:p>
            <a:r>
              <a:rPr lang="en-GB" dirty="0" smtClean="0"/>
              <a:t>Entertainment / TV / Cinema / Movies / Music etc…</a:t>
            </a:r>
          </a:p>
          <a:p>
            <a:r>
              <a:rPr lang="en-GB" dirty="0" smtClean="0"/>
              <a:t>Games / Online Social Games</a:t>
            </a:r>
          </a:p>
          <a:p>
            <a:r>
              <a:rPr lang="en-GB" dirty="0" smtClean="0"/>
              <a:t>VR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7458" y="3494110"/>
            <a:ext cx="381053" cy="333422"/>
          </a:xfrm>
          <a:prstGeom prst="rect">
            <a:avLst/>
          </a:prstGeom>
        </p:spPr>
      </p:pic>
    </p:spTree>
    <p:extLst>
      <p:ext uri="{BB962C8B-B14F-4D97-AF65-F5344CB8AC3E}">
        <p14:creationId xmlns:p14="http://schemas.microsoft.com/office/powerpoint/2010/main" val="3134774462"/>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Theme1</Template>
  <TotalTime>799</TotalTime>
  <Words>1262</Words>
  <Application>Microsoft Office PowerPoint</Application>
  <PresentationFormat>Widescreen</PresentationFormat>
  <Paragraphs>178</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Courier New</vt:lpstr>
      <vt:lpstr>Myriad Pro</vt:lpstr>
      <vt:lpstr>UWTSD Theme1</vt:lpstr>
      <vt:lpstr>PowerPoint Presentation</vt:lpstr>
      <vt:lpstr>Introduction</vt:lpstr>
      <vt:lpstr>Activity: Cloud folder &amp; doc</vt:lpstr>
      <vt:lpstr>University Creativity &amp; Innovation</vt:lpstr>
      <vt:lpstr>Activity: Tech Innovation</vt:lpstr>
      <vt:lpstr>Activity: Innovation</vt:lpstr>
      <vt:lpstr>Activity</vt:lpstr>
      <vt:lpstr>Importance &amp; benefit of Innovation</vt:lpstr>
      <vt:lpstr>Innovation: Daily use</vt:lpstr>
      <vt:lpstr>Human &amp; Socio-economic development</vt:lpstr>
      <vt:lpstr>Evolution Technology and Change</vt:lpstr>
      <vt:lpstr>Bg: Human &amp; Socio-economic development</vt:lpstr>
      <vt:lpstr>KONDRATIEFF WAVES</vt:lpstr>
      <vt:lpstr>Technological revolution </vt:lpstr>
      <vt:lpstr>Emerging Technologies</vt:lpstr>
      <vt:lpstr>Fourth Industrial Revolution</vt:lpstr>
      <vt:lpstr>Society 5.0</vt:lpstr>
      <vt:lpstr>Society 5.0</vt:lpstr>
      <vt:lpstr>Bg: Evolution</vt:lpstr>
      <vt:lpstr>Bg: Education 4.0</vt:lpstr>
      <vt:lpstr>Who is going to create this new world?</vt:lpstr>
      <vt:lpstr>* Tutorial *</vt:lpstr>
      <vt:lpstr>PowerPoint Presentation</vt:lpstr>
      <vt:lpstr>Activity</vt:lpstr>
      <vt:lpstr>THE NEXT BIG THING?</vt:lpstr>
      <vt:lpstr>Activity: Up-to-date developments</vt:lpstr>
      <vt:lpstr>Activity: Trends</vt:lpstr>
      <vt:lpstr>PowerPoint Presentation</vt:lpstr>
      <vt:lpstr>Introduction: Innovation</vt:lpstr>
      <vt:lpstr>It’s a Good time to be alive : Today</vt:lpstr>
      <vt:lpstr>Quote</vt:lpstr>
      <vt:lpstr>Technology &amp; Change</vt:lpstr>
      <vt:lpstr>Positive developments: It’s a Good time to be alive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76</cp:revision>
  <dcterms:created xsi:type="dcterms:W3CDTF">2018-07-25T12:01:24Z</dcterms:created>
  <dcterms:modified xsi:type="dcterms:W3CDTF">2019-10-02T15:47:33Z</dcterms:modified>
</cp:coreProperties>
</file>