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31"/>
  </p:notesMasterIdLst>
  <p:handoutMasterIdLst>
    <p:handoutMasterId r:id="rId32"/>
  </p:handoutMasterIdLst>
  <p:sldIdLst>
    <p:sldId id="264" r:id="rId5"/>
    <p:sldId id="265" r:id="rId6"/>
    <p:sldId id="279" r:id="rId7"/>
    <p:sldId id="266" r:id="rId8"/>
    <p:sldId id="267" r:id="rId9"/>
    <p:sldId id="268" r:id="rId10"/>
    <p:sldId id="270" r:id="rId11"/>
    <p:sldId id="269" r:id="rId12"/>
    <p:sldId id="271" r:id="rId13"/>
    <p:sldId id="273" r:id="rId14"/>
    <p:sldId id="274" r:id="rId15"/>
    <p:sldId id="275" r:id="rId16"/>
    <p:sldId id="276" r:id="rId17"/>
    <p:sldId id="277" r:id="rId18"/>
    <p:sldId id="278" r:id="rId19"/>
    <p:sldId id="280" r:id="rId20"/>
    <p:sldId id="282" r:id="rId21"/>
    <p:sldId id="281" r:id="rId22"/>
    <p:sldId id="283" r:id="rId23"/>
    <p:sldId id="285" r:id="rId24"/>
    <p:sldId id="286" r:id="rId25"/>
    <p:sldId id="287" r:id="rId26"/>
    <p:sldId id="288" r:id="rId27"/>
    <p:sldId id="290" r:id="rId28"/>
    <p:sldId id="289" r:id="rId29"/>
    <p:sldId id="27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4" autoAdjust="0"/>
    <p:restoredTop sz="94660"/>
  </p:normalViewPr>
  <p:slideViewPr>
    <p:cSldViewPr snapToGrid="0">
      <p:cViewPr varScale="1">
        <p:scale>
          <a:sx n="68" d="100"/>
          <a:sy n="68" d="100"/>
        </p:scale>
        <p:origin x="696" y="60"/>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5/4/2020</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5/4/2020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Theorists largely responsible for changing societal attitudes towards children.</a:t>
            </a:r>
          </a:p>
        </p:txBody>
      </p:sp>
      <p:sp>
        <p:nvSpPr>
          <p:cNvPr id="4" name="Slide Number Placeholder 3"/>
          <p:cNvSpPr>
            <a:spLocks noGrp="1"/>
          </p:cNvSpPr>
          <p:nvPr>
            <p:ph type="sldNum" sz="quarter" idx="5"/>
          </p:nvPr>
        </p:nvSpPr>
        <p:spPr/>
        <p:txBody>
          <a:bodyPr/>
          <a:lstStyle/>
          <a:p>
            <a:fld id="{41EEE60E-651F-40CC-AD73-C00F10CE42B6}" type="slidenum">
              <a:rPr lang="en-US" smtClean="0"/>
              <a:t>10</a:t>
            </a:fld>
            <a:endParaRPr lang="en-US" dirty="0"/>
          </a:p>
        </p:txBody>
      </p:sp>
    </p:spTree>
    <p:extLst>
      <p:ext uri="{BB962C8B-B14F-4D97-AF65-F5344CB8AC3E}">
        <p14:creationId xmlns:p14="http://schemas.microsoft.com/office/powerpoint/2010/main" val="176397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Foundation Phase Framework (2015)  promotes the need for observation and investigation as a means of engaging with science and for the development of understanding of the world, by,</a:t>
            </a:r>
          </a:p>
          <a:p>
            <a:pPr marL="171450" indent="-171450">
              <a:buFont typeface="Arial" panose="020B0604020202020204" pitchFamily="34" charset="0"/>
              <a:buChar char="•"/>
            </a:pPr>
            <a:r>
              <a:rPr lang="en-GB" dirty="0"/>
              <a:t>Investigating sources and issues</a:t>
            </a:r>
          </a:p>
          <a:p>
            <a:pPr marL="171450" indent="-171450">
              <a:buFont typeface="Arial" panose="020B0604020202020204" pitchFamily="34" charset="0"/>
              <a:buChar char="•"/>
            </a:pPr>
            <a:r>
              <a:rPr lang="en-GB" dirty="0"/>
              <a:t>Making observations and recording measurements and recording evidence</a:t>
            </a:r>
          </a:p>
          <a:p>
            <a:pPr marL="171450" indent="-171450">
              <a:buFont typeface="Arial" panose="020B0604020202020204" pitchFamily="34" charset="0"/>
              <a:buChar char="•"/>
            </a:pPr>
            <a:r>
              <a:rPr lang="en-GB" dirty="0"/>
              <a:t>Conveying outcomes from observations </a:t>
            </a:r>
          </a:p>
          <a:p>
            <a:pPr marL="0" indent="0">
              <a:buFont typeface="Arial" panose="020B0604020202020204" pitchFamily="34" charset="0"/>
              <a:buNone/>
            </a:pPr>
            <a:r>
              <a:rPr lang="en-GB" dirty="0"/>
              <a:t>The Spiral Curriculum involves revisiting development from previous experience, skills, knowledge and understanding.</a:t>
            </a:r>
          </a:p>
          <a:p>
            <a:pPr marL="0" indent="0">
              <a:buFont typeface="Arial" panose="020B0604020202020204" pitchFamily="34" charset="0"/>
              <a:buNone/>
            </a:pPr>
            <a:r>
              <a:rPr lang="en-GB" dirty="0"/>
              <a:t>This model is perceived to be ideal for children aged 3-7 years, with some topics being taught across the age range.</a:t>
            </a:r>
          </a:p>
          <a:p>
            <a:pPr marL="0" indent="0">
              <a:buFont typeface="Arial" panose="020B0604020202020204" pitchFamily="34" charset="0"/>
              <a:buNone/>
            </a:pP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41EEE60E-651F-40CC-AD73-C00F10CE42B6}" type="slidenum">
              <a:rPr lang="en-US" smtClean="0"/>
              <a:t>11</a:t>
            </a:fld>
            <a:endParaRPr lang="en-US" dirty="0"/>
          </a:p>
        </p:txBody>
      </p:sp>
    </p:spTree>
    <p:extLst>
      <p:ext uri="{BB962C8B-B14F-4D97-AF65-F5344CB8AC3E}">
        <p14:creationId xmlns:p14="http://schemas.microsoft.com/office/powerpoint/2010/main" val="376558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Scientific enquiry develops through regular observations with regards to scientific topics i.e. the weather and its relevance to different environments.</a:t>
            </a:r>
          </a:p>
          <a:p>
            <a:r>
              <a:rPr lang="en-GB" dirty="0"/>
              <a:t>Observations develop into higher order skills i.e. conducting experiments/investigation and collecting data regarding the weather.</a:t>
            </a:r>
          </a:p>
          <a:p>
            <a:r>
              <a:rPr lang="en-GB" dirty="0"/>
              <a:t>Observing others actions and the work carried out.</a:t>
            </a:r>
          </a:p>
          <a:p>
            <a:r>
              <a:rPr lang="en-GB" dirty="0"/>
              <a:t>Development of skills/knowledge of oneself and own place in the world commences with understanding of oneself through simplified activities i.e. song/rhyme and progresses to make comparisons between oneself and another and then progress further to explore oneself in comparison to an animal.</a:t>
            </a:r>
          </a:p>
          <a:p>
            <a:r>
              <a:rPr lang="en-GB" dirty="0"/>
              <a:t>Building upon earlier experiences will develop into independent investigation and the acquisition of new skills i.e. predictions and need for fair test and the collection of data and data analysis.</a:t>
            </a:r>
          </a:p>
          <a:p>
            <a:r>
              <a:rPr lang="en-GB" dirty="0"/>
              <a:t>Early investigational work -  children should obtain information by using their senses.</a:t>
            </a:r>
          </a:p>
          <a:p>
            <a:r>
              <a:rPr lang="en-GB" dirty="0"/>
              <a:t>Planning – Through a theme/topic a context is provided through which they develop understanding through meaningful interrelated experiences, having created opportunities for first hand observations.</a:t>
            </a:r>
          </a:p>
          <a:p>
            <a:r>
              <a:rPr lang="en-GB" dirty="0"/>
              <a:t> </a:t>
            </a:r>
          </a:p>
        </p:txBody>
      </p:sp>
      <p:sp>
        <p:nvSpPr>
          <p:cNvPr id="4" name="Slide Number Placeholder 3"/>
          <p:cNvSpPr>
            <a:spLocks noGrp="1"/>
          </p:cNvSpPr>
          <p:nvPr>
            <p:ph type="sldNum" sz="quarter" idx="5"/>
          </p:nvPr>
        </p:nvSpPr>
        <p:spPr/>
        <p:txBody>
          <a:bodyPr/>
          <a:lstStyle/>
          <a:p>
            <a:fld id="{41EEE60E-651F-40CC-AD73-C00F10CE42B6}" type="slidenum">
              <a:rPr lang="en-US" smtClean="0"/>
              <a:t>12</a:t>
            </a:fld>
            <a:endParaRPr lang="en-US" dirty="0"/>
          </a:p>
        </p:txBody>
      </p:sp>
    </p:spTree>
    <p:extLst>
      <p:ext uri="{BB962C8B-B14F-4D97-AF65-F5344CB8AC3E}">
        <p14:creationId xmlns:p14="http://schemas.microsoft.com/office/powerpoint/2010/main" val="1241579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Thinking about questions, asking them and listening to the responses</a:t>
            </a:r>
          </a:p>
          <a:p>
            <a:r>
              <a:rPr lang="en-GB" dirty="0"/>
              <a:t>Identify what they wish to explore and propose a plan for doing it.</a:t>
            </a:r>
          </a:p>
          <a:p>
            <a:r>
              <a:rPr lang="en-GB" dirty="0"/>
              <a:t>Being aware of the ‘Big ideas’ which have shaped the world.</a:t>
            </a:r>
          </a:p>
          <a:p>
            <a:r>
              <a:rPr lang="en-GB" dirty="0"/>
              <a:t>Undertaking observations, use measurements to then record impact.</a:t>
            </a:r>
          </a:p>
          <a:p>
            <a:r>
              <a:rPr lang="en-GB" dirty="0"/>
              <a:t>Making links within different elements of KUW and being able to think critically and imaginatively.   (Welsh Government, 2008)</a:t>
            </a:r>
          </a:p>
        </p:txBody>
      </p:sp>
      <p:sp>
        <p:nvSpPr>
          <p:cNvPr id="4" name="Slide Number Placeholder 3"/>
          <p:cNvSpPr>
            <a:spLocks noGrp="1"/>
          </p:cNvSpPr>
          <p:nvPr>
            <p:ph type="sldNum" sz="quarter" idx="5"/>
          </p:nvPr>
        </p:nvSpPr>
        <p:spPr/>
        <p:txBody>
          <a:bodyPr/>
          <a:lstStyle/>
          <a:p>
            <a:fld id="{41EEE60E-651F-40CC-AD73-C00F10CE42B6}" type="slidenum">
              <a:rPr lang="en-US" smtClean="0"/>
              <a:t>13</a:t>
            </a:fld>
            <a:endParaRPr lang="en-US" dirty="0"/>
          </a:p>
        </p:txBody>
      </p:sp>
    </p:spTree>
    <p:extLst>
      <p:ext uri="{BB962C8B-B14F-4D97-AF65-F5344CB8AC3E}">
        <p14:creationId xmlns:p14="http://schemas.microsoft.com/office/powerpoint/2010/main" val="2506388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According to the Welsh Government (2008) regarded observations as assessment tools for attainments with play being the concept for exploring and identifying developmental/learning in younger children</a:t>
            </a:r>
          </a:p>
          <a:p>
            <a:pPr marL="171450" indent="-171450">
              <a:buFont typeface="Arial" panose="020B0604020202020204" pitchFamily="34" charset="0"/>
              <a:buChar char="•"/>
            </a:pPr>
            <a:r>
              <a:rPr lang="en-GB" dirty="0"/>
              <a:t>Observations provide an opportunity for reflection on meaningful play, providing indication of the emotional and intellectual developments of children, which then informs planning.. </a:t>
            </a:r>
          </a:p>
          <a:p>
            <a:pPr marL="171450" indent="-171450">
              <a:buFont typeface="Arial" panose="020B0604020202020204" pitchFamily="34" charset="0"/>
              <a:buChar char="•"/>
            </a:pPr>
            <a:r>
              <a:rPr lang="en-GB" dirty="0"/>
              <a:t>When children are presented with unfamiliar materials and resources, they are subsequently exposed to extended learning through review of their materials and properties.</a:t>
            </a:r>
          </a:p>
          <a:p>
            <a:pPr marL="171450" indent="-171450">
              <a:buFont typeface="Arial" panose="020B0604020202020204" pitchFamily="34" charset="0"/>
              <a:buChar char="•"/>
            </a:pPr>
            <a:r>
              <a:rPr lang="en-GB" dirty="0"/>
              <a:t>Planning should develop from observations of children’s needs and interests, relating to previous experiences and should actively involve the children in their design.</a:t>
            </a:r>
          </a:p>
          <a:p>
            <a:pPr marL="171450" indent="-171450">
              <a:buFont typeface="Arial" panose="020B0604020202020204" pitchFamily="34" charset="0"/>
              <a:buChar char="•"/>
            </a:pPr>
            <a:r>
              <a:rPr lang="en-GB" dirty="0"/>
              <a:t>Observations as guided exploration through modelled scientific behaviour following systematic questioning, considered the basis of rules for the scientist, directing it towards the structured scientific activity which will be experienced in the statutory years of schooling. </a:t>
            </a:r>
          </a:p>
          <a:p>
            <a:pPr marL="0" indent="0">
              <a:buFontTx/>
              <a:buNone/>
            </a:pPr>
            <a:endParaRPr lang="en-GB" dirty="0"/>
          </a:p>
        </p:txBody>
      </p:sp>
      <p:sp>
        <p:nvSpPr>
          <p:cNvPr id="4" name="Slide Number Placeholder 3"/>
          <p:cNvSpPr>
            <a:spLocks noGrp="1"/>
          </p:cNvSpPr>
          <p:nvPr>
            <p:ph type="sldNum" sz="quarter" idx="5"/>
          </p:nvPr>
        </p:nvSpPr>
        <p:spPr/>
        <p:txBody>
          <a:bodyPr/>
          <a:lstStyle/>
          <a:p>
            <a:fld id="{41EEE60E-651F-40CC-AD73-C00F10CE42B6}" type="slidenum">
              <a:rPr lang="en-US" smtClean="0"/>
              <a:t>14</a:t>
            </a:fld>
            <a:endParaRPr lang="en-US" dirty="0"/>
          </a:p>
        </p:txBody>
      </p:sp>
    </p:spTree>
    <p:extLst>
      <p:ext uri="{BB962C8B-B14F-4D97-AF65-F5344CB8AC3E}">
        <p14:creationId xmlns:p14="http://schemas.microsoft.com/office/powerpoint/2010/main" val="993138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annotated observations in the classroom are deemed to be superficial and a complete waste of time, with POST IT notes recording details of engagement often becoming lost and therefore failing to inform the curriculum planning.</a:t>
            </a:r>
          </a:p>
          <a:p>
            <a:r>
              <a:rPr lang="en-GB" dirty="0"/>
              <a:t>Through the observations of facts different theories/hypotheses can be made which are derived from the constructs of the human imagination. </a:t>
            </a:r>
          </a:p>
          <a:p>
            <a:r>
              <a:rPr lang="en-GB" dirty="0"/>
              <a:t>Teaching practice often report feeling awkward when trying to engage with children, which often results in children disbanding their games.  </a:t>
            </a:r>
          </a:p>
        </p:txBody>
      </p:sp>
      <p:sp>
        <p:nvSpPr>
          <p:cNvPr id="4" name="Slide Number Placeholder 3"/>
          <p:cNvSpPr>
            <a:spLocks noGrp="1"/>
          </p:cNvSpPr>
          <p:nvPr>
            <p:ph type="sldNum" sz="quarter" idx="5"/>
          </p:nvPr>
        </p:nvSpPr>
        <p:spPr/>
        <p:txBody>
          <a:bodyPr/>
          <a:lstStyle/>
          <a:p>
            <a:fld id="{41EEE60E-651F-40CC-AD73-C00F10CE42B6}" type="slidenum">
              <a:rPr lang="en-US" smtClean="0"/>
              <a:t>15</a:t>
            </a:fld>
            <a:endParaRPr lang="en-US" dirty="0"/>
          </a:p>
        </p:txBody>
      </p:sp>
    </p:spTree>
    <p:extLst>
      <p:ext uri="{BB962C8B-B14F-4D97-AF65-F5344CB8AC3E}">
        <p14:creationId xmlns:p14="http://schemas.microsoft.com/office/powerpoint/2010/main" val="2255106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Solitary Play – Contentedly plays alone, involved in own play moving from activity to activity regardless of other children. Presentation of everyday experience often witnessed.</a:t>
            </a:r>
          </a:p>
          <a:p>
            <a:r>
              <a:rPr lang="en-GB" dirty="0"/>
              <a:t>Structured Educational Play -  sep experiences higher specified outcomes to extend child’s learner’s skills/development. Should be planned with flexibility to all children to extend a activity associated to interests/knowledge. </a:t>
            </a:r>
          </a:p>
          <a:p>
            <a:r>
              <a:rPr lang="en-GB" dirty="0"/>
              <a:t>Partnership Associated Play – May appear  to be playing closer together on closer observation reveals playing alone. Individuals working independently of each other with no interaction (Positive or negative) occurring.</a:t>
            </a:r>
          </a:p>
          <a:p>
            <a:r>
              <a:rPr lang="en-GB" dirty="0"/>
              <a:t>Co-operative Play – Start to play together sharing play. Becomes more social able, take on roles in play and takes account of roles of others. Becomes aware of needs/wishes of peers. Becomes aware of needs/wishes of peers, play becomes complex. Rules are devised with cooperation and play rewarded. </a:t>
            </a:r>
          </a:p>
          <a:p>
            <a:r>
              <a:rPr lang="en-GB" dirty="0"/>
              <a:t>Spectator Play -  Observes others but doesn’t join in. Sit on the periphery of others play. Appear alone/lacking in confidence, can often be concentrating while observing play in order to develop understanding.</a:t>
            </a:r>
          </a:p>
          <a:p>
            <a:r>
              <a:rPr lang="en-GB" dirty="0"/>
              <a:t>Parallel Play – Begin to become aware of other children. Communicates with others and aware of games of others. Endeavours to explain to others what they are doing. One child will begin to become involved in another’s play.</a:t>
            </a:r>
          </a:p>
        </p:txBody>
      </p:sp>
      <p:sp>
        <p:nvSpPr>
          <p:cNvPr id="4" name="Slide Number Placeholder 3"/>
          <p:cNvSpPr>
            <a:spLocks noGrp="1"/>
          </p:cNvSpPr>
          <p:nvPr>
            <p:ph type="sldNum" sz="quarter" idx="5"/>
          </p:nvPr>
        </p:nvSpPr>
        <p:spPr/>
        <p:txBody>
          <a:bodyPr/>
          <a:lstStyle/>
          <a:p>
            <a:fld id="{41EEE60E-651F-40CC-AD73-C00F10CE42B6}" type="slidenum">
              <a:rPr lang="en-US" smtClean="0"/>
              <a:t>18</a:t>
            </a:fld>
            <a:endParaRPr lang="en-US" dirty="0"/>
          </a:p>
        </p:txBody>
      </p:sp>
    </p:spTree>
    <p:extLst>
      <p:ext uri="{BB962C8B-B14F-4D97-AF65-F5344CB8AC3E}">
        <p14:creationId xmlns:p14="http://schemas.microsoft.com/office/powerpoint/2010/main" val="30992907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Hutt draws upon Piagetian principles, categorising play into 3 distinct areas of play, epistemic play, ludic play and games with rules. </a:t>
            </a:r>
          </a:p>
          <a:p>
            <a:endParaRPr lang="en-GB" dirty="0"/>
          </a:p>
          <a:p>
            <a:r>
              <a:rPr lang="en-GB" dirty="0"/>
              <a:t>Ludic play – enables children to make own understanding for the engagement which is aligned to Piaget’s accommodation and assimilation, with children’s cognitive activity to adjust new understanding in such a manner that they will be able to make sense/use of the information i.e. a child witnessing a zebra for the first time labels it  as a horse. Once the child has registered the new information and differences, the child recognises the different properties of a zebra to that of a horse and labels it as a zebra.</a:t>
            </a:r>
          </a:p>
          <a:p>
            <a:endParaRPr lang="en-GB" dirty="0"/>
          </a:p>
          <a:p>
            <a:r>
              <a:rPr lang="en-GB" dirty="0"/>
              <a:t>Play is a tool which enables children to explore and engage in purposeful aspects of activities of interest which align themselves to science.</a:t>
            </a:r>
          </a:p>
          <a:p>
            <a:endParaRPr lang="en-GB" dirty="0"/>
          </a:p>
          <a:p>
            <a:endParaRPr lang="en-GB" dirty="0"/>
          </a:p>
        </p:txBody>
      </p:sp>
      <p:sp>
        <p:nvSpPr>
          <p:cNvPr id="4" name="Slide Number Placeholder 3"/>
          <p:cNvSpPr>
            <a:spLocks noGrp="1"/>
          </p:cNvSpPr>
          <p:nvPr>
            <p:ph type="sldNum" sz="quarter" idx="5"/>
          </p:nvPr>
        </p:nvSpPr>
        <p:spPr/>
        <p:txBody>
          <a:bodyPr/>
          <a:lstStyle/>
          <a:p>
            <a:fld id="{41EEE60E-651F-40CC-AD73-C00F10CE42B6}" type="slidenum">
              <a:rPr lang="en-US" smtClean="0"/>
              <a:t>19</a:t>
            </a:fld>
            <a:endParaRPr lang="en-US" dirty="0"/>
          </a:p>
        </p:txBody>
      </p:sp>
    </p:spTree>
    <p:extLst>
      <p:ext uri="{BB962C8B-B14F-4D97-AF65-F5344CB8AC3E}">
        <p14:creationId xmlns:p14="http://schemas.microsoft.com/office/powerpoint/2010/main" val="627009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Driver has a constructivist viewpoint – the pupil scientist with learning concerned with meaning. Play gives children the opportunity to experiment and manipulate the environment around them.</a:t>
            </a:r>
          </a:p>
          <a:p>
            <a:r>
              <a:rPr lang="en-GB" dirty="0"/>
              <a:t>Main Principles</a:t>
            </a:r>
          </a:p>
          <a:p>
            <a:r>
              <a:rPr lang="en-GB" dirty="0"/>
              <a:t>1 One idea – constructing/testing blocks for a bridge</a:t>
            </a:r>
          </a:p>
          <a:p>
            <a:r>
              <a:rPr lang="en-GB" dirty="0"/>
              <a:t>2 Idea – engagement with peers</a:t>
            </a:r>
          </a:p>
          <a:p>
            <a:r>
              <a:rPr lang="en-GB" dirty="0"/>
              <a:t>3 Experimentation – exploring floating/sinking of various objects, why do some float/sink</a:t>
            </a:r>
          </a:p>
          <a:p>
            <a:r>
              <a:rPr lang="en-GB" dirty="0"/>
              <a:t>4 Need to engage with objects and gain first hand experience before developing understanding of concept.</a:t>
            </a:r>
          </a:p>
          <a:p>
            <a:endParaRPr lang="en-GB" dirty="0"/>
          </a:p>
        </p:txBody>
      </p:sp>
      <p:sp>
        <p:nvSpPr>
          <p:cNvPr id="4" name="Slide Number Placeholder 3"/>
          <p:cNvSpPr>
            <a:spLocks noGrp="1"/>
          </p:cNvSpPr>
          <p:nvPr>
            <p:ph type="sldNum" sz="quarter" idx="5"/>
          </p:nvPr>
        </p:nvSpPr>
        <p:spPr/>
        <p:txBody>
          <a:bodyPr/>
          <a:lstStyle/>
          <a:p>
            <a:fld id="{41EEE60E-651F-40CC-AD73-C00F10CE42B6}" type="slidenum">
              <a:rPr lang="en-US" smtClean="0"/>
              <a:t>20</a:t>
            </a:fld>
            <a:endParaRPr lang="en-US" dirty="0"/>
          </a:p>
        </p:txBody>
      </p:sp>
    </p:spTree>
    <p:extLst>
      <p:ext uri="{BB962C8B-B14F-4D97-AF65-F5344CB8AC3E}">
        <p14:creationId xmlns:p14="http://schemas.microsoft.com/office/powerpoint/2010/main" val="844790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‘left and right’ brained thinking patterns – ‘haven't got a scientific brain’ – each of us have a dominant brain side – right brain = more creative.  - </a:t>
            </a:r>
          </a:p>
          <a:p>
            <a:endParaRPr lang="en-GB" dirty="0"/>
          </a:p>
          <a:p>
            <a:r>
              <a:rPr lang="en-GB" dirty="0"/>
              <a:t>recent studies have shown that the brain behaves like a computer that forges links between neurons to increase the number of pathways that electric signals can travel.  - more children’s brains are stimulated the more complex their neural networks become – learning is the creation of networks (better brain we have). – a lack of stimulation = poorer brain we have.</a:t>
            </a:r>
          </a:p>
          <a:p>
            <a:endParaRPr lang="en-GB" dirty="0"/>
          </a:p>
          <a:p>
            <a:r>
              <a:rPr lang="en-GB" dirty="0"/>
              <a:t>Emotional encoding – if children feel good about themselves they will learn more – play is an enjoyable activity and therefore children are likely to learn more when they are playing </a:t>
            </a:r>
          </a:p>
        </p:txBody>
      </p:sp>
      <p:sp>
        <p:nvSpPr>
          <p:cNvPr id="4" name="Slide Number Placeholder 3"/>
          <p:cNvSpPr>
            <a:spLocks noGrp="1"/>
          </p:cNvSpPr>
          <p:nvPr>
            <p:ph type="sldNum" sz="quarter" idx="5"/>
          </p:nvPr>
        </p:nvSpPr>
        <p:spPr/>
        <p:txBody>
          <a:bodyPr/>
          <a:lstStyle/>
          <a:p>
            <a:fld id="{41EEE60E-651F-40CC-AD73-C00F10CE42B6}" type="slidenum">
              <a:rPr lang="en-US" smtClean="0"/>
              <a:t>21</a:t>
            </a:fld>
            <a:endParaRPr lang="en-US" dirty="0"/>
          </a:p>
        </p:txBody>
      </p:sp>
    </p:spTree>
    <p:extLst>
      <p:ext uri="{BB962C8B-B14F-4D97-AF65-F5344CB8AC3E}">
        <p14:creationId xmlns:p14="http://schemas.microsoft.com/office/powerpoint/2010/main" val="36512161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boys and girls play differently and generally tend to have different interests- this could mean that they are acquiring different scientific ideas through play.</a:t>
            </a:r>
          </a:p>
          <a:p>
            <a:endParaRPr lang="en-GB" dirty="0"/>
          </a:p>
          <a:p>
            <a:r>
              <a:rPr lang="en-GB" dirty="0"/>
              <a:t>Girls = learn more about biological  and chemical concepts = role play area = mixing, drying, heating, - boys not interested in this area or if they are  - they are often bossed about by girls and loose interest.  </a:t>
            </a:r>
          </a:p>
          <a:p>
            <a:endParaRPr lang="en-GB" dirty="0"/>
          </a:p>
          <a:p>
            <a:r>
              <a:rPr lang="en-GB" dirty="0"/>
              <a:t>Boys = forces and movements = cars and construction activities and wheeled toys outdoors. – girls when playing with equipment tend to prefer ‘fixed’ equipment and do not tend to modify equipment as boys do = think of child and aeroplane (made out of any object).  = as this type of play is identified more (by practitioners) like scientific play than role-play then science is typically seen as more of a ‘boys’ area of the curriculum.  </a:t>
            </a:r>
          </a:p>
          <a:p>
            <a:endParaRPr lang="en-GB" dirty="0"/>
          </a:p>
        </p:txBody>
      </p:sp>
      <p:sp>
        <p:nvSpPr>
          <p:cNvPr id="4" name="Slide Number Placeholder 3"/>
          <p:cNvSpPr>
            <a:spLocks noGrp="1"/>
          </p:cNvSpPr>
          <p:nvPr>
            <p:ph type="sldNum" sz="quarter" idx="5"/>
          </p:nvPr>
        </p:nvSpPr>
        <p:spPr/>
        <p:txBody>
          <a:bodyPr/>
          <a:lstStyle/>
          <a:p>
            <a:fld id="{41EEE60E-651F-40CC-AD73-C00F10CE42B6}" type="slidenum">
              <a:rPr lang="en-US" smtClean="0"/>
              <a:t>22</a:t>
            </a:fld>
            <a:endParaRPr lang="en-US" dirty="0"/>
          </a:p>
        </p:txBody>
      </p:sp>
    </p:spTree>
    <p:extLst>
      <p:ext uri="{BB962C8B-B14F-4D97-AF65-F5344CB8AC3E}">
        <p14:creationId xmlns:p14="http://schemas.microsoft.com/office/powerpoint/2010/main" val="119624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for Early Childhood provision for delivery of science a necessity as it lays down the foundation for problem solving, critical thinking, most beneficial for later on in schooling.</a:t>
            </a:r>
          </a:p>
          <a:p>
            <a:r>
              <a:rPr lang="en-GB" dirty="0"/>
              <a:t>5E model – involves  early childhood programmes in which both “play” and “science inquiry” reside in unison to deliver the necessary academic outcomes,</a:t>
            </a:r>
          </a:p>
          <a:p>
            <a:r>
              <a:rPr lang="en-GB" dirty="0"/>
              <a:t>. The 5E instructional model is established on the constructivist approach to learning which operates under the assumption that learners bring with them ideas of the world around them and they construct knowledge by testing new ideas against the existing ideas that they know to be real. When new ideas are familiar, they are easily assimilated and learners use the process of accommodation to fit unfamiliar ideas of how the world operates </a:t>
            </a:r>
          </a:p>
          <a:p>
            <a:endParaRPr lang="en-GB" dirty="0"/>
          </a:p>
          <a:p>
            <a:endParaRPr lang="en-GB" dirty="0"/>
          </a:p>
        </p:txBody>
      </p:sp>
      <p:sp>
        <p:nvSpPr>
          <p:cNvPr id="4" name="Slide Number Placeholder 3"/>
          <p:cNvSpPr>
            <a:spLocks noGrp="1"/>
          </p:cNvSpPr>
          <p:nvPr>
            <p:ph type="sldNum" sz="quarter" idx="5"/>
          </p:nvPr>
        </p:nvSpPr>
        <p:spPr/>
        <p:txBody>
          <a:bodyPr/>
          <a:lstStyle/>
          <a:p>
            <a:fld id="{41EEE60E-651F-40CC-AD73-C00F10CE42B6}" type="slidenum">
              <a:rPr lang="en-US" smtClean="0"/>
              <a:t>23</a:t>
            </a:fld>
            <a:endParaRPr lang="en-US" dirty="0"/>
          </a:p>
        </p:txBody>
      </p:sp>
    </p:spTree>
    <p:extLst>
      <p:ext uri="{BB962C8B-B14F-4D97-AF65-F5344CB8AC3E}">
        <p14:creationId xmlns:p14="http://schemas.microsoft.com/office/powerpoint/2010/main" val="3088642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5/4/2020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4254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0880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427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61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2054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6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414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9401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4255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328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245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05272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553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69605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01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6053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706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5/4/2020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6098732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7" r:id="rId15"/>
    <p:sldLayoutId id="2147483685" r:id="rId16"/>
    <p:sldLayoutId id="2147483688"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s://www.polleverywhere.com/free_text_polls/LdFHanXIUcVPMUbRUiwkp"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rZ3ynCkQufk"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hwb.gov.wales/storage/d5d8e39c-b534-40cb-a3f5-7e2e126d8077/foundation-phase-framework.pdf" TargetMode="External"/><Relationship Id="rId2" Type="http://schemas.openxmlformats.org/officeDocument/2006/relationships/hyperlink" Target="https://web-a-ebscohost-com.ezproxy.uwtsd.ac.uk/ehost/pdfviewer/pdfviewer?vid=1&amp;sid=825b9f9e-c347-4222-89d4-78fc1d3dd6ee%40sdc-v-sessmgr02" TargetMode="External"/><Relationship Id="rId1" Type="http://schemas.openxmlformats.org/officeDocument/2006/relationships/slideLayout" Target="../slideLayouts/slideLayout7.xml"/><Relationship Id="rId4" Type="http://schemas.openxmlformats.org/officeDocument/2006/relationships/hyperlink" Target="https://hwb.gov.wales/storage/66d6ae8c-ae72-4408-ac54-99fce61197d3/knowledge-and-understanding-of-the-worl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title"/>
          </p:nvPr>
        </p:nvSpPr>
        <p:spPr>
          <a:xfrm>
            <a:off x="1141413" y="618518"/>
            <a:ext cx="9905998" cy="1478570"/>
          </a:xfrm>
        </p:spPr>
        <p:txBody>
          <a:bodyPr anchor="ctr">
            <a:normAutofit/>
          </a:bodyPr>
          <a:lstStyle/>
          <a:p>
            <a:pPr algn="ctr"/>
            <a:r>
              <a:rPr lang="en-US" sz="4800" dirty="0">
                <a:latin typeface="Arial" panose="020B0604020202020204" pitchFamily="34" charset="0"/>
                <a:cs typeface="Arial" panose="020B0604020202020204" pitchFamily="34" charset="0"/>
              </a:rPr>
              <a:t>The enquiring mind</a:t>
            </a:r>
          </a:p>
        </p:txBody>
      </p:sp>
      <p:pic>
        <p:nvPicPr>
          <p:cNvPr id="1028" name="Picture 4" descr="Alexander Clark | Times Higher Education (THE)">
            <a:extLst>
              <a:ext uri="{FF2B5EF4-FFF2-40B4-BE49-F238E27FC236}">
                <a16:creationId xmlns:a16="http://schemas.microsoft.com/office/drawing/2014/main" id="{2E3121C2-C53E-4FB9-8104-00B7EB308B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842" b="25514"/>
          <a:stretch/>
        </p:blipFill>
        <p:spPr bwMode="auto">
          <a:xfrm>
            <a:off x="1141412" y="2249487"/>
            <a:ext cx="9905999" cy="3541714"/>
          </a:xfrm>
          <a:prstGeom prst="rect">
            <a:avLst/>
          </a:prstGeom>
          <a:solidFill>
            <a:srgbClr val="FFFFFF"/>
          </a:solidFill>
        </p:spPr>
      </p:pic>
    </p:spTree>
    <p:extLst>
      <p:ext uri="{BB962C8B-B14F-4D97-AF65-F5344CB8AC3E}">
        <p14:creationId xmlns:p14="http://schemas.microsoft.com/office/powerpoint/2010/main" val="4263138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1E11D-988F-440D-8CE8-F2F1234DC716}"/>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recap</a:t>
            </a:r>
          </a:p>
        </p:txBody>
      </p:sp>
      <p:sp>
        <p:nvSpPr>
          <p:cNvPr id="6" name="TextBox 5">
            <a:extLst>
              <a:ext uri="{FF2B5EF4-FFF2-40B4-BE49-F238E27FC236}">
                <a16:creationId xmlns:a16="http://schemas.microsoft.com/office/drawing/2014/main" id="{27132330-FFE0-4400-9B03-530EB4755EBA}"/>
              </a:ext>
            </a:extLst>
          </p:cNvPr>
          <p:cNvSpPr txBox="1"/>
          <p:nvPr/>
        </p:nvSpPr>
        <p:spPr>
          <a:xfrm>
            <a:off x="1141413" y="2405743"/>
            <a:ext cx="9905998" cy="5027017"/>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Task 1. Brainstorm  ‘ ‘What does  ‘The Enquiring Mind’ mean to you?  Present your understanding to :-</a:t>
            </a:r>
          </a:p>
          <a:p>
            <a:pPr>
              <a:lnSpc>
                <a:spcPct val="150000"/>
              </a:lnSpc>
            </a:pPr>
            <a:endParaRPr lang="en-GB" sz="2400" dirty="0">
              <a:latin typeface="Arial" panose="020B0604020202020204" pitchFamily="34" charset="0"/>
              <a:cs typeface="Arial" panose="020B0604020202020204" pitchFamily="34" charset="0"/>
              <a:hlinkClick r:id="rId2"/>
            </a:endParaRPr>
          </a:p>
          <a:p>
            <a:pPr algn="ctr">
              <a:lnSpc>
                <a:spcPct val="150000"/>
              </a:lnSpc>
            </a:pPr>
            <a:r>
              <a:rPr lang="en-GB" sz="2400" dirty="0">
                <a:latin typeface="Arial" panose="020B0604020202020204" pitchFamily="34" charset="0"/>
                <a:cs typeface="Arial" panose="020B0604020202020204" pitchFamily="34" charset="0"/>
                <a:hlinkClick r:id="rId2"/>
              </a:rPr>
              <a:t>https://www.polleverywhere.com/free_text_polls/LdFHanXIUcVPMUbRUiwkp</a:t>
            </a:r>
            <a:endParaRPr lang="en-GB" sz="2400" dirty="0">
              <a:latin typeface="Arial" panose="020B0604020202020204" pitchFamily="34" charset="0"/>
              <a:cs typeface="Arial" panose="020B0604020202020204" pitchFamily="34" charset="0"/>
            </a:endParaRPr>
          </a:p>
          <a:p>
            <a:pPr algn="ctr">
              <a:lnSpc>
                <a:spcPct val="150000"/>
              </a:lnSpc>
            </a:pPr>
            <a:r>
              <a:rPr lang="en-GB" sz="2400" dirty="0">
                <a:latin typeface="Arial" panose="020B0604020202020204" pitchFamily="34" charset="0"/>
                <a:cs typeface="Arial" panose="020B0604020202020204" pitchFamily="34" charset="0"/>
              </a:rPr>
              <a:t>PollEv.com/tracytaylor962</a:t>
            </a:r>
          </a:p>
          <a:p>
            <a:pPr>
              <a:lnSpc>
                <a:spcPct val="150000"/>
              </a:lnSpc>
            </a:pPr>
            <a:endParaRPr lang="en-GB" dirty="0">
              <a:latin typeface="Arial" panose="020B0604020202020204" pitchFamily="34" charset="0"/>
              <a:cs typeface="Arial" panose="020B0604020202020204" pitchFamily="34" charset="0"/>
              <a:hlinkClick r:id="rId2"/>
            </a:endParaRPr>
          </a:p>
          <a:p>
            <a:pPr>
              <a:lnSpc>
                <a:spcPct val="150000"/>
              </a:lnSpc>
            </a:pPr>
            <a:endParaRPr lang="en-GB" dirty="0">
              <a:latin typeface="Arial" panose="020B0604020202020204" pitchFamily="34" charset="0"/>
              <a:cs typeface="Arial" panose="020B0604020202020204" pitchFamily="34" charset="0"/>
              <a:hlinkClick r:id="rId2"/>
            </a:endParaRPr>
          </a:p>
          <a:p>
            <a:pPr>
              <a:lnSpc>
                <a:spcPct val="150000"/>
              </a:lnSpc>
            </a:pPr>
            <a:endParaRPr lang="en-GB" dirty="0">
              <a:latin typeface="Arial" panose="020B0604020202020204" pitchFamily="34" charset="0"/>
              <a:cs typeface="Arial" panose="020B0604020202020204" pitchFamily="34" charset="0"/>
              <a:hlinkClick r:id="rId2"/>
            </a:endParaRPr>
          </a:p>
          <a:p>
            <a:pPr>
              <a:lnSpc>
                <a:spcPct val="150000"/>
              </a:lnSpc>
            </a:pPr>
            <a:endParaRPr lang="en-GB" dirty="0">
              <a:latin typeface="Arial" panose="020B0604020202020204" pitchFamily="34" charset="0"/>
              <a:cs typeface="Arial" panose="020B0604020202020204" pitchFamily="34" charset="0"/>
              <a:hlinkClick r:id="rId2"/>
            </a:endParaRPr>
          </a:p>
        </p:txBody>
      </p:sp>
    </p:spTree>
    <p:extLst>
      <p:ext uri="{BB962C8B-B14F-4D97-AF65-F5344CB8AC3E}">
        <p14:creationId xmlns:p14="http://schemas.microsoft.com/office/powerpoint/2010/main" val="3336292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ADE67-8340-4DAC-A5C5-5ACF97E5CCCC}"/>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907DEF52-64A2-47F4-A76B-D75B556E84A2}"/>
              </a:ext>
            </a:extLst>
          </p:cNvPr>
          <p:cNvSpPr txBox="1"/>
          <p:nvPr/>
        </p:nvSpPr>
        <p:spPr>
          <a:xfrm>
            <a:off x="1065229" y="3026003"/>
            <a:ext cx="9982182" cy="193899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Critically explore the role of investigation and observation in scientific enquiry</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Evaluate the use of play as a way to promote scientific learning</a:t>
            </a:r>
          </a:p>
        </p:txBody>
      </p:sp>
    </p:spTree>
    <p:extLst>
      <p:ext uri="{BB962C8B-B14F-4D97-AF65-F5344CB8AC3E}">
        <p14:creationId xmlns:p14="http://schemas.microsoft.com/office/powerpoint/2010/main" val="155559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5E470-B690-4198-ACE9-ED67E6F68523}"/>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B7712B23-6849-4326-A7F7-EB8970EAA3AC}"/>
              </a:ext>
            </a:extLst>
          </p:cNvPr>
          <p:cNvSpPr>
            <a:spLocks noGrp="1"/>
          </p:cNvSpPr>
          <p:nvPr>
            <p:ph idx="1"/>
          </p:nvPr>
        </p:nvSpPr>
        <p:spPr>
          <a:xfrm>
            <a:off x="1141413" y="2947385"/>
            <a:ext cx="9905998" cy="2843815"/>
          </a:xfrm>
        </p:spPr>
        <p:txBody>
          <a:bodyPr>
            <a:normAutofit/>
          </a:bodyPr>
          <a:lstStyle/>
          <a:p>
            <a:pPr marL="0" indent="0">
              <a:buNone/>
            </a:pPr>
            <a:r>
              <a:rPr lang="en-GB" dirty="0">
                <a:latin typeface="Arial" panose="020B0604020202020204" pitchFamily="34" charset="0"/>
                <a:cs typeface="Arial" panose="020B0604020202020204" pitchFamily="34" charset="0"/>
              </a:rPr>
              <a:t>Undertaking independent research, explore the definition of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‘observation’ and ‘investigation’ and inform the class of your findings.</a:t>
            </a:r>
          </a:p>
        </p:txBody>
      </p:sp>
    </p:spTree>
    <p:extLst>
      <p:ext uri="{BB962C8B-B14F-4D97-AF65-F5344CB8AC3E}">
        <p14:creationId xmlns:p14="http://schemas.microsoft.com/office/powerpoint/2010/main" val="164821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365DB-3246-4834-9DDF-CCC22F08AD38}"/>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definition</a:t>
            </a:r>
          </a:p>
        </p:txBody>
      </p:sp>
      <p:sp>
        <p:nvSpPr>
          <p:cNvPr id="3" name="Text Placeholder 2">
            <a:extLst>
              <a:ext uri="{FF2B5EF4-FFF2-40B4-BE49-F238E27FC236}">
                <a16:creationId xmlns:a16="http://schemas.microsoft.com/office/drawing/2014/main" id="{A2DEFF1D-1972-4348-AD59-CD03A35B2BFE}"/>
              </a:ext>
            </a:extLst>
          </p:cNvPr>
          <p:cNvSpPr>
            <a:spLocks noGrp="1"/>
          </p:cNvSpPr>
          <p:nvPr>
            <p:ph type="body" idx="1"/>
          </p:nvPr>
        </p:nvSpPr>
        <p:spPr/>
        <p:txBody>
          <a:bodyPr/>
          <a:lstStyle/>
          <a:p>
            <a:pPr algn="ctr"/>
            <a:r>
              <a:rPr lang="en-GB" dirty="0">
                <a:latin typeface="Arial" panose="020B0604020202020204" pitchFamily="34" charset="0"/>
                <a:cs typeface="Arial" panose="020B0604020202020204" pitchFamily="34" charset="0"/>
              </a:rPr>
              <a:t>Observation</a:t>
            </a:r>
          </a:p>
        </p:txBody>
      </p:sp>
      <p:sp>
        <p:nvSpPr>
          <p:cNvPr id="5" name="Text Placeholder 4">
            <a:extLst>
              <a:ext uri="{FF2B5EF4-FFF2-40B4-BE49-F238E27FC236}">
                <a16:creationId xmlns:a16="http://schemas.microsoft.com/office/drawing/2014/main" id="{ECA38A09-D8AD-40AA-B650-EC6A84FF4264}"/>
              </a:ext>
            </a:extLst>
          </p:cNvPr>
          <p:cNvSpPr>
            <a:spLocks noGrp="1"/>
          </p:cNvSpPr>
          <p:nvPr>
            <p:ph type="body" sz="quarter" idx="3"/>
          </p:nvPr>
        </p:nvSpPr>
        <p:spPr/>
        <p:txBody>
          <a:bodyPr/>
          <a:lstStyle/>
          <a:p>
            <a:pPr algn="ctr"/>
            <a:r>
              <a:rPr lang="en-GB" dirty="0">
                <a:latin typeface="Arial" panose="020B0604020202020204" pitchFamily="34" charset="0"/>
                <a:cs typeface="Arial" panose="020B0604020202020204" pitchFamily="34" charset="0"/>
              </a:rPr>
              <a:t>investigation</a:t>
            </a:r>
          </a:p>
        </p:txBody>
      </p:sp>
      <p:sp>
        <p:nvSpPr>
          <p:cNvPr id="7" name="TextBox 6">
            <a:extLst>
              <a:ext uri="{FF2B5EF4-FFF2-40B4-BE49-F238E27FC236}">
                <a16:creationId xmlns:a16="http://schemas.microsoft.com/office/drawing/2014/main" id="{B2392069-AF73-4709-93C2-23B3B8284C58}"/>
              </a:ext>
            </a:extLst>
          </p:cNvPr>
          <p:cNvSpPr txBox="1"/>
          <p:nvPr/>
        </p:nvSpPr>
        <p:spPr>
          <a:xfrm>
            <a:off x="1141411" y="3284738"/>
            <a:ext cx="5099591" cy="212365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act of watching somebody/something carefully for a period of time, especially to learn something’</a:t>
            </a:r>
          </a:p>
          <a:p>
            <a:pPr algn="ctr"/>
            <a:endParaRPr lang="en-GB" dirty="0"/>
          </a:p>
          <a:p>
            <a:pPr algn="ctr"/>
            <a:r>
              <a:rPr lang="en-GB" dirty="0"/>
              <a:t>                              (The Oxford Dictionary, 2010)</a:t>
            </a:r>
          </a:p>
        </p:txBody>
      </p:sp>
      <p:sp>
        <p:nvSpPr>
          <p:cNvPr id="8" name="TextBox 7">
            <a:extLst>
              <a:ext uri="{FF2B5EF4-FFF2-40B4-BE49-F238E27FC236}">
                <a16:creationId xmlns:a16="http://schemas.microsoft.com/office/drawing/2014/main" id="{989F1D02-F71C-45C4-869A-189068F9A61E}"/>
              </a:ext>
            </a:extLst>
          </p:cNvPr>
          <p:cNvSpPr txBox="1"/>
          <p:nvPr/>
        </p:nvSpPr>
        <p:spPr>
          <a:xfrm>
            <a:off x="6640497" y="3284738"/>
            <a:ext cx="4554245" cy="212365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 scientific or academic examination of the facts of a subject or problem’</a:t>
            </a:r>
          </a:p>
          <a:p>
            <a:endParaRPr lang="en-GB" sz="2400" dirty="0">
              <a:latin typeface="Arial" panose="020B0604020202020204" pitchFamily="34" charset="0"/>
              <a:cs typeface="Arial" panose="020B0604020202020204" pitchFamily="34" charset="0"/>
            </a:endParaRPr>
          </a:p>
          <a:p>
            <a:endParaRPr lang="en-GB" dirty="0"/>
          </a:p>
          <a:p>
            <a:r>
              <a:rPr lang="en-GB" dirty="0"/>
              <a:t>                       (The Oxford Dictionary, 2010)</a:t>
            </a:r>
          </a:p>
        </p:txBody>
      </p:sp>
    </p:spTree>
    <p:extLst>
      <p:ext uri="{BB962C8B-B14F-4D97-AF65-F5344CB8AC3E}">
        <p14:creationId xmlns:p14="http://schemas.microsoft.com/office/powerpoint/2010/main" val="1557374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7B3084D-3F9E-441F-B3B0-3D516E01A1D9}"/>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Play &amp; learn</a:t>
            </a:r>
          </a:p>
        </p:txBody>
      </p:sp>
      <p:sp>
        <p:nvSpPr>
          <p:cNvPr id="12" name="TextBox 11">
            <a:extLst>
              <a:ext uri="{FF2B5EF4-FFF2-40B4-BE49-F238E27FC236}">
                <a16:creationId xmlns:a16="http://schemas.microsoft.com/office/drawing/2014/main" id="{AA1AECF5-2884-42A9-9010-BB91EFD3C84E}"/>
              </a:ext>
            </a:extLst>
          </p:cNvPr>
          <p:cNvSpPr txBox="1"/>
          <p:nvPr/>
        </p:nvSpPr>
        <p:spPr>
          <a:xfrm>
            <a:off x="1141413" y="2514600"/>
            <a:ext cx="6143970" cy="3785652"/>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Play and learning is considered to:-</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 active</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Be experiential</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Provide opportunities for meaningful experiences  </a:t>
            </a:r>
          </a:p>
          <a:p>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(Welsh Government, 2008) </a:t>
            </a:r>
          </a:p>
        </p:txBody>
      </p:sp>
      <p:pic>
        <p:nvPicPr>
          <p:cNvPr id="1030" name="Picture 6" descr="We Learn Better When We Combine Work And Play - Gamification Co">
            <a:extLst>
              <a:ext uri="{FF2B5EF4-FFF2-40B4-BE49-F238E27FC236}">
                <a16:creationId xmlns:a16="http://schemas.microsoft.com/office/drawing/2014/main" id="{979FB2B4-D7C0-4A6D-B0EF-1EBEBAFBDC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5383" y="2514600"/>
            <a:ext cx="3762027" cy="3785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71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805F-49B9-43A7-B4B7-AC5F2ED893A8}"/>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purpose</a:t>
            </a:r>
          </a:p>
        </p:txBody>
      </p:sp>
      <p:sp>
        <p:nvSpPr>
          <p:cNvPr id="3" name="TextBox 2">
            <a:extLst>
              <a:ext uri="{FF2B5EF4-FFF2-40B4-BE49-F238E27FC236}">
                <a16:creationId xmlns:a16="http://schemas.microsoft.com/office/drawing/2014/main" id="{48349160-4E5E-4532-BF2E-95079E5FCC8C}"/>
              </a:ext>
            </a:extLst>
          </p:cNvPr>
          <p:cNvSpPr txBox="1"/>
          <p:nvPr/>
        </p:nvSpPr>
        <p:spPr>
          <a:xfrm>
            <a:off x="1074198" y="2097088"/>
            <a:ext cx="9973213" cy="664797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Active learning/play will :-</a:t>
            </a:r>
          </a:p>
          <a:p>
            <a:r>
              <a:rPr lang="en-GB" sz="240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motivate  and stimulate                                                                              </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 support development  and language acquisition</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improve attitudinal skills</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improve communication skills and concentration</a:t>
            </a:r>
          </a:p>
          <a:p>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permit usage of recent learning skills/competencies</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consolidate learning</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191575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89538-9EEF-43DC-A3BD-9AA2D49DF184}"/>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benefits</a:t>
            </a:r>
          </a:p>
        </p:txBody>
      </p:sp>
      <p:sp>
        <p:nvSpPr>
          <p:cNvPr id="3" name="TextBox 2">
            <a:extLst>
              <a:ext uri="{FF2B5EF4-FFF2-40B4-BE49-F238E27FC236}">
                <a16:creationId xmlns:a16="http://schemas.microsoft.com/office/drawing/2014/main" id="{8BC7E84F-3641-4B07-B95A-8CE0407A2E55}"/>
              </a:ext>
            </a:extLst>
          </p:cNvPr>
          <p:cNvSpPr txBox="1"/>
          <p:nvPr/>
        </p:nvSpPr>
        <p:spPr>
          <a:xfrm>
            <a:off x="1141413" y="2379216"/>
            <a:ext cx="9905998" cy="3416320"/>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Stimulates the senses</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Promotes questioning</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Exploration of the environment</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Conduct investigations</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Awareness of the beliefs/views of others</a:t>
            </a:r>
          </a:p>
        </p:txBody>
      </p:sp>
    </p:spTree>
    <p:extLst>
      <p:ext uri="{BB962C8B-B14F-4D97-AF65-F5344CB8AC3E}">
        <p14:creationId xmlns:p14="http://schemas.microsoft.com/office/powerpoint/2010/main" val="392055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1EFC-BD2D-4650-9032-3FE0A61AFC7A}"/>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construction of knowledge theory</a:t>
            </a:r>
          </a:p>
        </p:txBody>
      </p:sp>
      <p:pic>
        <p:nvPicPr>
          <p:cNvPr id="2052" name="Picture 4" descr="Jean Piaget - Theory, Stages &amp; Facts - Biography">
            <a:extLst>
              <a:ext uri="{FF2B5EF4-FFF2-40B4-BE49-F238E27FC236}">
                <a16:creationId xmlns:a16="http://schemas.microsoft.com/office/drawing/2014/main" id="{A6C9FB56-8870-4606-A44A-FD0D1CECB6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7416" y="5009322"/>
            <a:ext cx="2126975" cy="163995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2FFC64-D29F-460F-8514-399C60C84267}"/>
              </a:ext>
            </a:extLst>
          </p:cNvPr>
          <p:cNvSpPr txBox="1"/>
          <p:nvPr/>
        </p:nvSpPr>
        <p:spPr>
          <a:xfrm>
            <a:off x="1141413" y="2345635"/>
            <a:ext cx="4832004"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Piagetian approach that children learn ‘naturally through play with the teacher facilitating the opportunities for play’.</a:t>
            </a:r>
          </a:p>
        </p:txBody>
      </p:sp>
      <p:pic>
        <p:nvPicPr>
          <p:cNvPr id="2054" name="Picture 6" descr="Lev Vygotsky - Wikipedia">
            <a:extLst>
              <a:ext uri="{FF2B5EF4-FFF2-40B4-BE49-F238E27FC236}">
                <a16:creationId xmlns:a16="http://schemas.microsoft.com/office/drawing/2014/main" id="{D33FF93C-69CB-49B8-96EB-AB4DC1AFA3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4548" y="4898043"/>
            <a:ext cx="2126975" cy="175123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E438865-8BEF-4791-82D0-F56D0B618CCB}"/>
              </a:ext>
            </a:extLst>
          </p:cNvPr>
          <p:cNvSpPr txBox="1"/>
          <p:nvPr/>
        </p:nvSpPr>
        <p:spPr>
          <a:xfrm>
            <a:off x="6510130" y="2345635"/>
            <a:ext cx="4671393"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Vygotskyan approach which requires social mediation of play/knowledge with the role of the teacher to support the child’s learning, reconceptualising ‘play’. </a:t>
            </a:r>
          </a:p>
        </p:txBody>
      </p:sp>
    </p:spTree>
    <p:extLst>
      <p:ext uri="{BB962C8B-B14F-4D97-AF65-F5344CB8AC3E}">
        <p14:creationId xmlns:p14="http://schemas.microsoft.com/office/powerpoint/2010/main" val="1091930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2A64-8511-4CAB-9616-874A84378DCC}"/>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Theory  of play</a:t>
            </a:r>
          </a:p>
        </p:txBody>
      </p:sp>
      <p:sp>
        <p:nvSpPr>
          <p:cNvPr id="4" name="TextBox 3">
            <a:extLst>
              <a:ext uri="{FF2B5EF4-FFF2-40B4-BE49-F238E27FC236}">
                <a16:creationId xmlns:a16="http://schemas.microsoft.com/office/drawing/2014/main" id="{6EB715C1-BA80-45C3-B4AC-A19F96957E6F}"/>
              </a:ext>
            </a:extLst>
          </p:cNvPr>
          <p:cNvSpPr txBox="1"/>
          <p:nvPr/>
        </p:nvSpPr>
        <p:spPr>
          <a:xfrm>
            <a:off x="1141413" y="2397967"/>
            <a:ext cx="9905998"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Further developed from the work of Rousseau, Froebel and Dewey</a:t>
            </a:r>
          </a:p>
          <a:p>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‘freedom to learn’ culminates from nurturing and guidance</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plays a critical role for learning and development</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learn best when allowed to observe and interact with nature and life</a:t>
            </a:r>
          </a:p>
        </p:txBody>
      </p:sp>
    </p:spTree>
    <p:extLst>
      <p:ext uri="{BB962C8B-B14F-4D97-AF65-F5344CB8AC3E}">
        <p14:creationId xmlns:p14="http://schemas.microsoft.com/office/powerpoint/2010/main" val="1548926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0BB04-8CD1-4924-BEB4-7EE9D33EDDB5}"/>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The Curriculum for scientific enquiry</a:t>
            </a:r>
          </a:p>
        </p:txBody>
      </p:sp>
      <p:pic>
        <p:nvPicPr>
          <p:cNvPr id="1026" name="Picture 2" descr="Curriculum design under the new Ofsted regime">
            <a:extLst>
              <a:ext uri="{FF2B5EF4-FFF2-40B4-BE49-F238E27FC236}">
                <a16:creationId xmlns:a16="http://schemas.microsoft.com/office/drawing/2014/main" id="{211CFCF7-46A9-4828-A1E4-F1281A35A4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0452" y="2534478"/>
            <a:ext cx="2956958" cy="37520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C22292D-434B-4961-A6E2-8FAE2C72D564}"/>
              </a:ext>
            </a:extLst>
          </p:cNvPr>
          <p:cNvSpPr txBox="1"/>
          <p:nvPr/>
        </p:nvSpPr>
        <p:spPr>
          <a:xfrm>
            <a:off x="1141413" y="2347274"/>
            <a:ext cx="6814810"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Within the Foundation Phase, scientific enquiry commences with;</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Knowledge and understanding of the world</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Requires careful planning across areas of learning (AoLE’s) </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Development of a range of skills across a ‘Spiral Curriculum’</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8359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EDC4A-4DFF-4332-AAA8-C1A5B49E6FA4}"/>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In practice</a:t>
            </a:r>
          </a:p>
        </p:txBody>
      </p:sp>
      <p:pic>
        <p:nvPicPr>
          <p:cNvPr id="1026" name="Picture 2" descr="Curious About Classroom Makerspaces? Here's How to Get Started.">
            <a:extLst>
              <a:ext uri="{FF2B5EF4-FFF2-40B4-BE49-F238E27FC236}">
                <a16:creationId xmlns:a16="http://schemas.microsoft.com/office/drawing/2014/main" id="{344F577A-3E67-4985-9F0B-D990B73210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78587">
            <a:off x="800649" y="2359823"/>
            <a:ext cx="2920364" cy="206577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nnalisa in the Early Year's Centre at Imperial">
            <a:extLst>
              <a:ext uri="{FF2B5EF4-FFF2-40B4-BE49-F238E27FC236}">
                <a16:creationId xmlns:a16="http://schemas.microsoft.com/office/drawing/2014/main" id="{CF71A6FF-BBD9-426A-A1C6-36B37CF6C1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96143" y="2267985"/>
            <a:ext cx="3286806" cy="20754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LAY A Research Summary on Play and Learning Dr. Rachel E. White for">
            <a:extLst>
              <a:ext uri="{FF2B5EF4-FFF2-40B4-BE49-F238E27FC236}">
                <a16:creationId xmlns:a16="http://schemas.microsoft.com/office/drawing/2014/main" id="{5FE3DABC-AE78-4387-ABEE-A2A4A643B7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401887">
            <a:off x="8283835" y="2397735"/>
            <a:ext cx="2874600" cy="21995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D67015F-8FE9-4DC2-94F8-CD90E9F8E032}"/>
              </a:ext>
            </a:extLst>
          </p:cNvPr>
          <p:cNvSpPr txBox="1"/>
          <p:nvPr/>
        </p:nvSpPr>
        <p:spPr>
          <a:xfrm>
            <a:off x="1222513" y="4657245"/>
            <a:ext cx="9730409"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Development of skills include: Observing; Comparing; Classifying; Enquiring; Exploring &amp; Experimenting; Listening; Making Decisions; Predicting; Reflecting; Describing; Sorting &amp; Grouping; Sequencing; Asking &amp; Answering Questions; Investigating; Thinking; Solving Problems; Recording Communicating and Evaluating .</a:t>
            </a:r>
          </a:p>
        </p:txBody>
      </p:sp>
    </p:spTree>
    <p:extLst>
      <p:ext uri="{BB962C8B-B14F-4D97-AF65-F5344CB8AC3E}">
        <p14:creationId xmlns:p14="http://schemas.microsoft.com/office/powerpoint/2010/main" val="4189115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E3F05-1413-4D6A-AF25-C55E95487E6D}"/>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Knowledge and understanding of the world</a:t>
            </a:r>
          </a:p>
        </p:txBody>
      </p:sp>
      <p:sp>
        <p:nvSpPr>
          <p:cNvPr id="3" name="TextBox 2">
            <a:extLst>
              <a:ext uri="{FF2B5EF4-FFF2-40B4-BE49-F238E27FC236}">
                <a16:creationId xmlns:a16="http://schemas.microsoft.com/office/drawing/2014/main" id="{C185931D-73A3-4137-B2BD-60ED9AC2F755}"/>
              </a:ext>
            </a:extLst>
          </p:cNvPr>
          <p:cNvSpPr txBox="1"/>
          <p:nvPr/>
        </p:nvSpPr>
        <p:spPr>
          <a:xfrm>
            <a:off x="820132" y="2063630"/>
            <a:ext cx="10227280" cy="1107996"/>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Experience the world by investigating the indoor and outdoor environments with children being encouraged to:-</a:t>
            </a:r>
          </a:p>
          <a:p>
            <a:endParaRPr lang="en-GB" dirty="0"/>
          </a:p>
        </p:txBody>
      </p:sp>
      <p:pic>
        <p:nvPicPr>
          <p:cNvPr id="2054" name="Picture 6" descr="If the Earth Stood Still - What Would Happen if the Earth Stopped ...">
            <a:extLst>
              <a:ext uri="{FF2B5EF4-FFF2-40B4-BE49-F238E27FC236}">
                <a16:creationId xmlns:a16="http://schemas.microsoft.com/office/drawing/2014/main" id="{74CAC3D0-1ADB-41D4-8676-E21130392F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3157" y="3429000"/>
            <a:ext cx="2773017" cy="23566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255889-DB68-49B1-979E-BC8FF8F150BA}"/>
              </a:ext>
            </a:extLst>
          </p:cNvPr>
          <p:cNvSpPr txBox="1"/>
          <p:nvPr/>
        </p:nvSpPr>
        <p:spPr>
          <a:xfrm>
            <a:off x="744715" y="3058622"/>
            <a:ext cx="3365371"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Explore &amp; experiment</a:t>
            </a:r>
          </a:p>
        </p:txBody>
      </p:sp>
      <p:sp>
        <p:nvSpPr>
          <p:cNvPr id="5" name="TextBox 4">
            <a:extLst>
              <a:ext uri="{FF2B5EF4-FFF2-40B4-BE49-F238E27FC236}">
                <a16:creationId xmlns:a16="http://schemas.microsoft.com/office/drawing/2014/main" id="{80B16893-9E7E-4251-8FAE-D5A88F1A4551}"/>
              </a:ext>
            </a:extLst>
          </p:cNvPr>
          <p:cNvSpPr txBox="1"/>
          <p:nvPr/>
        </p:nvSpPr>
        <p:spPr>
          <a:xfrm>
            <a:off x="744715" y="3517074"/>
            <a:ext cx="327110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Thought provoking</a:t>
            </a:r>
          </a:p>
        </p:txBody>
      </p:sp>
      <p:sp>
        <p:nvSpPr>
          <p:cNvPr id="7" name="TextBox 6">
            <a:extLst>
              <a:ext uri="{FF2B5EF4-FFF2-40B4-BE49-F238E27FC236}">
                <a16:creationId xmlns:a16="http://schemas.microsoft.com/office/drawing/2014/main" id="{6382345F-B36A-4AFA-B5CC-DCA7B324427A}"/>
              </a:ext>
            </a:extLst>
          </p:cNvPr>
          <p:cNvSpPr txBox="1"/>
          <p:nvPr/>
        </p:nvSpPr>
        <p:spPr>
          <a:xfrm>
            <a:off x="744715" y="3939682"/>
            <a:ext cx="2978873" cy="98488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Interested in the ideas of others </a:t>
            </a:r>
          </a:p>
          <a:p>
            <a:endParaRPr lang="en-GB" dirty="0"/>
          </a:p>
        </p:txBody>
      </p:sp>
      <p:sp>
        <p:nvSpPr>
          <p:cNvPr id="8" name="TextBox 7">
            <a:extLst>
              <a:ext uri="{FF2B5EF4-FFF2-40B4-BE49-F238E27FC236}">
                <a16:creationId xmlns:a16="http://schemas.microsoft.com/office/drawing/2014/main" id="{FB578258-55B9-4808-9A60-F6581102E4D7}"/>
              </a:ext>
            </a:extLst>
          </p:cNvPr>
          <p:cNvSpPr txBox="1"/>
          <p:nvPr/>
        </p:nvSpPr>
        <p:spPr>
          <a:xfrm>
            <a:off x="744716" y="4651036"/>
            <a:ext cx="346906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Identifying their interests</a:t>
            </a:r>
          </a:p>
        </p:txBody>
      </p:sp>
      <p:sp>
        <p:nvSpPr>
          <p:cNvPr id="9" name="TextBox 8">
            <a:extLst>
              <a:ext uri="{FF2B5EF4-FFF2-40B4-BE49-F238E27FC236}">
                <a16:creationId xmlns:a16="http://schemas.microsoft.com/office/drawing/2014/main" id="{FC908722-AEF5-4A51-8483-F8067073DB7D}"/>
              </a:ext>
            </a:extLst>
          </p:cNvPr>
          <p:cNvSpPr txBox="1"/>
          <p:nvPr/>
        </p:nvSpPr>
        <p:spPr>
          <a:xfrm>
            <a:off x="744715" y="5051146"/>
            <a:ext cx="3469068"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Awareness of human achievements</a:t>
            </a:r>
          </a:p>
        </p:txBody>
      </p:sp>
      <p:sp>
        <p:nvSpPr>
          <p:cNvPr id="10" name="TextBox 9">
            <a:extLst>
              <a:ext uri="{FF2B5EF4-FFF2-40B4-BE49-F238E27FC236}">
                <a16:creationId xmlns:a16="http://schemas.microsoft.com/office/drawing/2014/main" id="{99B0EB61-B4A6-487B-8A4D-C9C76CB8D24F}"/>
              </a:ext>
            </a:extLst>
          </p:cNvPr>
          <p:cNvSpPr txBox="1"/>
          <p:nvPr/>
        </p:nvSpPr>
        <p:spPr>
          <a:xfrm>
            <a:off x="744715" y="5759776"/>
            <a:ext cx="507162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Investigate the sources &amp; issues</a:t>
            </a:r>
          </a:p>
        </p:txBody>
      </p:sp>
      <p:sp>
        <p:nvSpPr>
          <p:cNvPr id="11" name="TextBox 10">
            <a:extLst>
              <a:ext uri="{FF2B5EF4-FFF2-40B4-BE49-F238E27FC236}">
                <a16:creationId xmlns:a16="http://schemas.microsoft.com/office/drawing/2014/main" id="{18EB243F-E7EA-44CD-B65E-B4938112D2EE}"/>
              </a:ext>
            </a:extLst>
          </p:cNvPr>
          <p:cNvSpPr txBox="1"/>
          <p:nvPr/>
        </p:nvSpPr>
        <p:spPr>
          <a:xfrm>
            <a:off x="7523511" y="3139126"/>
            <a:ext cx="398458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Thinking about how to recognise success</a:t>
            </a:r>
          </a:p>
        </p:txBody>
      </p:sp>
      <p:sp>
        <p:nvSpPr>
          <p:cNvPr id="12" name="TextBox 11">
            <a:extLst>
              <a:ext uri="{FF2B5EF4-FFF2-40B4-BE49-F238E27FC236}">
                <a16:creationId xmlns:a16="http://schemas.microsoft.com/office/drawing/2014/main" id="{840BD57C-C1A6-4405-BB4C-F4D655B86A66}"/>
              </a:ext>
            </a:extLst>
          </p:cNvPr>
          <p:cNvSpPr txBox="1"/>
          <p:nvPr/>
        </p:nvSpPr>
        <p:spPr>
          <a:xfrm>
            <a:off x="7523511" y="3864990"/>
            <a:ext cx="4203433"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Conducting observations, measurements  and records</a:t>
            </a:r>
          </a:p>
        </p:txBody>
      </p:sp>
      <p:sp>
        <p:nvSpPr>
          <p:cNvPr id="13" name="TextBox 12">
            <a:extLst>
              <a:ext uri="{FF2B5EF4-FFF2-40B4-BE49-F238E27FC236}">
                <a16:creationId xmlns:a16="http://schemas.microsoft.com/office/drawing/2014/main" id="{DDB36761-6A29-4C27-9B3A-7A838033C8F2}"/>
              </a:ext>
            </a:extLst>
          </p:cNvPr>
          <p:cNvSpPr txBox="1"/>
          <p:nvPr/>
        </p:nvSpPr>
        <p:spPr>
          <a:xfrm>
            <a:off x="7523511" y="4651036"/>
            <a:ext cx="38954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Making comparisons and similarities</a:t>
            </a:r>
          </a:p>
        </p:txBody>
      </p:sp>
      <p:sp>
        <p:nvSpPr>
          <p:cNvPr id="14" name="TextBox 13">
            <a:extLst>
              <a:ext uri="{FF2B5EF4-FFF2-40B4-BE49-F238E27FC236}">
                <a16:creationId xmlns:a16="http://schemas.microsoft.com/office/drawing/2014/main" id="{18436492-EABE-4239-B6AD-78A9FCBEB9F7}"/>
              </a:ext>
            </a:extLst>
          </p:cNvPr>
          <p:cNvSpPr txBox="1"/>
          <p:nvPr/>
        </p:nvSpPr>
        <p:spPr>
          <a:xfrm>
            <a:off x="7523511" y="5416294"/>
            <a:ext cx="3402155"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Sorting &amp; grouping information using ICT</a:t>
            </a:r>
          </a:p>
        </p:txBody>
      </p:sp>
      <p:sp>
        <p:nvSpPr>
          <p:cNvPr id="15" name="TextBox 14">
            <a:extLst>
              <a:ext uri="{FF2B5EF4-FFF2-40B4-BE49-F238E27FC236}">
                <a16:creationId xmlns:a16="http://schemas.microsoft.com/office/drawing/2014/main" id="{43BC24A6-BBEC-4529-921E-80FDB59EE5EC}"/>
              </a:ext>
            </a:extLst>
          </p:cNvPr>
          <p:cNvSpPr txBox="1"/>
          <p:nvPr/>
        </p:nvSpPr>
        <p:spPr>
          <a:xfrm>
            <a:off x="1875935" y="6353914"/>
            <a:ext cx="904973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Recognising cause/effect links within knowledge, understanding of the world </a:t>
            </a:r>
          </a:p>
        </p:txBody>
      </p:sp>
    </p:spTree>
    <p:extLst>
      <p:ext uri="{BB962C8B-B14F-4D97-AF65-F5344CB8AC3E}">
        <p14:creationId xmlns:p14="http://schemas.microsoft.com/office/powerpoint/2010/main" val="618052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9C193-B999-44DA-A7A9-C06F9F90F729}"/>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The role of observation and investigation</a:t>
            </a:r>
          </a:p>
        </p:txBody>
      </p:sp>
      <p:sp>
        <p:nvSpPr>
          <p:cNvPr id="3" name="TextBox 2">
            <a:extLst>
              <a:ext uri="{FF2B5EF4-FFF2-40B4-BE49-F238E27FC236}">
                <a16:creationId xmlns:a16="http://schemas.microsoft.com/office/drawing/2014/main" id="{8043CE98-ED66-47F1-A580-6C4CF882C037}"/>
              </a:ext>
            </a:extLst>
          </p:cNvPr>
          <p:cNvSpPr txBox="1"/>
          <p:nvPr/>
        </p:nvSpPr>
        <p:spPr>
          <a:xfrm>
            <a:off x="1065229" y="2097088"/>
            <a:ext cx="9982182" cy="4801314"/>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An assessment tool for the Foundation Phase Framework</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Observations serve as a means of reflection on deep meaningful play</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Knowledge and Understanding of the World is developed through investigations</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Planning should be based upon observations </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Observations identify ‘deep learning processes’</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Observations/investigations considered as ‘guided exploration’</a:t>
            </a:r>
          </a:p>
          <a:p>
            <a:endParaRPr lang="en-GB" dirty="0"/>
          </a:p>
        </p:txBody>
      </p:sp>
    </p:spTree>
    <p:extLst>
      <p:ext uri="{BB962C8B-B14F-4D97-AF65-F5344CB8AC3E}">
        <p14:creationId xmlns:p14="http://schemas.microsoft.com/office/powerpoint/2010/main" val="1048695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664AA-FF65-4583-83CF-5E97A11AE0C9}"/>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Alternative perspectives</a:t>
            </a:r>
          </a:p>
        </p:txBody>
      </p:sp>
      <p:sp>
        <p:nvSpPr>
          <p:cNvPr id="4" name="TextBox 3">
            <a:extLst>
              <a:ext uri="{FF2B5EF4-FFF2-40B4-BE49-F238E27FC236}">
                <a16:creationId xmlns:a16="http://schemas.microsoft.com/office/drawing/2014/main" id="{4846A1B3-C00E-4497-B745-C333E2201F37}"/>
              </a:ext>
            </a:extLst>
          </p:cNvPr>
          <p:cNvSpPr txBox="1"/>
          <p:nvPr/>
        </p:nvSpPr>
        <p:spPr>
          <a:xfrm>
            <a:off x="1141413" y="2281287"/>
            <a:ext cx="9905998" cy="4154984"/>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Observations are considered as time consuming and annotated notes  ineffective</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Adults required to undertake observations/investigations perplexed when  trying to engage</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Observations take on a different stance dependent upon the structure of human imagination</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Theory linked to observations, based upon the perspective of the student can result in multiple explanations </a:t>
            </a:r>
          </a:p>
        </p:txBody>
      </p:sp>
    </p:spTree>
    <p:extLst>
      <p:ext uri="{BB962C8B-B14F-4D97-AF65-F5344CB8AC3E}">
        <p14:creationId xmlns:p14="http://schemas.microsoft.com/office/powerpoint/2010/main" val="847826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04316-DA21-46DF-A8AF-24E167DAD73A}"/>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The reality</a:t>
            </a:r>
          </a:p>
        </p:txBody>
      </p:sp>
      <p:sp>
        <p:nvSpPr>
          <p:cNvPr id="3" name="TextBox 2">
            <a:extLst>
              <a:ext uri="{FF2B5EF4-FFF2-40B4-BE49-F238E27FC236}">
                <a16:creationId xmlns:a16="http://schemas.microsoft.com/office/drawing/2014/main" id="{EDE8464F-0BB5-4EA1-9AC4-815D3090D0C4}"/>
              </a:ext>
            </a:extLst>
          </p:cNvPr>
          <p:cNvSpPr txBox="1"/>
          <p:nvPr/>
        </p:nvSpPr>
        <p:spPr>
          <a:xfrm>
            <a:off x="1141413" y="2366128"/>
            <a:ext cx="9905998"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Let’s watch a video and explore how to undertake observations within the setting</a:t>
            </a:r>
          </a:p>
          <a:p>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‘Investigating Balls’</a:t>
            </a:r>
          </a:p>
          <a:p>
            <a:pPr algn="ctr"/>
            <a:r>
              <a:rPr lang="en-GB" sz="2400" dirty="0">
                <a:hlinkClick r:id="rId2"/>
              </a:rPr>
              <a:t>https://www.youtube.com/watch?v=rZ3ynCkQufk</a:t>
            </a:r>
            <a:endParaRPr lang="en-GB" sz="2400" dirty="0"/>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What scientific skills have you noted in the video? </a:t>
            </a:r>
          </a:p>
        </p:txBody>
      </p:sp>
    </p:spTree>
    <p:extLst>
      <p:ext uri="{BB962C8B-B14F-4D97-AF65-F5344CB8AC3E}">
        <p14:creationId xmlns:p14="http://schemas.microsoft.com/office/powerpoint/2010/main" val="3626030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D838-90FB-4A24-9B75-A590F73935D2}"/>
              </a:ext>
            </a:extLst>
          </p:cNvPr>
          <p:cNvSpPr>
            <a:spLocks noGrp="1"/>
          </p:cNvSpPr>
          <p:nvPr>
            <p:ph type="title"/>
          </p:nvPr>
        </p:nvSpPr>
        <p:spPr>
          <a:ln w="38100">
            <a:solidFill>
              <a:schemeClr val="tx1"/>
            </a:solidFill>
          </a:ln>
        </p:spPr>
        <p:txBody>
          <a:bodyPr/>
          <a:lstStyle/>
          <a:p>
            <a:pPr algn="ctr"/>
            <a:r>
              <a:rPr lang="en-GB" dirty="0"/>
              <a:t>Task 3</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9E41C77-F0F7-47FA-A43C-474F5E0B43B1}"/>
              </a:ext>
            </a:extLst>
          </p:cNvPr>
          <p:cNvSpPr txBox="1"/>
          <p:nvPr/>
        </p:nvSpPr>
        <p:spPr>
          <a:xfrm>
            <a:off x="1240971" y="3015343"/>
            <a:ext cx="9806440" cy="1685846"/>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 Outline what scientific skills you witnessed in the video and suggest 3 additional skills which could be incorporated into the topic to further enhance the learning and development of the child. </a:t>
            </a:r>
          </a:p>
        </p:txBody>
      </p:sp>
    </p:spTree>
    <p:extLst>
      <p:ext uri="{BB962C8B-B14F-4D97-AF65-F5344CB8AC3E}">
        <p14:creationId xmlns:p14="http://schemas.microsoft.com/office/powerpoint/2010/main" val="2196921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0374-4A36-4591-A077-7F981156A0C2}"/>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Play for learning</a:t>
            </a:r>
          </a:p>
        </p:txBody>
      </p:sp>
      <p:pic>
        <p:nvPicPr>
          <p:cNvPr id="4" name="Picture 6" descr="We Learn Better When We Combine Work And Play - Gamification Co">
            <a:extLst>
              <a:ext uri="{FF2B5EF4-FFF2-40B4-BE49-F238E27FC236}">
                <a16:creationId xmlns:a16="http://schemas.microsoft.com/office/drawing/2014/main" id="{2D8DCD1F-41B7-4578-9FB7-11D901A7AB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1744" y="3429000"/>
            <a:ext cx="3478491" cy="207625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8943E55-FF06-425E-9CC5-D85C941F0D51}"/>
              </a:ext>
            </a:extLst>
          </p:cNvPr>
          <p:cNvSpPr txBox="1"/>
          <p:nvPr/>
        </p:nvSpPr>
        <p:spPr>
          <a:xfrm>
            <a:off x="870408" y="2686639"/>
            <a:ext cx="3352801" cy="738664"/>
          </a:xfrm>
          <a:prstGeom prst="rect">
            <a:avLst/>
          </a:prstGeom>
          <a:noFill/>
        </p:spPr>
        <p:txBody>
          <a:bodyPr wrap="square" rtlCol="0">
            <a:spAutoFit/>
          </a:bodyPr>
          <a:lstStyle/>
          <a:p>
            <a:endParaRPr lang="en-GB" dirty="0"/>
          </a:p>
          <a:p>
            <a:r>
              <a:rPr lang="en-GB" sz="2400" dirty="0">
                <a:latin typeface="Arial" panose="020B0604020202020204" pitchFamily="34" charset="0"/>
                <a:cs typeface="Arial" panose="020B0604020202020204" pitchFamily="34" charset="0"/>
              </a:rPr>
              <a:t>Solitary Play</a:t>
            </a:r>
          </a:p>
        </p:txBody>
      </p:sp>
      <p:sp>
        <p:nvSpPr>
          <p:cNvPr id="6" name="TextBox 5">
            <a:extLst>
              <a:ext uri="{FF2B5EF4-FFF2-40B4-BE49-F238E27FC236}">
                <a16:creationId xmlns:a16="http://schemas.microsoft.com/office/drawing/2014/main" id="{F423DB93-ACFC-45D9-AC72-69C5A3503AD3}"/>
              </a:ext>
            </a:extLst>
          </p:cNvPr>
          <p:cNvSpPr txBox="1"/>
          <p:nvPr/>
        </p:nvSpPr>
        <p:spPr>
          <a:xfrm>
            <a:off x="857839" y="3167406"/>
            <a:ext cx="2931737" cy="1292662"/>
          </a:xfrm>
          <a:prstGeom prst="rect">
            <a:avLst/>
          </a:prstGeom>
          <a:noFill/>
        </p:spPr>
        <p:txBody>
          <a:bodyPr wrap="square" rtlCol="0">
            <a:spAutoFit/>
          </a:bodyPr>
          <a:lstStyle/>
          <a:p>
            <a:endParaRPr lang="en-GB" dirty="0"/>
          </a:p>
          <a:p>
            <a:endParaRPr lang="en-GB" dirty="0"/>
          </a:p>
          <a:p>
            <a:endParaRPr lang="en-GB" dirty="0"/>
          </a:p>
          <a:p>
            <a:r>
              <a:rPr lang="en-GB" sz="2400" dirty="0">
                <a:latin typeface="Arial" panose="020B0604020202020204" pitchFamily="34" charset="0"/>
                <a:cs typeface="Arial" panose="020B0604020202020204" pitchFamily="34" charset="0"/>
              </a:rPr>
              <a:t>Structured Play</a:t>
            </a:r>
          </a:p>
        </p:txBody>
      </p:sp>
      <p:sp>
        <p:nvSpPr>
          <p:cNvPr id="8" name="TextBox 7">
            <a:extLst>
              <a:ext uri="{FF2B5EF4-FFF2-40B4-BE49-F238E27FC236}">
                <a16:creationId xmlns:a16="http://schemas.microsoft.com/office/drawing/2014/main" id="{F7496CCE-898F-41FE-B8FC-2FF4C976A8D9}"/>
              </a:ext>
            </a:extLst>
          </p:cNvPr>
          <p:cNvSpPr txBox="1"/>
          <p:nvPr/>
        </p:nvSpPr>
        <p:spPr>
          <a:xfrm>
            <a:off x="8634953" y="3761295"/>
            <a:ext cx="256409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Spectator Play</a:t>
            </a:r>
          </a:p>
        </p:txBody>
      </p:sp>
      <p:sp>
        <p:nvSpPr>
          <p:cNvPr id="9" name="TextBox 8">
            <a:extLst>
              <a:ext uri="{FF2B5EF4-FFF2-40B4-BE49-F238E27FC236}">
                <a16:creationId xmlns:a16="http://schemas.microsoft.com/office/drawing/2014/main" id="{8FA49362-35DF-4E53-9623-83E91820CAC3}"/>
              </a:ext>
            </a:extLst>
          </p:cNvPr>
          <p:cNvSpPr txBox="1"/>
          <p:nvPr/>
        </p:nvSpPr>
        <p:spPr>
          <a:xfrm>
            <a:off x="857839" y="4374037"/>
            <a:ext cx="3478491" cy="1384995"/>
          </a:xfrm>
          <a:prstGeom prst="rect">
            <a:avLst/>
          </a:prstGeom>
          <a:noFill/>
        </p:spPr>
        <p:txBody>
          <a:bodyPr wrap="square" rtlCol="0">
            <a:spAutoFit/>
          </a:bodyPr>
          <a:lstStyle/>
          <a:p>
            <a:endParaRPr lang="en-GB" dirty="0"/>
          </a:p>
          <a:p>
            <a:endParaRPr lang="en-GB" dirty="0"/>
          </a:p>
          <a:p>
            <a:r>
              <a:rPr lang="en-GB" sz="2400" dirty="0">
                <a:latin typeface="Arial" panose="020B0604020202020204" pitchFamily="34" charset="0"/>
                <a:cs typeface="Arial" panose="020B0604020202020204" pitchFamily="34" charset="0"/>
              </a:rPr>
              <a:t>Partnership/Associative Play</a:t>
            </a:r>
          </a:p>
        </p:txBody>
      </p:sp>
      <p:sp>
        <p:nvSpPr>
          <p:cNvPr id="10" name="TextBox 9">
            <a:extLst>
              <a:ext uri="{FF2B5EF4-FFF2-40B4-BE49-F238E27FC236}">
                <a16:creationId xmlns:a16="http://schemas.microsoft.com/office/drawing/2014/main" id="{457F2406-CED2-4619-BEFB-7D80E12D82AD}"/>
              </a:ext>
            </a:extLst>
          </p:cNvPr>
          <p:cNvSpPr txBox="1"/>
          <p:nvPr/>
        </p:nvSpPr>
        <p:spPr>
          <a:xfrm>
            <a:off x="8766928" y="4920792"/>
            <a:ext cx="210217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Parallel Play</a:t>
            </a:r>
          </a:p>
        </p:txBody>
      </p:sp>
      <p:sp>
        <p:nvSpPr>
          <p:cNvPr id="11" name="TextBox 10">
            <a:extLst>
              <a:ext uri="{FF2B5EF4-FFF2-40B4-BE49-F238E27FC236}">
                <a16:creationId xmlns:a16="http://schemas.microsoft.com/office/drawing/2014/main" id="{E08353E5-A7D9-4B37-A12F-A85F22423067}"/>
              </a:ext>
            </a:extLst>
          </p:cNvPr>
          <p:cNvSpPr txBox="1"/>
          <p:nvPr/>
        </p:nvSpPr>
        <p:spPr>
          <a:xfrm>
            <a:off x="8634953" y="2686639"/>
            <a:ext cx="2686639"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Co-operative Play</a:t>
            </a:r>
          </a:p>
        </p:txBody>
      </p:sp>
    </p:spTree>
    <p:extLst>
      <p:ext uri="{BB962C8B-B14F-4D97-AF65-F5344CB8AC3E}">
        <p14:creationId xmlns:p14="http://schemas.microsoft.com/office/powerpoint/2010/main" val="838172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47A0E-62B7-44F3-8297-5709E073EED0}"/>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Taxonomy of Play</a:t>
            </a:r>
          </a:p>
        </p:txBody>
      </p:sp>
      <p:sp>
        <p:nvSpPr>
          <p:cNvPr id="4" name="TextBox 3">
            <a:extLst>
              <a:ext uri="{FF2B5EF4-FFF2-40B4-BE49-F238E27FC236}">
                <a16:creationId xmlns:a16="http://schemas.microsoft.com/office/drawing/2014/main" id="{B2045C6A-DB4E-4AE1-A39C-07BC12BE6109}"/>
              </a:ext>
            </a:extLst>
          </p:cNvPr>
          <p:cNvSpPr txBox="1"/>
          <p:nvPr/>
        </p:nvSpPr>
        <p:spPr>
          <a:xfrm>
            <a:off x="1141413" y="2492829"/>
            <a:ext cx="9905998"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Hutt (1979) – Taxonomy of play is categorised into three types of play:</a:t>
            </a:r>
          </a:p>
          <a:p>
            <a:pPr marL="342900" indent="-342900">
              <a:buFont typeface="Wingdings" panose="05000000000000000000" pitchFamily="2" charset="2"/>
              <a:buChar char="Ø"/>
            </a:pPr>
            <a:endParaRPr lang="en-GB" sz="2400" i="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i="1" dirty="0">
                <a:latin typeface="Arial" panose="020B0604020202020204" pitchFamily="34" charset="0"/>
                <a:cs typeface="Arial" panose="020B0604020202020204" pitchFamily="34" charset="0"/>
              </a:rPr>
              <a:t>epistemic play </a:t>
            </a:r>
            <a:r>
              <a:rPr lang="en-GB" sz="2400" dirty="0">
                <a:latin typeface="Arial" panose="020B0604020202020204" pitchFamily="34" charset="0"/>
                <a:cs typeface="Arial" panose="020B0604020202020204" pitchFamily="34" charset="0"/>
              </a:rPr>
              <a:t>– within which children learn and explore the world and its properties</a:t>
            </a:r>
          </a:p>
          <a:p>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i="1" dirty="0">
                <a:latin typeface="Arial" panose="020B0604020202020204" pitchFamily="34" charset="0"/>
                <a:cs typeface="Arial" panose="020B0604020202020204" pitchFamily="34" charset="0"/>
              </a:rPr>
              <a:t>ludic play </a:t>
            </a:r>
            <a:r>
              <a:rPr lang="en-GB" sz="2400" dirty="0">
                <a:latin typeface="Arial" panose="020B0604020202020204" pitchFamily="34" charset="0"/>
                <a:cs typeface="Arial" panose="020B0604020202020204" pitchFamily="34" charset="0"/>
              </a:rPr>
              <a:t>– when children are using their imaginations and make understandings their own</a:t>
            </a:r>
          </a:p>
          <a:p>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i="1" dirty="0">
                <a:latin typeface="Arial" panose="020B0604020202020204" pitchFamily="34" charset="0"/>
                <a:cs typeface="Arial" panose="020B0604020202020204" pitchFamily="34" charset="0"/>
              </a:rPr>
              <a:t>games with rules </a:t>
            </a:r>
            <a:r>
              <a:rPr lang="en-GB" sz="2400" dirty="0">
                <a:latin typeface="Arial" panose="020B0604020202020204" pitchFamily="34" charset="0"/>
                <a:cs typeface="Arial" panose="020B0604020202020204" pitchFamily="34" charset="0"/>
              </a:rPr>
              <a:t>– structured activities.</a:t>
            </a:r>
          </a:p>
        </p:txBody>
      </p:sp>
    </p:spTree>
    <p:extLst>
      <p:ext uri="{BB962C8B-B14F-4D97-AF65-F5344CB8AC3E}">
        <p14:creationId xmlns:p14="http://schemas.microsoft.com/office/powerpoint/2010/main" val="37348935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0FE5-D349-4EBF-9C73-6F2696B4D5F0}"/>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Learning, Play and Science</a:t>
            </a:r>
          </a:p>
        </p:txBody>
      </p:sp>
      <p:sp>
        <p:nvSpPr>
          <p:cNvPr id="5" name="TextBox 4">
            <a:extLst>
              <a:ext uri="{FF2B5EF4-FFF2-40B4-BE49-F238E27FC236}">
                <a16:creationId xmlns:a16="http://schemas.microsoft.com/office/drawing/2014/main" id="{FED3A9D0-E6A0-44E1-9ACB-AA9C28B02F22}"/>
              </a:ext>
            </a:extLst>
          </p:cNvPr>
          <p:cNvSpPr txBox="1"/>
          <p:nvPr/>
        </p:nvSpPr>
        <p:spPr>
          <a:xfrm>
            <a:off x="936171" y="2097088"/>
            <a:ext cx="10111240" cy="4708981"/>
          </a:xfrm>
          <a:prstGeom prst="rect">
            <a:avLst/>
          </a:prstGeom>
          <a:noFill/>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A</a:t>
            </a:r>
            <a:r>
              <a:rPr lang="en-GB" dirty="0"/>
              <a:t> </a:t>
            </a:r>
            <a:r>
              <a:rPr lang="en-GB" sz="2000" dirty="0">
                <a:latin typeface="Arial" panose="020B0604020202020204" pitchFamily="34" charset="0"/>
                <a:cs typeface="Arial" panose="020B0604020202020204" pitchFamily="34" charset="0"/>
              </a:rPr>
              <a:t>constructivist area’ of science research, identified the following principles: </a:t>
            </a:r>
          </a:p>
          <a:p>
            <a:pPr marL="342900" indent="-34290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Existing thoughts of learner, relating to previous knowledge, attitudes and goals , through play, adults observe actions that indicate the thought processes of children.</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Children construct their own meanings through social processes and interactions with their physical environments</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The construction of meaning is a continuous and active process – learners are continually involved in generating, checking and re-structuring ideas and hypothesis.</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000" dirty="0">
                <a:latin typeface="Arial" panose="020B0604020202020204" pitchFamily="34" charset="0"/>
                <a:cs typeface="Arial" panose="020B0604020202020204" pitchFamily="34" charset="0"/>
              </a:rPr>
              <a:t>A parallel  exists between the way children and scientists develop concepts in science., with both  concerned with developing and checking ideas , requiring first hand experiences </a:t>
            </a:r>
          </a:p>
          <a:p>
            <a:r>
              <a:rPr lang="en-GB" sz="2000" dirty="0">
                <a:latin typeface="Arial" panose="020B0604020202020204" pitchFamily="34" charset="0"/>
                <a:cs typeface="Arial" panose="020B0604020202020204" pitchFamily="34" charset="0"/>
              </a:rPr>
              <a:t>                                                                                                                      (Driver, 1983)</a:t>
            </a:r>
          </a:p>
        </p:txBody>
      </p:sp>
    </p:spTree>
    <p:extLst>
      <p:ext uri="{BB962C8B-B14F-4D97-AF65-F5344CB8AC3E}">
        <p14:creationId xmlns:p14="http://schemas.microsoft.com/office/powerpoint/2010/main" val="36615346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D65D0-45C3-4282-B87F-3136CDEE3473}"/>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Play and the Scientific Brain</a:t>
            </a:r>
          </a:p>
        </p:txBody>
      </p:sp>
      <p:sp>
        <p:nvSpPr>
          <p:cNvPr id="3" name="TextBox 2">
            <a:extLst>
              <a:ext uri="{FF2B5EF4-FFF2-40B4-BE49-F238E27FC236}">
                <a16:creationId xmlns:a16="http://schemas.microsoft.com/office/drawing/2014/main" id="{D5951D91-9C14-4725-9674-29BF79F854A7}"/>
              </a:ext>
            </a:extLst>
          </p:cNvPr>
          <p:cNvSpPr txBox="1"/>
          <p:nvPr/>
        </p:nvSpPr>
        <p:spPr>
          <a:xfrm>
            <a:off x="1141413" y="2427514"/>
            <a:ext cx="9905998"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Resulting from exploration of materials and physical or biological phenomena through play, physical changes occur in the brain occurs</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Greater the involvement with these activities, the more complex the neural networks  of the brain will become, which equally can become redundant through lack of stimulation</a:t>
            </a:r>
          </a:p>
          <a:p>
            <a:pPr marL="285750" indent="-28575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2400" dirty="0">
                <a:latin typeface="Arial" panose="020B0604020202020204" pitchFamily="34" charset="0"/>
                <a:cs typeface="Arial" panose="020B0604020202020204" pitchFamily="34" charset="0"/>
              </a:rPr>
              <a:t>Emotional encoding is crucial; children need to feel good about themselves in order to learn  </a:t>
            </a:r>
          </a:p>
          <a:p>
            <a:r>
              <a:rPr lang="en-GB" sz="2400" dirty="0">
                <a:latin typeface="Arial" panose="020B0604020202020204" pitchFamily="34" charset="0"/>
                <a:cs typeface="Arial" panose="020B0604020202020204" pitchFamily="34" charset="0"/>
              </a:rPr>
              <a:t>                                                                             (Moyles, 2010)            </a:t>
            </a:r>
          </a:p>
        </p:txBody>
      </p:sp>
    </p:spTree>
    <p:extLst>
      <p:ext uri="{BB962C8B-B14F-4D97-AF65-F5344CB8AC3E}">
        <p14:creationId xmlns:p14="http://schemas.microsoft.com/office/powerpoint/2010/main" val="3131646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23F68-A975-4008-AA36-BB71C9CD1E7F}"/>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Gender Differences in Scientific Play</a:t>
            </a:r>
          </a:p>
        </p:txBody>
      </p:sp>
      <p:sp>
        <p:nvSpPr>
          <p:cNvPr id="4" name="TextBox 3">
            <a:extLst>
              <a:ext uri="{FF2B5EF4-FFF2-40B4-BE49-F238E27FC236}">
                <a16:creationId xmlns:a16="http://schemas.microsoft.com/office/drawing/2014/main" id="{8AF89369-BA92-4C7A-B2BC-72256AED7A2F}"/>
              </a:ext>
            </a:extLst>
          </p:cNvPr>
          <p:cNvSpPr txBox="1"/>
          <p:nvPr/>
        </p:nvSpPr>
        <p:spPr>
          <a:xfrm>
            <a:off x="1447800" y="2351315"/>
            <a:ext cx="10122125" cy="4062651"/>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Boys and girls may acquire different scientific ideas through gendered play.</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Girls may learn more about biological and chemical concepts</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Boys may gain more of an understanding of forces and movements</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To introduce gender equality in scientific play: enable each gender to access the type of play that has been dominated by the other gender.</a:t>
            </a:r>
          </a:p>
          <a:p>
            <a:pPr marL="342900" indent="-342900">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(Moyles, 2010)</a:t>
            </a:r>
          </a:p>
        </p:txBody>
      </p:sp>
    </p:spTree>
    <p:extLst>
      <p:ext uri="{BB962C8B-B14F-4D97-AF65-F5344CB8AC3E}">
        <p14:creationId xmlns:p14="http://schemas.microsoft.com/office/powerpoint/2010/main" val="30073133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8972D-7CED-4A4F-B81B-5529CB30B549}"/>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International perspectives</a:t>
            </a:r>
          </a:p>
        </p:txBody>
      </p:sp>
      <p:sp>
        <p:nvSpPr>
          <p:cNvPr id="3" name="TextBox 2">
            <a:extLst>
              <a:ext uri="{FF2B5EF4-FFF2-40B4-BE49-F238E27FC236}">
                <a16:creationId xmlns:a16="http://schemas.microsoft.com/office/drawing/2014/main" id="{EED8C902-B6AB-48EE-9813-859D7D27B936}"/>
              </a:ext>
            </a:extLst>
          </p:cNvPr>
          <p:cNvSpPr txBox="1"/>
          <p:nvPr/>
        </p:nvSpPr>
        <p:spPr>
          <a:xfrm>
            <a:off x="1141413" y="2318657"/>
            <a:ext cx="9905998" cy="4401205"/>
          </a:xfrm>
          <a:prstGeom prst="rect">
            <a:avLst/>
          </a:prstGeom>
          <a:noFill/>
        </p:spPr>
        <p:txBody>
          <a:bodyPr wrap="square" rtlCol="0">
            <a:spAutoFit/>
          </a:bodyPr>
          <a:lstStyle/>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Learning science in Early Childhood setting imperative</a:t>
            </a:r>
          </a:p>
          <a:p>
            <a:pPr marL="342900" indent="-34290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Curricular expectations and technology, emphasis on EY provision</a:t>
            </a:r>
          </a:p>
          <a:p>
            <a:pPr marL="342900" indent="-34290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Play gradually diminishing in Early Childhood curriculum</a:t>
            </a:r>
          </a:p>
          <a:p>
            <a:pPr marL="342900" indent="-34290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Children requires opportunities to be creative and playful</a:t>
            </a:r>
          </a:p>
          <a:p>
            <a:pPr marL="342900" indent="-34290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Curriculum should afford children the opportunity for  learning science concepts through play</a:t>
            </a:r>
          </a:p>
          <a:p>
            <a:pPr marL="342900" indent="-34290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Child centred pedagogy 5E lends itself to greater interactivity between adult, child and the environment</a:t>
            </a:r>
          </a:p>
          <a:p>
            <a:pPr marL="342900" indent="-342900">
              <a:buFont typeface="Wingdings" panose="05000000000000000000" pitchFamily="2" charset="2"/>
              <a:buChar char="Ø"/>
            </a:pPr>
            <a:r>
              <a:rPr lang="en-GB" sz="2000" dirty="0">
                <a:latin typeface="Arial" panose="020B0604020202020204" pitchFamily="34" charset="0"/>
                <a:cs typeface="Arial" panose="020B0604020202020204" pitchFamily="34" charset="0"/>
              </a:rPr>
              <a:t>                                                                                            (Desouza, 2017)</a:t>
            </a:r>
          </a:p>
        </p:txBody>
      </p:sp>
    </p:spTree>
    <p:extLst>
      <p:ext uri="{BB962C8B-B14F-4D97-AF65-F5344CB8AC3E}">
        <p14:creationId xmlns:p14="http://schemas.microsoft.com/office/powerpoint/2010/main" val="85545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C1BF3-B603-425D-A165-D01455496952}"/>
              </a:ext>
            </a:extLst>
          </p:cNvPr>
          <p:cNvSpPr>
            <a:spLocks noGrp="1"/>
          </p:cNvSpPr>
          <p:nvPr>
            <p:ph type="title"/>
          </p:nvPr>
        </p:nvSpPr>
        <p:spPr>
          <a:ln w="38100">
            <a:solidFill>
              <a:schemeClr val="tx1"/>
            </a:solidFill>
          </a:ln>
        </p:spPr>
        <p:txBody>
          <a:bodyPr>
            <a:normAutofit/>
          </a:bodyPr>
          <a:lstStyle/>
          <a:p>
            <a:pPr algn="ctr"/>
            <a:r>
              <a:rPr lang="en-GB" sz="4400" dirty="0">
                <a:latin typeface="Arial" panose="020B0604020202020204" pitchFamily="34" charset="0"/>
                <a:cs typeface="Arial" panose="020B0604020202020204" pitchFamily="34" charset="0"/>
              </a:rPr>
              <a:t>Task 4</a:t>
            </a:r>
          </a:p>
        </p:txBody>
      </p:sp>
      <p:sp>
        <p:nvSpPr>
          <p:cNvPr id="3" name="TextBox 2">
            <a:extLst>
              <a:ext uri="{FF2B5EF4-FFF2-40B4-BE49-F238E27FC236}">
                <a16:creationId xmlns:a16="http://schemas.microsoft.com/office/drawing/2014/main" id="{935379C7-E656-4D0D-959F-F2A1302153EA}"/>
              </a:ext>
            </a:extLst>
          </p:cNvPr>
          <p:cNvSpPr txBox="1"/>
          <p:nvPr/>
        </p:nvSpPr>
        <p:spPr>
          <a:xfrm>
            <a:off x="1141413" y="2329543"/>
            <a:ext cx="9905998" cy="572464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Following the Foundation Phase Framework (2015), create an activity for delivery in the Early Years classroom that explores the Knowledge and Understanding of the World aspect of the curriculum, the topic:-</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‘Places and people’,  with the children being given opportunities to learn about where their locality is.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 the basic concepts the children will be required to undertake,  how you plan to record/document the outcome of the session and how this activity will be enhanced to achieve the next skill level.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Welsh Government, 2015</a:t>
            </a:r>
            <a:r>
              <a:rPr lang="en-GB" sz="2400" dirty="0">
                <a:latin typeface="Arial" panose="020B0604020202020204" pitchFamily="34" charset="0"/>
                <a:cs typeface="Arial" panose="020B0604020202020204" pitchFamily="34" charset="0"/>
              </a:rPr>
              <a:t>)</a:t>
            </a:r>
          </a:p>
          <a:p>
            <a:endParaRPr lang="en-GB" dirty="0"/>
          </a:p>
          <a:p>
            <a:endParaRPr lang="en-GB" dirty="0"/>
          </a:p>
          <a:p>
            <a:r>
              <a:rPr lang="en-GB" dirty="0"/>
              <a:t>  </a:t>
            </a:r>
          </a:p>
        </p:txBody>
      </p:sp>
    </p:spTree>
    <p:extLst>
      <p:ext uri="{BB962C8B-B14F-4D97-AF65-F5344CB8AC3E}">
        <p14:creationId xmlns:p14="http://schemas.microsoft.com/office/powerpoint/2010/main" val="16353144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6AD8F-5934-4E81-A5E2-6484203DA400}"/>
              </a:ext>
            </a:extLst>
          </p:cNvPr>
          <p:cNvSpPr>
            <a:spLocks noGrp="1"/>
          </p:cNvSpPr>
          <p:nvPr>
            <p:ph type="title"/>
          </p:nvPr>
        </p:nvSpPr>
        <p:spPr>
          <a:ln w="38100">
            <a:solidFill>
              <a:schemeClr val="tx1"/>
            </a:solidFill>
          </a:ln>
        </p:spPr>
        <p:txBody>
          <a:bodyPr/>
          <a:lstStyle/>
          <a:p>
            <a:pPr algn="ctr"/>
            <a:r>
              <a:rPr lang="en-GB"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9F0D059A-F997-4ED1-9DA9-A58AD43E79F9}"/>
              </a:ext>
            </a:extLst>
          </p:cNvPr>
          <p:cNvSpPr txBox="1"/>
          <p:nvPr/>
        </p:nvSpPr>
        <p:spPr>
          <a:xfrm>
            <a:off x="707010" y="3299381"/>
            <a:ext cx="10340401" cy="1938992"/>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Questions &amp; Answers</a:t>
            </a:r>
          </a:p>
          <a:p>
            <a:pPr algn="ctr"/>
            <a:endParaRPr lang="en-GB" sz="4000" dirty="0">
              <a:latin typeface="Arial" panose="020B0604020202020204" pitchFamily="34" charset="0"/>
              <a:cs typeface="Arial" panose="020B0604020202020204" pitchFamily="34" charset="0"/>
            </a:endParaRPr>
          </a:p>
          <a:p>
            <a:pPr algn="ctr"/>
            <a:r>
              <a:rPr lang="en-GB" sz="4000" dirty="0">
                <a:solidFill>
                  <a:srgbClr val="FF0000"/>
                </a:solidFill>
                <a:latin typeface="Arial" panose="020B0604020202020204" pitchFamily="34" charset="0"/>
                <a:cs typeface="Arial" panose="020B0604020202020204" pitchFamily="34" charset="0"/>
              </a:rPr>
              <a:t>Thankyou for listening!</a:t>
            </a:r>
          </a:p>
        </p:txBody>
      </p:sp>
    </p:spTree>
    <p:extLst>
      <p:ext uri="{BB962C8B-B14F-4D97-AF65-F5344CB8AC3E}">
        <p14:creationId xmlns:p14="http://schemas.microsoft.com/office/powerpoint/2010/main" val="2931606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DA69BB-5B2B-4A40-8361-D5FB9B4049EB}"/>
              </a:ext>
            </a:extLst>
          </p:cNvPr>
          <p:cNvSpPr txBox="1"/>
          <p:nvPr/>
        </p:nvSpPr>
        <p:spPr>
          <a:xfrm>
            <a:off x="4746172" y="370114"/>
            <a:ext cx="3065986" cy="461665"/>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6E264C90-C476-4478-8FAD-CFD9B959EE93}"/>
              </a:ext>
            </a:extLst>
          </p:cNvPr>
          <p:cNvSpPr txBox="1"/>
          <p:nvPr/>
        </p:nvSpPr>
        <p:spPr>
          <a:xfrm>
            <a:off x="1251858" y="831779"/>
            <a:ext cx="10058872" cy="649408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Desouza, J (2017), Conceptual play and science inquiry: using the 5E instructional model, [Online] Available at: </a:t>
            </a:r>
            <a:r>
              <a:rPr lang="en-GB" sz="2000" dirty="0">
                <a:latin typeface="Arial" panose="020B0604020202020204" pitchFamily="34" charset="0"/>
                <a:cs typeface="Arial" panose="020B0604020202020204" pitchFamily="34" charset="0"/>
                <a:hlinkClick r:id="rId2"/>
              </a:rPr>
              <a:t>https://web-a-ebscohost-com.ezproxy.uwtsd.ac.uk/ehost/pdfviewer/pdfviewer?vid=1&amp;sid=825b9f9e-c347-4222-89d4-78fc1d3dd6ee%40sdc-v-sessmgr02</a:t>
            </a:r>
            <a:r>
              <a:rPr lang="en-GB" sz="2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May 2020</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Driver, R. (1983). </a:t>
            </a:r>
            <a:r>
              <a:rPr lang="en-GB" sz="2000" i="1" dirty="0">
                <a:latin typeface="Arial" panose="020B0604020202020204" pitchFamily="34" charset="0"/>
                <a:cs typeface="Arial" panose="020B0604020202020204" pitchFamily="34" charset="0"/>
              </a:rPr>
              <a:t>The Pupil as Scientist?</a:t>
            </a:r>
            <a:r>
              <a:rPr lang="en-GB" sz="2000" dirty="0">
                <a:latin typeface="Arial" panose="020B0604020202020204" pitchFamily="34" charset="0"/>
                <a:cs typeface="Arial" panose="020B0604020202020204" pitchFamily="34" charset="0"/>
              </a:rPr>
              <a:t> Milton Keynes, Open University Press.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Hutt, C (1975), Play in the under 5’s from development and function, Oxon, Routledge.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Oxford Dictionary (2010),  Oxford, Oxford University Press.</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Welsh Government (2015), foundation Phase Framework, Revised edn, [Online] Available at: </a:t>
            </a:r>
            <a:r>
              <a:rPr lang="en-GB" sz="2000" dirty="0">
                <a:hlinkClick r:id="rId3"/>
              </a:rPr>
              <a:t>https://hwb.gov.wales/storage/d5d8e39c-b534-40cb-a3f5-7e2e126d8077/foundation-phase-framework.pdf</a:t>
            </a:r>
            <a:r>
              <a:rPr lang="en-GB" sz="2000" dirty="0"/>
              <a:t> ( Accessed 3</a:t>
            </a:r>
            <a:r>
              <a:rPr lang="en-GB" sz="2000" baseline="30000" dirty="0"/>
              <a:t>rd</a:t>
            </a:r>
            <a:r>
              <a:rPr lang="en-GB" sz="2000" dirty="0"/>
              <a:t> May 2020)</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Welsh Government (2008), Knowledge and Understanding of the World, [Online] Available at: https</a:t>
            </a:r>
            <a:r>
              <a:rPr lang="en-GB" sz="2000" dirty="0">
                <a:latin typeface="Arial" panose="020B0604020202020204" pitchFamily="34" charset="0"/>
                <a:cs typeface="Arial" panose="020B0604020202020204" pitchFamily="34" charset="0"/>
                <a:hlinkClick r:id="rId4"/>
              </a:rPr>
              <a:t>://hwb.gov.wales/storage/66d6ae8c-ae72-4408-ac54-99fce61197d3/knowledge-and-understanding-of-the-world.pdf</a:t>
            </a:r>
            <a:r>
              <a:rPr lang="en-GB" sz="2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(Accessed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May 2020)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899319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TF77815013_Problem-solution cycle_RVA_v3" id="{20834410-FC37-46AC-ACB7-FB202F8C4BA9}" vid="{1ED24379-BFF7-4E2F-B7EC-A47C906E21A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866CFD-F94E-4AE5-ACEA-86FEC0F48A1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3.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Problemsolution cycle </Template>
  <TotalTime>0</TotalTime>
  <Words>2859</Words>
  <Application>Microsoft Office PowerPoint</Application>
  <PresentationFormat>Widescreen</PresentationFormat>
  <Paragraphs>293</Paragraphs>
  <Slides>26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Tw Cen MT</vt:lpstr>
      <vt:lpstr>Wingdings</vt:lpstr>
      <vt:lpstr>Circuit</vt:lpstr>
      <vt:lpstr>The enquiring mind</vt:lpstr>
      <vt:lpstr>recap</vt:lpstr>
      <vt:lpstr>objectives</vt:lpstr>
      <vt:lpstr>Task 2</vt:lpstr>
      <vt:lpstr>definition</vt:lpstr>
      <vt:lpstr>Play &amp; learn</vt:lpstr>
      <vt:lpstr>purpose</vt:lpstr>
      <vt:lpstr>benefits</vt:lpstr>
      <vt:lpstr>construction of knowledge theory</vt:lpstr>
      <vt:lpstr>Theory  of play</vt:lpstr>
      <vt:lpstr>The Curriculum for scientific enquiry</vt:lpstr>
      <vt:lpstr>In practice</vt:lpstr>
      <vt:lpstr>Knowledge and understanding of the world</vt:lpstr>
      <vt:lpstr>The role of observation and investigation</vt:lpstr>
      <vt:lpstr>Alternative perspectives</vt:lpstr>
      <vt:lpstr>The reality</vt:lpstr>
      <vt:lpstr>Task 3</vt:lpstr>
      <vt:lpstr>Play for learning</vt:lpstr>
      <vt:lpstr>Taxonomy of Play</vt:lpstr>
      <vt:lpstr>Learning, Play and Science</vt:lpstr>
      <vt:lpstr>Play and the Scientific Brain</vt:lpstr>
      <vt:lpstr>Gender Differences in Scientific Play</vt:lpstr>
      <vt:lpstr>International perspectives</vt:lpstr>
      <vt:lpstr>Task 4</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2020-05-03T00:19:26Z</dcterms:created>
  <dcterms:modified xsi:type="dcterms:W3CDTF">2020-05-04T12:10:05Z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