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9" r:id="rId4"/>
    <p:sldId id="273" r:id="rId5"/>
    <p:sldId id="258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4" r:id="rId18"/>
    <p:sldId id="271" r:id="rId19"/>
    <p:sldId id="272" r:id="rId20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2" roundtripDataSignature="AMtx7mj5CdjwRucevgmsCi1BQvphQ53kj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24" d="100"/>
          <a:sy n="124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customschemas.google.com/relationships/presentationmetadata" Target="meta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0" name="Google Shape;200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8" name="Google Shape;1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0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2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4" name="Google Shape;24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1"/>
          <p:cNvSpPr txBox="1">
            <a:spLocks noGrp="1"/>
          </p:cNvSpPr>
          <p:nvPr>
            <p:ph type="body" idx="1"/>
          </p:nvPr>
        </p:nvSpPr>
        <p:spPr>
          <a:xfrm>
            <a:off x="4181267" y="1230467"/>
            <a:ext cx="3829600" cy="478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8100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&gt;"/>
              <a:defRPr/>
            </a:lvl1pPr>
            <a:lvl2pPr marL="914400" lvl="1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2pPr>
            <a:lvl3pPr marL="1371600" lvl="2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3pPr>
            <a:lvl4pPr marL="1828800" lvl="3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4pPr>
            <a:lvl5pPr marL="2286000" lvl="4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5pPr>
            <a:lvl6pPr marL="2743200" lvl="5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6pPr>
            <a:lvl7pPr marL="3200400" lvl="6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7pPr>
            <a:lvl8pPr marL="3657600" lvl="7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8pPr>
            <a:lvl9pPr marL="4114800" lvl="8" indent="-38100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-"/>
              <a:defRPr/>
            </a:lvl9pPr>
          </a:lstStyle>
          <a:p>
            <a:endParaRPr/>
          </a:p>
        </p:txBody>
      </p:sp>
      <p:sp>
        <p:nvSpPr>
          <p:cNvPr id="29" name="Google Shape;29;p21"/>
          <p:cNvSpPr txBox="1">
            <a:spLocks noGrp="1"/>
          </p:cNvSpPr>
          <p:nvPr>
            <p:ph type="sldNum" idx="12"/>
          </p:nvPr>
        </p:nvSpPr>
        <p:spPr>
          <a:xfrm>
            <a:off x="5730200" y="6302033"/>
            <a:ext cx="731600" cy="5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ctr">
              <a:buClr>
                <a:schemeClr val="dk2"/>
              </a:buClr>
              <a:buSzPts val="1200"/>
              <a:buFont typeface="Calibri"/>
              <a:buNone/>
              <a:defRPr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9" name="Google Shape;39;p2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24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24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6" name="Google Shape;46;p24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24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24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7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4" name="Google Shape;64;p27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8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1" name="Google Shape;71;p28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9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30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30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download.wjec.co.uk/surpass/packaged-exams/tsi_demo/launch_html_delivery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way.office.com/m04alwrSInwv0WYI?ref=Link" TargetMode="External"/><Relationship Id="rId2" Type="http://schemas.openxmlformats.org/officeDocument/2006/relationships/hyperlink" Target="https://sway.office.com/vE4lkqDw0tAGN1K4?ref=Lin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dnoddau.s3.eu-west-2.amazonaws.com/pdfs/Prawf+Ysgrifennu'r+Dystysgrif+Sgiliau+Iaith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"/>
          <p:cNvSpPr txBox="1"/>
          <p:nvPr/>
        </p:nvSpPr>
        <p:spPr>
          <a:xfrm>
            <a:off x="2643189" y="272309"/>
            <a:ext cx="6357936" cy="947079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</a:pPr>
            <a:endParaRPr sz="4000" b="1" i="0" u="none" strike="noStrike" cap="none">
              <a:solidFill>
                <a:srgbClr val="0C0C0C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</a:pPr>
            <a:r>
              <a:rPr lang="en-US" sz="4000" b="1" i="0" u="none" strike="noStrike" cap="none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Tystysgrif Sgiliau Iaith 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</a:pPr>
            <a:endParaRPr sz="4000" b="1" i="0" u="none" strike="noStrike" cap="none">
              <a:solidFill>
                <a:srgbClr val="0C0C0C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92" name="Google Shape;92;p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97092" y="5630635"/>
            <a:ext cx="3615176" cy="703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81321" y="5625116"/>
            <a:ext cx="2024324" cy="1047064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" descr="oleg Cymraeg Cenedlaethol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87645" y="5625116"/>
            <a:ext cx="2086660" cy="902339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"/>
          <p:cNvSpPr/>
          <p:nvPr/>
        </p:nvSpPr>
        <p:spPr>
          <a:xfrm>
            <a:off x="2774157" y="4685392"/>
            <a:ext cx="6096000" cy="64629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0" i="0" u="none" strike="noStrike" cap="none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Sesiwn</a:t>
            </a:r>
            <a:r>
              <a:rPr lang="en-US" sz="3600" b="0" i="0" u="none" strike="noStrike" cap="none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US" sz="3600" b="0" i="0" u="none" strike="noStrike" cap="none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Adolygu</a:t>
            </a:r>
            <a:r>
              <a:rPr lang="en-US" sz="3600" b="0" i="0" u="none" strike="noStrike" cap="none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endParaRPr sz="1600" dirty="0">
              <a:latin typeface="Avenir Book" panose="02000503020000020003" pitchFamily="2" charset="0"/>
            </a:endParaRPr>
          </a:p>
        </p:txBody>
      </p:sp>
      <p:pic>
        <p:nvPicPr>
          <p:cNvPr id="96" name="Google Shape;96;p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510757" y="1284067"/>
            <a:ext cx="4622800" cy="309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"/>
          <p:cNvSpPr txBox="1">
            <a:spLocks noGrp="1"/>
          </p:cNvSpPr>
          <p:nvPr>
            <p:ph type="title"/>
          </p:nvPr>
        </p:nvSpPr>
        <p:spPr>
          <a:xfrm>
            <a:off x="838200" y="595423"/>
            <a:ext cx="2372833" cy="109526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br>
              <a:rPr lang="en-US" sz="5400" b="1"/>
            </a:br>
            <a:r>
              <a:rPr lang="en-US" sz="5400" b="1"/>
              <a:t>Pryd? </a:t>
            </a:r>
            <a:br>
              <a:rPr lang="en-US" sz="5400" b="1"/>
            </a:br>
            <a:endParaRPr sz="5400" b="1"/>
          </a:p>
        </p:txBody>
      </p:sp>
      <p:sp>
        <p:nvSpPr>
          <p:cNvPr id="102" name="Google Shape;102;p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228600" lvl="0" indent="-24193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Ar-lein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endParaRPr dirty="0"/>
          </a:p>
          <a:p>
            <a:pPr marL="228600" lvl="0" indent="-24193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angen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cysywllt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we,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cyfrifiadur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sydd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gyda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chamera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meic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gweithio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) </a:t>
            </a:r>
            <a:endParaRPr dirty="0"/>
          </a:p>
          <a:p>
            <a:pPr marL="228600" lvl="0" indent="-11747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>
              <a:latin typeface="Avenir"/>
              <a:ea typeface="Avenir"/>
              <a:cs typeface="Avenir"/>
              <a:sym typeface="Avenir"/>
            </a:endParaRPr>
          </a:p>
          <a:p>
            <a:pPr marL="228600" lvl="0" indent="-24193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dirty="0" err="1">
                <a:latin typeface="Avenir"/>
                <a:ea typeface="Avenir"/>
                <a:cs typeface="Avenir"/>
                <a:sym typeface="Avenir"/>
              </a:rPr>
              <a:t>Dydd</a:t>
            </a:r>
            <a:r>
              <a:rPr lang="en-US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b="1" dirty="0" err="1">
                <a:latin typeface="Avenir"/>
                <a:ea typeface="Avenir"/>
                <a:cs typeface="Avenir"/>
                <a:sym typeface="Avenir"/>
              </a:rPr>
              <a:t>Mawrth</a:t>
            </a:r>
            <a:r>
              <a:rPr lang="en-US" b="1" dirty="0">
                <a:latin typeface="Avenir"/>
                <a:ea typeface="Avenir"/>
                <a:cs typeface="Avenir"/>
                <a:sym typeface="Avenir"/>
              </a:rPr>
              <a:t> 4ydd o Fai 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(cohort 19/20) </a:t>
            </a:r>
            <a:endParaRPr dirty="0"/>
          </a:p>
          <a:p>
            <a:pPr marL="228600" lvl="0" indent="-11747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>
              <a:latin typeface="Avenir"/>
              <a:ea typeface="Avenir"/>
              <a:cs typeface="Avenir"/>
              <a:sym typeface="Avenir"/>
            </a:endParaRPr>
          </a:p>
          <a:p>
            <a:pPr marL="228600" lvl="0" indent="-24193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dirty="0" err="1">
                <a:latin typeface="Avenir"/>
                <a:ea typeface="Avenir"/>
                <a:cs typeface="Avenir"/>
                <a:sym typeface="Avenir"/>
              </a:rPr>
              <a:t>Dydd</a:t>
            </a:r>
            <a:r>
              <a:rPr lang="en-US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b="1" dirty="0" err="1">
                <a:latin typeface="Avenir"/>
                <a:ea typeface="Avenir"/>
                <a:cs typeface="Avenir"/>
                <a:sym typeface="Avenir"/>
              </a:rPr>
              <a:t>Mercher</a:t>
            </a:r>
            <a:r>
              <a:rPr lang="en-US" b="1" dirty="0">
                <a:latin typeface="Avenir"/>
                <a:ea typeface="Avenir"/>
                <a:cs typeface="Avenir"/>
                <a:sym typeface="Avenir"/>
              </a:rPr>
              <a:t> 5ed o Fai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(cohort 20/21)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Slot 2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o’r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gloch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 4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o’r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gloch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bob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diwrnod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(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Gwiriwch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e-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bost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wrth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Bethan Wyn)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400" b="1" dirty="0"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***</a:t>
            </a:r>
            <a:r>
              <a:rPr lang="en-US" sz="3400" b="1" dirty="0" err="1">
                <a:latin typeface="Avenir"/>
                <a:ea typeface="Avenir"/>
                <a:cs typeface="Avenir"/>
                <a:sym typeface="Avenir"/>
              </a:rPr>
              <a:t>Darllenwch</a:t>
            </a: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sz="3400" b="1" dirty="0" err="1">
                <a:latin typeface="Avenir"/>
                <a:ea typeface="Avenir"/>
                <a:cs typeface="Avenir"/>
                <a:sym typeface="Avenir"/>
              </a:rPr>
              <a:t>canllawiau</a:t>
            </a: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400" b="1" dirty="0" err="1">
                <a:latin typeface="Avenir"/>
                <a:ea typeface="Avenir"/>
                <a:cs typeface="Avenir"/>
                <a:sym typeface="Avenir"/>
              </a:rPr>
              <a:t>a’r</a:t>
            </a: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400" b="1" dirty="0" err="1">
                <a:latin typeface="Avenir"/>
                <a:ea typeface="Avenir"/>
                <a:cs typeface="Avenir"/>
                <a:sym typeface="Avenir"/>
              </a:rPr>
              <a:t>datganiad</a:t>
            </a: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400" b="1" dirty="0" err="1">
                <a:latin typeface="Avenir"/>
                <a:ea typeface="Avenir"/>
                <a:cs typeface="Avenir"/>
                <a:sym typeface="Avenir"/>
              </a:rPr>
              <a:t>preifatrwydd</a:t>
            </a:r>
            <a:r>
              <a:rPr lang="en-US" sz="3400" b="1" dirty="0">
                <a:latin typeface="Avenir"/>
                <a:ea typeface="Avenir"/>
                <a:cs typeface="Avenir"/>
                <a:sym typeface="Avenir"/>
              </a:rPr>
              <a:t> *** </a:t>
            </a:r>
            <a:endParaRPr sz="3400" dirty="0"/>
          </a:p>
        </p:txBody>
      </p:sp>
      <p:pic>
        <p:nvPicPr>
          <p:cNvPr id="103" name="Google Shape;103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96126" y="471487"/>
            <a:ext cx="2343373" cy="1597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4BC42B-78E1-AD4A-A834-FF72CB609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9341" y="4789488"/>
            <a:ext cx="1400131" cy="15970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"/>
          <p:cNvSpPr txBox="1">
            <a:spLocks noGrp="1"/>
          </p:cNvSpPr>
          <p:nvPr>
            <p:ph type="title"/>
          </p:nvPr>
        </p:nvSpPr>
        <p:spPr>
          <a:xfrm>
            <a:off x="838200" y="342901"/>
            <a:ext cx="3533775" cy="81915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b="1"/>
              <a:t>Mewngofnodi </a:t>
            </a:r>
            <a:endParaRPr/>
          </a:p>
        </p:txBody>
      </p:sp>
      <p:sp>
        <p:nvSpPr>
          <p:cNvPr id="116" name="Google Shape;116;p4"/>
          <p:cNvSpPr txBox="1">
            <a:spLocks noGrp="1"/>
          </p:cNvSpPr>
          <p:nvPr>
            <p:ph type="body" idx="1"/>
          </p:nvPr>
        </p:nvSpPr>
        <p:spPr>
          <a:xfrm>
            <a:off x="493053" y="1160481"/>
            <a:ext cx="10515600" cy="4675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Chwiliwch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am e-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bost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wrth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Talview</a:t>
            </a:r>
            <a:endParaRPr dirty="0"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b="1" dirty="0" err="1">
                <a:latin typeface="Avenir"/>
                <a:ea typeface="Avenir"/>
                <a:cs typeface="Avenir"/>
                <a:sym typeface="Avenir"/>
              </a:rPr>
              <a:t>no-reply@talview.com</a:t>
            </a:r>
            <a:endParaRPr b="1" dirty="0">
              <a:latin typeface="Avenir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Cliciwch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‘attend’ 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bydd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hyn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mynd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â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chi’n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syth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at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arholiad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Fan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hyn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byddwch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chi’n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mynd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drwy’r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broses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gwirio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(‘pre flight checks’)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I chi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ddechrau’r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arholiad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Rydych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chi’b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gallu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mewngofnodi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30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munud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i’r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arholiad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ddechrau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i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gwblhau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rhain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Lluniau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canllawiau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i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ddangos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broses. 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FAB5579-47E5-1E49-8968-C04647E0C8A7}"/>
              </a:ext>
            </a:extLst>
          </p:cNvPr>
          <p:cNvSpPr/>
          <p:nvPr/>
        </p:nvSpPr>
        <p:spPr>
          <a:xfrm>
            <a:off x="1171253" y="1078787"/>
            <a:ext cx="9575515" cy="10577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28600" lvl="0" indent="-5080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ts val="2800"/>
            </a:pPr>
            <a:endParaRPr lang="en-GB" sz="2000" dirty="0">
              <a:latin typeface="Avenir Book" panose="02000503020000020003" pitchFamily="2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ts val="2800"/>
            </a:pPr>
            <a:r>
              <a:rPr lang="en-GB" sz="2000" dirty="0" err="1">
                <a:latin typeface="Avenir Book" panose="02000503020000020003" pitchFamily="2" charset="0"/>
              </a:rPr>
              <a:t>Wedyn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byddwch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chi’n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cyrraedd</a:t>
            </a:r>
            <a:r>
              <a:rPr lang="en-GB" sz="2000" dirty="0">
                <a:latin typeface="Avenir Book" panose="02000503020000020003" pitchFamily="2" charset="0"/>
              </a:rPr>
              <a:t> ‘Surpass’ a </a:t>
            </a:r>
            <a:r>
              <a:rPr lang="en-GB" sz="2000" dirty="0" err="1">
                <a:latin typeface="Avenir Book" panose="02000503020000020003" pitchFamily="2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angen</a:t>
            </a:r>
            <a:r>
              <a:rPr lang="en-GB" sz="2000" dirty="0">
                <a:latin typeface="Avenir Book" panose="02000503020000020003" pitchFamily="2" charset="0"/>
              </a:rPr>
              <a:t> y cod </a:t>
            </a:r>
            <a:r>
              <a:rPr lang="en-GB" sz="2000" dirty="0" err="1">
                <a:latin typeface="Avenir Book" panose="02000503020000020003" pitchFamily="2" charset="0"/>
              </a:rPr>
              <a:t>allweddol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</a:rPr>
              <a:t> Bethan Wyn </a:t>
            </a:r>
            <a:r>
              <a:rPr lang="en-GB" sz="2000" dirty="0" err="1">
                <a:latin typeface="Avenir Book" panose="02000503020000020003" pitchFamily="2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anfon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atoch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ar</a:t>
            </a:r>
            <a:r>
              <a:rPr lang="en-GB" sz="2000" dirty="0">
                <a:latin typeface="Avenir Book" panose="02000503020000020003" pitchFamily="2" charset="0"/>
              </a:rPr>
              <a:t> e-</a:t>
            </a:r>
            <a:r>
              <a:rPr lang="en-GB" sz="2000" dirty="0" err="1">
                <a:latin typeface="Avenir Book" panose="02000503020000020003" pitchFamily="2" charset="0"/>
              </a:rPr>
              <a:t>bost</a:t>
            </a:r>
            <a:r>
              <a:rPr lang="en-GB" sz="2000" dirty="0">
                <a:latin typeface="Avenir Book" panose="02000503020000020003" pitchFamily="2" charset="0"/>
              </a:rPr>
              <a:t> fan </a:t>
            </a:r>
            <a:r>
              <a:rPr lang="en-GB" sz="2000" dirty="0" err="1">
                <a:latin typeface="Avenir Book" panose="02000503020000020003" pitchFamily="2" charset="0"/>
              </a:rPr>
              <a:t>hyn</a:t>
            </a:r>
            <a:r>
              <a:rPr lang="en-GB" sz="2000" dirty="0">
                <a:latin typeface="Avenir Book" panose="02000503020000020003" pitchFamily="2" charset="0"/>
              </a:rPr>
              <a:t>. </a:t>
            </a:r>
          </a:p>
        </p:txBody>
      </p:sp>
      <p:pic>
        <p:nvPicPr>
          <p:cNvPr id="5" name="Google Shape;117;p4">
            <a:extLst>
              <a:ext uri="{FF2B5EF4-FFF2-40B4-BE49-F238E27FC236}">
                <a16:creationId xmlns:a16="http://schemas.microsoft.com/office/drawing/2014/main" id="{D2514747-2196-C146-AB9A-FEC0B43899E3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677934" y="2393880"/>
            <a:ext cx="3911457" cy="270210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7EE6B09-AB8E-4B41-80D7-AC8388AD62E0}"/>
              </a:ext>
            </a:extLst>
          </p:cNvPr>
          <p:cNvCxnSpPr>
            <a:cxnSpLocks/>
          </p:cNvCxnSpPr>
          <p:nvPr/>
        </p:nvCxnSpPr>
        <p:spPr>
          <a:xfrm flipH="1">
            <a:off x="6096000" y="3744932"/>
            <a:ext cx="2102778" cy="43665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A8DB9289-BC0D-5E4E-9FFF-1903C1956299}"/>
              </a:ext>
            </a:extLst>
          </p:cNvPr>
          <p:cNvSpPr/>
          <p:nvPr/>
        </p:nvSpPr>
        <p:spPr>
          <a:xfrm>
            <a:off x="8353167" y="3138616"/>
            <a:ext cx="3410465" cy="7290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Cod Alleddol Personol fan hyn. </a:t>
            </a:r>
          </a:p>
        </p:txBody>
      </p:sp>
    </p:spTree>
    <p:extLst>
      <p:ext uri="{BB962C8B-B14F-4D97-AF65-F5344CB8AC3E}">
        <p14:creationId xmlns:p14="http://schemas.microsoft.com/office/powerpoint/2010/main" val="1508342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3448050" cy="1325563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Hyd y Papur </a:t>
            </a:r>
            <a:endParaRPr/>
          </a:p>
        </p:txBody>
      </p:sp>
      <p:sp>
        <p:nvSpPr>
          <p:cNvPr id="109" name="Google Shape;109;p3"/>
          <p:cNvSpPr txBox="1">
            <a:spLocks noGrp="1"/>
          </p:cNvSpPr>
          <p:nvPr>
            <p:ph type="body" idx="1"/>
          </p:nvPr>
        </p:nvSpPr>
        <p:spPr>
          <a:xfrm>
            <a:off x="838200" y="2000249"/>
            <a:ext cx="10515600" cy="40512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b="1" dirty="0">
                <a:latin typeface="Avenir Book" panose="02000503020000020003" pitchFamily="2" charset="0"/>
              </a:rPr>
              <a:t>1 </a:t>
            </a:r>
            <a:r>
              <a:rPr lang="en-US" sz="3600" b="1" dirty="0" err="1">
                <a:latin typeface="Avenir Book" panose="02000503020000020003" pitchFamily="2" charset="0"/>
              </a:rPr>
              <a:t>awr</a:t>
            </a:r>
            <a:r>
              <a:rPr lang="en-US" sz="3600" b="1" dirty="0">
                <a:latin typeface="Avenir Book" panose="02000503020000020003" pitchFamily="2" charset="0"/>
              </a:rPr>
              <a:t> 30 </a:t>
            </a:r>
            <a:r>
              <a:rPr lang="en-US" sz="3600" b="1" dirty="0" err="1">
                <a:latin typeface="Avenir Book" panose="02000503020000020003" pitchFamily="2" charset="0"/>
              </a:rPr>
              <a:t>munud</a:t>
            </a:r>
            <a:endParaRPr sz="3600" b="1" dirty="0">
              <a:latin typeface="Avenir Book" panose="02000503020000020003" pitchFamily="2" charset="0"/>
            </a:endParaRPr>
          </a:p>
          <a:p>
            <a:pPr marL="228600" lvl="0" indent="-9080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b="1" dirty="0">
              <a:latin typeface="Avenir Book" panose="02000503020000020003" pitchFamily="2" charset="0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Gwnewch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siŵr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bod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chi’n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gosod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cloc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 /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oriawr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desg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fel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bod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ymwybodol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faint o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amser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sydd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gyda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chi’n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weddill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. 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Peidiwch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â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dibynnu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gloc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cyfrifiadur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achos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ni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fydd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golwg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wrth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i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ffenestr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yr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arholiad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fod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agor</a:t>
            </a:r>
            <a:r>
              <a:rPr lang="en-US" dirty="0">
                <a:latin typeface="Avenir Book" panose="02000503020000020003" pitchFamily="2" charset="0"/>
                <a:ea typeface="Avenir"/>
                <a:cs typeface="Avenir"/>
                <a:sym typeface="Avenir"/>
              </a:rPr>
              <a:t>. </a:t>
            </a:r>
            <a:endParaRPr dirty="0">
              <a:latin typeface="Avenir Book" panose="02000503020000020003" pitchFamily="2" charset="0"/>
            </a:endParaRPr>
          </a:p>
          <a:p>
            <a:pPr marL="228600" lvl="0" indent="-9080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b="1" u="sng" dirty="0" err="1">
                <a:latin typeface="Avenir Book" panose="02000503020000020003" pitchFamily="2" charset="0"/>
              </a:rPr>
              <a:t>Awgrymiadau</a:t>
            </a:r>
            <a:r>
              <a:rPr lang="en-US" b="1" u="sng" dirty="0">
                <a:latin typeface="Avenir Book" panose="02000503020000020003" pitchFamily="2" charset="0"/>
              </a:rPr>
              <a:t>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b="1" dirty="0" err="1">
                <a:latin typeface="Avenir Book" panose="02000503020000020003" pitchFamily="2" charset="0"/>
              </a:rPr>
              <a:t>Cwestiwn</a:t>
            </a:r>
            <a:r>
              <a:rPr lang="en-US" b="1" dirty="0">
                <a:latin typeface="Avenir Book" panose="02000503020000020003" pitchFamily="2" charset="0"/>
              </a:rPr>
              <a:t> 1 – 20 </a:t>
            </a:r>
            <a:r>
              <a:rPr lang="en-US" b="1" dirty="0" err="1">
                <a:latin typeface="Avenir Book" panose="02000503020000020003" pitchFamily="2" charset="0"/>
              </a:rPr>
              <a:t>munud</a:t>
            </a:r>
            <a:endParaRPr b="1"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b="1" dirty="0" err="1">
                <a:latin typeface="Avenir Book" panose="02000503020000020003" pitchFamily="2" charset="0"/>
              </a:rPr>
              <a:t>Cwestiwn</a:t>
            </a:r>
            <a:r>
              <a:rPr lang="en-US" b="1" dirty="0">
                <a:latin typeface="Avenir Book" panose="02000503020000020003" pitchFamily="2" charset="0"/>
              </a:rPr>
              <a:t> 2 a 3  - </a:t>
            </a:r>
            <a:r>
              <a:rPr lang="en-US" b="1" dirty="0" err="1">
                <a:latin typeface="Avenir Book" panose="02000503020000020003" pitchFamily="2" charset="0"/>
              </a:rPr>
              <a:t>tua</a:t>
            </a:r>
            <a:r>
              <a:rPr lang="en-US" b="1" dirty="0">
                <a:latin typeface="Avenir Book" panose="02000503020000020003" pitchFamily="2" charset="0"/>
              </a:rPr>
              <a:t> 30 </a:t>
            </a:r>
            <a:r>
              <a:rPr lang="en-US" b="1" dirty="0" err="1">
                <a:latin typeface="Avenir Book" panose="02000503020000020003" pitchFamily="2" charset="0"/>
              </a:rPr>
              <a:t>munud</a:t>
            </a:r>
            <a:r>
              <a:rPr lang="en-US" b="1" dirty="0">
                <a:latin typeface="Avenir Book" panose="02000503020000020003" pitchFamily="2" charset="0"/>
              </a:rPr>
              <a:t> </a:t>
            </a:r>
            <a:r>
              <a:rPr lang="en-US" b="1" dirty="0" err="1">
                <a:latin typeface="Avenir Book" panose="02000503020000020003" pitchFamily="2" charset="0"/>
              </a:rPr>
              <a:t>yr</a:t>
            </a:r>
            <a:r>
              <a:rPr lang="en-US" b="1" dirty="0">
                <a:latin typeface="Avenir Book" panose="02000503020000020003" pitchFamily="2" charset="0"/>
              </a:rPr>
              <a:t> un.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b="1"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dirty="0" err="1">
                <a:latin typeface="Avenir Book" panose="02000503020000020003" pitchFamily="2" charset="0"/>
              </a:rPr>
              <a:t>Gwnewch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siŵr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eich</a:t>
            </a:r>
            <a:r>
              <a:rPr lang="en-US" dirty="0">
                <a:latin typeface="Avenir Book" panose="02000503020000020003" pitchFamily="2" charset="0"/>
              </a:rPr>
              <a:t> bod </a:t>
            </a:r>
            <a:r>
              <a:rPr lang="en-US" dirty="0" err="1">
                <a:latin typeface="Avenir Book" panose="02000503020000020003" pitchFamily="2" charset="0"/>
              </a:rPr>
              <a:t>chi’n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gadael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amser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ar</a:t>
            </a:r>
            <a:r>
              <a:rPr lang="en-US" dirty="0">
                <a:latin typeface="Avenir Book" panose="02000503020000020003" pitchFamily="2" charset="0"/>
              </a:rPr>
              <a:t> y </a:t>
            </a:r>
            <a:r>
              <a:rPr lang="en-US" dirty="0" err="1">
                <a:latin typeface="Avenir Book" panose="02000503020000020003" pitchFamily="2" charset="0"/>
              </a:rPr>
              <a:t>diwedd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wirio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eich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gwaith</a:t>
            </a:r>
            <a:r>
              <a:rPr lang="en-US" dirty="0">
                <a:latin typeface="Avenir Book" panose="02000503020000020003" pitchFamily="2" charset="0"/>
              </a:rPr>
              <a:t>. </a:t>
            </a:r>
            <a:endParaRPr dirty="0">
              <a:latin typeface="Avenir Book" panose="02000503020000020003" pitchFamily="2" charset="0"/>
            </a:endParaRPr>
          </a:p>
        </p:txBody>
      </p:sp>
      <p:pic>
        <p:nvPicPr>
          <p:cNvPr id="110" name="Google Shape;110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4658" y="365125"/>
            <a:ext cx="1779142" cy="1635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52038" y="2151112"/>
            <a:ext cx="3105962" cy="2201601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5"/>
          <p:cNvSpPr txBox="1"/>
          <p:nvPr/>
        </p:nvSpPr>
        <p:spPr>
          <a:xfrm>
            <a:off x="2643189" y="272309"/>
            <a:ext cx="6357936" cy="104743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</a:pPr>
            <a:endParaRPr sz="4000" b="1" i="0" u="none" strike="noStrike" cap="none">
              <a:solidFill>
                <a:srgbClr val="0C0C0C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</a:pPr>
            <a:r>
              <a:rPr lang="en-US" sz="4000" b="1" i="0" u="none" strike="noStrike" cap="none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Cwestiwn 1 – Cywiro </a:t>
            </a:r>
            <a:endParaRPr/>
          </a:p>
        </p:txBody>
      </p:sp>
      <p:pic>
        <p:nvPicPr>
          <p:cNvPr id="124" name="Google Shape;124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97092" y="5630635"/>
            <a:ext cx="3615176" cy="703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81321" y="5625116"/>
            <a:ext cx="2024324" cy="10470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5" descr="oleg Cymraeg Cenedlaethol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87645" y="5625116"/>
            <a:ext cx="2086660" cy="902339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5"/>
          <p:cNvSpPr/>
          <p:nvPr/>
        </p:nvSpPr>
        <p:spPr>
          <a:xfrm>
            <a:off x="2974305" y="4447546"/>
            <a:ext cx="6096000" cy="107721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Asesiad Ysgrifenedig 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Tasg 1 – Cywiro 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6"/>
          <p:cNvSpPr txBox="1"/>
          <p:nvPr/>
        </p:nvSpPr>
        <p:spPr>
          <a:xfrm>
            <a:off x="1798795" y="673690"/>
            <a:ext cx="2747682" cy="765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6"/>
          <p:cNvSpPr txBox="1"/>
          <p:nvPr/>
        </p:nvSpPr>
        <p:spPr>
          <a:xfrm>
            <a:off x="1798795" y="235828"/>
            <a:ext cx="8575040" cy="1350084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Asesiad Ysgrifenedig </a:t>
            </a:r>
            <a:endParaRPr/>
          </a:p>
          <a:p>
            <a: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Tasg 1 – Cywiro</a:t>
            </a:r>
            <a:endParaRPr sz="4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6"/>
          <p:cNvSpPr/>
          <p:nvPr/>
        </p:nvSpPr>
        <p:spPr>
          <a:xfrm>
            <a:off x="364171" y="1876727"/>
            <a:ext cx="11444288" cy="341632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Bydd darn tua 150 o eiriau ar y papur, yn cynnwys </a:t>
            </a:r>
            <a:r>
              <a:rPr lang="en-US" sz="2400" b="1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tua 22 o wallau </a:t>
            </a: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gramadegol. Bydd disgwyl i chi gywiro’r gwallau a nodi’r cywiriadau mewn </a:t>
            </a:r>
            <a:r>
              <a:rPr lang="en-US" sz="2400" b="1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print trwm.</a:t>
            </a:r>
            <a:endParaRPr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Nid yw tynnu sylw at y gwallau’n ddigon mae’n rhaid eu cywiro i ennill y marc.</a:t>
            </a:r>
            <a:endParaRPr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Nid oes angen esbonio’r rhesymau dros gywiro.</a:t>
            </a:r>
            <a:endParaRPr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Ni ddylid aralleirio na newid arddull y darn.</a:t>
            </a:r>
            <a:endParaRPr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Bydd Cysill yn canfod rhai o'r gwallau yn unig.</a:t>
            </a:r>
            <a:endParaRPr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Byddwch yn ofalus – bydd Cysill yn camgywiro rhai pethau hefyd neu bydd angen i chi ddewis opswn cywir. </a:t>
            </a:r>
            <a:endParaRPr/>
          </a:p>
          <a:p>
            <a:pPr marL="342900" marR="0" lvl="0" indent="-190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135" name="Google Shape;135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866700" y="4787934"/>
            <a:ext cx="1941759" cy="1885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7"/>
          <p:cNvSpPr/>
          <p:nvPr/>
        </p:nvSpPr>
        <p:spPr>
          <a:xfrm>
            <a:off x="457201" y="714042"/>
            <a:ext cx="11144250" cy="452431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1" u="none" strike="noStrike" cap="none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Meini Prawf Tasg 1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Bydd Cysill yn adnabod </a:t>
            </a:r>
            <a:r>
              <a:rPr lang="en-US" sz="3200" i="1" u="sng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4 gwall</a:t>
            </a: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, a rhoddir ½ marc yr un am gywiro’r gwallau hyn.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i="1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Rhoddir 1 marc yr</a:t>
            </a:r>
            <a:r>
              <a:rPr lang="en-US" sz="32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un am gywiro’r 18 gwall ychwanegol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i="1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(cyfanswm posibl, 20 marc):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i="1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(20% o farciau'r papur)</a:t>
            </a:r>
            <a:endParaRPr sz="3200" b="0" i="0">
              <a:solidFill>
                <a:srgbClr val="000000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141" name="Google Shape;141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415463" y="4139792"/>
            <a:ext cx="2185988" cy="241817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838200" y="520701"/>
            <a:ext cx="6191250" cy="10922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None/>
            </a:pPr>
            <a:r>
              <a:rPr lang="en-US" b="1">
                <a:latin typeface="Avenir"/>
                <a:ea typeface="Avenir"/>
                <a:cs typeface="Avenir"/>
                <a:sym typeface="Avenir"/>
              </a:rPr>
              <a:t>Cyngor wrth ateb Tasg 1 </a:t>
            </a:r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body" idx="1"/>
          </p:nvPr>
        </p:nvSpPr>
        <p:spPr>
          <a:xfrm>
            <a:off x="838200" y="1811338"/>
            <a:ext cx="10515600" cy="435133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>
              <a:latin typeface="Avenir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Copiwch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gludwch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paragraff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o dan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cwestiwn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gwreiddiol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Yna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gwnewch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eich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newidiadau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mewn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print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trwm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(bold)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Does dim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angen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newid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arddull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darn dim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ond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cywiro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gwallau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unig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Peidiwch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a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threulio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gormod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o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amser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cwestiwn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hwn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20 o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farciau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yw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gwerth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cwestiwn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felly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cyngor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ydy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tua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20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munud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fwyaf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Gallwch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chi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ateb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cwestiynau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asesiad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mewn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unrhyw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drefn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Os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ydych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chi’n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cywiro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gormod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fyddwch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chi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ddim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colli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marciau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Dim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ond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y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cywiriadau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cywir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sy’n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cael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eu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dirty="0" err="1">
                <a:latin typeface="Avenir"/>
                <a:ea typeface="Avenir"/>
                <a:cs typeface="Avenir"/>
                <a:sym typeface="Avenir"/>
              </a:rPr>
              <a:t>marcio</a:t>
            </a:r>
            <a:r>
              <a:rPr lang="en-US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/>
          </a:p>
        </p:txBody>
      </p:sp>
      <p:pic>
        <p:nvPicPr>
          <p:cNvPr id="157" name="Google Shape;157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86675" y="322263"/>
            <a:ext cx="3667125" cy="148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8"/>
          <p:cNvSpPr txBox="1">
            <a:spLocks noGrp="1"/>
          </p:cNvSpPr>
          <p:nvPr>
            <p:ph type="title"/>
          </p:nvPr>
        </p:nvSpPr>
        <p:spPr>
          <a:xfrm>
            <a:off x="573879" y="307975"/>
            <a:ext cx="3962400" cy="103505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venir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Math o wallau </a:t>
            </a:r>
            <a:endParaRPr/>
          </a:p>
        </p:txBody>
      </p:sp>
      <p:sp>
        <p:nvSpPr>
          <p:cNvPr id="147" name="Google Shape;147;p8"/>
          <p:cNvSpPr txBox="1">
            <a:spLocks noGrp="1"/>
          </p:cNvSpPr>
          <p:nvPr>
            <p:ph type="body" idx="1"/>
          </p:nvPr>
        </p:nvSpPr>
        <p:spPr>
          <a:xfrm>
            <a:off x="571496" y="1438277"/>
            <a:ext cx="7929567" cy="142875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Mae’r math o wallau sy’n codi yn y cwestiwn hwn yn gallu bod yn amrywiol iawn. Ond dyma i chi rai syniadau: </a:t>
            </a:r>
            <a:endParaRPr/>
          </a:p>
        </p:txBody>
      </p:sp>
      <p:sp>
        <p:nvSpPr>
          <p:cNvPr id="148" name="Google Shape;148;p8"/>
          <p:cNvSpPr/>
          <p:nvPr/>
        </p:nvSpPr>
        <p:spPr>
          <a:xfrm>
            <a:off x="457197" y="2962279"/>
            <a:ext cx="5457828" cy="3405185"/>
          </a:xfrm>
          <a:prstGeom prst="roundRect">
            <a:avLst>
              <a:gd name="adj" fmla="val 16667"/>
            </a:avLst>
          </a:prstGeom>
          <a:solidFill>
            <a:srgbClr val="DDEAF6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Amser cywir y ferf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Ystyr gair   /geiriau bach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e.e. mai / mae, yw / i’w, mewn / yn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Rhagenwau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Arddodiaid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Berfenwau a’r arddodiaid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Sillafu  / gwallau teipio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hwn / hon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Treiglo ar ôl enw benywaidd. e.e. y gath ddu hon. </a:t>
            </a:r>
            <a:endParaRPr/>
          </a:p>
        </p:txBody>
      </p:sp>
      <p:sp>
        <p:nvSpPr>
          <p:cNvPr id="149" name="Google Shape;149;p8"/>
          <p:cNvSpPr/>
          <p:nvPr/>
        </p:nvSpPr>
        <p:spPr>
          <a:xfrm>
            <a:off x="6122195" y="2962279"/>
            <a:ext cx="5357810" cy="3385400"/>
          </a:xfrm>
          <a:prstGeom prst="roundRect">
            <a:avLst>
              <a:gd name="adj" fmla="val 16667"/>
            </a:avLst>
          </a:prstGeom>
          <a:solidFill>
            <a:srgbClr val="DDEAF6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Treiglad meddal ar ôl Cyfarchion e.e. Prynhawn da bawb.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Trefnolion e.e. Dyddiadau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Rhifau + treigladau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Geiriau unigol / lluosog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Idiomau / ymadroddion Cymreig. </a:t>
            </a:r>
            <a:endParaRPr/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rgbClr val="0C0C0C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150" name="Google Shape;150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43937" y="223840"/>
            <a:ext cx="3286126" cy="26431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0"/>
          <p:cNvSpPr txBox="1">
            <a:spLocks noGrp="1"/>
          </p:cNvSpPr>
          <p:nvPr>
            <p:ph type="title"/>
          </p:nvPr>
        </p:nvSpPr>
        <p:spPr>
          <a:xfrm>
            <a:off x="838200" y="520701"/>
            <a:ext cx="6191250" cy="10922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None/>
            </a:pPr>
            <a:r>
              <a:rPr lang="en-US" b="1">
                <a:latin typeface="Avenir"/>
                <a:ea typeface="Avenir"/>
                <a:cs typeface="Avenir"/>
                <a:sym typeface="Avenir"/>
              </a:rPr>
              <a:t>Cwestiwn 2 – Trawsieithu </a:t>
            </a:r>
            <a:endParaRPr/>
          </a:p>
        </p:txBody>
      </p:sp>
      <p:sp>
        <p:nvSpPr>
          <p:cNvPr id="163" name="Google Shape;163;p10"/>
          <p:cNvSpPr txBox="1">
            <a:spLocks noGrp="1"/>
          </p:cNvSpPr>
          <p:nvPr>
            <p:ph type="body" idx="1"/>
          </p:nvPr>
        </p:nvSpPr>
        <p:spPr>
          <a:xfrm>
            <a:off x="838200" y="1811338"/>
            <a:ext cx="10515600" cy="435133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Trawsieithu [40]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Cwestiwn Enghreifftiol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Ymddangosodd yr erthygl ganlynol mewn cylchgrawn yn ddiweddar. Gofynnodd eich pennaeth i chi </a:t>
            </a:r>
            <a:r>
              <a:rPr lang="en-US" b="1" i="1">
                <a:latin typeface="Avenir"/>
                <a:ea typeface="Avenir"/>
                <a:cs typeface="Avenir"/>
                <a:sym typeface="Avenir"/>
              </a:rPr>
              <a:t>grynhoi ei chynnwys</a:t>
            </a:r>
            <a:r>
              <a:rPr lang="en-US" i="1">
                <a:latin typeface="Avenir"/>
                <a:ea typeface="Avenir"/>
                <a:cs typeface="Avenir"/>
                <a:sym typeface="Avenir"/>
              </a:rPr>
              <a:t>, er mwyn ei rhoi ar wefan eich gweithle. Ysgrifennwch o leiaf 120 o eiriau, a pheidiwch ag ysgrifennu mwy na 140 o eiriau. Nodwch nifer y geiriau ar ddiwedd eich erthygl.</a:t>
            </a:r>
            <a:endParaRPr i="1"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164" name="Google Shape;164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86675" y="322263"/>
            <a:ext cx="3667125" cy="148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6719888" cy="1325563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b="1"/>
              <a:t>Meini prawf </a:t>
            </a:r>
            <a:endParaRPr/>
          </a:p>
        </p:txBody>
      </p:sp>
      <p:sp>
        <p:nvSpPr>
          <p:cNvPr id="170" name="Google Shape;170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6719888" cy="435133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b="1" dirty="0" err="1">
                <a:latin typeface="Avenir"/>
                <a:ea typeface="Avenir"/>
                <a:cs typeface="Avenir"/>
                <a:sym typeface="Avenir"/>
              </a:rPr>
              <a:t>Crynhoi</a:t>
            </a:r>
            <a:r>
              <a:rPr lang="en-US" sz="3600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y darn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i’r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Gymraeg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nid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cyfieithu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gair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am air.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Arholwr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yn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chwilio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am </a:t>
            </a:r>
            <a:r>
              <a:rPr lang="en-US" sz="3600" b="1" dirty="0">
                <a:latin typeface="Avenir"/>
                <a:ea typeface="Avenir"/>
                <a:cs typeface="Avenir"/>
                <a:sym typeface="Avenir"/>
              </a:rPr>
              <a:t>5 </a:t>
            </a:r>
            <a:r>
              <a:rPr lang="en-US" sz="3600" b="1" dirty="0" err="1">
                <a:latin typeface="Avenir"/>
                <a:ea typeface="Avenir"/>
                <a:cs typeface="Avenir"/>
                <a:sym typeface="Avenir"/>
              </a:rPr>
              <a:t>prif</a:t>
            </a:r>
            <a:r>
              <a:rPr lang="en-US" sz="3600" b="1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b="1" dirty="0" err="1">
                <a:latin typeface="Avenir"/>
                <a:ea typeface="Avenir"/>
                <a:cs typeface="Avenir"/>
                <a:sym typeface="Avenir"/>
              </a:rPr>
              <a:t>pwynt</a:t>
            </a:r>
            <a:r>
              <a:rPr lang="en-US" sz="3600" b="1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Gallwch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chi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ddefnyddio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Cysill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/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Cysgeir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i’ch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 </a:t>
            </a:r>
            <a:r>
              <a:rPr lang="en-US" sz="3600" dirty="0" err="1">
                <a:latin typeface="Avenir"/>
                <a:ea typeface="Avenir"/>
                <a:cs typeface="Avenir"/>
                <a:sym typeface="Avenir"/>
              </a:rPr>
              <a:t>cynorthwyo</a:t>
            </a: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dirty="0">
                <a:latin typeface="Avenir"/>
                <a:ea typeface="Avenir"/>
                <a:cs typeface="Avenir"/>
                <a:sym typeface="Avenir"/>
              </a:rPr>
              <a:t>40 marc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 dirty="0" err="1">
                <a:latin typeface="Avenir Book" panose="02000503020000020003" pitchFamily="2" charset="0"/>
              </a:rPr>
              <a:t>Cywirdeb</a:t>
            </a:r>
            <a:r>
              <a:rPr lang="en-US" sz="3300" dirty="0">
                <a:latin typeface="Avenir Book" panose="02000503020000020003" pitchFamily="2" charset="0"/>
              </a:rPr>
              <a:t> </a:t>
            </a:r>
            <a:r>
              <a:rPr lang="en-US" sz="3300" b="1" dirty="0">
                <a:latin typeface="Avenir Book" panose="02000503020000020003" pitchFamily="2" charset="0"/>
              </a:rPr>
              <a:t>10</a:t>
            </a:r>
            <a:endParaRPr sz="3300" b="1"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 dirty="0" err="1">
                <a:latin typeface="Avenir Book" panose="02000503020000020003" pitchFamily="2" charset="0"/>
              </a:rPr>
              <a:t>Ystod</a:t>
            </a:r>
            <a:r>
              <a:rPr lang="en-US" sz="3300" dirty="0">
                <a:latin typeface="Avenir Book" panose="02000503020000020003" pitchFamily="2" charset="0"/>
              </a:rPr>
              <a:t> </a:t>
            </a:r>
            <a:r>
              <a:rPr lang="en-US" sz="3300" b="1" dirty="0">
                <a:latin typeface="Avenir Book" panose="02000503020000020003" pitchFamily="2" charset="0"/>
              </a:rPr>
              <a:t>10</a:t>
            </a:r>
            <a:endParaRPr sz="3300" b="1"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 dirty="0" err="1">
                <a:latin typeface="Avenir Book" panose="02000503020000020003" pitchFamily="2" charset="0"/>
              </a:rPr>
              <a:t>Addasrwydd</a:t>
            </a:r>
            <a:r>
              <a:rPr lang="en-US" sz="3300" dirty="0">
                <a:latin typeface="Avenir Book" panose="02000503020000020003" pitchFamily="2" charset="0"/>
              </a:rPr>
              <a:t> y </a:t>
            </a:r>
            <a:r>
              <a:rPr lang="en-US" sz="3300" dirty="0" err="1">
                <a:latin typeface="Avenir Book" panose="02000503020000020003" pitchFamily="2" charset="0"/>
              </a:rPr>
              <a:t>testun</a:t>
            </a:r>
            <a:r>
              <a:rPr lang="en-US" sz="3300" dirty="0">
                <a:latin typeface="Avenir Book" panose="02000503020000020003" pitchFamily="2" charset="0"/>
              </a:rPr>
              <a:t> </a:t>
            </a:r>
            <a:r>
              <a:rPr lang="en-US" sz="3300" b="1" dirty="0">
                <a:latin typeface="Avenir Book" panose="02000503020000020003" pitchFamily="2" charset="0"/>
              </a:rPr>
              <a:t>10</a:t>
            </a:r>
            <a:endParaRPr sz="3300" b="1" dirty="0">
              <a:latin typeface="Avenir Book" panose="02000503020000020003" pitchFamily="2" charset="0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300" dirty="0" err="1">
                <a:latin typeface="Avenir Book" panose="02000503020000020003" pitchFamily="2" charset="0"/>
              </a:rPr>
              <a:t>Pwyntiau</a:t>
            </a:r>
            <a:r>
              <a:rPr lang="en-US" sz="3300" dirty="0">
                <a:latin typeface="Avenir Book" panose="02000503020000020003" pitchFamily="2" charset="0"/>
              </a:rPr>
              <a:t> </a:t>
            </a:r>
            <a:r>
              <a:rPr lang="en-US" sz="3300" dirty="0" err="1">
                <a:latin typeface="Avenir Book" panose="02000503020000020003" pitchFamily="2" charset="0"/>
              </a:rPr>
              <a:t>allweddol</a:t>
            </a:r>
            <a:r>
              <a:rPr lang="en-US" sz="3300" dirty="0">
                <a:latin typeface="Avenir Book" panose="02000503020000020003" pitchFamily="2" charset="0"/>
              </a:rPr>
              <a:t> </a:t>
            </a:r>
            <a:r>
              <a:rPr lang="en-US" dirty="0">
                <a:latin typeface="Avenir Book" panose="02000503020000020003" pitchFamily="2" charset="0"/>
              </a:rPr>
              <a:t>(2 x 5) </a:t>
            </a:r>
            <a:r>
              <a:rPr lang="en-US" sz="3300" b="1" dirty="0">
                <a:latin typeface="Avenir Book" panose="02000503020000020003" pitchFamily="2" charset="0"/>
              </a:rPr>
              <a:t>10 </a:t>
            </a:r>
            <a:endParaRPr sz="3300" b="1" dirty="0">
              <a:latin typeface="Avenir Book" panose="02000503020000020003" pitchFamily="2" charset="0"/>
            </a:endParaRPr>
          </a:p>
          <a:p>
            <a:pPr marL="228600" lvl="0" indent="-3428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600" dirty="0">
              <a:latin typeface="Avenir"/>
              <a:ea typeface="Avenir"/>
              <a:cs typeface="Avenir"/>
              <a:sym typeface="Avenir"/>
            </a:endParaRPr>
          </a:p>
          <a:p>
            <a:pPr marL="228600" lvl="0" indent="-7747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/>
          </a:p>
          <a:p>
            <a:pPr marL="228600" lvl="0" indent="-7747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/>
          </a:p>
        </p:txBody>
      </p:sp>
      <p:pic>
        <p:nvPicPr>
          <p:cNvPr id="171" name="Google Shape;171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181974" y="1825625"/>
            <a:ext cx="3086100" cy="3124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2"/>
          <p:cNvSpPr txBox="1">
            <a:spLocks noGrp="1"/>
          </p:cNvSpPr>
          <p:nvPr>
            <p:ph type="title"/>
          </p:nvPr>
        </p:nvSpPr>
        <p:spPr>
          <a:xfrm>
            <a:off x="838200" y="520701"/>
            <a:ext cx="6662738" cy="10922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None/>
            </a:pPr>
            <a:r>
              <a:rPr lang="en-US" b="1">
                <a:latin typeface="Avenir"/>
                <a:ea typeface="Avenir"/>
                <a:cs typeface="Avenir"/>
                <a:sym typeface="Avenir"/>
              </a:rPr>
              <a:t>Cwestiwn 3 – </a:t>
            </a:r>
            <a:br>
              <a:rPr lang="en-US" b="1">
                <a:latin typeface="Avenir"/>
                <a:ea typeface="Avenir"/>
                <a:cs typeface="Avenir"/>
                <a:sym typeface="Avenir"/>
              </a:rPr>
            </a:br>
            <a:r>
              <a:rPr lang="en-US" b="1">
                <a:latin typeface="Avenir"/>
                <a:ea typeface="Avenir"/>
                <a:cs typeface="Avenir"/>
                <a:sym typeface="Avenir"/>
              </a:rPr>
              <a:t>Ysgrifennu Rhydd  </a:t>
            </a:r>
            <a:endParaRPr/>
          </a:p>
        </p:txBody>
      </p:sp>
      <p:sp>
        <p:nvSpPr>
          <p:cNvPr id="177" name="Google Shape;177;p12"/>
          <p:cNvSpPr txBox="1">
            <a:spLocks noGrp="1"/>
          </p:cNvSpPr>
          <p:nvPr>
            <p:ph type="body" idx="1"/>
          </p:nvPr>
        </p:nvSpPr>
        <p:spPr>
          <a:xfrm>
            <a:off x="838200" y="1811338"/>
            <a:ext cx="10515600" cy="435133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Ysgrifennu Rhydd [40]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Cwestiwn Enghreifftiol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Rhaid i chi ysgrifennu rhwng 290 a 320 o eiriau. Byddwch yn colli marciau os bydd eich darn ysgrifennu’n rhy fyr neu’n rhy hir. Mae Llywodraeth Cymru’n cynnal ymgyrch i berswadio cyflogwyr fod yr iaith Gymraeg yn ddefnyddiol yn y gweithle. Gofynnwyd i chi ysgrifennu darn i’w roi mewn taflen a anfonir at gyflogwyr i gefnogi’r ymgyrch. Ysgrifennwch y darn gan gyfeirio at y pwyntiau isod, (does dim rhaid dilyn y drefn hon):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Char char="-"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eich cefndir ieithyddol;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Char char="-"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 y maes yr hoffech weithio ynddo;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Char char="-"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 y manteision i chi o allu gweithio trwy gyfrwng y Gymraeg;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venir"/>
              <a:buChar char="-"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Un enghraifft o’ch profiad lle bu sgiliau Cymraeg yn ddefnyddiol;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i="1">
                <a:latin typeface="Avenir"/>
                <a:ea typeface="Avenir"/>
                <a:cs typeface="Avenir"/>
                <a:sym typeface="Avenir"/>
              </a:rPr>
              <a:t>- y manteision i gyflogwyr o benodi staff â sgiliau Cymraeg.</a:t>
            </a:r>
            <a:endParaRPr/>
          </a:p>
        </p:txBody>
      </p:sp>
      <p:pic>
        <p:nvPicPr>
          <p:cNvPr id="178" name="Google Shape;178;p1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86675" y="322263"/>
            <a:ext cx="3667125" cy="148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3"/>
          <p:cNvSpPr txBox="1">
            <a:spLocks noGrp="1"/>
          </p:cNvSpPr>
          <p:nvPr>
            <p:ph type="title"/>
          </p:nvPr>
        </p:nvSpPr>
        <p:spPr>
          <a:xfrm>
            <a:off x="652462" y="354014"/>
            <a:ext cx="4019550" cy="93503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venir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Cyn-bapurau. </a:t>
            </a:r>
            <a:endParaRPr/>
          </a:p>
        </p:txBody>
      </p:sp>
      <p:sp>
        <p:nvSpPr>
          <p:cNvPr id="184" name="Google Shape;184;p13"/>
          <p:cNvSpPr txBox="1">
            <a:spLocks noGrp="1"/>
          </p:cNvSpPr>
          <p:nvPr>
            <p:ph type="body" idx="1"/>
          </p:nvPr>
        </p:nvSpPr>
        <p:spPr>
          <a:xfrm>
            <a:off x="652462" y="1397000"/>
            <a:ext cx="10515600" cy="398938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Y ffordd orau i ymarfer ydy edrych ar gyn-papurau. 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(ffolder cyn-bapurau)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Gallwch chi gywiro’r paragraff ac yna gwirio eich gwaith drwy edrych ar y copïau sy’n cynnwys atebion.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Cofiwch does dim rhaid rhoi rhesymau – dim ond gywiro’r gwall i ennill y marciau.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Isafswm o dros hanner marciau i lwyddo yn y papur. </a:t>
            </a:r>
            <a:endParaRPr/>
          </a:p>
        </p:txBody>
      </p:sp>
      <p:pic>
        <p:nvPicPr>
          <p:cNvPr id="185" name="Google Shape;185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31469" y="5494336"/>
            <a:ext cx="4283869" cy="10059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5976938" cy="1325563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Enghraifft CBAC (ar-lein) </a:t>
            </a:r>
            <a:endParaRPr/>
          </a:p>
        </p:txBody>
      </p:sp>
      <p:sp>
        <p:nvSpPr>
          <p:cNvPr id="191" name="Google Shape;191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US" u="sng">
                <a:solidFill>
                  <a:schemeClr val="hlink"/>
                </a:solidFill>
                <a:hlinkClick r:id="rId3"/>
              </a:rPr>
              <a:t>https://web.download.wjec.co.uk/surpass/packaged-exams/tsi_demo/launch_html_delivery.html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92" name="Google Shape;192;p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69962" y="2303463"/>
            <a:ext cx="9994900" cy="387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5"/>
          <p:cNvSpPr txBox="1">
            <a:spLocks noGrp="1"/>
          </p:cNvSpPr>
          <p:nvPr>
            <p:ph type="title"/>
          </p:nvPr>
        </p:nvSpPr>
        <p:spPr>
          <a:xfrm>
            <a:off x="612818" y="247135"/>
            <a:ext cx="2731744" cy="5828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 err="1">
                <a:latin typeface="Avenir Book" panose="02000503020000020003" pitchFamily="2" charset="0"/>
              </a:rPr>
              <a:t>Atebion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endParaRPr dirty="0">
              <a:latin typeface="Avenir Book" panose="02000503020000020003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A1D2728-170A-344F-9031-6D39247EE5D7}"/>
              </a:ext>
            </a:extLst>
          </p:cNvPr>
          <p:cNvSpPr/>
          <p:nvPr/>
        </p:nvSpPr>
        <p:spPr>
          <a:xfrm>
            <a:off x="612818" y="1002957"/>
            <a:ext cx="11579182" cy="5724644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Hoffech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chi’n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byw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Hoffech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chi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fyw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a’r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bryd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bryd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maeth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maith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...’n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rhy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gormod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...’n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ormod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derbyn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rhy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niferus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i’w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rhestru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...]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Cymeroch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Cymerwch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iaith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Sesinig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Saesneg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iaith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siaredir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a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siaredir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gwahanol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gwahanol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ragweld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rhagweld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canrif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neu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gwleidyddwyr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gwleidyddion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rhwng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2016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â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rhwng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2016 a 2020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cytundeb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gytundeb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erbyn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gilydd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gilydd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reality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realiti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derbyn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‘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gwirionedd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neu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gyfystyron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.]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hunfed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unfed [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Cysill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camarwain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y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hunfed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!]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anffoddus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anffodus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gêm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chwarae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gêm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i’w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chwarae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gwir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busnes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gwŷr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busnes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Cysill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camarwain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]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gynorthwyo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cynorthwyo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grym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a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grym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leuad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o </a:t>
            </a:r>
            <a:r>
              <a:rPr lang="en-GB" sz="1600" b="1" dirty="0" err="1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leia</a:t>
            </a:r>
            <a:r>
              <a:rPr lang="en-GB" sz="1600" b="1" dirty="0">
                <a:latin typeface="Avenir Book" panose="02000503020000020003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(f) </a:t>
            </a:r>
            <a:endParaRPr lang="en-GB" sz="1600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b="1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b="1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CCB21-B63F-D04E-8534-935CC2AA0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3805" y="343887"/>
            <a:ext cx="3233352" cy="681723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y-GB" sz="4400" dirty="0"/>
              <a:t>Adnoddau</a:t>
            </a:r>
            <a:r>
              <a:rPr lang="cy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BEED1-A2CD-884A-8B82-E6F11C4C9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3805" y="1266610"/>
            <a:ext cx="9144000" cy="4751131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 panose="02000503020000020003" pitchFamily="2" charset="0"/>
              </a:rPr>
              <a:t>Cyflwyniadau ar bob testun.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 panose="02000503020000020003" pitchFamily="2" charset="0"/>
              </a:rPr>
              <a:t>Fideos esbonio CCC: </a:t>
            </a:r>
          </a:p>
          <a:p>
            <a:pPr marL="50800" indent="0" algn="l"/>
            <a:r>
              <a:rPr lang="cy-GB" dirty="0">
                <a:latin typeface="Avenir Book" panose="02000503020000020003" pitchFamily="2" charset="0"/>
                <a:hlinkClick r:id="rId2"/>
              </a:rPr>
              <a:t>https://sway.office.com/vE4lkqDw0tAGN1K4?ref=Link</a:t>
            </a:r>
            <a:endParaRPr lang="cy-GB" dirty="0">
              <a:latin typeface="Avenir Book" panose="02000503020000020003" pitchFamily="2" charset="0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 panose="02000503020000020003" pitchFamily="2" charset="0"/>
              </a:rPr>
              <a:t>Cyn- bapurau (yn y ffolder neu ar wefan CCC) </a:t>
            </a:r>
          </a:p>
          <a:p>
            <a:pPr marL="50800" indent="0" algn="l"/>
            <a:r>
              <a:rPr lang="cy-GB">
                <a:latin typeface="Avenir Book" panose="02000503020000020003" pitchFamily="2" charset="0"/>
              </a:rPr>
              <a:t>Ymarferion Gloywi </a:t>
            </a:r>
            <a:r>
              <a:rPr lang="cy-GB" dirty="0">
                <a:latin typeface="Avenir Book" panose="02000503020000020003" pitchFamily="2" charset="0"/>
              </a:rPr>
              <a:t>Iaith </a:t>
            </a:r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 panose="02000503020000020003" pitchFamily="2" charset="0"/>
                <a:hlinkClick r:id="rId3"/>
              </a:rPr>
              <a:t>https://sway.office.com/m04alwrSInwv0WYI?ref=Link</a:t>
            </a:r>
            <a:endParaRPr lang="cy-GB" dirty="0">
              <a:latin typeface="Avenir Book" panose="02000503020000020003" pitchFamily="2" charset="0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 panose="02000503020000020003" pitchFamily="2" charset="0"/>
              </a:rPr>
              <a:t>Enghreifftiau o atebion a sylwadau yr arholwr</a:t>
            </a:r>
          </a:p>
          <a:p>
            <a:pPr marL="50800" indent="0" algn="l"/>
            <a:r>
              <a:rPr lang="cy-GB" dirty="0">
                <a:latin typeface="Avenir Book" panose="02000503020000020003" pitchFamily="2" charset="0"/>
                <a:hlinkClick r:id="rId4"/>
              </a:rPr>
              <a:t>https://adnoddau.s3.eu-west-2.amazonaws.com/pdfs/Prawf+Ysgrifennu'r+Dystysgrif+Sgiliau+Iaith.pdf</a:t>
            </a:r>
            <a:endParaRPr lang="cy-GB" dirty="0">
              <a:latin typeface="Avenir Book" panose="02000503020000020003" pitchFamily="2" charset="0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</a:endParaRPr>
          </a:p>
          <a:p>
            <a:pPr algn="l"/>
            <a:endParaRPr lang="cy-GB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085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6"/>
          <p:cNvSpPr txBox="1">
            <a:spLocks noGrp="1"/>
          </p:cNvSpPr>
          <p:nvPr>
            <p:ph type="sldNum" idx="12"/>
          </p:nvPr>
        </p:nvSpPr>
        <p:spPr>
          <a:xfrm>
            <a:off x="5730200" y="6302033"/>
            <a:ext cx="731600" cy="5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  <p:pic>
        <p:nvPicPr>
          <p:cNvPr id="203" name="Google Shape;203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591550" y="6232358"/>
            <a:ext cx="3500052" cy="542261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16"/>
          <p:cNvSpPr/>
          <p:nvPr/>
        </p:nvSpPr>
        <p:spPr>
          <a:xfrm>
            <a:off x="4530869" y="2001928"/>
            <a:ext cx="3395408" cy="1569660"/>
          </a:xfrm>
          <a:prstGeom prst="rect">
            <a:avLst/>
          </a:prstGeom>
          <a:solidFill>
            <a:srgbClr val="FBE4D4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u="sng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Tiwtor ar gael 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Cofiwch gysylltu os hoffech sgwrs neu gymorth pellach.</a:t>
            </a:r>
            <a:endParaRPr sz="3200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205" name="Google Shape;205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043721" y="1016491"/>
            <a:ext cx="974300" cy="867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1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043721" y="3777271"/>
            <a:ext cx="3900999" cy="21749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1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220912" y="672307"/>
            <a:ext cx="7658327" cy="54284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1241</Words>
  <Application>Microsoft Macintosh PowerPoint</Application>
  <PresentationFormat>Widescreen</PresentationFormat>
  <Paragraphs>178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Avenir</vt:lpstr>
      <vt:lpstr>Avenir Book</vt:lpstr>
      <vt:lpstr>Calibri</vt:lpstr>
      <vt:lpstr>Nixie One</vt:lpstr>
      <vt:lpstr>Office Theme</vt:lpstr>
      <vt:lpstr>PowerPoint Presentation</vt:lpstr>
      <vt:lpstr> Pryd?  </vt:lpstr>
      <vt:lpstr>Mewngofnodi </vt:lpstr>
      <vt:lpstr>PowerPoint Presentation</vt:lpstr>
      <vt:lpstr>Hyd y Papur </vt:lpstr>
      <vt:lpstr>PowerPoint Presentation</vt:lpstr>
      <vt:lpstr>PowerPoint Presentation</vt:lpstr>
      <vt:lpstr>PowerPoint Presentation</vt:lpstr>
      <vt:lpstr>Cyngor wrth ateb Tasg 1 </vt:lpstr>
      <vt:lpstr>Math o wallau </vt:lpstr>
      <vt:lpstr>Cwestiwn 2 – Trawsieithu </vt:lpstr>
      <vt:lpstr>Meini prawf </vt:lpstr>
      <vt:lpstr>Cwestiwn 3 –  Ysgrifennu Rhydd  </vt:lpstr>
      <vt:lpstr>Cyn-bapurau. </vt:lpstr>
      <vt:lpstr>Enghraifft CBAC (ar-lein) </vt:lpstr>
      <vt:lpstr>Atebion </vt:lpstr>
      <vt:lpstr>Adnoddau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Bethan Griffiths</cp:lastModifiedBy>
  <cp:revision>9</cp:revision>
  <dcterms:created xsi:type="dcterms:W3CDTF">2020-12-03T12:19:15Z</dcterms:created>
  <dcterms:modified xsi:type="dcterms:W3CDTF">2021-04-27T10:07:33Z</dcterms:modified>
</cp:coreProperties>
</file>