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4"/>
  </p:notesMasterIdLst>
  <p:sldIdLst>
    <p:sldId id="328" r:id="rId2"/>
    <p:sldId id="460" r:id="rId3"/>
    <p:sldId id="463" r:id="rId4"/>
    <p:sldId id="464" r:id="rId5"/>
    <p:sldId id="465" r:id="rId6"/>
    <p:sldId id="466" r:id="rId7"/>
    <p:sldId id="468" r:id="rId8"/>
    <p:sldId id="467" r:id="rId9"/>
    <p:sldId id="469" r:id="rId10"/>
    <p:sldId id="470" r:id="rId11"/>
    <p:sldId id="471" r:id="rId12"/>
    <p:sldId id="472" r:id="rId13"/>
    <p:sldId id="473" r:id="rId14"/>
    <p:sldId id="474" r:id="rId15"/>
    <p:sldId id="475" r:id="rId16"/>
    <p:sldId id="476" r:id="rId17"/>
    <p:sldId id="477" r:id="rId18"/>
    <p:sldId id="478" r:id="rId19"/>
    <p:sldId id="479" r:id="rId20"/>
    <p:sldId id="480" r:id="rId21"/>
    <p:sldId id="481" r:id="rId22"/>
    <p:sldId id="482" r:id="rId23"/>
    <p:sldId id="483" r:id="rId24"/>
    <p:sldId id="484" r:id="rId25"/>
    <p:sldId id="509" r:id="rId26"/>
    <p:sldId id="510" r:id="rId27"/>
    <p:sldId id="275" r:id="rId28"/>
    <p:sldId id="276" r:id="rId29"/>
    <p:sldId id="277" r:id="rId30"/>
    <p:sldId id="278" r:id="rId31"/>
    <p:sldId id="279" r:id="rId32"/>
    <p:sldId id="511" r:id="rId33"/>
    <p:sldId id="513" r:id="rId34"/>
    <p:sldId id="518" r:id="rId35"/>
    <p:sldId id="519" r:id="rId36"/>
    <p:sldId id="520" r:id="rId37"/>
    <p:sldId id="514" r:id="rId38"/>
    <p:sldId id="522" r:id="rId39"/>
    <p:sldId id="521" r:id="rId40"/>
    <p:sldId id="515" r:id="rId41"/>
    <p:sldId id="523" r:id="rId42"/>
    <p:sldId id="516" r:id="rId43"/>
    <p:sldId id="526" r:id="rId44"/>
    <p:sldId id="527" r:id="rId45"/>
    <p:sldId id="541" r:id="rId46"/>
    <p:sldId id="542" r:id="rId47"/>
    <p:sldId id="563" r:id="rId48"/>
    <p:sldId id="543" r:id="rId49"/>
    <p:sldId id="307" r:id="rId50"/>
    <p:sldId id="308" r:id="rId51"/>
    <p:sldId id="309" r:id="rId52"/>
    <p:sldId id="310" r:id="rId53"/>
    <p:sldId id="311" r:id="rId54"/>
    <p:sldId id="312" r:id="rId55"/>
    <p:sldId id="313" r:id="rId56"/>
    <p:sldId id="314" r:id="rId57"/>
    <p:sldId id="315" r:id="rId58"/>
    <p:sldId id="316" r:id="rId59"/>
    <p:sldId id="317" r:id="rId60"/>
    <p:sldId id="544" r:id="rId61"/>
    <p:sldId id="545" r:id="rId62"/>
    <p:sldId id="256" r:id="rId63"/>
    <p:sldId id="546" r:id="rId64"/>
    <p:sldId id="268" r:id="rId65"/>
    <p:sldId id="271" r:id="rId66"/>
    <p:sldId id="547" r:id="rId67"/>
    <p:sldId id="260" r:id="rId68"/>
    <p:sldId id="548" r:id="rId69"/>
    <p:sldId id="549" r:id="rId70"/>
    <p:sldId id="550" r:id="rId71"/>
    <p:sldId id="551" r:id="rId72"/>
    <p:sldId id="552" r:id="rId73"/>
    <p:sldId id="553" r:id="rId74"/>
    <p:sldId id="554" r:id="rId75"/>
    <p:sldId id="555" r:id="rId76"/>
    <p:sldId id="556" r:id="rId77"/>
    <p:sldId id="557" r:id="rId78"/>
    <p:sldId id="558" r:id="rId79"/>
    <p:sldId id="559" r:id="rId80"/>
    <p:sldId id="560" r:id="rId81"/>
    <p:sldId id="561" r:id="rId82"/>
    <p:sldId id="562"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4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1198F6-EB71-6445-BC60-CBF2F5EB5F3D}" type="doc">
      <dgm:prSet loTypeId="urn:microsoft.com/office/officeart/2005/8/layout/lProcess2" loCatId="" qsTypeId="urn:microsoft.com/office/officeart/2005/8/quickstyle/simple4" qsCatId="simple" csTypeId="urn:microsoft.com/office/officeart/2005/8/colors/accent1_2" csCatId="accent1" phldr="1"/>
      <dgm:spPr/>
      <dgm:t>
        <a:bodyPr/>
        <a:lstStyle/>
        <a:p>
          <a:endParaRPr lang="en-US"/>
        </a:p>
      </dgm:t>
    </dgm:pt>
    <dgm:pt modelId="{8606CC33-5CEB-6649-B29D-508D49C4B744}">
      <dgm:prSet phldrT="[Text]" custT="1"/>
      <dgm:spPr/>
      <dgm:t>
        <a:bodyPr/>
        <a:lstStyle/>
        <a:p>
          <a:r>
            <a:rPr lang="en-US" altLang="en-US" sz="2000" dirty="0"/>
            <a:t>Inductive analysis </a:t>
          </a:r>
        </a:p>
        <a:p>
          <a:r>
            <a:rPr lang="en-US" altLang="en-US" sz="2000" dirty="0"/>
            <a:t>(Denny </a:t>
          </a:r>
          <a:r>
            <a:rPr lang="en-US" altLang="en-US" sz="2000" dirty="0" err="1"/>
            <a:t>Gioia</a:t>
          </a:r>
          <a:r>
            <a:rPr lang="en-US" altLang="en-US" sz="2000" dirty="0"/>
            <a:t>)</a:t>
          </a:r>
          <a:endParaRPr lang="en-US" sz="2000" dirty="0"/>
        </a:p>
      </dgm:t>
    </dgm:pt>
    <dgm:pt modelId="{8FAF920C-4843-BE44-9C76-EF5DD119BC5B}" type="parTrans" cxnId="{0C79B136-0873-7D4E-BA6D-E5DEED3AF9F8}">
      <dgm:prSet/>
      <dgm:spPr/>
      <dgm:t>
        <a:bodyPr/>
        <a:lstStyle/>
        <a:p>
          <a:endParaRPr lang="en-US"/>
        </a:p>
      </dgm:t>
    </dgm:pt>
    <dgm:pt modelId="{FE72431B-E7F7-D348-9906-47C6B590C01A}" type="sibTrans" cxnId="{0C79B136-0873-7D4E-BA6D-E5DEED3AF9F8}">
      <dgm:prSet/>
      <dgm:spPr/>
      <dgm:t>
        <a:bodyPr/>
        <a:lstStyle/>
        <a:p>
          <a:endParaRPr lang="en-US"/>
        </a:p>
      </dgm:t>
    </dgm:pt>
    <dgm:pt modelId="{3983CC69-1E7C-8D43-B3CC-8F13D17838EA}">
      <dgm:prSet phldrT="[Text]" custT="1"/>
      <dgm:spPr/>
      <dgm:t>
        <a:bodyPr/>
        <a:lstStyle/>
        <a:p>
          <a:r>
            <a:rPr lang="en-US" altLang="en-US" sz="2000" dirty="0"/>
            <a:t>Comparative logic </a:t>
          </a:r>
        </a:p>
        <a:p>
          <a:r>
            <a:rPr lang="en-US" altLang="en-US" sz="2000" dirty="0"/>
            <a:t>(Kathleen </a:t>
          </a:r>
          <a:r>
            <a:rPr lang="en-US" altLang="en-US" sz="2000" dirty="0" err="1"/>
            <a:t>Eisenhardt</a:t>
          </a:r>
          <a:r>
            <a:rPr lang="en-US" altLang="en-US" sz="2000" dirty="0"/>
            <a:t>)</a:t>
          </a:r>
          <a:endParaRPr lang="en-US" sz="2000" dirty="0"/>
        </a:p>
      </dgm:t>
    </dgm:pt>
    <dgm:pt modelId="{6DE66767-105B-964A-A4BB-F7A461943789}" type="parTrans" cxnId="{3C04D3E4-C2DA-4740-86A8-76E408F6AD83}">
      <dgm:prSet/>
      <dgm:spPr/>
      <dgm:t>
        <a:bodyPr/>
        <a:lstStyle/>
        <a:p>
          <a:endParaRPr lang="en-US"/>
        </a:p>
      </dgm:t>
    </dgm:pt>
    <dgm:pt modelId="{22C019F1-6B63-A54A-9CE7-78198B026A48}" type="sibTrans" cxnId="{3C04D3E4-C2DA-4740-86A8-76E408F6AD83}">
      <dgm:prSet/>
      <dgm:spPr/>
      <dgm:t>
        <a:bodyPr/>
        <a:lstStyle/>
        <a:p>
          <a:endParaRPr lang="en-US"/>
        </a:p>
      </dgm:t>
    </dgm:pt>
    <dgm:pt modelId="{F9B3F555-0C2A-FC4B-AF8E-E09105F56483}">
      <dgm:prSet phldrT="[Text]" custT="1"/>
      <dgm:spPr/>
      <dgm:t>
        <a:bodyPr/>
        <a:lstStyle/>
        <a:p>
          <a:r>
            <a:rPr lang="en-US" altLang="en-US" sz="2000" dirty="0"/>
            <a:t>Process perspective </a:t>
          </a:r>
        </a:p>
        <a:p>
          <a:r>
            <a:rPr lang="en-US" altLang="en-US" sz="2000" dirty="0"/>
            <a:t>(Ann </a:t>
          </a:r>
          <a:r>
            <a:rPr lang="en-US" altLang="en-US" sz="2000" dirty="0" err="1"/>
            <a:t>Langely</a:t>
          </a:r>
          <a:r>
            <a:rPr lang="en-US" altLang="en-US" sz="2000" dirty="0"/>
            <a:t>)</a:t>
          </a:r>
          <a:endParaRPr lang="en-US" sz="2000" dirty="0"/>
        </a:p>
      </dgm:t>
    </dgm:pt>
    <dgm:pt modelId="{41581ED4-8548-B94C-99F5-C647A474E66D}" type="parTrans" cxnId="{2B375A92-50ED-0845-BA50-518B7DE8951D}">
      <dgm:prSet/>
      <dgm:spPr/>
      <dgm:t>
        <a:bodyPr/>
        <a:lstStyle/>
        <a:p>
          <a:endParaRPr lang="en-US"/>
        </a:p>
      </dgm:t>
    </dgm:pt>
    <dgm:pt modelId="{E95443C1-F118-AC4D-8D77-BB78FC9232BA}" type="sibTrans" cxnId="{2B375A92-50ED-0845-BA50-518B7DE8951D}">
      <dgm:prSet/>
      <dgm:spPr/>
      <dgm:t>
        <a:bodyPr/>
        <a:lstStyle/>
        <a:p>
          <a:endParaRPr lang="en-US"/>
        </a:p>
      </dgm:t>
    </dgm:pt>
    <dgm:pt modelId="{A666044E-E297-7E41-97E0-3C009951BD1B}">
      <dgm:prSet phldrT="[Text]" custT="1"/>
      <dgm:spPr/>
      <dgm:t>
        <a:bodyPr/>
        <a:lstStyle/>
        <a:p>
          <a:r>
            <a:rPr lang="en-US" altLang="en-US" sz="2000" dirty="0"/>
            <a:t>Abductive analysis (Timmermans &amp; </a:t>
          </a:r>
          <a:r>
            <a:rPr lang="en-US" altLang="en-US" sz="2000" dirty="0" err="1"/>
            <a:t>Tavory</a:t>
          </a:r>
          <a:r>
            <a:rPr lang="en-US" altLang="en-US" sz="2000" dirty="0"/>
            <a:t>)</a:t>
          </a:r>
          <a:endParaRPr lang="en-US" sz="2000" dirty="0"/>
        </a:p>
      </dgm:t>
    </dgm:pt>
    <dgm:pt modelId="{A8A26FB4-F452-1548-BABE-AC9B141DC306}" type="parTrans" cxnId="{0C2CB346-F096-554C-8939-74EE752D9D5F}">
      <dgm:prSet/>
      <dgm:spPr/>
      <dgm:t>
        <a:bodyPr/>
        <a:lstStyle/>
        <a:p>
          <a:endParaRPr lang="en-US"/>
        </a:p>
      </dgm:t>
    </dgm:pt>
    <dgm:pt modelId="{2006754C-6B23-604A-B74B-EDEFCE2E4931}" type="sibTrans" cxnId="{0C2CB346-F096-554C-8939-74EE752D9D5F}">
      <dgm:prSet/>
      <dgm:spPr/>
      <dgm:t>
        <a:bodyPr/>
        <a:lstStyle/>
        <a:p>
          <a:endParaRPr lang="en-US"/>
        </a:p>
      </dgm:t>
    </dgm:pt>
    <dgm:pt modelId="{407037C2-E948-DA44-B566-A5524301D08A}" type="pres">
      <dgm:prSet presAssocID="{A11198F6-EB71-6445-BC60-CBF2F5EB5F3D}" presName="theList" presStyleCnt="0">
        <dgm:presLayoutVars>
          <dgm:dir/>
          <dgm:animLvl val="lvl"/>
          <dgm:resizeHandles val="exact"/>
        </dgm:presLayoutVars>
      </dgm:prSet>
      <dgm:spPr/>
    </dgm:pt>
    <dgm:pt modelId="{1E7F224C-2EE7-C34F-94E8-AA97FBC6ACE3}" type="pres">
      <dgm:prSet presAssocID="{8606CC33-5CEB-6649-B29D-508D49C4B744}" presName="compNode" presStyleCnt="0"/>
      <dgm:spPr/>
    </dgm:pt>
    <dgm:pt modelId="{0CF22F40-A28C-6A49-916C-F661278DD676}" type="pres">
      <dgm:prSet presAssocID="{8606CC33-5CEB-6649-B29D-508D49C4B744}" presName="aNode" presStyleLbl="bgShp" presStyleIdx="0" presStyleCnt="4" custLinFactNeighborX="-24" custLinFactNeighborY="5482"/>
      <dgm:spPr/>
    </dgm:pt>
    <dgm:pt modelId="{E83E97BA-DC19-574A-B347-AD64E929DCF8}" type="pres">
      <dgm:prSet presAssocID="{8606CC33-5CEB-6649-B29D-508D49C4B744}" presName="textNode" presStyleLbl="bgShp" presStyleIdx="0" presStyleCnt="4"/>
      <dgm:spPr/>
    </dgm:pt>
    <dgm:pt modelId="{89C38E11-F64E-934B-8093-9EAA95C9B3D0}" type="pres">
      <dgm:prSet presAssocID="{8606CC33-5CEB-6649-B29D-508D49C4B744}" presName="compChildNode" presStyleCnt="0"/>
      <dgm:spPr/>
    </dgm:pt>
    <dgm:pt modelId="{A1285199-78CE-8043-BA72-325BCDB5BDB5}" type="pres">
      <dgm:prSet presAssocID="{8606CC33-5CEB-6649-B29D-508D49C4B744}" presName="theInnerList" presStyleCnt="0"/>
      <dgm:spPr/>
    </dgm:pt>
    <dgm:pt modelId="{0CCB587C-53D3-6949-BB3C-DEAE5679A61F}" type="pres">
      <dgm:prSet presAssocID="{8606CC33-5CEB-6649-B29D-508D49C4B744}" presName="aSpace" presStyleCnt="0"/>
      <dgm:spPr/>
    </dgm:pt>
    <dgm:pt modelId="{8B1074BF-1E9B-5A41-B14E-45250718DFA0}" type="pres">
      <dgm:prSet presAssocID="{3983CC69-1E7C-8D43-B3CC-8F13D17838EA}" presName="compNode" presStyleCnt="0"/>
      <dgm:spPr/>
    </dgm:pt>
    <dgm:pt modelId="{9A378D6B-B70F-BB44-87B2-4AAE798D01B6}" type="pres">
      <dgm:prSet presAssocID="{3983CC69-1E7C-8D43-B3CC-8F13D17838EA}" presName="aNode" presStyleLbl="bgShp" presStyleIdx="1" presStyleCnt="4" custLinFactNeighborX="915" custLinFactNeighborY="3821"/>
      <dgm:spPr/>
    </dgm:pt>
    <dgm:pt modelId="{DE1A727B-9BFD-2746-98AA-BB917AD4EEC8}" type="pres">
      <dgm:prSet presAssocID="{3983CC69-1E7C-8D43-B3CC-8F13D17838EA}" presName="textNode" presStyleLbl="bgShp" presStyleIdx="1" presStyleCnt="4"/>
      <dgm:spPr/>
    </dgm:pt>
    <dgm:pt modelId="{7A38F820-DCC9-354A-A37A-C48DBD2464EC}" type="pres">
      <dgm:prSet presAssocID="{3983CC69-1E7C-8D43-B3CC-8F13D17838EA}" presName="compChildNode" presStyleCnt="0"/>
      <dgm:spPr/>
    </dgm:pt>
    <dgm:pt modelId="{B7F632EB-CBA1-124B-A34A-6B1F96654044}" type="pres">
      <dgm:prSet presAssocID="{3983CC69-1E7C-8D43-B3CC-8F13D17838EA}" presName="theInnerList" presStyleCnt="0"/>
      <dgm:spPr/>
    </dgm:pt>
    <dgm:pt modelId="{890EE4DD-A857-BE43-9838-97E3D4CF33B1}" type="pres">
      <dgm:prSet presAssocID="{3983CC69-1E7C-8D43-B3CC-8F13D17838EA}" presName="aSpace" presStyleCnt="0"/>
      <dgm:spPr/>
    </dgm:pt>
    <dgm:pt modelId="{4126B8BA-962D-154B-95B6-DB7E20B51472}" type="pres">
      <dgm:prSet presAssocID="{F9B3F555-0C2A-FC4B-AF8E-E09105F56483}" presName="compNode" presStyleCnt="0"/>
      <dgm:spPr/>
    </dgm:pt>
    <dgm:pt modelId="{4E531080-D364-8A4E-BACD-7FEADA9E004B}" type="pres">
      <dgm:prSet presAssocID="{F9B3F555-0C2A-FC4B-AF8E-E09105F56483}" presName="aNode" presStyleLbl="bgShp" presStyleIdx="2" presStyleCnt="4"/>
      <dgm:spPr/>
    </dgm:pt>
    <dgm:pt modelId="{0AA13682-2839-3E4E-86C2-782D0FFD027C}" type="pres">
      <dgm:prSet presAssocID="{F9B3F555-0C2A-FC4B-AF8E-E09105F56483}" presName="textNode" presStyleLbl="bgShp" presStyleIdx="2" presStyleCnt="4"/>
      <dgm:spPr/>
    </dgm:pt>
    <dgm:pt modelId="{1165BDE5-BCAC-3241-AB8A-F354C10C09AA}" type="pres">
      <dgm:prSet presAssocID="{F9B3F555-0C2A-FC4B-AF8E-E09105F56483}" presName="compChildNode" presStyleCnt="0"/>
      <dgm:spPr/>
    </dgm:pt>
    <dgm:pt modelId="{A65FDF48-532A-7842-A667-5D71CE631364}" type="pres">
      <dgm:prSet presAssocID="{F9B3F555-0C2A-FC4B-AF8E-E09105F56483}" presName="theInnerList" presStyleCnt="0"/>
      <dgm:spPr/>
    </dgm:pt>
    <dgm:pt modelId="{511E5019-76B1-F942-AF8B-6F3D171D7AFE}" type="pres">
      <dgm:prSet presAssocID="{F9B3F555-0C2A-FC4B-AF8E-E09105F56483}" presName="aSpace" presStyleCnt="0"/>
      <dgm:spPr/>
    </dgm:pt>
    <dgm:pt modelId="{E2490C12-2895-024F-873C-5358786EAB62}" type="pres">
      <dgm:prSet presAssocID="{A666044E-E297-7E41-97E0-3C009951BD1B}" presName="compNode" presStyleCnt="0"/>
      <dgm:spPr/>
    </dgm:pt>
    <dgm:pt modelId="{5821E2D5-6E46-E74D-8B7E-B9D9AA471CF6}" type="pres">
      <dgm:prSet presAssocID="{A666044E-E297-7E41-97E0-3C009951BD1B}" presName="aNode" presStyleLbl="bgShp" presStyleIdx="3" presStyleCnt="4" custLinFactNeighborX="-1236" custLinFactNeighborY="201"/>
      <dgm:spPr/>
    </dgm:pt>
    <dgm:pt modelId="{81362034-EDDF-CE40-A500-11898A280DFD}" type="pres">
      <dgm:prSet presAssocID="{A666044E-E297-7E41-97E0-3C009951BD1B}" presName="textNode" presStyleLbl="bgShp" presStyleIdx="3" presStyleCnt="4"/>
      <dgm:spPr/>
    </dgm:pt>
    <dgm:pt modelId="{A45F557C-A8A1-254E-B19E-60EB367A61AD}" type="pres">
      <dgm:prSet presAssocID="{A666044E-E297-7E41-97E0-3C009951BD1B}" presName="compChildNode" presStyleCnt="0"/>
      <dgm:spPr/>
    </dgm:pt>
    <dgm:pt modelId="{3FE5EE44-FC34-A940-A082-503EEF0D980C}" type="pres">
      <dgm:prSet presAssocID="{A666044E-E297-7E41-97E0-3C009951BD1B}" presName="theInnerList" presStyleCnt="0"/>
      <dgm:spPr/>
    </dgm:pt>
  </dgm:ptLst>
  <dgm:cxnLst>
    <dgm:cxn modelId="{A5951935-C317-5F44-A7C0-24771A013C28}" type="presOf" srcId="{F9B3F555-0C2A-FC4B-AF8E-E09105F56483}" destId="{0AA13682-2839-3E4E-86C2-782D0FFD027C}" srcOrd="1" destOrd="0" presId="urn:microsoft.com/office/officeart/2005/8/layout/lProcess2"/>
    <dgm:cxn modelId="{0C79B136-0873-7D4E-BA6D-E5DEED3AF9F8}" srcId="{A11198F6-EB71-6445-BC60-CBF2F5EB5F3D}" destId="{8606CC33-5CEB-6649-B29D-508D49C4B744}" srcOrd="0" destOrd="0" parTransId="{8FAF920C-4843-BE44-9C76-EF5DD119BC5B}" sibTransId="{FE72431B-E7F7-D348-9906-47C6B590C01A}"/>
    <dgm:cxn modelId="{4915ED37-10B6-7942-A066-51B011847946}" type="presOf" srcId="{F9B3F555-0C2A-FC4B-AF8E-E09105F56483}" destId="{4E531080-D364-8A4E-BACD-7FEADA9E004B}" srcOrd="0" destOrd="0" presId="urn:microsoft.com/office/officeart/2005/8/layout/lProcess2"/>
    <dgm:cxn modelId="{0C2CB346-F096-554C-8939-74EE752D9D5F}" srcId="{A11198F6-EB71-6445-BC60-CBF2F5EB5F3D}" destId="{A666044E-E297-7E41-97E0-3C009951BD1B}" srcOrd="3" destOrd="0" parTransId="{A8A26FB4-F452-1548-BABE-AC9B141DC306}" sibTransId="{2006754C-6B23-604A-B74B-EDEFCE2E4931}"/>
    <dgm:cxn modelId="{E998BB4C-F5D3-7540-A280-884E0E4FB947}" type="presOf" srcId="{3983CC69-1E7C-8D43-B3CC-8F13D17838EA}" destId="{9A378D6B-B70F-BB44-87B2-4AAE798D01B6}" srcOrd="0" destOrd="0" presId="urn:microsoft.com/office/officeart/2005/8/layout/lProcess2"/>
    <dgm:cxn modelId="{09675B83-F0B0-CE40-B8FC-35B564E925A0}" type="presOf" srcId="{A666044E-E297-7E41-97E0-3C009951BD1B}" destId="{81362034-EDDF-CE40-A500-11898A280DFD}" srcOrd="1" destOrd="0" presId="urn:microsoft.com/office/officeart/2005/8/layout/lProcess2"/>
    <dgm:cxn modelId="{BBAEA28F-1104-D243-9ED8-6AFD7E8BCAF8}" type="presOf" srcId="{A11198F6-EB71-6445-BC60-CBF2F5EB5F3D}" destId="{407037C2-E948-DA44-B566-A5524301D08A}" srcOrd="0" destOrd="0" presId="urn:microsoft.com/office/officeart/2005/8/layout/lProcess2"/>
    <dgm:cxn modelId="{2B375A92-50ED-0845-BA50-518B7DE8951D}" srcId="{A11198F6-EB71-6445-BC60-CBF2F5EB5F3D}" destId="{F9B3F555-0C2A-FC4B-AF8E-E09105F56483}" srcOrd="2" destOrd="0" parTransId="{41581ED4-8548-B94C-99F5-C647A474E66D}" sibTransId="{E95443C1-F118-AC4D-8D77-BB78FC9232BA}"/>
    <dgm:cxn modelId="{9A7B8392-0E8F-C84A-9FC7-5B32DD5FC200}" type="presOf" srcId="{A666044E-E297-7E41-97E0-3C009951BD1B}" destId="{5821E2D5-6E46-E74D-8B7E-B9D9AA471CF6}" srcOrd="0" destOrd="0" presId="urn:microsoft.com/office/officeart/2005/8/layout/lProcess2"/>
    <dgm:cxn modelId="{64E3D59B-6997-CA49-8F16-82F838394621}" type="presOf" srcId="{3983CC69-1E7C-8D43-B3CC-8F13D17838EA}" destId="{DE1A727B-9BFD-2746-98AA-BB917AD4EEC8}" srcOrd="1" destOrd="0" presId="urn:microsoft.com/office/officeart/2005/8/layout/lProcess2"/>
    <dgm:cxn modelId="{E261EC9F-FCA7-2D44-AB60-57F8FF3E56E3}" type="presOf" srcId="{8606CC33-5CEB-6649-B29D-508D49C4B744}" destId="{E83E97BA-DC19-574A-B347-AD64E929DCF8}" srcOrd="1" destOrd="0" presId="urn:microsoft.com/office/officeart/2005/8/layout/lProcess2"/>
    <dgm:cxn modelId="{3C04D3E4-C2DA-4740-86A8-76E408F6AD83}" srcId="{A11198F6-EB71-6445-BC60-CBF2F5EB5F3D}" destId="{3983CC69-1E7C-8D43-B3CC-8F13D17838EA}" srcOrd="1" destOrd="0" parTransId="{6DE66767-105B-964A-A4BB-F7A461943789}" sibTransId="{22C019F1-6B63-A54A-9CE7-78198B026A48}"/>
    <dgm:cxn modelId="{4ADBA2FC-BE90-2549-B3C0-161D60C1C2A5}" type="presOf" srcId="{8606CC33-5CEB-6649-B29D-508D49C4B744}" destId="{0CF22F40-A28C-6A49-916C-F661278DD676}" srcOrd="0" destOrd="0" presId="urn:microsoft.com/office/officeart/2005/8/layout/lProcess2"/>
    <dgm:cxn modelId="{20DAF1F2-2398-BD4F-873F-C6AA03B07B93}" type="presParOf" srcId="{407037C2-E948-DA44-B566-A5524301D08A}" destId="{1E7F224C-2EE7-C34F-94E8-AA97FBC6ACE3}" srcOrd="0" destOrd="0" presId="urn:microsoft.com/office/officeart/2005/8/layout/lProcess2"/>
    <dgm:cxn modelId="{929667AA-3FB7-BB4D-A83B-1C749759449A}" type="presParOf" srcId="{1E7F224C-2EE7-C34F-94E8-AA97FBC6ACE3}" destId="{0CF22F40-A28C-6A49-916C-F661278DD676}" srcOrd="0" destOrd="0" presId="urn:microsoft.com/office/officeart/2005/8/layout/lProcess2"/>
    <dgm:cxn modelId="{ECCFD075-857E-AA49-A85C-7C234FB2F0AB}" type="presParOf" srcId="{1E7F224C-2EE7-C34F-94E8-AA97FBC6ACE3}" destId="{E83E97BA-DC19-574A-B347-AD64E929DCF8}" srcOrd="1" destOrd="0" presId="urn:microsoft.com/office/officeart/2005/8/layout/lProcess2"/>
    <dgm:cxn modelId="{2A6CD9E6-610C-A94F-9414-995714873BD0}" type="presParOf" srcId="{1E7F224C-2EE7-C34F-94E8-AA97FBC6ACE3}" destId="{89C38E11-F64E-934B-8093-9EAA95C9B3D0}" srcOrd="2" destOrd="0" presId="urn:microsoft.com/office/officeart/2005/8/layout/lProcess2"/>
    <dgm:cxn modelId="{CCA5A49A-25CE-3B4E-B85F-9D12200E2423}" type="presParOf" srcId="{89C38E11-F64E-934B-8093-9EAA95C9B3D0}" destId="{A1285199-78CE-8043-BA72-325BCDB5BDB5}" srcOrd="0" destOrd="0" presId="urn:microsoft.com/office/officeart/2005/8/layout/lProcess2"/>
    <dgm:cxn modelId="{EED18CE3-0F96-CA42-B61A-041CABBFA155}" type="presParOf" srcId="{407037C2-E948-DA44-B566-A5524301D08A}" destId="{0CCB587C-53D3-6949-BB3C-DEAE5679A61F}" srcOrd="1" destOrd="0" presId="urn:microsoft.com/office/officeart/2005/8/layout/lProcess2"/>
    <dgm:cxn modelId="{D14A0B9A-B63C-874B-99F4-5178F8F50441}" type="presParOf" srcId="{407037C2-E948-DA44-B566-A5524301D08A}" destId="{8B1074BF-1E9B-5A41-B14E-45250718DFA0}" srcOrd="2" destOrd="0" presId="urn:microsoft.com/office/officeart/2005/8/layout/lProcess2"/>
    <dgm:cxn modelId="{B0101C16-2675-4741-9F81-2B9D55B179D6}" type="presParOf" srcId="{8B1074BF-1E9B-5A41-B14E-45250718DFA0}" destId="{9A378D6B-B70F-BB44-87B2-4AAE798D01B6}" srcOrd="0" destOrd="0" presId="urn:microsoft.com/office/officeart/2005/8/layout/lProcess2"/>
    <dgm:cxn modelId="{7A9F4D12-A03C-B245-9AF3-467D3BC1D5B7}" type="presParOf" srcId="{8B1074BF-1E9B-5A41-B14E-45250718DFA0}" destId="{DE1A727B-9BFD-2746-98AA-BB917AD4EEC8}" srcOrd="1" destOrd="0" presId="urn:microsoft.com/office/officeart/2005/8/layout/lProcess2"/>
    <dgm:cxn modelId="{62C50513-5076-F041-B097-78FEF8D5861E}" type="presParOf" srcId="{8B1074BF-1E9B-5A41-B14E-45250718DFA0}" destId="{7A38F820-DCC9-354A-A37A-C48DBD2464EC}" srcOrd="2" destOrd="0" presId="urn:microsoft.com/office/officeart/2005/8/layout/lProcess2"/>
    <dgm:cxn modelId="{EE423B30-0720-D34A-8978-2F3F0461EC33}" type="presParOf" srcId="{7A38F820-DCC9-354A-A37A-C48DBD2464EC}" destId="{B7F632EB-CBA1-124B-A34A-6B1F96654044}" srcOrd="0" destOrd="0" presId="urn:microsoft.com/office/officeart/2005/8/layout/lProcess2"/>
    <dgm:cxn modelId="{735A8C95-D13F-5142-944C-72604FC8D198}" type="presParOf" srcId="{407037C2-E948-DA44-B566-A5524301D08A}" destId="{890EE4DD-A857-BE43-9838-97E3D4CF33B1}" srcOrd="3" destOrd="0" presId="urn:microsoft.com/office/officeart/2005/8/layout/lProcess2"/>
    <dgm:cxn modelId="{7EF86866-6326-2644-BBEA-AF8596307BA1}" type="presParOf" srcId="{407037C2-E948-DA44-B566-A5524301D08A}" destId="{4126B8BA-962D-154B-95B6-DB7E20B51472}" srcOrd="4" destOrd="0" presId="urn:microsoft.com/office/officeart/2005/8/layout/lProcess2"/>
    <dgm:cxn modelId="{DD560DCC-ADB2-9F47-934E-4DB790B4076F}" type="presParOf" srcId="{4126B8BA-962D-154B-95B6-DB7E20B51472}" destId="{4E531080-D364-8A4E-BACD-7FEADA9E004B}" srcOrd="0" destOrd="0" presId="urn:microsoft.com/office/officeart/2005/8/layout/lProcess2"/>
    <dgm:cxn modelId="{4682B56B-17E6-9940-BB2F-30ACC7C9CD74}" type="presParOf" srcId="{4126B8BA-962D-154B-95B6-DB7E20B51472}" destId="{0AA13682-2839-3E4E-86C2-782D0FFD027C}" srcOrd="1" destOrd="0" presId="urn:microsoft.com/office/officeart/2005/8/layout/lProcess2"/>
    <dgm:cxn modelId="{F30F3C2F-2F07-B24E-AC1A-1372EAAD10F0}" type="presParOf" srcId="{4126B8BA-962D-154B-95B6-DB7E20B51472}" destId="{1165BDE5-BCAC-3241-AB8A-F354C10C09AA}" srcOrd="2" destOrd="0" presId="urn:microsoft.com/office/officeart/2005/8/layout/lProcess2"/>
    <dgm:cxn modelId="{4738490D-022B-3E4A-8495-74BA071BDA4C}" type="presParOf" srcId="{1165BDE5-BCAC-3241-AB8A-F354C10C09AA}" destId="{A65FDF48-532A-7842-A667-5D71CE631364}" srcOrd="0" destOrd="0" presId="urn:microsoft.com/office/officeart/2005/8/layout/lProcess2"/>
    <dgm:cxn modelId="{890E722C-12FE-5C4B-9E0E-1C3735543CEE}" type="presParOf" srcId="{407037C2-E948-DA44-B566-A5524301D08A}" destId="{511E5019-76B1-F942-AF8B-6F3D171D7AFE}" srcOrd="5" destOrd="0" presId="urn:microsoft.com/office/officeart/2005/8/layout/lProcess2"/>
    <dgm:cxn modelId="{318884FA-BC25-9C44-9071-F526F861EF11}" type="presParOf" srcId="{407037C2-E948-DA44-B566-A5524301D08A}" destId="{E2490C12-2895-024F-873C-5358786EAB62}" srcOrd="6" destOrd="0" presId="urn:microsoft.com/office/officeart/2005/8/layout/lProcess2"/>
    <dgm:cxn modelId="{54CA12CD-E77C-9046-87E5-BBE6C756D373}" type="presParOf" srcId="{E2490C12-2895-024F-873C-5358786EAB62}" destId="{5821E2D5-6E46-E74D-8B7E-B9D9AA471CF6}" srcOrd="0" destOrd="0" presId="urn:microsoft.com/office/officeart/2005/8/layout/lProcess2"/>
    <dgm:cxn modelId="{AE44A08D-F64D-054B-B26E-594F4110D71E}" type="presParOf" srcId="{E2490C12-2895-024F-873C-5358786EAB62}" destId="{81362034-EDDF-CE40-A500-11898A280DFD}" srcOrd="1" destOrd="0" presId="urn:microsoft.com/office/officeart/2005/8/layout/lProcess2"/>
    <dgm:cxn modelId="{CB8A9EA8-5A0C-D14B-9DB3-87D9B4E91886}" type="presParOf" srcId="{E2490C12-2895-024F-873C-5358786EAB62}" destId="{A45F557C-A8A1-254E-B19E-60EB367A61AD}" srcOrd="2" destOrd="0" presId="urn:microsoft.com/office/officeart/2005/8/layout/lProcess2"/>
    <dgm:cxn modelId="{69F0BDBF-F003-DF4B-94CD-5F5D45EEDE41}" type="presParOf" srcId="{A45F557C-A8A1-254E-B19E-60EB367A61AD}" destId="{3FE5EE44-FC34-A940-A082-503EEF0D980C}"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22F40-A28C-6A49-916C-F661278DD676}">
      <dsp:nvSpPr>
        <dsp:cNvPr id="0" name=""/>
        <dsp:cNvSpPr/>
      </dsp:nvSpPr>
      <dsp:spPr>
        <a:xfrm>
          <a:off x="1605" y="0"/>
          <a:ext cx="2061246" cy="52424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altLang="en-US" sz="2000" kern="1200" dirty="0"/>
            <a:t>Inductive analysis </a:t>
          </a:r>
        </a:p>
        <a:p>
          <a:pPr marL="0" lvl="0" indent="0" algn="ctr" defTabSz="889000">
            <a:lnSpc>
              <a:spcPct val="90000"/>
            </a:lnSpc>
            <a:spcBef>
              <a:spcPct val="0"/>
            </a:spcBef>
            <a:spcAft>
              <a:spcPct val="35000"/>
            </a:spcAft>
            <a:buNone/>
          </a:pPr>
          <a:r>
            <a:rPr lang="en-US" altLang="en-US" sz="2000" kern="1200" dirty="0"/>
            <a:t>(Denny </a:t>
          </a:r>
          <a:r>
            <a:rPr lang="en-US" altLang="en-US" sz="2000" kern="1200" dirty="0" err="1"/>
            <a:t>Gioia</a:t>
          </a:r>
          <a:r>
            <a:rPr lang="en-US" altLang="en-US" sz="2000" kern="1200" dirty="0"/>
            <a:t>)</a:t>
          </a:r>
          <a:endParaRPr lang="en-US" sz="2000" kern="1200" dirty="0"/>
        </a:p>
      </dsp:txBody>
      <dsp:txXfrm>
        <a:off x="1605" y="0"/>
        <a:ext cx="2061246" cy="1572743"/>
      </dsp:txXfrm>
    </dsp:sp>
    <dsp:sp modelId="{9A378D6B-B70F-BB44-87B2-4AAE798D01B6}">
      <dsp:nvSpPr>
        <dsp:cNvPr id="0" name=""/>
        <dsp:cNvSpPr/>
      </dsp:nvSpPr>
      <dsp:spPr>
        <a:xfrm>
          <a:off x="2236801" y="0"/>
          <a:ext cx="2061246" cy="52424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altLang="en-US" sz="2000" kern="1200" dirty="0"/>
            <a:t>Comparative logic </a:t>
          </a:r>
        </a:p>
        <a:p>
          <a:pPr marL="0" lvl="0" indent="0" algn="ctr" defTabSz="889000">
            <a:lnSpc>
              <a:spcPct val="90000"/>
            </a:lnSpc>
            <a:spcBef>
              <a:spcPct val="0"/>
            </a:spcBef>
            <a:spcAft>
              <a:spcPct val="35000"/>
            </a:spcAft>
            <a:buNone/>
          </a:pPr>
          <a:r>
            <a:rPr lang="en-US" altLang="en-US" sz="2000" kern="1200" dirty="0"/>
            <a:t>(Kathleen </a:t>
          </a:r>
          <a:r>
            <a:rPr lang="en-US" altLang="en-US" sz="2000" kern="1200" dirty="0" err="1"/>
            <a:t>Eisenhardt</a:t>
          </a:r>
          <a:r>
            <a:rPr lang="en-US" altLang="en-US" sz="2000" kern="1200" dirty="0"/>
            <a:t>)</a:t>
          </a:r>
          <a:endParaRPr lang="en-US" sz="2000" kern="1200" dirty="0"/>
        </a:p>
      </dsp:txBody>
      <dsp:txXfrm>
        <a:off x="2236801" y="0"/>
        <a:ext cx="2061246" cy="1572743"/>
      </dsp:txXfrm>
    </dsp:sp>
    <dsp:sp modelId="{4E531080-D364-8A4E-BACD-7FEADA9E004B}">
      <dsp:nvSpPr>
        <dsp:cNvPr id="0" name=""/>
        <dsp:cNvSpPr/>
      </dsp:nvSpPr>
      <dsp:spPr>
        <a:xfrm>
          <a:off x="4433780" y="0"/>
          <a:ext cx="2061246" cy="52424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altLang="en-US" sz="2000" kern="1200" dirty="0"/>
            <a:t>Process perspective </a:t>
          </a:r>
        </a:p>
        <a:p>
          <a:pPr marL="0" lvl="0" indent="0" algn="ctr" defTabSz="889000">
            <a:lnSpc>
              <a:spcPct val="90000"/>
            </a:lnSpc>
            <a:spcBef>
              <a:spcPct val="0"/>
            </a:spcBef>
            <a:spcAft>
              <a:spcPct val="35000"/>
            </a:spcAft>
            <a:buNone/>
          </a:pPr>
          <a:r>
            <a:rPr lang="en-US" altLang="en-US" sz="2000" kern="1200" dirty="0"/>
            <a:t>(Ann </a:t>
          </a:r>
          <a:r>
            <a:rPr lang="en-US" altLang="en-US" sz="2000" kern="1200" dirty="0" err="1"/>
            <a:t>Langely</a:t>
          </a:r>
          <a:r>
            <a:rPr lang="en-US" altLang="en-US" sz="2000" kern="1200" dirty="0"/>
            <a:t>)</a:t>
          </a:r>
          <a:endParaRPr lang="en-US" sz="2000" kern="1200" dirty="0"/>
        </a:p>
      </dsp:txBody>
      <dsp:txXfrm>
        <a:off x="4433780" y="0"/>
        <a:ext cx="2061246" cy="1572743"/>
      </dsp:txXfrm>
    </dsp:sp>
    <dsp:sp modelId="{5821E2D5-6E46-E74D-8B7E-B9D9AA471CF6}">
      <dsp:nvSpPr>
        <dsp:cNvPr id="0" name=""/>
        <dsp:cNvSpPr/>
      </dsp:nvSpPr>
      <dsp:spPr>
        <a:xfrm>
          <a:off x="6624143" y="0"/>
          <a:ext cx="2061246" cy="52424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altLang="en-US" sz="2000" kern="1200" dirty="0"/>
            <a:t>Abductive analysis (Timmermans &amp; </a:t>
          </a:r>
          <a:r>
            <a:rPr lang="en-US" altLang="en-US" sz="2000" kern="1200" dirty="0" err="1"/>
            <a:t>Tavory</a:t>
          </a:r>
          <a:r>
            <a:rPr lang="en-US" altLang="en-US" sz="2000" kern="1200" dirty="0"/>
            <a:t>)</a:t>
          </a:r>
          <a:endParaRPr lang="en-US" sz="2000" kern="1200" dirty="0"/>
        </a:p>
      </dsp:txBody>
      <dsp:txXfrm>
        <a:off x="6624143" y="0"/>
        <a:ext cx="2061246" cy="157274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B057A-CF54-4022-A57D-F275C1BA542A}" type="datetimeFigureOut">
              <a:rPr lang="en-GB" smtClean="0"/>
              <a:t>23/05/2021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9ACABB-A3D3-45AB-8B09-CD31B22F27C9}" type="slidenum">
              <a:rPr lang="en-GB" smtClean="0"/>
              <a:t>‹#›</a:t>
            </a:fld>
            <a:endParaRPr lang="en-GB"/>
          </a:p>
        </p:txBody>
      </p:sp>
    </p:spTree>
    <p:extLst>
      <p:ext uri="{BB962C8B-B14F-4D97-AF65-F5344CB8AC3E}">
        <p14:creationId xmlns:p14="http://schemas.microsoft.com/office/powerpoint/2010/main" val="2110423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altLang="en-US" dirty="0">
                <a:ea typeface="ＭＳ Ｐゴシック" pitchFamily="34" charset="-128"/>
              </a:rPr>
              <a:t>Denny </a:t>
            </a:r>
            <a:r>
              <a:rPr lang="en-US" altLang="en-US" dirty="0" err="1">
                <a:ea typeface="ＭＳ Ｐゴシック" pitchFamily="34" charset="-128"/>
              </a:rPr>
              <a:t>Gioia</a:t>
            </a:r>
            <a:r>
              <a:rPr lang="en-US" altLang="en-US" dirty="0">
                <a:ea typeface="ＭＳ Ｐゴシック" pitchFamily="34" charset="-128"/>
              </a:rPr>
              <a:t> </a:t>
            </a:r>
            <a:r>
              <a:rPr lang="mr-IN" altLang="en-US" dirty="0">
                <a:ea typeface="ＭＳ Ｐゴシック" pitchFamily="34" charset="-128"/>
              </a:rPr>
              <a:t>–</a:t>
            </a:r>
            <a:r>
              <a:rPr lang="en-US" altLang="en-US" dirty="0">
                <a:ea typeface="ＭＳ Ｐゴシック" pitchFamily="34" charset="-128"/>
              </a:rPr>
              <a:t> Penn State</a:t>
            </a:r>
          </a:p>
          <a:p>
            <a:r>
              <a:rPr lang="en-US" altLang="en-US" dirty="0">
                <a:ea typeface="ＭＳ Ｐゴシック" pitchFamily="34" charset="-128"/>
              </a:rPr>
              <a:t>Kathleen </a:t>
            </a:r>
            <a:r>
              <a:rPr lang="en-US" altLang="en-US" dirty="0" err="1">
                <a:ea typeface="ＭＳ Ｐゴシック" pitchFamily="34" charset="-128"/>
              </a:rPr>
              <a:t>Eisenhardt</a:t>
            </a:r>
            <a:r>
              <a:rPr lang="en-US" altLang="en-US" baseline="0" dirty="0">
                <a:ea typeface="ＭＳ Ｐゴシック" pitchFamily="34" charset="-128"/>
              </a:rPr>
              <a:t> </a:t>
            </a:r>
            <a:r>
              <a:rPr lang="mr-IN" altLang="en-US" baseline="0" dirty="0">
                <a:ea typeface="ＭＳ Ｐゴシック" pitchFamily="34" charset="-128"/>
              </a:rPr>
              <a:t>–</a:t>
            </a:r>
            <a:r>
              <a:rPr lang="en-US" altLang="en-US" baseline="0" dirty="0">
                <a:ea typeface="ＭＳ Ｐゴシック" pitchFamily="34" charset="-128"/>
              </a:rPr>
              <a:t> Stanford</a:t>
            </a:r>
          </a:p>
          <a:p>
            <a:r>
              <a:rPr lang="en-US" altLang="en-US" baseline="0" dirty="0">
                <a:ea typeface="ＭＳ Ｐゴシック" pitchFamily="34" charset="-128"/>
              </a:rPr>
              <a:t>Ann Langley </a:t>
            </a:r>
            <a:r>
              <a:rPr lang="mr-IN" altLang="en-US" baseline="0" dirty="0">
                <a:ea typeface="ＭＳ Ｐゴシック" pitchFamily="34" charset="-128"/>
              </a:rPr>
              <a:t>–</a:t>
            </a:r>
            <a:r>
              <a:rPr lang="en-US" altLang="en-US" baseline="0" dirty="0">
                <a:ea typeface="ＭＳ Ｐゴシック" pitchFamily="34" charset="-128"/>
              </a:rPr>
              <a:t> HEC Montreal </a:t>
            </a:r>
          </a:p>
          <a:p>
            <a:r>
              <a:rPr lang="en-US" altLang="en-US" baseline="0" dirty="0">
                <a:ea typeface="ＭＳ Ｐゴシック" pitchFamily="34" charset="-128"/>
              </a:rPr>
              <a:t>Stefan Timmermans </a:t>
            </a:r>
            <a:r>
              <a:rPr lang="mr-IN" altLang="en-US" baseline="0" dirty="0">
                <a:ea typeface="ＭＳ Ｐゴシック" pitchFamily="34" charset="-128"/>
              </a:rPr>
              <a:t>–</a:t>
            </a:r>
            <a:r>
              <a:rPr lang="en-US" altLang="en-US" baseline="0" dirty="0">
                <a:ea typeface="ＭＳ Ｐゴシック" pitchFamily="34" charset="-128"/>
              </a:rPr>
              <a:t> UCLA</a:t>
            </a:r>
          </a:p>
          <a:p>
            <a:r>
              <a:rPr lang="en-US" altLang="en-US" baseline="0" dirty="0" err="1">
                <a:ea typeface="ＭＳ Ｐゴシック" pitchFamily="34" charset="-128"/>
              </a:rPr>
              <a:t>Iddo</a:t>
            </a:r>
            <a:r>
              <a:rPr lang="en-US" altLang="en-US" baseline="0" dirty="0">
                <a:ea typeface="ＭＳ Ｐゴシック" pitchFamily="34" charset="-128"/>
              </a:rPr>
              <a:t> </a:t>
            </a:r>
            <a:r>
              <a:rPr lang="en-US" altLang="en-US" baseline="0" dirty="0" err="1">
                <a:ea typeface="ＭＳ Ｐゴシック" pitchFamily="34" charset="-128"/>
              </a:rPr>
              <a:t>Tavory</a:t>
            </a:r>
            <a:r>
              <a:rPr lang="en-US" altLang="en-US" baseline="0" dirty="0">
                <a:ea typeface="ＭＳ Ｐゴシック" pitchFamily="34" charset="-128"/>
              </a:rPr>
              <a:t> - NYU</a:t>
            </a:r>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33</a:t>
            </a:fld>
            <a:endParaRPr lang="en-US" altLang="en-US">
              <a:latin typeface="Arial" charset="0"/>
            </a:endParaRPr>
          </a:p>
        </p:txBody>
      </p:sp>
    </p:spTree>
    <p:extLst>
      <p:ext uri="{BB962C8B-B14F-4D97-AF65-F5344CB8AC3E}">
        <p14:creationId xmlns:p14="http://schemas.microsoft.com/office/powerpoint/2010/main" val="567752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34</a:t>
            </a:fld>
            <a:endParaRPr lang="en-US" altLang="en-US">
              <a:latin typeface="Arial" charset="0"/>
            </a:endParaRPr>
          </a:p>
        </p:txBody>
      </p:sp>
    </p:spTree>
    <p:extLst>
      <p:ext uri="{BB962C8B-B14F-4D97-AF65-F5344CB8AC3E}">
        <p14:creationId xmlns:p14="http://schemas.microsoft.com/office/powerpoint/2010/main" val="312457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35</a:t>
            </a:fld>
            <a:endParaRPr lang="en-US" altLang="en-US">
              <a:latin typeface="Arial" charset="0"/>
            </a:endParaRPr>
          </a:p>
        </p:txBody>
      </p:sp>
    </p:spTree>
    <p:extLst>
      <p:ext uri="{BB962C8B-B14F-4D97-AF65-F5344CB8AC3E}">
        <p14:creationId xmlns:p14="http://schemas.microsoft.com/office/powerpoint/2010/main" val="1515769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36</a:t>
            </a:fld>
            <a:endParaRPr lang="en-US" altLang="en-US">
              <a:latin typeface="Arial" charset="0"/>
            </a:endParaRPr>
          </a:p>
        </p:txBody>
      </p:sp>
    </p:spTree>
    <p:extLst>
      <p:ext uri="{BB962C8B-B14F-4D97-AF65-F5344CB8AC3E}">
        <p14:creationId xmlns:p14="http://schemas.microsoft.com/office/powerpoint/2010/main" val="435264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37</a:t>
            </a:fld>
            <a:endParaRPr lang="en-US" altLang="en-US">
              <a:latin typeface="Arial" charset="0"/>
            </a:endParaRPr>
          </a:p>
        </p:txBody>
      </p:sp>
    </p:spTree>
    <p:extLst>
      <p:ext uri="{BB962C8B-B14F-4D97-AF65-F5344CB8AC3E}">
        <p14:creationId xmlns:p14="http://schemas.microsoft.com/office/powerpoint/2010/main" val="1171791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38</a:t>
            </a:fld>
            <a:endParaRPr lang="en-US" altLang="en-US">
              <a:latin typeface="Arial" charset="0"/>
            </a:endParaRPr>
          </a:p>
        </p:txBody>
      </p:sp>
    </p:spTree>
    <p:extLst>
      <p:ext uri="{BB962C8B-B14F-4D97-AF65-F5344CB8AC3E}">
        <p14:creationId xmlns:p14="http://schemas.microsoft.com/office/powerpoint/2010/main" val="902955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sz="1200" kern="0" dirty="0"/>
          </a:p>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39</a:t>
            </a:fld>
            <a:endParaRPr lang="en-US" altLang="en-US">
              <a:latin typeface="Arial" charset="0"/>
            </a:endParaRPr>
          </a:p>
        </p:txBody>
      </p:sp>
    </p:spTree>
    <p:extLst>
      <p:ext uri="{BB962C8B-B14F-4D97-AF65-F5344CB8AC3E}">
        <p14:creationId xmlns:p14="http://schemas.microsoft.com/office/powerpoint/2010/main" val="1392108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40</a:t>
            </a:fld>
            <a:endParaRPr lang="en-US" altLang="en-US">
              <a:latin typeface="Arial" charset="0"/>
            </a:endParaRPr>
          </a:p>
        </p:txBody>
      </p:sp>
    </p:spTree>
    <p:extLst>
      <p:ext uri="{BB962C8B-B14F-4D97-AF65-F5344CB8AC3E}">
        <p14:creationId xmlns:p14="http://schemas.microsoft.com/office/powerpoint/2010/main" val="515470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41</a:t>
            </a:fld>
            <a:endParaRPr lang="en-US" altLang="en-US">
              <a:latin typeface="Arial" charset="0"/>
            </a:endParaRPr>
          </a:p>
        </p:txBody>
      </p:sp>
    </p:spTree>
    <p:extLst>
      <p:ext uri="{BB962C8B-B14F-4D97-AF65-F5344CB8AC3E}">
        <p14:creationId xmlns:p14="http://schemas.microsoft.com/office/powerpoint/2010/main" val="2032571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42</a:t>
            </a:fld>
            <a:endParaRPr lang="en-US" altLang="en-US">
              <a:latin typeface="Arial" charset="0"/>
            </a:endParaRPr>
          </a:p>
        </p:txBody>
      </p:sp>
    </p:spTree>
    <p:extLst>
      <p:ext uri="{BB962C8B-B14F-4D97-AF65-F5344CB8AC3E}">
        <p14:creationId xmlns:p14="http://schemas.microsoft.com/office/powerpoint/2010/main" val="717448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171450" indent="-171450">
              <a:buFont typeface="Arial" charset="0"/>
              <a:buChar char="•"/>
            </a:pPr>
            <a:endParaRPr lang="en-US" altLang="en-US" baseline="0"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43</a:t>
            </a:fld>
            <a:endParaRPr lang="en-US" altLang="en-US">
              <a:latin typeface="Arial" charset="0"/>
            </a:endParaRPr>
          </a:p>
        </p:txBody>
      </p:sp>
    </p:spTree>
    <p:extLst>
      <p:ext uri="{BB962C8B-B14F-4D97-AF65-F5344CB8AC3E}">
        <p14:creationId xmlns:p14="http://schemas.microsoft.com/office/powerpoint/2010/main" val="3669806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171450" indent="-171450">
              <a:buFont typeface="Arial" charset="0"/>
              <a:buChar char="•"/>
            </a:pPr>
            <a:endParaRPr lang="en-US" altLang="en-US" baseline="0"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44</a:t>
            </a:fld>
            <a:endParaRPr lang="en-US" altLang="en-US">
              <a:latin typeface="Arial" charset="0"/>
            </a:endParaRPr>
          </a:p>
        </p:txBody>
      </p:sp>
    </p:spTree>
    <p:extLst>
      <p:ext uri="{BB962C8B-B14F-4D97-AF65-F5344CB8AC3E}">
        <p14:creationId xmlns:p14="http://schemas.microsoft.com/office/powerpoint/2010/main" val="14537681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ea typeface="ＭＳ Ｐゴシック"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ea typeface="ＭＳ Ｐゴシック" pitchFamily="34" charset="-128"/>
            </a:endParaRPr>
          </a:p>
          <a:p>
            <a:endParaRPr lang="en-US" altLang="en-US" dirty="0">
              <a:ea typeface="ＭＳ Ｐゴシック" pitchFamily="34" charset="-128"/>
            </a:endParaRPr>
          </a:p>
        </p:txBody>
      </p:sp>
      <p:sp>
        <p:nvSpPr>
          <p:cNvPr id="25604" name="Slide Number Placeholder 3"/>
          <p:cNvSpPr>
            <a:spLocks noGrp="1"/>
          </p:cNvSpPr>
          <p:nvPr>
            <p:ph type="sldNum" sz="quarter" idx="5"/>
          </p:nvPr>
        </p:nvSpPr>
        <p:spPr bwMode="auto">
          <a:noFill/>
          <a:ln>
            <a:miter lim="800000"/>
            <a:headEnd/>
            <a:tailEnd/>
          </a:ln>
        </p:spPr>
        <p:txBody>
          <a:bodyPr/>
          <a:lstStyle/>
          <a:p>
            <a:fld id="{F6D8CD03-6747-4517-AE8B-81F4533B3FE7}" type="slidenum">
              <a:rPr lang="en-US" altLang="en-US" smtClean="0">
                <a:latin typeface="Arial" charset="0"/>
              </a:rPr>
              <a:pPr/>
              <a:t>45</a:t>
            </a:fld>
            <a:endParaRPr lang="en-US" altLang="en-US">
              <a:latin typeface="Arial" charset="0"/>
            </a:endParaRPr>
          </a:p>
        </p:txBody>
      </p:sp>
    </p:spTree>
    <p:extLst>
      <p:ext uri="{BB962C8B-B14F-4D97-AF65-F5344CB8AC3E}">
        <p14:creationId xmlns:p14="http://schemas.microsoft.com/office/powerpoint/2010/main" val="599487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2476333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29989417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pPr lvl="0"/>
            <a:r>
              <a:rPr lang="en-GB"/>
              <a:t>The starting point was to find points of interest and to determine which were directly related to the Research Questions and which were of interest, but not focussed on this study.</a:t>
            </a:r>
          </a:p>
          <a:p>
            <a:pPr lvl="0"/>
            <a:r>
              <a:rPr lang="en-GB"/>
              <a:t>SHOW:  Folder of data, notebook of colour-coding</a:t>
            </a:r>
          </a:p>
          <a:p>
            <a:pPr lvl="0"/>
            <a:r>
              <a:rPr lang="en-GB"/>
              <a:t>SLIDE: How this translates into becoming systematic and confirmatory</a:t>
            </a:r>
          </a:p>
          <a:p>
            <a:pPr lvl="0"/>
            <a:r>
              <a:rPr lang="en-GB"/>
              <a:t>Example one: Points of interest typed up colour-coded to RQs (Yellow – 1, Blue – 2, Orange – 3).  H - home, P = parent</a:t>
            </a:r>
          </a:p>
          <a:p>
            <a:pPr lvl="0"/>
            <a:r>
              <a:rPr lang="en-GB"/>
              <a:t>Using the spreadsheet and the filter function able to sort according to ‘Home, School, Parent, RQ etc.)</a:t>
            </a:r>
          </a:p>
          <a:p>
            <a:pPr lvl="0"/>
            <a:r>
              <a:rPr lang="en-GB" b="1"/>
              <a:t>YOUR TURN:</a:t>
            </a:r>
          </a:p>
          <a:p>
            <a:pPr lvl="1"/>
            <a:r>
              <a:rPr lang="en-GB"/>
              <a:t>Have a go at reflecting on Points of Interest</a:t>
            </a:r>
          </a:p>
          <a:p>
            <a:pPr lvl="1"/>
            <a:r>
              <a:rPr lang="en-GB"/>
              <a:t>Then match them to your Research Questions</a:t>
            </a:r>
          </a:p>
          <a:p>
            <a:pPr lvl="0"/>
            <a:endParaRPr lang="en-GB" b="1"/>
          </a:p>
        </p:txBody>
      </p:sp>
    </p:spTree>
    <p:extLst>
      <p:ext uri="{BB962C8B-B14F-4D97-AF65-F5344CB8AC3E}">
        <p14:creationId xmlns:p14="http://schemas.microsoft.com/office/powerpoint/2010/main" val="3681069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2894486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39494714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Tree>
    <p:extLst>
      <p:ext uri="{BB962C8B-B14F-4D97-AF65-F5344CB8AC3E}">
        <p14:creationId xmlns:p14="http://schemas.microsoft.com/office/powerpoint/2010/main" val="3361993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C9E98D77-3984-4ACB-834E-26BDC091C35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315E7C0F-FCBA-4A48-BDD7-655D15091191}" type="slidenum">
              <a:rPr lang="en-US" altLang="en-US" sz="1200"/>
              <a:pPr/>
              <a:t>62</a:t>
            </a:fld>
            <a:endParaRPr lang="en-US" altLang="en-US" sz="1200"/>
          </a:p>
        </p:txBody>
      </p:sp>
      <p:sp>
        <p:nvSpPr>
          <p:cNvPr id="25602" name="Rectangle 2">
            <a:extLst>
              <a:ext uri="{FF2B5EF4-FFF2-40B4-BE49-F238E27FC236}">
                <a16:creationId xmlns:a16="http://schemas.microsoft.com/office/drawing/2014/main" id="{5390A4C3-DA85-4053-BE59-C4D5B584598E}"/>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7411" name="Rectangle 3">
            <a:extLst>
              <a:ext uri="{FF2B5EF4-FFF2-40B4-BE49-F238E27FC236}">
                <a16:creationId xmlns:a16="http://schemas.microsoft.com/office/drawing/2014/main" id="{311E05D8-3E73-4E7E-9D50-1B8734794A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74C12115-E155-468C-8DF9-1FA326A626E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1ED41326-3B8D-43F2-B287-B9F79AC87B98}" type="slidenum">
              <a:rPr lang="en-US" altLang="en-US" sz="1200"/>
              <a:pPr/>
              <a:t>64</a:t>
            </a:fld>
            <a:endParaRPr lang="en-US" altLang="en-US" sz="1200"/>
          </a:p>
        </p:txBody>
      </p:sp>
      <p:sp>
        <p:nvSpPr>
          <p:cNvPr id="38914" name="Rectangle 2">
            <a:extLst>
              <a:ext uri="{FF2B5EF4-FFF2-40B4-BE49-F238E27FC236}">
                <a16:creationId xmlns:a16="http://schemas.microsoft.com/office/drawing/2014/main" id="{D929E4BA-0BAF-4116-8320-B6C9712B26C9}"/>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9459" name="Rectangle 3">
            <a:extLst>
              <a:ext uri="{FF2B5EF4-FFF2-40B4-BE49-F238E27FC236}">
                <a16:creationId xmlns:a16="http://schemas.microsoft.com/office/drawing/2014/main" id="{F1F25C62-6419-411F-8D1F-0B2B055FBC6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8AC51594-476C-4C79-8CD5-BDEA44719E6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BFBD8C0-E4F8-4A8E-AB49-C40EB645AC70}" type="slidenum">
              <a:rPr lang="en-US" altLang="en-US" sz="1200"/>
              <a:pPr/>
              <a:t>65</a:t>
            </a:fld>
            <a:endParaRPr lang="en-US" altLang="en-US" sz="1200"/>
          </a:p>
        </p:txBody>
      </p:sp>
      <p:sp>
        <p:nvSpPr>
          <p:cNvPr id="45058" name="Rectangle 2">
            <a:extLst>
              <a:ext uri="{FF2B5EF4-FFF2-40B4-BE49-F238E27FC236}">
                <a16:creationId xmlns:a16="http://schemas.microsoft.com/office/drawing/2014/main" id="{EA945A5C-A968-4A35-A0DE-23FA3A7E2675}"/>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1507" name="Rectangle 3">
            <a:extLst>
              <a:ext uri="{FF2B5EF4-FFF2-40B4-BE49-F238E27FC236}">
                <a16:creationId xmlns:a16="http://schemas.microsoft.com/office/drawing/2014/main" id="{725769A5-E625-4F93-AED9-B554273EDC7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a:extLst>
              <a:ext uri="{FF2B5EF4-FFF2-40B4-BE49-F238E27FC236}">
                <a16:creationId xmlns:a16="http://schemas.microsoft.com/office/drawing/2014/main" id="{CBAD956E-B433-4F0E-8981-75BF7C6DF2A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D0DEEFB2-EFDD-4A5F-9446-43B0B078227E}" type="slidenum">
              <a:rPr lang="en-US" altLang="en-US" sz="1200"/>
              <a:pPr/>
              <a:t>67</a:t>
            </a:fld>
            <a:endParaRPr lang="en-US" altLang="en-US" sz="1200"/>
          </a:p>
        </p:txBody>
      </p:sp>
      <p:sp>
        <p:nvSpPr>
          <p:cNvPr id="30722" name="Rectangle 2">
            <a:extLst>
              <a:ext uri="{FF2B5EF4-FFF2-40B4-BE49-F238E27FC236}">
                <a16:creationId xmlns:a16="http://schemas.microsoft.com/office/drawing/2014/main" id="{62F792C0-BECD-42AC-8B89-AC9C329572AF}"/>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7651" name="Rectangle 3">
            <a:extLst>
              <a:ext uri="{FF2B5EF4-FFF2-40B4-BE49-F238E27FC236}">
                <a16:creationId xmlns:a16="http://schemas.microsoft.com/office/drawing/2014/main" id="{CBC6A606-3606-44E9-9C65-D3C7183A150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a:extLst>
              <a:ext uri="{FF2B5EF4-FFF2-40B4-BE49-F238E27FC236}">
                <a16:creationId xmlns:a16="http://schemas.microsoft.com/office/drawing/2014/main" id="{2BFB238D-8804-4A95-A61D-B175818619B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189704BA-D67A-410B-BC58-F1DF5A64147C}" type="slidenum">
              <a:rPr lang="en-US" altLang="en-US" sz="1200"/>
              <a:pPr/>
              <a:t>70</a:t>
            </a:fld>
            <a:endParaRPr lang="en-US" altLang="en-US" sz="1200"/>
          </a:p>
        </p:txBody>
      </p:sp>
      <p:sp>
        <p:nvSpPr>
          <p:cNvPr id="79874" name="Rectangle 2">
            <a:extLst>
              <a:ext uri="{FF2B5EF4-FFF2-40B4-BE49-F238E27FC236}">
                <a16:creationId xmlns:a16="http://schemas.microsoft.com/office/drawing/2014/main" id="{7825677F-B74F-477B-B796-B9FD6F13E481}"/>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3795" name="Rectangle 3">
            <a:extLst>
              <a:ext uri="{FF2B5EF4-FFF2-40B4-BE49-F238E27FC236}">
                <a16:creationId xmlns:a16="http://schemas.microsoft.com/office/drawing/2014/main" id="{475CFEE3-7497-409C-ACB8-0EB94DB2D87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B1664-1A9D-4E2D-92F0-9696B5E342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7A26E4-8A20-48F1-91F2-55DB209BE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39DC3C-58D5-46D3-813D-DF7CC5CD7BB8}"/>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5751AA44-10BB-4540-A677-0A6B02B4F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0A764-2311-4658-9F3A-0CD4C0A9579A}"/>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221099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E4A3A-6BBE-4157-95CC-70B9483D2E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4DCE87-FEAE-4E76-8E69-5BF1E25AB7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C6CAA-5A2C-4D7D-8F2F-8FC6C1577945}"/>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3E50F1FD-40C2-4391-B235-AA9BA0B23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3E856-F319-4F4E-92F1-59CEF8396224}"/>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2785911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440E-DAA0-4546-AE8B-5CD179AD6D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9DC175-E5FF-4681-9B16-F4EBAC0918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3AF833-C1D0-4D80-B687-03DCFEF00590}"/>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2B860FAF-8549-491C-8FC5-9C45FE415C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65376-BB98-42CC-8C5A-B08EAD5994DA}"/>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381899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74704-D09B-4F4C-8DBE-FEC19A32A2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4A35FE-F1A1-4FCC-95C0-FBE5DABB82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ED073D-219B-4A0A-99FC-A3814B631F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CFDCB7-6C9D-415A-8551-AFC214863A56}"/>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6" name="Footer Placeholder 5">
            <a:extLst>
              <a:ext uri="{FF2B5EF4-FFF2-40B4-BE49-F238E27FC236}">
                <a16:creationId xmlns:a16="http://schemas.microsoft.com/office/drawing/2014/main" id="{3A8F1C62-94F6-465C-9C49-B0D51AB77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F8D966-5092-4C69-B5F4-46E215F69824}"/>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2641998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47C7-AC6C-468E-98BA-D67D45A643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D2DB64-FAAA-4AE0-9FBD-23C22D7740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8799F2-365A-4477-90F3-8CCA75D91A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BC55F6-E5C7-46D8-BC4D-A8E4D7424C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AF1A3A-72B1-4B17-90C0-79AD0DAFDC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2AF6C4-E20B-4568-9B05-4CC641DB0A47}"/>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8" name="Footer Placeholder 7">
            <a:extLst>
              <a:ext uri="{FF2B5EF4-FFF2-40B4-BE49-F238E27FC236}">
                <a16:creationId xmlns:a16="http://schemas.microsoft.com/office/drawing/2014/main" id="{00247AF0-1060-4F9D-9CAC-B7BECD2C83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B03F9D-9FB5-4BFA-916B-3B1DAC1E8744}"/>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288583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2FDC-061C-4D6F-B1CB-446437D48E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BF18C5-CD13-46D2-B3BA-579C1403571C}"/>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4" name="Footer Placeholder 3">
            <a:extLst>
              <a:ext uri="{FF2B5EF4-FFF2-40B4-BE49-F238E27FC236}">
                <a16:creationId xmlns:a16="http://schemas.microsoft.com/office/drawing/2014/main" id="{8E150CD4-784F-4B72-B640-3B7BCC44E9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1CF46C-4050-44EB-9C28-074BE01CCBAA}"/>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1269911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FF271F-35FE-4CDA-9378-F40245AA4ED7}"/>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3" name="Footer Placeholder 2">
            <a:extLst>
              <a:ext uri="{FF2B5EF4-FFF2-40B4-BE49-F238E27FC236}">
                <a16:creationId xmlns:a16="http://schemas.microsoft.com/office/drawing/2014/main" id="{39DEFCD8-390C-4420-ADA2-44567CD4B7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58030F-761A-49BB-8BB7-E8B85ECEE866}"/>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4122705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DC4EA-AB12-4B14-9AEB-C8D9F4DB93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433A93-0E8B-497A-9514-E67592B895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708F58-9027-4386-B374-35D7C34104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808081-4D83-487F-AD3A-6B827EAFFFDC}"/>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6" name="Footer Placeholder 5">
            <a:extLst>
              <a:ext uri="{FF2B5EF4-FFF2-40B4-BE49-F238E27FC236}">
                <a16:creationId xmlns:a16="http://schemas.microsoft.com/office/drawing/2014/main" id="{CBCD0734-D30E-4BAB-95B6-EB6CB50620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D6B959-AFBB-4490-8BC3-D3CA594DD74D}"/>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2407207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7ED7-7FFF-4EDF-BAEB-CEEFBAFFDC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959D26-D1AB-4CF0-9269-FA8CAE5952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61CFFC-A817-4484-9163-F0C21A5484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2F5B03-2BC5-495C-B178-7C4D060E9E94}"/>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6" name="Footer Placeholder 5">
            <a:extLst>
              <a:ext uri="{FF2B5EF4-FFF2-40B4-BE49-F238E27FC236}">
                <a16:creationId xmlns:a16="http://schemas.microsoft.com/office/drawing/2014/main" id="{83F0C4A2-356A-4A68-80A1-6436CBE260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C1B06C-75A2-4855-AB28-C7C3ECDEDC75}"/>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844296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03712-63AF-439A-9DBA-AB0822A4FE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4E7115-0508-412D-BDFB-A84F0904A9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CD338E-3B8C-43DA-8DB3-AD5ED9FFA233}"/>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0DA56297-7878-4E83-A1A5-0436CFE99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7B8C2-BB81-4AED-93AA-A49E149492FB}"/>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357648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4CE3FA-46ED-40DA-B24C-9D6B659429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0D25-B1E1-4ED6-9115-F3F62324E4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EBE840-472C-4D43-B5CB-DA17C2B0F7EC}"/>
              </a:ext>
            </a:extLst>
          </p:cNvPr>
          <p:cNvSpPr>
            <a:spLocks noGrp="1"/>
          </p:cNvSpPr>
          <p:nvPr>
            <p:ph type="dt" sz="half" idx="10"/>
          </p:nvPr>
        </p:nvSpPr>
        <p:spPr/>
        <p:txBody>
          <a:body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34300EC8-69ED-413D-9B7B-AF5DC609B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D957E-1D0C-415C-ADB4-9C4A2F274942}"/>
              </a:ext>
            </a:extLst>
          </p:cNvPr>
          <p:cNvSpPr>
            <a:spLocks noGrp="1"/>
          </p:cNvSpPr>
          <p:nvPr>
            <p:ph type="sldNum" sz="quarter" idx="12"/>
          </p:nvPr>
        </p:nvSpPr>
        <p:spPr/>
        <p:txBody>
          <a:bodyPr/>
          <a:lstStyle/>
          <a:p>
            <a:fld id="{105C5E81-25E6-4E0C-A3B6-E199A3000F45}" type="slidenum">
              <a:rPr lang="en-GB" smtClean="0"/>
              <a:t>‹#›</a:t>
            </a:fld>
            <a:endParaRPr lang="en-GB"/>
          </a:p>
        </p:txBody>
      </p:sp>
    </p:spTree>
    <p:extLst>
      <p:ext uri="{BB962C8B-B14F-4D97-AF65-F5344CB8AC3E}">
        <p14:creationId xmlns:p14="http://schemas.microsoft.com/office/powerpoint/2010/main" val="977971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84C4EF-D899-456D-8D9D-9F13CC858A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FFFA7-8BFD-423B-95D1-AA8359F1B0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D7F72-79B5-4128-9DD3-8F1D3668F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603A65-C1B5-4CC2-BD82-BF21EC376AFF}" type="datetimeFigureOut">
              <a:rPr lang="en-GB" smtClean="0"/>
              <a:t>23/05/2021</a:t>
            </a:fld>
            <a:endParaRPr lang="en-GB"/>
          </a:p>
        </p:txBody>
      </p:sp>
      <p:sp>
        <p:nvSpPr>
          <p:cNvPr id="5" name="Footer Placeholder 4">
            <a:extLst>
              <a:ext uri="{FF2B5EF4-FFF2-40B4-BE49-F238E27FC236}">
                <a16:creationId xmlns:a16="http://schemas.microsoft.com/office/drawing/2014/main" id="{9B1DBAB2-6C7B-4724-94BA-17C61D0688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37FF34-9DA4-4B5C-AB0E-B9CA0CF4B6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5C5E81-25E6-4E0C-A3B6-E199A3000F45}" type="slidenum">
              <a:rPr lang="en-GB" smtClean="0"/>
              <a:t>‹#›</a:t>
            </a:fld>
            <a:endParaRPr lang="en-GB"/>
          </a:p>
        </p:txBody>
      </p:sp>
    </p:spTree>
    <p:extLst>
      <p:ext uri="{BB962C8B-B14F-4D97-AF65-F5344CB8AC3E}">
        <p14:creationId xmlns:p14="http://schemas.microsoft.com/office/powerpoint/2010/main" val="27452100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8" Type="http://schemas.openxmlformats.org/officeDocument/2006/relationships/image" Target="../media/image4.tiff"/><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8.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7.tiff"/><Relationship Id="rId5" Type="http://schemas.openxmlformats.org/officeDocument/2006/relationships/diagramQuickStyle" Target="../diagrams/quickStyle1.xml"/><Relationship Id="rId10" Type="http://schemas.openxmlformats.org/officeDocument/2006/relationships/image" Target="../media/image6.tiff"/><Relationship Id="rId4" Type="http://schemas.openxmlformats.org/officeDocument/2006/relationships/diagramLayout" Target="../diagrams/layout1.xml"/><Relationship Id="rId9" Type="http://schemas.openxmlformats.org/officeDocument/2006/relationships/image" Target="../media/image5.tiff"/></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3.tif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4.png"/><Relationship Id="rId4" Type="http://schemas.openxmlformats.org/officeDocument/2006/relationships/hyperlink" Target="http://www.dedoose.com/"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2922963" y="5519147"/>
            <a:ext cx="6339669"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7994853" y="5612365"/>
            <a:ext cx="1263487" cy="196208"/>
          </a:xfrm>
          <a:prstGeom prst="rect">
            <a:avLst/>
          </a:prstGeom>
          <a:noFill/>
        </p:spPr>
        <p:txBody>
          <a:bodyPr wrap="none" rtlCol="0">
            <a:spAutoFit/>
          </a:bodyPr>
          <a:lstStyle/>
          <a:p>
            <a:pPr algn="r" defTabSz="342898">
              <a:defRPr/>
            </a:pPr>
            <a:r>
              <a:rPr lang="en-US" sz="675" dirty="0">
                <a:solidFill>
                  <a:srgbClr val="313133"/>
                </a:solidFill>
                <a:latin typeface="Arial"/>
                <a:cs typeface="Arial"/>
              </a:rPr>
              <a:t>© University of South Wales</a:t>
            </a:r>
          </a:p>
        </p:txBody>
      </p:sp>
      <p:sp>
        <p:nvSpPr>
          <p:cNvPr id="13" name="TextBox 12"/>
          <p:cNvSpPr txBox="1"/>
          <p:nvPr/>
        </p:nvSpPr>
        <p:spPr>
          <a:xfrm>
            <a:off x="5576398" y="1530805"/>
            <a:ext cx="3670549" cy="1985159"/>
          </a:xfrm>
          <a:prstGeom prst="rect">
            <a:avLst/>
          </a:prstGeom>
          <a:noFill/>
        </p:spPr>
        <p:txBody>
          <a:bodyPr wrap="square" rtlCol="0">
            <a:spAutoFit/>
          </a:bodyPr>
          <a:lstStyle/>
          <a:p>
            <a:pPr defTabSz="342898">
              <a:defRPr/>
            </a:pPr>
            <a:r>
              <a:rPr lang="en-US" sz="2400" dirty="0">
                <a:solidFill>
                  <a:prstClr val="black"/>
                </a:solidFill>
                <a:latin typeface="Arial"/>
                <a:cs typeface="Arial"/>
              </a:rPr>
              <a:t>Research Methods for Business</a:t>
            </a:r>
          </a:p>
          <a:p>
            <a:pPr defTabSz="342898">
              <a:defRPr/>
            </a:pPr>
            <a:r>
              <a:rPr lang="en-US" sz="2400" dirty="0">
                <a:solidFill>
                  <a:prstClr val="black"/>
                </a:solidFill>
                <a:latin typeface="Arial"/>
                <a:cs typeface="Arial"/>
              </a:rPr>
              <a:t>Lecture 10 – Qualitative methods</a:t>
            </a:r>
            <a:r>
              <a:rPr lang="en-US" sz="2400" dirty="0">
                <a:solidFill>
                  <a:prstClr val="white"/>
                </a:solidFill>
                <a:latin typeface="Arial"/>
                <a:cs typeface="Arial"/>
              </a:rPr>
              <a:t> techniques</a:t>
            </a:r>
            <a:endParaRPr lang="en-GB" sz="2400" dirty="0">
              <a:solidFill>
                <a:prstClr val="white"/>
              </a:solidFill>
              <a:latin typeface="Arial"/>
              <a:cs typeface="Arial"/>
            </a:endParaRPr>
          </a:p>
          <a:p>
            <a:pPr defTabSz="342898">
              <a:defRPr/>
            </a:pPr>
            <a:endParaRPr lang="en-US" sz="2700" dirty="0">
              <a:solidFill>
                <a:srgbClr val="313133"/>
              </a:solidFill>
              <a:latin typeface="Arial"/>
              <a:cs typeface="Arial"/>
            </a:endParaRPr>
          </a:p>
        </p:txBody>
      </p:sp>
      <p:sp>
        <p:nvSpPr>
          <p:cNvPr id="7" name="TextBox 6"/>
          <p:cNvSpPr txBox="1"/>
          <p:nvPr/>
        </p:nvSpPr>
        <p:spPr>
          <a:xfrm>
            <a:off x="3532971" y="4203403"/>
            <a:ext cx="5318022" cy="1061829"/>
          </a:xfrm>
          <a:prstGeom prst="rect">
            <a:avLst/>
          </a:prstGeom>
          <a:noFill/>
        </p:spPr>
        <p:txBody>
          <a:bodyPr wrap="square" rtlCol="0">
            <a:spAutoFit/>
          </a:bodyPr>
          <a:lstStyle/>
          <a:p>
            <a:pPr defTabSz="342898">
              <a:defRPr/>
            </a:pPr>
            <a:endParaRPr lang="en-GB" sz="2700" dirty="0">
              <a:latin typeface="Century Gothic" panose="020B0502020202020204"/>
            </a:endParaRPr>
          </a:p>
          <a:p>
            <a:pPr algn="ctr" defTabSz="342898">
              <a:defRPr/>
            </a:pPr>
            <a:r>
              <a:rPr lang="en-GB" dirty="0">
                <a:latin typeface="Arial"/>
                <a:cs typeface="Arial"/>
              </a:rPr>
              <a:t>Stuart Milligan </a:t>
            </a:r>
          </a:p>
          <a:p>
            <a:pPr algn="ctr" defTabSz="342898">
              <a:defRPr/>
            </a:pPr>
            <a:r>
              <a:rPr lang="en-GB" dirty="0">
                <a:latin typeface="Arial"/>
                <a:cs typeface="Arial"/>
              </a:rPr>
              <a:t>s.milligan@uwtsd.ac.uk</a:t>
            </a:r>
          </a:p>
        </p:txBody>
      </p:sp>
    </p:spTree>
    <p:extLst>
      <p:ext uri="{BB962C8B-B14F-4D97-AF65-F5344CB8AC3E}">
        <p14:creationId xmlns:p14="http://schemas.microsoft.com/office/powerpoint/2010/main" val="3412348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Continuing with Methods</a:t>
            </a:r>
          </a:p>
        </p:txBody>
      </p:sp>
      <p:sp>
        <p:nvSpPr>
          <p:cNvPr id="3" name="Subtitle 2"/>
          <p:cNvSpPr>
            <a:spLocks noGrp="1"/>
          </p:cNvSpPr>
          <p:nvPr>
            <p:ph type="subTitle" idx="1"/>
          </p:nvPr>
        </p:nvSpPr>
        <p:spPr/>
        <p:txBody>
          <a:bodyPr/>
          <a:lstStyle/>
          <a:p>
            <a:endParaRPr lang="en-US" dirty="0"/>
          </a:p>
          <a:p>
            <a:r>
              <a:rPr lang="en-US" dirty="0"/>
              <a:t>Introduction to Visual Research Methods</a:t>
            </a:r>
          </a:p>
        </p:txBody>
      </p:sp>
    </p:spTree>
    <p:extLst>
      <p:ext uri="{BB962C8B-B14F-4D97-AF65-F5344CB8AC3E}">
        <p14:creationId xmlns:p14="http://schemas.microsoft.com/office/powerpoint/2010/main" val="1321385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There is an upsurge in newer sources of qualitative data</a:t>
            </a:r>
          </a:p>
        </p:txBody>
      </p:sp>
      <p:sp>
        <p:nvSpPr>
          <p:cNvPr id="5" name="Content Placeholder 4"/>
          <p:cNvSpPr>
            <a:spLocks noGrp="1"/>
          </p:cNvSpPr>
          <p:nvPr>
            <p:ph idx="1"/>
          </p:nvPr>
        </p:nvSpPr>
        <p:spPr/>
        <p:txBody>
          <a:bodyPr>
            <a:normAutofit lnSpcReduction="10000"/>
          </a:bodyPr>
          <a:lstStyle/>
          <a:p>
            <a:r>
              <a:rPr lang="en-US" dirty="0"/>
              <a:t>Qualitative researchers have always examined documents and texts (e.g. studied memos that circulated during a crisis);</a:t>
            </a:r>
          </a:p>
          <a:p>
            <a:r>
              <a:rPr lang="en-US" dirty="0"/>
              <a:t>But the development of visual research methods (see Rose’s textbook) made it possible to include studies of visual images in our research;</a:t>
            </a:r>
          </a:p>
          <a:p>
            <a:pPr>
              <a:buFontTx/>
              <a:buChar char="-"/>
            </a:pPr>
            <a:r>
              <a:rPr lang="en-US" dirty="0"/>
              <a:t>‘visual data’ include photographs, illustrations, drawings, architecture, etc., etc., </a:t>
            </a:r>
            <a:r>
              <a:rPr lang="en-US" dirty="0" err="1"/>
              <a:t>etc</a:t>
            </a:r>
            <a:r>
              <a:rPr lang="en-US" dirty="0"/>
              <a:t>;</a:t>
            </a:r>
          </a:p>
          <a:p>
            <a:pPr>
              <a:buFontTx/>
              <a:buChar char="-"/>
            </a:pPr>
            <a:r>
              <a:rPr lang="en-US" dirty="0"/>
              <a:t>And films and TV are understood to participate in creating ‘reality’ so they become a source of data (e.g. Griffin, Harding and </a:t>
            </a:r>
            <a:r>
              <a:rPr lang="en-US" dirty="0" err="1"/>
              <a:t>Learmonth</a:t>
            </a:r>
            <a:r>
              <a:rPr lang="en-US" dirty="0"/>
              <a:t> [Organization Studies, 2016] studied Disney films to develop a theory of ‘organizational readiness’)</a:t>
            </a:r>
          </a:p>
        </p:txBody>
      </p:sp>
    </p:spTree>
    <p:extLst>
      <p:ext uri="{BB962C8B-B14F-4D97-AF65-F5344CB8AC3E}">
        <p14:creationId xmlns:p14="http://schemas.microsoft.com/office/powerpoint/2010/main" val="1947901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Health warning!</a:t>
            </a:r>
          </a:p>
        </p:txBody>
      </p:sp>
      <p:sp>
        <p:nvSpPr>
          <p:cNvPr id="3" name="Content Placeholder 2"/>
          <p:cNvSpPr>
            <a:spLocks noGrp="1"/>
          </p:cNvSpPr>
          <p:nvPr>
            <p:ph idx="1"/>
          </p:nvPr>
        </p:nvSpPr>
        <p:spPr/>
        <p:txBody>
          <a:bodyPr>
            <a:normAutofit/>
          </a:bodyPr>
          <a:lstStyle/>
          <a:p>
            <a:pPr marL="0" indent="0">
              <a:buNone/>
            </a:pPr>
            <a:endParaRPr lang="en-US" dirty="0"/>
          </a:p>
          <a:p>
            <a:pPr marL="0" indent="0">
              <a:buNone/>
            </a:pPr>
            <a:r>
              <a:rPr lang="en-US" dirty="0"/>
              <a:t>This session is a </a:t>
            </a:r>
            <a:r>
              <a:rPr lang="en-US" sz="4000" dirty="0">
                <a:solidFill>
                  <a:srgbClr val="FF0000"/>
                </a:solidFill>
              </a:rPr>
              <a:t>basic</a:t>
            </a:r>
            <a:r>
              <a:rPr lang="en-US" dirty="0"/>
              <a:t> introduction – to introduce you to another way of gathering qualitative date and doing qualitative research that you may wish to explore.</a:t>
            </a:r>
          </a:p>
        </p:txBody>
      </p:sp>
    </p:spTree>
    <p:extLst>
      <p:ext uri="{BB962C8B-B14F-4D97-AF65-F5344CB8AC3E}">
        <p14:creationId xmlns:p14="http://schemas.microsoft.com/office/powerpoint/2010/main" val="2041646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US" sz="4000" dirty="0"/>
            </a:br>
            <a:r>
              <a:rPr lang="en-US" sz="4000" dirty="0"/>
              <a:t>Rationale for visual research methods</a:t>
            </a:r>
          </a:p>
        </p:txBody>
      </p:sp>
      <p:sp>
        <p:nvSpPr>
          <p:cNvPr id="3" name="Content Placeholder 2"/>
          <p:cNvSpPr>
            <a:spLocks noGrp="1"/>
          </p:cNvSpPr>
          <p:nvPr>
            <p:ph idx="1"/>
          </p:nvPr>
        </p:nvSpPr>
        <p:spPr/>
        <p:txBody>
          <a:bodyPr>
            <a:normAutofit/>
          </a:bodyPr>
          <a:lstStyle/>
          <a:p>
            <a:r>
              <a:rPr lang="en-US" dirty="0"/>
              <a:t>Most qualitative research methods rely on spoken or written data;</a:t>
            </a:r>
          </a:p>
          <a:p>
            <a:r>
              <a:rPr lang="en-US" dirty="0"/>
              <a:t>But today’s era has been described as the era of the visual – we are surrounded by visual images everywhere we look;</a:t>
            </a:r>
          </a:p>
          <a:p>
            <a:r>
              <a:rPr lang="en-US" dirty="0"/>
              <a:t>So to have a fuller account of the social worlds we study we need to find ways of exploring and understanding the role of visual images;</a:t>
            </a:r>
          </a:p>
          <a:p>
            <a:r>
              <a:rPr lang="en-US" dirty="0"/>
              <a:t>But also, because we are ‘visually literate’ visual methods can be a useful addition to our research methods.</a:t>
            </a:r>
          </a:p>
        </p:txBody>
      </p:sp>
    </p:spTree>
    <p:extLst>
      <p:ext uri="{BB962C8B-B14F-4D97-AF65-F5344CB8AC3E}">
        <p14:creationId xmlns:p14="http://schemas.microsoft.com/office/powerpoint/2010/main" val="1913183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Focus of this lecture</a:t>
            </a:r>
          </a:p>
        </p:txBody>
      </p:sp>
      <p:sp>
        <p:nvSpPr>
          <p:cNvPr id="3" name="Content Placeholder 2"/>
          <p:cNvSpPr>
            <a:spLocks noGrp="1"/>
          </p:cNvSpPr>
          <p:nvPr>
            <p:ph idx="1"/>
          </p:nvPr>
        </p:nvSpPr>
        <p:spPr/>
        <p:txBody>
          <a:bodyPr/>
          <a:lstStyle/>
          <a:p>
            <a:pPr marL="457200" indent="-457200">
              <a:buAutoNum type="alphaLcPeriod"/>
            </a:pPr>
            <a:endParaRPr lang="en-US" dirty="0"/>
          </a:p>
          <a:p>
            <a:pPr marL="457200" indent="-457200">
              <a:buAutoNum type="alphaLcPeriod"/>
            </a:pPr>
            <a:endParaRPr lang="en-US" dirty="0"/>
          </a:p>
          <a:p>
            <a:pPr marL="457200" indent="-457200">
              <a:buAutoNum type="alphaLcPeriod"/>
            </a:pPr>
            <a:r>
              <a:rPr lang="en-US" dirty="0"/>
              <a:t>photo-elicitation techniques – using visual images to augment other methods, that is, as an additional medium of communication;</a:t>
            </a:r>
          </a:p>
          <a:p>
            <a:pPr marL="457200" indent="-457200">
              <a:buAutoNum type="alphaLcPeriod"/>
            </a:pPr>
            <a:endParaRPr lang="en-US" dirty="0"/>
          </a:p>
          <a:p>
            <a:pPr marL="457200" indent="-457200">
              <a:buAutoNum type="alphaLcPeriod"/>
            </a:pPr>
            <a:r>
              <a:rPr lang="en-US" dirty="0"/>
              <a:t>Visual images as research data.</a:t>
            </a:r>
          </a:p>
          <a:p>
            <a:pPr marL="457200" indent="-457200">
              <a:buAutoNum type="alphaLcPeriod"/>
            </a:pPr>
            <a:endParaRPr lang="en-US" dirty="0"/>
          </a:p>
        </p:txBody>
      </p:sp>
    </p:spTree>
    <p:extLst>
      <p:ext uri="{BB962C8B-B14F-4D97-AF65-F5344CB8AC3E}">
        <p14:creationId xmlns:p14="http://schemas.microsoft.com/office/powerpoint/2010/main" val="2740110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endParaRPr lang="en-US" dirty="0"/>
          </a:p>
          <a:p>
            <a:pPr marL="0" indent="0">
              <a:buNone/>
            </a:pPr>
            <a:endParaRPr lang="en-US" dirty="0"/>
          </a:p>
          <a:p>
            <a:pPr marL="0" indent="0">
              <a:buNone/>
            </a:pPr>
            <a:endParaRPr lang="en-US" dirty="0"/>
          </a:p>
          <a:p>
            <a:pPr marL="0" indent="0" algn="ctr">
              <a:buNone/>
            </a:pPr>
            <a:r>
              <a:rPr lang="en-US" sz="3600" b="1" dirty="0"/>
              <a:t>Photo-elicitation techniques</a:t>
            </a:r>
          </a:p>
        </p:txBody>
      </p:sp>
    </p:spTree>
    <p:extLst>
      <p:ext uri="{BB962C8B-B14F-4D97-AF65-F5344CB8AC3E}">
        <p14:creationId xmlns:p14="http://schemas.microsoft.com/office/powerpoint/2010/main" val="2974752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Photo-elicitation Interviews (PEI)</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That is, using photos (or drawings) as part of the interview.</a:t>
            </a:r>
          </a:p>
          <a:p>
            <a:pPr marL="0" indent="0">
              <a:buNone/>
            </a:pPr>
            <a:r>
              <a:rPr lang="en-US" dirty="0"/>
              <a:t>Advantages include:</a:t>
            </a:r>
          </a:p>
          <a:p>
            <a:pPr>
              <a:buFontTx/>
              <a:buChar char="-"/>
            </a:pPr>
            <a:r>
              <a:rPr lang="en-US" dirty="0"/>
              <a:t>They are a tool that allow your questions to be expanded upon, using a visual language that is sometimes superior to oral language;</a:t>
            </a:r>
          </a:p>
          <a:p>
            <a:pPr>
              <a:buFontTx/>
              <a:buChar char="-"/>
            </a:pPr>
            <a:r>
              <a:rPr lang="en-US" dirty="0"/>
              <a:t>They allow participants to communicate dimensions of their lives that they might not have thought about (tacit knowledge) or could not have articulated in response to a question; </a:t>
            </a:r>
          </a:p>
          <a:p>
            <a:pPr>
              <a:buFontTx/>
              <a:buChar char="-"/>
            </a:pPr>
            <a:r>
              <a:rPr lang="en-US" dirty="0"/>
              <a:t>They provide structure, can lessen awkwardness, can improve interactions between researcher and participants;</a:t>
            </a:r>
          </a:p>
          <a:p>
            <a:pPr>
              <a:buFontTx/>
              <a:buChar char="-"/>
            </a:pPr>
            <a:r>
              <a:rPr lang="en-US" dirty="0"/>
              <a:t>My own experience is that they can help people put into words concepts they might otherwise have difficulty in articulating. </a:t>
            </a:r>
          </a:p>
        </p:txBody>
      </p:sp>
    </p:spTree>
    <p:extLst>
      <p:ext uri="{BB962C8B-B14F-4D97-AF65-F5344CB8AC3E}">
        <p14:creationId xmlns:p14="http://schemas.microsoft.com/office/powerpoint/2010/main" val="423707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Photo-elicitation techniques</a:t>
            </a:r>
          </a:p>
        </p:txBody>
      </p:sp>
      <p:sp>
        <p:nvSpPr>
          <p:cNvPr id="3" name="Content Placeholder 2"/>
          <p:cNvSpPr>
            <a:spLocks noGrp="1"/>
          </p:cNvSpPr>
          <p:nvPr>
            <p:ph idx="1"/>
          </p:nvPr>
        </p:nvSpPr>
        <p:spPr/>
        <p:txBody>
          <a:bodyPr/>
          <a:lstStyle/>
          <a:p>
            <a:r>
              <a:rPr lang="en-US" dirty="0"/>
              <a:t>One method is to ask research participants to take photos (or make drawings) that you then interview them about. </a:t>
            </a:r>
          </a:p>
          <a:p>
            <a:r>
              <a:rPr lang="en-US" dirty="0"/>
              <a:t>Another method is to take your own photos about the topic and include these in the interviews. These ‘elicit extended personal narratives that illuminate the viewers’ lives and experiences’  </a:t>
            </a:r>
          </a:p>
          <a:p>
            <a:r>
              <a:rPr lang="en-US" dirty="0"/>
              <a:t>An alternative method is to take along photos to the interview and to use participants’ reflections on the photographs to assist the interview.</a:t>
            </a:r>
          </a:p>
          <a:p>
            <a:endParaRPr lang="en-US" dirty="0"/>
          </a:p>
        </p:txBody>
      </p:sp>
    </p:spTree>
    <p:extLst>
      <p:ext uri="{BB962C8B-B14F-4D97-AF65-F5344CB8AC3E}">
        <p14:creationId xmlns:p14="http://schemas.microsoft.com/office/powerpoint/2010/main" val="1332314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2800" dirty="0"/>
            </a:br>
            <a:r>
              <a:rPr lang="en-US" sz="2800" dirty="0"/>
              <a:t>Using visual methods to augment other methods:</a:t>
            </a:r>
            <a:br>
              <a:rPr lang="en-US" sz="2800" dirty="0"/>
            </a:br>
            <a:r>
              <a:rPr lang="en-US" sz="2800" dirty="0"/>
              <a:t>From my own experience – an adapted repertory grid technique</a:t>
            </a:r>
          </a:p>
        </p:txBody>
      </p:sp>
      <p:sp>
        <p:nvSpPr>
          <p:cNvPr id="3" name="Content Placeholder 2"/>
          <p:cNvSpPr>
            <a:spLocks noGrp="1"/>
          </p:cNvSpPr>
          <p:nvPr>
            <p:ph idx="1"/>
          </p:nvPr>
        </p:nvSpPr>
        <p:spPr/>
        <p:txBody>
          <a:bodyPr>
            <a:normAutofit/>
          </a:bodyPr>
          <a:lstStyle/>
          <a:p>
            <a:pPr>
              <a:buFontTx/>
              <a:buChar char="-"/>
            </a:pPr>
            <a:r>
              <a:rPr lang="en-GB" dirty="0"/>
              <a:t>We wanted to study differences between leaders and followers, and the identity work done by people told they are now leaders;</a:t>
            </a:r>
          </a:p>
          <a:p>
            <a:pPr>
              <a:buFontTx/>
              <a:buChar char="-"/>
            </a:pPr>
            <a:r>
              <a:rPr lang="en-GB" dirty="0"/>
              <a:t>This cannot be observed in practice, so ethnography was not an option; and the concepts are so abstract that people would have difficulty discussing them in the traditional oral format.</a:t>
            </a:r>
          </a:p>
          <a:p>
            <a:pPr>
              <a:buFontTx/>
              <a:buChar char="-"/>
            </a:pPr>
            <a:r>
              <a:rPr lang="en-GB" dirty="0"/>
              <a:t>So, we adapted a repertory grid interview technique developed by psychologists that facilitates discussion of feelings and other abstract concepts.</a:t>
            </a:r>
          </a:p>
          <a:p>
            <a:pPr marL="0" indent="0">
              <a:buNone/>
            </a:pPr>
            <a:endParaRPr lang="en-GB" sz="1200" dirty="0"/>
          </a:p>
          <a:p>
            <a:pPr marL="0" indent="0">
              <a:buNone/>
            </a:pPr>
            <a:r>
              <a:rPr lang="en-GB" sz="1200" dirty="0"/>
              <a:t>. </a:t>
            </a:r>
            <a:endParaRPr lang="en-US" sz="1200" dirty="0"/>
          </a:p>
          <a:p>
            <a:pPr marL="0" indent="0">
              <a:buNone/>
            </a:pPr>
            <a:endParaRPr lang="en-US" dirty="0"/>
          </a:p>
        </p:txBody>
      </p:sp>
    </p:spTree>
    <p:extLst>
      <p:ext uri="{BB962C8B-B14F-4D97-AF65-F5344CB8AC3E}">
        <p14:creationId xmlns:p14="http://schemas.microsoft.com/office/powerpoint/2010/main" val="2651804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pPr marL="0" indent="0">
              <a:buNone/>
            </a:pPr>
            <a:endParaRPr lang="en-GB" dirty="0"/>
          </a:p>
          <a:p>
            <a:pPr marL="514350" indent="-514350">
              <a:buAutoNum type="romanLcPeriod"/>
            </a:pPr>
            <a:r>
              <a:rPr lang="en-GB" dirty="0"/>
              <a:t>Interviews had three stages: life history, oral rep grid and visual rep grid;</a:t>
            </a:r>
          </a:p>
          <a:p>
            <a:pPr marL="514350" indent="-514350">
              <a:buAutoNum type="romanLcPeriod"/>
            </a:pPr>
            <a:r>
              <a:rPr lang="en-GB" dirty="0"/>
              <a:t>Stage II: we asked participants to identify two ideal, two mediocre and two poor leaders they have worked with, and to put these names on small pieces of paper. They select triads (random selections of two from their list plus themselves) to compare and contrast each with all the others and with themselves. </a:t>
            </a:r>
          </a:p>
          <a:p>
            <a:pPr marL="514350" indent="-514350">
              <a:buAutoNum type="romanLcPeriod"/>
            </a:pPr>
            <a:r>
              <a:rPr lang="en-GB" dirty="0"/>
              <a:t>Stage III we put a pile of about 30 photographs from magazines and newspapers on the table, and repeat the process, but this time asking them to choose photographs that suggest an image of ideal, mediocre or poor leaders. Photographs (Banks, 2001; Pink, 2007; Rose, 2007). We ask participants to explain their choices, and to imagine what would be said in an encounter with the persons in the photograph, something they do without difficulty.</a:t>
            </a:r>
            <a:endParaRPr lang="en-US" dirty="0"/>
          </a:p>
        </p:txBody>
      </p:sp>
    </p:spTree>
    <p:extLst>
      <p:ext uri="{BB962C8B-B14F-4D97-AF65-F5344CB8AC3E}">
        <p14:creationId xmlns:p14="http://schemas.microsoft.com/office/powerpoint/2010/main" val="3603068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Outcome</a:t>
            </a:r>
          </a:p>
        </p:txBody>
      </p:sp>
      <p:sp>
        <p:nvSpPr>
          <p:cNvPr id="3" name="Content Placeholder 2"/>
          <p:cNvSpPr>
            <a:spLocks noGrp="1"/>
          </p:cNvSpPr>
          <p:nvPr>
            <p:ph idx="1"/>
          </p:nvPr>
        </p:nvSpPr>
        <p:spPr/>
        <p:txBody>
          <a:bodyPr>
            <a:normAutofit/>
          </a:bodyPr>
          <a:lstStyle/>
          <a:p>
            <a:endParaRPr lang="en-US" dirty="0"/>
          </a:p>
          <a:p>
            <a:r>
              <a:rPr lang="en-US" dirty="0"/>
              <a:t>What people describe as the ideal, mediocre or poor leader contradicts their actual experiences;</a:t>
            </a:r>
          </a:p>
          <a:p>
            <a:pPr marL="0" indent="0">
              <a:buNone/>
            </a:pPr>
            <a:endParaRPr lang="en-US" dirty="0"/>
          </a:p>
          <a:p>
            <a:r>
              <a:rPr lang="en-US" dirty="0"/>
              <a:t>Their abstract ideal leader seems to be someone who is a mirror of themselves. </a:t>
            </a:r>
          </a:p>
          <a:p>
            <a:endParaRPr lang="en-US" dirty="0"/>
          </a:p>
          <a:p>
            <a:pPr marL="0" indent="0">
              <a:buNone/>
            </a:pPr>
            <a:r>
              <a:rPr lang="en-US" dirty="0"/>
              <a:t>(See Ford, Harding, Gilmore and Richardson, </a:t>
            </a:r>
            <a:r>
              <a:rPr lang="en-US" i="1" dirty="0"/>
              <a:t>Organization Studies, 2016</a:t>
            </a:r>
            <a:r>
              <a:rPr lang="en-US" dirty="0"/>
              <a:t>).</a:t>
            </a:r>
          </a:p>
        </p:txBody>
      </p:sp>
    </p:spTree>
    <p:extLst>
      <p:ext uri="{BB962C8B-B14F-4D97-AF65-F5344CB8AC3E}">
        <p14:creationId xmlns:p14="http://schemas.microsoft.com/office/powerpoint/2010/main" val="2695252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endParaRPr lang="en-US" dirty="0"/>
          </a:p>
          <a:p>
            <a:endParaRPr lang="en-US" dirty="0"/>
          </a:p>
          <a:p>
            <a:pPr marL="0" indent="0" algn="ctr">
              <a:buNone/>
            </a:pPr>
            <a:r>
              <a:rPr lang="en-US" dirty="0"/>
              <a:t> 2. </a:t>
            </a:r>
            <a:r>
              <a:rPr lang="en-US" sz="4000" b="1" dirty="0"/>
              <a:t>Visual images as data</a:t>
            </a:r>
            <a:endParaRPr lang="en-US" b="1" dirty="0"/>
          </a:p>
        </p:txBody>
      </p:sp>
    </p:spTree>
    <p:extLst>
      <p:ext uri="{BB962C8B-B14F-4D97-AF65-F5344CB8AC3E}">
        <p14:creationId xmlns:p14="http://schemas.microsoft.com/office/powerpoint/2010/main" val="3091500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are visual images?</a:t>
            </a:r>
          </a:p>
        </p:txBody>
      </p:sp>
      <p:sp>
        <p:nvSpPr>
          <p:cNvPr id="3" name="Content Placeholder 2"/>
          <p:cNvSpPr>
            <a:spLocks noGrp="1"/>
          </p:cNvSpPr>
          <p:nvPr>
            <p:ph idx="1"/>
          </p:nvPr>
        </p:nvSpPr>
        <p:spPr/>
        <p:txBody>
          <a:bodyPr/>
          <a:lstStyle/>
          <a:p>
            <a:pPr marL="0" indent="0">
              <a:buNone/>
            </a:pPr>
            <a:endParaRPr lang="en-US" dirty="0"/>
          </a:p>
          <a:p>
            <a:pPr marL="0" indent="0">
              <a:buNone/>
            </a:pPr>
            <a:r>
              <a:rPr lang="en-US" dirty="0"/>
              <a:t>Basically, they are anything we look at, so can include:</a:t>
            </a:r>
          </a:p>
          <a:p>
            <a:pPr>
              <a:buFontTx/>
              <a:buChar char="-"/>
            </a:pPr>
            <a:r>
              <a:rPr lang="en-US" dirty="0"/>
              <a:t>The buildings and their contents;</a:t>
            </a:r>
          </a:p>
          <a:p>
            <a:pPr>
              <a:buFontTx/>
              <a:buChar char="-"/>
            </a:pPr>
            <a:r>
              <a:rPr lang="en-US" dirty="0"/>
              <a:t>People and how they dress for work;</a:t>
            </a:r>
          </a:p>
          <a:p>
            <a:pPr>
              <a:buFontTx/>
              <a:buChar char="-"/>
            </a:pPr>
            <a:r>
              <a:rPr lang="en-US" dirty="0"/>
              <a:t>Any other aspects that may be interesting.</a:t>
            </a:r>
          </a:p>
          <a:p>
            <a:pPr>
              <a:buFontTx/>
              <a:buChar char="-"/>
            </a:pPr>
            <a:endParaRPr lang="en-US" dirty="0"/>
          </a:p>
          <a:p>
            <a:pPr marL="0" indent="0">
              <a:buNone/>
            </a:pPr>
            <a:endParaRPr lang="en-US" dirty="0"/>
          </a:p>
        </p:txBody>
      </p:sp>
    </p:spTree>
    <p:extLst>
      <p:ext uri="{BB962C8B-B14F-4D97-AF65-F5344CB8AC3E}">
        <p14:creationId xmlns:p14="http://schemas.microsoft.com/office/powerpoint/2010/main" val="3113349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2400" dirty="0"/>
            </a:br>
            <a:br>
              <a:rPr lang="en-US" sz="2400" dirty="0"/>
            </a:br>
            <a:br>
              <a:rPr lang="en-US" sz="2400" dirty="0"/>
            </a:br>
            <a:br>
              <a:rPr lang="en-US" sz="2400" dirty="0"/>
            </a:br>
            <a:br>
              <a:rPr lang="en-US" sz="2400" dirty="0"/>
            </a:br>
            <a:r>
              <a:rPr lang="en-US" sz="2400" dirty="0"/>
              <a:t>Three over-arching ways of working with visual data.</a:t>
            </a:r>
            <a:br>
              <a:rPr lang="en-US" sz="2400" dirty="0"/>
            </a:br>
            <a:br>
              <a:rPr lang="en-US" sz="2400" dirty="0"/>
            </a:br>
            <a:br>
              <a:rPr lang="en-US" sz="2400" dirty="0"/>
            </a:br>
            <a:endParaRPr lang="en-US" sz="4000" dirty="0"/>
          </a:p>
        </p:txBody>
      </p:sp>
      <p:sp>
        <p:nvSpPr>
          <p:cNvPr id="3" name="Content Placeholder 2"/>
          <p:cNvSpPr>
            <a:spLocks noGrp="1"/>
          </p:cNvSpPr>
          <p:nvPr>
            <p:ph idx="1"/>
          </p:nvPr>
        </p:nvSpPr>
        <p:spPr>
          <a:xfrm>
            <a:off x="2373740" y="1864772"/>
            <a:ext cx="7770934" cy="4618743"/>
          </a:xfrm>
        </p:spPr>
        <p:txBody>
          <a:bodyPr>
            <a:normAutofit lnSpcReduction="10000"/>
          </a:bodyPr>
          <a:lstStyle/>
          <a:p>
            <a:pPr marL="514350" indent="-514350">
              <a:buAutoNum type="arabicPeriod"/>
            </a:pPr>
            <a:endParaRPr lang="en-US" dirty="0"/>
          </a:p>
          <a:p>
            <a:pPr marL="514350" indent="-514350">
              <a:buAutoNum type="arabicPeriod"/>
            </a:pPr>
            <a:r>
              <a:rPr lang="en-US" dirty="0"/>
              <a:t>Exploring what already exists (e.g. how a building’s lay-out may influence how people interact);</a:t>
            </a:r>
          </a:p>
          <a:p>
            <a:pPr marL="514350" indent="-514350">
              <a:buAutoNum type="arabicPeriod"/>
            </a:pPr>
            <a:r>
              <a:rPr lang="en-US" dirty="0"/>
              <a:t>Using cameras to film or take photos of what we are researching;</a:t>
            </a:r>
          </a:p>
          <a:p>
            <a:pPr marL="514350" indent="-514350">
              <a:buAutoNum type="arabicPeriod"/>
            </a:pPr>
            <a:r>
              <a:rPr lang="en-US" dirty="0"/>
              <a:t>Asking our research participants to use cameras (e.g. video diaries; still photos of everyday working life), or make drawings/collages, and then </a:t>
            </a:r>
            <a:r>
              <a:rPr lang="en-US" dirty="0" err="1"/>
              <a:t>analysing</a:t>
            </a:r>
            <a:r>
              <a:rPr lang="en-US" dirty="0"/>
              <a:t> the images they bring to the study.</a:t>
            </a:r>
          </a:p>
        </p:txBody>
      </p:sp>
    </p:spTree>
    <p:extLst>
      <p:ext uri="{BB962C8B-B14F-4D97-AF65-F5344CB8AC3E}">
        <p14:creationId xmlns:p14="http://schemas.microsoft.com/office/powerpoint/2010/main" val="839618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Analysing</a:t>
            </a:r>
            <a:r>
              <a:rPr lang="en-US" dirty="0"/>
              <a:t> visual images</a:t>
            </a:r>
          </a:p>
        </p:txBody>
      </p:sp>
      <p:sp>
        <p:nvSpPr>
          <p:cNvPr id="3" name="Content Placeholder 2"/>
          <p:cNvSpPr>
            <a:spLocks noGrp="1"/>
          </p:cNvSpPr>
          <p:nvPr>
            <p:ph idx="1"/>
          </p:nvPr>
        </p:nvSpPr>
        <p:spPr/>
        <p:txBody>
          <a:bodyPr/>
          <a:lstStyle/>
          <a:p>
            <a:r>
              <a:rPr lang="en-US" dirty="0"/>
              <a:t>Video film – there still tends to be a focus on </a:t>
            </a:r>
            <a:r>
              <a:rPr lang="en-US" dirty="0" err="1"/>
              <a:t>analysing</a:t>
            </a:r>
            <a:r>
              <a:rPr lang="en-US" dirty="0"/>
              <a:t> what people say, but the field is wide open for </a:t>
            </a:r>
            <a:r>
              <a:rPr lang="en-US" dirty="0" err="1"/>
              <a:t>analysing</a:t>
            </a:r>
            <a:r>
              <a:rPr lang="en-US" dirty="0"/>
              <a:t> interactions in, say, focus groups;</a:t>
            </a:r>
          </a:p>
          <a:p>
            <a:r>
              <a:rPr lang="en-US" dirty="0"/>
              <a:t>Still photos or single video clips – many techniques are evolving, including the latest version of </a:t>
            </a:r>
            <a:r>
              <a:rPr lang="en-US" dirty="0" err="1"/>
              <a:t>nVivo</a:t>
            </a:r>
            <a:r>
              <a:rPr lang="en-US" dirty="0"/>
              <a:t> includes ways of </a:t>
            </a:r>
            <a:r>
              <a:rPr lang="en-US" dirty="0" err="1"/>
              <a:t>analysing</a:t>
            </a:r>
            <a:r>
              <a:rPr lang="en-US" dirty="0"/>
              <a:t> films.</a:t>
            </a:r>
          </a:p>
        </p:txBody>
      </p:sp>
    </p:spTree>
    <p:extLst>
      <p:ext uri="{BB962C8B-B14F-4D97-AF65-F5344CB8AC3E}">
        <p14:creationId xmlns:p14="http://schemas.microsoft.com/office/powerpoint/2010/main" val="787204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Gillian Rose: Visual Methodologies (2011)</a:t>
            </a:r>
          </a:p>
        </p:txBody>
      </p:sp>
      <p:sp>
        <p:nvSpPr>
          <p:cNvPr id="3" name="Content Placeholder 2"/>
          <p:cNvSpPr>
            <a:spLocks noGrp="1"/>
          </p:cNvSpPr>
          <p:nvPr>
            <p:ph idx="1"/>
          </p:nvPr>
        </p:nvSpPr>
        <p:spPr/>
        <p:txBody>
          <a:bodyPr/>
          <a:lstStyle/>
          <a:p>
            <a:pPr marL="0" indent="0" algn="ctr">
              <a:buNone/>
            </a:pPr>
            <a:r>
              <a:rPr lang="en-US" dirty="0"/>
              <a:t>Visual discourse analysis</a:t>
            </a:r>
          </a:p>
          <a:p>
            <a:pPr marL="0" indent="0" algn="just">
              <a:buNone/>
            </a:pPr>
            <a:r>
              <a:rPr lang="en-US" dirty="0"/>
              <a:t>Two types:</a:t>
            </a:r>
          </a:p>
          <a:p>
            <a:r>
              <a:rPr lang="en-GB" u="sng" dirty="0"/>
              <a:t>Discourse Analysis 1</a:t>
            </a:r>
            <a:r>
              <a:rPr lang="en-GB" dirty="0"/>
              <a:t>: Examines how images are put together and the effects they have;</a:t>
            </a:r>
            <a:endParaRPr lang="en-US" dirty="0"/>
          </a:p>
          <a:p>
            <a:r>
              <a:rPr lang="en-GB" dirty="0"/>
              <a:t> </a:t>
            </a:r>
            <a:endParaRPr lang="en-US" dirty="0"/>
          </a:p>
          <a:p>
            <a:r>
              <a:rPr lang="en-GB" u="sng" dirty="0"/>
              <a:t>Discourse Analysis II: </a:t>
            </a:r>
            <a:r>
              <a:rPr lang="en-GB" dirty="0"/>
              <a:t> Examines practices of institutions, power, etc.</a:t>
            </a:r>
            <a:endParaRPr lang="en-US" dirty="0"/>
          </a:p>
          <a:p>
            <a:pPr marL="0" indent="0" algn="just">
              <a:buNone/>
            </a:pPr>
            <a:endParaRPr lang="en-US" dirty="0"/>
          </a:p>
        </p:txBody>
      </p:sp>
    </p:spTree>
    <p:extLst>
      <p:ext uri="{BB962C8B-B14F-4D97-AF65-F5344CB8AC3E}">
        <p14:creationId xmlns:p14="http://schemas.microsoft.com/office/powerpoint/2010/main" val="221551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Discourse Analysis 1</a:t>
            </a:r>
          </a:p>
        </p:txBody>
      </p:sp>
      <p:sp>
        <p:nvSpPr>
          <p:cNvPr id="3" name="Content Placeholder 2"/>
          <p:cNvSpPr>
            <a:spLocks noGrp="1"/>
          </p:cNvSpPr>
          <p:nvPr>
            <p:ph idx="1"/>
          </p:nvPr>
        </p:nvSpPr>
        <p:spPr/>
        <p:txBody>
          <a:bodyPr/>
          <a:lstStyle/>
          <a:p>
            <a:pPr lvl="0"/>
            <a:r>
              <a:rPr lang="en-GB" dirty="0"/>
              <a:t>explores how images are put together to construct accounts of the business/social world, and how images construct specific views of the social world;</a:t>
            </a:r>
            <a:endParaRPr lang="en-US" dirty="0"/>
          </a:p>
          <a:p>
            <a:pPr lvl="0"/>
            <a:r>
              <a:rPr lang="en-GB" dirty="0"/>
              <a:t>explores how forms of discursive power, such as authority or difference, are constructed through the visual image.</a:t>
            </a:r>
            <a:endParaRPr lang="en-US" dirty="0"/>
          </a:p>
          <a:p>
            <a:pPr marL="0" indent="0">
              <a:buNone/>
            </a:pPr>
            <a:endParaRPr lang="en-US" dirty="0"/>
          </a:p>
        </p:txBody>
      </p:sp>
    </p:spTree>
    <p:extLst>
      <p:ext uri="{BB962C8B-B14F-4D97-AF65-F5344CB8AC3E}">
        <p14:creationId xmlns:p14="http://schemas.microsoft.com/office/powerpoint/2010/main" val="274863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London and the Gherkin Tower</a:t>
            </a:r>
          </a:p>
        </p:txBody>
      </p:sp>
      <p:pic>
        <p:nvPicPr>
          <p:cNvPr id="7" name="Picture Placeholder 6" descr="gherkin-tower42-finsburysquare-from-citypoint-london-england-july2009-by-roadsofstone.jpg"/>
          <p:cNvPicPr>
            <a:picLocks noGrp="1" noChangeAspect="1"/>
          </p:cNvPicPr>
          <p:nvPr>
            <p:ph type="pic" idx="1"/>
          </p:nvPr>
        </p:nvPicPr>
        <p:blipFill>
          <a:blip r:embed="rId2">
            <a:extLst>
              <a:ext uri="{28A0092B-C50C-407E-A947-70E740481C1C}">
                <a14:useLocalDpi xmlns:a14="http://schemas.microsoft.com/office/drawing/2010/main" val="0"/>
              </a:ext>
            </a:extLst>
          </a:blip>
          <a:srcRect/>
          <a:stretch>
            <a:fillRect/>
          </a:stretch>
        </p:blipFill>
        <p:spPr/>
      </p:pic>
      <p:sp>
        <p:nvSpPr>
          <p:cNvPr id="6" name="Text Placeholder 5"/>
          <p:cNvSpPr>
            <a:spLocks noGrp="1"/>
          </p:cNvSpPr>
          <p:nvPr>
            <p:ph type="body" sz="half" idx="2"/>
          </p:nvPr>
        </p:nvSpPr>
        <p:spPr/>
        <p:txBody>
          <a:bodyPr/>
          <a:lstStyle/>
          <a:p>
            <a:r>
              <a:rPr lang="en-US" dirty="0"/>
              <a:t>Look at the symbolism of these huge new buildings rising above the surrounding buildings. </a:t>
            </a:r>
          </a:p>
        </p:txBody>
      </p:sp>
    </p:spTree>
    <p:extLst>
      <p:ext uri="{BB962C8B-B14F-4D97-AF65-F5344CB8AC3E}">
        <p14:creationId xmlns:p14="http://schemas.microsoft.com/office/powerpoint/2010/main" val="2668766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Doing Discourse Analysis 1</a:t>
            </a:r>
          </a:p>
        </p:txBody>
      </p:sp>
      <p:sp>
        <p:nvSpPr>
          <p:cNvPr id="6" name="Content Placeholder 5"/>
          <p:cNvSpPr>
            <a:spLocks noGrp="1"/>
          </p:cNvSpPr>
          <p:nvPr>
            <p:ph idx="1"/>
          </p:nvPr>
        </p:nvSpPr>
        <p:spPr/>
        <p:txBody>
          <a:bodyPr>
            <a:normAutofit/>
          </a:bodyPr>
          <a:lstStyle/>
          <a:p>
            <a:pPr lvl="0"/>
            <a:r>
              <a:rPr lang="en-GB" dirty="0"/>
              <a:t>start by trying to forget all one’s preconceptions and look at the image as if through fresh eyes;</a:t>
            </a:r>
            <a:endParaRPr lang="en-US" dirty="0"/>
          </a:p>
          <a:p>
            <a:pPr lvl="0"/>
            <a:r>
              <a:rPr lang="en-GB" dirty="0"/>
              <a:t>look carefully at every element of an image, and at their interrelation and do this over and over until thoroughly familiar with them;</a:t>
            </a:r>
            <a:endParaRPr lang="en-US" dirty="0"/>
          </a:p>
          <a:p>
            <a:pPr lvl="0"/>
            <a:r>
              <a:rPr lang="en-GB" dirty="0"/>
              <a:t>perhaps now identify key themes, or recurring visual images and start to think about connections between them;</a:t>
            </a:r>
            <a:endParaRPr lang="en-US" dirty="0"/>
          </a:p>
          <a:p>
            <a:pPr marL="0" indent="0">
              <a:buNone/>
            </a:pPr>
            <a:endParaRPr lang="en-US" dirty="0"/>
          </a:p>
        </p:txBody>
      </p:sp>
    </p:spTree>
    <p:extLst>
      <p:ext uri="{BB962C8B-B14F-4D97-AF65-F5344CB8AC3E}">
        <p14:creationId xmlns:p14="http://schemas.microsoft.com/office/powerpoint/2010/main" val="1249822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lvl="0"/>
            <a:r>
              <a:rPr lang="en-GB" dirty="0"/>
              <a:t>explore how the image works to persuade, i.e. how does it produce its effects of truth?</a:t>
            </a:r>
            <a:endParaRPr lang="en-US" dirty="0"/>
          </a:p>
          <a:p>
            <a:pPr lvl="0"/>
            <a:r>
              <a:rPr lang="en-GB" dirty="0"/>
              <a:t>Look for things which are the ‘common sense’ of a culture;</a:t>
            </a:r>
            <a:endParaRPr lang="en-US" dirty="0"/>
          </a:p>
          <a:p>
            <a:pPr lvl="0"/>
            <a:r>
              <a:rPr lang="en-GB" dirty="0"/>
              <a:t>Look for the complexities of the images, and how the underlying discourses may often contradict each other (e.g. discourses of prostitution which suggest the woman is to blame for the spread of disease, rather than the men who use her services);</a:t>
            </a:r>
            <a:endParaRPr lang="en-US" dirty="0"/>
          </a:p>
          <a:p>
            <a:pPr lvl="0"/>
            <a:r>
              <a:rPr lang="en-GB" dirty="0"/>
              <a:t>Look for what is not seen or said.  </a:t>
            </a:r>
            <a:endParaRPr lang="en-US" dirty="0"/>
          </a:p>
          <a:p>
            <a:endParaRPr lang="en-US" dirty="0"/>
          </a:p>
          <a:p>
            <a:endParaRPr lang="en-US" dirty="0"/>
          </a:p>
        </p:txBody>
      </p:sp>
    </p:spTree>
    <p:extLst>
      <p:ext uri="{BB962C8B-B14F-4D97-AF65-F5344CB8AC3E}">
        <p14:creationId xmlns:p14="http://schemas.microsoft.com/office/powerpoint/2010/main" val="200561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What is signified by these two images?</a:t>
            </a:r>
          </a:p>
        </p:txBody>
      </p:sp>
      <p:pic>
        <p:nvPicPr>
          <p:cNvPr id="7" name="Content Placeholder 6" descr="business_man_boss1.jpg"/>
          <p:cNvPicPr>
            <a:picLocks noGrp="1" noChangeAspect="1"/>
          </p:cNvPicPr>
          <p:nvPr>
            <p:ph sz="half" idx="1"/>
          </p:nvPr>
        </p:nvPicPr>
        <p:blipFill>
          <a:blip r:embed="rId2">
            <a:extLst>
              <a:ext uri="{28A0092B-C50C-407E-A947-70E740481C1C}">
                <a14:useLocalDpi xmlns:a14="http://schemas.microsoft.com/office/drawing/2010/main" val="0"/>
              </a:ext>
            </a:extLst>
          </a:blip>
          <a:srcRect l="14377" r="14377"/>
          <a:stretch>
            <a:fillRect/>
          </a:stretch>
        </p:blipFill>
        <p:spPr/>
      </p:pic>
      <p:pic>
        <p:nvPicPr>
          <p:cNvPr id="8" name="Content Placeholder 7" descr="Business-Woman.jpg"/>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l="-39020" r="-42015"/>
          <a:stretch/>
        </p:blipFill>
        <p:spPr>
          <a:xfrm>
            <a:off x="6429375" y="2205038"/>
            <a:ext cx="3854450" cy="3960812"/>
          </a:xfrm>
        </p:spPr>
      </p:pic>
    </p:spTree>
    <p:extLst>
      <p:ext uri="{BB962C8B-B14F-4D97-AF65-F5344CB8AC3E}">
        <p14:creationId xmlns:p14="http://schemas.microsoft.com/office/powerpoint/2010/main" val="14591708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Discourse Analysis II: Institutions and Ways of Seeing</a:t>
            </a:r>
            <a:r>
              <a:rPr lang="en-US" dirty="0"/>
              <a:t> </a:t>
            </a:r>
          </a:p>
        </p:txBody>
      </p:sp>
      <p:sp>
        <p:nvSpPr>
          <p:cNvPr id="6" name="Content Placeholder 5"/>
          <p:cNvSpPr>
            <a:spLocks noGrp="1"/>
          </p:cNvSpPr>
          <p:nvPr>
            <p:ph idx="1"/>
          </p:nvPr>
        </p:nvSpPr>
        <p:spPr/>
        <p:txBody>
          <a:bodyPr/>
          <a:lstStyle/>
          <a:p>
            <a:r>
              <a:rPr lang="en-GB" dirty="0"/>
              <a:t>The aim here is to explore how particular institutions and their practices are formed and sustained, and how they produce ‘us’;</a:t>
            </a:r>
            <a:r>
              <a:rPr lang="en-US" dirty="0"/>
              <a:t> </a:t>
            </a:r>
          </a:p>
          <a:p>
            <a:pPr lvl="0"/>
            <a:r>
              <a:rPr lang="en-US" dirty="0"/>
              <a:t>E</a:t>
            </a:r>
            <a:r>
              <a:rPr lang="en-GB" dirty="0" err="1"/>
              <a:t>xplores</a:t>
            </a:r>
            <a:r>
              <a:rPr lang="en-GB" dirty="0"/>
              <a:t> surveillance: who is a watcher and who the watched;</a:t>
            </a:r>
            <a:endParaRPr lang="en-US" dirty="0"/>
          </a:p>
          <a:p>
            <a:pPr lvl="0"/>
            <a:r>
              <a:rPr lang="en-GB" dirty="0"/>
              <a:t>institutional apparatus and technologies – how are things done in this company/sector?</a:t>
            </a:r>
            <a:endParaRPr lang="en-US" dirty="0"/>
          </a:p>
          <a:p>
            <a:endParaRPr lang="en-US" dirty="0"/>
          </a:p>
        </p:txBody>
      </p:sp>
    </p:spTree>
    <p:extLst>
      <p:ext uri="{BB962C8B-B14F-4D97-AF65-F5344CB8AC3E}">
        <p14:creationId xmlns:p14="http://schemas.microsoft.com/office/powerpoint/2010/main" val="666471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62684"/>
            <a:ext cx="8229600" cy="944628"/>
          </a:xfrm>
        </p:spPr>
        <p:txBody>
          <a:bodyPr>
            <a:normAutofit fontScale="90000"/>
          </a:bodyPr>
          <a:lstStyle/>
          <a:p>
            <a:br>
              <a:rPr lang="en-GB" sz="2400" u="sng"/>
            </a:br>
            <a:br>
              <a:rPr lang="en-GB" sz="2400" u="sng"/>
            </a:br>
            <a:br>
              <a:rPr lang="en-GB" sz="2400" u="sng"/>
            </a:br>
            <a:br>
              <a:rPr lang="en-GB" sz="2400" u="sng"/>
            </a:br>
            <a:br>
              <a:rPr lang="en-GB" sz="2400" u="sng"/>
            </a:br>
            <a:r>
              <a:rPr lang="en-GB" sz="2400" u="sng"/>
              <a:t>Doing </a:t>
            </a:r>
            <a:r>
              <a:rPr lang="en-GB" sz="2400" u="sng" dirty="0"/>
              <a:t>this kind of discourse analysis: how the lecture room influences how we behave</a:t>
            </a:r>
            <a:br>
              <a:rPr lang="en-US" sz="2800" u="sng" dirty="0"/>
            </a:br>
            <a:endParaRPr lang="en-US" sz="2800" dirty="0"/>
          </a:p>
        </p:txBody>
      </p:sp>
      <p:sp>
        <p:nvSpPr>
          <p:cNvPr id="3" name="Content Placeholder 2"/>
          <p:cNvSpPr>
            <a:spLocks noGrp="1"/>
          </p:cNvSpPr>
          <p:nvPr>
            <p:ph idx="1"/>
          </p:nvPr>
        </p:nvSpPr>
        <p:spPr/>
        <p:txBody>
          <a:bodyPr/>
          <a:lstStyle/>
          <a:p>
            <a:pPr lvl="0"/>
            <a:r>
              <a:rPr lang="en-GB" dirty="0"/>
              <a:t>describe the apparatus of the organisation (e.g. lecture room)</a:t>
            </a:r>
            <a:endParaRPr lang="en-US" dirty="0"/>
          </a:p>
          <a:p>
            <a:pPr lvl="0"/>
            <a:r>
              <a:rPr lang="en-US" dirty="0"/>
              <a:t>D</a:t>
            </a:r>
            <a:r>
              <a:rPr lang="en-GB" dirty="0" err="1"/>
              <a:t>escribe</a:t>
            </a:r>
            <a:r>
              <a:rPr lang="en-GB" dirty="0"/>
              <a:t> the technologies – this includes physical technologies but also practices;</a:t>
            </a:r>
            <a:endParaRPr lang="en-US" dirty="0"/>
          </a:p>
          <a:p>
            <a:pPr lvl="0"/>
            <a:r>
              <a:rPr lang="en-US" dirty="0"/>
              <a:t>T</a:t>
            </a:r>
            <a:r>
              <a:rPr lang="en-GB" dirty="0"/>
              <a:t>his lets us think about how institutions  produce and are produced by us </a:t>
            </a:r>
            <a:r>
              <a:rPr lang="en-GB"/>
              <a:t>as actors;</a:t>
            </a:r>
            <a:endParaRPr lang="en-GB" dirty="0"/>
          </a:p>
          <a:p>
            <a:pPr lvl="0"/>
            <a:r>
              <a:rPr lang="en-GB" dirty="0"/>
              <a:t>Examine how they are mutually involved.</a:t>
            </a:r>
            <a:endParaRPr lang="en-US" dirty="0"/>
          </a:p>
          <a:p>
            <a:endParaRPr lang="en-US" dirty="0"/>
          </a:p>
        </p:txBody>
      </p:sp>
    </p:spTree>
    <p:extLst>
      <p:ext uri="{BB962C8B-B14F-4D97-AF65-F5344CB8AC3E}">
        <p14:creationId xmlns:p14="http://schemas.microsoft.com/office/powerpoint/2010/main" val="2961025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62684"/>
            <a:ext cx="8229600" cy="944628"/>
          </a:xfrm>
        </p:spPr>
        <p:txBody>
          <a:bodyPr>
            <a:normAutofit fontScale="90000"/>
          </a:bodyPr>
          <a:lstStyle/>
          <a:p>
            <a:br>
              <a:rPr lang="en-GB" sz="2400" u="sng"/>
            </a:br>
            <a:br>
              <a:rPr lang="en-GB" sz="2400" u="sng"/>
            </a:br>
            <a:br>
              <a:rPr lang="en-GB" sz="2400" u="sng"/>
            </a:br>
            <a:br>
              <a:rPr lang="en-GB" sz="2400" u="sng"/>
            </a:br>
            <a:br>
              <a:rPr lang="en-GB" sz="2400" u="sng"/>
            </a:br>
            <a:r>
              <a:rPr lang="en-GB" sz="2400" u="sng"/>
              <a:t>Doing </a:t>
            </a:r>
            <a:r>
              <a:rPr lang="en-GB" sz="2400" u="sng" dirty="0"/>
              <a:t>this kind of discourse analysis: how the lecture room influences how we behave</a:t>
            </a:r>
            <a:br>
              <a:rPr lang="en-US" sz="2800" u="sng" dirty="0"/>
            </a:br>
            <a:endParaRPr lang="en-US" sz="2800" dirty="0"/>
          </a:p>
        </p:txBody>
      </p:sp>
      <p:sp>
        <p:nvSpPr>
          <p:cNvPr id="3" name="Content Placeholder 2"/>
          <p:cNvSpPr>
            <a:spLocks noGrp="1"/>
          </p:cNvSpPr>
          <p:nvPr>
            <p:ph idx="1"/>
          </p:nvPr>
        </p:nvSpPr>
        <p:spPr/>
        <p:txBody>
          <a:bodyPr/>
          <a:lstStyle/>
          <a:p>
            <a:pPr lvl="0"/>
            <a:r>
              <a:rPr lang="en-GB" dirty="0"/>
              <a:t>describe the apparatus of the organisation (e.g. lecture room)</a:t>
            </a:r>
            <a:endParaRPr lang="en-US" dirty="0"/>
          </a:p>
          <a:p>
            <a:pPr lvl="0"/>
            <a:r>
              <a:rPr lang="en-US" dirty="0"/>
              <a:t>D</a:t>
            </a:r>
            <a:r>
              <a:rPr lang="en-GB" dirty="0" err="1"/>
              <a:t>escribe</a:t>
            </a:r>
            <a:r>
              <a:rPr lang="en-GB" dirty="0"/>
              <a:t> the technologies – this includes physical technologies but also practices;</a:t>
            </a:r>
            <a:endParaRPr lang="en-US" dirty="0"/>
          </a:p>
          <a:p>
            <a:pPr lvl="0"/>
            <a:r>
              <a:rPr lang="en-US" dirty="0"/>
              <a:t>T</a:t>
            </a:r>
            <a:r>
              <a:rPr lang="en-GB" dirty="0"/>
              <a:t>his lets us think about how institutions  produce and are produced by us </a:t>
            </a:r>
            <a:r>
              <a:rPr lang="en-GB"/>
              <a:t>as actors;</a:t>
            </a:r>
            <a:endParaRPr lang="en-GB" dirty="0"/>
          </a:p>
          <a:p>
            <a:pPr lvl="0"/>
            <a:r>
              <a:rPr lang="en-GB" dirty="0"/>
              <a:t>Examine how they are mutually involved.</a:t>
            </a:r>
            <a:endParaRPr lang="en-US" dirty="0"/>
          </a:p>
          <a:p>
            <a:endParaRPr lang="en-US" dirty="0"/>
          </a:p>
        </p:txBody>
      </p:sp>
    </p:spTree>
    <p:extLst>
      <p:ext uri="{BB962C8B-B14F-4D97-AF65-F5344CB8AC3E}">
        <p14:creationId xmlns:p14="http://schemas.microsoft.com/office/powerpoint/2010/main" val="36319236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7BEE12-1CD8-4FD9-A04D-5D2142104AFE}"/>
              </a:ext>
            </a:extLst>
          </p:cNvPr>
          <p:cNvSpPr>
            <a:spLocks noGrp="1"/>
          </p:cNvSpPr>
          <p:nvPr>
            <p:ph type="ctrTitle"/>
          </p:nvPr>
        </p:nvSpPr>
        <p:spPr/>
        <p:txBody>
          <a:bodyPr/>
          <a:lstStyle/>
          <a:p>
            <a:r>
              <a:rPr lang="en-GB" dirty="0"/>
              <a:t>Case Study</a:t>
            </a:r>
          </a:p>
        </p:txBody>
      </p:sp>
      <p:sp>
        <p:nvSpPr>
          <p:cNvPr id="5" name="Subtitle 4">
            <a:extLst>
              <a:ext uri="{FF2B5EF4-FFF2-40B4-BE49-F238E27FC236}">
                <a16:creationId xmlns:a16="http://schemas.microsoft.com/office/drawing/2014/main" id="{892BFD97-E25B-49FD-A799-0EFD6779A4B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19253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E90B-0C91-4624-8C46-48D2C1209128}"/>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7E944D10-4FFF-45A4-B6B7-EFEFFD12B509}"/>
              </a:ext>
            </a:extLst>
          </p:cNvPr>
          <p:cNvSpPr>
            <a:spLocks noGrp="1"/>
          </p:cNvSpPr>
          <p:nvPr>
            <p:ph idx="1"/>
          </p:nvPr>
        </p:nvSpPr>
        <p:spPr/>
        <p:txBody>
          <a:bodyPr>
            <a:normAutofit fontScale="92500" lnSpcReduction="20000"/>
          </a:bodyPr>
          <a:lstStyle/>
          <a:p>
            <a:pPr algn="just"/>
            <a:r>
              <a:rPr lang="en-GB" dirty="0"/>
              <a:t>A case study is often referred to as a method.</a:t>
            </a:r>
          </a:p>
          <a:p>
            <a:pPr algn="just"/>
            <a:r>
              <a:rPr lang="en-GB" dirty="0"/>
              <a:t>This is incorrect. Case study is a research approach or research design.</a:t>
            </a:r>
          </a:p>
          <a:p>
            <a:pPr algn="just"/>
            <a:r>
              <a:rPr lang="en-GB" dirty="0"/>
              <a:t>A case could be a person, a community or an organization.</a:t>
            </a:r>
          </a:p>
          <a:p>
            <a:pPr algn="just"/>
            <a:r>
              <a:rPr lang="en-GB" dirty="0"/>
              <a:t>Case studies can be, but are not exclusively longitudinal.</a:t>
            </a:r>
          </a:p>
          <a:p>
            <a:pPr algn="just"/>
            <a:r>
              <a:rPr lang="en-GB" dirty="0"/>
              <a:t>The data collected in a case study can be qualitative or quantitative (or both). The most typical data collection technique in case studies is interviews</a:t>
            </a:r>
          </a:p>
          <a:p>
            <a:pPr algn="just"/>
            <a:r>
              <a:rPr lang="en-GB" dirty="0"/>
              <a:t>In the organisation setting, documents such as meeting notes, policies and emails can be used as supplementary case data. </a:t>
            </a:r>
          </a:p>
          <a:p>
            <a:pPr algn="just"/>
            <a:r>
              <a:rPr lang="en-GB" dirty="0"/>
              <a:t>It is important within case research to get data from multiple sources (this can be interview data from multiple respondents) to build up a reliable understanding of what is being observed.</a:t>
            </a:r>
          </a:p>
        </p:txBody>
      </p:sp>
    </p:spTree>
    <p:extLst>
      <p:ext uri="{BB962C8B-B14F-4D97-AF65-F5344CB8AC3E}">
        <p14:creationId xmlns:p14="http://schemas.microsoft.com/office/powerpoint/2010/main" val="2636655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CDDE-DA7C-4C41-ACCE-C2FE7F3E1CB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11A1ABDD-781C-4ED6-9BA6-72E159748C33}"/>
              </a:ext>
            </a:extLst>
          </p:cNvPr>
          <p:cNvSpPr>
            <a:spLocks noGrp="1"/>
          </p:cNvSpPr>
          <p:nvPr>
            <p:ph idx="1"/>
          </p:nvPr>
        </p:nvSpPr>
        <p:spPr/>
        <p:txBody>
          <a:bodyPr>
            <a:normAutofit lnSpcReduction="10000"/>
          </a:bodyPr>
          <a:lstStyle/>
          <a:p>
            <a:pPr algn="just"/>
            <a:r>
              <a:rPr lang="en-US" dirty="0"/>
              <a:t>The basic case study entails the detailed and intensive analysis of a single case. </a:t>
            </a:r>
          </a:p>
          <a:p>
            <a:pPr algn="just"/>
            <a:r>
              <a:rPr lang="en-US" dirty="0"/>
              <a:t>As Stake (1995) observes, case study research is concerned with the complexity and particular nature of the case in question. Some of the best known studies in business and management research are based on this kind of design.</a:t>
            </a:r>
          </a:p>
          <a:p>
            <a:pPr algn="just"/>
            <a:r>
              <a:rPr lang="en-US" dirty="0"/>
              <a:t>In the case of organizational case studies, a case can be:</a:t>
            </a:r>
          </a:p>
          <a:p>
            <a:pPr lvl="1" algn="just"/>
            <a:r>
              <a:rPr lang="en-US" dirty="0"/>
              <a:t>A single organization</a:t>
            </a:r>
          </a:p>
          <a:p>
            <a:pPr lvl="1" algn="just"/>
            <a:r>
              <a:rPr lang="en-US" dirty="0"/>
              <a:t>A single location </a:t>
            </a:r>
          </a:p>
          <a:p>
            <a:pPr lvl="1" algn="just"/>
            <a:r>
              <a:rPr lang="en-GB" dirty="0"/>
              <a:t>A single person</a:t>
            </a:r>
          </a:p>
          <a:p>
            <a:pPr lvl="1" algn="just"/>
            <a:r>
              <a:rPr lang="en-GB" dirty="0"/>
              <a:t>A single event</a:t>
            </a:r>
          </a:p>
        </p:txBody>
      </p:sp>
    </p:spTree>
    <p:extLst>
      <p:ext uri="{BB962C8B-B14F-4D97-AF65-F5344CB8AC3E}">
        <p14:creationId xmlns:p14="http://schemas.microsoft.com/office/powerpoint/2010/main" val="495314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5C90B-A90D-46DA-B4FD-05A656DDAA27}"/>
              </a:ext>
            </a:extLst>
          </p:cNvPr>
          <p:cNvSpPr>
            <a:spLocks noGrp="1"/>
          </p:cNvSpPr>
          <p:nvPr>
            <p:ph type="title"/>
          </p:nvPr>
        </p:nvSpPr>
        <p:spPr/>
        <p:txBody>
          <a:bodyPr/>
          <a:lstStyle/>
          <a:p>
            <a:r>
              <a:rPr lang="en-GB" dirty="0"/>
              <a:t>Validity and reliability</a:t>
            </a:r>
          </a:p>
        </p:txBody>
      </p:sp>
      <p:sp>
        <p:nvSpPr>
          <p:cNvPr id="3" name="Content Placeholder 2">
            <a:extLst>
              <a:ext uri="{FF2B5EF4-FFF2-40B4-BE49-F238E27FC236}">
                <a16:creationId xmlns:a16="http://schemas.microsoft.com/office/drawing/2014/main" id="{51130359-97A5-495F-AA62-5DAC5E61B289}"/>
              </a:ext>
            </a:extLst>
          </p:cNvPr>
          <p:cNvSpPr>
            <a:spLocks noGrp="1"/>
          </p:cNvSpPr>
          <p:nvPr>
            <p:ph idx="1"/>
          </p:nvPr>
        </p:nvSpPr>
        <p:spPr/>
        <p:txBody>
          <a:bodyPr>
            <a:normAutofit fontScale="92500" lnSpcReduction="10000"/>
          </a:bodyPr>
          <a:lstStyle/>
          <a:p>
            <a:pPr algn="just"/>
            <a:r>
              <a:rPr lang="en-US" dirty="0"/>
              <a:t>One question on which a great deal of discussion has centered concerns the </a:t>
            </a:r>
            <a:r>
              <a:rPr lang="en-US" b="1" dirty="0"/>
              <a:t>external validity </a:t>
            </a:r>
            <a:r>
              <a:rPr lang="en-US" dirty="0"/>
              <a:t>or </a:t>
            </a:r>
            <a:r>
              <a:rPr lang="en-US" b="1" dirty="0"/>
              <a:t>generalizability </a:t>
            </a:r>
            <a:r>
              <a:rPr lang="en-US" dirty="0"/>
              <a:t>of case study research. </a:t>
            </a:r>
          </a:p>
          <a:p>
            <a:pPr algn="just"/>
            <a:r>
              <a:rPr lang="en-US" dirty="0"/>
              <a:t>How can a single case possibly be representative so that it might yield findings that can be applied more generally to other cases?</a:t>
            </a:r>
          </a:p>
          <a:p>
            <a:pPr algn="just"/>
            <a:r>
              <a:rPr lang="en-GB" dirty="0"/>
              <a:t>It is important to </a:t>
            </a:r>
            <a:r>
              <a:rPr lang="en-US" dirty="0"/>
              <a:t>appreciate that case study researchers do not delude themselves that it is possible to identify typical cases that can be used to represent a certain class of objects, whether it is factories, managers, or critical events. In other words, they do not think that a case study is a sample of one.</a:t>
            </a:r>
          </a:p>
          <a:p>
            <a:pPr algn="just"/>
            <a:r>
              <a:rPr lang="en-US" dirty="0"/>
              <a:t>It is important, however, in your research design, to explain why your case is a representative case.</a:t>
            </a:r>
            <a:endParaRPr lang="en-GB" dirty="0"/>
          </a:p>
        </p:txBody>
      </p:sp>
    </p:spTree>
    <p:extLst>
      <p:ext uri="{BB962C8B-B14F-4D97-AF65-F5344CB8AC3E}">
        <p14:creationId xmlns:p14="http://schemas.microsoft.com/office/powerpoint/2010/main" val="4271403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B8D8-A82A-4D4D-BE2D-7825DEECA4D8}"/>
              </a:ext>
            </a:extLst>
          </p:cNvPr>
          <p:cNvSpPr>
            <a:spLocks noGrp="1"/>
          </p:cNvSpPr>
          <p:nvPr>
            <p:ph type="title"/>
          </p:nvPr>
        </p:nvSpPr>
        <p:spPr/>
        <p:txBody>
          <a:bodyPr/>
          <a:lstStyle/>
          <a:p>
            <a:r>
              <a:rPr lang="en-GB" dirty="0"/>
              <a:t>Leading case study researchers</a:t>
            </a:r>
          </a:p>
        </p:txBody>
      </p:sp>
      <p:sp>
        <p:nvSpPr>
          <p:cNvPr id="3" name="Content Placeholder 2">
            <a:extLst>
              <a:ext uri="{FF2B5EF4-FFF2-40B4-BE49-F238E27FC236}">
                <a16:creationId xmlns:a16="http://schemas.microsoft.com/office/drawing/2014/main" id="{7F3540FE-1376-41B4-ACEB-79EA8BA2DE36}"/>
              </a:ext>
            </a:extLst>
          </p:cNvPr>
          <p:cNvSpPr>
            <a:spLocks noGrp="1"/>
          </p:cNvSpPr>
          <p:nvPr>
            <p:ph idx="1"/>
          </p:nvPr>
        </p:nvSpPr>
        <p:spPr/>
        <p:txBody>
          <a:bodyPr/>
          <a:lstStyle/>
          <a:p>
            <a:pPr algn="just"/>
            <a:r>
              <a:rPr lang="en-GB" dirty="0"/>
              <a:t>There are three academics whom I would recommend that you familiarise yourself with if you are considering a case study design:</a:t>
            </a:r>
          </a:p>
          <a:p>
            <a:pPr lvl="1" algn="just"/>
            <a:r>
              <a:rPr lang="en-GB" dirty="0"/>
              <a:t>Robert Yin – the key author on case study design, methods and reliability.</a:t>
            </a:r>
          </a:p>
          <a:p>
            <a:pPr lvl="1" algn="just"/>
            <a:r>
              <a:rPr lang="en-GB" dirty="0"/>
              <a:t>Dennis </a:t>
            </a:r>
            <a:r>
              <a:rPr lang="en-GB" dirty="0" err="1"/>
              <a:t>Gioia</a:t>
            </a:r>
            <a:r>
              <a:rPr lang="en-GB" dirty="0"/>
              <a:t> – an excellent approach to single case study design.</a:t>
            </a:r>
          </a:p>
          <a:p>
            <a:pPr lvl="1" algn="just"/>
            <a:r>
              <a:rPr lang="en-GB" dirty="0"/>
              <a:t>Kathleen Eisenhardt – an excellent approach to multiple case study design.</a:t>
            </a:r>
          </a:p>
        </p:txBody>
      </p:sp>
    </p:spTree>
    <p:extLst>
      <p:ext uri="{BB962C8B-B14F-4D97-AF65-F5344CB8AC3E}">
        <p14:creationId xmlns:p14="http://schemas.microsoft.com/office/powerpoint/2010/main" val="36611062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AFA2-6EA9-423A-99B4-2B0E12ADE56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005C323-815A-45FE-98EE-AAFA9633E1B6}"/>
              </a:ext>
            </a:extLst>
          </p:cNvPr>
          <p:cNvSpPr>
            <a:spLocks noGrp="1"/>
          </p:cNvSpPr>
          <p:nvPr>
            <p:ph idx="1"/>
          </p:nvPr>
        </p:nvSpPr>
        <p:spPr/>
        <p:txBody>
          <a:bodyPr>
            <a:normAutofit/>
          </a:bodyPr>
          <a:lstStyle/>
          <a:p>
            <a:r>
              <a:rPr lang="en-GB" dirty="0"/>
              <a:t>Some of the most influential management research is based on a case study design;</a:t>
            </a:r>
          </a:p>
          <a:p>
            <a:r>
              <a:rPr lang="en-GB" dirty="0"/>
              <a:t>The predominant data collection technique in case studies is interviews</a:t>
            </a:r>
          </a:p>
          <a:p>
            <a:r>
              <a:rPr lang="en-GB" dirty="0"/>
              <a:t>It is important to state why your case is representative of the research area.</a:t>
            </a:r>
          </a:p>
          <a:p>
            <a:r>
              <a:rPr lang="en-GB" dirty="0"/>
              <a:t>Familiarise yourself with the leading academics in the field of case study research.</a:t>
            </a:r>
          </a:p>
          <a:p>
            <a:pPr marL="0" indent="0">
              <a:buNone/>
            </a:pPr>
            <a:endParaRPr lang="en-GB" dirty="0"/>
          </a:p>
        </p:txBody>
      </p:sp>
    </p:spTree>
    <p:extLst>
      <p:ext uri="{BB962C8B-B14F-4D97-AF65-F5344CB8AC3E}">
        <p14:creationId xmlns:p14="http://schemas.microsoft.com/office/powerpoint/2010/main" val="965399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C5A149-F3CD-406A-B1E0-019F944E4C90}"/>
              </a:ext>
            </a:extLst>
          </p:cNvPr>
          <p:cNvSpPr>
            <a:spLocks noGrp="1"/>
          </p:cNvSpPr>
          <p:nvPr>
            <p:ph type="title"/>
          </p:nvPr>
        </p:nvSpPr>
        <p:spPr/>
        <p:txBody>
          <a:bodyPr/>
          <a:lstStyle/>
          <a:p>
            <a:r>
              <a:rPr lang="en-GB" dirty="0"/>
              <a:t>Grounded </a:t>
            </a:r>
            <a:r>
              <a:rPr lang="en-GB" dirty="0" err="1"/>
              <a:t>Thoery</a:t>
            </a:r>
            <a:endParaRPr lang="en-GB" dirty="0"/>
          </a:p>
        </p:txBody>
      </p:sp>
      <p:sp>
        <p:nvSpPr>
          <p:cNvPr id="5" name="Text Placeholder 4">
            <a:extLst>
              <a:ext uri="{FF2B5EF4-FFF2-40B4-BE49-F238E27FC236}">
                <a16:creationId xmlns:a16="http://schemas.microsoft.com/office/drawing/2014/main" id="{DB86EF50-8B20-4E4E-A410-3D20AB49C9E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356735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14994" y="268602"/>
            <a:ext cx="9805852"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lstStyle/>
          <a:p>
            <a:pPr algn="l" eaLnBrk="1" hangingPunct="1"/>
            <a:r>
              <a:rPr lang="en-US" altLang="en-US" sz="4000" dirty="0">
                <a:ea typeface="ＭＳ Ｐゴシック" pitchFamily="34" charset="-128"/>
              </a:rPr>
              <a:t>4 approaches moving from data to theory</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graphicFrame>
        <p:nvGraphicFramePr>
          <p:cNvPr id="5" name="Diagram 4"/>
          <p:cNvGraphicFramePr/>
          <p:nvPr/>
        </p:nvGraphicFramePr>
        <p:xfrm>
          <a:off x="1703511" y="1490547"/>
          <a:ext cx="8712968" cy="5242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1851057" y="2994373"/>
            <a:ext cx="1828800" cy="2234827"/>
          </a:xfrm>
          <a:prstGeom prst="rect">
            <a:avLst/>
          </a:prstGeom>
        </p:spPr>
      </p:pic>
      <p:pic>
        <p:nvPicPr>
          <p:cNvPr id="7" name="Picture 6"/>
          <p:cNvPicPr>
            <a:picLocks noChangeAspect="1"/>
          </p:cNvPicPr>
          <p:nvPr/>
        </p:nvPicPr>
        <p:blipFill>
          <a:blip r:embed="rId9"/>
          <a:stretch>
            <a:fillRect/>
          </a:stretch>
        </p:blipFill>
        <p:spPr>
          <a:xfrm>
            <a:off x="3909119" y="2967795"/>
            <a:ext cx="2006476" cy="2261405"/>
          </a:xfrm>
          <a:prstGeom prst="rect">
            <a:avLst/>
          </a:prstGeom>
        </p:spPr>
      </p:pic>
      <p:pic>
        <p:nvPicPr>
          <p:cNvPr id="8" name="Picture 7"/>
          <p:cNvPicPr>
            <a:picLocks noChangeAspect="1"/>
          </p:cNvPicPr>
          <p:nvPr/>
        </p:nvPicPr>
        <p:blipFill>
          <a:blip r:embed="rId10"/>
          <a:stretch>
            <a:fillRect/>
          </a:stretch>
        </p:blipFill>
        <p:spPr>
          <a:xfrm>
            <a:off x="6199922" y="2994373"/>
            <a:ext cx="1849272" cy="2234827"/>
          </a:xfrm>
          <a:prstGeom prst="rect">
            <a:avLst/>
          </a:prstGeom>
        </p:spPr>
      </p:pic>
      <p:pic>
        <p:nvPicPr>
          <p:cNvPr id="9" name="Picture 8"/>
          <p:cNvPicPr>
            <a:picLocks noChangeAspect="1"/>
          </p:cNvPicPr>
          <p:nvPr/>
        </p:nvPicPr>
        <p:blipFill>
          <a:blip r:embed="rId11"/>
          <a:stretch>
            <a:fillRect/>
          </a:stretch>
        </p:blipFill>
        <p:spPr>
          <a:xfrm>
            <a:off x="8416070" y="2860614"/>
            <a:ext cx="1625600" cy="2032000"/>
          </a:xfrm>
          <a:prstGeom prst="rect">
            <a:avLst/>
          </a:prstGeom>
        </p:spPr>
      </p:pic>
      <p:pic>
        <p:nvPicPr>
          <p:cNvPr id="10" name="Picture 9"/>
          <p:cNvPicPr>
            <a:picLocks noChangeAspect="1"/>
          </p:cNvPicPr>
          <p:nvPr/>
        </p:nvPicPr>
        <p:blipFill>
          <a:blip r:embed="rId12"/>
          <a:stretch>
            <a:fillRect/>
          </a:stretch>
        </p:blipFill>
        <p:spPr>
          <a:xfrm>
            <a:off x="8416071" y="4900180"/>
            <a:ext cx="1639602" cy="1641217"/>
          </a:xfrm>
          <a:prstGeom prst="rect">
            <a:avLst/>
          </a:prstGeom>
        </p:spPr>
      </p:pic>
    </p:spTree>
    <p:extLst>
      <p:ext uri="{BB962C8B-B14F-4D97-AF65-F5344CB8AC3E}">
        <p14:creationId xmlns:p14="http://schemas.microsoft.com/office/powerpoint/2010/main" val="38876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41120" y="175219"/>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Inductive logic (</a:t>
            </a:r>
            <a:r>
              <a:rPr lang="en-US" altLang="en-US" dirty="0" err="1">
                <a:ea typeface="ＭＳ Ｐゴシック" pitchFamily="34" charset="-128"/>
              </a:rPr>
              <a:t>Gioia</a:t>
            </a:r>
            <a:r>
              <a:rPr lang="en-US" altLang="en-US" dirty="0">
                <a:ea typeface="ＭＳ Ｐゴシック" pitchFamily="34" charset="-128"/>
              </a:rPr>
              <a:t>)</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207575" y="1248441"/>
            <a:ext cx="7729695" cy="355825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a:latin typeface="Arial" panose="020B0604020202020204" pitchFamily="34" charset="0"/>
                <a:cs typeface="Arial" panose="020B0604020202020204" pitchFamily="34" charset="0"/>
              </a:rPr>
              <a:t>Grounded theory based, interpretive</a:t>
            </a:r>
          </a:p>
          <a:p>
            <a:pPr eaLnBrk="1" hangingPunct="1">
              <a:buFont typeface="Arial" charset="0"/>
              <a:buChar char="•"/>
            </a:pPr>
            <a:r>
              <a:rPr lang="en-GB" altLang="en-US" sz="2400" kern="0" dirty="0">
                <a:latin typeface="Arial" panose="020B0604020202020204" pitchFamily="34" charset="0"/>
                <a:cs typeface="Arial" panose="020B0604020202020204" pitchFamily="34" charset="0"/>
              </a:rPr>
              <a:t>Usually draws on in-depth examples </a:t>
            </a:r>
          </a:p>
          <a:p>
            <a:pPr eaLnBrk="1" hangingPunct="1">
              <a:buFont typeface="Arial" charset="0"/>
              <a:buChar char="•"/>
            </a:pPr>
            <a:r>
              <a:rPr lang="en-GB" altLang="en-US" sz="2400" kern="0" dirty="0">
                <a:latin typeface="Arial" panose="020B0604020202020204" pitchFamily="34" charset="0"/>
                <a:cs typeface="Arial" panose="020B0604020202020204" pitchFamily="34" charset="0"/>
              </a:rPr>
              <a:t>Focus is on informant’s understanding</a:t>
            </a:r>
          </a:p>
          <a:p>
            <a:pPr eaLnBrk="1" hangingPunct="1">
              <a:buFont typeface="Arial" charset="0"/>
              <a:buChar char="•"/>
            </a:pPr>
            <a:r>
              <a:rPr lang="en-GB" altLang="en-US" sz="2400" kern="0" dirty="0">
                <a:latin typeface="Arial" panose="020B0604020202020204" pitchFamily="34" charset="0"/>
                <a:cs typeface="Arial" panose="020B0604020202020204" pitchFamily="34" charset="0"/>
              </a:rPr>
              <a:t>Theory is generated in form of new concepts</a:t>
            </a:r>
            <a:endParaRPr lang="en-US" altLang="en-US" sz="2400" kern="0" dirty="0">
              <a:latin typeface="Arial" panose="020B0604020202020204" pitchFamily="34" charset="0"/>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7789" y="3283131"/>
            <a:ext cx="5828416" cy="3317100"/>
          </a:xfrm>
          <a:prstGeom prst="rect">
            <a:avLst/>
          </a:prstGeom>
        </p:spPr>
      </p:pic>
    </p:spTree>
    <p:extLst>
      <p:ext uri="{BB962C8B-B14F-4D97-AF65-F5344CB8AC3E}">
        <p14:creationId xmlns:p14="http://schemas.microsoft.com/office/powerpoint/2010/main" val="178773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402080" y="228802"/>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Example of a data structure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2913101" y="5121657"/>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algn="r" eaLnBrk="1" hangingPunct="1">
              <a:buNone/>
            </a:pPr>
            <a:r>
              <a:rPr lang="en-US" altLang="en-US" sz="1800" kern="0" dirty="0">
                <a:ea typeface="ＭＳ Ｐゴシック" pitchFamily="34" charset="-128"/>
              </a:rPr>
              <a:t>Source: Corley &amp; </a:t>
            </a:r>
            <a:r>
              <a:rPr lang="en-US" altLang="en-US" sz="1800" kern="0" dirty="0" err="1">
                <a:ea typeface="ＭＳ Ｐゴシック" pitchFamily="34" charset="-128"/>
              </a:rPr>
              <a:t>Gioia</a:t>
            </a:r>
            <a:r>
              <a:rPr lang="en-US" altLang="en-US" sz="1800" kern="0" dirty="0">
                <a:ea typeface="ＭＳ Ｐゴシック" pitchFamily="34" charset="-128"/>
              </a:rPr>
              <a:t> (2004)</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93" y="1372614"/>
            <a:ext cx="7455953" cy="5256584"/>
          </a:xfrm>
          <a:prstGeom prst="rect">
            <a:avLst/>
          </a:prstGeom>
        </p:spPr>
      </p:pic>
    </p:spTree>
    <p:extLst>
      <p:ext uri="{BB962C8B-B14F-4D97-AF65-F5344CB8AC3E}">
        <p14:creationId xmlns:p14="http://schemas.microsoft.com/office/powerpoint/2010/main" val="1626003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71452" y="222022"/>
            <a:ext cx="1012806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Integrating themes into a model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1955158" y="5229200"/>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algn="r" eaLnBrk="1" hangingPunct="1">
              <a:buNone/>
            </a:pPr>
            <a:r>
              <a:rPr lang="en-US" altLang="en-US" sz="1800" kern="0" dirty="0">
                <a:ea typeface="ＭＳ Ｐゴシック" pitchFamily="34" charset="-128"/>
              </a:rPr>
              <a:t>Source: Corley &amp; </a:t>
            </a:r>
            <a:r>
              <a:rPr lang="en-US" altLang="en-US" sz="1800" kern="0" dirty="0" err="1">
                <a:ea typeface="ＭＳ Ｐゴシック" pitchFamily="34" charset="-128"/>
              </a:rPr>
              <a:t>Gioia</a:t>
            </a:r>
            <a:r>
              <a:rPr lang="en-US" altLang="en-US" sz="1800" kern="0" dirty="0">
                <a:ea typeface="ＭＳ Ｐゴシック" pitchFamily="34" charset="-128"/>
              </a:rPr>
              <a:t> (2004)</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5307" y="1397388"/>
            <a:ext cx="10060373" cy="4602818"/>
          </a:xfrm>
          <a:prstGeom prst="rect">
            <a:avLst/>
          </a:prstGeom>
        </p:spPr>
      </p:pic>
    </p:spTree>
    <p:extLst>
      <p:ext uri="{BB962C8B-B14F-4D97-AF65-F5344CB8AC3E}">
        <p14:creationId xmlns:p14="http://schemas.microsoft.com/office/powerpoint/2010/main" val="636975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54034" y="262049"/>
            <a:ext cx="9657805"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Comparative logic (</a:t>
            </a:r>
            <a:r>
              <a:rPr lang="en-US" altLang="en-US" dirty="0" err="1">
                <a:ea typeface="ＭＳ Ｐゴシック" pitchFamily="34" charset="-128"/>
              </a:rPr>
              <a:t>Eisenhardt</a:t>
            </a:r>
            <a:r>
              <a:rPr lang="en-US" altLang="en-US" dirty="0">
                <a:ea typeface="ＭＳ Ｐゴシック" pitchFamily="34" charset="-128"/>
              </a:rPr>
              <a:t>)</a:t>
            </a:r>
          </a:p>
        </p:txBody>
      </p:sp>
      <p:sp>
        <p:nvSpPr>
          <p:cNvPr id="4099" name="Rectangle 3"/>
          <p:cNvSpPr>
            <a:spLocks noGrp="1" noChangeArrowheads="1"/>
          </p:cNvSpPr>
          <p:nvPr>
            <p:ph idx="1"/>
          </p:nvPr>
        </p:nvSpPr>
        <p:spPr>
          <a:xfrm>
            <a:off x="271489" y="1296037"/>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271488" y="1377293"/>
            <a:ext cx="11040945"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a:latin typeface="Arial" panose="020B0604020202020204" pitchFamily="34" charset="0"/>
                <a:cs typeface="Arial" panose="020B0604020202020204" pitchFamily="34" charset="0"/>
              </a:rPr>
              <a:t>Theory building and theory testing related </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Instigates similarity and variance across multiple cases to build theory </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Various sources of data considered </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‘measures’ and ‘constructs’ </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Focus is on facts, variance, relationship</a:t>
            </a:r>
            <a:endParaRPr lang="en-US" altLang="en-US" sz="2800" kern="0" dirty="0">
              <a:latin typeface="Arial" panose="020B0604020202020204" pitchFamily="34" charset="0"/>
              <a:cs typeface="Arial" panose="020B0604020202020204" pitchFamily="34" charset="0"/>
            </a:endParaRPr>
          </a:p>
          <a:p>
            <a:pPr eaLnBrk="1" hangingPunct="1">
              <a:buFont typeface="Arial" charset="0"/>
              <a:buChar char="•"/>
            </a:pPr>
            <a:endParaRPr lang="en-GB" altLang="en-US" sz="2800" kern="0" dirty="0">
              <a:latin typeface="Arial" panose="020B0604020202020204" pitchFamily="34" charset="0"/>
              <a:cs typeface="Arial" panose="020B0604020202020204" pitchFamily="34" charset="0"/>
            </a:endParaRPr>
          </a:p>
          <a:p>
            <a:pPr marL="0" indent="0" eaLnBrk="1" hangingPunct="1">
              <a:buNone/>
            </a:pPr>
            <a:endParaRPr lang="en-GB" altLang="en-US" sz="4000" kern="0" dirty="0">
              <a:latin typeface="Arial" panose="020B0604020202020204" pitchFamily="34" charset="0"/>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eaLnBrk="1" hangingPunct="1"/>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7971" y="3559018"/>
            <a:ext cx="5219622" cy="3081230"/>
          </a:xfrm>
          <a:prstGeom prst="rect">
            <a:avLst/>
          </a:prstGeom>
        </p:spPr>
      </p:pic>
    </p:spTree>
    <p:extLst>
      <p:ext uri="{BB962C8B-B14F-4D97-AF65-F5344CB8AC3E}">
        <p14:creationId xmlns:p14="http://schemas.microsoft.com/office/powerpoint/2010/main" val="1810232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27908" y="193888"/>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Contrasting cases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1704" y="1341120"/>
            <a:ext cx="4615408" cy="5487672"/>
          </a:xfrm>
          <a:prstGeom prst="rect">
            <a:avLst/>
          </a:prstGeom>
        </p:spPr>
      </p:pic>
      <p:sp>
        <p:nvSpPr>
          <p:cNvPr id="7" name="Rectangle 3"/>
          <p:cNvSpPr txBox="1">
            <a:spLocks noChangeArrowheads="1"/>
          </p:cNvSpPr>
          <p:nvPr/>
        </p:nvSpPr>
        <p:spPr bwMode="auto">
          <a:xfrm>
            <a:off x="2531992" y="5229200"/>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algn="r" eaLnBrk="1" hangingPunct="1">
              <a:buNone/>
            </a:pPr>
            <a:r>
              <a:rPr lang="en-US" altLang="en-US" sz="1800" kern="0" dirty="0">
                <a:ea typeface="ＭＳ Ｐゴシック" pitchFamily="34" charset="-128"/>
              </a:rPr>
              <a:t>Source: </a:t>
            </a:r>
            <a:r>
              <a:rPr lang="en-US" altLang="en-US" sz="1800" kern="0" dirty="0" err="1">
                <a:ea typeface="ＭＳ Ｐゴシック" pitchFamily="34" charset="-128"/>
              </a:rPr>
              <a:t>Eisenhardt</a:t>
            </a:r>
            <a:r>
              <a:rPr lang="en-US" altLang="en-US" sz="1800" kern="0" dirty="0">
                <a:ea typeface="ＭＳ Ｐゴシック" pitchFamily="34" charset="-128"/>
              </a:rPr>
              <a:t> (1989)</a:t>
            </a:r>
          </a:p>
        </p:txBody>
      </p:sp>
    </p:spTree>
    <p:extLst>
      <p:ext uri="{BB962C8B-B14F-4D97-AF65-F5344CB8AC3E}">
        <p14:creationId xmlns:p14="http://schemas.microsoft.com/office/powerpoint/2010/main" val="651313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34218" y="204612"/>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Building a model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1955158" y="1091936"/>
            <a:ext cx="8100513"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endParaRPr lang="en-US" altLang="en-US" sz="2000" kern="0" dirty="0"/>
          </a:p>
          <a:p>
            <a:pPr eaLnBrk="1" hangingPunct="1">
              <a:buFont typeface="Arial" charset="0"/>
              <a:buChar char="•"/>
            </a:pPr>
            <a:endParaRPr lang="en-GB" altLang="en-US" sz="2000" kern="0" dirty="0"/>
          </a:p>
          <a:p>
            <a:pPr eaLnBrk="1" hangingPunct="1">
              <a:buFont typeface="Arial" charset="0"/>
              <a:buChar char="•"/>
            </a:pPr>
            <a:endParaRPr lang="en-GB" altLang="en-US" kern="0" dirty="0"/>
          </a:p>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eaLnBrk="1" hangingPunct="1">
              <a:buNone/>
            </a:pPr>
            <a:endParaRPr lang="en-US" altLang="en-US" kern="0" dirty="0">
              <a:ea typeface="ＭＳ Ｐゴシック"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6328" y="1579617"/>
            <a:ext cx="6722218" cy="4906135"/>
          </a:xfrm>
          <a:prstGeom prst="rect">
            <a:avLst/>
          </a:prstGeom>
        </p:spPr>
      </p:pic>
      <p:sp>
        <p:nvSpPr>
          <p:cNvPr id="7" name="Rectangle 3"/>
          <p:cNvSpPr txBox="1">
            <a:spLocks noChangeArrowheads="1"/>
          </p:cNvSpPr>
          <p:nvPr/>
        </p:nvSpPr>
        <p:spPr bwMode="auto">
          <a:xfrm>
            <a:off x="1955158" y="5229200"/>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algn="r" eaLnBrk="1" hangingPunct="1">
              <a:buNone/>
            </a:pPr>
            <a:r>
              <a:rPr lang="en-US" altLang="en-US" sz="1800" kern="0" dirty="0">
                <a:ea typeface="ＭＳ Ｐゴシック" pitchFamily="34" charset="-128"/>
              </a:rPr>
              <a:t>Source: </a:t>
            </a:r>
            <a:r>
              <a:rPr lang="en-US" altLang="en-US" sz="1800" kern="0" dirty="0" err="1">
                <a:ea typeface="ＭＳ Ｐゴシック" pitchFamily="34" charset="-128"/>
              </a:rPr>
              <a:t>Eisenhardt</a:t>
            </a:r>
            <a:r>
              <a:rPr lang="en-US" altLang="en-US" sz="1800" kern="0" dirty="0">
                <a:ea typeface="ＭＳ Ｐゴシック" pitchFamily="34" charset="-128"/>
              </a:rPr>
              <a:t> (1989)</a:t>
            </a:r>
          </a:p>
        </p:txBody>
      </p:sp>
    </p:spTree>
    <p:extLst>
      <p:ext uri="{BB962C8B-B14F-4D97-AF65-F5344CB8AC3E}">
        <p14:creationId xmlns:p14="http://schemas.microsoft.com/office/powerpoint/2010/main" val="15675295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88868" y="263627"/>
            <a:ext cx="952717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Process perspective (</a:t>
            </a:r>
            <a:r>
              <a:rPr lang="en-US" altLang="en-US" dirty="0" err="1">
                <a:ea typeface="ＭＳ Ｐゴシック" pitchFamily="34" charset="-128"/>
              </a:rPr>
              <a:t>Langely</a:t>
            </a:r>
            <a:r>
              <a:rPr lang="en-US" altLang="en-US" dirty="0">
                <a:ea typeface="ＭＳ Ｐゴシック" pitchFamily="34" charset="-128"/>
              </a:rPr>
              <a:t>)</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439868" y="1326636"/>
            <a:ext cx="11508292"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err="1">
                <a:latin typeface="Arial" panose="020B0604020202020204" pitchFamily="34" charset="0"/>
                <a:cs typeface="Arial" panose="020B0604020202020204" pitchFamily="34" charset="0"/>
              </a:rPr>
              <a:t>Emphasises</a:t>
            </a:r>
            <a:r>
              <a:rPr lang="en-US" altLang="en-US" sz="2400" kern="0" dirty="0">
                <a:latin typeface="Arial" panose="020B0604020202020204" pitchFamily="34" charset="0"/>
                <a:cs typeface="Arial" panose="020B0604020202020204" pitchFamily="34" charset="0"/>
              </a:rPr>
              <a:t> studying processes and evolution over time</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Multiple outcomes (rather than identifying one single variable)</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Requires longitudinal data (qualitative and quantitative)</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Can include both grounded theory and variance </a:t>
            </a:r>
            <a:r>
              <a:rPr lang="en-US" altLang="en-US" sz="2400" kern="0" dirty="0" err="1">
                <a:latin typeface="Arial" panose="020B0604020202020204" pitchFamily="34" charset="0"/>
                <a:cs typeface="Arial" panose="020B0604020202020204" pitchFamily="34" charset="0"/>
              </a:rPr>
              <a:t>theorising</a:t>
            </a:r>
            <a:r>
              <a:rPr lang="en-US" altLang="en-US" sz="2400" kern="0" dirty="0">
                <a:latin typeface="Arial" panose="020B0604020202020204" pitchFamily="34" charset="0"/>
                <a:cs typeface="Arial" panose="020B0604020202020204" pitchFamily="34" charset="0"/>
              </a:rPr>
              <a:t> </a:t>
            </a: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eaLnBrk="1" hangingPunct="1"/>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8449" y="3109859"/>
            <a:ext cx="4737844" cy="3138166"/>
          </a:xfrm>
          <a:prstGeom prst="rect">
            <a:avLst/>
          </a:prstGeom>
        </p:spPr>
      </p:pic>
      <p:pic>
        <p:nvPicPr>
          <p:cNvPr id="2" name="Picture 1"/>
          <p:cNvPicPr>
            <a:picLocks noChangeAspect="1"/>
          </p:cNvPicPr>
          <p:nvPr/>
        </p:nvPicPr>
        <p:blipFill>
          <a:blip r:embed="rId4"/>
          <a:stretch>
            <a:fillRect/>
          </a:stretch>
        </p:blipFill>
        <p:spPr>
          <a:xfrm>
            <a:off x="6063507" y="5458769"/>
            <a:ext cx="4082749" cy="1184683"/>
          </a:xfrm>
          <a:prstGeom prst="rect">
            <a:avLst/>
          </a:prstGeom>
        </p:spPr>
      </p:pic>
    </p:spTree>
    <p:extLst>
      <p:ext uri="{BB962C8B-B14F-4D97-AF65-F5344CB8AC3E}">
        <p14:creationId xmlns:p14="http://schemas.microsoft.com/office/powerpoint/2010/main" val="18825127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80160" y="227949"/>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Example of a process study</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9" name="Rectangle 3"/>
          <p:cNvSpPr txBox="1">
            <a:spLocks noChangeArrowheads="1"/>
          </p:cNvSpPr>
          <p:nvPr/>
        </p:nvSpPr>
        <p:spPr bwMode="auto">
          <a:xfrm>
            <a:off x="1955158" y="5229200"/>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algn="r" eaLnBrk="1" hangingPunct="1">
              <a:buNone/>
            </a:pPr>
            <a:r>
              <a:rPr lang="en-US" altLang="en-US" sz="1800" kern="0" dirty="0">
                <a:ea typeface="ＭＳ Ｐゴシック" pitchFamily="34" charset="-128"/>
              </a:rPr>
              <a:t>Source: Howard-Grenville et al. (2013)</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19512" y="1680826"/>
            <a:ext cx="7736160" cy="4256529"/>
          </a:xfrm>
          <a:prstGeom prst="rect">
            <a:avLst/>
          </a:prstGeom>
        </p:spPr>
      </p:pic>
    </p:spTree>
    <p:extLst>
      <p:ext uri="{BB962C8B-B14F-4D97-AF65-F5344CB8AC3E}">
        <p14:creationId xmlns:p14="http://schemas.microsoft.com/office/powerpoint/2010/main" val="5021417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32411" y="244698"/>
            <a:ext cx="10728959"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Abductive analysis (Timmermans &amp; </a:t>
            </a:r>
            <a:r>
              <a:rPr lang="en-US" altLang="en-US" dirty="0" err="1">
                <a:ea typeface="ＭＳ Ｐゴシック" pitchFamily="34" charset="-128"/>
              </a:rPr>
              <a:t>Tavory</a:t>
            </a:r>
            <a:r>
              <a:rPr lang="en-US" altLang="en-US" dirty="0">
                <a:ea typeface="ＭＳ Ｐゴシック" pitchFamily="34" charset="-128"/>
              </a:rPr>
              <a:t>)</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269700" y="1312094"/>
            <a:ext cx="10859854"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a:latin typeface="Arial" panose="020B0604020202020204" pitchFamily="34" charset="0"/>
                <a:cs typeface="Arial" panose="020B0604020202020204" pitchFamily="34" charset="0"/>
              </a:rPr>
              <a:t>“creative inferential process aimed at producing new hypotheses and theories based on surprising research evidence” (p. 167)</a:t>
            </a:r>
          </a:p>
          <a:p>
            <a:pPr eaLnBrk="1" hangingPunct="1">
              <a:buFont typeface="+mj-lt"/>
              <a:buAutoNum type="arabicPeriod"/>
            </a:pPr>
            <a:r>
              <a:rPr lang="en-US" altLang="en-US" sz="2400" kern="0" dirty="0">
                <a:latin typeface="Arial" panose="020B0604020202020204" pitchFamily="34" charset="0"/>
                <a:cs typeface="Arial" panose="020B0604020202020204" pitchFamily="34" charset="0"/>
              </a:rPr>
              <a:t>Theoretically </a:t>
            </a:r>
            <a:r>
              <a:rPr lang="en-US" altLang="en-US" sz="2400" kern="0" dirty="0" err="1">
                <a:latin typeface="Arial" panose="020B0604020202020204" pitchFamily="34" charset="0"/>
                <a:cs typeface="Arial" panose="020B0604020202020204" pitchFamily="34" charset="0"/>
              </a:rPr>
              <a:t>sensitised</a:t>
            </a:r>
            <a:r>
              <a:rPr lang="en-US" altLang="en-US" sz="2400" kern="0" dirty="0">
                <a:latin typeface="Arial" panose="020B0604020202020204" pitchFamily="34" charset="0"/>
                <a:cs typeface="Arial" panose="020B0604020202020204" pitchFamily="34" charset="0"/>
              </a:rPr>
              <a:t> observer makes </a:t>
            </a:r>
            <a:r>
              <a:rPr lang="en-US" altLang="en-US" sz="2400" i="1" kern="0" dirty="0">
                <a:latin typeface="Arial" panose="020B0604020202020204" pitchFamily="34" charset="0"/>
                <a:cs typeface="Arial" panose="020B0604020202020204" pitchFamily="34" charset="0"/>
              </a:rPr>
              <a:t>surprising empirical discoveries </a:t>
            </a:r>
          </a:p>
          <a:p>
            <a:pPr eaLnBrk="1" hangingPunct="1">
              <a:buFont typeface="+mj-lt"/>
              <a:buAutoNum type="arabicPeriod"/>
            </a:pPr>
            <a:r>
              <a:rPr lang="en-US" altLang="en-US" sz="2400" kern="0" dirty="0">
                <a:latin typeface="Arial" panose="020B0604020202020204" pitchFamily="34" charset="0"/>
                <a:cs typeface="Arial" panose="020B0604020202020204" pitchFamily="34" charset="0"/>
              </a:rPr>
              <a:t>Revisiting phenomenon </a:t>
            </a:r>
          </a:p>
          <a:p>
            <a:pPr eaLnBrk="1" hangingPunct="1">
              <a:buFont typeface="+mj-lt"/>
              <a:buAutoNum type="arabicPeriod"/>
            </a:pPr>
            <a:r>
              <a:rPr lang="en-US" altLang="en-US" sz="2400" kern="0" dirty="0" err="1">
                <a:latin typeface="Arial" panose="020B0604020202020204" pitchFamily="34" charset="0"/>
                <a:cs typeface="Arial" panose="020B0604020202020204" pitchFamily="34" charset="0"/>
              </a:rPr>
              <a:t>Defamiliarization</a:t>
            </a:r>
            <a:r>
              <a:rPr lang="en-US" altLang="en-US" sz="2400" kern="0" dirty="0">
                <a:latin typeface="Arial" panose="020B0604020202020204" pitchFamily="34" charset="0"/>
                <a:cs typeface="Arial" panose="020B0604020202020204" pitchFamily="34" charset="0"/>
              </a:rPr>
              <a:t> with taken for granted assumptions through </a:t>
            </a:r>
            <a:r>
              <a:rPr lang="en-US" altLang="en-US" sz="2400" i="1" kern="0" dirty="0" err="1">
                <a:latin typeface="Arial" panose="020B0604020202020204" pitchFamily="34" charset="0"/>
                <a:cs typeface="Arial" panose="020B0604020202020204" pitchFamily="34" charset="0"/>
              </a:rPr>
              <a:t>problematisation</a:t>
            </a:r>
            <a:r>
              <a:rPr lang="en-US" altLang="en-US" sz="2400" i="1" kern="0" dirty="0">
                <a:latin typeface="Arial" panose="020B0604020202020204" pitchFamily="34" charset="0"/>
                <a:cs typeface="Arial" panose="020B0604020202020204" pitchFamily="34" charset="0"/>
              </a:rPr>
              <a:t> </a:t>
            </a:r>
          </a:p>
          <a:p>
            <a:pPr eaLnBrk="1" hangingPunct="1">
              <a:buFont typeface="+mj-lt"/>
              <a:buAutoNum type="arabicPeriod"/>
            </a:pPr>
            <a:r>
              <a:rPr lang="en-US" altLang="en-US" sz="2400" kern="0" dirty="0">
                <a:latin typeface="Arial" panose="020B0604020202020204" pitchFamily="34" charset="0"/>
                <a:cs typeface="Arial" panose="020B0604020202020204" pitchFamily="34" charset="0"/>
              </a:rPr>
              <a:t>Revisiting observations to suggest alternative castings </a:t>
            </a:r>
          </a:p>
          <a:p>
            <a:pPr eaLnBrk="1" hangingPunct="1">
              <a:buFont typeface="+mj-lt"/>
              <a:buAutoNum type="arabicPeriod"/>
            </a:pPr>
            <a:r>
              <a:rPr lang="en-US" altLang="en-US" sz="2400" kern="0" dirty="0">
                <a:latin typeface="Arial" panose="020B0604020202020204" pitchFamily="34" charset="0"/>
                <a:cs typeface="Arial" panose="020B0604020202020204" pitchFamily="34" charset="0"/>
              </a:rPr>
              <a:t>Potentially repeat the cycle </a:t>
            </a:r>
          </a:p>
          <a:p>
            <a:pPr eaLnBrk="1" hangingPunct="1">
              <a:buFont typeface="Arial" charset="0"/>
              <a:buChar char="•"/>
            </a:pPr>
            <a:endParaRPr lang="en-GB" altLang="en-US" sz="2800" kern="0" dirty="0">
              <a:latin typeface="Arial" panose="020B0604020202020204" pitchFamily="34" charset="0"/>
              <a:cs typeface="Arial" panose="020B0604020202020204" pitchFamily="34" charset="0"/>
            </a:endParaRPr>
          </a:p>
          <a:p>
            <a:pPr eaLnBrk="1" hangingPunct="1">
              <a:buFont typeface="Arial" charset="0"/>
              <a:buChar char="•"/>
            </a:pPr>
            <a:endParaRPr lang="en-GB" altLang="en-US" sz="4000" kern="0" dirty="0">
              <a:latin typeface="Arial" panose="020B0604020202020204" pitchFamily="34" charset="0"/>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eaLnBrk="1" hangingPunct="1"/>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pic>
        <p:nvPicPr>
          <p:cNvPr id="2" name="Picture 1"/>
          <p:cNvPicPr>
            <a:picLocks noChangeAspect="1"/>
          </p:cNvPicPr>
          <p:nvPr/>
        </p:nvPicPr>
        <p:blipFill>
          <a:blip r:embed="rId3"/>
          <a:stretch>
            <a:fillRect/>
          </a:stretch>
        </p:blipFill>
        <p:spPr>
          <a:xfrm>
            <a:off x="8633000" y="3995453"/>
            <a:ext cx="3289300" cy="2463800"/>
          </a:xfrm>
          <a:prstGeom prst="rect">
            <a:avLst/>
          </a:prstGeom>
        </p:spPr>
      </p:pic>
    </p:spTree>
    <p:extLst>
      <p:ext uri="{BB962C8B-B14F-4D97-AF65-F5344CB8AC3E}">
        <p14:creationId xmlns:p14="http://schemas.microsoft.com/office/powerpoint/2010/main" val="5570059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49828" y="278764"/>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A mystery-based approach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35680" y="1216029"/>
            <a:ext cx="5016650" cy="5454045"/>
          </a:xfrm>
          <a:prstGeom prst="rect">
            <a:avLst/>
          </a:prstGeom>
        </p:spPr>
      </p:pic>
      <p:sp>
        <p:nvSpPr>
          <p:cNvPr id="6" name="Rectangle 3"/>
          <p:cNvSpPr txBox="1">
            <a:spLocks noChangeArrowheads="1"/>
          </p:cNvSpPr>
          <p:nvPr/>
        </p:nvSpPr>
        <p:spPr bwMode="auto">
          <a:xfrm>
            <a:off x="2539715" y="6496686"/>
            <a:ext cx="8100513" cy="3886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indent="0" algn="r" eaLnBrk="1" hangingPunct="1">
              <a:buNone/>
            </a:pPr>
            <a:r>
              <a:rPr lang="en-US" altLang="en-US" sz="1800" kern="0"/>
              <a:t>Source: Alvesson </a:t>
            </a:r>
            <a:r>
              <a:rPr lang="en-US" altLang="en-US" sz="1800" kern="0" dirty="0"/>
              <a:t>&amp; </a:t>
            </a:r>
            <a:r>
              <a:rPr lang="en-US" altLang="en-US" sz="1800" kern="0" dirty="0" err="1"/>
              <a:t>Kärreman</a:t>
            </a:r>
            <a:r>
              <a:rPr lang="en-US" altLang="en-US" sz="1800" kern="0" dirty="0"/>
              <a:t> (2007)</a:t>
            </a:r>
            <a:endParaRPr lang="en-GB" altLang="en-US" sz="2000" kern="0" dirty="0"/>
          </a:p>
          <a:p>
            <a:pPr eaLnBrk="1" hangingPunct="1">
              <a:buFont typeface="Arial" charset="0"/>
              <a:buChar char="•"/>
            </a:pPr>
            <a:endParaRPr lang="en-GB" altLang="en-US" sz="2000" kern="0" dirty="0"/>
          </a:p>
          <a:p>
            <a:pPr eaLnBrk="1" hangingPunct="1">
              <a:buFont typeface="Arial" charset="0"/>
              <a:buChar char="•"/>
            </a:pPr>
            <a:endParaRPr lang="en-GB" altLang="en-US" kern="0" dirty="0"/>
          </a:p>
          <a:p>
            <a:pPr marL="0" indent="0" eaLnBrk="1" hangingPunct="1">
              <a:buNone/>
            </a:pPr>
            <a:endParaRPr lang="en-US" altLang="en-US" kern="0" dirty="0">
              <a:ea typeface="ＭＳ Ｐゴシック" pitchFamily="34" charset="-128"/>
            </a:endParaRPr>
          </a:p>
          <a:p>
            <a:pPr eaLnBrk="1" hangingPunct="1"/>
            <a:endParaRPr lang="en-US" altLang="en-US" kern="0" dirty="0">
              <a:ea typeface="ＭＳ Ｐゴシック" pitchFamily="34" charset="-128"/>
            </a:endParaRPr>
          </a:p>
          <a:p>
            <a:pPr marL="0" indent="0" eaLnBrk="1" hangingPunct="1">
              <a:buNone/>
            </a:pPr>
            <a:endParaRPr lang="en-US" altLang="en-US" kern="0" dirty="0">
              <a:ea typeface="ＭＳ Ｐゴシック" pitchFamily="34" charset="-128"/>
            </a:endParaRPr>
          </a:p>
        </p:txBody>
      </p:sp>
    </p:spTree>
    <p:extLst>
      <p:ext uri="{BB962C8B-B14F-4D97-AF65-F5344CB8AC3E}">
        <p14:creationId xmlns:p14="http://schemas.microsoft.com/office/powerpoint/2010/main" val="13365291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62743" y="228008"/>
            <a:ext cx="7524328"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l" eaLnBrk="1" hangingPunct="1"/>
            <a:r>
              <a:rPr lang="en-US" altLang="en-US" dirty="0">
                <a:ea typeface="ＭＳ Ｐゴシック" pitchFamily="34" charset="-128"/>
              </a:rPr>
              <a:t>An example </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75" y="1317537"/>
            <a:ext cx="6725497" cy="1823432"/>
          </a:xfrm>
          <a:prstGeom prst="rect">
            <a:avLst/>
          </a:prstGeom>
        </p:spPr>
      </p:pic>
      <p:sp>
        <p:nvSpPr>
          <p:cNvPr id="7" name="Rectangle 3"/>
          <p:cNvSpPr txBox="1">
            <a:spLocks noChangeArrowheads="1"/>
          </p:cNvSpPr>
          <p:nvPr/>
        </p:nvSpPr>
        <p:spPr bwMode="auto">
          <a:xfrm>
            <a:off x="286355" y="3241941"/>
            <a:ext cx="11696639" cy="338805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a:latin typeface="Arial" panose="020B0604020202020204" pitchFamily="34" charset="0"/>
                <a:cs typeface="Arial" panose="020B0604020202020204" pitchFamily="34" charset="0"/>
              </a:rPr>
              <a:t>Study of leadership development practices with 27 participants following an 18 month leadership development </a:t>
            </a:r>
            <a:r>
              <a:rPr lang="en-US" altLang="en-US" sz="2400" kern="0" dirty="0" err="1">
                <a:latin typeface="Arial" panose="020B0604020202020204" pitchFamily="34" charset="0"/>
                <a:cs typeface="Arial" panose="020B0604020202020204" pitchFamily="34" charset="0"/>
              </a:rPr>
              <a:t>programme</a:t>
            </a:r>
            <a:endParaRPr lang="en-US" altLang="en-US" sz="2400" kern="0" dirty="0">
              <a:latin typeface="Arial" panose="020B0604020202020204" pitchFamily="34" charset="0"/>
              <a:cs typeface="Arial" panose="020B0604020202020204" pitchFamily="34" charset="0"/>
            </a:endParaRP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Findings suggested value was in “</a:t>
            </a:r>
            <a:r>
              <a:rPr lang="en-US" sz="2400" dirty="0">
                <a:latin typeface="Arial" panose="020B0604020202020204" pitchFamily="34" charset="0"/>
                <a:cs typeface="Arial" panose="020B0604020202020204" pitchFamily="34" charset="0"/>
              </a:rPr>
              <a:t>movement of an idea or insight between different states of awareness, consciousness and identification” (p. 369)</a:t>
            </a:r>
            <a:endParaRPr lang="en-US" altLang="en-US" sz="2400" kern="0" dirty="0">
              <a:latin typeface="Arial" panose="020B0604020202020204" pitchFamily="34" charset="0"/>
              <a:cs typeface="Arial" panose="020B0604020202020204" pitchFamily="34" charset="0"/>
            </a:endParaRP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Previous literature: competency perspective presenting individual actors acting in isolation and achieving performance by exhibiting generic </a:t>
            </a:r>
            <a:r>
              <a:rPr lang="en-US" altLang="en-US" sz="2400" kern="0" dirty="0" err="1">
                <a:latin typeface="Arial" panose="020B0604020202020204" pitchFamily="34" charset="0"/>
                <a:cs typeface="Arial" panose="020B0604020202020204" pitchFamily="34" charset="0"/>
              </a:rPr>
              <a:t>behaviours</a:t>
            </a:r>
            <a:endParaRPr lang="en-US" altLang="en-US" sz="2400" kern="0" dirty="0">
              <a:latin typeface="Arial" panose="020B0604020202020204" pitchFamily="34" charset="0"/>
              <a:cs typeface="Arial" panose="020B0604020202020204" pitchFamily="34" charset="0"/>
            </a:endParaRP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Propose a practice perspective to capture the ‘how’ of leadership and the ‘doing’ of leadership rather than ‘being’</a:t>
            </a:r>
          </a:p>
          <a:p>
            <a:pPr eaLnBrk="1" hangingPunct="1">
              <a:buFont typeface="Arial" charset="0"/>
              <a:buChar char="•"/>
            </a:pPr>
            <a:endParaRPr lang="en-GB" altLang="en-US" sz="2800" kern="0" dirty="0">
              <a:latin typeface="Arial" panose="020B0604020202020204" pitchFamily="34" charset="0"/>
              <a:cs typeface="Arial" panose="020B0604020202020204" pitchFamily="34" charset="0"/>
            </a:endParaRPr>
          </a:p>
          <a:p>
            <a:pPr eaLnBrk="1" hangingPunct="1">
              <a:buFont typeface="Arial" charset="0"/>
              <a:buChar char="•"/>
            </a:pPr>
            <a:endParaRPr lang="en-GB" altLang="en-US" sz="4000" kern="0" dirty="0">
              <a:latin typeface="Arial" panose="020B0604020202020204" pitchFamily="34" charset="0"/>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eaLnBrk="1" hangingPunct="1"/>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2705822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19199" y="144016"/>
            <a:ext cx="10441577" cy="692696"/>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lstStyle/>
          <a:p>
            <a:pPr algn="l" eaLnBrk="1" hangingPunct="1"/>
            <a:r>
              <a:rPr lang="en-US" altLang="en-US" sz="4000" dirty="0">
                <a:ea typeface="ＭＳ Ｐゴシック" pitchFamily="34" charset="-128"/>
              </a:rPr>
              <a:t>What is an interesting theory? (Davis, 1971)</a:t>
            </a:r>
          </a:p>
        </p:txBody>
      </p:sp>
      <p:sp>
        <p:nvSpPr>
          <p:cNvPr id="4099" name="Rectangle 3"/>
          <p:cNvSpPr>
            <a:spLocks noGrp="1" noChangeArrowheads="1"/>
          </p:cNvSpPr>
          <p:nvPr>
            <p:ph idx="1"/>
          </p:nvPr>
        </p:nvSpPr>
        <p:spPr>
          <a:xfrm>
            <a:off x="1775521" y="1124744"/>
            <a:ext cx="8280151" cy="4525962"/>
          </a:xfrm>
        </p:spPr>
        <p:txBody>
          <a:bodyPr/>
          <a:lstStyle/>
          <a:p>
            <a:pPr lvl="1" eaLnBrk="1" hangingPunct="1"/>
            <a:endParaRPr lang="en-US" altLang="en-US" dirty="0">
              <a:ea typeface="ＭＳ Ｐゴシック" pitchFamily="34" charset="-128"/>
            </a:endParaRPr>
          </a:p>
          <a:p>
            <a:pPr marL="0" indent="0">
              <a:buNone/>
            </a:pPr>
            <a:endParaRPr lang="en-US" altLang="en-US" dirty="0">
              <a:ea typeface="ＭＳ Ｐゴシック" pitchFamily="34" charset="-128"/>
            </a:endParaRPr>
          </a:p>
        </p:txBody>
      </p:sp>
      <p:sp>
        <p:nvSpPr>
          <p:cNvPr id="6" name="Rectangle 3"/>
          <p:cNvSpPr txBox="1">
            <a:spLocks noChangeArrowheads="1"/>
          </p:cNvSpPr>
          <p:nvPr/>
        </p:nvSpPr>
        <p:spPr bwMode="auto">
          <a:xfrm>
            <a:off x="248278" y="1320361"/>
            <a:ext cx="11847928" cy="513268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eaLnBrk="1" hangingPunct="1">
              <a:buFont typeface="Arial" charset="0"/>
              <a:buChar char="•"/>
            </a:pPr>
            <a:r>
              <a:rPr lang="en-US" altLang="en-US" sz="2400" kern="0" dirty="0">
                <a:latin typeface="Arial" panose="020B0604020202020204" pitchFamily="34" charset="0"/>
                <a:cs typeface="Arial" panose="020B0604020202020204" pitchFamily="34" charset="0"/>
              </a:rPr>
              <a:t>Theories that deny assumptions of their audience rather than affirm</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X is in reality non-X’ or ‘What is accepted as X is actually non-X’</a:t>
            </a:r>
          </a:p>
          <a:p>
            <a:pPr eaLnBrk="1" hangingPunct="1">
              <a:buFont typeface="Arial" charset="0"/>
              <a:buChar char="•"/>
            </a:pPr>
            <a:r>
              <a:rPr lang="en-US" altLang="en-US" sz="2400" kern="0" dirty="0">
                <a:latin typeface="Arial" panose="020B0604020202020204" pitchFamily="34" charset="0"/>
                <a:cs typeface="Arial" panose="020B0604020202020204" pitchFamily="34" charset="0"/>
              </a:rPr>
              <a:t>Examples</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a disorganized (unstructured) phenomenon is in reality an organized (structured) phenomenon</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organized (structured) phenomenon is in reality a disorganized (unstructured) phenomenon </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stable and unchanging phenomenon is in reality an unstable and unchanging phenomenon</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an unstable and changing phenomenon is in reality stable and unchanging. </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a bad phenomenon is in reality a good phenomenon. </a:t>
            </a:r>
          </a:p>
          <a:p>
            <a:pPr lvl="1" eaLnBrk="1" hangingPunct="1">
              <a:buFont typeface="Arial" charset="0"/>
              <a:buChar char="•"/>
            </a:pPr>
            <a:r>
              <a:rPr lang="en-US" altLang="en-US" sz="2400" kern="0" dirty="0">
                <a:latin typeface="Arial" panose="020B0604020202020204" pitchFamily="34" charset="0"/>
                <a:cs typeface="Arial" panose="020B0604020202020204" pitchFamily="34" charset="0"/>
              </a:rPr>
              <a:t>What seems to be a good phenomenon is in reality a bad phenomenon. </a:t>
            </a:r>
            <a:endParaRPr lang="en-GB" altLang="en-US" sz="2400" kern="0" dirty="0">
              <a:latin typeface="Arial" panose="020B0604020202020204" pitchFamily="34" charset="0"/>
              <a:cs typeface="Arial" panose="020B0604020202020204" pitchFamily="34" charset="0"/>
            </a:endParaRPr>
          </a:p>
          <a:p>
            <a:pPr eaLnBrk="1" hangingPunct="1">
              <a:buFont typeface="Arial" charset="0"/>
              <a:buChar char="•"/>
            </a:pPr>
            <a:endParaRPr lang="en-GB" altLang="en-US" sz="2800" kern="0" dirty="0">
              <a:latin typeface="Arial" panose="020B0604020202020204" pitchFamily="34" charset="0"/>
              <a:cs typeface="Arial" panose="020B0604020202020204" pitchFamily="34" charset="0"/>
            </a:endParaRPr>
          </a:p>
          <a:p>
            <a:pPr eaLnBrk="1" hangingPunct="1">
              <a:buFont typeface="Arial" charset="0"/>
              <a:buChar char="•"/>
            </a:pPr>
            <a:endParaRPr lang="en-GB" altLang="en-US" sz="4000" kern="0" dirty="0">
              <a:latin typeface="Arial" panose="020B0604020202020204" pitchFamily="34" charset="0"/>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a:p>
            <a:pPr eaLnBrk="1" hangingPunct="1"/>
            <a:endParaRPr lang="en-US" altLang="en-US" sz="4000" kern="0" dirty="0">
              <a:latin typeface="Arial" panose="020B0604020202020204" pitchFamily="34" charset="0"/>
              <a:ea typeface="ＭＳ Ｐゴシック" pitchFamily="34" charset="-128"/>
              <a:cs typeface="Arial" panose="020B0604020202020204" pitchFamily="34" charset="0"/>
            </a:endParaRPr>
          </a:p>
          <a:p>
            <a:pPr marL="0" indent="0" eaLnBrk="1" hangingPunct="1">
              <a:buNone/>
            </a:pPr>
            <a:endParaRPr lang="en-US" altLang="en-US" sz="4000" kern="0" dirty="0">
              <a:latin typeface="Arial" panose="020B0604020202020204" pitchFamily="34" charset="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20302235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48896-1B96-491C-BFE2-B3BBB6C0898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6A4C1CF-6797-4E91-BDC5-6F40B89015A5}"/>
              </a:ext>
            </a:extLst>
          </p:cNvPr>
          <p:cNvSpPr>
            <a:spLocks noGrp="1"/>
          </p:cNvSpPr>
          <p:nvPr>
            <p:ph idx="1"/>
          </p:nvPr>
        </p:nvSpPr>
        <p:spPr/>
        <p:txBody>
          <a:bodyPr/>
          <a:lstStyle/>
          <a:p>
            <a:r>
              <a:rPr lang="en-GB" dirty="0"/>
              <a:t>The purpose of grounded theory is to create new theory. </a:t>
            </a:r>
          </a:p>
          <a:p>
            <a:r>
              <a:rPr lang="en-GB" dirty="0"/>
              <a:t>This lies at the extreme end of the constructivist epistemology</a:t>
            </a:r>
          </a:p>
          <a:p>
            <a:r>
              <a:rPr lang="en-GB" dirty="0"/>
              <a:t>The generation of theory is subjective. We have explored 4 different methods that offer a rigorous approach to theory building.</a:t>
            </a:r>
          </a:p>
          <a:p>
            <a:pPr marL="0" indent="0">
              <a:buNone/>
            </a:pPr>
            <a:endParaRPr lang="en-GB" dirty="0"/>
          </a:p>
        </p:txBody>
      </p:sp>
    </p:spTree>
    <p:extLst>
      <p:ext uri="{BB962C8B-B14F-4D97-AF65-F5344CB8AC3E}">
        <p14:creationId xmlns:p14="http://schemas.microsoft.com/office/powerpoint/2010/main" val="37032558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0C521-E11A-449E-BCCC-7A9B8F4C9DDC}"/>
              </a:ext>
            </a:extLst>
          </p:cNvPr>
          <p:cNvSpPr>
            <a:spLocks noGrp="1"/>
          </p:cNvSpPr>
          <p:nvPr>
            <p:ph type="title"/>
          </p:nvPr>
        </p:nvSpPr>
        <p:spPr/>
        <p:txBody>
          <a:bodyPr/>
          <a:lstStyle/>
          <a:p>
            <a:r>
              <a:rPr lang="en-GB" dirty="0"/>
              <a:t>Coffee Break</a:t>
            </a:r>
          </a:p>
        </p:txBody>
      </p:sp>
      <p:pic>
        <p:nvPicPr>
          <p:cNvPr id="4" name="Content Placeholder 3">
            <a:extLst>
              <a:ext uri="{FF2B5EF4-FFF2-40B4-BE49-F238E27FC236}">
                <a16:creationId xmlns:a16="http://schemas.microsoft.com/office/drawing/2014/main" id="{8620B75F-5355-4B40-AF63-975F5180C4A7}"/>
              </a:ext>
            </a:extLst>
          </p:cNvPr>
          <p:cNvPicPr>
            <a:picLocks noGrp="1" noChangeAspect="1"/>
          </p:cNvPicPr>
          <p:nvPr>
            <p:ph idx="1"/>
          </p:nvPr>
        </p:nvPicPr>
        <p:blipFill>
          <a:blip r:embed="rId2"/>
          <a:stretch>
            <a:fillRect/>
          </a:stretch>
        </p:blipFill>
        <p:spPr>
          <a:xfrm>
            <a:off x="2795451" y="2011195"/>
            <a:ext cx="6479177" cy="4056529"/>
          </a:xfrm>
          <a:prstGeom prst="rect">
            <a:avLst/>
          </a:prstGeom>
        </p:spPr>
      </p:pic>
    </p:spTree>
    <p:extLst>
      <p:ext uri="{BB962C8B-B14F-4D97-AF65-F5344CB8AC3E}">
        <p14:creationId xmlns:p14="http://schemas.microsoft.com/office/powerpoint/2010/main" val="11307916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380DD8-DC99-48A3-B8D2-E04238898501}"/>
              </a:ext>
            </a:extLst>
          </p:cNvPr>
          <p:cNvSpPr>
            <a:spLocks noGrp="1"/>
          </p:cNvSpPr>
          <p:nvPr>
            <p:ph type="title"/>
          </p:nvPr>
        </p:nvSpPr>
        <p:spPr/>
        <p:txBody>
          <a:bodyPr/>
          <a:lstStyle/>
          <a:p>
            <a:r>
              <a:rPr lang="en-GB" dirty="0"/>
              <a:t>Thematic Analysis</a:t>
            </a:r>
          </a:p>
        </p:txBody>
      </p:sp>
      <p:sp>
        <p:nvSpPr>
          <p:cNvPr id="6" name="Text Placeholder 5">
            <a:extLst>
              <a:ext uri="{FF2B5EF4-FFF2-40B4-BE49-F238E27FC236}">
                <a16:creationId xmlns:a16="http://schemas.microsoft.com/office/drawing/2014/main" id="{8FC96300-8FAE-4839-85AE-61CE7EAC895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233476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336963" y="125760"/>
            <a:ext cx="8229600" cy="1143000"/>
          </a:xfrm>
        </p:spPr>
        <p:txBody>
          <a:bodyPr/>
          <a:lstStyle/>
          <a:p>
            <a:pPr lvl="0"/>
            <a:r>
              <a:rPr lang="en-GB" dirty="0"/>
              <a:t>Criticisms</a:t>
            </a:r>
          </a:p>
        </p:txBody>
      </p:sp>
      <p:sp>
        <p:nvSpPr>
          <p:cNvPr id="3" name="Content Placeholder 2"/>
          <p:cNvSpPr txBox="1">
            <a:spLocks noGrp="1"/>
          </p:cNvSpPr>
          <p:nvPr>
            <p:ph idx="1"/>
          </p:nvPr>
        </p:nvSpPr>
        <p:spPr/>
        <p:txBody>
          <a:bodyPr/>
          <a:lstStyle/>
          <a:p>
            <a:pPr lvl="0" algn="just"/>
            <a:r>
              <a:rPr lang="en-GB" sz="3200"/>
              <a:t>It is not part of a ‘branded’ approach, e.g., grounded theory</a:t>
            </a:r>
          </a:p>
          <a:p>
            <a:pPr lvl="0" algn="just"/>
            <a:r>
              <a:rPr lang="en-GB" sz="3200"/>
              <a:t>Therefore, no agreement over its rules and some consider it to be no more than a ‘lite’ form of grounded theory.</a:t>
            </a:r>
          </a:p>
          <a:p>
            <a:pPr lvl="0" algn="just"/>
            <a:r>
              <a:rPr lang="en-GB" sz="3200"/>
              <a:t>It can be accused of bias, as the researcher decides on the points of interest, the codes and the themes.  However, all research can be accused of bias, as it is guided by the researcher. </a:t>
            </a:r>
          </a:p>
          <a:p>
            <a:pPr lvl="0" algn="just"/>
            <a:endParaRPr lang="en-GB" sz="3200"/>
          </a:p>
          <a:p>
            <a:pPr marL="0" lvl="0" indent="0" algn="just">
              <a:buNone/>
            </a:pPr>
            <a:endParaRPr lang="en-GB" sz="3200"/>
          </a:p>
          <a:p>
            <a:pPr lvl="0" algn="just"/>
            <a:endParaRPr lang="en-GB" sz="3200"/>
          </a:p>
        </p:txBody>
      </p:sp>
    </p:spTree>
    <p:extLst>
      <p:ext uri="{BB962C8B-B14F-4D97-AF65-F5344CB8AC3E}">
        <p14:creationId xmlns:p14="http://schemas.microsoft.com/office/powerpoint/2010/main" val="2311891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332213" y="0"/>
            <a:ext cx="8229600" cy="1143000"/>
          </a:xfrm>
        </p:spPr>
        <p:txBody>
          <a:bodyPr/>
          <a:lstStyle/>
          <a:p>
            <a:pPr lvl="0"/>
            <a:r>
              <a:rPr lang="en-GB" dirty="0"/>
              <a:t>Thematic analysis:</a:t>
            </a:r>
          </a:p>
        </p:txBody>
      </p:sp>
      <p:sp>
        <p:nvSpPr>
          <p:cNvPr id="3" name="Content Placeholder 2"/>
          <p:cNvSpPr txBox="1">
            <a:spLocks noGrp="1"/>
          </p:cNvSpPr>
          <p:nvPr>
            <p:ph idx="1"/>
          </p:nvPr>
        </p:nvSpPr>
        <p:spPr>
          <a:xfrm>
            <a:off x="252551" y="1337123"/>
            <a:ext cx="11773986" cy="5351060"/>
          </a:xfrm>
        </p:spPr>
        <p:txBody>
          <a:bodyPr/>
          <a:lstStyle/>
          <a:p>
            <a:pPr lvl="0" algn="just"/>
            <a:r>
              <a:rPr lang="en-GB" sz="3200" dirty="0"/>
              <a:t>Is inductive;</a:t>
            </a:r>
          </a:p>
          <a:p>
            <a:pPr lvl="0" algn="just"/>
            <a:r>
              <a:rPr lang="en-GB" dirty="0"/>
              <a:t>I</a:t>
            </a:r>
            <a:r>
              <a:rPr lang="en-GB" sz="3200" dirty="0"/>
              <a:t>s flexible; </a:t>
            </a:r>
          </a:p>
          <a:p>
            <a:pPr lvl="0" algn="just"/>
            <a:r>
              <a:rPr lang="en-GB" dirty="0"/>
              <a:t>C</a:t>
            </a:r>
            <a:r>
              <a:rPr lang="en-GB" sz="3200" dirty="0"/>
              <a:t>an be incorporated into any epistemological approach.</a:t>
            </a:r>
          </a:p>
          <a:p>
            <a:pPr lvl="0" algn="just"/>
            <a:r>
              <a:rPr lang="en-GB" sz="3200" dirty="0"/>
              <a:t>Deliberate decision to wait until all data is collected to allow for ‘structures of signification’ (Geertz, 1973:9).</a:t>
            </a:r>
          </a:p>
          <a:p>
            <a:pPr lvl="0" algn="just"/>
            <a:r>
              <a:rPr lang="en-GB" sz="3200" dirty="0"/>
              <a:t>Goes beyond merely describing implicit ideas (Guest et al, 2012).</a:t>
            </a:r>
          </a:p>
          <a:p>
            <a:pPr lvl="0" algn="just"/>
            <a:r>
              <a:rPr lang="en-GB" sz="3200" dirty="0"/>
              <a:t>Need to demonstrate rigour, hence a five phase process (Braun &amp; Clarke, 2006).</a:t>
            </a:r>
          </a:p>
          <a:p>
            <a:pPr lvl="0" algn="just"/>
            <a:endParaRPr lang="en-GB" sz="3200" dirty="0"/>
          </a:p>
          <a:p>
            <a:pPr lvl="0" algn="just"/>
            <a:endParaRPr lang="en-GB" sz="3200" dirty="0"/>
          </a:p>
          <a:p>
            <a:pPr lvl="0" algn="just"/>
            <a:endParaRPr lang="en-GB" sz="3200" dirty="0"/>
          </a:p>
          <a:p>
            <a:pPr lvl="0" algn="just"/>
            <a:endParaRPr lang="en-GB" sz="3200" dirty="0"/>
          </a:p>
        </p:txBody>
      </p:sp>
    </p:spTree>
    <p:extLst>
      <p:ext uri="{BB962C8B-B14F-4D97-AF65-F5344CB8AC3E}">
        <p14:creationId xmlns:p14="http://schemas.microsoft.com/office/powerpoint/2010/main" val="41197019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So, why isn’t it grounded theory?</a:t>
            </a:r>
          </a:p>
        </p:txBody>
      </p:sp>
      <p:sp>
        <p:nvSpPr>
          <p:cNvPr id="3" name="Content Placeholder 2"/>
          <p:cNvSpPr txBox="1">
            <a:spLocks noGrp="1"/>
          </p:cNvSpPr>
          <p:nvPr>
            <p:ph idx="1"/>
          </p:nvPr>
        </p:nvSpPr>
        <p:spPr>
          <a:xfrm>
            <a:off x="388190" y="1371600"/>
            <a:ext cx="11274725" cy="5236238"/>
          </a:xfrm>
        </p:spPr>
        <p:txBody>
          <a:bodyPr/>
          <a:lstStyle/>
          <a:p>
            <a:pPr lvl="0" algn="just">
              <a:lnSpc>
                <a:spcPct val="80000"/>
              </a:lnSpc>
            </a:pPr>
            <a:r>
              <a:rPr lang="en-GB" sz="3200" b="1"/>
              <a:t>Methodology</a:t>
            </a:r>
            <a:r>
              <a:rPr lang="en-GB" sz="3200"/>
              <a:t> rather than a method – theoretical flexibility</a:t>
            </a:r>
          </a:p>
          <a:p>
            <a:pPr lvl="0" algn="just">
              <a:lnSpc>
                <a:spcPct val="80000"/>
              </a:lnSpc>
            </a:pPr>
            <a:r>
              <a:rPr lang="en-GB" sz="3200"/>
              <a:t>Analytical process is </a:t>
            </a:r>
            <a:r>
              <a:rPr lang="en-GB" sz="3200" b="1"/>
              <a:t>Recursive </a:t>
            </a:r>
            <a:r>
              <a:rPr lang="en-GB" sz="3200"/>
              <a:t>– moving back and forth through the steps, rather than in linear process.</a:t>
            </a:r>
          </a:p>
          <a:p>
            <a:pPr lvl="0" algn="just">
              <a:lnSpc>
                <a:spcPct val="80000"/>
              </a:lnSpc>
            </a:pPr>
            <a:r>
              <a:rPr lang="en-GB" sz="3200" b="1"/>
              <a:t>Messy</a:t>
            </a:r>
            <a:r>
              <a:rPr lang="en-GB" sz="3200"/>
              <a:t> – uses 6 phases to keep the focus</a:t>
            </a:r>
          </a:p>
          <a:p>
            <a:pPr lvl="0" algn="just">
              <a:lnSpc>
                <a:spcPct val="80000"/>
              </a:lnSpc>
            </a:pPr>
            <a:r>
              <a:rPr lang="en-GB" sz="3200" b="1"/>
              <a:t>Inductive</a:t>
            </a:r>
            <a:r>
              <a:rPr lang="en-GB" sz="3200"/>
              <a:t> doesn’t try to fit pre-existing coding</a:t>
            </a:r>
          </a:p>
          <a:p>
            <a:pPr lvl="0" algn="just">
              <a:lnSpc>
                <a:spcPct val="80000"/>
              </a:lnSpc>
            </a:pPr>
            <a:r>
              <a:rPr lang="en-GB" sz="3200" b="1"/>
              <a:t>Deductive</a:t>
            </a:r>
            <a:r>
              <a:rPr lang="en-GB" sz="3200"/>
              <a:t> – analyst decision</a:t>
            </a:r>
          </a:p>
          <a:p>
            <a:pPr lvl="0" algn="just">
              <a:lnSpc>
                <a:spcPct val="80000"/>
              </a:lnSpc>
            </a:pPr>
            <a:r>
              <a:rPr lang="en-GB" sz="3200"/>
              <a:t>Semantic and latent themes </a:t>
            </a:r>
          </a:p>
          <a:p>
            <a:pPr lvl="0" algn="just">
              <a:lnSpc>
                <a:spcPct val="80000"/>
              </a:lnSpc>
            </a:pPr>
            <a:r>
              <a:rPr lang="en-GB" sz="3200" b="1"/>
              <a:t>Connected knowing</a:t>
            </a:r>
            <a:r>
              <a:rPr lang="en-GB" sz="3200"/>
              <a:t> – (Belenky et al, 1986)</a:t>
            </a:r>
          </a:p>
          <a:p>
            <a:pPr lvl="0" algn="just">
              <a:lnSpc>
                <a:spcPct val="80000"/>
              </a:lnSpc>
            </a:pPr>
            <a:r>
              <a:rPr lang="en-GB" sz="3200" b="1"/>
              <a:t>Multiple </a:t>
            </a:r>
            <a:r>
              <a:rPr lang="en-GB" sz="3200"/>
              <a:t>definitions of Grounded Theory – Full and lite</a:t>
            </a:r>
          </a:p>
          <a:p>
            <a:pPr lvl="0" algn="just">
              <a:lnSpc>
                <a:spcPct val="80000"/>
              </a:lnSpc>
            </a:pPr>
            <a:r>
              <a:rPr lang="en-GB" sz="3200"/>
              <a:t>No attempt to develop a theory in thematic analysis</a:t>
            </a:r>
          </a:p>
          <a:p>
            <a:pPr lvl="0" algn="just">
              <a:lnSpc>
                <a:spcPct val="80000"/>
              </a:lnSpc>
            </a:pPr>
            <a:endParaRPr lang="en-GB" sz="3200" b="1"/>
          </a:p>
        </p:txBody>
      </p:sp>
    </p:spTree>
    <p:extLst>
      <p:ext uri="{BB962C8B-B14F-4D97-AF65-F5344CB8AC3E}">
        <p14:creationId xmlns:p14="http://schemas.microsoft.com/office/powerpoint/2010/main" val="32385346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270568" y="218798"/>
            <a:ext cx="9478113" cy="1143000"/>
          </a:xfrm>
        </p:spPr>
        <p:txBody>
          <a:bodyPr/>
          <a:lstStyle/>
          <a:p>
            <a:pPr lvl="0"/>
            <a:r>
              <a:rPr lang="en-GB" dirty="0"/>
              <a:t>Braun &amp; Clarke: Six phase process</a:t>
            </a:r>
          </a:p>
        </p:txBody>
      </p:sp>
      <p:sp>
        <p:nvSpPr>
          <p:cNvPr id="3" name="Content Placeholder 2"/>
          <p:cNvSpPr txBox="1">
            <a:spLocks noGrp="1"/>
          </p:cNvSpPr>
          <p:nvPr>
            <p:ph idx="1"/>
          </p:nvPr>
        </p:nvSpPr>
        <p:spPr>
          <a:xfrm>
            <a:off x="542303" y="1209833"/>
            <a:ext cx="8229600" cy="5385916"/>
          </a:xfrm>
        </p:spPr>
        <p:txBody>
          <a:bodyPr/>
          <a:lstStyle/>
          <a:p>
            <a:pPr lvl="0">
              <a:lnSpc>
                <a:spcPct val="80000"/>
              </a:lnSpc>
            </a:pPr>
            <a:r>
              <a:rPr lang="en-GB" b="1">
                <a:solidFill>
                  <a:srgbClr val="C55A11"/>
                </a:solidFill>
              </a:rPr>
              <a:t>Phase One </a:t>
            </a:r>
          </a:p>
          <a:p>
            <a:pPr lvl="1">
              <a:lnSpc>
                <a:spcPct val="80000"/>
              </a:lnSpc>
            </a:pPr>
            <a:r>
              <a:rPr lang="en-GB"/>
              <a:t>Familiarisation with data</a:t>
            </a:r>
          </a:p>
          <a:p>
            <a:pPr lvl="0">
              <a:lnSpc>
                <a:spcPct val="80000"/>
              </a:lnSpc>
            </a:pPr>
            <a:r>
              <a:rPr lang="en-GB" b="1">
                <a:solidFill>
                  <a:srgbClr val="953735"/>
                </a:solidFill>
              </a:rPr>
              <a:t>Phase Two</a:t>
            </a:r>
          </a:p>
          <a:p>
            <a:pPr lvl="1">
              <a:lnSpc>
                <a:spcPct val="80000"/>
              </a:lnSpc>
            </a:pPr>
            <a:r>
              <a:rPr lang="en-GB"/>
              <a:t>Generating initial codes</a:t>
            </a:r>
          </a:p>
          <a:p>
            <a:pPr lvl="0">
              <a:lnSpc>
                <a:spcPct val="80000"/>
              </a:lnSpc>
            </a:pPr>
            <a:r>
              <a:rPr lang="en-GB" b="1">
                <a:solidFill>
                  <a:srgbClr val="953735"/>
                </a:solidFill>
              </a:rPr>
              <a:t>Phase Three</a:t>
            </a:r>
          </a:p>
          <a:p>
            <a:pPr lvl="1">
              <a:lnSpc>
                <a:spcPct val="80000"/>
              </a:lnSpc>
            </a:pPr>
            <a:r>
              <a:rPr lang="en-GB"/>
              <a:t>Searching for themes</a:t>
            </a:r>
            <a:endParaRPr lang="en-GB" b="1"/>
          </a:p>
          <a:p>
            <a:pPr lvl="0">
              <a:lnSpc>
                <a:spcPct val="80000"/>
              </a:lnSpc>
            </a:pPr>
            <a:r>
              <a:rPr lang="en-GB" b="1">
                <a:solidFill>
                  <a:srgbClr val="953735"/>
                </a:solidFill>
              </a:rPr>
              <a:t>Phase Four</a:t>
            </a:r>
          </a:p>
          <a:p>
            <a:pPr lvl="1">
              <a:lnSpc>
                <a:spcPct val="80000"/>
              </a:lnSpc>
            </a:pPr>
            <a:r>
              <a:rPr lang="en-GB"/>
              <a:t>Reviewing themes</a:t>
            </a:r>
          </a:p>
          <a:p>
            <a:pPr lvl="0">
              <a:lnSpc>
                <a:spcPct val="80000"/>
              </a:lnSpc>
            </a:pPr>
            <a:r>
              <a:rPr lang="en-GB" b="1">
                <a:solidFill>
                  <a:srgbClr val="953735"/>
                </a:solidFill>
              </a:rPr>
              <a:t>Phase Five</a:t>
            </a:r>
          </a:p>
          <a:p>
            <a:pPr lvl="1">
              <a:lnSpc>
                <a:spcPct val="80000"/>
              </a:lnSpc>
            </a:pPr>
            <a:r>
              <a:rPr lang="en-GB"/>
              <a:t>Defining and naming themes</a:t>
            </a:r>
          </a:p>
          <a:p>
            <a:pPr lvl="0">
              <a:lnSpc>
                <a:spcPct val="80000"/>
              </a:lnSpc>
            </a:pPr>
            <a:r>
              <a:rPr lang="en-GB" b="1">
                <a:solidFill>
                  <a:srgbClr val="953735"/>
                </a:solidFill>
              </a:rPr>
              <a:t>Phase Six</a:t>
            </a:r>
          </a:p>
          <a:p>
            <a:pPr lvl="1">
              <a:lnSpc>
                <a:spcPct val="80000"/>
              </a:lnSpc>
            </a:pPr>
            <a:r>
              <a:rPr lang="en-GB"/>
              <a:t>Writing the report</a:t>
            </a:r>
          </a:p>
          <a:p>
            <a:pPr lvl="1">
              <a:lnSpc>
                <a:spcPct val="80000"/>
              </a:lnSpc>
            </a:pPr>
            <a:endParaRPr lang="en-GB"/>
          </a:p>
          <a:p>
            <a:pPr lvl="1">
              <a:lnSpc>
                <a:spcPct val="80000"/>
              </a:lnSpc>
            </a:pPr>
            <a:endParaRPr lang="en-GB"/>
          </a:p>
        </p:txBody>
      </p:sp>
      <p:sp>
        <p:nvSpPr>
          <p:cNvPr id="4" name="TextBox 4"/>
          <p:cNvSpPr txBox="1"/>
          <p:nvPr/>
        </p:nvSpPr>
        <p:spPr>
          <a:xfrm>
            <a:off x="8112227" y="6309323"/>
            <a:ext cx="2252688"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Braun &amp; Clarke (2006)</a:t>
            </a:r>
          </a:p>
        </p:txBody>
      </p:sp>
    </p:spTree>
    <p:extLst>
      <p:ext uri="{BB962C8B-B14F-4D97-AF65-F5344CB8AC3E}">
        <p14:creationId xmlns:p14="http://schemas.microsoft.com/office/powerpoint/2010/main" val="30320254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991544" y="2377"/>
            <a:ext cx="8229600" cy="1143000"/>
          </a:xfrm>
        </p:spPr>
        <p:txBody>
          <a:bodyPr>
            <a:noAutofit/>
          </a:bodyPr>
          <a:lstStyle/>
          <a:p>
            <a:pPr lvl="0"/>
            <a:r>
              <a:rPr lang="en-GB" sz="3700" b="1">
                <a:solidFill>
                  <a:srgbClr val="C55A11"/>
                </a:solidFill>
              </a:rPr>
              <a:t>Phase One</a:t>
            </a:r>
            <a:br>
              <a:rPr lang="en-GB" sz="3700" b="1">
                <a:solidFill>
                  <a:srgbClr val="C55A11"/>
                </a:solidFill>
              </a:rPr>
            </a:br>
            <a:r>
              <a:rPr lang="en-GB" sz="3700"/>
              <a:t>Familiarisation with the data</a:t>
            </a:r>
          </a:p>
        </p:txBody>
      </p:sp>
      <p:pic>
        <p:nvPicPr>
          <p:cNvPr id="3" name="Picture 8" descr="1.tiff"/>
          <p:cNvPicPr>
            <a:picLocks noChangeAspect="1"/>
          </p:cNvPicPr>
          <p:nvPr/>
        </p:nvPicPr>
        <p:blipFill>
          <a:blip r:embed="rId3"/>
          <a:stretch>
            <a:fillRect/>
          </a:stretch>
        </p:blipFill>
        <p:spPr>
          <a:xfrm>
            <a:off x="6253014" y="3140973"/>
            <a:ext cx="4414979" cy="3321091"/>
          </a:xfrm>
          <a:prstGeom prst="rect">
            <a:avLst/>
          </a:prstGeom>
          <a:noFill/>
          <a:ln cap="flat">
            <a:noFill/>
          </a:ln>
        </p:spPr>
      </p:pic>
      <p:pic>
        <p:nvPicPr>
          <p:cNvPr id="4" name="Picture 9" descr="1.tiff"/>
          <p:cNvPicPr>
            <a:picLocks noChangeAspect="1"/>
          </p:cNvPicPr>
          <p:nvPr/>
        </p:nvPicPr>
        <p:blipFill>
          <a:blip r:embed="rId4"/>
          <a:stretch>
            <a:fillRect/>
          </a:stretch>
        </p:blipFill>
        <p:spPr>
          <a:xfrm>
            <a:off x="1524003" y="1052739"/>
            <a:ext cx="4796924" cy="3925665"/>
          </a:xfrm>
          <a:prstGeom prst="rect">
            <a:avLst/>
          </a:prstGeom>
          <a:noFill/>
          <a:ln cap="flat">
            <a:noFill/>
          </a:ln>
        </p:spPr>
      </p:pic>
    </p:spTree>
    <p:extLst>
      <p:ext uri="{BB962C8B-B14F-4D97-AF65-F5344CB8AC3E}">
        <p14:creationId xmlns:p14="http://schemas.microsoft.com/office/powerpoint/2010/main" val="1146082476"/>
      </p:ext>
    </p:extLst>
  </p:cSld>
  <p:clrMapOvr>
    <a:masterClrMapping/>
  </p:clrMapOvr>
  <p:transition>
    <p:fade thruBlk="1"/>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Matching points of interest </a:t>
            </a:r>
          </a:p>
        </p:txBody>
      </p:sp>
      <p:sp>
        <p:nvSpPr>
          <p:cNvPr id="4" name="Content Placeholder 3"/>
          <p:cNvSpPr txBox="1">
            <a:spLocks noGrp="1"/>
          </p:cNvSpPr>
          <p:nvPr>
            <p:ph idx="4294967295"/>
          </p:nvPr>
        </p:nvSpPr>
        <p:spPr>
          <a:xfrm>
            <a:off x="654422" y="1664260"/>
            <a:ext cx="11232777" cy="4351338"/>
          </a:xfrm>
        </p:spPr>
        <p:txBody>
          <a:bodyPr/>
          <a:lstStyle/>
          <a:p>
            <a:pPr lvl="0" algn="just"/>
            <a:r>
              <a:rPr lang="en-GB" dirty="0">
                <a:latin typeface="Arial" panose="020B0604020202020204" pitchFamily="34" charset="0"/>
                <a:cs typeface="Arial" panose="020B0604020202020204" pitchFamily="34" charset="0"/>
              </a:rPr>
              <a:t>Keeping an objective stance is supported by embracing all points of interest.</a:t>
            </a:r>
          </a:p>
          <a:p>
            <a:pPr lvl="0" algn="just"/>
            <a:r>
              <a:rPr lang="en-GB" b="1" dirty="0">
                <a:latin typeface="Arial" panose="020B0604020202020204" pitchFamily="34" charset="0"/>
                <a:cs typeface="Arial" panose="020B0604020202020204" pitchFamily="34" charset="0"/>
              </a:rPr>
              <a:t>BUT</a:t>
            </a:r>
            <a:r>
              <a:rPr lang="en-GB" dirty="0">
                <a:latin typeface="Arial" panose="020B0604020202020204" pitchFamily="34" charset="0"/>
                <a:cs typeface="Arial" panose="020B0604020202020204" pitchFamily="34" charset="0"/>
              </a:rPr>
              <a:t>… reading and refining the Points of Interest by insisting they match to RQs keeps the focus.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33156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a:solidFill>
                  <a:srgbClr val="953735"/>
                </a:solidFill>
              </a:rPr>
              <a:t>Phase Two</a:t>
            </a:r>
            <a:br>
              <a:rPr lang="en-GB" b="1">
                <a:solidFill>
                  <a:srgbClr val="953735"/>
                </a:solidFill>
              </a:rPr>
            </a:br>
            <a:r>
              <a:rPr lang="en-GB"/>
              <a:t>Generating initial codes</a:t>
            </a:r>
          </a:p>
        </p:txBody>
      </p:sp>
      <p:pic>
        <p:nvPicPr>
          <p:cNvPr id="3" name="Picture 4">
            <a:hlinkClick r:id="rId4"/>
          </p:cNvPr>
          <p:cNvPicPr>
            <a:picLocks noChangeAspect="1"/>
          </p:cNvPicPr>
          <p:nvPr/>
        </p:nvPicPr>
        <p:blipFill>
          <a:blip r:embed="rId5"/>
          <a:stretch>
            <a:fillRect/>
          </a:stretch>
        </p:blipFill>
        <p:spPr>
          <a:xfrm>
            <a:off x="2351580" y="1737945"/>
            <a:ext cx="6922657" cy="4608511"/>
          </a:xfrm>
          <a:prstGeom prst="rect">
            <a:avLst/>
          </a:prstGeom>
          <a:noFill/>
          <a:ln cap="flat">
            <a:noFill/>
          </a:ln>
        </p:spPr>
      </p:pic>
    </p:spTree>
    <p:custDataLst>
      <p:tags r:id="rId1"/>
    </p:custDataLst>
    <p:extLst>
      <p:ext uri="{BB962C8B-B14F-4D97-AF65-F5344CB8AC3E}">
        <p14:creationId xmlns:p14="http://schemas.microsoft.com/office/powerpoint/2010/main" val="45206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a:solidFill>
                  <a:srgbClr val="953735"/>
                </a:solidFill>
              </a:rPr>
              <a:t>Phase Three</a:t>
            </a:r>
            <a:br>
              <a:rPr lang="en-GB" b="1">
                <a:solidFill>
                  <a:srgbClr val="953735"/>
                </a:solidFill>
              </a:rPr>
            </a:br>
            <a:r>
              <a:rPr lang="en-GB"/>
              <a:t>Searching for themes</a:t>
            </a:r>
          </a:p>
        </p:txBody>
      </p:sp>
      <p:sp>
        <p:nvSpPr>
          <p:cNvPr id="3" name="Content Placeholder 2"/>
          <p:cNvSpPr txBox="1">
            <a:spLocks noGrp="1"/>
          </p:cNvSpPr>
          <p:nvPr>
            <p:ph idx="1"/>
          </p:nvPr>
        </p:nvSpPr>
        <p:spPr/>
        <p:txBody>
          <a:bodyPr/>
          <a:lstStyle/>
          <a:p>
            <a:pPr lvl="0"/>
            <a:r>
              <a:rPr lang="en-GB"/>
              <a:t>Group codes into themes before putting forward </a:t>
            </a:r>
            <a:r>
              <a:rPr lang="en-GB" b="1"/>
              <a:t>candidate themes</a:t>
            </a:r>
            <a:r>
              <a:rPr lang="en-GB"/>
              <a:t>.</a:t>
            </a:r>
          </a:p>
          <a:p>
            <a:pPr lvl="0"/>
            <a:endParaRPr lang="en-GB"/>
          </a:p>
          <a:p>
            <a:pPr lvl="0"/>
            <a:r>
              <a:rPr lang="en-GB"/>
              <a:t>This code produces the largest amount of differently presented data, including:</a:t>
            </a:r>
          </a:p>
          <a:p>
            <a:pPr lvl="1"/>
            <a:r>
              <a:rPr lang="en-GB"/>
              <a:t>Quantitative responses: code present, code co-occurrence</a:t>
            </a:r>
          </a:p>
          <a:p>
            <a:pPr lvl="1"/>
            <a:r>
              <a:rPr lang="en-GB"/>
              <a:t>Qualitative responses: photographs, associated commentary, field notes </a:t>
            </a:r>
          </a:p>
        </p:txBody>
      </p:sp>
    </p:spTree>
    <p:extLst>
      <p:ext uri="{BB962C8B-B14F-4D97-AF65-F5344CB8AC3E}">
        <p14:creationId xmlns:p14="http://schemas.microsoft.com/office/powerpoint/2010/main" val="33925773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a:solidFill>
                  <a:srgbClr val="953735"/>
                </a:solidFill>
              </a:rPr>
              <a:t>Phase Four</a:t>
            </a:r>
            <a:br>
              <a:rPr lang="en-GB" b="1">
                <a:solidFill>
                  <a:srgbClr val="953735"/>
                </a:solidFill>
              </a:rPr>
            </a:br>
            <a:r>
              <a:rPr lang="en-GB"/>
              <a:t>Reviewing themes</a:t>
            </a:r>
          </a:p>
        </p:txBody>
      </p:sp>
      <p:sp>
        <p:nvSpPr>
          <p:cNvPr id="3" name="Content Placeholder 2"/>
          <p:cNvSpPr txBox="1">
            <a:spLocks noGrp="1"/>
          </p:cNvSpPr>
          <p:nvPr>
            <p:ph idx="1"/>
          </p:nvPr>
        </p:nvSpPr>
        <p:spPr>
          <a:xfrm>
            <a:off x="242050" y="1420906"/>
            <a:ext cx="11564468" cy="4525959"/>
          </a:xfrm>
        </p:spPr>
        <p:txBody>
          <a:bodyPr/>
          <a:lstStyle/>
          <a:p>
            <a:pPr lvl="0"/>
            <a:r>
              <a:rPr lang="en-GB" dirty="0"/>
              <a:t>Returning, reviewing, double and triple checking</a:t>
            </a:r>
          </a:p>
          <a:p>
            <a:pPr lvl="0"/>
            <a:endParaRPr lang="en-GB" dirty="0"/>
          </a:p>
          <a:p>
            <a:pPr lvl="0"/>
            <a:endParaRPr lang="en-GB" dirty="0"/>
          </a:p>
          <a:p>
            <a:pPr marL="0" lvl="0" indent="0">
              <a:buNone/>
            </a:pPr>
            <a:r>
              <a:rPr lang="en-GB" b="1" dirty="0"/>
              <a:t>MAKE TIME FOR REVIEWING</a:t>
            </a:r>
          </a:p>
        </p:txBody>
      </p:sp>
    </p:spTree>
    <p:extLst>
      <p:ext uri="{BB962C8B-B14F-4D97-AF65-F5344CB8AC3E}">
        <p14:creationId xmlns:p14="http://schemas.microsoft.com/office/powerpoint/2010/main" val="19412829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a:solidFill>
                  <a:srgbClr val="953735"/>
                </a:solidFill>
              </a:rPr>
              <a:t>Phase Five </a:t>
            </a:r>
            <a:r>
              <a:rPr lang="en-GB"/>
              <a:t> </a:t>
            </a:r>
            <a:br>
              <a:rPr lang="en-GB"/>
            </a:br>
            <a:r>
              <a:rPr lang="en-GB"/>
              <a:t>Defining and naming themes</a:t>
            </a:r>
          </a:p>
        </p:txBody>
      </p:sp>
      <p:sp>
        <p:nvSpPr>
          <p:cNvPr id="3" name="Title 1"/>
          <p:cNvSpPr txBox="1"/>
          <p:nvPr/>
        </p:nvSpPr>
        <p:spPr>
          <a:xfrm>
            <a:off x="2135562" y="2132856"/>
            <a:ext cx="8229600" cy="1143000"/>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GB" sz="4000" b="1" i="0" u="none" strike="noStrike" kern="1200" cap="none" spc="0" normalizeH="0" baseline="0" noProof="0">
                <a:ln>
                  <a:noFill/>
                </a:ln>
                <a:solidFill>
                  <a:srgbClr val="953735"/>
                </a:solidFill>
                <a:effectLst/>
                <a:uLnTx/>
                <a:uFillTx/>
                <a:latin typeface="Calibri Light"/>
                <a:ea typeface="+mn-ea"/>
                <a:cs typeface="+mn-cs"/>
              </a:rPr>
              <a:t>Phase Six</a:t>
            </a:r>
            <a:br>
              <a:rPr kumimoji="0" lang="en-GB" sz="4000" b="0" i="0" u="none" strike="noStrike" kern="1200" cap="none" spc="0" normalizeH="0" baseline="0" noProof="0">
                <a:ln>
                  <a:noFill/>
                </a:ln>
                <a:solidFill>
                  <a:srgbClr val="000000"/>
                </a:solidFill>
                <a:effectLst/>
                <a:uLnTx/>
                <a:uFillTx/>
                <a:latin typeface="Calibri Light"/>
                <a:ea typeface="+mn-ea"/>
                <a:cs typeface="+mn-cs"/>
              </a:rPr>
            </a:br>
            <a:r>
              <a:rPr kumimoji="0" lang="en-GB" sz="4000" b="0" i="0" u="none" strike="noStrike" kern="1200" cap="none" spc="0" normalizeH="0" baseline="0" noProof="0">
                <a:ln>
                  <a:noFill/>
                </a:ln>
                <a:solidFill>
                  <a:srgbClr val="000000"/>
                </a:solidFill>
                <a:effectLst/>
                <a:uLnTx/>
                <a:uFillTx/>
                <a:latin typeface="Calibri Light"/>
                <a:ea typeface="+mn-ea"/>
                <a:cs typeface="+mn-cs"/>
              </a:rPr>
              <a:t>Producing the report</a:t>
            </a:r>
          </a:p>
        </p:txBody>
      </p:sp>
    </p:spTree>
    <p:extLst>
      <p:ext uri="{BB962C8B-B14F-4D97-AF65-F5344CB8AC3E}">
        <p14:creationId xmlns:p14="http://schemas.microsoft.com/office/powerpoint/2010/main" val="231365521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noGrp="1"/>
          </p:cNvSpPr>
          <p:nvPr>
            <p:ph type="title"/>
          </p:nvPr>
        </p:nvSpPr>
        <p:spPr/>
        <p:txBody>
          <a:bodyPr anchorCtr="1">
            <a:noAutofit/>
          </a:bodyPr>
          <a:lstStyle/>
          <a:p>
            <a:pPr lvl="0" algn="ctr"/>
            <a:r>
              <a:rPr lang="en-GB" sz="4400" b="1">
                <a:solidFill>
                  <a:srgbClr val="953735"/>
                </a:solidFill>
              </a:rPr>
              <a:t>In conclusion…</a:t>
            </a:r>
            <a:endParaRPr lang="en-GB" sz="4400"/>
          </a:p>
        </p:txBody>
      </p:sp>
      <p:sp>
        <p:nvSpPr>
          <p:cNvPr id="2" name="Text Placeholder 2"/>
          <p:cNvSpPr txBox="1">
            <a:spLocks noGrp="1"/>
          </p:cNvSpPr>
          <p:nvPr>
            <p:ph type="body" idx="4294967295"/>
          </p:nvPr>
        </p:nvSpPr>
        <p:spPr>
          <a:xfrm>
            <a:off x="0" y="1557338"/>
            <a:ext cx="10221913" cy="4784725"/>
          </a:xfrm>
        </p:spPr>
        <p:txBody>
          <a:bodyPr/>
          <a:lstStyle/>
          <a:p>
            <a:pPr algn="just"/>
            <a:r>
              <a:rPr lang="en-GB" sz="3200" dirty="0">
                <a:latin typeface="Arial" panose="020B0604020202020204" pitchFamily="34" charset="0"/>
                <a:cs typeface="Arial" panose="020B0604020202020204" pitchFamily="34" charset="0"/>
              </a:rPr>
              <a:t>Allow the data to show what is there and expect the possibility of being surprised.</a:t>
            </a:r>
          </a:p>
          <a:p>
            <a:pPr algn="just"/>
            <a:r>
              <a:rPr lang="en-GB" sz="3200" dirty="0">
                <a:latin typeface="Arial" panose="020B0604020202020204" pitchFamily="34" charset="0"/>
                <a:cs typeface="Arial" panose="020B0604020202020204" pitchFamily="34" charset="0"/>
              </a:rPr>
              <a:t>Return to theories and literature to contextualise and understand what the data is saying.</a:t>
            </a:r>
          </a:p>
          <a:p>
            <a:pPr marL="342900" lvl="0" indent="-342900" algn="just">
              <a:buFont typeface="Arial"/>
              <a:buChar char="•"/>
            </a:pPr>
            <a:r>
              <a:rPr lang="en-GB" sz="3200" dirty="0">
                <a:latin typeface="Arial" panose="020B0604020202020204" pitchFamily="34" charset="0"/>
                <a:cs typeface="Arial" panose="020B0604020202020204" pitchFamily="34" charset="0"/>
              </a:rPr>
              <a:t>Be prepared for the data to challenge, disrupt, advance, present new views.</a:t>
            </a:r>
          </a:p>
          <a:p>
            <a:pPr marL="342900" lvl="0" indent="-342900" algn="just">
              <a:buFont typeface="Arial"/>
              <a:buChar char="•"/>
            </a:pPr>
            <a:r>
              <a:rPr lang="en-GB" sz="3200" dirty="0">
                <a:latin typeface="Arial" panose="020B0604020202020204" pitchFamily="34" charset="0"/>
                <a:cs typeface="Arial" panose="020B0604020202020204" pitchFamily="34" charset="0"/>
              </a:rPr>
              <a:t>Avoid putting the theoretical cart before the empirical horse.</a:t>
            </a:r>
          </a:p>
        </p:txBody>
      </p:sp>
    </p:spTree>
    <p:extLst>
      <p:ext uri="{BB962C8B-B14F-4D97-AF65-F5344CB8AC3E}">
        <p14:creationId xmlns:p14="http://schemas.microsoft.com/office/powerpoint/2010/main" val="12543243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53F4E0-D1CB-4062-92B6-5E86706CFFA9}"/>
              </a:ext>
            </a:extLst>
          </p:cNvPr>
          <p:cNvSpPr>
            <a:spLocks noGrp="1"/>
          </p:cNvSpPr>
          <p:nvPr>
            <p:ph type="title"/>
          </p:nvPr>
        </p:nvSpPr>
        <p:spPr/>
        <p:txBody>
          <a:bodyPr/>
          <a:lstStyle/>
          <a:p>
            <a:r>
              <a:rPr lang="en-GB" dirty="0"/>
              <a:t>Narrative Analysis</a:t>
            </a:r>
          </a:p>
        </p:txBody>
      </p:sp>
      <p:sp>
        <p:nvSpPr>
          <p:cNvPr id="5" name="Text Placeholder 4">
            <a:extLst>
              <a:ext uri="{FF2B5EF4-FFF2-40B4-BE49-F238E27FC236}">
                <a16:creationId xmlns:a16="http://schemas.microsoft.com/office/drawing/2014/main" id="{36CB6947-B4F8-46FB-AC6E-98F68150F0F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574024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10C40-172C-4332-9EBE-D8526A896591}"/>
              </a:ext>
            </a:extLst>
          </p:cNvPr>
          <p:cNvSpPr>
            <a:spLocks noGrp="1"/>
          </p:cNvSpPr>
          <p:nvPr>
            <p:ph type="title"/>
          </p:nvPr>
        </p:nvSpPr>
        <p:spPr/>
        <p:txBody>
          <a:bodyPr/>
          <a:lstStyle/>
          <a:p>
            <a:r>
              <a:rPr lang="en-GB" dirty="0"/>
              <a:t>What is narrative inquiry</a:t>
            </a:r>
          </a:p>
        </p:txBody>
      </p:sp>
      <p:sp>
        <p:nvSpPr>
          <p:cNvPr id="3" name="Content Placeholder 2">
            <a:extLst>
              <a:ext uri="{FF2B5EF4-FFF2-40B4-BE49-F238E27FC236}">
                <a16:creationId xmlns:a16="http://schemas.microsoft.com/office/drawing/2014/main" id="{BC7F022C-A344-48BD-9671-84AA20AD4D2E}"/>
              </a:ext>
            </a:extLst>
          </p:cNvPr>
          <p:cNvSpPr>
            <a:spLocks noGrp="1"/>
          </p:cNvSpPr>
          <p:nvPr>
            <p:ph idx="1"/>
          </p:nvPr>
        </p:nvSpPr>
        <p:spPr/>
        <p:txBody>
          <a:bodyPr/>
          <a:lstStyle/>
          <a:p>
            <a:pPr algn="just"/>
            <a:r>
              <a:rPr lang="en-US" i="1" dirty="0"/>
              <a:t>Narrative inquiry is the interdisciplinary study of the activities involved in generating and analyzing stories of life experiences (e.g., life histories, narrative </a:t>
            </a:r>
            <a:r>
              <a:rPr lang="fr-FR" i="1" dirty="0"/>
              <a:t>interviews, </a:t>
            </a:r>
            <a:r>
              <a:rPr lang="fr-FR" i="1" dirty="0" err="1"/>
              <a:t>journals</a:t>
            </a:r>
            <a:r>
              <a:rPr lang="fr-FR" i="1" dirty="0"/>
              <a:t>, </a:t>
            </a:r>
            <a:r>
              <a:rPr lang="fr-FR" i="1" dirty="0" err="1"/>
              <a:t>diaries</a:t>
            </a:r>
            <a:r>
              <a:rPr lang="fr-FR" i="1" dirty="0"/>
              <a:t>, </a:t>
            </a:r>
            <a:r>
              <a:rPr lang="fr-FR" i="1" dirty="0" err="1"/>
              <a:t>memoirs</a:t>
            </a:r>
            <a:r>
              <a:rPr lang="fr-FR" i="1" dirty="0"/>
              <a:t>, autobiographies, </a:t>
            </a:r>
            <a:r>
              <a:rPr lang="en-US" i="1" dirty="0"/>
              <a:t>biographies) and reporting that kind of research.</a:t>
            </a:r>
            <a:r>
              <a:rPr lang="en-GB" i="1" dirty="0"/>
              <a:t>(Schwandt, 2007, p. 204)</a:t>
            </a:r>
            <a:endParaRPr lang="en-GB" dirty="0"/>
          </a:p>
        </p:txBody>
      </p:sp>
    </p:spTree>
    <p:extLst>
      <p:ext uri="{BB962C8B-B14F-4D97-AF65-F5344CB8AC3E}">
        <p14:creationId xmlns:p14="http://schemas.microsoft.com/office/powerpoint/2010/main" val="1566147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4C84DDC9-AB73-4FDE-8C88-EA0799307F47}"/>
              </a:ext>
            </a:extLst>
          </p:cNvPr>
          <p:cNvSpPr>
            <a:spLocks noGrp="1" noChangeArrowheads="1"/>
          </p:cNvSpPr>
          <p:nvPr>
            <p:ph type="title"/>
          </p:nvPr>
        </p:nvSpPr>
        <p:spPr/>
        <p:txBody>
          <a:bodyPr/>
          <a:lstStyle/>
          <a:p>
            <a:pPr eaLnBrk="1" hangingPunct="1">
              <a:defRPr/>
            </a:pPr>
            <a:r>
              <a:rPr lang="en-US" dirty="0"/>
              <a:t>Narratives: Experience &amp; Continuity</a:t>
            </a:r>
            <a:endParaRPr lang="en-US" sz="7200" dirty="0"/>
          </a:p>
        </p:txBody>
      </p:sp>
      <p:sp>
        <p:nvSpPr>
          <p:cNvPr id="2051" name="Rectangle 3">
            <a:extLst>
              <a:ext uri="{FF2B5EF4-FFF2-40B4-BE49-F238E27FC236}">
                <a16:creationId xmlns:a16="http://schemas.microsoft.com/office/drawing/2014/main" id="{FD1F3885-22CA-4D61-90E2-65238BD85C1C}"/>
              </a:ext>
            </a:extLst>
          </p:cNvPr>
          <p:cNvSpPr>
            <a:spLocks noGrp="1" noChangeArrowheads="1"/>
          </p:cNvSpPr>
          <p:nvPr>
            <p:ph type="body" idx="1"/>
          </p:nvPr>
        </p:nvSpPr>
        <p:spPr/>
        <p:txBody>
          <a:bodyPr>
            <a:normAutofit fontScale="92500" lnSpcReduction="10000"/>
          </a:bodyPr>
          <a:lstStyle/>
          <a:p>
            <a:pPr algn="just" eaLnBrk="1" hangingPunct="1">
              <a:lnSpc>
                <a:spcPct val="90000"/>
              </a:lnSpc>
              <a:buFont typeface="Wingdings" panose="05000000000000000000" pitchFamily="2" charset="2"/>
              <a:buNone/>
            </a:pPr>
            <a:r>
              <a:rPr lang="en-US" altLang="en-US" sz="2400" b="1" dirty="0"/>
              <a:t>Dewey (1938)</a:t>
            </a:r>
            <a:endParaRPr lang="en-US" altLang="en-US" sz="2400" dirty="0"/>
          </a:p>
          <a:p>
            <a:pPr algn="just" eaLnBrk="1" hangingPunct="1">
              <a:lnSpc>
                <a:spcPct val="90000"/>
              </a:lnSpc>
              <a:buFont typeface="Wingdings" panose="05000000000000000000" pitchFamily="2" charset="2"/>
              <a:buNone/>
            </a:pPr>
            <a:r>
              <a:rPr lang="en-US" altLang="en-US" sz="2400" i="1" dirty="0"/>
              <a:t>Experience</a:t>
            </a:r>
            <a:r>
              <a:rPr lang="en-US" altLang="en-US" sz="2400" dirty="0"/>
              <a:t> - both personal and social (and both are always present)</a:t>
            </a:r>
          </a:p>
          <a:p>
            <a:pPr algn="just" eaLnBrk="1" hangingPunct="1">
              <a:lnSpc>
                <a:spcPct val="90000"/>
              </a:lnSpc>
              <a:buFont typeface="Wingdings" panose="05000000000000000000" pitchFamily="2" charset="2"/>
              <a:buNone/>
            </a:pPr>
            <a:endParaRPr lang="en-US" altLang="en-US" sz="2400" dirty="0"/>
          </a:p>
          <a:p>
            <a:pPr algn="just" eaLnBrk="1" hangingPunct="1">
              <a:lnSpc>
                <a:spcPct val="90000"/>
              </a:lnSpc>
              <a:buFont typeface="Wingdings" panose="05000000000000000000" pitchFamily="2" charset="2"/>
              <a:buNone/>
            </a:pPr>
            <a:r>
              <a:rPr lang="ja-JP" altLang="en-US" sz="2400" dirty="0"/>
              <a:t>“</a:t>
            </a:r>
            <a:r>
              <a:rPr lang="en-US" altLang="ja-JP" sz="2400" dirty="0"/>
              <a:t>People are individuals and need to be understood as such, but they can not be understood only as individuals.  They are always in relation, always in a social context.</a:t>
            </a:r>
            <a:r>
              <a:rPr lang="ja-JP" altLang="en-US" sz="2400" dirty="0"/>
              <a:t>”</a:t>
            </a:r>
            <a:endParaRPr lang="en-US" altLang="ja-JP" sz="2400" dirty="0"/>
          </a:p>
          <a:p>
            <a:pPr algn="just" eaLnBrk="1" hangingPunct="1">
              <a:lnSpc>
                <a:spcPct val="90000"/>
              </a:lnSpc>
              <a:buFont typeface="Wingdings" panose="05000000000000000000" pitchFamily="2" charset="2"/>
              <a:buNone/>
            </a:pPr>
            <a:endParaRPr lang="en-US" altLang="en-US" sz="2400" dirty="0"/>
          </a:p>
          <a:p>
            <a:pPr algn="just" eaLnBrk="1" hangingPunct="1">
              <a:lnSpc>
                <a:spcPct val="90000"/>
              </a:lnSpc>
              <a:buFont typeface="Wingdings" panose="05000000000000000000" pitchFamily="2" charset="2"/>
              <a:buNone/>
            </a:pPr>
            <a:r>
              <a:rPr lang="en-US" altLang="en-US" sz="2400" i="1" dirty="0"/>
              <a:t>Continuity</a:t>
            </a:r>
            <a:r>
              <a:rPr lang="en-US" altLang="en-US" sz="2400" dirty="0"/>
              <a:t> - experiences grow out of other experiences, and experiences lead to further experiences</a:t>
            </a:r>
          </a:p>
          <a:p>
            <a:pPr algn="just" eaLnBrk="1" hangingPunct="1">
              <a:lnSpc>
                <a:spcPct val="90000"/>
              </a:lnSpc>
              <a:buFont typeface="Wingdings" panose="05000000000000000000" pitchFamily="2" charset="2"/>
              <a:buNone/>
            </a:pPr>
            <a:endParaRPr lang="en-US" altLang="en-US" sz="2400" dirty="0"/>
          </a:p>
          <a:p>
            <a:pPr algn="just" eaLnBrk="1" hangingPunct="1">
              <a:lnSpc>
                <a:spcPct val="90000"/>
              </a:lnSpc>
              <a:buFont typeface="Wingdings" panose="05000000000000000000" pitchFamily="2" charset="2"/>
              <a:buNone/>
            </a:pPr>
            <a:r>
              <a:rPr lang="ja-JP" altLang="en-US" sz="2400" dirty="0"/>
              <a:t>“</a:t>
            </a:r>
            <a:r>
              <a:rPr lang="en-US" altLang="ja-JP" sz="2400" dirty="0"/>
              <a:t>Whenever one positions oneself in that continuum-the imagined now, some imagined past, or some imagined future- each point has a past experiential base and leads to an experiential future.</a:t>
            </a:r>
            <a:r>
              <a:rPr lang="ja-JP" altLang="en-US" sz="2400" dirty="0"/>
              <a:t>”</a:t>
            </a:r>
            <a:endParaRPr lang="en-US" altLang="ja-JP" sz="3600" dirty="0"/>
          </a:p>
          <a:p>
            <a:pPr algn="just" eaLnBrk="1" hangingPunct="1">
              <a:lnSpc>
                <a:spcPct val="90000"/>
              </a:lnSpc>
            </a:pPr>
            <a:endParaRPr lang="en-US" alt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CEC77-8A64-418B-8E29-8AA6048DECD5}"/>
              </a:ext>
            </a:extLst>
          </p:cNvPr>
          <p:cNvSpPr>
            <a:spLocks noGrp="1"/>
          </p:cNvSpPr>
          <p:nvPr>
            <p:ph type="title"/>
          </p:nvPr>
        </p:nvSpPr>
        <p:spPr/>
        <p:txBody>
          <a:bodyPr/>
          <a:lstStyle/>
          <a:p>
            <a:r>
              <a:rPr lang="en-GB" dirty="0"/>
              <a:t>Why narrative research?</a:t>
            </a:r>
          </a:p>
        </p:txBody>
      </p:sp>
      <p:sp>
        <p:nvSpPr>
          <p:cNvPr id="3" name="Content Placeholder 2">
            <a:extLst>
              <a:ext uri="{FF2B5EF4-FFF2-40B4-BE49-F238E27FC236}">
                <a16:creationId xmlns:a16="http://schemas.microsoft.com/office/drawing/2014/main" id="{9CEE603F-4A1B-43BC-8965-409EE8883A6E}"/>
              </a:ext>
            </a:extLst>
          </p:cNvPr>
          <p:cNvSpPr>
            <a:spLocks noGrp="1"/>
          </p:cNvSpPr>
          <p:nvPr>
            <p:ph idx="1"/>
          </p:nvPr>
        </p:nvSpPr>
        <p:spPr/>
        <p:txBody>
          <a:bodyPr/>
          <a:lstStyle/>
          <a:p>
            <a:pPr algn="just"/>
            <a:r>
              <a:rPr lang="en-US" dirty="0"/>
              <a:t>In this approach, the researchers describe the lives of individuals, collect and tell stories about people’s lives, and write narratives of individual experiences. </a:t>
            </a:r>
          </a:p>
          <a:p>
            <a:pPr algn="just"/>
            <a:r>
              <a:rPr lang="en-US" dirty="0"/>
              <a:t>As a distinct form of qualitative research, a narrative typically focuses on studying a single person, gathering data through the collection of stories, reporting individual experiences, and discussing the meaning of those </a:t>
            </a:r>
            <a:r>
              <a:rPr lang="en-GB" dirty="0"/>
              <a:t>experiences for the individual.</a:t>
            </a:r>
          </a:p>
        </p:txBody>
      </p:sp>
    </p:spTree>
    <p:extLst>
      <p:ext uri="{BB962C8B-B14F-4D97-AF65-F5344CB8AC3E}">
        <p14:creationId xmlns:p14="http://schemas.microsoft.com/office/powerpoint/2010/main" val="14726484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C5A6EF0F-4CAC-472B-995C-7764D827E3BC}"/>
              </a:ext>
            </a:extLst>
          </p:cNvPr>
          <p:cNvSpPr>
            <a:spLocks noGrp="1" noChangeArrowheads="1"/>
          </p:cNvSpPr>
          <p:nvPr>
            <p:ph type="title"/>
          </p:nvPr>
        </p:nvSpPr>
        <p:spPr>
          <a:xfrm>
            <a:off x="1336766" y="78695"/>
            <a:ext cx="7543800" cy="944562"/>
          </a:xfrm>
        </p:spPr>
        <p:txBody>
          <a:bodyPr/>
          <a:lstStyle/>
          <a:p>
            <a:pPr eaLnBrk="1" hangingPunct="1">
              <a:defRPr/>
            </a:pPr>
            <a:r>
              <a:rPr lang="en-US" dirty="0"/>
              <a:t>Narrative Mode of Thought</a:t>
            </a:r>
            <a:endParaRPr lang="en-US" sz="7200" dirty="0"/>
          </a:p>
        </p:txBody>
      </p:sp>
      <p:sp>
        <p:nvSpPr>
          <p:cNvPr id="37891" name="Rectangle 3">
            <a:extLst>
              <a:ext uri="{FF2B5EF4-FFF2-40B4-BE49-F238E27FC236}">
                <a16:creationId xmlns:a16="http://schemas.microsoft.com/office/drawing/2014/main" id="{925753C2-2D9C-4813-A01E-88B12AA5E0EA}"/>
              </a:ext>
            </a:extLst>
          </p:cNvPr>
          <p:cNvSpPr>
            <a:spLocks noGrp="1" noChangeArrowheads="1"/>
          </p:cNvSpPr>
          <p:nvPr>
            <p:ph type="body" idx="1"/>
          </p:nvPr>
        </p:nvSpPr>
        <p:spPr>
          <a:xfrm>
            <a:off x="317862" y="1328057"/>
            <a:ext cx="11752217" cy="5212080"/>
          </a:xfrm>
        </p:spPr>
        <p:txBody>
          <a:bodyPr/>
          <a:lstStyle/>
          <a:p>
            <a:pPr algn="just" eaLnBrk="1" hangingPunct="1">
              <a:lnSpc>
                <a:spcPct val="90000"/>
              </a:lnSpc>
              <a:buFont typeface="Wingdings" panose="05000000000000000000" pitchFamily="2" charset="2"/>
              <a:buNone/>
            </a:pPr>
            <a:r>
              <a:rPr lang="en-US" altLang="en-US" sz="1800" b="1" dirty="0"/>
              <a:t>Bruner (1986, 1990)</a:t>
            </a:r>
          </a:p>
          <a:p>
            <a:pPr algn="just" eaLnBrk="1" hangingPunct="1">
              <a:lnSpc>
                <a:spcPct val="90000"/>
              </a:lnSpc>
              <a:buFont typeface="Wingdings" panose="05000000000000000000" pitchFamily="2" charset="2"/>
              <a:buNone/>
            </a:pPr>
            <a:r>
              <a:rPr lang="en-US" altLang="en-US" sz="1800" dirty="0"/>
              <a:t>Humans understand the world in two very different ways:</a:t>
            </a:r>
          </a:p>
          <a:p>
            <a:pPr algn="just">
              <a:lnSpc>
                <a:spcPct val="90000"/>
              </a:lnSpc>
            </a:pPr>
            <a:r>
              <a:rPr lang="en-US" altLang="en-US" sz="1800" dirty="0"/>
              <a:t> </a:t>
            </a:r>
            <a:r>
              <a:rPr lang="en-US" altLang="en-US" sz="1800" i="1" dirty="0"/>
              <a:t>Paradigmatic mode of thought</a:t>
            </a:r>
            <a:r>
              <a:rPr lang="en-US" altLang="en-US" sz="1800" dirty="0"/>
              <a:t> - seek to comprehend experiences in terms of tightly reasoned analysis, logical proof, and empirical observation  </a:t>
            </a:r>
          </a:p>
          <a:p>
            <a:pPr algn="just">
              <a:lnSpc>
                <a:spcPct val="90000"/>
              </a:lnSpc>
            </a:pPr>
            <a:r>
              <a:rPr lang="en-US" altLang="en-US" sz="1800" i="1" dirty="0"/>
              <a:t>Narrative mode of thought</a:t>
            </a:r>
            <a:r>
              <a:rPr lang="en-US" altLang="en-US" sz="1800" dirty="0"/>
              <a:t> - concerned with human wants, needs, and goals all of which are embedded in human interaction and organized in time</a:t>
            </a:r>
          </a:p>
          <a:p>
            <a:pPr algn="just" eaLnBrk="1" hangingPunct="1">
              <a:lnSpc>
                <a:spcPct val="90000"/>
              </a:lnSpc>
              <a:buFont typeface="Wingdings" panose="05000000000000000000" pitchFamily="2" charset="2"/>
              <a:buNone/>
            </a:pPr>
            <a:endParaRPr lang="en-US" altLang="en-US" sz="1800" dirty="0"/>
          </a:p>
          <a:p>
            <a:pPr algn="just">
              <a:lnSpc>
                <a:spcPct val="90000"/>
              </a:lnSpc>
            </a:pPr>
            <a:r>
              <a:rPr lang="en-US" altLang="en-US" sz="1800" dirty="0"/>
              <a:t>Narratives do not represent an</a:t>
            </a:r>
            <a:r>
              <a:rPr lang="en-US" altLang="en-US" sz="1800" i="1" dirty="0"/>
              <a:t> external</a:t>
            </a:r>
            <a:r>
              <a:rPr lang="en-US" altLang="en-US" sz="1800" dirty="0"/>
              <a:t> version of some </a:t>
            </a:r>
            <a:r>
              <a:rPr lang="en-US" altLang="en-US" sz="1800" i="1" dirty="0"/>
              <a:t>internal</a:t>
            </a:r>
            <a:r>
              <a:rPr lang="en-US" altLang="en-US" sz="1800" dirty="0"/>
              <a:t> mental entity- rather narratives are a mode of representation of human experience</a:t>
            </a:r>
          </a:p>
          <a:p>
            <a:pPr algn="just" eaLnBrk="1" hangingPunct="1">
              <a:lnSpc>
                <a:spcPct val="90000"/>
              </a:lnSpc>
              <a:buFont typeface="Wingdings" panose="05000000000000000000" pitchFamily="2" charset="2"/>
              <a:buNone/>
            </a:pPr>
            <a:endParaRPr lang="en-US" altLang="en-US" sz="1800" dirty="0"/>
          </a:p>
          <a:p>
            <a:pPr algn="just">
              <a:lnSpc>
                <a:spcPct val="90000"/>
              </a:lnSpc>
            </a:pPr>
            <a:r>
              <a:rPr lang="en-US" altLang="en-US" sz="1800" dirty="0"/>
              <a:t>The social context in which the narrative is related, the narrator</a:t>
            </a:r>
            <a:r>
              <a:rPr lang="ja-JP" altLang="en-US" sz="1800" dirty="0"/>
              <a:t>’</a:t>
            </a:r>
            <a:r>
              <a:rPr lang="en-US" altLang="ja-JP" sz="1800" dirty="0"/>
              <a:t>s reason for telling it, the narrator</a:t>
            </a:r>
            <a:r>
              <a:rPr lang="ja-JP" altLang="en-US" sz="1800" dirty="0"/>
              <a:t>’</a:t>
            </a:r>
            <a:r>
              <a:rPr lang="en-US" altLang="ja-JP" sz="1800" dirty="0"/>
              <a:t>s narrative competence, and the nature of the audience are all important elements in developing an understanding of the narrative.</a:t>
            </a:r>
          </a:p>
          <a:p>
            <a:pPr algn="just" eaLnBrk="1" hangingPunct="1">
              <a:lnSpc>
                <a:spcPct val="90000"/>
              </a:lnSpc>
            </a:pPr>
            <a:endParaRPr lang="en-US" altLang="en-US" sz="1800" dirty="0"/>
          </a:p>
          <a:p>
            <a:pPr algn="just">
              <a:lnSpc>
                <a:spcPct val="90000"/>
              </a:lnSpc>
            </a:pPr>
            <a:r>
              <a:rPr lang="en-US" altLang="en-US" sz="1800" dirty="0"/>
              <a:t>Agency is inherent in narratives - the storyteller constructs his/her story based on choices.  These choices include determining which story events to disclose to the audience, how to order those events, and whether to edit or enhance the story based on the audience.</a:t>
            </a:r>
            <a:endParaRPr lang="en-US" altLang="en-US" sz="2400" dirty="0"/>
          </a:p>
          <a:p>
            <a:pPr algn="just" eaLnBrk="1" hangingPunct="1">
              <a:lnSpc>
                <a:spcPct val="90000"/>
              </a:lnSpc>
            </a:pPr>
            <a:endParaRPr lang="en-US" altLang="en-US" sz="2400" dirty="0"/>
          </a:p>
          <a:p>
            <a:pPr algn="just" eaLnBrk="1" hangingPunct="1">
              <a:lnSpc>
                <a:spcPct val="90000"/>
              </a:lnSpc>
            </a:pPr>
            <a:endParaRPr lang="en-US" altLang="en-US" sz="24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3E2ED29F-6726-4658-A2F1-1E21D1C1DE1B}"/>
              </a:ext>
            </a:extLst>
          </p:cNvPr>
          <p:cNvSpPr>
            <a:spLocks noGrp="1" noChangeArrowheads="1"/>
          </p:cNvSpPr>
          <p:nvPr>
            <p:ph type="title"/>
          </p:nvPr>
        </p:nvSpPr>
        <p:spPr>
          <a:xfrm>
            <a:off x="1293223" y="139655"/>
            <a:ext cx="10001794" cy="944562"/>
          </a:xfrm>
        </p:spPr>
        <p:txBody>
          <a:bodyPr/>
          <a:lstStyle/>
          <a:p>
            <a:pPr eaLnBrk="1" hangingPunct="1">
              <a:defRPr/>
            </a:pPr>
            <a:r>
              <a:rPr lang="en-US" dirty="0"/>
              <a:t>A Narrative Epistemological Stance</a:t>
            </a:r>
            <a:endParaRPr lang="en-US" sz="7200" dirty="0"/>
          </a:p>
        </p:txBody>
      </p:sp>
      <p:sp>
        <p:nvSpPr>
          <p:cNvPr id="44035" name="Rectangle 3">
            <a:extLst>
              <a:ext uri="{FF2B5EF4-FFF2-40B4-BE49-F238E27FC236}">
                <a16:creationId xmlns:a16="http://schemas.microsoft.com/office/drawing/2014/main" id="{631E10AD-CB39-4C27-AB12-0B036816E1F8}"/>
              </a:ext>
            </a:extLst>
          </p:cNvPr>
          <p:cNvSpPr>
            <a:spLocks noGrp="1" noChangeArrowheads="1"/>
          </p:cNvSpPr>
          <p:nvPr>
            <p:ph type="body" idx="1"/>
          </p:nvPr>
        </p:nvSpPr>
        <p:spPr>
          <a:xfrm>
            <a:off x="232954" y="1254034"/>
            <a:ext cx="11959045" cy="5105400"/>
          </a:xfrm>
        </p:spPr>
        <p:txBody>
          <a:bodyPr/>
          <a:lstStyle/>
          <a:p>
            <a:pPr algn="just" eaLnBrk="1" hangingPunct="1">
              <a:lnSpc>
                <a:spcPct val="90000"/>
              </a:lnSpc>
              <a:buFont typeface="Wingdings" panose="05000000000000000000" pitchFamily="2" charset="2"/>
              <a:buNone/>
            </a:pPr>
            <a:r>
              <a:rPr lang="en-US" altLang="en-US" sz="2100" b="1" dirty="0" err="1"/>
              <a:t>Sleeter</a:t>
            </a:r>
            <a:r>
              <a:rPr lang="en-US" altLang="en-US" sz="2100" b="1" dirty="0"/>
              <a:t>, 1999 &amp; Doyle, 1977</a:t>
            </a:r>
          </a:p>
          <a:p>
            <a:pPr algn="just">
              <a:lnSpc>
                <a:spcPct val="90000"/>
              </a:lnSpc>
            </a:pPr>
            <a:r>
              <a:rPr lang="en-US" altLang="en-US" sz="2100" dirty="0"/>
              <a:t>Narratives by their very nature are not meant to describe phenomena objectively, but rather to connect phenomena and infuse them with interpretation. </a:t>
            </a:r>
          </a:p>
          <a:p>
            <a:pPr algn="just" eaLnBrk="1" hangingPunct="1">
              <a:lnSpc>
                <a:spcPct val="90000"/>
              </a:lnSpc>
              <a:buFont typeface="Wingdings" panose="05000000000000000000" pitchFamily="2" charset="2"/>
              <a:buNone/>
            </a:pPr>
            <a:r>
              <a:rPr lang="en-US" altLang="en-US" sz="2100" dirty="0"/>
              <a:t> </a:t>
            </a:r>
          </a:p>
          <a:p>
            <a:pPr algn="just">
              <a:lnSpc>
                <a:spcPct val="90000"/>
              </a:lnSpc>
            </a:pPr>
            <a:r>
              <a:rPr lang="en-US" altLang="en-US" sz="2100" dirty="0"/>
              <a:t>Narratives situate and relate facts to one another, and the essence of </a:t>
            </a:r>
            <a:r>
              <a:rPr lang="ja-JP" altLang="en-US" sz="2100" dirty="0"/>
              <a:t>“</a:t>
            </a:r>
            <a:r>
              <a:rPr lang="en-US" altLang="ja-JP" sz="2100" dirty="0"/>
              <a:t>truth</a:t>
            </a:r>
            <a:r>
              <a:rPr lang="ja-JP" altLang="en-US" sz="2100" dirty="0"/>
              <a:t>”</a:t>
            </a:r>
            <a:r>
              <a:rPr lang="en-US" altLang="ja-JP" sz="2100" dirty="0"/>
              <a:t> is </a:t>
            </a:r>
            <a:r>
              <a:rPr lang="en-US" altLang="ja-JP" sz="2100" i="1" dirty="0"/>
              <a:t>how</a:t>
            </a:r>
            <a:r>
              <a:rPr lang="en-US" altLang="ja-JP" sz="2100" dirty="0"/>
              <a:t> phenomena are connected and interpreted.  </a:t>
            </a:r>
          </a:p>
          <a:p>
            <a:pPr algn="just" eaLnBrk="1" hangingPunct="1">
              <a:lnSpc>
                <a:spcPct val="90000"/>
              </a:lnSpc>
              <a:buFont typeface="Wingdings" panose="05000000000000000000" pitchFamily="2" charset="2"/>
              <a:buNone/>
            </a:pPr>
            <a:endParaRPr lang="en-US" altLang="en-US" sz="2100" dirty="0"/>
          </a:p>
          <a:p>
            <a:pPr algn="just">
              <a:lnSpc>
                <a:spcPct val="90000"/>
              </a:lnSpc>
            </a:pPr>
            <a:r>
              <a:rPr lang="en-US" altLang="en-US" sz="2100" dirty="0"/>
              <a:t>Narratives are holistic and cannot be reduced to isolated facts without losing the </a:t>
            </a:r>
            <a:r>
              <a:rPr lang="ja-JP" altLang="en-US" sz="2100" dirty="0"/>
              <a:t>“</a:t>
            </a:r>
            <a:r>
              <a:rPr lang="en-US" altLang="ja-JP" sz="2100" dirty="0"/>
              <a:t>truth</a:t>
            </a:r>
            <a:r>
              <a:rPr lang="ja-JP" altLang="en-US" sz="2100" dirty="0"/>
              <a:t>”</a:t>
            </a:r>
            <a:r>
              <a:rPr lang="en-US" altLang="ja-JP" sz="2100" dirty="0"/>
              <a:t> that is being conveyed.  </a:t>
            </a:r>
          </a:p>
          <a:p>
            <a:pPr algn="just" eaLnBrk="1" hangingPunct="1">
              <a:lnSpc>
                <a:spcPct val="90000"/>
              </a:lnSpc>
              <a:buFont typeface="Wingdings" panose="05000000000000000000" pitchFamily="2" charset="2"/>
              <a:buNone/>
            </a:pPr>
            <a:endParaRPr lang="en-US" altLang="en-US" sz="2100" dirty="0"/>
          </a:p>
          <a:p>
            <a:pPr algn="just">
              <a:lnSpc>
                <a:spcPct val="90000"/>
              </a:lnSpc>
            </a:pPr>
            <a:r>
              <a:rPr lang="en-US" altLang="en-US" sz="2100" dirty="0"/>
              <a:t>Since narratives are social, relational, and culturally bound, they gain their meaning from our collective social histories and cannot be separated from the sociocultural and sociohistorical contexts from which they emerged.  Instead they are deeply embedded in sociohistorical discourses (Gee, 1999) and thus represent a socially mediated view of experience.</a:t>
            </a:r>
            <a:endParaRPr lang="en-US" altLang="en-US" sz="2600" dirty="0"/>
          </a:p>
          <a:p>
            <a:pPr algn="just" eaLnBrk="1" hangingPunct="1">
              <a:lnSpc>
                <a:spcPct val="90000"/>
              </a:lnSpc>
            </a:pPr>
            <a:endParaRPr lang="en-US" altLang="en-US" sz="1700" dirty="0"/>
          </a:p>
          <a:p>
            <a:pPr algn="just" eaLnBrk="1" hangingPunct="1">
              <a:lnSpc>
                <a:spcPct val="90000"/>
              </a:lnSpc>
            </a:pPr>
            <a:endParaRPr lang="en-US" altLang="en-US" sz="2100" dirty="0"/>
          </a:p>
          <a:p>
            <a:pPr algn="just" eaLnBrk="1" hangingPunct="1">
              <a:lnSpc>
                <a:spcPct val="90000"/>
              </a:lnSpc>
            </a:pPr>
            <a:endParaRPr lang="en-US" altLang="en-US" sz="17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663A8-8322-4E50-BB90-79955F241542}"/>
              </a:ext>
            </a:extLst>
          </p:cNvPr>
          <p:cNvSpPr>
            <a:spLocks noGrp="1"/>
          </p:cNvSpPr>
          <p:nvPr>
            <p:ph type="title"/>
          </p:nvPr>
        </p:nvSpPr>
        <p:spPr/>
        <p:txBody>
          <a:bodyPr/>
          <a:lstStyle/>
          <a:p>
            <a:r>
              <a:rPr lang="en-GB" dirty="0"/>
              <a:t>Contexts of narrative inquiry</a:t>
            </a:r>
          </a:p>
        </p:txBody>
      </p:sp>
      <p:sp>
        <p:nvSpPr>
          <p:cNvPr id="3" name="Content Placeholder 2">
            <a:extLst>
              <a:ext uri="{FF2B5EF4-FFF2-40B4-BE49-F238E27FC236}">
                <a16:creationId xmlns:a16="http://schemas.microsoft.com/office/drawing/2014/main" id="{D6E53F36-7AB8-4BEB-987A-1F0FFD4E5ED0}"/>
              </a:ext>
            </a:extLst>
          </p:cNvPr>
          <p:cNvSpPr>
            <a:spLocks noGrp="1"/>
          </p:cNvSpPr>
          <p:nvPr>
            <p:ph idx="1"/>
          </p:nvPr>
        </p:nvSpPr>
        <p:spPr/>
        <p:txBody>
          <a:bodyPr/>
          <a:lstStyle/>
          <a:p>
            <a:pPr algn="just"/>
            <a:r>
              <a:rPr lang="en-US" dirty="0"/>
              <a:t>Narrative researchers often “describe in detail the setting or context in which the participant experiences the central phenomenon” (Creswell, 2008, p. 522). </a:t>
            </a:r>
          </a:p>
          <a:p>
            <a:pPr algn="just"/>
            <a:r>
              <a:rPr lang="en-US" dirty="0"/>
              <a:t>The setting may include the participant’s workplace, home, social organization, or school. It is the place where “a </a:t>
            </a:r>
            <a:r>
              <a:rPr lang="en-GB" dirty="0"/>
              <a:t>story physically occurs” (Creswell 2008).</a:t>
            </a:r>
          </a:p>
        </p:txBody>
      </p:sp>
    </p:spTree>
    <p:extLst>
      <p:ext uri="{BB962C8B-B14F-4D97-AF65-F5344CB8AC3E}">
        <p14:creationId xmlns:p14="http://schemas.microsoft.com/office/powerpoint/2010/main" val="18844616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207870A-1894-4837-ADEB-6AF75F613DF0}"/>
              </a:ext>
            </a:extLst>
          </p:cNvPr>
          <p:cNvSpPr>
            <a:spLocks noGrp="1" noChangeArrowheads="1"/>
          </p:cNvSpPr>
          <p:nvPr>
            <p:ph type="title"/>
          </p:nvPr>
        </p:nvSpPr>
        <p:spPr/>
        <p:txBody>
          <a:bodyPr/>
          <a:lstStyle/>
          <a:p>
            <a:pPr eaLnBrk="1" hangingPunct="1">
              <a:defRPr/>
            </a:pPr>
            <a:r>
              <a:rPr lang="en-US" dirty="0"/>
              <a:t>Narrative Analysis: Structural</a:t>
            </a:r>
          </a:p>
        </p:txBody>
      </p:sp>
      <p:sp>
        <p:nvSpPr>
          <p:cNvPr id="16387" name="Rectangle 3">
            <a:extLst>
              <a:ext uri="{FF2B5EF4-FFF2-40B4-BE49-F238E27FC236}">
                <a16:creationId xmlns:a16="http://schemas.microsoft.com/office/drawing/2014/main" id="{0059D9C8-FCB4-4A37-8502-690587A577DD}"/>
              </a:ext>
            </a:extLst>
          </p:cNvPr>
          <p:cNvSpPr>
            <a:spLocks noGrp="1" noChangeArrowheads="1"/>
          </p:cNvSpPr>
          <p:nvPr>
            <p:ph type="body" idx="1"/>
          </p:nvPr>
        </p:nvSpPr>
        <p:spPr/>
        <p:txBody>
          <a:bodyPr>
            <a:normAutofit fontScale="85000" lnSpcReduction="10000"/>
          </a:bodyPr>
          <a:lstStyle/>
          <a:p>
            <a:pPr algn="just" eaLnBrk="1" hangingPunct="1">
              <a:lnSpc>
                <a:spcPct val="90000"/>
              </a:lnSpc>
              <a:buFont typeface="Wingdings" panose="05000000000000000000" pitchFamily="2" charset="2"/>
              <a:buNone/>
            </a:pPr>
            <a:r>
              <a:rPr lang="en-US" altLang="en-US" sz="2800" b="1" dirty="0" err="1"/>
              <a:t>Labov</a:t>
            </a:r>
            <a:r>
              <a:rPr lang="en-US" altLang="en-US" sz="2800" b="1" dirty="0"/>
              <a:t> (1972, 1997)  </a:t>
            </a:r>
            <a:r>
              <a:rPr lang="en-US" altLang="en-US" sz="2800" b="1" i="1" dirty="0"/>
              <a:t>Structural types of narrative clauses</a:t>
            </a:r>
          </a:p>
          <a:p>
            <a:pPr algn="just">
              <a:lnSpc>
                <a:spcPct val="90000"/>
              </a:lnSpc>
            </a:pPr>
            <a:r>
              <a:rPr lang="en-US" altLang="en-US" sz="2800" b="1" dirty="0"/>
              <a:t>Abstract and orientation</a:t>
            </a:r>
            <a:r>
              <a:rPr lang="en-US" altLang="en-US" sz="2800" dirty="0"/>
              <a:t> – how the speaker defines/positions him/herself and the context in which the event(s) takes place (time, place, participants, initial behavior)</a:t>
            </a:r>
          </a:p>
          <a:p>
            <a:pPr algn="just">
              <a:lnSpc>
                <a:spcPct val="90000"/>
              </a:lnSpc>
            </a:pPr>
            <a:r>
              <a:rPr lang="en-US" altLang="en-US" sz="2800" b="1" dirty="0"/>
              <a:t>Complicating actions</a:t>
            </a:r>
            <a:r>
              <a:rPr lang="en-US" altLang="en-US" sz="2800" dirty="0"/>
              <a:t> – how an event or set of events emerges (sequentially) and how an event or set of events is constructed and/or understood</a:t>
            </a:r>
          </a:p>
          <a:p>
            <a:pPr algn="just">
              <a:lnSpc>
                <a:spcPct val="90000"/>
              </a:lnSpc>
            </a:pPr>
            <a:r>
              <a:rPr lang="en-US" altLang="en-US" sz="2800" b="1" dirty="0"/>
              <a:t>Evaluation</a:t>
            </a:r>
            <a:r>
              <a:rPr lang="en-US" altLang="en-US" sz="2800" dirty="0"/>
              <a:t> – what are the consequences of the event or set of events on the speaker or audience or </a:t>
            </a:r>
            <a:r>
              <a:rPr lang="ja-JP" altLang="en-US" sz="2800" dirty="0"/>
              <a:t>‘</a:t>
            </a:r>
            <a:r>
              <a:rPr lang="en-US" altLang="ja-JP" sz="2800" dirty="0"/>
              <a:t>an other</a:t>
            </a:r>
            <a:r>
              <a:rPr lang="ja-JP" altLang="en-US" sz="2800" dirty="0"/>
              <a:t>’</a:t>
            </a:r>
            <a:r>
              <a:rPr lang="en-US" altLang="ja-JP" sz="2800" dirty="0"/>
              <a:t> (sometimes evaluated in term of other events)</a:t>
            </a:r>
          </a:p>
          <a:p>
            <a:pPr algn="just">
              <a:lnSpc>
                <a:spcPct val="90000"/>
              </a:lnSpc>
            </a:pPr>
            <a:r>
              <a:rPr lang="en-US" altLang="en-US" sz="2800" b="1" dirty="0"/>
              <a:t>Result or resolution</a:t>
            </a:r>
            <a:r>
              <a:rPr lang="en-US" altLang="en-US" sz="2800" dirty="0"/>
              <a:t> – how the complicating actions are resolved and what resources were accessed to help resolve them</a:t>
            </a:r>
          </a:p>
          <a:p>
            <a:pPr algn="just">
              <a:lnSpc>
                <a:spcPct val="90000"/>
              </a:lnSpc>
            </a:pPr>
            <a:r>
              <a:rPr lang="en-US" altLang="en-US" sz="2800" b="1" dirty="0"/>
              <a:t>Coda</a:t>
            </a:r>
            <a:r>
              <a:rPr lang="en-US" altLang="en-US" sz="2800" dirty="0"/>
              <a:t> – how the speaker, if at all, transforms his/her activities in the future or what was learned by the event or set of events</a:t>
            </a:r>
            <a:endParaRPr lang="en-US" altLang="en-US" sz="4000" dirty="0"/>
          </a:p>
          <a:p>
            <a:pPr algn="just" eaLnBrk="1" hangingPunct="1">
              <a:lnSpc>
                <a:spcPct val="90000"/>
              </a:lnSpc>
            </a:pPr>
            <a:endParaRPr lang="en-US" altLang="en-US" sz="4000" dirty="0"/>
          </a:p>
          <a:p>
            <a:pPr algn="just" eaLnBrk="1" hangingPunct="1">
              <a:lnSpc>
                <a:spcPct val="90000"/>
              </a:lnSpc>
            </a:pPr>
            <a:endParaRPr lang="en-US" altLang="en-US" sz="2400" dirty="0"/>
          </a:p>
          <a:p>
            <a:pPr algn="just" eaLnBrk="1" hangingPunct="1">
              <a:lnSpc>
                <a:spcPct val="90000"/>
              </a:lnSpc>
            </a:pPr>
            <a:endParaRPr lang="en-US" altLang="en-US" sz="24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13EE-9DDA-4729-8686-B3F5B107D538}"/>
              </a:ext>
            </a:extLst>
          </p:cNvPr>
          <p:cNvSpPr>
            <a:spLocks noGrp="1"/>
          </p:cNvSpPr>
          <p:nvPr>
            <p:ph type="title"/>
          </p:nvPr>
        </p:nvSpPr>
        <p:spPr/>
        <p:txBody>
          <a:bodyPr/>
          <a:lstStyle/>
          <a:p>
            <a:r>
              <a:rPr lang="en-GB" dirty="0"/>
              <a:t>Characteristics of narrative research</a:t>
            </a:r>
          </a:p>
        </p:txBody>
      </p:sp>
      <p:sp>
        <p:nvSpPr>
          <p:cNvPr id="3" name="Content Placeholder 2">
            <a:extLst>
              <a:ext uri="{FF2B5EF4-FFF2-40B4-BE49-F238E27FC236}">
                <a16:creationId xmlns:a16="http://schemas.microsoft.com/office/drawing/2014/main" id="{BA2ACB2E-81FA-424D-8084-F229DFE1DF9F}"/>
              </a:ext>
            </a:extLst>
          </p:cNvPr>
          <p:cNvSpPr>
            <a:spLocks noGrp="1"/>
          </p:cNvSpPr>
          <p:nvPr>
            <p:ph idx="1"/>
          </p:nvPr>
        </p:nvSpPr>
        <p:spPr/>
        <p:txBody>
          <a:bodyPr>
            <a:normAutofit fontScale="92500" lnSpcReduction="20000"/>
          </a:bodyPr>
          <a:lstStyle/>
          <a:p>
            <a:pPr marL="0" indent="0" algn="just">
              <a:buNone/>
            </a:pPr>
            <a:r>
              <a:rPr lang="en-US" i="1" dirty="0"/>
              <a:t>1. Flexibility</a:t>
            </a:r>
            <a:r>
              <a:rPr lang="en-US" dirty="0"/>
              <a:t>. Narrative inquiry--like the life experience that it investigates-- is a complex and ever-changing. Moreover, narrative researchers often emphasize finding direction for their research in their participant’s </a:t>
            </a:r>
            <a:r>
              <a:rPr lang="en-GB" dirty="0"/>
              <a:t>stories.</a:t>
            </a:r>
          </a:p>
          <a:p>
            <a:pPr marL="0" indent="0" algn="just">
              <a:buNone/>
            </a:pPr>
            <a:r>
              <a:rPr lang="en-US" i="1" dirty="0"/>
              <a:t>2. Experiences of an individual</a:t>
            </a:r>
            <a:r>
              <a:rPr lang="en-US" dirty="0"/>
              <a:t>. Narrative inquiry often focuses on the experiences of one or a few participants rather than those of a larger </a:t>
            </a:r>
            <a:r>
              <a:rPr lang="en-GB" dirty="0"/>
              <a:t>group.</a:t>
            </a:r>
          </a:p>
          <a:p>
            <a:pPr marL="0" indent="0" algn="just">
              <a:buNone/>
            </a:pPr>
            <a:r>
              <a:rPr lang="en-US" i="1" dirty="0"/>
              <a:t>3. Life stories</a:t>
            </a:r>
            <a:r>
              <a:rPr lang="en-US" dirty="0"/>
              <a:t>. Like much of qualitative research, narrative inquiry explores life experience. However, it describes and analyzes these experiences using the language of “story.” For instance, the field texts or data that narrative researchers gather may include, or be called, “stories” of life experience and include plots and characters and so forth.</a:t>
            </a:r>
          </a:p>
          <a:p>
            <a:pPr marL="0" indent="0" algn="just">
              <a:buNone/>
            </a:pPr>
            <a:r>
              <a:rPr lang="en-US" dirty="0"/>
              <a:t>4. Like other forms of qualitative research, narrative inquiry often involves </a:t>
            </a:r>
            <a:r>
              <a:rPr lang="en-US" i="1" dirty="0"/>
              <a:t>coding field texts </a:t>
            </a:r>
            <a:r>
              <a:rPr lang="en-US" dirty="0"/>
              <a:t>(e.g., interview transcripts, letters from the participant to the researcher) for themes or categories.</a:t>
            </a:r>
            <a:endParaRPr lang="en-GB" dirty="0"/>
          </a:p>
        </p:txBody>
      </p:sp>
    </p:spTree>
    <p:extLst>
      <p:ext uri="{BB962C8B-B14F-4D97-AF65-F5344CB8AC3E}">
        <p14:creationId xmlns:p14="http://schemas.microsoft.com/office/powerpoint/2010/main" val="12089988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8ACB-BFAD-4024-9358-4AB8D54033B9}"/>
              </a:ext>
            </a:extLst>
          </p:cNvPr>
          <p:cNvSpPr>
            <a:spLocks noGrp="1"/>
          </p:cNvSpPr>
          <p:nvPr>
            <p:ph type="title"/>
          </p:nvPr>
        </p:nvSpPr>
        <p:spPr/>
        <p:txBody>
          <a:bodyPr/>
          <a:lstStyle/>
          <a:p>
            <a:r>
              <a:rPr lang="en-GB" dirty="0"/>
              <a:t>Characteristics of narrative research</a:t>
            </a:r>
          </a:p>
        </p:txBody>
      </p:sp>
      <p:sp>
        <p:nvSpPr>
          <p:cNvPr id="3" name="Content Placeholder 2">
            <a:extLst>
              <a:ext uri="{FF2B5EF4-FFF2-40B4-BE49-F238E27FC236}">
                <a16:creationId xmlns:a16="http://schemas.microsoft.com/office/drawing/2014/main" id="{262149D9-9F43-46F1-9167-F7EBE40D1C25}"/>
              </a:ext>
            </a:extLst>
          </p:cNvPr>
          <p:cNvSpPr>
            <a:spLocks noGrp="1"/>
          </p:cNvSpPr>
          <p:nvPr>
            <p:ph idx="1"/>
          </p:nvPr>
        </p:nvSpPr>
        <p:spPr/>
        <p:txBody>
          <a:bodyPr/>
          <a:lstStyle/>
          <a:p>
            <a:pPr marL="0" indent="0" algn="just">
              <a:buNone/>
            </a:pPr>
            <a:r>
              <a:rPr lang="en-US" dirty="0"/>
              <a:t>5. The narrative researcher may use the aforementioned themes or categories to </a:t>
            </a:r>
            <a:r>
              <a:rPr lang="en-US" i="1" dirty="0"/>
              <a:t>re-story </a:t>
            </a:r>
            <a:r>
              <a:rPr lang="en-US" dirty="0"/>
              <a:t>(or retell or develop a meta-story) from the field texts.</a:t>
            </a:r>
          </a:p>
          <a:p>
            <a:pPr marL="0" indent="0" algn="just">
              <a:buNone/>
            </a:pPr>
            <a:r>
              <a:rPr lang="en-US" dirty="0"/>
              <a:t>6. Narrative inquiry emphasizes relationships or </a:t>
            </a:r>
            <a:r>
              <a:rPr lang="en-US" i="1" dirty="0"/>
              <a:t>collaboration </a:t>
            </a:r>
            <a:r>
              <a:rPr lang="en-US" dirty="0"/>
              <a:t>between the researcher and others </a:t>
            </a:r>
            <a:r>
              <a:rPr lang="en-GB" dirty="0"/>
              <a:t>(</a:t>
            </a:r>
            <a:r>
              <a:rPr lang="en-GB" dirty="0" err="1"/>
              <a:t>Pinnegar</a:t>
            </a:r>
            <a:r>
              <a:rPr lang="en-GB" dirty="0"/>
              <a:t> &amp; </a:t>
            </a:r>
            <a:r>
              <a:rPr lang="en-GB" dirty="0" err="1"/>
              <a:t>Daynes</a:t>
            </a:r>
            <a:r>
              <a:rPr lang="en-GB" dirty="0"/>
              <a:t>, 2007).</a:t>
            </a:r>
          </a:p>
          <a:p>
            <a:pPr marL="0" indent="0" algn="just">
              <a:buNone/>
            </a:pPr>
            <a:r>
              <a:rPr lang="en-US" dirty="0"/>
              <a:t>7. Many narrative researchers emphasize the importance of learning from their participants</a:t>
            </a:r>
          </a:p>
          <a:p>
            <a:pPr marL="0" indent="0" algn="just">
              <a:buNone/>
            </a:pPr>
            <a:r>
              <a:rPr lang="en-US" dirty="0"/>
              <a:t>8. Narrative inquiry is a </a:t>
            </a:r>
            <a:r>
              <a:rPr lang="en-US" i="1" dirty="0"/>
              <a:t>literary form of qualitative research </a:t>
            </a:r>
            <a:r>
              <a:rPr lang="en-US" dirty="0"/>
              <a:t>(Creswell, 2008) that places a special emphasis </a:t>
            </a:r>
            <a:r>
              <a:rPr lang="en-GB" dirty="0"/>
              <a:t>on writing.</a:t>
            </a:r>
          </a:p>
        </p:txBody>
      </p:sp>
    </p:spTree>
    <p:extLst>
      <p:ext uri="{BB962C8B-B14F-4D97-AF65-F5344CB8AC3E}">
        <p14:creationId xmlns:p14="http://schemas.microsoft.com/office/powerpoint/2010/main" val="10838558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F454CBC5-E2B4-4897-9B1E-37944899D1D5}"/>
              </a:ext>
            </a:extLst>
          </p:cNvPr>
          <p:cNvSpPr>
            <a:spLocks noGrp="1" noChangeArrowheads="1"/>
          </p:cNvSpPr>
          <p:nvPr>
            <p:ph type="title"/>
          </p:nvPr>
        </p:nvSpPr>
        <p:spPr/>
        <p:txBody>
          <a:bodyPr/>
          <a:lstStyle/>
          <a:p>
            <a:pPr eaLnBrk="1" hangingPunct="1"/>
            <a:r>
              <a:rPr lang="en-US" altLang="en-US" dirty="0"/>
              <a:t>The Mechanics</a:t>
            </a:r>
            <a:endParaRPr lang="en-US" altLang="en-US" sz="3600" dirty="0"/>
          </a:p>
        </p:txBody>
      </p:sp>
      <p:sp>
        <p:nvSpPr>
          <p:cNvPr id="78851" name="Rectangle 3">
            <a:extLst>
              <a:ext uri="{FF2B5EF4-FFF2-40B4-BE49-F238E27FC236}">
                <a16:creationId xmlns:a16="http://schemas.microsoft.com/office/drawing/2014/main" id="{28667536-C03C-4A01-B58B-4711BCC4EF48}"/>
              </a:ext>
            </a:extLst>
          </p:cNvPr>
          <p:cNvSpPr>
            <a:spLocks noGrp="1" noChangeArrowheads="1"/>
          </p:cNvSpPr>
          <p:nvPr>
            <p:ph type="body" idx="1"/>
          </p:nvPr>
        </p:nvSpPr>
        <p:spPr>
          <a:xfrm>
            <a:off x="134983" y="1414464"/>
            <a:ext cx="11817668" cy="5443536"/>
          </a:xfrm>
        </p:spPr>
        <p:txBody>
          <a:bodyPr>
            <a:normAutofit fontScale="92500" lnSpcReduction="10000"/>
          </a:bodyPr>
          <a:lstStyle/>
          <a:p>
            <a:pPr marL="0" indent="0" algn="just">
              <a:lnSpc>
                <a:spcPct val="90000"/>
              </a:lnSpc>
              <a:buNone/>
            </a:pPr>
            <a:r>
              <a:rPr lang="en-US" altLang="en-US" sz="2000" dirty="0"/>
              <a:t>A robust interpretation is one founded on strong or recurrent patterns of empirical evidence</a:t>
            </a:r>
          </a:p>
          <a:p>
            <a:pPr algn="just" eaLnBrk="1" hangingPunct="1">
              <a:lnSpc>
                <a:spcPct val="90000"/>
              </a:lnSpc>
            </a:pPr>
            <a:r>
              <a:rPr lang="en-US" altLang="en-US" sz="2000" dirty="0"/>
              <a:t>Read through the data multiple times</a:t>
            </a:r>
          </a:p>
          <a:p>
            <a:pPr algn="just" eaLnBrk="1" hangingPunct="1">
              <a:lnSpc>
                <a:spcPct val="90000"/>
              </a:lnSpc>
            </a:pPr>
            <a:r>
              <a:rPr lang="en-US" altLang="en-US" sz="2000" dirty="0"/>
              <a:t>Break up data by idea units</a:t>
            </a:r>
          </a:p>
          <a:p>
            <a:pPr algn="just" eaLnBrk="1" hangingPunct="1">
              <a:lnSpc>
                <a:spcPct val="90000"/>
              </a:lnSpc>
            </a:pPr>
            <a:r>
              <a:rPr lang="en-US" altLang="en-US" sz="2000" dirty="0"/>
              <a:t>Account for all of the data</a:t>
            </a:r>
          </a:p>
          <a:p>
            <a:pPr algn="just" eaLnBrk="1" hangingPunct="1">
              <a:lnSpc>
                <a:spcPct val="90000"/>
              </a:lnSpc>
            </a:pPr>
            <a:r>
              <a:rPr lang="en-US" altLang="en-US" sz="2000" dirty="0"/>
              <a:t>Identity key ideas, themes, patterns</a:t>
            </a:r>
          </a:p>
          <a:p>
            <a:pPr algn="just" eaLnBrk="1" hangingPunct="1">
              <a:lnSpc>
                <a:spcPct val="90000"/>
              </a:lnSpc>
            </a:pPr>
            <a:r>
              <a:rPr lang="en-US" altLang="en-US" sz="2000" dirty="0"/>
              <a:t>Underline words, phrases that signal the subjects’ understandings and/or interpretations</a:t>
            </a:r>
          </a:p>
          <a:p>
            <a:pPr algn="just" eaLnBrk="1" hangingPunct="1">
              <a:lnSpc>
                <a:spcPct val="90000"/>
              </a:lnSpc>
            </a:pPr>
            <a:r>
              <a:rPr lang="en-US" altLang="en-US" sz="2000" dirty="0"/>
              <a:t>Look for evidence of voice or multiple voices</a:t>
            </a:r>
          </a:p>
          <a:p>
            <a:pPr algn="just" eaLnBrk="1" hangingPunct="1">
              <a:lnSpc>
                <a:spcPct val="90000"/>
              </a:lnSpc>
            </a:pPr>
            <a:r>
              <a:rPr lang="en-US" altLang="en-US" sz="2000" dirty="0"/>
              <a:t>Name the key ideas, themes, patterns</a:t>
            </a:r>
          </a:p>
          <a:p>
            <a:pPr algn="just" eaLnBrk="1" hangingPunct="1">
              <a:lnSpc>
                <a:spcPct val="90000"/>
              </a:lnSpc>
            </a:pPr>
            <a:r>
              <a:rPr lang="en-US" altLang="en-US" sz="2000" dirty="0"/>
              <a:t>Group or categorize the key ideas, themes, patterns</a:t>
            </a:r>
          </a:p>
          <a:p>
            <a:pPr algn="just" eaLnBrk="1" hangingPunct="1">
              <a:lnSpc>
                <a:spcPct val="90000"/>
              </a:lnSpc>
            </a:pPr>
            <a:r>
              <a:rPr lang="en-US" altLang="en-US" sz="2000" dirty="0"/>
              <a:t>Find relationships among and/or between groups or categories</a:t>
            </a:r>
            <a:br>
              <a:rPr lang="en-US" altLang="en-US" sz="2000" dirty="0"/>
            </a:br>
            <a:r>
              <a:rPr lang="en-US" altLang="en-US" sz="2000" dirty="0"/>
              <a:t>- superior/subordinate relationships – </a:t>
            </a:r>
            <a:r>
              <a:rPr lang="en-US" altLang="en-US" sz="2000" i="1" dirty="0"/>
              <a:t>something seems to cause or direct something else                                                  </a:t>
            </a:r>
          </a:p>
          <a:p>
            <a:pPr algn="just" eaLnBrk="1" hangingPunct="1">
              <a:lnSpc>
                <a:spcPct val="90000"/>
              </a:lnSpc>
              <a:buFont typeface="Wingdings" panose="05000000000000000000" pitchFamily="2" charset="2"/>
              <a:buNone/>
            </a:pPr>
            <a:r>
              <a:rPr lang="en-US" altLang="en-US" sz="2000" dirty="0"/>
              <a:t>      - co-occurring relationship- </a:t>
            </a:r>
            <a:r>
              <a:rPr lang="en-US" altLang="en-US" sz="2000" i="1" dirty="0"/>
              <a:t>one topic occurs often in the data in proximity to or in relationship with another topic                                         </a:t>
            </a:r>
          </a:p>
          <a:p>
            <a:pPr algn="just" eaLnBrk="1" hangingPunct="1">
              <a:lnSpc>
                <a:spcPct val="90000"/>
              </a:lnSpc>
              <a:buFont typeface="Wingdings" panose="05000000000000000000" pitchFamily="2" charset="2"/>
              <a:buNone/>
            </a:pPr>
            <a:r>
              <a:rPr lang="en-US" altLang="en-US" sz="2000" dirty="0"/>
              <a:t>      - recursive relationships – </a:t>
            </a:r>
            <a:r>
              <a:rPr lang="en-US" altLang="en-US" sz="2000" i="1" dirty="0"/>
              <a:t>one thing precedes or follows another, which preceded or    </a:t>
            </a:r>
            <a:br>
              <a:rPr lang="en-US" altLang="en-US" sz="2000" i="1" dirty="0"/>
            </a:br>
            <a:r>
              <a:rPr lang="en-US" altLang="en-US" sz="2000" i="1" dirty="0"/>
              <a:t>                                               follows another, and connects back to itself</a:t>
            </a:r>
          </a:p>
          <a:p>
            <a:pPr algn="just" eaLnBrk="1" hangingPunct="1">
              <a:lnSpc>
                <a:spcPct val="90000"/>
              </a:lnSpc>
            </a:pPr>
            <a:r>
              <a:rPr lang="en-US" altLang="en-US" sz="2000" dirty="0"/>
              <a:t>Display/describe both the categories and their relationships</a:t>
            </a:r>
          </a:p>
          <a:p>
            <a:pPr algn="just" eaLnBrk="1" hangingPunct="1">
              <a:lnSpc>
                <a:spcPct val="90000"/>
              </a:lnSpc>
              <a:buFont typeface="Wingdings" panose="05000000000000000000" pitchFamily="2" charset="2"/>
              <a:buNone/>
            </a:pPr>
            <a:endParaRPr lang="en-US" altLang="en-US" sz="1800" dirty="0"/>
          </a:p>
          <a:p>
            <a:pPr algn="just" eaLnBrk="1" hangingPunct="1">
              <a:lnSpc>
                <a:spcPct val="90000"/>
              </a:lnSpc>
              <a:buFont typeface="Wingdings" panose="05000000000000000000" pitchFamily="2" charset="2"/>
              <a:buNone/>
            </a:pPr>
            <a:endParaRPr lang="en-US" altLang="en-US" sz="1800" dirty="0"/>
          </a:p>
          <a:p>
            <a:pPr algn="just" eaLnBrk="1" hangingPunct="1">
              <a:lnSpc>
                <a:spcPct val="90000"/>
              </a:lnSpc>
            </a:pPr>
            <a:endParaRPr lang="en-US" altLang="en-US" sz="1000" dirty="0"/>
          </a:p>
          <a:p>
            <a:pPr algn="just" eaLnBrk="1" hangingPunct="1">
              <a:lnSpc>
                <a:spcPct val="90000"/>
              </a:lnSpc>
            </a:pPr>
            <a:endParaRPr lang="en-US" altLang="en-US" sz="10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3F2-C324-4F88-8A7B-AD4DCEC0B21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313E82E-C3D7-4C96-975C-631FA6BBB18F}"/>
              </a:ext>
            </a:extLst>
          </p:cNvPr>
          <p:cNvSpPr>
            <a:spLocks noGrp="1"/>
          </p:cNvSpPr>
          <p:nvPr>
            <p:ph idx="1"/>
          </p:nvPr>
        </p:nvSpPr>
        <p:spPr/>
        <p:txBody>
          <a:bodyPr/>
          <a:lstStyle/>
          <a:p>
            <a:pPr algn="just"/>
            <a:r>
              <a:rPr lang="en-GB" dirty="0"/>
              <a:t>Narrative analysis is about telling stories about life experience.</a:t>
            </a:r>
          </a:p>
          <a:p>
            <a:pPr algn="just"/>
            <a:r>
              <a:rPr lang="en-GB" dirty="0"/>
              <a:t>It is typically focussed on one person.</a:t>
            </a:r>
          </a:p>
          <a:p>
            <a:pPr algn="just"/>
            <a:r>
              <a:rPr lang="en-GB" dirty="0"/>
              <a:t>It is a highly reflexive process – where the researcher is very much part of the data gathering process.</a:t>
            </a:r>
          </a:p>
          <a:p>
            <a:pPr algn="just"/>
            <a:r>
              <a:rPr lang="en-GB" dirty="0"/>
              <a:t>Narrative analysis tends to focus on written data.</a:t>
            </a:r>
          </a:p>
          <a:p>
            <a:pPr algn="just"/>
            <a:r>
              <a:rPr lang="en-GB" dirty="0"/>
              <a:t>Like any analytical technique, there is a process to follow to do it well.</a:t>
            </a:r>
          </a:p>
          <a:p>
            <a:pPr marL="0" indent="0" algn="just">
              <a:buNone/>
            </a:pPr>
            <a:endParaRPr lang="en-GB" dirty="0"/>
          </a:p>
          <a:p>
            <a:pPr algn="just"/>
            <a:endParaRPr lang="en-GB" dirty="0"/>
          </a:p>
        </p:txBody>
      </p:sp>
    </p:spTree>
    <p:extLst>
      <p:ext uri="{BB962C8B-B14F-4D97-AF65-F5344CB8AC3E}">
        <p14:creationId xmlns:p14="http://schemas.microsoft.com/office/powerpoint/2010/main" val="228408322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734336-3933-4603-A097-D5323DE5B20E}"/>
              </a:ext>
            </a:extLst>
          </p:cNvPr>
          <p:cNvSpPr>
            <a:spLocks noGrp="1"/>
          </p:cNvSpPr>
          <p:nvPr>
            <p:ph type="title"/>
          </p:nvPr>
        </p:nvSpPr>
        <p:spPr/>
        <p:txBody>
          <a:bodyPr/>
          <a:lstStyle/>
          <a:p>
            <a:r>
              <a:rPr lang="en-GB" dirty="0"/>
              <a:t>Discourse Analysis</a:t>
            </a:r>
          </a:p>
        </p:txBody>
      </p:sp>
      <p:sp>
        <p:nvSpPr>
          <p:cNvPr id="5" name="Text Placeholder 4">
            <a:extLst>
              <a:ext uri="{FF2B5EF4-FFF2-40B4-BE49-F238E27FC236}">
                <a16:creationId xmlns:a16="http://schemas.microsoft.com/office/drawing/2014/main" id="{4B25D31B-C6CD-4A4B-A8DB-2404E35A10D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4168025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443D-9F1F-4E6F-A16F-9CFE77CAD18A}"/>
              </a:ext>
            </a:extLst>
          </p:cNvPr>
          <p:cNvSpPr>
            <a:spLocks noGrp="1"/>
          </p:cNvSpPr>
          <p:nvPr>
            <p:ph type="title"/>
          </p:nvPr>
        </p:nvSpPr>
        <p:spPr/>
        <p:txBody>
          <a:bodyPr/>
          <a:lstStyle/>
          <a:p>
            <a:r>
              <a:rPr lang="en-GB" dirty="0"/>
              <a:t>Discourse analysis</a:t>
            </a:r>
          </a:p>
        </p:txBody>
      </p:sp>
      <p:sp>
        <p:nvSpPr>
          <p:cNvPr id="3" name="Content Placeholder 2">
            <a:extLst>
              <a:ext uri="{FF2B5EF4-FFF2-40B4-BE49-F238E27FC236}">
                <a16:creationId xmlns:a16="http://schemas.microsoft.com/office/drawing/2014/main" id="{B593DC82-8B5E-4332-BDB3-6AD3FD5379C5}"/>
              </a:ext>
            </a:extLst>
          </p:cNvPr>
          <p:cNvSpPr>
            <a:spLocks noGrp="1"/>
          </p:cNvSpPr>
          <p:nvPr>
            <p:ph idx="1"/>
          </p:nvPr>
        </p:nvSpPr>
        <p:spPr/>
        <p:txBody>
          <a:bodyPr/>
          <a:lstStyle/>
          <a:p>
            <a:pPr algn="just"/>
            <a:r>
              <a:rPr lang="en-US" dirty="0"/>
              <a:t>Discourse analysis is generally an umbrella term for the many traditions by which discourse may be analyzed. It is a critique of cognitivism that developed from the 1970s onwards, although it has its roots in the ‘turn to language’ in the 1950s (Woolgar, 1988).</a:t>
            </a:r>
            <a:endParaRPr lang="en-GB" dirty="0"/>
          </a:p>
        </p:txBody>
      </p:sp>
    </p:spTree>
    <p:extLst>
      <p:ext uri="{BB962C8B-B14F-4D97-AF65-F5344CB8AC3E}">
        <p14:creationId xmlns:p14="http://schemas.microsoft.com/office/powerpoint/2010/main" val="276449797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347CE-A33E-4723-B92B-E0D5D69A8341}"/>
              </a:ext>
            </a:extLst>
          </p:cNvPr>
          <p:cNvSpPr>
            <a:spLocks noGrp="1"/>
          </p:cNvSpPr>
          <p:nvPr>
            <p:ph type="title"/>
          </p:nvPr>
        </p:nvSpPr>
        <p:spPr/>
        <p:txBody>
          <a:bodyPr/>
          <a:lstStyle/>
          <a:p>
            <a:r>
              <a:rPr lang="en-GB" dirty="0"/>
              <a:t>Discourse analysis</a:t>
            </a:r>
          </a:p>
        </p:txBody>
      </p:sp>
      <p:sp>
        <p:nvSpPr>
          <p:cNvPr id="3" name="Content Placeholder 2">
            <a:extLst>
              <a:ext uri="{FF2B5EF4-FFF2-40B4-BE49-F238E27FC236}">
                <a16:creationId xmlns:a16="http://schemas.microsoft.com/office/drawing/2014/main" id="{0AE8C4C1-9E2D-4796-98B9-94D078547980}"/>
              </a:ext>
            </a:extLst>
          </p:cNvPr>
          <p:cNvSpPr>
            <a:spLocks noGrp="1"/>
          </p:cNvSpPr>
          <p:nvPr>
            <p:ph idx="1"/>
          </p:nvPr>
        </p:nvSpPr>
        <p:spPr/>
        <p:txBody>
          <a:bodyPr/>
          <a:lstStyle/>
          <a:p>
            <a:pPr algn="just"/>
            <a:r>
              <a:rPr lang="en-US" dirty="0"/>
              <a:t>Is the study of language in text and conversation.</a:t>
            </a:r>
          </a:p>
          <a:p>
            <a:pPr algn="just"/>
            <a:r>
              <a:rPr lang="en-US" dirty="0"/>
              <a:t>Is a general term for a number of approaches to analyze written, vocal, or sign language use or any significant semiotic event.</a:t>
            </a:r>
          </a:p>
          <a:p>
            <a:pPr algn="just"/>
            <a:r>
              <a:rPr lang="en-US" dirty="0"/>
              <a:t>Discourse Analysis works with utterances not independent sentences.</a:t>
            </a:r>
          </a:p>
          <a:p>
            <a:pPr algn="just"/>
            <a:r>
              <a:rPr lang="en-US" dirty="0"/>
              <a:t>Discourse Analysis involves real text not invented, constructed and artificial text.</a:t>
            </a:r>
          </a:p>
          <a:p>
            <a:pPr algn="just"/>
            <a:endParaRPr lang="en-GB" dirty="0"/>
          </a:p>
        </p:txBody>
      </p:sp>
    </p:spTree>
    <p:extLst>
      <p:ext uri="{BB962C8B-B14F-4D97-AF65-F5344CB8AC3E}">
        <p14:creationId xmlns:p14="http://schemas.microsoft.com/office/powerpoint/2010/main" val="11643068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35089-AC6C-44A4-93B2-B661D3A64C6C}"/>
              </a:ext>
            </a:extLst>
          </p:cNvPr>
          <p:cNvSpPr>
            <a:spLocks noGrp="1"/>
          </p:cNvSpPr>
          <p:nvPr>
            <p:ph type="title"/>
          </p:nvPr>
        </p:nvSpPr>
        <p:spPr/>
        <p:txBody>
          <a:bodyPr/>
          <a:lstStyle/>
          <a:p>
            <a:r>
              <a:rPr lang="en-GB" dirty="0"/>
              <a:t>Uses of discourse analysis</a:t>
            </a:r>
          </a:p>
        </p:txBody>
      </p:sp>
      <p:sp>
        <p:nvSpPr>
          <p:cNvPr id="3" name="Content Placeholder 2">
            <a:extLst>
              <a:ext uri="{FF2B5EF4-FFF2-40B4-BE49-F238E27FC236}">
                <a16:creationId xmlns:a16="http://schemas.microsoft.com/office/drawing/2014/main" id="{98F14CE7-EA63-43E7-B10B-C95889752639}"/>
              </a:ext>
            </a:extLst>
          </p:cNvPr>
          <p:cNvSpPr>
            <a:spLocks noGrp="1"/>
          </p:cNvSpPr>
          <p:nvPr>
            <p:ph idx="1"/>
          </p:nvPr>
        </p:nvSpPr>
        <p:spPr/>
        <p:txBody>
          <a:bodyPr/>
          <a:lstStyle/>
          <a:p>
            <a:pPr marL="0" indent="0" algn="just">
              <a:buNone/>
            </a:pPr>
            <a:r>
              <a:rPr lang="en-US" dirty="0"/>
              <a:t>Discourse analysis is the study of the ways in which language is used in text and contexts, developed in the 1970s, discourse analysis “concerns itself with the use of language in a running discourse, continued over a number of sentences and involving the interaction of speaker (or writer) and auditor (or reader) in a specific situational context, and within a framework of social and cultural conventions” (M.H. Abrams and G.G. Harpham, A Glossary of Literary Terms, 2005).</a:t>
            </a:r>
          </a:p>
          <a:p>
            <a:pPr algn="just"/>
            <a:endParaRPr lang="en-GB" dirty="0"/>
          </a:p>
        </p:txBody>
      </p:sp>
    </p:spTree>
    <p:extLst>
      <p:ext uri="{BB962C8B-B14F-4D97-AF65-F5344CB8AC3E}">
        <p14:creationId xmlns:p14="http://schemas.microsoft.com/office/powerpoint/2010/main" val="25585998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4C855-F504-45AA-9E82-97881AFF19DC}"/>
              </a:ext>
            </a:extLst>
          </p:cNvPr>
          <p:cNvSpPr>
            <a:spLocks noGrp="1"/>
          </p:cNvSpPr>
          <p:nvPr>
            <p:ph type="title"/>
          </p:nvPr>
        </p:nvSpPr>
        <p:spPr/>
        <p:txBody>
          <a:bodyPr/>
          <a:lstStyle/>
          <a:p>
            <a:r>
              <a:rPr lang="en-GB" dirty="0"/>
              <a:t>Uses of discourse analysis</a:t>
            </a:r>
          </a:p>
        </p:txBody>
      </p:sp>
      <p:sp>
        <p:nvSpPr>
          <p:cNvPr id="3" name="Content Placeholder 2">
            <a:extLst>
              <a:ext uri="{FF2B5EF4-FFF2-40B4-BE49-F238E27FC236}">
                <a16:creationId xmlns:a16="http://schemas.microsoft.com/office/drawing/2014/main" id="{1FA493A4-9351-4CA2-B937-0029885A34A2}"/>
              </a:ext>
            </a:extLst>
          </p:cNvPr>
          <p:cNvSpPr>
            <a:spLocks noGrp="1"/>
          </p:cNvSpPr>
          <p:nvPr>
            <p:ph idx="1"/>
          </p:nvPr>
        </p:nvSpPr>
        <p:spPr/>
        <p:txBody>
          <a:bodyPr/>
          <a:lstStyle/>
          <a:p>
            <a:pPr algn="just"/>
            <a:r>
              <a:rPr lang="en-US" dirty="0"/>
              <a:t>Discourse analysis is sometimes defined as the analysis of language “beyond the sentence”.</a:t>
            </a:r>
          </a:p>
          <a:p>
            <a:pPr algn="just"/>
            <a:r>
              <a:rPr lang="en-US" dirty="0"/>
              <a:t>Discourse analysis looks not only at the basic level of what is said, but takes into consideration the surrounding social and historical contexts.</a:t>
            </a:r>
          </a:p>
          <a:p>
            <a:pPr algn="just"/>
            <a:r>
              <a:rPr lang="en-US" dirty="0"/>
              <a:t>Discourse analysis is useful tool for studying the political meanings that inform written and spoken text.</a:t>
            </a:r>
          </a:p>
          <a:p>
            <a:pPr algn="just"/>
            <a:endParaRPr lang="en-GB" dirty="0"/>
          </a:p>
        </p:txBody>
      </p:sp>
    </p:spTree>
    <p:extLst>
      <p:ext uri="{BB962C8B-B14F-4D97-AF65-F5344CB8AC3E}">
        <p14:creationId xmlns:p14="http://schemas.microsoft.com/office/powerpoint/2010/main" val="224190571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F842-E0D7-43F7-99B7-F5F279008683}"/>
              </a:ext>
            </a:extLst>
          </p:cNvPr>
          <p:cNvSpPr>
            <a:spLocks noGrp="1"/>
          </p:cNvSpPr>
          <p:nvPr>
            <p:ph type="title"/>
          </p:nvPr>
        </p:nvSpPr>
        <p:spPr/>
        <p:txBody>
          <a:bodyPr/>
          <a:lstStyle/>
          <a:p>
            <a:r>
              <a:rPr lang="en-GB" dirty="0"/>
              <a:t>Advantages of discourse analysis</a:t>
            </a:r>
          </a:p>
        </p:txBody>
      </p:sp>
      <p:sp>
        <p:nvSpPr>
          <p:cNvPr id="3" name="Content Placeholder 2">
            <a:extLst>
              <a:ext uri="{FF2B5EF4-FFF2-40B4-BE49-F238E27FC236}">
                <a16:creationId xmlns:a16="http://schemas.microsoft.com/office/drawing/2014/main" id="{A8041F18-D67B-432E-91ED-D66D955AF343}"/>
              </a:ext>
            </a:extLst>
          </p:cNvPr>
          <p:cNvSpPr>
            <a:spLocks noGrp="1"/>
          </p:cNvSpPr>
          <p:nvPr>
            <p:ph idx="1"/>
          </p:nvPr>
        </p:nvSpPr>
        <p:spPr/>
        <p:txBody>
          <a:bodyPr/>
          <a:lstStyle/>
          <a:p>
            <a:pPr algn="just"/>
            <a:r>
              <a:rPr lang="en-US" dirty="0"/>
              <a:t>Discourse can be characterized as a way of approaching and thinking about the problem.</a:t>
            </a:r>
          </a:p>
          <a:p>
            <a:pPr algn="just"/>
            <a:r>
              <a:rPr lang="en-US" dirty="0"/>
              <a:t>Discourse analysis can provide a positive social psychological critique of any phenomenon under the gaze of the researcher.</a:t>
            </a:r>
          </a:p>
          <a:p>
            <a:pPr algn="just"/>
            <a:r>
              <a:rPr lang="en-US" dirty="0"/>
              <a:t>Discourse analysis has a relevance and practical application at any given time, in any given place, and for any given people: discourse analysis is context specific.</a:t>
            </a:r>
          </a:p>
          <a:p>
            <a:pPr algn="just"/>
            <a:endParaRPr lang="en-GB" dirty="0"/>
          </a:p>
        </p:txBody>
      </p:sp>
    </p:spTree>
    <p:extLst>
      <p:ext uri="{BB962C8B-B14F-4D97-AF65-F5344CB8AC3E}">
        <p14:creationId xmlns:p14="http://schemas.microsoft.com/office/powerpoint/2010/main" val="364398443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8E2F-2345-49D4-8BF4-38438E7203E7}"/>
              </a:ext>
            </a:extLst>
          </p:cNvPr>
          <p:cNvSpPr>
            <a:spLocks noGrp="1"/>
          </p:cNvSpPr>
          <p:nvPr>
            <p:ph type="title"/>
          </p:nvPr>
        </p:nvSpPr>
        <p:spPr/>
        <p:txBody>
          <a:bodyPr/>
          <a:lstStyle/>
          <a:p>
            <a:r>
              <a:rPr lang="en-GB" dirty="0"/>
              <a:t>Advantages of discourse analysis</a:t>
            </a:r>
          </a:p>
        </p:txBody>
      </p:sp>
      <p:sp>
        <p:nvSpPr>
          <p:cNvPr id="3" name="Content Placeholder 2">
            <a:extLst>
              <a:ext uri="{FF2B5EF4-FFF2-40B4-BE49-F238E27FC236}">
                <a16:creationId xmlns:a16="http://schemas.microsoft.com/office/drawing/2014/main" id="{C74D58D7-1A31-4C6C-853D-DE0BE987D558}"/>
              </a:ext>
            </a:extLst>
          </p:cNvPr>
          <p:cNvSpPr>
            <a:spLocks noGrp="1"/>
          </p:cNvSpPr>
          <p:nvPr>
            <p:ph idx="1"/>
          </p:nvPr>
        </p:nvSpPr>
        <p:spPr/>
        <p:txBody>
          <a:bodyPr/>
          <a:lstStyle/>
          <a:p>
            <a:pPr algn="just"/>
            <a:r>
              <a:rPr lang="en-US" dirty="0"/>
              <a:t>Discourse analysis may be used for a variety of reasons.</a:t>
            </a:r>
          </a:p>
          <a:p>
            <a:pPr algn="just"/>
            <a:r>
              <a:rPr lang="en-US" dirty="0"/>
              <a:t>Discourse analysis will enable to reveal the hidden motivation behind a text or behind of research to interpret that text.</a:t>
            </a:r>
          </a:p>
          <a:p>
            <a:pPr algn="just"/>
            <a:r>
              <a:rPr lang="en-US" dirty="0"/>
              <a:t>Discourse analysis aims at allowing us to view the problem from a higher stance and to gain a comprehensive view of the problem.</a:t>
            </a:r>
          </a:p>
          <a:p>
            <a:pPr algn="just"/>
            <a:endParaRPr lang="en-GB" dirty="0"/>
          </a:p>
        </p:txBody>
      </p:sp>
    </p:spTree>
    <p:extLst>
      <p:ext uri="{BB962C8B-B14F-4D97-AF65-F5344CB8AC3E}">
        <p14:creationId xmlns:p14="http://schemas.microsoft.com/office/powerpoint/2010/main" val="35695600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A2E3F-26F8-4F7C-B824-51436E2111D7}"/>
              </a:ext>
            </a:extLst>
          </p:cNvPr>
          <p:cNvSpPr>
            <a:spLocks noGrp="1"/>
          </p:cNvSpPr>
          <p:nvPr>
            <p:ph type="title"/>
          </p:nvPr>
        </p:nvSpPr>
        <p:spPr/>
        <p:txBody>
          <a:bodyPr/>
          <a:lstStyle/>
          <a:p>
            <a:r>
              <a:rPr lang="en-GB" dirty="0"/>
              <a:t>Disadvantages of discourse analysis</a:t>
            </a:r>
          </a:p>
        </p:txBody>
      </p:sp>
      <p:sp>
        <p:nvSpPr>
          <p:cNvPr id="3" name="Content Placeholder 2">
            <a:extLst>
              <a:ext uri="{FF2B5EF4-FFF2-40B4-BE49-F238E27FC236}">
                <a16:creationId xmlns:a16="http://schemas.microsoft.com/office/drawing/2014/main" id="{3CA06640-EE5E-4E13-877F-726A4E959E67}"/>
              </a:ext>
            </a:extLst>
          </p:cNvPr>
          <p:cNvSpPr>
            <a:spLocks noGrp="1"/>
          </p:cNvSpPr>
          <p:nvPr>
            <p:ph idx="1"/>
          </p:nvPr>
        </p:nvSpPr>
        <p:spPr/>
        <p:txBody>
          <a:bodyPr/>
          <a:lstStyle/>
          <a:p>
            <a:pPr algn="just"/>
            <a:r>
              <a:rPr lang="en-US" dirty="0"/>
              <a:t>One limitation of discourse analysis is that the array of options available through the various traditions can render issues of methodology problematic, as each tradition has its own epistemological position, concepts, procedures, and a particular understanding of discourse and discourse analysis.</a:t>
            </a:r>
          </a:p>
          <a:p>
            <a:pPr algn="just"/>
            <a:r>
              <a:rPr lang="en-US" dirty="0"/>
              <a:t>Discourse analysis doesn't provide a tangible answer to problems based on scientific research.</a:t>
            </a:r>
          </a:p>
          <a:p>
            <a:pPr algn="just"/>
            <a:endParaRPr lang="en-GB" dirty="0"/>
          </a:p>
        </p:txBody>
      </p:sp>
    </p:spTree>
    <p:extLst>
      <p:ext uri="{BB962C8B-B14F-4D97-AF65-F5344CB8AC3E}">
        <p14:creationId xmlns:p14="http://schemas.microsoft.com/office/powerpoint/2010/main" val="374097834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34A97-5259-47ED-B0C5-D28708AEDBD8}"/>
              </a:ext>
            </a:extLst>
          </p:cNvPr>
          <p:cNvSpPr>
            <a:spLocks noGrp="1"/>
          </p:cNvSpPr>
          <p:nvPr>
            <p:ph type="title"/>
          </p:nvPr>
        </p:nvSpPr>
        <p:spPr/>
        <p:txBody>
          <a:bodyPr/>
          <a:lstStyle/>
          <a:p>
            <a:r>
              <a:rPr lang="en-GB" dirty="0"/>
              <a:t>Disadvantages of discourse analysis</a:t>
            </a:r>
          </a:p>
        </p:txBody>
      </p:sp>
      <p:sp>
        <p:nvSpPr>
          <p:cNvPr id="3" name="Content Placeholder 2">
            <a:extLst>
              <a:ext uri="{FF2B5EF4-FFF2-40B4-BE49-F238E27FC236}">
                <a16:creationId xmlns:a16="http://schemas.microsoft.com/office/drawing/2014/main" id="{141B0E1D-7E66-4E04-A4B1-63BF624196BF}"/>
              </a:ext>
            </a:extLst>
          </p:cNvPr>
          <p:cNvSpPr>
            <a:spLocks noGrp="1"/>
          </p:cNvSpPr>
          <p:nvPr>
            <p:ph idx="1"/>
          </p:nvPr>
        </p:nvSpPr>
        <p:spPr/>
        <p:txBody>
          <a:bodyPr/>
          <a:lstStyle/>
          <a:p>
            <a:pPr algn="just"/>
            <a:r>
              <a:rPr lang="en-US" dirty="0"/>
              <a:t>Discourse analysis is nothing more than a deconstructive reading and interpretation of problem or text</a:t>
            </a:r>
          </a:p>
          <a:p>
            <a:pPr algn="just"/>
            <a:r>
              <a:rPr lang="en-US" dirty="0"/>
              <a:t>Discourse analysis doesn’t provide absolute answers to specific problem.</a:t>
            </a:r>
          </a:p>
          <a:p>
            <a:pPr algn="just"/>
            <a:endParaRPr lang="en-GB" dirty="0"/>
          </a:p>
        </p:txBody>
      </p:sp>
    </p:spTree>
    <p:extLst>
      <p:ext uri="{BB962C8B-B14F-4D97-AF65-F5344CB8AC3E}">
        <p14:creationId xmlns:p14="http://schemas.microsoft.com/office/powerpoint/2010/main" val="401228385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99B8C-5358-4909-859F-E74137E58497}"/>
              </a:ext>
            </a:extLst>
          </p:cNvPr>
          <p:cNvSpPr>
            <a:spLocks noGrp="1"/>
          </p:cNvSpPr>
          <p:nvPr>
            <p:ph type="title"/>
          </p:nvPr>
        </p:nvSpPr>
        <p:spPr/>
        <p:txBody>
          <a:bodyPr/>
          <a:lstStyle/>
          <a:p>
            <a:r>
              <a:rPr lang="en-GB" dirty="0"/>
              <a:t>Philosophical perspective</a:t>
            </a:r>
          </a:p>
        </p:txBody>
      </p:sp>
      <p:sp>
        <p:nvSpPr>
          <p:cNvPr id="3" name="Content Placeholder 2">
            <a:extLst>
              <a:ext uri="{FF2B5EF4-FFF2-40B4-BE49-F238E27FC236}">
                <a16:creationId xmlns:a16="http://schemas.microsoft.com/office/drawing/2014/main" id="{7613CBFA-BF27-4249-8697-3AC80BC93FAD}"/>
              </a:ext>
            </a:extLst>
          </p:cNvPr>
          <p:cNvSpPr>
            <a:spLocks noGrp="1"/>
          </p:cNvSpPr>
          <p:nvPr>
            <p:ph idx="1"/>
          </p:nvPr>
        </p:nvSpPr>
        <p:spPr/>
        <p:txBody>
          <a:bodyPr/>
          <a:lstStyle/>
          <a:p>
            <a:pPr algn="just"/>
            <a:r>
              <a:rPr lang="en-GB" dirty="0"/>
              <a:t>Ontology: </a:t>
            </a:r>
            <a:r>
              <a:rPr lang="en-US" dirty="0"/>
              <a:t>Constructionist -assumes that reality is socially constructed</a:t>
            </a:r>
          </a:p>
          <a:p>
            <a:pPr algn="just"/>
            <a:r>
              <a:rPr lang="en-US" dirty="0"/>
              <a:t>Epistemology: Meaning is fluid and constructs reality in ways that can be posited through the use of interpretive methods</a:t>
            </a:r>
          </a:p>
          <a:p>
            <a:pPr algn="just"/>
            <a:r>
              <a:rPr lang="en-US" dirty="0"/>
              <a:t>Data source: </a:t>
            </a:r>
            <a:r>
              <a:rPr lang="en-GB" dirty="0"/>
              <a:t>Textual meaning, usually </a:t>
            </a:r>
            <a:r>
              <a:rPr lang="en-US" dirty="0"/>
              <a:t>in relation to other texts, as well as practices of </a:t>
            </a:r>
            <a:r>
              <a:rPr lang="en-GB" dirty="0"/>
              <a:t>production, dissemination, and consumption.</a:t>
            </a:r>
          </a:p>
          <a:p>
            <a:pPr algn="just"/>
            <a:endParaRPr lang="en-GB" dirty="0"/>
          </a:p>
          <a:p>
            <a:pPr algn="just"/>
            <a:endParaRPr lang="en-GB" dirty="0"/>
          </a:p>
          <a:p>
            <a:pPr algn="just"/>
            <a:r>
              <a:rPr lang="en-GB" dirty="0"/>
              <a:t>Source: Salah, R.H. 2015</a:t>
            </a:r>
          </a:p>
        </p:txBody>
      </p:sp>
    </p:spTree>
    <p:extLst>
      <p:ext uri="{BB962C8B-B14F-4D97-AF65-F5344CB8AC3E}">
        <p14:creationId xmlns:p14="http://schemas.microsoft.com/office/powerpoint/2010/main" val="315821865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BBD6F-CFA0-4980-818F-8D8D78577F3E}"/>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7FD4FB9-6812-4D66-A10C-100C140CCC4D}"/>
              </a:ext>
            </a:extLst>
          </p:cNvPr>
          <p:cNvSpPr>
            <a:spLocks noGrp="1"/>
          </p:cNvSpPr>
          <p:nvPr>
            <p:ph idx="1"/>
          </p:nvPr>
        </p:nvSpPr>
        <p:spPr/>
        <p:txBody>
          <a:bodyPr/>
          <a:lstStyle/>
          <a:p>
            <a:pPr algn="just"/>
            <a:r>
              <a:rPr lang="en-GB" dirty="0"/>
              <a:t>Discourse analysis is concerned with the study of language in text and conversation. </a:t>
            </a:r>
          </a:p>
          <a:p>
            <a:pPr algn="just"/>
            <a:r>
              <a:rPr lang="en-GB" dirty="0"/>
              <a:t>Discourse analysis goes beyond what is said, it is concerned with the social context also.</a:t>
            </a:r>
          </a:p>
          <a:p>
            <a:pPr algn="just"/>
            <a:r>
              <a:rPr lang="en-GB" dirty="0"/>
              <a:t>Discourse analysis may be a more suitable alternative to narrative analysis.</a:t>
            </a:r>
          </a:p>
          <a:p>
            <a:pPr algn="just"/>
            <a:r>
              <a:rPr lang="en-GB" dirty="0"/>
              <a:t>The next lecture shall explore the presentation of the research method and the findings chapter for </a:t>
            </a:r>
            <a:r>
              <a:rPr lang="en-GB"/>
              <a:t>qualitative research.</a:t>
            </a:r>
            <a:endParaRPr lang="en-GB" dirty="0"/>
          </a:p>
        </p:txBody>
      </p:sp>
    </p:spTree>
    <p:extLst>
      <p:ext uri="{BB962C8B-B14F-4D97-AF65-F5344CB8AC3E}">
        <p14:creationId xmlns:p14="http://schemas.microsoft.com/office/powerpoint/2010/main" val="7596184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5038</Words>
  <Application>Microsoft Office PowerPoint</Application>
  <PresentationFormat>Widescreen</PresentationFormat>
  <Paragraphs>452</Paragraphs>
  <Slides>82</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82</vt:i4>
      </vt:variant>
    </vt:vector>
  </HeadingPairs>
  <TitlesOfParts>
    <vt:vector size="88" baseType="lpstr">
      <vt:lpstr>Arial</vt:lpstr>
      <vt:lpstr>Calibri</vt:lpstr>
      <vt:lpstr>Calibri Light</vt:lpstr>
      <vt:lpstr>Century Gothic</vt:lpstr>
      <vt:lpstr>Wingdings</vt:lpstr>
      <vt:lpstr>Office Theme</vt:lpstr>
      <vt:lpstr>PowerPoint Presentation</vt:lpstr>
      <vt:lpstr>Continuing with Methods</vt:lpstr>
      <vt:lpstr>There is an upsurge in newer sources of qualitative data</vt:lpstr>
      <vt:lpstr>Health warning!</vt:lpstr>
      <vt:lpstr> Rationale for visual research methods</vt:lpstr>
      <vt:lpstr>Focus of this lecture</vt:lpstr>
      <vt:lpstr>PowerPoint Presentation</vt:lpstr>
      <vt:lpstr>Photo-elicitation Interviews (PEI)</vt:lpstr>
      <vt:lpstr>Photo-elicitation techniques</vt:lpstr>
      <vt:lpstr> Using visual methods to augment other methods: From my own experience – an adapted repertory grid technique</vt:lpstr>
      <vt:lpstr>PowerPoint Presentation</vt:lpstr>
      <vt:lpstr>Outcome</vt:lpstr>
      <vt:lpstr>PowerPoint Presentation</vt:lpstr>
      <vt:lpstr>What are visual images?</vt:lpstr>
      <vt:lpstr>     Three over-arching ways of working with visual data.   </vt:lpstr>
      <vt:lpstr>Analysing visual images</vt:lpstr>
      <vt:lpstr>Gillian Rose: Visual Methodologies (2011)</vt:lpstr>
      <vt:lpstr>Discourse Analysis 1</vt:lpstr>
      <vt:lpstr>London and the Gherkin Tower</vt:lpstr>
      <vt:lpstr>Doing Discourse Analysis 1</vt:lpstr>
      <vt:lpstr>PowerPoint Presentation</vt:lpstr>
      <vt:lpstr>What is signified by these two images?</vt:lpstr>
      <vt:lpstr>Discourse Analysis II: Institutions and Ways of Seeing </vt:lpstr>
      <vt:lpstr>     Doing this kind of discourse analysis: how the lecture room influences how we behave </vt:lpstr>
      <vt:lpstr>     Doing this kind of discourse analysis: how the lecture room influences how we behave </vt:lpstr>
      <vt:lpstr>Case Study</vt:lpstr>
      <vt:lpstr>Case study</vt:lpstr>
      <vt:lpstr>Case study</vt:lpstr>
      <vt:lpstr>Validity and reliability</vt:lpstr>
      <vt:lpstr>Leading case study researchers</vt:lpstr>
      <vt:lpstr>Summary</vt:lpstr>
      <vt:lpstr>Grounded Thoery</vt:lpstr>
      <vt:lpstr>4 approaches moving from data to theory</vt:lpstr>
      <vt:lpstr>Inductive logic (Gioia)</vt:lpstr>
      <vt:lpstr>Example of a data structure </vt:lpstr>
      <vt:lpstr>Integrating themes into a model </vt:lpstr>
      <vt:lpstr>Comparative logic (Eisenhardt)</vt:lpstr>
      <vt:lpstr>Contrasting cases </vt:lpstr>
      <vt:lpstr>Building a model </vt:lpstr>
      <vt:lpstr>Process perspective (Langely)</vt:lpstr>
      <vt:lpstr>Example of a process study</vt:lpstr>
      <vt:lpstr>Abductive analysis (Timmermans &amp; Tavory)</vt:lpstr>
      <vt:lpstr>A mystery-based approach </vt:lpstr>
      <vt:lpstr>An example </vt:lpstr>
      <vt:lpstr>What is an interesting theory? (Davis, 1971)</vt:lpstr>
      <vt:lpstr>Summary</vt:lpstr>
      <vt:lpstr>Coffee Break</vt:lpstr>
      <vt:lpstr>Thematic Analysis</vt:lpstr>
      <vt:lpstr>Criticisms</vt:lpstr>
      <vt:lpstr>Thematic analysis:</vt:lpstr>
      <vt:lpstr>So, why isn’t it grounded theory?</vt:lpstr>
      <vt:lpstr>Braun &amp; Clarke: Six phase process</vt:lpstr>
      <vt:lpstr>Phase One Familiarisation with the data</vt:lpstr>
      <vt:lpstr>Matching points of interest </vt:lpstr>
      <vt:lpstr>Phase Two Generating initial codes</vt:lpstr>
      <vt:lpstr>Phase Three Searching for themes</vt:lpstr>
      <vt:lpstr>Phase Four Reviewing themes</vt:lpstr>
      <vt:lpstr>Phase Five   Defining and naming themes</vt:lpstr>
      <vt:lpstr>In conclusion…</vt:lpstr>
      <vt:lpstr>Narrative Analysis</vt:lpstr>
      <vt:lpstr>What is narrative inquiry</vt:lpstr>
      <vt:lpstr>Narratives: Experience &amp; Continuity</vt:lpstr>
      <vt:lpstr>Why narrative research?</vt:lpstr>
      <vt:lpstr>Narrative Mode of Thought</vt:lpstr>
      <vt:lpstr>A Narrative Epistemological Stance</vt:lpstr>
      <vt:lpstr>Contexts of narrative inquiry</vt:lpstr>
      <vt:lpstr>Narrative Analysis: Structural</vt:lpstr>
      <vt:lpstr>Characteristics of narrative research</vt:lpstr>
      <vt:lpstr>Characteristics of narrative research</vt:lpstr>
      <vt:lpstr>The Mechanics</vt:lpstr>
      <vt:lpstr>Summary</vt:lpstr>
      <vt:lpstr>Discourse Analysis</vt:lpstr>
      <vt:lpstr>Discourse analysis</vt:lpstr>
      <vt:lpstr>Discourse analysis</vt:lpstr>
      <vt:lpstr>Uses of discourse analysis</vt:lpstr>
      <vt:lpstr>Uses of discourse analysis</vt:lpstr>
      <vt:lpstr>Advantages of discourse analysis</vt:lpstr>
      <vt:lpstr>Advantages of discourse analysis</vt:lpstr>
      <vt:lpstr>Disadvantages of discourse analysis</vt:lpstr>
      <vt:lpstr>Disadvantages of discourse analysis</vt:lpstr>
      <vt:lpstr>Philosophical perspective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Milligan</dc:creator>
  <cp:lastModifiedBy>Stuart Milligan</cp:lastModifiedBy>
  <cp:revision>2</cp:revision>
  <dcterms:created xsi:type="dcterms:W3CDTF">2021-05-23T07:43:36Z</dcterms:created>
  <dcterms:modified xsi:type="dcterms:W3CDTF">2021-05-23T07:57:57Z</dcterms:modified>
</cp:coreProperties>
</file>