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95" r:id="rId3"/>
    <p:sldId id="257" r:id="rId4"/>
    <p:sldId id="261" r:id="rId5"/>
    <p:sldId id="278" r:id="rId6"/>
    <p:sldId id="279" r:id="rId7"/>
    <p:sldId id="280" r:id="rId8"/>
    <p:sldId id="281" r:id="rId9"/>
    <p:sldId id="262" r:id="rId10"/>
    <p:sldId id="264" r:id="rId11"/>
    <p:sldId id="292" r:id="rId12"/>
    <p:sldId id="282" r:id="rId13"/>
    <p:sldId id="265" r:id="rId14"/>
    <p:sldId id="267" r:id="rId15"/>
    <p:sldId id="268" r:id="rId16"/>
    <p:sldId id="293" r:id="rId17"/>
    <p:sldId id="285" r:id="rId18"/>
    <p:sldId id="284" r:id="rId19"/>
    <p:sldId id="286" r:id="rId20"/>
    <p:sldId id="287" r:id="rId21"/>
    <p:sldId id="288" r:id="rId22"/>
    <p:sldId id="289" r:id="rId23"/>
    <p:sldId id="290" r:id="rId24"/>
    <p:sldId id="269" r:id="rId25"/>
    <p:sldId id="271" r:id="rId26"/>
    <p:sldId id="272" r:id="rId27"/>
    <p:sldId id="273" r:id="rId28"/>
    <p:sldId id="274" r:id="rId29"/>
    <p:sldId id="275" r:id="rId30"/>
    <p:sldId id="276" r:id="rId31"/>
    <p:sldId id="277" r:id="rId32"/>
    <p:sldId id="294"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105" d="100"/>
          <a:sy n="105" d="100"/>
        </p:scale>
        <p:origin x="63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10/18/2022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10/18/2022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10/18/2022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BF2E04F-2497-33DC-0455-F6FF097C4C01}"/>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GB" sz="1000">
                <a:solidFill>
                  <a:srgbClr val="000000"/>
                </a:solidFill>
                <a:latin typeface="Calibri" panose="020F0502020204030204" pitchFamily="34" charset="0"/>
                <a:cs typeface="Calibri" panose="020F0502020204030204" pitchFamily="34" charset="0"/>
              </a:rPr>
              <a:t>PUBLIC / CYHOEDDUS</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google.co.uk/url?sa=i&amp;rct=j&amp;q=&amp;esrc=s&amp;source=images&amp;cd=&amp;cad=rja&amp;uact=8&amp;ved=2ahUKEwioypy33-rfAhXWThUIHRJIB6MQjRx6BAgBEAU&amp;url=https%3A%2F%2Fwww.history.com%2Fnews%2F10-famous-art-heists-slideshow&amp;psig=AOvVaw2WQuGWPTuIDfckYW5rHmH_&amp;ust=1547468465577918" TargetMode="Externa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43.png"/><Relationship Id="rId13" Type="http://schemas.openxmlformats.org/officeDocument/2006/relationships/image" Target="../media/image48.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41.pn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png"/></Relationships>
</file>

<file path=ppt/slides/_rels/slide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4385430" y="4096276"/>
            <a:ext cx="2584928" cy="2578832"/>
          </a:xfrm>
          <a:prstGeom prst="rect">
            <a:avLst/>
          </a:prstGeom>
        </p:spPr>
      </p:pic>
      <p:sp>
        <p:nvSpPr>
          <p:cNvPr id="2" name="Title 1"/>
          <p:cNvSpPr>
            <a:spLocks noGrp="1"/>
          </p:cNvSpPr>
          <p:nvPr>
            <p:ph type="ctrTitle"/>
          </p:nvPr>
        </p:nvSpPr>
        <p:spPr>
          <a:xfrm>
            <a:off x="2417779" y="802298"/>
            <a:ext cx="8637073" cy="1847957"/>
          </a:xfrm>
        </p:spPr>
        <p:txBody>
          <a:bodyPr>
            <a:normAutofit fontScale="90000"/>
          </a:bodyPr>
          <a:lstStyle/>
          <a:p>
            <a:r>
              <a:rPr lang="en-GB" dirty="0"/>
              <a:t>A whistle stop tour of visual methods</a:t>
            </a:r>
          </a:p>
        </p:txBody>
      </p:sp>
      <p:sp>
        <p:nvSpPr>
          <p:cNvPr id="3" name="Subtitle 2"/>
          <p:cNvSpPr>
            <a:spLocks noGrp="1"/>
          </p:cNvSpPr>
          <p:nvPr>
            <p:ph type="subTitle" idx="1"/>
          </p:nvPr>
        </p:nvSpPr>
        <p:spPr/>
        <p:txBody>
          <a:bodyPr/>
          <a:lstStyle/>
          <a:p>
            <a:r>
              <a:rPr lang="en-GB" dirty="0"/>
              <a:t>Dr Claire Pescott - USW</a:t>
            </a:r>
          </a:p>
        </p:txBody>
      </p:sp>
      <p:pic>
        <p:nvPicPr>
          <p:cNvPr id="5" name="Picture 4"/>
          <p:cNvPicPr>
            <a:picLocks noChangeAspect="1"/>
          </p:cNvPicPr>
          <p:nvPr/>
        </p:nvPicPr>
        <p:blipFill>
          <a:blip r:embed="rId3"/>
          <a:stretch>
            <a:fillRect/>
          </a:stretch>
        </p:blipFill>
        <p:spPr>
          <a:xfrm>
            <a:off x="8452668" y="3466319"/>
            <a:ext cx="2920237" cy="2853175"/>
          </a:xfrm>
          <a:prstGeom prst="rect">
            <a:avLst/>
          </a:prstGeom>
        </p:spPr>
      </p:pic>
      <p:pic>
        <p:nvPicPr>
          <p:cNvPr id="4" name="Picture 3"/>
          <p:cNvPicPr>
            <a:picLocks noChangeAspect="1"/>
          </p:cNvPicPr>
          <p:nvPr/>
        </p:nvPicPr>
        <p:blipFill>
          <a:blip r:embed="rId4"/>
          <a:stretch>
            <a:fillRect/>
          </a:stretch>
        </p:blipFill>
        <p:spPr>
          <a:xfrm>
            <a:off x="7452988" y="3579104"/>
            <a:ext cx="1877731" cy="1859441"/>
          </a:xfrm>
          <a:prstGeom prst="rect">
            <a:avLst/>
          </a:prstGeom>
        </p:spPr>
      </p:pic>
      <p:pic>
        <p:nvPicPr>
          <p:cNvPr id="6" name="Picture 5"/>
          <p:cNvPicPr>
            <a:picLocks noChangeAspect="1"/>
          </p:cNvPicPr>
          <p:nvPr/>
        </p:nvPicPr>
        <p:blipFill>
          <a:blip r:embed="rId5"/>
          <a:stretch>
            <a:fillRect/>
          </a:stretch>
        </p:blipFill>
        <p:spPr>
          <a:xfrm>
            <a:off x="10295980" y="4549177"/>
            <a:ext cx="1896020" cy="1810669"/>
          </a:xfrm>
          <a:prstGeom prst="rect">
            <a:avLst/>
          </a:prstGeom>
        </p:spPr>
      </p:pic>
      <p:pic>
        <p:nvPicPr>
          <p:cNvPr id="8" name="Picture 7"/>
          <p:cNvPicPr>
            <a:picLocks noChangeAspect="1"/>
          </p:cNvPicPr>
          <p:nvPr/>
        </p:nvPicPr>
        <p:blipFill>
          <a:blip r:embed="rId6"/>
          <a:stretch>
            <a:fillRect/>
          </a:stretch>
        </p:blipFill>
        <p:spPr>
          <a:xfrm>
            <a:off x="465044" y="4214124"/>
            <a:ext cx="2840982" cy="2048434"/>
          </a:xfrm>
          <a:prstGeom prst="rect">
            <a:avLst/>
          </a:prstGeom>
        </p:spPr>
      </p:pic>
    </p:spTree>
    <p:extLst>
      <p:ext uri="{BB962C8B-B14F-4D97-AF65-F5344CB8AC3E}">
        <p14:creationId xmlns:p14="http://schemas.microsoft.com/office/powerpoint/2010/main" val="1358110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FB008-E456-4BB7-B67B-190ED5E925A1}"/>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4B66FAE4-0817-4B80-A6CB-36A6C177C002}"/>
              </a:ext>
            </a:extLst>
          </p:cNvPr>
          <p:cNvSpPr>
            <a:spLocks noGrp="1"/>
          </p:cNvSpPr>
          <p:nvPr>
            <p:ph idx="1"/>
          </p:nvPr>
        </p:nvSpPr>
        <p:spPr/>
        <p:txBody>
          <a:bodyPr/>
          <a:lstStyle/>
          <a:p>
            <a:r>
              <a:rPr lang="en-GB" dirty="0"/>
              <a:t>Explore a range of creative methods for research</a:t>
            </a:r>
          </a:p>
          <a:p>
            <a:r>
              <a:rPr lang="en-GB" dirty="0"/>
              <a:t>Discuss possible difficulties associated with such methods</a:t>
            </a:r>
          </a:p>
          <a:p>
            <a:r>
              <a:rPr lang="en-GB" dirty="0"/>
              <a:t>Understand how these methods can be used in practice</a:t>
            </a:r>
          </a:p>
          <a:p>
            <a:endParaRPr lang="en-GB" dirty="0"/>
          </a:p>
        </p:txBody>
      </p:sp>
    </p:spTree>
    <p:extLst>
      <p:ext uri="{BB962C8B-B14F-4D97-AF65-F5344CB8AC3E}">
        <p14:creationId xmlns:p14="http://schemas.microsoft.com/office/powerpoint/2010/main" val="36901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Researching with children </a:t>
            </a:r>
          </a:p>
        </p:txBody>
      </p:sp>
      <p:sp>
        <p:nvSpPr>
          <p:cNvPr id="3" name="Content Placeholder 2"/>
          <p:cNvSpPr>
            <a:spLocks noGrp="1"/>
          </p:cNvSpPr>
          <p:nvPr>
            <p:ph idx="1"/>
          </p:nvPr>
        </p:nvSpPr>
        <p:spPr/>
        <p:txBody>
          <a:bodyPr>
            <a:normAutofit fontScale="92500" lnSpcReduction="20000"/>
          </a:bodyPr>
          <a:lstStyle/>
          <a:p>
            <a:r>
              <a:rPr lang="en-US" dirty="0"/>
              <a:t>The way in which children are positioned in society will affect </a:t>
            </a:r>
          </a:p>
          <a:p>
            <a:pPr marL="0" indent="0">
              <a:buNone/>
            </a:pPr>
            <a:r>
              <a:rPr lang="en-US" dirty="0"/>
              <a:t>     the way researchers carry out their projects</a:t>
            </a:r>
          </a:p>
          <a:p>
            <a:endParaRPr lang="en-US" dirty="0"/>
          </a:p>
          <a:p>
            <a:r>
              <a:rPr lang="en-US" dirty="0"/>
              <a:t>The notion of childhood has changed – children are seen as capable of decision making and an active role within their own lives</a:t>
            </a:r>
          </a:p>
          <a:p>
            <a:pPr marL="0" indent="0">
              <a:buNone/>
            </a:pPr>
            <a:endParaRPr lang="en-US" dirty="0"/>
          </a:p>
          <a:p>
            <a:r>
              <a:rPr lang="en-US" dirty="0"/>
              <a:t>“The transition between research ‘on’ children, as passive participants to research ‘with’ children, where participants' rights are respected and taken into account, began towards the latter end of the twentieth century” (O’Reilly et al., 2013, p.8)</a:t>
            </a:r>
          </a:p>
          <a:p>
            <a:endParaRPr lang="en-GB" dirty="0"/>
          </a:p>
        </p:txBody>
      </p:sp>
      <p:pic>
        <p:nvPicPr>
          <p:cNvPr id="4" name="Picture 3"/>
          <p:cNvPicPr>
            <a:picLocks noChangeAspect="1"/>
          </p:cNvPicPr>
          <p:nvPr/>
        </p:nvPicPr>
        <p:blipFill>
          <a:blip r:embed="rId2"/>
          <a:stretch>
            <a:fillRect/>
          </a:stretch>
        </p:blipFill>
        <p:spPr>
          <a:xfrm>
            <a:off x="8076655" y="320501"/>
            <a:ext cx="2857500" cy="2857500"/>
          </a:xfrm>
          <a:prstGeom prst="rect">
            <a:avLst/>
          </a:prstGeom>
        </p:spPr>
      </p:pic>
    </p:spTree>
    <p:extLst>
      <p:ext uri="{BB962C8B-B14F-4D97-AF65-F5344CB8AC3E}">
        <p14:creationId xmlns:p14="http://schemas.microsoft.com/office/powerpoint/2010/main" val="4123242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UNCRC – Article 12</a:t>
            </a:r>
          </a:p>
        </p:txBody>
      </p:sp>
      <p:pic>
        <p:nvPicPr>
          <p:cNvPr id="8" name="Picture 7"/>
          <p:cNvPicPr>
            <a:picLocks noChangeAspect="1"/>
          </p:cNvPicPr>
          <p:nvPr/>
        </p:nvPicPr>
        <p:blipFill>
          <a:blip r:embed="rId2"/>
          <a:stretch>
            <a:fillRect/>
          </a:stretch>
        </p:blipFill>
        <p:spPr>
          <a:xfrm>
            <a:off x="1451579" y="2444282"/>
            <a:ext cx="3670110" cy="1243692"/>
          </a:xfrm>
          <a:prstGeom prst="rect">
            <a:avLst/>
          </a:prstGeom>
        </p:spPr>
      </p:pic>
      <p:pic>
        <p:nvPicPr>
          <p:cNvPr id="4" name="Picture 3"/>
          <p:cNvPicPr>
            <a:picLocks noChangeAspect="1"/>
          </p:cNvPicPr>
          <p:nvPr/>
        </p:nvPicPr>
        <p:blipFill>
          <a:blip r:embed="rId3"/>
          <a:stretch>
            <a:fillRect/>
          </a:stretch>
        </p:blipFill>
        <p:spPr>
          <a:xfrm>
            <a:off x="5831879" y="295256"/>
            <a:ext cx="5779509" cy="5541744"/>
          </a:xfrm>
          <a:prstGeom prst="rect">
            <a:avLst/>
          </a:prstGeom>
        </p:spPr>
      </p:pic>
      <p:sp>
        <p:nvSpPr>
          <p:cNvPr id="5" name="Rectangle 4"/>
          <p:cNvSpPr/>
          <p:nvPr/>
        </p:nvSpPr>
        <p:spPr>
          <a:xfrm>
            <a:off x="966652" y="4278502"/>
            <a:ext cx="2534194" cy="966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Informed consent</a:t>
            </a:r>
          </a:p>
          <a:p>
            <a:pPr algn="ctr"/>
            <a:r>
              <a:rPr lang="en-GB" dirty="0"/>
              <a:t>Consent</a:t>
            </a:r>
          </a:p>
          <a:p>
            <a:pPr algn="ctr"/>
            <a:r>
              <a:rPr lang="en-GB" dirty="0"/>
              <a:t>Assent </a:t>
            </a:r>
          </a:p>
        </p:txBody>
      </p:sp>
    </p:spTree>
    <p:extLst>
      <p:ext uri="{BB962C8B-B14F-4D97-AF65-F5344CB8AC3E}">
        <p14:creationId xmlns:p14="http://schemas.microsoft.com/office/powerpoint/2010/main" val="3579670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methods in social sciences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13328069"/>
              </p:ext>
            </p:extLst>
          </p:nvPr>
        </p:nvGraphicFramePr>
        <p:xfrm>
          <a:off x="1450975" y="2016125"/>
          <a:ext cx="9604376" cy="3195954"/>
        </p:xfrm>
        <a:graphic>
          <a:graphicData uri="http://schemas.openxmlformats.org/drawingml/2006/table">
            <a:tbl>
              <a:tblPr firstRow="1" bandRow="1">
                <a:tableStyleId>{5C22544A-7EE6-4342-B048-85BDC9FD1C3A}</a:tableStyleId>
              </a:tblPr>
              <a:tblGrid>
                <a:gridCol w="4819196">
                  <a:extLst>
                    <a:ext uri="{9D8B030D-6E8A-4147-A177-3AD203B41FA5}">
                      <a16:colId xmlns:a16="http://schemas.microsoft.com/office/drawing/2014/main" val="3263074007"/>
                    </a:ext>
                  </a:extLst>
                </a:gridCol>
                <a:gridCol w="4785180">
                  <a:extLst>
                    <a:ext uri="{9D8B030D-6E8A-4147-A177-3AD203B41FA5}">
                      <a16:colId xmlns:a16="http://schemas.microsoft.com/office/drawing/2014/main" val="1428695557"/>
                    </a:ext>
                  </a:extLst>
                </a:gridCol>
              </a:tblGrid>
              <a:tr h="532659">
                <a:tc>
                  <a:txBody>
                    <a:bodyPr/>
                    <a:lstStyle/>
                    <a:p>
                      <a:r>
                        <a:rPr lang="en-GB" dirty="0"/>
                        <a:t>Traditional research methods used </a:t>
                      </a:r>
                    </a:p>
                  </a:txBody>
                  <a:tcPr/>
                </a:tc>
                <a:tc>
                  <a:txBody>
                    <a:bodyPr/>
                    <a:lstStyle/>
                    <a:p>
                      <a:r>
                        <a:rPr lang="en-GB" dirty="0"/>
                        <a:t>Creative participatory/visual methods</a:t>
                      </a:r>
                    </a:p>
                  </a:txBody>
                  <a:tcPr/>
                </a:tc>
                <a:extLst>
                  <a:ext uri="{0D108BD9-81ED-4DB2-BD59-A6C34878D82A}">
                    <a16:rowId xmlns:a16="http://schemas.microsoft.com/office/drawing/2014/main" val="4288835824"/>
                  </a:ext>
                </a:extLst>
              </a:tr>
              <a:tr h="532659">
                <a:tc>
                  <a:txBody>
                    <a:bodyPr/>
                    <a:lstStyle/>
                    <a:p>
                      <a:r>
                        <a:rPr lang="en-GB" dirty="0"/>
                        <a:t>Observations</a:t>
                      </a:r>
                    </a:p>
                  </a:txBody>
                  <a:tcPr/>
                </a:tc>
                <a:tc>
                  <a:txBody>
                    <a:bodyPr/>
                    <a:lstStyle/>
                    <a:p>
                      <a:r>
                        <a:rPr lang="en-GB" dirty="0"/>
                        <a:t>Photo</a:t>
                      </a:r>
                      <a:r>
                        <a:rPr lang="en-GB" baseline="0" dirty="0"/>
                        <a:t> elicitation</a:t>
                      </a:r>
                      <a:endParaRPr lang="en-GB" dirty="0"/>
                    </a:p>
                  </a:txBody>
                  <a:tcPr/>
                </a:tc>
                <a:extLst>
                  <a:ext uri="{0D108BD9-81ED-4DB2-BD59-A6C34878D82A}">
                    <a16:rowId xmlns:a16="http://schemas.microsoft.com/office/drawing/2014/main" val="3385060716"/>
                  </a:ext>
                </a:extLst>
              </a:tr>
              <a:tr h="532659">
                <a:tc>
                  <a:txBody>
                    <a:bodyPr/>
                    <a:lstStyle/>
                    <a:p>
                      <a:r>
                        <a:rPr lang="en-GB" dirty="0"/>
                        <a:t>Interviews</a:t>
                      </a:r>
                    </a:p>
                  </a:txBody>
                  <a:tcPr/>
                </a:tc>
                <a:tc>
                  <a:txBody>
                    <a:bodyPr/>
                    <a:lstStyle/>
                    <a:p>
                      <a:r>
                        <a:rPr lang="en-GB" dirty="0"/>
                        <a:t>Drawing</a:t>
                      </a:r>
                    </a:p>
                  </a:txBody>
                  <a:tcPr/>
                </a:tc>
                <a:extLst>
                  <a:ext uri="{0D108BD9-81ED-4DB2-BD59-A6C34878D82A}">
                    <a16:rowId xmlns:a16="http://schemas.microsoft.com/office/drawing/2014/main" val="3305756397"/>
                  </a:ext>
                </a:extLst>
              </a:tr>
              <a:tr h="532659">
                <a:tc>
                  <a:txBody>
                    <a:bodyPr/>
                    <a:lstStyle/>
                    <a:p>
                      <a:r>
                        <a:rPr lang="en-GB" dirty="0"/>
                        <a:t>Focus</a:t>
                      </a:r>
                      <a:r>
                        <a:rPr lang="en-GB" baseline="0" dirty="0"/>
                        <a:t> groups</a:t>
                      </a:r>
                      <a:endParaRPr lang="en-GB" dirty="0"/>
                    </a:p>
                  </a:txBody>
                  <a:tcPr/>
                </a:tc>
                <a:tc>
                  <a:txBody>
                    <a:bodyPr/>
                    <a:lstStyle/>
                    <a:p>
                      <a:r>
                        <a:rPr lang="en-GB" dirty="0"/>
                        <a:t>Collaging</a:t>
                      </a:r>
                    </a:p>
                  </a:txBody>
                  <a:tcPr/>
                </a:tc>
                <a:extLst>
                  <a:ext uri="{0D108BD9-81ED-4DB2-BD59-A6C34878D82A}">
                    <a16:rowId xmlns:a16="http://schemas.microsoft.com/office/drawing/2014/main" val="1453815456"/>
                  </a:ext>
                </a:extLst>
              </a:tr>
              <a:tr h="532659">
                <a:tc>
                  <a:txBody>
                    <a:bodyPr/>
                    <a:lstStyle/>
                    <a:p>
                      <a:r>
                        <a:rPr lang="en-GB" dirty="0"/>
                        <a:t>Questionnaires</a:t>
                      </a:r>
                    </a:p>
                  </a:txBody>
                  <a:tcPr/>
                </a:tc>
                <a:tc>
                  <a:txBody>
                    <a:bodyPr/>
                    <a:lstStyle/>
                    <a:p>
                      <a:r>
                        <a:rPr lang="en-GB" dirty="0"/>
                        <a:t>Mapping/Timelines – emotion stickers</a:t>
                      </a:r>
                    </a:p>
                  </a:txBody>
                  <a:tcPr/>
                </a:tc>
                <a:extLst>
                  <a:ext uri="{0D108BD9-81ED-4DB2-BD59-A6C34878D82A}">
                    <a16:rowId xmlns:a16="http://schemas.microsoft.com/office/drawing/2014/main" val="1793087872"/>
                  </a:ext>
                </a:extLst>
              </a:tr>
              <a:tr h="532659">
                <a:tc>
                  <a:txBody>
                    <a:bodyPr/>
                    <a:lstStyle/>
                    <a:p>
                      <a:r>
                        <a:rPr lang="en-GB" dirty="0"/>
                        <a:t>Measuring data – action research</a:t>
                      </a:r>
                    </a:p>
                  </a:txBody>
                  <a:tcPr/>
                </a:tc>
                <a:tc>
                  <a:txBody>
                    <a:bodyPr/>
                    <a:lstStyle/>
                    <a:p>
                      <a:r>
                        <a:rPr lang="en-GB" dirty="0"/>
                        <a:t>Sandboxing</a:t>
                      </a:r>
                    </a:p>
                  </a:txBody>
                  <a:tcPr/>
                </a:tc>
                <a:extLst>
                  <a:ext uri="{0D108BD9-81ED-4DB2-BD59-A6C34878D82A}">
                    <a16:rowId xmlns:a16="http://schemas.microsoft.com/office/drawing/2014/main" val="690287769"/>
                  </a:ext>
                </a:extLst>
              </a:tr>
            </a:tbl>
          </a:graphicData>
        </a:graphic>
      </p:graphicFrame>
    </p:spTree>
    <p:extLst>
      <p:ext uri="{BB962C8B-B14F-4D97-AF65-F5344CB8AC3E}">
        <p14:creationId xmlns:p14="http://schemas.microsoft.com/office/powerpoint/2010/main" val="113798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participatory/visual methods</a:t>
            </a:r>
          </a:p>
        </p:txBody>
      </p:sp>
      <p:sp>
        <p:nvSpPr>
          <p:cNvPr id="3" name="Content Placeholder 2"/>
          <p:cNvSpPr>
            <a:spLocks noGrp="1"/>
          </p:cNvSpPr>
          <p:nvPr>
            <p:ph idx="1"/>
          </p:nvPr>
        </p:nvSpPr>
        <p:spPr/>
        <p:txBody>
          <a:bodyPr/>
          <a:lstStyle/>
          <a:p>
            <a:r>
              <a:rPr lang="en-GB" dirty="0"/>
              <a:t>“Visual methods allow the participant to direct their own lens, create their own response and define their own reality” (Grant, 2019, p.145) </a:t>
            </a:r>
          </a:p>
        </p:txBody>
      </p:sp>
      <p:pic>
        <p:nvPicPr>
          <p:cNvPr id="4" name="Picture 3"/>
          <p:cNvPicPr>
            <a:picLocks noChangeAspect="1"/>
          </p:cNvPicPr>
          <p:nvPr/>
        </p:nvPicPr>
        <p:blipFill>
          <a:blip r:embed="rId2"/>
          <a:stretch>
            <a:fillRect/>
          </a:stretch>
        </p:blipFill>
        <p:spPr>
          <a:xfrm>
            <a:off x="4062549" y="3216965"/>
            <a:ext cx="4629530" cy="3298540"/>
          </a:xfrm>
          <a:prstGeom prst="rect">
            <a:avLst/>
          </a:prstGeom>
        </p:spPr>
      </p:pic>
    </p:spTree>
    <p:extLst>
      <p:ext uri="{BB962C8B-B14F-4D97-AF65-F5344CB8AC3E}">
        <p14:creationId xmlns:p14="http://schemas.microsoft.com/office/powerpoint/2010/main" val="2613345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667889" y="770708"/>
            <a:ext cx="6535700" cy="4428308"/>
          </a:xfrm>
          <a:prstGeom prst="rect">
            <a:avLst/>
          </a:prstGeom>
        </p:spPr>
      </p:pic>
      <p:pic>
        <p:nvPicPr>
          <p:cNvPr id="5" name="Picture 4"/>
          <p:cNvPicPr>
            <a:picLocks noChangeAspect="1"/>
          </p:cNvPicPr>
          <p:nvPr/>
        </p:nvPicPr>
        <p:blipFill>
          <a:blip r:embed="rId3"/>
          <a:stretch>
            <a:fillRect/>
          </a:stretch>
        </p:blipFill>
        <p:spPr>
          <a:xfrm>
            <a:off x="4304917" y="4612461"/>
            <a:ext cx="3261643" cy="768163"/>
          </a:xfrm>
          <a:prstGeom prst="rect">
            <a:avLst/>
          </a:prstGeom>
        </p:spPr>
      </p:pic>
    </p:spTree>
    <p:extLst>
      <p:ext uri="{BB962C8B-B14F-4D97-AF65-F5344CB8AC3E}">
        <p14:creationId xmlns:p14="http://schemas.microsoft.com/office/powerpoint/2010/main" val="2007262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Visual methods/ creative participatory methods? Why use them?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478267502"/>
              </p:ext>
            </p:extLst>
          </p:nvPr>
        </p:nvGraphicFramePr>
        <p:xfrm>
          <a:off x="1450975" y="2016125"/>
          <a:ext cx="9604376" cy="3299380"/>
        </p:xfrm>
        <a:graphic>
          <a:graphicData uri="http://schemas.openxmlformats.org/drawingml/2006/table">
            <a:tbl>
              <a:tblPr firstRow="1" bandRow="1">
                <a:tableStyleId>{5C22544A-7EE6-4342-B048-85BDC9FD1C3A}</a:tableStyleId>
              </a:tblPr>
              <a:tblGrid>
                <a:gridCol w="4802188">
                  <a:extLst>
                    <a:ext uri="{9D8B030D-6E8A-4147-A177-3AD203B41FA5}">
                      <a16:colId xmlns:a16="http://schemas.microsoft.com/office/drawing/2014/main" val="1822683074"/>
                    </a:ext>
                  </a:extLst>
                </a:gridCol>
                <a:gridCol w="4802188">
                  <a:extLst>
                    <a:ext uri="{9D8B030D-6E8A-4147-A177-3AD203B41FA5}">
                      <a16:colId xmlns:a16="http://schemas.microsoft.com/office/drawing/2014/main" val="1693112514"/>
                    </a:ext>
                  </a:extLst>
                </a:gridCol>
              </a:tblGrid>
              <a:tr h="471340">
                <a:tc>
                  <a:txBody>
                    <a:bodyPr/>
                    <a:lstStyle/>
                    <a:p>
                      <a:r>
                        <a:rPr lang="en-GB" dirty="0"/>
                        <a:t>What are they?</a:t>
                      </a:r>
                    </a:p>
                  </a:txBody>
                  <a:tcPr/>
                </a:tc>
                <a:tc>
                  <a:txBody>
                    <a:bodyPr/>
                    <a:lstStyle/>
                    <a:p>
                      <a:r>
                        <a:rPr lang="en-GB" dirty="0"/>
                        <a:t>Why use</a:t>
                      </a:r>
                      <a:r>
                        <a:rPr lang="en-GB" baseline="0" dirty="0"/>
                        <a:t> them?</a:t>
                      </a:r>
                      <a:endParaRPr lang="en-GB" dirty="0"/>
                    </a:p>
                  </a:txBody>
                  <a:tcPr/>
                </a:tc>
                <a:extLst>
                  <a:ext uri="{0D108BD9-81ED-4DB2-BD59-A6C34878D82A}">
                    <a16:rowId xmlns:a16="http://schemas.microsoft.com/office/drawing/2014/main" val="2713798319"/>
                  </a:ext>
                </a:extLst>
              </a:tr>
              <a:tr h="471340">
                <a:tc>
                  <a:txBody>
                    <a:bodyPr/>
                    <a:lstStyle/>
                    <a:p>
                      <a:r>
                        <a:rPr lang="en-GB" dirty="0"/>
                        <a:t>Qualitative/</a:t>
                      </a:r>
                      <a:r>
                        <a:rPr lang="en-GB" baseline="0" dirty="0"/>
                        <a:t> </a:t>
                      </a:r>
                      <a:r>
                        <a:rPr lang="en-GB" baseline="0" dirty="0" err="1"/>
                        <a:t>Interpretivist</a:t>
                      </a:r>
                      <a:r>
                        <a:rPr lang="en-GB" baseline="0" dirty="0"/>
                        <a:t> paradigm</a:t>
                      </a:r>
                      <a:endParaRPr lang="en-GB" dirty="0"/>
                    </a:p>
                  </a:txBody>
                  <a:tcPr/>
                </a:tc>
                <a:tc>
                  <a:txBody>
                    <a:bodyPr/>
                    <a:lstStyle/>
                    <a:p>
                      <a:r>
                        <a:rPr lang="en-GB" dirty="0"/>
                        <a:t>Participant led, a ‘voice’, some power</a:t>
                      </a:r>
                    </a:p>
                  </a:txBody>
                  <a:tcPr/>
                </a:tc>
                <a:extLst>
                  <a:ext uri="{0D108BD9-81ED-4DB2-BD59-A6C34878D82A}">
                    <a16:rowId xmlns:a16="http://schemas.microsoft.com/office/drawing/2014/main" val="401898113"/>
                  </a:ext>
                </a:extLst>
              </a:tr>
              <a:tr h="471340">
                <a:tc>
                  <a:txBody>
                    <a:bodyPr/>
                    <a:lstStyle/>
                    <a:p>
                      <a:r>
                        <a:rPr lang="en-GB" dirty="0"/>
                        <a:t>Capture</a:t>
                      </a:r>
                      <a:r>
                        <a:rPr lang="en-GB" baseline="0" dirty="0"/>
                        <a:t> specific locations and time</a:t>
                      </a:r>
                      <a:endParaRPr lang="en-GB" dirty="0"/>
                    </a:p>
                  </a:txBody>
                  <a:tcPr/>
                </a:tc>
                <a:tc>
                  <a:txBody>
                    <a:bodyPr/>
                    <a:lstStyle/>
                    <a:p>
                      <a:r>
                        <a:rPr lang="en-GB" dirty="0"/>
                        <a:t>Wider everyday realities</a:t>
                      </a:r>
                    </a:p>
                  </a:txBody>
                  <a:tcPr/>
                </a:tc>
                <a:extLst>
                  <a:ext uri="{0D108BD9-81ED-4DB2-BD59-A6C34878D82A}">
                    <a16:rowId xmlns:a16="http://schemas.microsoft.com/office/drawing/2014/main" val="1805259499"/>
                  </a:ext>
                </a:extLst>
              </a:tr>
              <a:tr h="471340">
                <a:tc>
                  <a:txBody>
                    <a:bodyPr/>
                    <a:lstStyle/>
                    <a:p>
                      <a:r>
                        <a:rPr lang="en-GB" dirty="0"/>
                        <a:t>Draw out perspectives</a:t>
                      </a:r>
                      <a:r>
                        <a:rPr lang="en-GB" baseline="0" dirty="0"/>
                        <a:t> and feelings</a:t>
                      </a:r>
                      <a:endParaRPr lang="en-GB" dirty="0"/>
                    </a:p>
                  </a:txBody>
                  <a:tcPr/>
                </a:tc>
                <a:tc>
                  <a:txBody>
                    <a:bodyPr/>
                    <a:lstStyle/>
                    <a:p>
                      <a:r>
                        <a:rPr lang="en-GB" dirty="0"/>
                        <a:t>A space for empathy</a:t>
                      </a:r>
                    </a:p>
                  </a:txBody>
                  <a:tcPr/>
                </a:tc>
                <a:extLst>
                  <a:ext uri="{0D108BD9-81ED-4DB2-BD59-A6C34878D82A}">
                    <a16:rowId xmlns:a16="http://schemas.microsoft.com/office/drawing/2014/main" val="3236089561"/>
                  </a:ext>
                </a:extLst>
              </a:tr>
              <a:tr h="471340">
                <a:tc>
                  <a:txBody>
                    <a:bodyPr/>
                    <a:lstStyle/>
                    <a:p>
                      <a:r>
                        <a:rPr lang="en-GB" dirty="0"/>
                        <a:t>Draw out a narrative </a:t>
                      </a:r>
                    </a:p>
                  </a:txBody>
                  <a:tcPr/>
                </a:tc>
                <a:tc>
                  <a:txBody>
                    <a:bodyPr/>
                    <a:lstStyle/>
                    <a:p>
                      <a:r>
                        <a:rPr lang="en-GB" dirty="0"/>
                        <a:t>Nuanced – subtle</a:t>
                      </a:r>
                      <a:r>
                        <a:rPr lang="en-GB" baseline="0" dirty="0"/>
                        <a:t> shades</a:t>
                      </a:r>
                      <a:endParaRPr lang="en-GB" dirty="0"/>
                    </a:p>
                  </a:txBody>
                  <a:tcPr/>
                </a:tc>
                <a:extLst>
                  <a:ext uri="{0D108BD9-81ED-4DB2-BD59-A6C34878D82A}">
                    <a16:rowId xmlns:a16="http://schemas.microsoft.com/office/drawing/2014/main" val="4083893727"/>
                  </a:ext>
                </a:extLst>
              </a:tr>
              <a:tr h="471340">
                <a:tc>
                  <a:txBody>
                    <a:bodyPr/>
                    <a:lstStyle/>
                    <a:p>
                      <a:r>
                        <a:rPr lang="en-GB" dirty="0"/>
                        <a:t>Aid recall of events/situations</a:t>
                      </a:r>
                    </a:p>
                  </a:txBody>
                  <a:tcPr/>
                </a:tc>
                <a:tc>
                  <a:txBody>
                    <a:bodyPr/>
                    <a:lstStyle/>
                    <a:p>
                      <a:r>
                        <a:rPr lang="en-GB" dirty="0"/>
                        <a:t>High authenticity</a:t>
                      </a:r>
                    </a:p>
                  </a:txBody>
                  <a:tcPr/>
                </a:tc>
                <a:extLst>
                  <a:ext uri="{0D108BD9-81ED-4DB2-BD59-A6C34878D82A}">
                    <a16:rowId xmlns:a16="http://schemas.microsoft.com/office/drawing/2014/main" val="1058089800"/>
                  </a:ext>
                </a:extLst>
              </a:tr>
              <a:tr h="471340">
                <a:tc>
                  <a:txBody>
                    <a:bodyPr/>
                    <a:lstStyle/>
                    <a:p>
                      <a:r>
                        <a:rPr lang="en-GB" dirty="0"/>
                        <a:t>Self-reporting</a:t>
                      </a:r>
                    </a:p>
                  </a:txBody>
                  <a:tcPr/>
                </a:tc>
                <a:tc>
                  <a:txBody>
                    <a:bodyPr/>
                    <a:lstStyle/>
                    <a:p>
                      <a:r>
                        <a:rPr lang="en-GB" dirty="0"/>
                        <a:t>Rich data produced</a:t>
                      </a:r>
                    </a:p>
                  </a:txBody>
                  <a:tcPr/>
                </a:tc>
                <a:extLst>
                  <a:ext uri="{0D108BD9-81ED-4DB2-BD59-A6C34878D82A}">
                    <a16:rowId xmlns:a16="http://schemas.microsoft.com/office/drawing/2014/main" val="3340653927"/>
                  </a:ext>
                </a:extLst>
              </a:tr>
            </a:tbl>
          </a:graphicData>
        </a:graphic>
      </p:graphicFrame>
    </p:spTree>
    <p:extLst>
      <p:ext uri="{BB962C8B-B14F-4D97-AF65-F5344CB8AC3E}">
        <p14:creationId xmlns:p14="http://schemas.microsoft.com/office/powerpoint/2010/main" val="3319392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Photo elicitation</a:t>
            </a:r>
          </a:p>
        </p:txBody>
      </p:sp>
      <p:sp>
        <p:nvSpPr>
          <p:cNvPr id="3" name="Content Placeholder 2"/>
          <p:cNvSpPr>
            <a:spLocks noGrp="1"/>
          </p:cNvSpPr>
          <p:nvPr>
            <p:ph idx="1"/>
          </p:nvPr>
        </p:nvSpPr>
        <p:spPr/>
        <p:txBody>
          <a:bodyPr>
            <a:normAutofit/>
          </a:bodyPr>
          <a:lstStyle/>
          <a:p>
            <a:r>
              <a:rPr lang="en-US" dirty="0"/>
              <a:t>Photo elicitation is the use of photographs to generate verbal discussion (Thomas, 2009)</a:t>
            </a:r>
          </a:p>
          <a:p>
            <a:r>
              <a:rPr lang="en-US" dirty="0"/>
              <a:t>The visual images can be produced by the participant or by the researcher</a:t>
            </a:r>
          </a:p>
          <a:p>
            <a:r>
              <a:rPr lang="en-US" dirty="0"/>
              <a:t>Evokes feelings, memories, and information </a:t>
            </a:r>
          </a:p>
          <a:p>
            <a:r>
              <a:rPr lang="en-US" dirty="0"/>
              <a:t>Can provoke a deep and interesting talk</a:t>
            </a:r>
          </a:p>
          <a:p>
            <a:r>
              <a:rPr lang="en-US" dirty="0"/>
              <a:t>Different layers of meaning </a:t>
            </a:r>
            <a:endParaRPr lang="en-GB" dirty="0"/>
          </a:p>
          <a:p>
            <a:endParaRPr lang="en-GB" dirty="0"/>
          </a:p>
        </p:txBody>
      </p:sp>
      <p:pic>
        <p:nvPicPr>
          <p:cNvPr id="4" name="Picture 3"/>
          <p:cNvPicPr>
            <a:picLocks noChangeAspect="1"/>
          </p:cNvPicPr>
          <p:nvPr/>
        </p:nvPicPr>
        <p:blipFill>
          <a:blip r:embed="rId2"/>
          <a:stretch>
            <a:fillRect/>
          </a:stretch>
        </p:blipFill>
        <p:spPr>
          <a:xfrm>
            <a:off x="6253216" y="3371889"/>
            <a:ext cx="5587091" cy="3146477"/>
          </a:xfrm>
          <a:prstGeom prst="rect">
            <a:avLst/>
          </a:prstGeom>
        </p:spPr>
      </p:pic>
    </p:spTree>
    <p:extLst>
      <p:ext uri="{BB962C8B-B14F-4D97-AF65-F5344CB8AC3E}">
        <p14:creationId xmlns:p14="http://schemas.microsoft.com/office/powerpoint/2010/main" val="268991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Photo elicitation </a:t>
            </a:r>
          </a:p>
        </p:txBody>
      </p:sp>
      <p:sp>
        <p:nvSpPr>
          <p:cNvPr id="3" name="Content Placeholder 2"/>
          <p:cNvSpPr>
            <a:spLocks noGrp="1"/>
          </p:cNvSpPr>
          <p:nvPr>
            <p:ph idx="1"/>
          </p:nvPr>
        </p:nvSpPr>
        <p:spPr/>
        <p:txBody>
          <a:bodyPr>
            <a:normAutofit/>
          </a:bodyPr>
          <a:lstStyle/>
          <a:p>
            <a:r>
              <a:rPr lang="en-US" dirty="0"/>
              <a:t>Different view of their lives – their own perspective</a:t>
            </a:r>
          </a:p>
          <a:p>
            <a:r>
              <a:rPr lang="en-GB" dirty="0"/>
              <a:t>Participants respond to the symbolic representations in the photographs</a:t>
            </a:r>
            <a:endParaRPr lang="en-US" dirty="0"/>
          </a:p>
          <a:p>
            <a:r>
              <a:rPr lang="en-US" dirty="0"/>
              <a:t>Insight into children's and young peoples lives</a:t>
            </a:r>
          </a:p>
          <a:p>
            <a:r>
              <a:rPr lang="en-US" dirty="0"/>
              <a:t>Tensions can be explored - can lead participants and researchers towards common understanding</a:t>
            </a:r>
          </a:p>
          <a:p>
            <a:pPr marL="0" indent="0">
              <a:buNone/>
            </a:pPr>
            <a:endParaRPr lang="en-GB" dirty="0"/>
          </a:p>
        </p:txBody>
      </p:sp>
    </p:spTree>
    <p:extLst>
      <p:ext uri="{BB962C8B-B14F-4D97-AF65-F5344CB8AC3E}">
        <p14:creationId xmlns:p14="http://schemas.microsoft.com/office/powerpoint/2010/main" val="1445498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20A24-B3FC-4159-A9A1-829EFE2B8520}"/>
              </a:ext>
            </a:extLst>
          </p:cNvPr>
          <p:cNvSpPr>
            <a:spLocks noGrp="1"/>
          </p:cNvSpPr>
          <p:nvPr>
            <p:ph type="title"/>
          </p:nvPr>
        </p:nvSpPr>
        <p:spPr/>
        <p:txBody>
          <a:bodyPr/>
          <a:lstStyle/>
          <a:p>
            <a:r>
              <a:rPr lang="en-GB" dirty="0"/>
              <a:t>What difficulties might you encounter using photo elicitation?</a:t>
            </a:r>
          </a:p>
        </p:txBody>
      </p:sp>
      <p:pic>
        <p:nvPicPr>
          <p:cNvPr id="4" name="Content Placeholder 3">
            <a:extLst>
              <a:ext uri="{FF2B5EF4-FFF2-40B4-BE49-F238E27FC236}">
                <a16:creationId xmlns:a16="http://schemas.microsoft.com/office/drawing/2014/main" id="{FF1E40E3-B7B6-4A45-98A3-EFE334DCC43A}"/>
              </a:ext>
            </a:extLst>
          </p:cNvPr>
          <p:cNvPicPr>
            <a:picLocks noGrp="1" noChangeAspect="1"/>
          </p:cNvPicPr>
          <p:nvPr>
            <p:ph idx="1"/>
          </p:nvPr>
        </p:nvPicPr>
        <p:blipFill>
          <a:blip r:embed="rId2"/>
          <a:stretch>
            <a:fillRect/>
          </a:stretch>
        </p:blipFill>
        <p:spPr>
          <a:xfrm>
            <a:off x="4729162" y="2216944"/>
            <a:ext cx="3048000" cy="3048000"/>
          </a:xfrm>
          <a:prstGeom prst="rect">
            <a:avLst/>
          </a:prstGeom>
        </p:spPr>
      </p:pic>
    </p:spTree>
    <p:extLst>
      <p:ext uri="{BB962C8B-B14F-4D97-AF65-F5344CB8AC3E}">
        <p14:creationId xmlns:p14="http://schemas.microsoft.com/office/powerpoint/2010/main" val="1549358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Anonymous?</a:t>
            </a:r>
            <a:endParaRPr lang="en-GB" dirty="0"/>
          </a:p>
        </p:txBody>
      </p:sp>
      <p:pic>
        <p:nvPicPr>
          <p:cNvPr id="2050" name="Picture 2" descr="Image result for disguised photos of famous paintings">
            <a:hlinkClick r:id="rId2"/>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8217" y="2476997"/>
            <a:ext cx="3661390" cy="20595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836348" y="2819562"/>
            <a:ext cx="1048705" cy="3480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4"/>
          <a:stretch>
            <a:fillRect/>
          </a:stretch>
        </p:blipFill>
        <p:spPr>
          <a:xfrm>
            <a:off x="4525375" y="561703"/>
            <a:ext cx="3263073" cy="4863736"/>
          </a:xfrm>
          <a:prstGeom prst="rect">
            <a:avLst/>
          </a:prstGeom>
        </p:spPr>
      </p:pic>
      <p:sp>
        <p:nvSpPr>
          <p:cNvPr id="6" name="Rectangle 5"/>
          <p:cNvSpPr/>
          <p:nvPr/>
        </p:nvSpPr>
        <p:spPr>
          <a:xfrm>
            <a:off x="5678451" y="1548863"/>
            <a:ext cx="757646" cy="3048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5"/>
          <a:stretch>
            <a:fillRect/>
          </a:stretch>
        </p:blipFill>
        <p:spPr>
          <a:xfrm>
            <a:off x="8336533" y="192468"/>
            <a:ext cx="3086222" cy="5777257"/>
          </a:xfrm>
          <a:prstGeom prst="rect">
            <a:avLst/>
          </a:prstGeom>
        </p:spPr>
      </p:pic>
      <p:sp>
        <p:nvSpPr>
          <p:cNvPr id="8" name="Rectangle 7"/>
          <p:cNvSpPr/>
          <p:nvPr/>
        </p:nvSpPr>
        <p:spPr>
          <a:xfrm>
            <a:off x="9405257" y="2913017"/>
            <a:ext cx="809897" cy="3526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9601200" y="705394"/>
            <a:ext cx="586719" cy="99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00399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drawing</a:t>
            </a:r>
          </a:p>
        </p:txBody>
      </p:sp>
      <p:sp>
        <p:nvSpPr>
          <p:cNvPr id="3" name="Content Placeholder 2"/>
          <p:cNvSpPr>
            <a:spLocks noGrp="1"/>
          </p:cNvSpPr>
          <p:nvPr>
            <p:ph idx="1"/>
          </p:nvPr>
        </p:nvSpPr>
        <p:spPr/>
        <p:txBody>
          <a:bodyPr/>
          <a:lstStyle/>
          <a:p>
            <a:r>
              <a:rPr lang="en-US" dirty="0"/>
              <a:t>The researcher asks the participant to draw something specific relating to themselves or a scenario or situation</a:t>
            </a:r>
          </a:p>
          <a:p>
            <a:r>
              <a:rPr lang="en-US" dirty="0"/>
              <a:t>It can help explain ‘their world’, through their eyes</a:t>
            </a:r>
          </a:p>
          <a:p>
            <a:r>
              <a:rPr lang="en-US" dirty="0"/>
              <a:t>Allows the opportunity to talk about the drawing and prompt discussion</a:t>
            </a:r>
          </a:p>
          <a:p>
            <a:r>
              <a:rPr lang="en-US" dirty="0"/>
              <a:t>Adults/young people and some children can be reluctant to draw</a:t>
            </a:r>
          </a:p>
          <a:p>
            <a:r>
              <a:rPr lang="en-US" dirty="0"/>
              <a:t>Could possibly start with one picture pre drawn to stimulate</a:t>
            </a:r>
          </a:p>
          <a:p>
            <a:endParaRPr lang="en-GB" dirty="0"/>
          </a:p>
        </p:txBody>
      </p:sp>
      <p:pic>
        <p:nvPicPr>
          <p:cNvPr id="4" name="Picture 3"/>
          <p:cNvPicPr>
            <a:picLocks noChangeAspect="1"/>
          </p:cNvPicPr>
          <p:nvPr/>
        </p:nvPicPr>
        <p:blipFill>
          <a:blip r:embed="rId2"/>
          <a:stretch>
            <a:fillRect/>
          </a:stretch>
        </p:blipFill>
        <p:spPr>
          <a:xfrm>
            <a:off x="3825200" y="4860209"/>
            <a:ext cx="2499577" cy="1822862"/>
          </a:xfrm>
          <a:prstGeom prst="rect">
            <a:avLst/>
          </a:prstGeom>
        </p:spPr>
      </p:pic>
      <p:pic>
        <p:nvPicPr>
          <p:cNvPr id="5" name="Picture 4"/>
          <p:cNvPicPr>
            <a:picLocks noChangeAspect="1"/>
          </p:cNvPicPr>
          <p:nvPr/>
        </p:nvPicPr>
        <p:blipFill>
          <a:blip r:embed="rId3"/>
          <a:stretch>
            <a:fillRect/>
          </a:stretch>
        </p:blipFill>
        <p:spPr>
          <a:xfrm>
            <a:off x="8148647" y="4515706"/>
            <a:ext cx="2621507" cy="2225233"/>
          </a:xfrm>
          <a:prstGeom prst="rect">
            <a:avLst/>
          </a:prstGeom>
        </p:spPr>
      </p:pic>
      <p:pic>
        <p:nvPicPr>
          <p:cNvPr id="6" name="Picture 5"/>
          <p:cNvPicPr>
            <a:picLocks noChangeAspect="1"/>
          </p:cNvPicPr>
          <p:nvPr/>
        </p:nvPicPr>
        <p:blipFill>
          <a:blip r:embed="rId4"/>
          <a:stretch>
            <a:fillRect/>
          </a:stretch>
        </p:blipFill>
        <p:spPr>
          <a:xfrm>
            <a:off x="10522554" y="2549156"/>
            <a:ext cx="1579001" cy="1804572"/>
          </a:xfrm>
          <a:prstGeom prst="rect">
            <a:avLst/>
          </a:prstGeom>
        </p:spPr>
      </p:pic>
    </p:spTree>
    <p:extLst>
      <p:ext uri="{BB962C8B-B14F-4D97-AF65-F5344CB8AC3E}">
        <p14:creationId xmlns:p14="http://schemas.microsoft.com/office/powerpoint/2010/main" val="431294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516341" y="95416"/>
            <a:ext cx="4682134" cy="4761389"/>
          </a:xfrm>
          <a:prstGeom prst="rect">
            <a:avLst/>
          </a:prstGeom>
        </p:spPr>
      </p:pic>
      <p:sp>
        <p:nvSpPr>
          <p:cNvPr id="2" name="Title 1"/>
          <p:cNvSpPr>
            <a:spLocks noGrp="1"/>
          </p:cNvSpPr>
          <p:nvPr>
            <p:ph type="title"/>
          </p:nvPr>
        </p:nvSpPr>
        <p:spPr/>
        <p:txBody>
          <a:bodyPr/>
          <a:lstStyle/>
          <a:p>
            <a:r>
              <a:rPr lang="en-GB" dirty="0"/>
              <a:t>Drawings </a:t>
            </a:r>
          </a:p>
        </p:txBody>
      </p:sp>
      <p:pic>
        <p:nvPicPr>
          <p:cNvPr id="5" name="Content Placeholder 4"/>
          <p:cNvPicPr>
            <a:picLocks noGrp="1" noChangeAspect="1"/>
          </p:cNvPicPr>
          <p:nvPr>
            <p:ph idx="1"/>
          </p:nvPr>
        </p:nvPicPr>
        <p:blipFill>
          <a:blip r:embed="rId3"/>
          <a:stretch>
            <a:fillRect/>
          </a:stretch>
        </p:blipFill>
        <p:spPr>
          <a:xfrm>
            <a:off x="859691" y="4939149"/>
            <a:ext cx="9603275" cy="3450613"/>
          </a:xfrm>
          <a:prstGeom prst="rect">
            <a:avLst/>
          </a:prstGeom>
        </p:spPr>
      </p:pic>
    </p:spTree>
    <p:extLst>
      <p:ext uri="{BB962C8B-B14F-4D97-AF65-F5344CB8AC3E}">
        <p14:creationId xmlns:p14="http://schemas.microsoft.com/office/powerpoint/2010/main" val="3459869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65343" y="103367"/>
            <a:ext cx="3981033" cy="5560034"/>
          </a:xfrm>
          <a:prstGeom prst="rect">
            <a:avLst/>
          </a:prstGeom>
        </p:spPr>
      </p:pic>
      <p:sp>
        <p:nvSpPr>
          <p:cNvPr id="2" name="Title 1"/>
          <p:cNvSpPr>
            <a:spLocks noGrp="1"/>
          </p:cNvSpPr>
          <p:nvPr>
            <p:ph type="title"/>
          </p:nvPr>
        </p:nvSpPr>
        <p:spPr/>
        <p:txBody>
          <a:bodyPr/>
          <a:lstStyle/>
          <a:p>
            <a:r>
              <a:rPr lang="en-GB" dirty="0"/>
              <a:t>drawings</a:t>
            </a:r>
          </a:p>
        </p:txBody>
      </p:sp>
      <p:pic>
        <p:nvPicPr>
          <p:cNvPr id="5" name="Content Placeholder 4"/>
          <p:cNvPicPr>
            <a:picLocks noGrp="1" noChangeAspect="1"/>
          </p:cNvPicPr>
          <p:nvPr>
            <p:ph idx="1"/>
          </p:nvPr>
        </p:nvPicPr>
        <p:blipFill>
          <a:blip r:embed="rId3"/>
          <a:stretch>
            <a:fillRect/>
          </a:stretch>
        </p:blipFill>
        <p:spPr>
          <a:xfrm>
            <a:off x="1011982" y="2136901"/>
            <a:ext cx="4852837" cy="3243353"/>
          </a:xfrm>
          <a:prstGeom prst="rect">
            <a:avLst/>
          </a:prstGeom>
        </p:spPr>
      </p:pic>
    </p:spTree>
    <p:extLst>
      <p:ext uri="{BB962C8B-B14F-4D97-AF65-F5344CB8AC3E}">
        <p14:creationId xmlns:p14="http://schemas.microsoft.com/office/powerpoint/2010/main" val="1328885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94008-7A44-46A1-B60B-DFED30FF83C8}"/>
              </a:ext>
            </a:extLst>
          </p:cNvPr>
          <p:cNvSpPr>
            <a:spLocks noGrp="1"/>
          </p:cNvSpPr>
          <p:nvPr>
            <p:ph type="title"/>
          </p:nvPr>
        </p:nvSpPr>
        <p:spPr/>
        <p:txBody>
          <a:bodyPr/>
          <a:lstStyle/>
          <a:p>
            <a:r>
              <a:rPr lang="en-GB" dirty="0"/>
              <a:t>Benefits of collaging</a:t>
            </a:r>
          </a:p>
        </p:txBody>
      </p:sp>
      <p:sp>
        <p:nvSpPr>
          <p:cNvPr id="3" name="Content Placeholder 2">
            <a:extLst>
              <a:ext uri="{FF2B5EF4-FFF2-40B4-BE49-F238E27FC236}">
                <a16:creationId xmlns:a16="http://schemas.microsoft.com/office/drawing/2014/main" id="{E76527F3-A7E1-4914-AA28-63B8C0AF3250}"/>
              </a:ext>
            </a:extLst>
          </p:cNvPr>
          <p:cNvSpPr>
            <a:spLocks noGrp="1"/>
          </p:cNvSpPr>
          <p:nvPr>
            <p:ph idx="1"/>
          </p:nvPr>
        </p:nvSpPr>
        <p:spPr/>
        <p:txBody>
          <a:bodyPr/>
          <a:lstStyle/>
          <a:p>
            <a:r>
              <a:rPr lang="en-GB" dirty="0"/>
              <a:t>Participants to have the opportunity to engage beyond the spoken word</a:t>
            </a:r>
          </a:p>
          <a:p>
            <a:r>
              <a:rPr lang="en-GB" dirty="0"/>
              <a:t>Arts-based and visual methods are increasingly positioned as ‘effective ways to address complex questions in social science’ (Kara, 2015, p.3)</a:t>
            </a:r>
          </a:p>
          <a:p>
            <a:r>
              <a:rPr lang="en-GB" dirty="0"/>
              <a:t>Unfamiliar arts-based methods of representation can offer the opportunity to pause for thought, ponder, hesitate and examine assumptions (Roberts &amp; Woods, 2018)</a:t>
            </a:r>
          </a:p>
        </p:txBody>
      </p:sp>
    </p:spTree>
    <p:extLst>
      <p:ext uri="{BB962C8B-B14F-4D97-AF65-F5344CB8AC3E}">
        <p14:creationId xmlns:p14="http://schemas.microsoft.com/office/powerpoint/2010/main" val="1835859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8FD16-6C8D-4599-BF26-898EE8F8ABAA}"/>
              </a:ext>
            </a:extLst>
          </p:cNvPr>
          <p:cNvSpPr>
            <a:spLocks noGrp="1"/>
          </p:cNvSpPr>
          <p:nvPr>
            <p:ph type="title"/>
          </p:nvPr>
        </p:nvSpPr>
        <p:spPr/>
        <p:txBody>
          <a:bodyPr/>
          <a:lstStyle/>
          <a:p>
            <a:r>
              <a:rPr lang="en-GB" dirty="0"/>
              <a:t>Collaging - example </a:t>
            </a:r>
          </a:p>
        </p:txBody>
      </p:sp>
      <p:sp>
        <p:nvSpPr>
          <p:cNvPr id="3" name="Content Placeholder 2">
            <a:extLst>
              <a:ext uri="{FF2B5EF4-FFF2-40B4-BE49-F238E27FC236}">
                <a16:creationId xmlns:a16="http://schemas.microsoft.com/office/drawing/2014/main" id="{C698AA19-08BE-4674-B85D-6F49A945C657}"/>
              </a:ext>
            </a:extLst>
          </p:cNvPr>
          <p:cNvSpPr>
            <a:spLocks noGrp="1"/>
          </p:cNvSpPr>
          <p:nvPr>
            <p:ph idx="1"/>
          </p:nvPr>
        </p:nvSpPr>
        <p:spPr/>
        <p:txBody>
          <a:bodyPr/>
          <a:lstStyle/>
          <a:p>
            <a:r>
              <a:rPr lang="en-GB" dirty="0"/>
              <a:t>The participants were invited to represent their collage in any way they choose and told that they could use any of the craft materials. The participants were asked to reflect on the questions:</a:t>
            </a:r>
          </a:p>
          <a:p>
            <a:r>
              <a:rPr lang="en-GB" dirty="0"/>
              <a:t>1.	How do you see yourself on social media? </a:t>
            </a:r>
          </a:p>
          <a:p>
            <a:r>
              <a:rPr lang="en-GB" dirty="0"/>
              <a:t>2.	How do others see you on social media?</a:t>
            </a:r>
          </a:p>
          <a:p>
            <a:r>
              <a:rPr lang="en-GB" dirty="0"/>
              <a:t>3.	Are you the same on social media as you are in real life? </a:t>
            </a:r>
          </a:p>
          <a:p>
            <a:endParaRPr lang="en-GB" dirty="0"/>
          </a:p>
          <a:p>
            <a:endParaRPr lang="en-GB" dirty="0"/>
          </a:p>
        </p:txBody>
      </p:sp>
    </p:spTree>
    <p:extLst>
      <p:ext uri="{BB962C8B-B14F-4D97-AF65-F5344CB8AC3E}">
        <p14:creationId xmlns:p14="http://schemas.microsoft.com/office/powerpoint/2010/main" val="827963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BA200-63D5-415B-99A7-13A2CFFD7465}"/>
              </a:ext>
            </a:extLst>
          </p:cNvPr>
          <p:cNvSpPr>
            <a:spLocks noGrp="1"/>
          </p:cNvSpPr>
          <p:nvPr>
            <p:ph type="title"/>
          </p:nvPr>
        </p:nvSpPr>
        <p:spPr/>
        <p:txBody>
          <a:bodyPr/>
          <a:lstStyle/>
          <a:p>
            <a:r>
              <a:rPr lang="en-GB" dirty="0"/>
              <a:t>Collage 1 </a:t>
            </a:r>
          </a:p>
        </p:txBody>
      </p:sp>
      <p:pic>
        <p:nvPicPr>
          <p:cNvPr id="4" name="Content Placeholder 3">
            <a:extLst>
              <a:ext uri="{FF2B5EF4-FFF2-40B4-BE49-F238E27FC236}">
                <a16:creationId xmlns:a16="http://schemas.microsoft.com/office/drawing/2014/main" id="{B14C0BD5-7E60-425E-9C73-401E4229510D}"/>
              </a:ext>
            </a:extLst>
          </p:cNvPr>
          <p:cNvPicPr>
            <a:picLocks noGrp="1" noChangeAspect="1"/>
          </p:cNvPicPr>
          <p:nvPr>
            <p:ph idx="1"/>
          </p:nvPr>
        </p:nvPicPr>
        <p:blipFill>
          <a:blip r:embed="rId2"/>
          <a:stretch>
            <a:fillRect/>
          </a:stretch>
        </p:blipFill>
        <p:spPr>
          <a:xfrm>
            <a:off x="402030" y="2088398"/>
            <a:ext cx="5962646" cy="3136280"/>
          </a:xfrm>
          <a:prstGeom prst="rect">
            <a:avLst/>
          </a:prstGeom>
        </p:spPr>
      </p:pic>
      <p:pic>
        <p:nvPicPr>
          <p:cNvPr id="5" name="Picture 4">
            <a:extLst>
              <a:ext uri="{FF2B5EF4-FFF2-40B4-BE49-F238E27FC236}">
                <a16:creationId xmlns:a16="http://schemas.microsoft.com/office/drawing/2014/main" id="{7AA2CA2E-D476-471C-825D-788177E9D6A6}"/>
              </a:ext>
            </a:extLst>
          </p:cNvPr>
          <p:cNvPicPr>
            <a:picLocks noChangeAspect="1"/>
          </p:cNvPicPr>
          <p:nvPr/>
        </p:nvPicPr>
        <p:blipFill>
          <a:blip r:embed="rId3"/>
          <a:stretch>
            <a:fillRect/>
          </a:stretch>
        </p:blipFill>
        <p:spPr>
          <a:xfrm>
            <a:off x="6343701" y="654166"/>
            <a:ext cx="5029636" cy="4986960"/>
          </a:xfrm>
          <a:prstGeom prst="rect">
            <a:avLst/>
          </a:prstGeom>
        </p:spPr>
      </p:pic>
    </p:spTree>
    <p:extLst>
      <p:ext uri="{BB962C8B-B14F-4D97-AF65-F5344CB8AC3E}">
        <p14:creationId xmlns:p14="http://schemas.microsoft.com/office/powerpoint/2010/main" val="4110559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3518E-115C-48B7-B2E9-ABB64D1C9496}"/>
              </a:ext>
            </a:extLst>
          </p:cNvPr>
          <p:cNvSpPr>
            <a:spLocks noGrp="1"/>
          </p:cNvSpPr>
          <p:nvPr>
            <p:ph type="title"/>
          </p:nvPr>
        </p:nvSpPr>
        <p:spPr/>
        <p:txBody>
          <a:bodyPr/>
          <a:lstStyle/>
          <a:p>
            <a:r>
              <a:rPr lang="en-GB" dirty="0"/>
              <a:t>Summary of the Narration – collage 1</a:t>
            </a:r>
          </a:p>
        </p:txBody>
      </p:sp>
      <p:sp>
        <p:nvSpPr>
          <p:cNvPr id="3" name="Content Placeholder 2">
            <a:extLst>
              <a:ext uri="{FF2B5EF4-FFF2-40B4-BE49-F238E27FC236}">
                <a16:creationId xmlns:a16="http://schemas.microsoft.com/office/drawing/2014/main" id="{B9C500CE-F63A-4C16-B6C7-40B5728B6896}"/>
              </a:ext>
            </a:extLst>
          </p:cNvPr>
          <p:cNvSpPr>
            <a:spLocks noGrp="1"/>
          </p:cNvSpPr>
          <p:nvPr>
            <p:ph idx="1"/>
          </p:nvPr>
        </p:nvSpPr>
        <p:spPr>
          <a:xfrm>
            <a:off x="1451579" y="2015732"/>
            <a:ext cx="9603275" cy="4037749"/>
          </a:xfrm>
        </p:spPr>
        <p:txBody>
          <a:bodyPr>
            <a:normAutofit fontScale="62500" lnSpcReduction="20000"/>
          </a:bodyPr>
          <a:lstStyle/>
          <a:p>
            <a:pPr>
              <a:lnSpc>
                <a:spcPct val="15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participant chose to split the collage into two and took the questions posed literally. On the left-hand side, she wrote ‘How other people see me on social media’ and on the right side ‘How I see myself on social media’. She chose labels to write a short description for each. This depicted herself in terms of personality rather than appearance for how she viewed herself on social media “polite but sometimes cocky” and that she posted “sensible, positive things”. How others viewed her, was “sometimes a bit dramatic” and she felt that she should perhaps change what she posted in terms of the responses she had received on social media. There was one other written message on the collage “Be your own person. Stop comparing yourself to others” this was above a depiction of herself that she represented with a peg person made from a traditional peg and natural straws for the arms and legs. Colours for her outfit were because she liked them and not for a specific purpose. She deliberately put herself central in the collage as she noted that she does think that she is herself on social media. There is a green heart above this message that has gold jewels above it – which was to “be true to your heart” on social media. The stars also represented that you should ‘shine’ on social media by being yourself. The large googly eyes she noted, represented that others are always looking and judging you on social media and what you post stays there. The emojis at the top left and top right were to show that people can use these to express themselves. Finally, the tree on the far right, made of faux leaves, and green tissue paper and natural straws was to represent that she is an outdoor person and that she sees herself as such in real life. </a:t>
            </a:r>
          </a:p>
          <a:p>
            <a:endParaRPr lang="en-GB" dirty="0"/>
          </a:p>
        </p:txBody>
      </p:sp>
    </p:spTree>
    <p:extLst>
      <p:ext uri="{BB962C8B-B14F-4D97-AF65-F5344CB8AC3E}">
        <p14:creationId xmlns:p14="http://schemas.microsoft.com/office/powerpoint/2010/main" val="2905154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F0AC-EAFA-4753-BA1D-DCF8BEBF240A}"/>
              </a:ext>
            </a:extLst>
          </p:cNvPr>
          <p:cNvSpPr>
            <a:spLocks noGrp="1"/>
          </p:cNvSpPr>
          <p:nvPr>
            <p:ph type="title"/>
          </p:nvPr>
        </p:nvSpPr>
        <p:spPr/>
        <p:txBody>
          <a:bodyPr/>
          <a:lstStyle/>
          <a:p>
            <a:r>
              <a:rPr lang="en-GB" dirty="0"/>
              <a:t>Collage 2 </a:t>
            </a:r>
          </a:p>
        </p:txBody>
      </p:sp>
      <p:pic>
        <p:nvPicPr>
          <p:cNvPr id="4" name="Content Placeholder 3">
            <a:extLst>
              <a:ext uri="{FF2B5EF4-FFF2-40B4-BE49-F238E27FC236}">
                <a16:creationId xmlns:a16="http://schemas.microsoft.com/office/drawing/2014/main" id="{678CEFA6-F1C4-40B6-855B-9DCCB75C2DF0}"/>
              </a:ext>
            </a:extLst>
          </p:cNvPr>
          <p:cNvPicPr>
            <a:picLocks noGrp="1" noChangeAspect="1"/>
          </p:cNvPicPr>
          <p:nvPr>
            <p:ph idx="1"/>
          </p:nvPr>
        </p:nvPicPr>
        <p:blipFill>
          <a:blip r:embed="rId2"/>
          <a:stretch>
            <a:fillRect/>
          </a:stretch>
        </p:blipFill>
        <p:spPr>
          <a:xfrm>
            <a:off x="1049570" y="2053889"/>
            <a:ext cx="5962646" cy="2950358"/>
          </a:xfrm>
          <a:prstGeom prst="rect">
            <a:avLst/>
          </a:prstGeom>
        </p:spPr>
      </p:pic>
      <p:pic>
        <p:nvPicPr>
          <p:cNvPr id="5" name="Picture 4">
            <a:extLst>
              <a:ext uri="{FF2B5EF4-FFF2-40B4-BE49-F238E27FC236}">
                <a16:creationId xmlns:a16="http://schemas.microsoft.com/office/drawing/2014/main" id="{DCD0B900-F2A7-4D14-8610-D6C4EA3EDB81}"/>
              </a:ext>
            </a:extLst>
          </p:cNvPr>
          <p:cNvPicPr>
            <a:picLocks noChangeAspect="1"/>
          </p:cNvPicPr>
          <p:nvPr/>
        </p:nvPicPr>
        <p:blipFill>
          <a:blip r:embed="rId3"/>
          <a:stretch>
            <a:fillRect/>
          </a:stretch>
        </p:blipFill>
        <p:spPr>
          <a:xfrm>
            <a:off x="6414876" y="2114449"/>
            <a:ext cx="5200339" cy="3670110"/>
          </a:xfrm>
          <a:prstGeom prst="rect">
            <a:avLst/>
          </a:prstGeom>
        </p:spPr>
      </p:pic>
    </p:spTree>
    <p:extLst>
      <p:ext uri="{BB962C8B-B14F-4D97-AF65-F5344CB8AC3E}">
        <p14:creationId xmlns:p14="http://schemas.microsoft.com/office/powerpoint/2010/main" val="1955246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8566D-71C1-49AA-9645-767CA2DE5194}"/>
              </a:ext>
            </a:extLst>
          </p:cNvPr>
          <p:cNvSpPr>
            <a:spLocks noGrp="1"/>
          </p:cNvSpPr>
          <p:nvPr>
            <p:ph type="title"/>
          </p:nvPr>
        </p:nvSpPr>
        <p:spPr/>
        <p:txBody>
          <a:bodyPr/>
          <a:lstStyle/>
          <a:p>
            <a:r>
              <a:rPr lang="en-GB" dirty="0"/>
              <a:t>Summary of the narration – collage 2</a:t>
            </a:r>
          </a:p>
        </p:txBody>
      </p:sp>
      <p:sp>
        <p:nvSpPr>
          <p:cNvPr id="3" name="Content Placeholder 2">
            <a:extLst>
              <a:ext uri="{FF2B5EF4-FFF2-40B4-BE49-F238E27FC236}">
                <a16:creationId xmlns:a16="http://schemas.microsoft.com/office/drawing/2014/main" id="{54A9C9B5-7A08-43CC-8C0E-054D02CC83CD}"/>
              </a:ext>
            </a:extLst>
          </p:cNvPr>
          <p:cNvSpPr>
            <a:spLocks noGrp="1"/>
          </p:cNvSpPr>
          <p:nvPr>
            <p:ph idx="1"/>
          </p:nvPr>
        </p:nvSpPr>
        <p:spPr/>
        <p:txBody>
          <a:bodyPr>
            <a:normAutofit fontScale="77500" lnSpcReduction="20000"/>
          </a:bodyPr>
          <a:lstStyle/>
          <a:p>
            <a:r>
              <a:rPr lang="en-GB" dirty="0"/>
              <a:t>Participant 2 split herself in half on the collage with a black line to show ‘how I actually look in real life!’ on the left and ‘how people see me on social media!’ to the right. On the social media side, she left her hair uncoloured because people see you differently, they judge you by what you post and she said that others viewed her as a ‘plain’ person on social media. Also, on the social media side, she used lots of different animal prints in triangles to show that you can be lots of different things and there are lots of different parts of yourself. The patterns she also said looked natural and this is not perfect, and people need to see that. Also, the eyes placed within the triangles were there because you don’t need to look perfect on social media. They also show the uniqueness of ‘self’ and that everyone is different. People see her as sporty on social media because she sometimes posts videos of activities, but she is not like this in real life. The football and the leaves represent this. She chose the scrabble letters ‘FUN’ to show that you need to pretend on social media and that you need to show a certain side of yourself. The heart shows that she is generous, and kind and she shows this on social media by reaching out to people who have mean things written about them. On the right-hand side, the beads and dots reflect the colours that she likes and that she is arty. </a:t>
            </a:r>
          </a:p>
        </p:txBody>
      </p:sp>
    </p:spTree>
    <p:extLst>
      <p:ext uri="{BB962C8B-B14F-4D97-AF65-F5344CB8AC3E}">
        <p14:creationId xmlns:p14="http://schemas.microsoft.com/office/powerpoint/2010/main" val="13212417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EC270-C611-42D4-9FFA-969D4396C8C2}"/>
              </a:ext>
            </a:extLst>
          </p:cNvPr>
          <p:cNvSpPr>
            <a:spLocks noGrp="1"/>
          </p:cNvSpPr>
          <p:nvPr>
            <p:ph type="title"/>
          </p:nvPr>
        </p:nvSpPr>
        <p:spPr/>
        <p:txBody>
          <a:bodyPr/>
          <a:lstStyle/>
          <a:p>
            <a:r>
              <a:rPr lang="en-GB" dirty="0"/>
              <a:t>Collage 3</a:t>
            </a:r>
          </a:p>
        </p:txBody>
      </p:sp>
      <p:pic>
        <p:nvPicPr>
          <p:cNvPr id="4" name="Content Placeholder 3">
            <a:extLst>
              <a:ext uri="{FF2B5EF4-FFF2-40B4-BE49-F238E27FC236}">
                <a16:creationId xmlns:a16="http://schemas.microsoft.com/office/drawing/2014/main" id="{4E10A2EF-CA67-4EC2-9232-8549F9DEC1AF}"/>
              </a:ext>
            </a:extLst>
          </p:cNvPr>
          <p:cNvPicPr>
            <a:picLocks noGrp="1" noChangeAspect="1"/>
          </p:cNvPicPr>
          <p:nvPr>
            <p:ph idx="1"/>
          </p:nvPr>
        </p:nvPicPr>
        <p:blipFill>
          <a:blip r:embed="rId2"/>
          <a:stretch>
            <a:fillRect/>
          </a:stretch>
        </p:blipFill>
        <p:spPr>
          <a:xfrm>
            <a:off x="406719" y="2304557"/>
            <a:ext cx="5962646" cy="2950358"/>
          </a:xfrm>
          <a:prstGeom prst="rect">
            <a:avLst/>
          </a:prstGeom>
        </p:spPr>
      </p:pic>
      <p:pic>
        <p:nvPicPr>
          <p:cNvPr id="5" name="Picture 4">
            <a:extLst>
              <a:ext uri="{FF2B5EF4-FFF2-40B4-BE49-F238E27FC236}">
                <a16:creationId xmlns:a16="http://schemas.microsoft.com/office/drawing/2014/main" id="{A9EE5C65-8260-4394-9F0A-FA3BCFD18474}"/>
              </a:ext>
            </a:extLst>
          </p:cNvPr>
          <p:cNvPicPr>
            <a:picLocks noChangeAspect="1"/>
          </p:cNvPicPr>
          <p:nvPr/>
        </p:nvPicPr>
        <p:blipFill>
          <a:blip r:embed="rId3"/>
          <a:stretch>
            <a:fillRect/>
          </a:stretch>
        </p:blipFill>
        <p:spPr>
          <a:xfrm>
            <a:off x="6117228" y="1983847"/>
            <a:ext cx="5590517" cy="3846909"/>
          </a:xfrm>
          <a:prstGeom prst="rect">
            <a:avLst/>
          </a:prstGeom>
        </p:spPr>
      </p:pic>
    </p:spTree>
    <p:extLst>
      <p:ext uri="{BB962C8B-B14F-4D97-AF65-F5344CB8AC3E}">
        <p14:creationId xmlns:p14="http://schemas.microsoft.com/office/powerpoint/2010/main" val="3889256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611C1-077A-4694-BC5A-2904C459BBB9}"/>
              </a:ext>
            </a:extLst>
          </p:cNvPr>
          <p:cNvSpPr>
            <a:spLocks noGrp="1"/>
          </p:cNvSpPr>
          <p:nvPr>
            <p:ph type="title"/>
          </p:nvPr>
        </p:nvSpPr>
        <p:spPr/>
        <p:txBody>
          <a:bodyPr/>
          <a:lstStyle/>
          <a:p>
            <a:r>
              <a:rPr lang="en-GB" dirty="0"/>
              <a:t>Summary of the narration </a:t>
            </a:r>
          </a:p>
        </p:txBody>
      </p:sp>
      <p:sp>
        <p:nvSpPr>
          <p:cNvPr id="3" name="Content Placeholder 2">
            <a:extLst>
              <a:ext uri="{FF2B5EF4-FFF2-40B4-BE49-F238E27FC236}">
                <a16:creationId xmlns:a16="http://schemas.microsoft.com/office/drawing/2014/main" id="{84BA2A87-5AB7-4B36-A17D-B4A1E1C3F102}"/>
              </a:ext>
            </a:extLst>
          </p:cNvPr>
          <p:cNvSpPr>
            <a:spLocks noGrp="1"/>
          </p:cNvSpPr>
          <p:nvPr>
            <p:ph idx="1"/>
          </p:nvPr>
        </p:nvSpPr>
        <p:spPr/>
        <p:txBody>
          <a:bodyPr>
            <a:normAutofit fontScale="85000" lnSpcReduction="20000"/>
          </a:bodyPr>
          <a:lstStyle/>
          <a:p>
            <a:r>
              <a:rPr lang="en-GB" dirty="0"/>
              <a:t>This participant’s collage was far more abstract than Collage 1 and 2. The first thing he did was write his name in gold letters but then he chose a camouflage material to put over the top to partially obscure it, this he said was because you should remain hidden on social media and not show your real self. He depicted himself using googly eyes, a pompom nose and a leaf mouth, this was to represent the way filters can distort how you actually look. The lollipop sticks were chosen to make a football goal, which shows his main interest and the orange pompom the football. He said that most of his posts on social media were sport related and particularly football, he also liked following football stars on social media. The red pompom ball to the right of the goal, is for the friends that I like to play with in real life and online, he deliberately chose the colour red as this represented blood and the fact that they were like family. The heart at the top right was to show the love of his family and the present the happy times they celebrate. Gold letters were also used to spell ‘Stay Safe’ and this was a message for other people, don’t reveal your true self. The emoji was to show how people often communicate on social media.</a:t>
            </a:r>
          </a:p>
        </p:txBody>
      </p:sp>
    </p:spTree>
    <p:extLst>
      <p:ext uri="{BB962C8B-B14F-4D97-AF65-F5344CB8AC3E}">
        <p14:creationId xmlns:p14="http://schemas.microsoft.com/office/powerpoint/2010/main" val="4048913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Sticker activities </a:t>
            </a:r>
          </a:p>
        </p:txBody>
      </p:sp>
      <p:sp>
        <p:nvSpPr>
          <p:cNvPr id="3" name="Content Placeholder 2"/>
          <p:cNvSpPr>
            <a:spLocks noGrp="1"/>
          </p:cNvSpPr>
          <p:nvPr>
            <p:ph idx="1"/>
          </p:nvPr>
        </p:nvSpPr>
        <p:spPr/>
        <p:txBody>
          <a:bodyPr/>
          <a:lstStyle/>
          <a:p>
            <a:r>
              <a:rPr lang="en-US" dirty="0"/>
              <a:t>Emotion stickers – how you feel about aspects of school (as shown in the photograph)</a:t>
            </a:r>
          </a:p>
          <a:p>
            <a:r>
              <a:rPr lang="en-US" dirty="0"/>
              <a:t>Can be used with the mapping technique or a timeline</a:t>
            </a:r>
          </a:p>
          <a:p>
            <a:r>
              <a:rPr lang="en-US" dirty="0"/>
              <a:t>Points of tension can be explored</a:t>
            </a:r>
          </a:p>
          <a:p>
            <a:r>
              <a:rPr lang="en-US" dirty="0"/>
              <a:t>Pen and stickers can also be used</a:t>
            </a:r>
          </a:p>
          <a:p>
            <a:r>
              <a:rPr lang="en-US" dirty="0"/>
              <a:t>Nuanced Interview – it gives the researcher a point of</a:t>
            </a:r>
          </a:p>
          <a:p>
            <a:pPr marL="0" indent="0">
              <a:buNone/>
            </a:pPr>
            <a:r>
              <a:rPr lang="en-US" dirty="0"/>
              <a:t>reference and allows the participant </a:t>
            </a:r>
          </a:p>
          <a:p>
            <a:pPr marL="0" indent="0">
              <a:buNone/>
            </a:pPr>
            <a:r>
              <a:rPr lang="en-US" dirty="0"/>
              <a:t>to think about their feelings</a:t>
            </a:r>
          </a:p>
          <a:p>
            <a:endParaRPr lang="en-GB" dirty="0"/>
          </a:p>
        </p:txBody>
      </p:sp>
      <p:pic>
        <p:nvPicPr>
          <p:cNvPr id="4" name="Picture 3"/>
          <p:cNvPicPr>
            <a:picLocks noChangeAspect="1"/>
          </p:cNvPicPr>
          <p:nvPr/>
        </p:nvPicPr>
        <p:blipFill>
          <a:blip r:embed="rId2"/>
          <a:stretch>
            <a:fillRect/>
          </a:stretch>
        </p:blipFill>
        <p:spPr>
          <a:xfrm>
            <a:off x="8776796" y="2759102"/>
            <a:ext cx="3200519" cy="2511412"/>
          </a:xfrm>
          <a:prstGeom prst="rect">
            <a:avLst/>
          </a:prstGeom>
        </p:spPr>
      </p:pic>
      <p:pic>
        <p:nvPicPr>
          <p:cNvPr id="5" name="Picture 4"/>
          <p:cNvPicPr>
            <a:picLocks noChangeAspect="1"/>
          </p:cNvPicPr>
          <p:nvPr/>
        </p:nvPicPr>
        <p:blipFill>
          <a:blip r:embed="rId3"/>
          <a:stretch>
            <a:fillRect/>
          </a:stretch>
        </p:blipFill>
        <p:spPr>
          <a:xfrm>
            <a:off x="5705526" y="4461999"/>
            <a:ext cx="2332647" cy="2332647"/>
          </a:xfrm>
          <a:prstGeom prst="rect">
            <a:avLst/>
          </a:prstGeom>
        </p:spPr>
      </p:pic>
    </p:spTree>
    <p:extLst>
      <p:ext uri="{BB962C8B-B14F-4D97-AF65-F5344CB8AC3E}">
        <p14:creationId xmlns:p14="http://schemas.microsoft.com/office/powerpoint/2010/main" val="2860484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sandboxing</a:t>
            </a:r>
          </a:p>
        </p:txBody>
      </p:sp>
      <p:sp>
        <p:nvSpPr>
          <p:cNvPr id="3" name="Content Placeholder 2"/>
          <p:cNvSpPr>
            <a:spLocks noGrp="1"/>
          </p:cNvSpPr>
          <p:nvPr>
            <p:ph idx="1"/>
          </p:nvPr>
        </p:nvSpPr>
        <p:spPr/>
        <p:txBody>
          <a:bodyPr/>
          <a:lstStyle/>
          <a:p>
            <a:r>
              <a:rPr lang="en-US" dirty="0"/>
              <a:t>Sand tray and sand box technique was developed by Margaret </a:t>
            </a:r>
            <a:r>
              <a:rPr lang="en-US" dirty="0" err="1"/>
              <a:t>Lowenfeld</a:t>
            </a:r>
            <a:r>
              <a:rPr lang="en-US" dirty="0"/>
              <a:t> (1967, p.2 ) when she </a:t>
            </a:r>
            <a:r>
              <a:rPr lang="en-US" dirty="0" err="1"/>
              <a:t>realised</a:t>
            </a:r>
            <a:r>
              <a:rPr lang="en-US" dirty="0"/>
              <a:t> that children’s play “was not an accident but an essential function of childhood basically concerned with the adaptive process” – they essentially need to ‘play’ through their concerns, issues and learning to make sense of their world, particularly as their literary vocabulary or articulation may not allow this</a:t>
            </a:r>
          </a:p>
          <a:p>
            <a:r>
              <a:rPr lang="en-US" dirty="0"/>
              <a:t>Using a psychoanalytical, Jung based approach, this technique continues in play therapy and other therapeutic disciplines to help children reflect on difficult issues or help them articulate their feelings</a:t>
            </a:r>
          </a:p>
          <a:p>
            <a:endParaRPr lang="en-GB" dirty="0"/>
          </a:p>
        </p:txBody>
      </p:sp>
      <p:pic>
        <p:nvPicPr>
          <p:cNvPr id="4" name="Picture 3"/>
          <p:cNvPicPr>
            <a:picLocks noChangeAspect="1"/>
          </p:cNvPicPr>
          <p:nvPr/>
        </p:nvPicPr>
        <p:blipFill>
          <a:blip r:embed="rId2"/>
          <a:stretch>
            <a:fillRect/>
          </a:stretch>
        </p:blipFill>
        <p:spPr>
          <a:xfrm>
            <a:off x="7861321" y="86599"/>
            <a:ext cx="3084843" cy="1627773"/>
          </a:xfrm>
          <a:prstGeom prst="rect">
            <a:avLst/>
          </a:prstGeom>
        </p:spPr>
      </p:pic>
    </p:spTree>
    <p:extLst>
      <p:ext uri="{BB962C8B-B14F-4D97-AF65-F5344CB8AC3E}">
        <p14:creationId xmlns:p14="http://schemas.microsoft.com/office/powerpoint/2010/main" val="2929281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sandboxing?</a:t>
            </a:r>
          </a:p>
        </p:txBody>
      </p:sp>
      <p:sp>
        <p:nvSpPr>
          <p:cNvPr id="3" name="Content Placeholder 2"/>
          <p:cNvSpPr>
            <a:spLocks noGrp="1"/>
          </p:cNvSpPr>
          <p:nvPr>
            <p:ph idx="1"/>
          </p:nvPr>
        </p:nvSpPr>
        <p:spPr/>
        <p:txBody>
          <a:bodyPr/>
          <a:lstStyle/>
          <a:p>
            <a:r>
              <a:rPr lang="en-US" dirty="0" err="1"/>
              <a:t>Utilising</a:t>
            </a:r>
            <a:r>
              <a:rPr lang="en-US" dirty="0"/>
              <a:t> a box, tray or other similar receptacle filled with play sand, small toys, objects (candles, keys, batteries, coins etc.) can be placed to “build a landscape representing our world and explore it narratively with each other” (</a:t>
            </a:r>
            <a:r>
              <a:rPr lang="en-US" dirty="0" err="1"/>
              <a:t>Amas</a:t>
            </a:r>
            <a:r>
              <a:rPr lang="en-US" dirty="0"/>
              <a:t>, 2007, p.7). Lines can be drawn in the sand to represent different areas or signify time and symbols and letters can also be used. </a:t>
            </a:r>
          </a:p>
          <a:p>
            <a:endParaRPr lang="en-GB" dirty="0"/>
          </a:p>
        </p:txBody>
      </p:sp>
      <p:pic>
        <p:nvPicPr>
          <p:cNvPr id="5" name="Picture 4"/>
          <p:cNvPicPr>
            <a:picLocks noChangeAspect="1"/>
          </p:cNvPicPr>
          <p:nvPr/>
        </p:nvPicPr>
        <p:blipFill>
          <a:blip r:embed="rId2"/>
          <a:stretch>
            <a:fillRect/>
          </a:stretch>
        </p:blipFill>
        <p:spPr>
          <a:xfrm>
            <a:off x="484800" y="4240943"/>
            <a:ext cx="2237426" cy="2450804"/>
          </a:xfrm>
          <a:prstGeom prst="rect">
            <a:avLst/>
          </a:prstGeom>
        </p:spPr>
      </p:pic>
      <p:pic>
        <p:nvPicPr>
          <p:cNvPr id="6" name="Picture 5"/>
          <p:cNvPicPr>
            <a:picLocks noChangeAspect="1"/>
          </p:cNvPicPr>
          <p:nvPr/>
        </p:nvPicPr>
        <p:blipFill>
          <a:blip r:embed="rId3"/>
          <a:stretch>
            <a:fillRect/>
          </a:stretch>
        </p:blipFill>
        <p:spPr>
          <a:xfrm>
            <a:off x="3026929" y="3741038"/>
            <a:ext cx="3084843" cy="3084843"/>
          </a:xfrm>
          <a:prstGeom prst="rect">
            <a:avLst/>
          </a:prstGeom>
        </p:spPr>
      </p:pic>
      <p:pic>
        <p:nvPicPr>
          <p:cNvPr id="7" name="Picture 6"/>
          <p:cNvPicPr>
            <a:picLocks noChangeAspect="1"/>
          </p:cNvPicPr>
          <p:nvPr/>
        </p:nvPicPr>
        <p:blipFill>
          <a:blip r:embed="rId4"/>
          <a:stretch>
            <a:fillRect/>
          </a:stretch>
        </p:blipFill>
        <p:spPr>
          <a:xfrm>
            <a:off x="6564209" y="3741038"/>
            <a:ext cx="2816596" cy="2822693"/>
          </a:xfrm>
          <a:prstGeom prst="rect">
            <a:avLst/>
          </a:prstGeom>
        </p:spPr>
      </p:pic>
      <p:pic>
        <p:nvPicPr>
          <p:cNvPr id="8" name="Picture 7"/>
          <p:cNvPicPr>
            <a:picLocks noChangeAspect="1"/>
          </p:cNvPicPr>
          <p:nvPr/>
        </p:nvPicPr>
        <p:blipFill>
          <a:blip r:embed="rId5"/>
          <a:stretch>
            <a:fillRect/>
          </a:stretch>
        </p:blipFill>
        <p:spPr>
          <a:xfrm>
            <a:off x="10217131" y="3879500"/>
            <a:ext cx="1541821" cy="1885196"/>
          </a:xfrm>
          <a:prstGeom prst="rect">
            <a:avLst/>
          </a:prstGeom>
        </p:spPr>
      </p:pic>
    </p:spTree>
    <p:extLst>
      <p:ext uri="{BB962C8B-B14F-4D97-AF65-F5344CB8AC3E}">
        <p14:creationId xmlns:p14="http://schemas.microsoft.com/office/powerpoint/2010/main" val="39236989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sandboxing</a:t>
            </a:r>
          </a:p>
        </p:txBody>
      </p:sp>
      <p:sp>
        <p:nvSpPr>
          <p:cNvPr id="3" name="Content Placeholder 2"/>
          <p:cNvSpPr>
            <a:spLocks noGrp="1"/>
          </p:cNvSpPr>
          <p:nvPr>
            <p:ph idx="1"/>
          </p:nvPr>
        </p:nvSpPr>
        <p:spPr/>
        <p:txBody>
          <a:bodyPr>
            <a:normAutofit fontScale="92500" lnSpcReduction="10000"/>
          </a:bodyPr>
          <a:lstStyle/>
          <a:p>
            <a:r>
              <a:rPr lang="en-US" dirty="0"/>
              <a:t>This technique is also a visual participatory research method, employed extensively in </a:t>
            </a:r>
            <a:r>
              <a:rPr lang="en-US" dirty="0" err="1"/>
              <a:t>Mannay’s</a:t>
            </a:r>
            <a:r>
              <a:rPr lang="en-US" dirty="0"/>
              <a:t> work (2016) </a:t>
            </a:r>
          </a:p>
          <a:p>
            <a:r>
              <a:rPr lang="en-US" dirty="0"/>
              <a:t>In the research “Drawing a line in the sand”: reflective practice using ‘sandboxing’ with HE,  students were given the opportunity to build a metaphorical landscape as part of reflective practice in response to placement within an Early Years setting</a:t>
            </a:r>
          </a:p>
          <a:p>
            <a:r>
              <a:rPr lang="en-US" dirty="0"/>
              <a:t>Students relinquish a part of themselves whilst working with children, they can never truly separate their practice from self and consequently this has emotional repercussions</a:t>
            </a:r>
          </a:p>
          <a:p>
            <a:r>
              <a:rPr lang="en-US" dirty="0"/>
              <a:t>Being a reflective practitioner is central to the profession of an Early Years practitioner and this in turn encourages problem solving skills as well as self-improvement</a:t>
            </a:r>
            <a:endParaRPr lang="en-GB" dirty="0"/>
          </a:p>
        </p:txBody>
      </p:sp>
    </p:spTree>
    <p:extLst>
      <p:ext uri="{BB962C8B-B14F-4D97-AF65-F5344CB8AC3E}">
        <p14:creationId xmlns:p14="http://schemas.microsoft.com/office/powerpoint/2010/main" val="27706263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6188185" y="4893183"/>
            <a:ext cx="1896020" cy="1810669"/>
          </a:xfrm>
          <a:prstGeom prst="rect">
            <a:avLst/>
          </a:prstGeom>
        </p:spPr>
      </p:pic>
      <p:pic>
        <p:nvPicPr>
          <p:cNvPr id="13" name="Picture 12"/>
          <p:cNvPicPr>
            <a:picLocks noChangeAspect="1"/>
          </p:cNvPicPr>
          <p:nvPr/>
        </p:nvPicPr>
        <p:blipFill>
          <a:blip r:embed="rId3"/>
          <a:stretch>
            <a:fillRect/>
          </a:stretch>
        </p:blipFill>
        <p:spPr>
          <a:xfrm>
            <a:off x="6920238" y="3808771"/>
            <a:ext cx="1908213" cy="1865538"/>
          </a:xfrm>
          <a:prstGeom prst="rect">
            <a:avLst/>
          </a:prstGeom>
        </p:spPr>
      </p:pic>
      <p:pic>
        <p:nvPicPr>
          <p:cNvPr id="12" name="Picture 11"/>
          <p:cNvPicPr>
            <a:picLocks noChangeAspect="1"/>
          </p:cNvPicPr>
          <p:nvPr/>
        </p:nvPicPr>
        <p:blipFill>
          <a:blip r:embed="rId4"/>
          <a:stretch>
            <a:fillRect/>
          </a:stretch>
        </p:blipFill>
        <p:spPr>
          <a:xfrm>
            <a:off x="7305804" y="2642412"/>
            <a:ext cx="1774090" cy="1621677"/>
          </a:xfrm>
          <a:prstGeom prst="rect">
            <a:avLst/>
          </a:prstGeom>
        </p:spPr>
      </p:pic>
      <p:pic>
        <p:nvPicPr>
          <p:cNvPr id="11" name="Picture 10"/>
          <p:cNvPicPr>
            <a:picLocks noChangeAspect="1"/>
          </p:cNvPicPr>
          <p:nvPr/>
        </p:nvPicPr>
        <p:blipFill>
          <a:blip r:embed="rId5"/>
          <a:stretch>
            <a:fillRect/>
          </a:stretch>
        </p:blipFill>
        <p:spPr>
          <a:xfrm>
            <a:off x="6217521" y="1318363"/>
            <a:ext cx="1792379" cy="1737511"/>
          </a:xfrm>
          <a:prstGeom prst="rect">
            <a:avLst/>
          </a:prstGeom>
        </p:spPr>
      </p:pic>
      <p:pic>
        <p:nvPicPr>
          <p:cNvPr id="10" name="Content Placeholder 18"/>
          <p:cNvPicPr>
            <a:picLocks noChangeAspect="1"/>
          </p:cNvPicPr>
          <p:nvPr/>
        </p:nvPicPr>
        <p:blipFill>
          <a:blip r:embed="rId6"/>
          <a:stretch>
            <a:fillRect/>
          </a:stretch>
        </p:blipFill>
        <p:spPr>
          <a:xfrm>
            <a:off x="3581661" y="4841363"/>
            <a:ext cx="1926503" cy="1914310"/>
          </a:xfrm>
          <a:prstGeom prst="rect">
            <a:avLst/>
          </a:prstGeom>
        </p:spPr>
      </p:pic>
      <p:pic>
        <p:nvPicPr>
          <p:cNvPr id="9" name="Picture 8"/>
          <p:cNvPicPr>
            <a:picLocks noChangeAspect="1"/>
          </p:cNvPicPr>
          <p:nvPr/>
        </p:nvPicPr>
        <p:blipFill>
          <a:blip r:embed="rId7"/>
          <a:stretch>
            <a:fillRect/>
          </a:stretch>
        </p:blipFill>
        <p:spPr>
          <a:xfrm>
            <a:off x="2926753" y="4116312"/>
            <a:ext cx="1396105" cy="1341236"/>
          </a:xfrm>
          <a:prstGeom prst="rect">
            <a:avLst/>
          </a:prstGeom>
        </p:spPr>
      </p:pic>
      <p:pic>
        <p:nvPicPr>
          <p:cNvPr id="8" name="Picture 7"/>
          <p:cNvPicPr>
            <a:picLocks noChangeAspect="1"/>
          </p:cNvPicPr>
          <p:nvPr/>
        </p:nvPicPr>
        <p:blipFill>
          <a:blip r:embed="rId8"/>
          <a:stretch>
            <a:fillRect/>
          </a:stretch>
        </p:blipFill>
        <p:spPr>
          <a:xfrm>
            <a:off x="2651940" y="2520482"/>
            <a:ext cx="1859441" cy="1865538"/>
          </a:xfrm>
          <a:prstGeom prst="rect">
            <a:avLst/>
          </a:prstGeom>
        </p:spPr>
      </p:pic>
      <p:pic>
        <p:nvPicPr>
          <p:cNvPr id="7" name="Picture 6"/>
          <p:cNvPicPr>
            <a:picLocks noChangeAspect="1"/>
          </p:cNvPicPr>
          <p:nvPr/>
        </p:nvPicPr>
        <p:blipFill>
          <a:blip r:embed="rId9"/>
          <a:stretch>
            <a:fillRect/>
          </a:stretch>
        </p:blipFill>
        <p:spPr>
          <a:xfrm>
            <a:off x="3383993" y="1324943"/>
            <a:ext cx="1877731" cy="1859441"/>
          </a:xfrm>
          <a:prstGeom prst="rect">
            <a:avLst/>
          </a:prstGeom>
        </p:spPr>
      </p:pic>
      <p:sp>
        <p:nvSpPr>
          <p:cNvPr id="2" name="Title 1"/>
          <p:cNvSpPr>
            <a:spLocks noGrp="1"/>
          </p:cNvSpPr>
          <p:nvPr>
            <p:ph type="title"/>
          </p:nvPr>
        </p:nvSpPr>
        <p:spPr/>
        <p:txBody>
          <a:bodyPr/>
          <a:lstStyle/>
          <a:p>
            <a:r>
              <a:rPr lang="en-GB" dirty="0"/>
              <a:t>Sandboxing Method</a:t>
            </a:r>
          </a:p>
        </p:txBody>
      </p:sp>
      <p:pic>
        <p:nvPicPr>
          <p:cNvPr id="6" name="Content Placeholder 5"/>
          <p:cNvPicPr>
            <a:picLocks noGrp="1" noChangeAspect="1"/>
          </p:cNvPicPr>
          <p:nvPr>
            <p:ph idx="1"/>
          </p:nvPr>
        </p:nvPicPr>
        <p:blipFill>
          <a:blip r:embed="rId10"/>
          <a:stretch>
            <a:fillRect/>
          </a:stretch>
        </p:blipFill>
        <p:spPr>
          <a:xfrm>
            <a:off x="4064014" y="2159545"/>
            <a:ext cx="3530862" cy="3449638"/>
          </a:xfrm>
          <a:prstGeom prst="rect">
            <a:avLst/>
          </a:prstGeom>
        </p:spPr>
      </p:pic>
      <p:pic>
        <p:nvPicPr>
          <p:cNvPr id="15" name="Picture 14"/>
          <p:cNvPicPr>
            <a:picLocks noChangeAspect="1"/>
          </p:cNvPicPr>
          <p:nvPr/>
        </p:nvPicPr>
        <p:blipFill>
          <a:blip r:embed="rId11"/>
          <a:stretch>
            <a:fillRect/>
          </a:stretch>
        </p:blipFill>
        <p:spPr>
          <a:xfrm>
            <a:off x="10192256" y="2467748"/>
            <a:ext cx="597460" cy="2347163"/>
          </a:xfrm>
          <a:prstGeom prst="rect">
            <a:avLst/>
          </a:prstGeom>
        </p:spPr>
      </p:pic>
      <p:pic>
        <p:nvPicPr>
          <p:cNvPr id="16" name="Picture 15"/>
          <p:cNvPicPr>
            <a:picLocks noChangeAspect="1"/>
          </p:cNvPicPr>
          <p:nvPr/>
        </p:nvPicPr>
        <p:blipFill>
          <a:blip r:embed="rId12"/>
          <a:stretch>
            <a:fillRect/>
          </a:stretch>
        </p:blipFill>
        <p:spPr>
          <a:xfrm>
            <a:off x="8802075" y="1650949"/>
            <a:ext cx="3548180" cy="1176630"/>
          </a:xfrm>
          <a:prstGeom prst="rect">
            <a:avLst/>
          </a:prstGeom>
        </p:spPr>
      </p:pic>
      <p:pic>
        <p:nvPicPr>
          <p:cNvPr id="17" name="Picture 16"/>
          <p:cNvPicPr>
            <a:picLocks noChangeAspect="1"/>
          </p:cNvPicPr>
          <p:nvPr/>
        </p:nvPicPr>
        <p:blipFill>
          <a:blip r:embed="rId13"/>
          <a:stretch>
            <a:fillRect/>
          </a:stretch>
        </p:blipFill>
        <p:spPr>
          <a:xfrm>
            <a:off x="8760062" y="4641135"/>
            <a:ext cx="3554276" cy="1853345"/>
          </a:xfrm>
          <a:prstGeom prst="rect">
            <a:avLst/>
          </a:prstGeom>
        </p:spPr>
      </p:pic>
      <p:sp>
        <p:nvSpPr>
          <p:cNvPr id="18" name="TextBox 17">
            <a:extLst>
              <a:ext uri="{FF2B5EF4-FFF2-40B4-BE49-F238E27FC236}">
                <a16:creationId xmlns:a16="http://schemas.microsoft.com/office/drawing/2014/main" id="{37131D52-2F6A-46E6-81B6-83E85EAB3A08}"/>
              </a:ext>
            </a:extLst>
          </p:cNvPr>
          <p:cNvSpPr txBox="1"/>
          <p:nvPr/>
        </p:nvSpPr>
        <p:spPr>
          <a:xfrm>
            <a:off x="359281" y="2239264"/>
            <a:ext cx="2184595" cy="3693319"/>
          </a:xfrm>
          <a:prstGeom prst="rect">
            <a:avLst/>
          </a:prstGeom>
          <a:noFill/>
        </p:spPr>
        <p:txBody>
          <a:bodyPr wrap="square">
            <a:spAutoFit/>
          </a:bodyPr>
          <a:lstStyle/>
          <a:p>
            <a:r>
              <a:rPr lang="en-GB" dirty="0"/>
              <a:t>Sandboxing is a powerful metaphorical tool that enables students to make pertinent links between theory and practice, the abstract to the actual, without the parameters of overly structured conceptualised reflective models</a:t>
            </a:r>
          </a:p>
        </p:txBody>
      </p:sp>
    </p:spTree>
    <p:extLst>
      <p:ext uri="{BB962C8B-B14F-4D97-AF65-F5344CB8AC3E}">
        <p14:creationId xmlns:p14="http://schemas.microsoft.com/office/powerpoint/2010/main" val="9743805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4915" y="-24684"/>
            <a:ext cx="12241829" cy="6907367"/>
          </a:xfrm>
          <a:prstGeom prst="rect">
            <a:avLst/>
          </a:prstGeom>
        </p:spPr>
      </p:pic>
    </p:spTree>
    <p:extLst>
      <p:ext uri="{BB962C8B-B14F-4D97-AF65-F5344CB8AC3E}">
        <p14:creationId xmlns:p14="http://schemas.microsoft.com/office/powerpoint/2010/main" val="39438985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IMovie of sandboxing findings</a:t>
            </a:r>
          </a:p>
        </p:txBody>
      </p:sp>
      <p:sp>
        <p:nvSpPr>
          <p:cNvPr id="4" name="Content Placeholder 3">
            <a:extLst>
              <a:ext uri="{FF2B5EF4-FFF2-40B4-BE49-F238E27FC236}">
                <a16:creationId xmlns:a16="http://schemas.microsoft.com/office/drawing/2014/main" id="{24138932-5A0A-4631-B6A7-37F3DEBDEC9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921710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considerations…</a:t>
            </a:r>
          </a:p>
        </p:txBody>
      </p:sp>
      <p:sp>
        <p:nvSpPr>
          <p:cNvPr id="3" name="Content Placeholder 2"/>
          <p:cNvSpPr>
            <a:spLocks noGrp="1"/>
          </p:cNvSpPr>
          <p:nvPr>
            <p:ph idx="1"/>
          </p:nvPr>
        </p:nvSpPr>
        <p:spPr/>
        <p:txBody>
          <a:bodyPr/>
          <a:lstStyle/>
          <a:p>
            <a:r>
              <a:rPr lang="en-US" dirty="0"/>
              <a:t>Anonymity of respondents</a:t>
            </a:r>
          </a:p>
          <a:p>
            <a:r>
              <a:rPr lang="en-US" dirty="0"/>
              <a:t>Avoidance of harm</a:t>
            </a:r>
          </a:p>
          <a:p>
            <a:r>
              <a:rPr lang="en-US" dirty="0"/>
              <a:t>Confidentiality</a:t>
            </a:r>
          </a:p>
          <a:p>
            <a:r>
              <a:rPr lang="en-US" dirty="0"/>
              <a:t>Informed consent </a:t>
            </a:r>
          </a:p>
          <a:p>
            <a:endParaRPr lang="en-US" dirty="0"/>
          </a:p>
          <a:p>
            <a:r>
              <a:rPr lang="en-GB" dirty="0"/>
              <a:t>However, these are AMPLIFIED when utilising visual methods</a:t>
            </a:r>
          </a:p>
          <a:p>
            <a:pPr marL="0" indent="0">
              <a:buNone/>
            </a:pPr>
            <a:endParaRPr lang="en-US" dirty="0"/>
          </a:p>
          <a:p>
            <a:endParaRPr lang="en-GB" dirty="0"/>
          </a:p>
        </p:txBody>
      </p:sp>
      <p:pic>
        <p:nvPicPr>
          <p:cNvPr id="4" name="Picture 3"/>
          <p:cNvPicPr>
            <a:picLocks noChangeAspect="1"/>
          </p:cNvPicPr>
          <p:nvPr/>
        </p:nvPicPr>
        <p:blipFill>
          <a:blip r:embed="rId2"/>
          <a:stretch>
            <a:fillRect/>
          </a:stretch>
        </p:blipFill>
        <p:spPr>
          <a:xfrm>
            <a:off x="5599939" y="2210809"/>
            <a:ext cx="737680" cy="1530229"/>
          </a:xfrm>
          <a:prstGeom prst="rect">
            <a:avLst/>
          </a:prstGeom>
        </p:spPr>
      </p:pic>
      <p:pic>
        <p:nvPicPr>
          <p:cNvPr id="5" name="Picture 4"/>
          <p:cNvPicPr>
            <a:picLocks noChangeAspect="1"/>
          </p:cNvPicPr>
          <p:nvPr/>
        </p:nvPicPr>
        <p:blipFill>
          <a:blip r:embed="rId3"/>
          <a:stretch>
            <a:fillRect/>
          </a:stretch>
        </p:blipFill>
        <p:spPr>
          <a:xfrm>
            <a:off x="7029247" y="2808379"/>
            <a:ext cx="3456732" cy="493819"/>
          </a:xfrm>
          <a:prstGeom prst="rect">
            <a:avLst/>
          </a:prstGeom>
        </p:spPr>
      </p:pic>
    </p:spTree>
    <p:extLst>
      <p:ext uri="{BB962C8B-B14F-4D97-AF65-F5344CB8AC3E}">
        <p14:creationId xmlns:p14="http://schemas.microsoft.com/office/powerpoint/2010/main" val="33982452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0CA03B0-B4CD-4C40-B4AF-C92197F5B6BA}"/>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a:t>Any questions?</a:t>
            </a:r>
          </a:p>
        </p:txBody>
      </p:sp>
      <p:cxnSp>
        <p:nvCxnSpPr>
          <p:cNvPr id="21" name="Straight Connector 20">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3" name="Group 22">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4" name="Rectangle 23">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7FA5FC7-79F8-498E-9BF9-8BFCBE78E93D}"/>
              </a:ext>
            </a:extLst>
          </p:cNvPr>
          <p:cNvPicPr>
            <a:picLocks noGrp="1" noChangeAspect="1"/>
          </p:cNvPicPr>
          <p:nvPr>
            <p:ph idx="1"/>
          </p:nvPr>
        </p:nvPicPr>
        <p:blipFill>
          <a:blip r:embed="rId3"/>
          <a:stretch>
            <a:fillRect/>
          </a:stretch>
        </p:blipFill>
        <p:spPr>
          <a:xfrm>
            <a:off x="5826747" y="1116345"/>
            <a:ext cx="3866172" cy="3866172"/>
          </a:xfrm>
          <a:prstGeom prst="rect">
            <a:avLst/>
          </a:prstGeom>
        </p:spPr>
      </p:pic>
      <p:pic>
        <p:nvPicPr>
          <p:cNvPr id="29" name="Picture 28">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846194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TM10001114[[fn=Gallery]]</Template>
  <TotalTime>484</TotalTime>
  <Words>1937</Words>
  <Application>Microsoft Office PowerPoint</Application>
  <PresentationFormat>Widescreen</PresentationFormat>
  <Paragraphs>115</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Gill Sans MT</vt:lpstr>
      <vt:lpstr>Gallery</vt:lpstr>
      <vt:lpstr>A whistle stop tour of visual methods</vt:lpstr>
      <vt:lpstr>Aims</vt:lpstr>
      <vt:lpstr>Researching with children </vt:lpstr>
      <vt:lpstr>UNCRC – Article 12</vt:lpstr>
      <vt:lpstr>Research methods in social sciences</vt:lpstr>
      <vt:lpstr>Creative participatory/visual methods</vt:lpstr>
      <vt:lpstr>PowerPoint Presentation</vt:lpstr>
      <vt:lpstr>What are Visual methods/ creative participatory methods? Why use them? </vt:lpstr>
      <vt:lpstr>Photo elicitation</vt:lpstr>
      <vt:lpstr>Photo elicitation </vt:lpstr>
      <vt:lpstr>What difficulties might you encounter using photo elicitation?</vt:lpstr>
      <vt:lpstr>Anonymous?</vt:lpstr>
      <vt:lpstr>drawing</vt:lpstr>
      <vt:lpstr>Drawings </vt:lpstr>
      <vt:lpstr>drawings</vt:lpstr>
      <vt:lpstr>Benefits of collaging</vt:lpstr>
      <vt:lpstr>Collaging - example </vt:lpstr>
      <vt:lpstr>Collage 1 </vt:lpstr>
      <vt:lpstr>Summary of the Narration – collage 1</vt:lpstr>
      <vt:lpstr>Collage 2 </vt:lpstr>
      <vt:lpstr>Summary of the narration – collage 2</vt:lpstr>
      <vt:lpstr>Collage 3</vt:lpstr>
      <vt:lpstr>Summary of the narration </vt:lpstr>
      <vt:lpstr>Sticker activities </vt:lpstr>
      <vt:lpstr>sandboxing</vt:lpstr>
      <vt:lpstr>What is sandboxing?</vt:lpstr>
      <vt:lpstr>sandboxing</vt:lpstr>
      <vt:lpstr>Sandboxing Method</vt:lpstr>
      <vt:lpstr>PowerPoint Presentation</vt:lpstr>
      <vt:lpstr>IMovie of sandboxing findings</vt:lpstr>
      <vt:lpstr>Ethical considerations…</vt:lpstr>
      <vt:lpstr>Any questions?</vt:lpstr>
    </vt:vector>
  </TitlesOfParts>
  <Company>University of South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whistle stop tour of visual methods</dc:title>
  <dc:creator>Claire Pescott</dc:creator>
  <cp:lastModifiedBy>Claire Pescott</cp:lastModifiedBy>
  <cp:revision>21</cp:revision>
  <dcterms:created xsi:type="dcterms:W3CDTF">2019-01-07T13:58:26Z</dcterms:created>
  <dcterms:modified xsi:type="dcterms:W3CDTF">2022-10-18T09:15:21Z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Gallery:11</vt:lpwstr>
  </property>
  <property fmtid="{D5CDD505-2E9C-101B-9397-08002B2CF9AE}" pid="3" name="ClassificationContentMarkingHeaderText">
    <vt:lpwstr>PUBLIC / CYHOEDDUS</vt:lpwstr>
  </property>
</Properties>
</file>