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65" r:id="rId1"/>
  </p:sldMasterIdLst>
  <p:notesMasterIdLst>
    <p:notesMasterId r:id="rId38"/>
  </p:notesMasterIdLst>
  <p:sldIdLst>
    <p:sldId id="256" r:id="rId2"/>
    <p:sldId id="257" r:id="rId3"/>
    <p:sldId id="258" r:id="rId4"/>
    <p:sldId id="260" r:id="rId5"/>
    <p:sldId id="261" r:id="rId6"/>
    <p:sldId id="264" r:id="rId7"/>
    <p:sldId id="288" r:id="rId8"/>
    <p:sldId id="276" r:id="rId9"/>
    <p:sldId id="289" r:id="rId10"/>
    <p:sldId id="262" r:id="rId11"/>
    <p:sldId id="263" r:id="rId12"/>
    <p:sldId id="265" r:id="rId13"/>
    <p:sldId id="266" r:id="rId14"/>
    <p:sldId id="267" r:id="rId15"/>
    <p:sldId id="268" r:id="rId16"/>
    <p:sldId id="269" r:id="rId17"/>
    <p:sldId id="290" r:id="rId18"/>
    <p:sldId id="270" r:id="rId19"/>
    <p:sldId id="271" r:id="rId20"/>
    <p:sldId id="272" r:id="rId21"/>
    <p:sldId id="293" r:id="rId22"/>
    <p:sldId id="294" r:id="rId23"/>
    <p:sldId id="273" r:id="rId24"/>
    <p:sldId id="274" r:id="rId25"/>
    <p:sldId id="280" r:id="rId26"/>
    <p:sldId id="295" r:id="rId27"/>
    <p:sldId id="296" r:id="rId28"/>
    <p:sldId id="297" r:id="rId29"/>
    <p:sldId id="282" r:id="rId30"/>
    <p:sldId id="277" r:id="rId31"/>
    <p:sldId id="283" r:id="rId32"/>
    <p:sldId id="301" r:id="rId33"/>
    <p:sldId id="298" r:id="rId34"/>
    <p:sldId id="299" r:id="rId35"/>
    <p:sldId id="300" r:id="rId36"/>
    <p:sldId id="292"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22CC58-ACE6-564E-8526-5F76E16F5E5A}" v="400" dt="2025-11-07T23:54:07.0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205"/>
    <p:restoredTop sz="94564"/>
  </p:normalViewPr>
  <p:slideViewPr>
    <p:cSldViewPr snapToGrid="0">
      <p:cViewPr varScale="1">
        <p:scale>
          <a:sx n="122" d="100"/>
          <a:sy n="122" d="100"/>
        </p:scale>
        <p:origin x="480" y="20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C23B1A-3120-954E-93AA-ED8695627C66}"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GB"/>
        </a:p>
      </dgm:t>
    </dgm:pt>
    <dgm:pt modelId="{ED2BCEAC-6251-9F49-9FA8-F4815937DFFC}">
      <dgm:prSet phldrT="[Text]"/>
      <dgm:spPr/>
      <dgm:t>
        <a:bodyPr/>
        <a:lstStyle/>
        <a:p>
          <a:pPr>
            <a:defRPr b="1"/>
          </a:pPr>
          <a:r>
            <a:rPr lang="en-GB" b="1">
              <a:latin typeface="Arial" panose="020B0604020202020204" pitchFamily="34" charset="0"/>
              <a:cs typeface="Arial" panose="020B0604020202020204" pitchFamily="34" charset="0"/>
            </a:rPr>
            <a:t>Skin symptoms</a:t>
          </a:r>
        </a:p>
      </dgm:t>
    </dgm:pt>
    <dgm:pt modelId="{362A21F6-AB72-BF43-9A61-199123BF980F}" type="parTrans" cxnId="{BDE0374F-66C8-5A4D-8050-FD9D62243E0E}">
      <dgm:prSet/>
      <dgm:spPr/>
      <dgm:t>
        <a:bodyPr/>
        <a:lstStyle/>
        <a:p>
          <a:endParaRPr lang="en-GB"/>
        </a:p>
      </dgm:t>
    </dgm:pt>
    <dgm:pt modelId="{8D0A92EC-68A6-344E-BAA3-A272119B2D15}" type="sibTrans" cxnId="{BDE0374F-66C8-5A4D-8050-FD9D62243E0E}">
      <dgm:prSet/>
      <dgm:spPr/>
      <dgm:t>
        <a:bodyPr/>
        <a:lstStyle/>
        <a:p>
          <a:endParaRPr lang="en-GB"/>
        </a:p>
      </dgm:t>
    </dgm:pt>
    <dgm:pt modelId="{C13DBAFC-FF5C-FC44-B570-37FAC163D1B2}">
      <dgm:prSet phldrT="[Text]"/>
      <dgm:spPr/>
      <dgm:t>
        <a:bodyPr/>
        <a:lstStyle/>
        <a:p>
          <a:r>
            <a:rPr lang="en-US" dirty="0">
              <a:latin typeface="Arial" panose="020B0604020202020204" pitchFamily="34" charset="0"/>
              <a:cs typeface="Arial" panose="020B0604020202020204" pitchFamily="34" charset="0"/>
            </a:rPr>
            <a:t>Multiple café-au-lait spots (light brown skin patches)</a:t>
          </a:r>
          <a:endParaRPr lang="en-GB" dirty="0">
            <a:latin typeface="Arial" panose="020B0604020202020204" pitchFamily="34" charset="0"/>
            <a:cs typeface="Arial" panose="020B0604020202020204" pitchFamily="34" charset="0"/>
          </a:endParaRPr>
        </a:p>
      </dgm:t>
    </dgm:pt>
    <dgm:pt modelId="{9117BFC7-7A37-1847-A56F-425D16957287}" type="parTrans" cxnId="{C7877A23-E930-DC46-93FE-2505AEF11AC2}">
      <dgm:prSet/>
      <dgm:spPr/>
      <dgm:t>
        <a:bodyPr/>
        <a:lstStyle/>
        <a:p>
          <a:endParaRPr lang="en-GB"/>
        </a:p>
      </dgm:t>
    </dgm:pt>
    <dgm:pt modelId="{1BDD2637-7F2B-5045-8AD3-7D25513D6D22}" type="sibTrans" cxnId="{C7877A23-E930-DC46-93FE-2505AEF11AC2}">
      <dgm:prSet/>
      <dgm:spPr/>
      <dgm:t>
        <a:bodyPr/>
        <a:lstStyle/>
        <a:p>
          <a:endParaRPr lang="en-GB"/>
        </a:p>
      </dgm:t>
    </dgm:pt>
    <dgm:pt modelId="{C4D7B220-70D9-9C4D-843F-2E2F5701CB47}">
      <dgm:prSet phldrT="[Text]"/>
      <dgm:spPr/>
      <dgm:t>
        <a:bodyPr/>
        <a:lstStyle/>
        <a:p>
          <a:pPr>
            <a:defRPr b="1"/>
          </a:pPr>
          <a:r>
            <a:rPr lang="en-GB" b="1">
              <a:latin typeface="Arial" panose="020B0604020202020204" pitchFamily="34" charset="0"/>
              <a:cs typeface="Arial" panose="020B0604020202020204" pitchFamily="34" charset="0"/>
            </a:rPr>
            <a:t>eye symptoms</a:t>
          </a:r>
        </a:p>
      </dgm:t>
    </dgm:pt>
    <dgm:pt modelId="{970EE4F7-5DE5-774B-8ED8-F9EACB480E33}" type="parTrans" cxnId="{9C6FAAEA-94D5-1C4B-B884-D592BA813A84}">
      <dgm:prSet/>
      <dgm:spPr/>
      <dgm:t>
        <a:bodyPr/>
        <a:lstStyle/>
        <a:p>
          <a:endParaRPr lang="en-GB"/>
        </a:p>
      </dgm:t>
    </dgm:pt>
    <dgm:pt modelId="{98CFF01D-C650-5844-A421-92D67DF4A5E2}" type="sibTrans" cxnId="{9C6FAAEA-94D5-1C4B-B884-D592BA813A84}">
      <dgm:prSet/>
      <dgm:spPr/>
      <dgm:t>
        <a:bodyPr/>
        <a:lstStyle/>
        <a:p>
          <a:endParaRPr lang="en-GB"/>
        </a:p>
      </dgm:t>
    </dgm:pt>
    <dgm:pt modelId="{8F437F09-C1A6-4F41-B2CB-39EEFFE18D70}">
      <dgm:prSet phldrT="[Text]"/>
      <dgm:spPr/>
      <dgm:t>
        <a:bodyPr/>
        <a:lstStyle/>
        <a:p>
          <a:r>
            <a:rPr lang="en-GB" i="0" dirty="0">
              <a:latin typeface="Arial" panose="020B0604020202020204" pitchFamily="34" charset="0"/>
              <a:cs typeface="Arial" panose="020B0604020202020204" pitchFamily="34" charset="0"/>
            </a:rPr>
            <a:t>Lisch Nodules (tiny brown spots on the iris)</a:t>
          </a:r>
        </a:p>
      </dgm:t>
    </dgm:pt>
    <dgm:pt modelId="{01DD3CEB-6742-874C-9E3F-BE139F20E324}" type="parTrans" cxnId="{70291341-2208-594E-B493-34AE6BC519F8}">
      <dgm:prSet/>
      <dgm:spPr/>
      <dgm:t>
        <a:bodyPr/>
        <a:lstStyle/>
        <a:p>
          <a:endParaRPr lang="en-GB"/>
        </a:p>
      </dgm:t>
    </dgm:pt>
    <dgm:pt modelId="{049B6F75-FE48-2F4E-AB60-36850BC14D3D}" type="sibTrans" cxnId="{70291341-2208-594E-B493-34AE6BC519F8}">
      <dgm:prSet/>
      <dgm:spPr/>
      <dgm:t>
        <a:bodyPr/>
        <a:lstStyle/>
        <a:p>
          <a:endParaRPr lang="en-GB"/>
        </a:p>
      </dgm:t>
    </dgm:pt>
    <dgm:pt modelId="{EB86C7E8-2B85-9549-A914-EC307F064906}">
      <dgm:prSet phldrT="[Text]"/>
      <dgm:spPr/>
      <dgm:t>
        <a:bodyPr/>
        <a:lstStyle/>
        <a:p>
          <a:r>
            <a:rPr lang="en-GB" i="0" dirty="0">
              <a:latin typeface="Arial" panose="020B0604020202020204" pitchFamily="34" charset="0"/>
              <a:cs typeface="Arial" panose="020B0604020202020204" pitchFamily="34" charset="0"/>
            </a:rPr>
            <a:t>Optic Pathway Glioma</a:t>
          </a:r>
        </a:p>
      </dgm:t>
    </dgm:pt>
    <dgm:pt modelId="{5C5F600A-2297-E24E-BA87-FAF135DCAAC0}" type="parTrans" cxnId="{8F2333BC-8043-E040-AAAF-4AF541DF64E4}">
      <dgm:prSet/>
      <dgm:spPr/>
      <dgm:t>
        <a:bodyPr/>
        <a:lstStyle/>
        <a:p>
          <a:endParaRPr lang="en-GB"/>
        </a:p>
      </dgm:t>
    </dgm:pt>
    <dgm:pt modelId="{D9BCF520-4160-884D-A12A-FE453996B194}" type="sibTrans" cxnId="{8F2333BC-8043-E040-AAAF-4AF541DF64E4}">
      <dgm:prSet/>
      <dgm:spPr/>
      <dgm:t>
        <a:bodyPr/>
        <a:lstStyle/>
        <a:p>
          <a:endParaRPr lang="en-GB"/>
        </a:p>
      </dgm:t>
    </dgm:pt>
    <dgm:pt modelId="{EA9870B4-8322-964D-AD59-85B59CD0A304}">
      <dgm:prSet phldrT="[Text]"/>
      <dgm:spPr/>
      <dgm:t>
        <a:bodyPr/>
        <a:lstStyle/>
        <a:p>
          <a:pPr>
            <a:defRPr b="1"/>
          </a:pPr>
          <a:r>
            <a:rPr lang="en-GB" b="1">
              <a:latin typeface="Arial" panose="020B0604020202020204" pitchFamily="34" charset="0"/>
              <a:cs typeface="Arial" panose="020B0604020202020204" pitchFamily="34" charset="0"/>
            </a:rPr>
            <a:t>Bone and skeletal symptoms</a:t>
          </a:r>
        </a:p>
      </dgm:t>
    </dgm:pt>
    <dgm:pt modelId="{27D8867F-C5F9-3945-AAD3-AFA2633324DE}" type="parTrans" cxnId="{7C156FBF-8E3F-1440-8646-408BADD3D8E4}">
      <dgm:prSet/>
      <dgm:spPr/>
      <dgm:t>
        <a:bodyPr/>
        <a:lstStyle/>
        <a:p>
          <a:endParaRPr lang="en-GB"/>
        </a:p>
      </dgm:t>
    </dgm:pt>
    <dgm:pt modelId="{298C21B5-F6CA-E343-926C-FF76CA846BF1}" type="sibTrans" cxnId="{7C156FBF-8E3F-1440-8646-408BADD3D8E4}">
      <dgm:prSet/>
      <dgm:spPr/>
      <dgm:t>
        <a:bodyPr/>
        <a:lstStyle/>
        <a:p>
          <a:endParaRPr lang="en-GB"/>
        </a:p>
      </dgm:t>
    </dgm:pt>
    <dgm:pt modelId="{1C7E7287-97A6-844A-A987-24118370F28A}">
      <dgm:prSet phldrT="[Text]"/>
      <dgm:spPr/>
      <dgm:t>
        <a:bodyPr/>
        <a:lstStyle/>
        <a:p>
          <a:r>
            <a:rPr lang="en-GB" i="0" dirty="0">
              <a:latin typeface="Arial" panose="020B0604020202020204" pitchFamily="34" charset="0"/>
              <a:cs typeface="Arial" panose="020B0604020202020204" pitchFamily="34" charset="0"/>
            </a:rPr>
            <a:t>Scoliosis (sideways curvature of the spine)</a:t>
          </a:r>
        </a:p>
      </dgm:t>
    </dgm:pt>
    <dgm:pt modelId="{255DEBAD-B63B-D44B-9B69-32E0FD396E68}" type="parTrans" cxnId="{0C0C2BF9-2005-1A4B-884E-B9D4E63047EA}">
      <dgm:prSet/>
      <dgm:spPr/>
      <dgm:t>
        <a:bodyPr/>
        <a:lstStyle/>
        <a:p>
          <a:endParaRPr lang="en-GB"/>
        </a:p>
      </dgm:t>
    </dgm:pt>
    <dgm:pt modelId="{926DE0B2-2750-3345-A8E3-9D00D82759D2}" type="sibTrans" cxnId="{0C0C2BF9-2005-1A4B-884E-B9D4E63047EA}">
      <dgm:prSet/>
      <dgm:spPr/>
      <dgm:t>
        <a:bodyPr/>
        <a:lstStyle/>
        <a:p>
          <a:endParaRPr lang="en-GB"/>
        </a:p>
      </dgm:t>
    </dgm:pt>
    <dgm:pt modelId="{F3E77715-11B4-5748-ACBD-7821F7F8C2E5}">
      <dgm:prSet phldrT="[Text]"/>
      <dgm:spPr/>
      <dgm:t>
        <a:bodyPr/>
        <a:lstStyle/>
        <a:p>
          <a:r>
            <a:rPr lang="en-GB" i="0" dirty="0">
              <a:latin typeface="Arial" panose="020B0604020202020204" pitchFamily="34" charset="0"/>
              <a:cs typeface="Arial" panose="020B0604020202020204" pitchFamily="34" charset="0"/>
            </a:rPr>
            <a:t>Sphenoid wing dysplasia (skull bone deformity)</a:t>
          </a:r>
        </a:p>
      </dgm:t>
    </dgm:pt>
    <dgm:pt modelId="{148B1580-B62F-004E-8D08-3C4136D2DEE6}" type="parTrans" cxnId="{DADAC283-C05F-2A4D-B545-CE96ABC99033}">
      <dgm:prSet/>
      <dgm:spPr/>
      <dgm:t>
        <a:bodyPr/>
        <a:lstStyle/>
        <a:p>
          <a:endParaRPr lang="en-GB"/>
        </a:p>
      </dgm:t>
    </dgm:pt>
    <dgm:pt modelId="{D6D03E11-B7B3-A14F-9F4D-2802999265D5}" type="sibTrans" cxnId="{DADAC283-C05F-2A4D-B545-CE96ABC99033}">
      <dgm:prSet/>
      <dgm:spPr/>
      <dgm:t>
        <a:bodyPr/>
        <a:lstStyle/>
        <a:p>
          <a:endParaRPr lang="en-GB"/>
        </a:p>
      </dgm:t>
    </dgm:pt>
    <dgm:pt modelId="{83200101-A830-2F49-A370-5439FAB83491}">
      <dgm:prSet/>
      <dgm:spPr/>
      <dgm:t>
        <a:bodyPr/>
        <a:lstStyle/>
        <a:p>
          <a:r>
            <a:rPr lang="en-US" dirty="0">
              <a:latin typeface="Arial" panose="020B0604020202020204" pitchFamily="34" charset="0"/>
              <a:cs typeface="Arial" panose="020B0604020202020204" pitchFamily="34" charset="0"/>
            </a:rPr>
            <a:t>Freckling in armpits.</a:t>
          </a:r>
        </a:p>
      </dgm:t>
    </dgm:pt>
    <dgm:pt modelId="{880A0417-E9CC-8A48-99C5-F5CCDF988B9F}" type="parTrans" cxnId="{1E7F4BB8-7323-F148-8F56-32F7EF0BA613}">
      <dgm:prSet/>
      <dgm:spPr/>
      <dgm:t>
        <a:bodyPr/>
        <a:lstStyle/>
        <a:p>
          <a:endParaRPr lang="en-GB"/>
        </a:p>
      </dgm:t>
    </dgm:pt>
    <dgm:pt modelId="{5F708D09-5484-A44B-A228-DDF8DC2EF2F7}" type="sibTrans" cxnId="{1E7F4BB8-7323-F148-8F56-32F7EF0BA613}">
      <dgm:prSet/>
      <dgm:spPr/>
      <dgm:t>
        <a:bodyPr/>
        <a:lstStyle/>
        <a:p>
          <a:endParaRPr lang="en-GB"/>
        </a:p>
      </dgm:t>
    </dgm:pt>
    <dgm:pt modelId="{1C9EC904-FD9E-EA4C-B7ED-CF735459C526}">
      <dgm:prSet/>
      <dgm:spPr/>
      <dgm:t>
        <a:bodyPr/>
        <a:lstStyle/>
        <a:p>
          <a:r>
            <a:rPr lang="en-US" dirty="0">
              <a:latin typeface="Arial" panose="020B0604020202020204" pitchFamily="34" charset="0"/>
              <a:cs typeface="Arial" panose="020B0604020202020204" pitchFamily="34" charset="0"/>
            </a:rPr>
            <a:t>Cutaneous neurofibromas</a:t>
          </a:r>
        </a:p>
      </dgm:t>
    </dgm:pt>
    <dgm:pt modelId="{01765989-0EAD-AE40-919E-C8FCA5597F04}" type="parTrans" cxnId="{6C35B216-DC93-F646-ABD6-64E59E0C3B93}">
      <dgm:prSet/>
      <dgm:spPr/>
      <dgm:t>
        <a:bodyPr/>
        <a:lstStyle/>
        <a:p>
          <a:endParaRPr lang="en-GB"/>
        </a:p>
      </dgm:t>
    </dgm:pt>
    <dgm:pt modelId="{9987C3D8-785C-9543-97B7-AB056D2E42B3}" type="sibTrans" cxnId="{6C35B216-DC93-F646-ABD6-64E59E0C3B93}">
      <dgm:prSet/>
      <dgm:spPr/>
      <dgm:t>
        <a:bodyPr/>
        <a:lstStyle/>
        <a:p>
          <a:endParaRPr lang="en-GB"/>
        </a:p>
      </dgm:t>
    </dgm:pt>
    <dgm:pt modelId="{D92D6A40-45B3-E348-A638-6AD28102A345}">
      <dgm:prSet/>
      <dgm:spPr/>
      <dgm:t>
        <a:bodyPr/>
        <a:lstStyle/>
        <a:p>
          <a:r>
            <a:rPr lang="en-US" dirty="0">
              <a:latin typeface="Arial" panose="020B0604020202020204" pitchFamily="34" charset="0"/>
              <a:cs typeface="Arial" panose="020B0604020202020204" pitchFamily="34" charset="0"/>
            </a:rPr>
            <a:t>Plexiform neurofibroma        (</a:t>
          </a:r>
          <a:r>
            <a:rPr lang="en-IN" b="0" i="0" u="none" dirty="0">
              <a:latin typeface="Arial" panose="020B0604020202020204" pitchFamily="34" charset="0"/>
              <a:cs typeface="Arial" panose="020B0604020202020204" pitchFamily="34" charset="0"/>
            </a:rPr>
            <a:t>Lammert, M. et al. (2005))</a:t>
          </a:r>
          <a:endParaRPr lang="en-US" dirty="0">
            <a:latin typeface="Arial" panose="020B0604020202020204" pitchFamily="34" charset="0"/>
            <a:cs typeface="Arial" panose="020B0604020202020204" pitchFamily="34" charset="0"/>
          </a:endParaRPr>
        </a:p>
      </dgm:t>
    </dgm:pt>
    <dgm:pt modelId="{631C7D6A-9E00-274B-8812-469EC4788649}" type="parTrans" cxnId="{A08E4642-FCD8-6646-AD6B-F1D3638C1868}">
      <dgm:prSet/>
      <dgm:spPr/>
      <dgm:t>
        <a:bodyPr/>
        <a:lstStyle/>
        <a:p>
          <a:endParaRPr lang="en-GB"/>
        </a:p>
      </dgm:t>
    </dgm:pt>
    <dgm:pt modelId="{1700BD8F-E524-9546-A32A-D26F5673B33C}" type="sibTrans" cxnId="{A08E4642-FCD8-6646-AD6B-F1D3638C1868}">
      <dgm:prSet/>
      <dgm:spPr/>
      <dgm:t>
        <a:bodyPr/>
        <a:lstStyle/>
        <a:p>
          <a:endParaRPr lang="en-GB"/>
        </a:p>
      </dgm:t>
    </dgm:pt>
    <dgm:pt modelId="{50C3997F-99A7-F840-9F0F-712DBA7713CC}">
      <dgm:prSet phldrT="[Text]"/>
      <dgm:spPr/>
      <dgm:t>
        <a:bodyPr/>
        <a:lstStyle/>
        <a:p>
          <a:r>
            <a:rPr lang="en-GB" i="0" dirty="0">
              <a:latin typeface="Arial" panose="020B0604020202020204" pitchFamily="34" charset="0"/>
              <a:cs typeface="Arial" panose="020B0604020202020204" pitchFamily="34" charset="0"/>
            </a:rPr>
            <a:t>Proptosis</a:t>
          </a:r>
        </a:p>
      </dgm:t>
    </dgm:pt>
    <dgm:pt modelId="{2AD1BD8E-A8AE-3342-920B-3C20BCCAC702}" type="parTrans" cxnId="{634A9EB6-7F2C-2845-A703-60BE6813C08A}">
      <dgm:prSet/>
      <dgm:spPr/>
      <dgm:t>
        <a:bodyPr/>
        <a:lstStyle/>
        <a:p>
          <a:endParaRPr lang="en-GB"/>
        </a:p>
      </dgm:t>
    </dgm:pt>
    <dgm:pt modelId="{C999BD89-F1B0-6049-AD98-4508382A9EDF}" type="sibTrans" cxnId="{634A9EB6-7F2C-2845-A703-60BE6813C08A}">
      <dgm:prSet/>
      <dgm:spPr/>
      <dgm:t>
        <a:bodyPr/>
        <a:lstStyle/>
        <a:p>
          <a:endParaRPr lang="en-GB"/>
        </a:p>
      </dgm:t>
    </dgm:pt>
    <dgm:pt modelId="{5F3DF123-0A9E-E248-8C17-887CA15FC0EB}">
      <dgm:prSet phldrT="[Text]"/>
      <dgm:spPr/>
      <dgm:t>
        <a:bodyPr/>
        <a:lstStyle/>
        <a:p>
          <a:endParaRPr lang="en-GB" dirty="0"/>
        </a:p>
      </dgm:t>
    </dgm:pt>
    <dgm:pt modelId="{D7C46C1B-4A51-9044-B19A-4ADFEFC102CC}" type="parTrans" cxnId="{D670DE47-6AE9-2B4D-8143-BA97A258DE37}">
      <dgm:prSet/>
      <dgm:spPr/>
      <dgm:t>
        <a:bodyPr/>
        <a:lstStyle/>
        <a:p>
          <a:endParaRPr lang="en-GB"/>
        </a:p>
      </dgm:t>
    </dgm:pt>
    <dgm:pt modelId="{2D490C09-9E3B-1549-8F78-42EBC187E3BC}" type="sibTrans" cxnId="{D670DE47-6AE9-2B4D-8143-BA97A258DE37}">
      <dgm:prSet/>
      <dgm:spPr/>
      <dgm:t>
        <a:bodyPr/>
        <a:lstStyle/>
        <a:p>
          <a:endParaRPr lang="en-GB"/>
        </a:p>
      </dgm:t>
    </dgm:pt>
    <dgm:pt modelId="{2074CBE6-D60A-7B4C-BE58-8B3135B8B29A}">
      <dgm:prSet phldrT="[Text]"/>
      <dgm:spPr/>
      <dgm:t>
        <a:bodyPr/>
        <a:lstStyle/>
        <a:p>
          <a:r>
            <a:rPr lang="en-GB" i="0" dirty="0">
              <a:latin typeface="Arial" panose="020B0604020202020204" pitchFamily="34" charset="0"/>
              <a:cs typeface="Arial" panose="020B0604020202020204" pitchFamily="34" charset="0"/>
            </a:rPr>
            <a:t>Reduced visual acuity (</a:t>
          </a:r>
          <a:r>
            <a:rPr lang="en-GB" i="0" dirty="0" err="1">
              <a:latin typeface="Arial" panose="020B0604020202020204" pitchFamily="34" charset="0"/>
              <a:cs typeface="Arial" panose="020B0604020202020204" pitchFamily="34" charset="0"/>
            </a:rPr>
            <a:t>graudual</a:t>
          </a:r>
          <a:r>
            <a:rPr lang="en-GB" i="0" dirty="0">
              <a:latin typeface="Arial" panose="020B0604020202020204" pitchFamily="34" charset="0"/>
              <a:cs typeface="Arial" panose="020B0604020202020204" pitchFamily="34" charset="0"/>
            </a:rPr>
            <a:t> vision loss from nerve compression)</a:t>
          </a:r>
          <a:r>
            <a:rPr lang="en-IN" b="0" i="0" u="none" dirty="0">
              <a:latin typeface="Arial" panose="020B0604020202020204" pitchFamily="34" charset="0"/>
              <a:cs typeface="Arial" panose="020B0604020202020204" pitchFamily="34" charset="0"/>
            </a:rPr>
            <a:t>(Neurofibromatosis Type 1: MedlinePlus Genetics, n.d.-b)</a:t>
          </a:r>
          <a:endParaRPr lang="en-GB" i="0" dirty="0">
            <a:latin typeface="Arial" panose="020B0604020202020204" pitchFamily="34" charset="0"/>
            <a:cs typeface="Arial" panose="020B0604020202020204" pitchFamily="34" charset="0"/>
          </a:endParaRPr>
        </a:p>
      </dgm:t>
    </dgm:pt>
    <dgm:pt modelId="{743BD6D9-3583-5749-B310-89FD5FB42197}" type="parTrans" cxnId="{2E198350-A796-134A-9BF5-D7C348DFA71E}">
      <dgm:prSet/>
      <dgm:spPr/>
      <dgm:t>
        <a:bodyPr/>
        <a:lstStyle/>
        <a:p>
          <a:endParaRPr lang="en-GB"/>
        </a:p>
      </dgm:t>
    </dgm:pt>
    <dgm:pt modelId="{F62B378C-BB66-584B-B04C-005D29791B01}" type="sibTrans" cxnId="{2E198350-A796-134A-9BF5-D7C348DFA71E}">
      <dgm:prSet/>
      <dgm:spPr/>
      <dgm:t>
        <a:bodyPr/>
        <a:lstStyle/>
        <a:p>
          <a:endParaRPr lang="en-GB"/>
        </a:p>
      </dgm:t>
    </dgm:pt>
    <dgm:pt modelId="{B8C7A0CC-DA01-5443-8607-932680CD6B06}">
      <dgm:prSet phldrT="[Text]"/>
      <dgm:spPr/>
      <dgm:t>
        <a:bodyPr/>
        <a:lstStyle/>
        <a:p>
          <a:r>
            <a:rPr lang="en-GB" i="0" dirty="0">
              <a:latin typeface="Arial" panose="020B0604020202020204" pitchFamily="34" charset="0"/>
              <a:cs typeface="Arial" panose="020B0604020202020204" pitchFamily="34" charset="0"/>
            </a:rPr>
            <a:t>Tibial dysplasia (fractures to lower leg bone)</a:t>
          </a:r>
        </a:p>
      </dgm:t>
    </dgm:pt>
    <dgm:pt modelId="{F8A044A3-C2A6-374D-A4D5-F01BC09FE955}" type="parTrans" cxnId="{22D73BFB-AE43-CC4C-956D-AB68DD697466}">
      <dgm:prSet/>
      <dgm:spPr/>
      <dgm:t>
        <a:bodyPr/>
        <a:lstStyle/>
        <a:p>
          <a:endParaRPr lang="en-GB"/>
        </a:p>
      </dgm:t>
    </dgm:pt>
    <dgm:pt modelId="{356E40FC-54A2-7A4A-8317-D877BD45FAA4}" type="sibTrans" cxnId="{22D73BFB-AE43-CC4C-956D-AB68DD697466}">
      <dgm:prSet/>
      <dgm:spPr/>
      <dgm:t>
        <a:bodyPr/>
        <a:lstStyle/>
        <a:p>
          <a:endParaRPr lang="en-GB"/>
        </a:p>
      </dgm:t>
    </dgm:pt>
    <dgm:pt modelId="{B02306BF-D626-6445-AE38-1A5C85665FAB}">
      <dgm:prSet phldrT="[Text]"/>
      <dgm:spPr/>
      <dgm:t>
        <a:bodyPr/>
        <a:lstStyle/>
        <a:p>
          <a:r>
            <a:rPr lang="en-GB" i="0" dirty="0">
              <a:latin typeface="Arial" panose="020B0604020202020204" pitchFamily="34" charset="0"/>
              <a:cs typeface="Arial" panose="020B0604020202020204" pitchFamily="34" charset="0"/>
            </a:rPr>
            <a:t>Bone abnormalities</a:t>
          </a:r>
          <a:r>
            <a:rPr lang="en-GB" i="0" dirty="0"/>
            <a:t> </a:t>
          </a:r>
          <a:r>
            <a:rPr lang="en-IN" b="0" i="0" u="none" dirty="0">
              <a:latin typeface="Arial" panose="020B0604020202020204" pitchFamily="34" charset="0"/>
              <a:cs typeface="Arial" panose="020B0604020202020204" pitchFamily="34" charset="0"/>
            </a:rPr>
            <a:t>(Neurofibromatosis Type 1: MedlinePlus Genetics, n.d.-b)</a:t>
          </a:r>
          <a:endParaRPr lang="en-GB" i="0" dirty="0">
            <a:latin typeface="Arial" panose="020B0604020202020204" pitchFamily="34" charset="0"/>
            <a:cs typeface="Arial" panose="020B0604020202020204" pitchFamily="34" charset="0"/>
          </a:endParaRPr>
        </a:p>
      </dgm:t>
    </dgm:pt>
    <dgm:pt modelId="{67F89A1B-AFD2-7249-A568-94B6972B0FED}" type="parTrans" cxnId="{0080B591-6701-CD40-BC6F-C0285EE64FE3}">
      <dgm:prSet/>
      <dgm:spPr/>
      <dgm:t>
        <a:bodyPr/>
        <a:lstStyle/>
        <a:p>
          <a:endParaRPr lang="en-GB"/>
        </a:p>
      </dgm:t>
    </dgm:pt>
    <dgm:pt modelId="{6F92F1AF-5A81-B34D-BB99-434EC7B6314C}" type="sibTrans" cxnId="{0080B591-6701-CD40-BC6F-C0285EE64FE3}">
      <dgm:prSet/>
      <dgm:spPr/>
      <dgm:t>
        <a:bodyPr/>
        <a:lstStyle/>
        <a:p>
          <a:endParaRPr lang="en-GB"/>
        </a:p>
      </dgm:t>
    </dgm:pt>
    <dgm:pt modelId="{4E75405B-46FB-9841-99FA-6EA7B07D99A0}" type="pres">
      <dgm:prSet presAssocID="{2FC23B1A-3120-954E-93AA-ED8695627C66}" presName="Name0" presStyleCnt="0">
        <dgm:presLayoutVars>
          <dgm:dir/>
          <dgm:animLvl val="lvl"/>
          <dgm:resizeHandles val="exact"/>
        </dgm:presLayoutVars>
      </dgm:prSet>
      <dgm:spPr/>
    </dgm:pt>
    <dgm:pt modelId="{DF60242E-166B-6442-8805-6601814BED46}" type="pres">
      <dgm:prSet presAssocID="{ED2BCEAC-6251-9F49-9FA8-F4815937DFFC}" presName="composite" presStyleCnt="0"/>
      <dgm:spPr/>
    </dgm:pt>
    <dgm:pt modelId="{E086FA6A-1FCB-934C-AD34-22F8EF3364CB}" type="pres">
      <dgm:prSet presAssocID="{ED2BCEAC-6251-9F49-9FA8-F4815937DFFC}" presName="parTx" presStyleLbl="alignNode1" presStyleIdx="0" presStyleCnt="3">
        <dgm:presLayoutVars>
          <dgm:chMax val="0"/>
          <dgm:chPref val="0"/>
          <dgm:bulletEnabled val="1"/>
        </dgm:presLayoutVars>
      </dgm:prSet>
      <dgm:spPr/>
    </dgm:pt>
    <dgm:pt modelId="{646FF4AF-AE49-1B4D-B9FC-2B51176C08E9}" type="pres">
      <dgm:prSet presAssocID="{ED2BCEAC-6251-9F49-9FA8-F4815937DFFC}" presName="desTx" presStyleLbl="alignAccFollowNode1" presStyleIdx="0" presStyleCnt="3">
        <dgm:presLayoutVars>
          <dgm:bulletEnabled val="1"/>
        </dgm:presLayoutVars>
      </dgm:prSet>
      <dgm:spPr/>
    </dgm:pt>
    <dgm:pt modelId="{F03BF516-9070-8541-B5C7-765014040253}" type="pres">
      <dgm:prSet presAssocID="{8D0A92EC-68A6-344E-BAA3-A272119B2D15}" presName="space" presStyleCnt="0"/>
      <dgm:spPr/>
    </dgm:pt>
    <dgm:pt modelId="{88CE167B-5E91-F541-B6A9-6DAB569181C1}" type="pres">
      <dgm:prSet presAssocID="{C4D7B220-70D9-9C4D-843F-2E2F5701CB47}" presName="composite" presStyleCnt="0"/>
      <dgm:spPr/>
    </dgm:pt>
    <dgm:pt modelId="{E5D23EFB-6766-FA41-81EE-A4C73BC54881}" type="pres">
      <dgm:prSet presAssocID="{C4D7B220-70D9-9C4D-843F-2E2F5701CB47}" presName="parTx" presStyleLbl="alignNode1" presStyleIdx="1" presStyleCnt="3">
        <dgm:presLayoutVars>
          <dgm:chMax val="0"/>
          <dgm:chPref val="0"/>
          <dgm:bulletEnabled val="1"/>
        </dgm:presLayoutVars>
      </dgm:prSet>
      <dgm:spPr/>
    </dgm:pt>
    <dgm:pt modelId="{E5D916DC-4849-304F-B5FE-05119855FDA1}" type="pres">
      <dgm:prSet presAssocID="{C4D7B220-70D9-9C4D-843F-2E2F5701CB47}" presName="desTx" presStyleLbl="alignAccFollowNode1" presStyleIdx="1" presStyleCnt="3">
        <dgm:presLayoutVars>
          <dgm:bulletEnabled val="1"/>
        </dgm:presLayoutVars>
      </dgm:prSet>
      <dgm:spPr/>
    </dgm:pt>
    <dgm:pt modelId="{E3C8ED34-163C-2B47-8143-7EDE8C08D0C7}" type="pres">
      <dgm:prSet presAssocID="{98CFF01D-C650-5844-A421-92D67DF4A5E2}" presName="space" presStyleCnt="0"/>
      <dgm:spPr/>
    </dgm:pt>
    <dgm:pt modelId="{55E84B69-8187-0944-945A-DEF1F3067297}" type="pres">
      <dgm:prSet presAssocID="{EA9870B4-8322-964D-AD59-85B59CD0A304}" presName="composite" presStyleCnt="0"/>
      <dgm:spPr/>
    </dgm:pt>
    <dgm:pt modelId="{75D38C03-EDEF-AC4E-A44F-6CE97CE99A5C}" type="pres">
      <dgm:prSet presAssocID="{EA9870B4-8322-964D-AD59-85B59CD0A304}" presName="parTx" presStyleLbl="alignNode1" presStyleIdx="2" presStyleCnt="3">
        <dgm:presLayoutVars>
          <dgm:chMax val="0"/>
          <dgm:chPref val="0"/>
          <dgm:bulletEnabled val="1"/>
        </dgm:presLayoutVars>
      </dgm:prSet>
      <dgm:spPr/>
    </dgm:pt>
    <dgm:pt modelId="{EF76F04E-02DA-C146-B0D3-C65C2F7D9E48}" type="pres">
      <dgm:prSet presAssocID="{EA9870B4-8322-964D-AD59-85B59CD0A304}" presName="desTx" presStyleLbl="alignAccFollowNode1" presStyleIdx="2" presStyleCnt="3">
        <dgm:presLayoutVars>
          <dgm:bulletEnabled val="1"/>
        </dgm:presLayoutVars>
      </dgm:prSet>
      <dgm:spPr/>
    </dgm:pt>
  </dgm:ptLst>
  <dgm:cxnLst>
    <dgm:cxn modelId="{F3F48B07-468B-FF4D-90B9-CDA39BDE18B7}" type="presOf" srcId="{ED2BCEAC-6251-9F49-9FA8-F4815937DFFC}" destId="{E086FA6A-1FCB-934C-AD34-22F8EF3364CB}" srcOrd="0" destOrd="0" presId="urn:microsoft.com/office/officeart/2005/8/layout/hList1"/>
    <dgm:cxn modelId="{06C1BE08-BFCB-B142-9C8D-2C6D5BCECEFF}" type="presOf" srcId="{50C3997F-99A7-F840-9F0F-712DBA7713CC}" destId="{E5D916DC-4849-304F-B5FE-05119855FDA1}" srcOrd="0" destOrd="2" presId="urn:microsoft.com/office/officeart/2005/8/layout/hList1"/>
    <dgm:cxn modelId="{2CAF7E10-8D64-B147-BB98-C7EAE7C3DCDD}" type="presOf" srcId="{B02306BF-D626-6445-AE38-1A5C85665FAB}" destId="{EF76F04E-02DA-C146-B0D3-C65C2F7D9E48}" srcOrd="0" destOrd="3" presId="urn:microsoft.com/office/officeart/2005/8/layout/hList1"/>
    <dgm:cxn modelId="{15808510-27AF-8343-8AC3-CAD98DE7040A}" type="presOf" srcId="{EB86C7E8-2B85-9549-A914-EC307F064906}" destId="{E5D916DC-4849-304F-B5FE-05119855FDA1}" srcOrd="0" destOrd="1" presId="urn:microsoft.com/office/officeart/2005/8/layout/hList1"/>
    <dgm:cxn modelId="{22836A12-1C3B-9443-9C2C-3638040CED6E}" type="presOf" srcId="{5F3DF123-0A9E-E248-8C17-887CA15FC0EB}" destId="{E5D916DC-4849-304F-B5FE-05119855FDA1}" srcOrd="0" destOrd="4" presId="urn:microsoft.com/office/officeart/2005/8/layout/hList1"/>
    <dgm:cxn modelId="{6C35B216-DC93-F646-ABD6-64E59E0C3B93}" srcId="{ED2BCEAC-6251-9F49-9FA8-F4815937DFFC}" destId="{1C9EC904-FD9E-EA4C-B7ED-CF735459C526}" srcOrd="2" destOrd="0" parTransId="{01765989-0EAD-AE40-919E-C8FCA5597F04}" sibTransId="{9987C3D8-785C-9543-97B7-AB056D2E42B3}"/>
    <dgm:cxn modelId="{DA0C781A-C259-2945-A30B-0A2980E35F38}" type="presOf" srcId="{D92D6A40-45B3-E348-A638-6AD28102A345}" destId="{646FF4AF-AE49-1B4D-B9FC-2B51176C08E9}" srcOrd="0" destOrd="3" presId="urn:microsoft.com/office/officeart/2005/8/layout/hList1"/>
    <dgm:cxn modelId="{6FB9301B-C0B2-3946-B0F0-8D32A4E20558}" type="presOf" srcId="{1C7E7287-97A6-844A-A987-24118370F28A}" destId="{EF76F04E-02DA-C146-B0D3-C65C2F7D9E48}" srcOrd="0" destOrd="0" presId="urn:microsoft.com/office/officeart/2005/8/layout/hList1"/>
    <dgm:cxn modelId="{C7877A23-E930-DC46-93FE-2505AEF11AC2}" srcId="{ED2BCEAC-6251-9F49-9FA8-F4815937DFFC}" destId="{C13DBAFC-FF5C-FC44-B570-37FAC163D1B2}" srcOrd="0" destOrd="0" parTransId="{9117BFC7-7A37-1847-A56F-425D16957287}" sibTransId="{1BDD2637-7F2B-5045-8AD3-7D25513D6D22}"/>
    <dgm:cxn modelId="{A9059523-E604-0F47-B884-951229D3EEFF}" type="presOf" srcId="{8F437F09-C1A6-4F41-B2CB-39EEFFE18D70}" destId="{E5D916DC-4849-304F-B5FE-05119855FDA1}" srcOrd="0" destOrd="0" presId="urn:microsoft.com/office/officeart/2005/8/layout/hList1"/>
    <dgm:cxn modelId="{70291341-2208-594E-B493-34AE6BC519F8}" srcId="{C4D7B220-70D9-9C4D-843F-2E2F5701CB47}" destId="{8F437F09-C1A6-4F41-B2CB-39EEFFE18D70}" srcOrd="0" destOrd="0" parTransId="{01DD3CEB-6742-874C-9E3F-BE139F20E324}" sibTransId="{049B6F75-FE48-2F4E-AB60-36850BC14D3D}"/>
    <dgm:cxn modelId="{A08E4642-FCD8-6646-AD6B-F1D3638C1868}" srcId="{ED2BCEAC-6251-9F49-9FA8-F4815937DFFC}" destId="{D92D6A40-45B3-E348-A638-6AD28102A345}" srcOrd="3" destOrd="0" parTransId="{631C7D6A-9E00-274B-8812-469EC4788649}" sibTransId="{1700BD8F-E524-9546-A32A-D26F5673B33C}"/>
    <dgm:cxn modelId="{D670DE47-6AE9-2B4D-8143-BA97A258DE37}" srcId="{C4D7B220-70D9-9C4D-843F-2E2F5701CB47}" destId="{5F3DF123-0A9E-E248-8C17-887CA15FC0EB}" srcOrd="4" destOrd="0" parTransId="{D7C46C1B-4A51-9044-B19A-4ADFEFC102CC}" sibTransId="{2D490C09-9E3B-1549-8F78-42EBC187E3BC}"/>
    <dgm:cxn modelId="{1979A64D-4FF9-3447-8DF9-828A75206884}" type="presOf" srcId="{1C9EC904-FD9E-EA4C-B7ED-CF735459C526}" destId="{646FF4AF-AE49-1B4D-B9FC-2B51176C08E9}" srcOrd="0" destOrd="2" presId="urn:microsoft.com/office/officeart/2005/8/layout/hList1"/>
    <dgm:cxn modelId="{BDE0374F-66C8-5A4D-8050-FD9D62243E0E}" srcId="{2FC23B1A-3120-954E-93AA-ED8695627C66}" destId="{ED2BCEAC-6251-9F49-9FA8-F4815937DFFC}" srcOrd="0" destOrd="0" parTransId="{362A21F6-AB72-BF43-9A61-199123BF980F}" sibTransId="{8D0A92EC-68A6-344E-BAA3-A272119B2D15}"/>
    <dgm:cxn modelId="{2E198350-A796-134A-9BF5-D7C348DFA71E}" srcId="{C4D7B220-70D9-9C4D-843F-2E2F5701CB47}" destId="{2074CBE6-D60A-7B4C-BE58-8B3135B8B29A}" srcOrd="3" destOrd="0" parTransId="{743BD6D9-3583-5749-B310-89FD5FB42197}" sibTransId="{F62B378C-BB66-584B-B04C-005D29791B01}"/>
    <dgm:cxn modelId="{A72F8852-2465-0145-8D29-31D3CFD1D73A}" type="presOf" srcId="{B8C7A0CC-DA01-5443-8607-932680CD6B06}" destId="{EF76F04E-02DA-C146-B0D3-C65C2F7D9E48}" srcOrd="0" destOrd="1" presId="urn:microsoft.com/office/officeart/2005/8/layout/hList1"/>
    <dgm:cxn modelId="{09F7CA56-8AEE-C342-81B9-60B996C29923}" type="presOf" srcId="{C13DBAFC-FF5C-FC44-B570-37FAC163D1B2}" destId="{646FF4AF-AE49-1B4D-B9FC-2B51176C08E9}" srcOrd="0" destOrd="0" presId="urn:microsoft.com/office/officeart/2005/8/layout/hList1"/>
    <dgm:cxn modelId="{8259376D-8C2E-5B4E-A0D1-9C4F337810C0}" type="presOf" srcId="{2074CBE6-D60A-7B4C-BE58-8B3135B8B29A}" destId="{E5D916DC-4849-304F-B5FE-05119855FDA1}" srcOrd="0" destOrd="3" presId="urn:microsoft.com/office/officeart/2005/8/layout/hList1"/>
    <dgm:cxn modelId="{DADAC283-C05F-2A4D-B545-CE96ABC99033}" srcId="{EA9870B4-8322-964D-AD59-85B59CD0A304}" destId="{F3E77715-11B4-5748-ACBD-7821F7F8C2E5}" srcOrd="2" destOrd="0" parTransId="{148B1580-B62F-004E-8D08-3C4136D2DEE6}" sibTransId="{D6D03E11-B7B3-A14F-9F4D-2802999265D5}"/>
    <dgm:cxn modelId="{2F96538D-2645-4B43-9FD6-9AD2E108A993}" type="presOf" srcId="{C4D7B220-70D9-9C4D-843F-2E2F5701CB47}" destId="{E5D23EFB-6766-FA41-81EE-A4C73BC54881}" srcOrd="0" destOrd="0" presId="urn:microsoft.com/office/officeart/2005/8/layout/hList1"/>
    <dgm:cxn modelId="{0080B591-6701-CD40-BC6F-C0285EE64FE3}" srcId="{EA9870B4-8322-964D-AD59-85B59CD0A304}" destId="{B02306BF-D626-6445-AE38-1A5C85665FAB}" srcOrd="3" destOrd="0" parTransId="{67F89A1B-AFD2-7249-A568-94B6972B0FED}" sibTransId="{6F92F1AF-5A81-B34D-BB99-434EC7B6314C}"/>
    <dgm:cxn modelId="{8590D2A5-FAEF-1B41-AB62-ACC2D0C5EE83}" type="presOf" srcId="{F3E77715-11B4-5748-ACBD-7821F7F8C2E5}" destId="{EF76F04E-02DA-C146-B0D3-C65C2F7D9E48}" srcOrd="0" destOrd="2" presId="urn:microsoft.com/office/officeart/2005/8/layout/hList1"/>
    <dgm:cxn modelId="{634A9EB6-7F2C-2845-A703-60BE6813C08A}" srcId="{C4D7B220-70D9-9C4D-843F-2E2F5701CB47}" destId="{50C3997F-99A7-F840-9F0F-712DBA7713CC}" srcOrd="2" destOrd="0" parTransId="{2AD1BD8E-A8AE-3342-920B-3C20BCCAC702}" sibTransId="{C999BD89-F1B0-6049-AD98-4508382A9EDF}"/>
    <dgm:cxn modelId="{1E7F4BB8-7323-F148-8F56-32F7EF0BA613}" srcId="{ED2BCEAC-6251-9F49-9FA8-F4815937DFFC}" destId="{83200101-A830-2F49-A370-5439FAB83491}" srcOrd="1" destOrd="0" parTransId="{880A0417-E9CC-8A48-99C5-F5CCDF988B9F}" sibTransId="{5F708D09-5484-A44B-A228-DDF8DC2EF2F7}"/>
    <dgm:cxn modelId="{8F2333BC-8043-E040-AAAF-4AF541DF64E4}" srcId="{C4D7B220-70D9-9C4D-843F-2E2F5701CB47}" destId="{EB86C7E8-2B85-9549-A914-EC307F064906}" srcOrd="1" destOrd="0" parTransId="{5C5F600A-2297-E24E-BA87-FAF135DCAAC0}" sibTransId="{D9BCF520-4160-884D-A12A-FE453996B194}"/>
    <dgm:cxn modelId="{7C156FBF-8E3F-1440-8646-408BADD3D8E4}" srcId="{2FC23B1A-3120-954E-93AA-ED8695627C66}" destId="{EA9870B4-8322-964D-AD59-85B59CD0A304}" srcOrd="2" destOrd="0" parTransId="{27D8867F-C5F9-3945-AAD3-AFA2633324DE}" sibTransId="{298C21B5-F6CA-E343-926C-FF76CA846BF1}"/>
    <dgm:cxn modelId="{F76A5EC3-D521-F645-BAC9-8B5AF72ED1D9}" type="presOf" srcId="{83200101-A830-2F49-A370-5439FAB83491}" destId="{646FF4AF-AE49-1B4D-B9FC-2B51176C08E9}" srcOrd="0" destOrd="1" presId="urn:microsoft.com/office/officeart/2005/8/layout/hList1"/>
    <dgm:cxn modelId="{E08690D7-AC5D-FD40-AD31-DBAF79FD25FC}" type="presOf" srcId="{EA9870B4-8322-964D-AD59-85B59CD0A304}" destId="{75D38C03-EDEF-AC4E-A44F-6CE97CE99A5C}" srcOrd="0" destOrd="0" presId="urn:microsoft.com/office/officeart/2005/8/layout/hList1"/>
    <dgm:cxn modelId="{9C6FAAEA-94D5-1C4B-B884-D592BA813A84}" srcId="{2FC23B1A-3120-954E-93AA-ED8695627C66}" destId="{C4D7B220-70D9-9C4D-843F-2E2F5701CB47}" srcOrd="1" destOrd="0" parTransId="{970EE4F7-5DE5-774B-8ED8-F9EACB480E33}" sibTransId="{98CFF01D-C650-5844-A421-92D67DF4A5E2}"/>
    <dgm:cxn modelId="{ACB5C9F1-8C14-6C48-91B8-B9C400288F44}" type="presOf" srcId="{2FC23B1A-3120-954E-93AA-ED8695627C66}" destId="{4E75405B-46FB-9841-99FA-6EA7B07D99A0}" srcOrd="0" destOrd="0" presId="urn:microsoft.com/office/officeart/2005/8/layout/hList1"/>
    <dgm:cxn modelId="{0C0C2BF9-2005-1A4B-884E-B9D4E63047EA}" srcId="{EA9870B4-8322-964D-AD59-85B59CD0A304}" destId="{1C7E7287-97A6-844A-A987-24118370F28A}" srcOrd="0" destOrd="0" parTransId="{255DEBAD-B63B-D44B-9B69-32E0FD396E68}" sibTransId="{926DE0B2-2750-3345-A8E3-9D00D82759D2}"/>
    <dgm:cxn modelId="{22D73BFB-AE43-CC4C-956D-AB68DD697466}" srcId="{EA9870B4-8322-964D-AD59-85B59CD0A304}" destId="{B8C7A0CC-DA01-5443-8607-932680CD6B06}" srcOrd="1" destOrd="0" parTransId="{F8A044A3-C2A6-374D-A4D5-F01BC09FE955}" sibTransId="{356E40FC-54A2-7A4A-8317-D877BD45FAA4}"/>
    <dgm:cxn modelId="{85559624-5CFF-894A-85F0-D0AD6B3D6EB5}" type="presParOf" srcId="{4E75405B-46FB-9841-99FA-6EA7B07D99A0}" destId="{DF60242E-166B-6442-8805-6601814BED46}" srcOrd="0" destOrd="0" presId="urn:microsoft.com/office/officeart/2005/8/layout/hList1"/>
    <dgm:cxn modelId="{02029063-398F-2843-9CBC-790C3C1730F9}" type="presParOf" srcId="{DF60242E-166B-6442-8805-6601814BED46}" destId="{E086FA6A-1FCB-934C-AD34-22F8EF3364CB}" srcOrd="0" destOrd="0" presId="urn:microsoft.com/office/officeart/2005/8/layout/hList1"/>
    <dgm:cxn modelId="{DB9E35BB-BBF4-434A-8AB6-0B42C474E8B4}" type="presParOf" srcId="{DF60242E-166B-6442-8805-6601814BED46}" destId="{646FF4AF-AE49-1B4D-B9FC-2B51176C08E9}" srcOrd="1" destOrd="0" presId="urn:microsoft.com/office/officeart/2005/8/layout/hList1"/>
    <dgm:cxn modelId="{3054735C-7F27-924D-AE7E-D66385861C45}" type="presParOf" srcId="{4E75405B-46FB-9841-99FA-6EA7B07D99A0}" destId="{F03BF516-9070-8541-B5C7-765014040253}" srcOrd="1" destOrd="0" presId="urn:microsoft.com/office/officeart/2005/8/layout/hList1"/>
    <dgm:cxn modelId="{1C69F4E4-69BA-5B43-AFA6-250E10672FD4}" type="presParOf" srcId="{4E75405B-46FB-9841-99FA-6EA7B07D99A0}" destId="{88CE167B-5E91-F541-B6A9-6DAB569181C1}" srcOrd="2" destOrd="0" presId="urn:microsoft.com/office/officeart/2005/8/layout/hList1"/>
    <dgm:cxn modelId="{750B0086-D978-7047-BB5D-71D58C948471}" type="presParOf" srcId="{88CE167B-5E91-F541-B6A9-6DAB569181C1}" destId="{E5D23EFB-6766-FA41-81EE-A4C73BC54881}" srcOrd="0" destOrd="0" presId="urn:microsoft.com/office/officeart/2005/8/layout/hList1"/>
    <dgm:cxn modelId="{32C6CC62-5735-E248-BB83-5BA680C40BF0}" type="presParOf" srcId="{88CE167B-5E91-F541-B6A9-6DAB569181C1}" destId="{E5D916DC-4849-304F-B5FE-05119855FDA1}" srcOrd="1" destOrd="0" presId="urn:microsoft.com/office/officeart/2005/8/layout/hList1"/>
    <dgm:cxn modelId="{91527AE6-D022-8F43-8C0E-0518B9311960}" type="presParOf" srcId="{4E75405B-46FB-9841-99FA-6EA7B07D99A0}" destId="{E3C8ED34-163C-2B47-8143-7EDE8C08D0C7}" srcOrd="3" destOrd="0" presId="urn:microsoft.com/office/officeart/2005/8/layout/hList1"/>
    <dgm:cxn modelId="{7FE4A934-3FFD-5F4C-A561-87437C36C16D}" type="presParOf" srcId="{4E75405B-46FB-9841-99FA-6EA7B07D99A0}" destId="{55E84B69-8187-0944-945A-DEF1F3067297}" srcOrd="4" destOrd="0" presId="urn:microsoft.com/office/officeart/2005/8/layout/hList1"/>
    <dgm:cxn modelId="{CA411CD5-B245-9145-9EDE-F9615CC95530}" type="presParOf" srcId="{55E84B69-8187-0944-945A-DEF1F3067297}" destId="{75D38C03-EDEF-AC4E-A44F-6CE97CE99A5C}" srcOrd="0" destOrd="0" presId="urn:microsoft.com/office/officeart/2005/8/layout/hList1"/>
    <dgm:cxn modelId="{B09EC13F-02CF-0245-8CFC-DF7090232D08}" type="presParOf" srcId="{55E84B69-8187-0944-945A-DEF1F3067297}" destId="{EF76F04E-02DA-C146-B0D3-C65C2F7D9E4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6FA6A-1FCB-934C-AD34-22F8EF3364CB}">
      <dsp:nvSpPr>
        <dsp:cNvPr id="0" name=""/>
        <dsp:cNvSpPr/>
      </dsp:nvSpPr>
      <dsp:spPr>
        <a:xfrm>
          <a:off x="2808" y="636129"/>
          <a:ext cx="2738349" cy="374400"/>
        </a:xfrm>
        <a:prstGeom prst="rect">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b="1" kern="1200">
              <a:latin typeface="Arial" panose="020B0604020202020204" pitchFamily="34" charset="0"/>
              <a:cs typeface="Arial" panose="020B0604020202020204" pitchFamily="34" charset="0"/>
            </a:rPr>
            <a:t>Skin symptoms</a:t>
          </a:r>
        </a:p>
      </dsp:txBody>
      <dsp:txXfrm>
        <a:off x="2808" y="636129"/>
        <a:ext cx="2738349" cy="374400"/>
      </dsp:txXfrm>
    </dsp:sp>
    <dsp:sp modelId="{646FF4AF-AE49-1B4D-B9FC-2B51176C08E9}">
      <dsp:nvSpPr>
        <dsp:cNvPr id="0" name=""/>
        <dsp:cNvSpPr/>
      </dsp:nvSpPr>
      <dsp:spPr>
        <a:xfrm>
          <a:off x="2808" y="1010529"/>
          <a:ext cx="2738349" cy="2007281"/>
        </a:xfrm>
        <a:prstGeom prst="rect">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US" sz="1300" kern="1200" dirty="0">
              <a:latin typeface="Arial" panose="020B0604020202020204" pitchFamily="34" charset="0"/>
              <a:cs typeface="Arial" panose="020B0604020202020204" pitchFamily="34" charset="0"/>
            </a:rPr>
            <a:t>Multiple café-au-lait spots (light brown skin patches)</a:t>
          </a:r>
          <a:endParaRPr lang="en-GB" sz="1300" kern="1200" dirty="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15000"/>
            </a:spcAft>
            <a:buChar char="•"/>
          </a:pPr>
          <a:r>
            <a:rPr lang="en-US" sz="1300" kern="1200" dirty="0">
              <a:latin typeface="Arial" panose="020B0604020202020204" pitchFamily="34" charset="0"/>
              <a:cs typeface="Arial" panose="020B0604020202020204" pitchFamily="34" charset="0"/>
            </a:rPr>
            <a:t>Freckling in armpits.</a:t>
          </a:r>
        </a:p>
        <a:p>
          <a:pPr marL="114300" lvl="1" indent="-114300" algn="l" defTabSz="577850">
            <a:lnSpc>
              <a:spcPct val="90000"/>
            </a:lnSpc>
            <a:spcBef>
              <a:spcPct val="0"/>
            </a:spcBef>
            <a:spcAft>
              <a:spcPct val="15000"/>
            </a:spcAft>
            <a:buChar char="•"/>
          </a:pPr>
          <a:r>
            <a:rPr lang="en-US" sz="1300" kern="1200" dirty="0">
              <a:latin typeface="Arial" panose="020B0604020202020204" pitchFamily="34" charset="0"/>
              <a:cs typeface="Arial" panose="020B0604020202020204" pitchFamily="34" charset="0"/>
            </a:rPr>
            <a:t>Cutaneous neurofibromas</a:t>
          </a:r>
        </a:p>
        <a:p>
          <a:pPr marL="114300" lvl="1" indent="-114300" algn="l" defTabSz="577850">
            <a:lnSpc>
              <a:spcPct val="90000"/>
            </a:lnSpc>
            <a:spcBef>
              <a:spcPct val="0"/>
            </a:spcBef>
            <a:spcAft>
              <a:spcPct val="15000"/>
            </a:spcAft>
            <a:buChar char="•"/>
          </a:pPr>
          <a:r>
            <a:rPr lang="en-US" sz="1300" kern="1200" dirty="0">
              <a:latin typeface="Arial" panose="020B0604020202020204" pitchFamily="34" charset="0"/>
              <a:cs typeface="Arial" panose="020B0604020202020204" pitchFamily="34" charset="0"/>
            </a:rPr>
            <a:t>Plexiform neurofibroma        (</a:t>
          </a:r>
          <a:r>
            <a:rPr lang="en-IN" sz="1300" b="0" i="0" u="none" kern="1200" dirty="0">
              <a:latin typeface="Arial" panose="020B0604020202020204" pitchFamily="34" charset="0"/>
              <a:cs typeface="Arial" panose="020B0604020202020204" pitchFamily="34" charset="0"/>
            </a:rPr>
            <a:t>Lammert, M. et al. (2005))</a:t>
          </a:r>
          <a:endParaRPr lang="en-US" sz="1300" kern="1200" dirty="0">
            <a:latin typeface="Arial" panose="020B0604020202020204" pitchFamily="34" charset="0"/>
            <a:cs typeface="Arial" panose="020B0604020202020204" pitchFamily="34" charset="0"/>
          </a:endParaRPr>
        </a:p>
      </dsp:txBody>
      <dsp:txXfrm>
        <a:off x="2808" y="1010529"/>
        <a:ext cx="2738349" cy="2007281"/>
      </dsp:txXfrm>
    </dsp:sp>
    <dsp:sp modelId="{E5D23EFB-6766-FA41-81EE-A4C73BC54881}">
      <dsp:nvSpPr>
        <dsp:cNvPr id="0" name=""/>
        <dsp:cNvSpPr/>
      </dsp:nvSpPr>
      <dsp:spPr>
        <a:xfrm>
          <a:off x="3124527" y="636129"/>
          <a:ext cx="2738349" cy="374400"/>
        </a:xfrm>
        <a:prstGeom prst="rect">
          <a:avLst/>
        </a:prstGeom>
        <a:solidFill>
          <a:schemeClr val="accent2">
            <a:hueOff val="444793"/>
            <a:satOff val="-9942"/>
            <a:lumOff val="-9412"/>
            <a:alphaOff val="0"/>
          </a:schemeClr>
        </a:solidFill>
        <a:ln w="15875" cap="rnd" cmpd="sng" algn="ctr">
          <a:solidFill>
            <a:schemeClr val="accent2">
              <a:hueOff val="444793"/>
              <a:satOff val="-9942"/>
              <a:lumOff val="-941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b="1" kern="1200">
              <a:latin typeface="Arial" panose="020B0604020202020204" pitchFamily="34" charset="0"/>
              <a:cs typeface="Arial" panose="020B0604020202020204" pitchFamily="34" charset="0"/>
            </a:rPr>
            <a:t>eye symptoms</a:t>
          </a:r>
        </a:p>
      </dsp:txBody>
      <dsp:txXfrm>
        <a:off x="3124527" y="636129"/>
        <a:ext cx="2738349" cy="374400"/>
      </dsp:txXfrm>
    </dsp:sp>
    <dsp:sp modelId="{E5D916DC-4849-304F-B5FE-05119855FDA1}">
      <dsp:nvSpPr>
        <dsp:cNvPr id="0" name=""/>
        <dsp:cNvSpPr/>
      </dsp:nvSpPr>
      <dsp:spPr>
        <a:xfrm>
          <a:off x="3124527" y="1010529"/>
          <a:ext cx="2738349" cy="2007281"/>
        </a:xfrm>
        <a:prstGeom prst="rect">
          <a:avLst/>
        </a:prstGeom>
        <a:solidFill>
          <a:schemeClr val="accent2">
            <a:tint val="40000"/>
            <a:alpha val="90000"/>
            <a:hueOff val="491071"/>
            <a:satOff val="-25033"/>
            <a:lumOff val="-2589"/>
            <a:alphaOff val="0"/>
          </a:schemeClr>
        </a:solidFill>
        <a:ln w="15875" cap="rnd" cmpd="sng" algn="ctr">
          <a:solidFill>
            <a:schemeClr val="accent2">
              <a:tint val="40000"/>
              <a:alpha val="90000"/>
              <a:hueOff val="491071"/>
              <a:satOff val="-25033"/>
              <a:lumOff val="-258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i="0" kern="1200" dirty="0">
              <a:latin typeface="Arial" panose="020B0604020202020204" pitchFamily="34" charset="0"/>
              <a:cs typeface="Arial" panose="020B0604020202020204" pitchFamily="34" charset="0"/>
            </a:rPr>
            <a:t>Lisch Nodules (tiny brown spots on the iris)</a:t>
          </a:r>
        </a:p>
        <a:p>
          <a:pPr marL="114300" lvl="1" indent="-114300" algn="l" defTabSz="577850">
            <a:lnSpc>
              <a:spcPct val="90000"/>
            </a:lnSpc>
            <a:spcBef>
              <a:spcPct val="0"/>
            </a:spcBef>
            <a:spcAft>
              <a:spcPct val="15000"/>
            </a:spcAft>
            <a:buChar char="•"/>
          </a:pPr>
          <a:r>
            <a:rPr lang="en-GB" sz="1300" i="0" kern="1200" dirty="0">
              <a:latin typeface="Arial" panose="020B0604020202020204" pitchFamily="34" charset="0"/>
              <a:cs typeface="Arial" panose="020B0604020202020204" pitchFamily="34" charset="0"/>
            </a:rPr>
            <a:t>Optic Pathway Glioma</a:t>
          </a:r>
        </a:p>
        <a:p>
          <a:pPr marL="114300" lvl="1" indent="-114300" algn="l" defTabSz="577850">
            <a:lnSpc>
              <a:spcPct val="90000"/>
            </a:lnSpc>
            <a:spcBef>
              <a:spcPct val="0"/>
            </a:spcBef>
            <a:spcAft>
              <a:spcPct val="15000"/>
            </a:spcAft>
            <a:buChar char="•"/>
          </a:pPr>
          <a:r>
            <a:rPr lang="en-GB" sz="1300" i="0" kern="1200" dirty="0">
              <a:latin typeface="Arial" panose="020B0604020202020204" pitchFamily="34" charset="0"/>
              <a:cs typeface="Arial" panose="020B0604020202020204" pitchFamily="34" charset="0"/>
            </a:rPr>
            <a:t>Proptosis</a:t>
          </a:r>
        </a:p>
        <a:p>
          <a:pPr marL="114300" lvl="1" indent="-114300" algn="l" defTabSz="577850">
            <a:lnSpc>
              <a:spcPct val="90000"/>
            </a:lnSpc>
            <a:spcBef>
              <a:spcPct val="0"/>
            </a:spcBef>
            <a:spcAft>
              <a:spcPct val="15000"/>
            </a:spcAft>
            <a:buChar char="•"/>
          </a:pPr>
          <a:r>
            <a:rPr lang="en-GB" sz="1300" i="0" kern="1200" dirty="0">
              <a:latin typeface="Arial" panose="020B0604020202020204" pitchFamily="34" charset="0"/>
              <a:cs typeface="Arial" panose="020B0604020202020204" pitchFamily="34" charset="0"/>
            </a:rPr>
            <a:t>Reduced visual acuity (</a:t>
          </a:r>
          <a:r>
            <a:rPr lang="en-GB" sz="1300" i="0" kern="1200" dirty="0" err="1">
              <a:latin typeface="Arial" panose="020B0604020202020204" pitchFamily="34" charset="0"/>
              <a:cs typeface="Arial" panose="020B0604020202020204" pitchFamily="34" charset="0"/>
            </a:rPr>
            <a:t>graudual</a:t>
          </a:r>
          <a:r>
            <a:rPr lang="en-GB" sz="1300" i="0" kern="1200" dirty="0">
              <a:latin typeface="Arial" panose="020B0604020202020204" pitchFamily="34" charset="0"/>
              <a:cs typeface="Arial" panose="020B0604020202020204" pitchFamily="34" charset="0"/>
            </a:rPr>
            <a:t> vision loss from nerve compression)</a:t>
          </a:r>
          <a:r>
            <a:rPr lang="en-IN" sz="1300" b="0" i="0" u="none" kern="1200" dirty="0">
              <a:latin typeface="Arial" panose="020B0604020202020204" pitchFamily="34" charset="0"/>
              <a:cs typeface="Arial" panose="020B0604020202020204" pitchFamily="34" charset="0"/>
            </a:rPr>
            <a:t>(Neurofibromatosis Type 1: MedlinePlus Genetics, n.d.-b)</a:t>
          </a:r>
          <a:endParaRPr lang="en-GB" sz="1300" i="0" kern="1200" dirty="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15000"/>
            </a:spcAft>
            <a:buChar char="•"/>
          </a:pPr>
          <a:endParaRPr lang="en-GB" sz="1300" kern="1200" dirty="0"/>
        </a:p>
      </dsp:txBody>
      <dsp:txXfrm>
        <a:off x="3124527" y="1010529"/>
        <a:ext cx="2738349" cy="2007281"/>
      </dsp:txXfrm>
    </dsp:sp>
    <dsp:sp modelId="{75D38C03-EDEF-AC4E-A44F-6CE97CE99A5C}">
      <dsp:nvSpPr>
        <dsp:cNvPr id="0" name=""/>
        <dsp:cNvSpPr/>
      </dsp:nvSpPr>
      <dsp:spPr>
        <a:xfrm>
          <a:off x="6246245" y="636129"/>
          <a:ext cx="2738349" cy="374400"/>
        </a:xfrm>
        <a:prstGeom prst="rect">
          <a:avLst/>
        </a:prstGeom>
        <a:solidFill>
          <a:schemeClr val="accent2">
            <a:hueOff val="889586"/>
            <a:satOff val="-19883"/>
            <a:lumOff val="-18823"/>
            <a:alphaOff val="0"/>
          </a:schemeClr>
        </a:solidFill>
        <a:ln w="15875" cap="rnd" cmpd="sng" algn="ctr">
          <a:solidFill>
            <a:schemeClr val="accent2">
              <a:hueOff val="889586"/>
              <a:satOff val="-19883"/>
              <a:lumOff val="-1882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b="1" kern="1200">
              <a:latin typeface="Arial" panose="020B0604020202020204" pitchFamily="34" charset="0"/>
              <a:cs typeface="Arial" panose="020B0604020202020204" pitchFamily="34" charset="0"/>
            </a:rPr>
            <a:t>Bone and skeletal symptoms</a:t>
          </a:r>
        </a:p>
      </dsp:txBody>
      <dsp:txXfrm>
        <a:off x="6246245" y="636129"/>
        <a:ext cx="2738349" cy="374400"/>
      </dsp:txXfrm>
    </dsp:sp>
    <dsp:sp modelId="{EF76F04E-02DA-C146-B0D3-C65C2F7D9E48}">
      <dsp:nvSpPr>
        <dsp:cNvPr id="0" name=""/>
        <dsp:cNvSpPr/>
      </dsp:nvSpPr>
      <dsp:spPr>
        <a:xfrm>
          <a:off x="6246245" y="1010529"/>
          <a:ext cx="2738349" cy="2007281"/>
        </a:xfrm>
        <a:prstGeom prst="rect">
          <a:avLst/>
        </a:prstGeom>
        <a:solidFill>
          <a:schemeClr val="accent2">
            <a:tint val="40000"/>
            <a:alpha val="90000"/>
            <a:hueOff val="982142"/>
            <a:satOff val="-50066"/>
            <a:lumOff val="-5179"/>
            <a:alphaOff val="0"/>
          </a:schemeClr>
        </a:solidFill>
        <a:ln w="15875" cap="rnd" cmpd="sng" algn="ctr">
          <a:solidFill>
            <a:schemeClr val="accent2">
              <a:tint val="40000"/>
              <a:alpha val="90000"/>
              <a:hueOff val="982142"/>
              <a:satOff val="-50066"/>
              <a:lumOff val="-517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i="0" kern="1200" dirty="0">
              <a:latin typeface="Arial" panose="020B0604020202020204" pitchFamily="34" charset="0"/>
              <a:cs typeface="Arial" panose="020B0604020202020204" pitchFamily="34" charset="0"/>
            </a:rPr>
            <a:t>Scoliosis (sideways curvature of the spine)</a:t>
          </a:r>
        </a:p>
        <a:p>
          <a:pPr marL="114300" lvl="1" indent="-114300" algn="l" defTabSz="577850">
            <a:lnSpc>
              <a:spcPct val="90000"/>
            </a:lnSpc>
            <a:spcBef>
              <a:spcPct val="0"/>
            </a:spcBef>
            <a:spcAft>
              <a:spcPct val="15000"/>
            </a:spcAft>
            <a:buChar char="•"/>
          </a:pPr>
          <a:r>
            <a:rPr lang="en-GB" sz="1300" i="0" kern="1200" dirty="0">
              <a:latin typeface="Arial" panose="020B0604020202020204" pitchFamily="34" charset="0"/>
              <a:cs typeface="Arial" panose="020B0604020202020204" pitchFamily="34" charset="0"/>
            </a:rPr>
            <a:t>Tibial dysplasia (fractures to lower leg bone)</a:t>
          </a:r>
        </a:p>
        <a:p>
          <a:pPr marL="114300" lvl="1" indent="-114300" algn="l" defTabSz="577850">
            <a:lnSpc>
              <a:spcPct val="90000"/>
            </a:lnSpc>
            <a:spcBef>
              <a:spcPct val="0"/>
            </a:spcBef>
            <a:spcAft>
              <a:spcPct val="15000"/>
            </a:spcAft>
            <a:buChar char="•"/>
          </a:pPr>
          <a:r>
            <a:rPr lang="en-GB" sz="1300" i="0" kern="1200" dirty="0">
              <a:latin typeface="Arial" panose="020B0604020202020204" pitchFamily="34" charset="0"/>
              <a:cs typeface="Arial" panose="020B0604020202020204" pitchFamily="34" charset="0"/>
            </a:rPr>
            <a:t>Sphenoid wing dysplasia (skull bone deformity)</a:t>
          </a:r>
        </a:p>
        <a:p>
          <a:pPr marL="114300" lvl="1" indent="-114300" algn="l" defTabSz="577850">
            <a:lnSpc>
              <a:spcPct val="90000"/>
            </a:lnSpc>
            <a:spcBef>
              <a:spcPct val="0"/>
            </a:spcBef>
            <a:spcAft>
              <a:spcPct val="15000"/>
            </a:spcAft>
            <a:buChar char="•"/>
          </a:pPr>
          <a:r>
            <a:rPr lang="en-GB" sz="1300" i="0" kern="1200" dirty="0">
              <a:latin typeface="Arial" panose="020B0604020202020204" pitchFamily="34" charset="0"/>
              <a:cs typeface="Arial" panose="020B0604020202020204" pitchFamily="34" charset="0"/>
            </a:rPr>
            <a:t>Bone abnormalities</a:t>
          </a:r>
          <a:r>
            <a:rPr lang="en-GB" sz="1300" i="0" kern="1200" dirty="0"/>
            <a:t> </a:t>
          </a:r>
          <a:r>
            <a:rPr lang="en-IN" sz="1300" b="0" i="0" u="none" kern="1200" dirty="0">
              <a:latin typeface="Arial" panose="020B0604020202020204" pitchFamily="34" charset="0"/>
              <a:cs typeface="Arial" panose="020B0604020202020204" pitchFamily="34" charset="0"/>
            </a:rPr>
            <a:t>(Neurofibromatosis Type 1: MedlinePlus Genetics, n.d.-b)</a:t>
          </a:r>
          <a:endParaRPr lang="en-GB" sz="1300" i="0" kern="1200" dirty="0">
            <a:latin typeface="Arial" panose="020B0604020202020204" pitchFamily="34" charset="0"/>
            <a:cs typeface="Arial" panose="020B0604020202020204" pitchFamily="34" charset="0"/>
          </a:endParaRPr>
        </a:p>
      </dsp:txBody>
      <dsp:txXfrm>
        <a:off x="6246245" y="1010529"/>
        <a:ext cx="2738349" cy="2007281"/>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F39322-8E47-BE43-B574-981DE9B86003}" type="datetimeFigureOut">
              <a:rPr lang="en-US" smtClean="0"/>
              <a:t>11/6/25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CF7315-AF52-2842-A86D-D5D673F42D23}" type="slidenum">
              <a:rPr lang="en-US" smtClean="0"/>
              <a:t>‹#›</a:t>
            </a:fld>
            <a:endParaRPr lang="en-US"/>
          </a:p>
        </p:txBody>
      </p:sp>
    </p:spTree>
    <p:extLst>
      <p:ext uri="{BB962C8B-B14F-4D97-AF65-F5344CB8AC3E}">
        <p14:creationId xmlns:p14="http://schemas.microsoft.com/office/powerpoint/2010/main" val="2998509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4DBC07B-121A-8C43-ACA9-F40A1E61CC1A}" type="datetimeFigureOut">
              <a:rPr lang="en-US" smtClean="0"/>
              <a:t>11/6/25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4529540"/>
            <a:ext cx="779767" cy="365125"/>
          </a:xfrm>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3432100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DBC07B-121A-8C43-ACA9-F40A1E61CC1A}" type="datetimeFigureOut">
              <a:rPr lang="en-US" smtClean="0"/>
              <a:t>11/6/25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1111503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DBC07B-121A-8C43-ACA9-F40A1E61CC1A}" type="datetimeFigureOut">
              <a:rPr lang="en-US" smtClean="0"/>
              <a:t>11/6/25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4110213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4DBC07B-121A-8C43-ACA9-F40A1E61CC1A}" type="datetimeFigureOut">
              <a:rPr lang="en-US" smtClean="0"/>
              <a:t>11/6/25</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330272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4DBC07B-121A-8C43-ACA9-F40A1E61CC1A}" type="datetimeFigureOut">
              <a:rPr lang="en-US" smtClean="0"/>
              <a:t>11/6/25</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1586530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4DBC07B-121A-8C43-ACA9-F40A1E61CC1A}" type="datetimeFigureOut">
              <a:rPr lang="en-US" smtClean="0"/>
              <a:t>11/6/25</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5" name="Slide Number Placeholder 4"/>
          <p:cNvSpPr>
            <a:spLocks noGrp="1"/>
          </p:cNvSpPr>
          <p:nvPr>
            <p:ph type="sldNum" sz="quarter" idx="12"/>
          </p:nvPr>
        </p:nvSpPr>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355201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DBC07B-121A-8C43-ACA9-F40A1E61CC1A}" type="datetimeFigureOut">
              <a:rPr lang="en-US" smtClean="0"/>
              <a:t>11/6/25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4" name="Slide Number Placeholder 3"/>
          <p:cNvSpPr>
            <a:spLocks noGrp="1"/>
          </p:cNvSpPr>
          <p:nvPr>
            <p:ph type="sldNum" sz="quarter" idx="12"/>
          </p:nvPr>
        </p:nvSpPr>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3661076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4DBC07B-121A-8C43-ACA9-F40A1E61CC1A}" type="datetimeFigureOut">
              <a:rPr lang="en-US" smtClean="0"/>
              <a:t>11/6/25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2277798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4DBC07B-121A-8C43-ACA9-F40A1E61CC1A}" type="datetimeFigureOut">
              <a:rPr lang="en-US" smtClean="0"/>
              <a:t>11/6/25</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3216896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DBC07B-121A-8C43-ACA9-F40A1E61CC1A}" type="datetimeFigureOut">
              <a:rPr lang="en-US" smtClean="0"/>
              <a:t>11/6/25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3694837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DBC07B-121A-8C43-ACA9-F40A1E61CC1A}" type="datetimeFigureOut">
              <a:rPr lang="en-US" smtClean="0"/>
              <a:t>11/6/25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5C62564-CE81-3F4A-BDB3-6326BE4ADFAD}"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78443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C4DBC07B-121A-8C43-ACA9-F40A1E61CC1A}" type="datetimeFigureOut">
              <a:rPr lang="en-US" smtClean="0"/>
              <a:t>11/6/25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1620792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C4DBC07B-121A-8C43-ACA9-F40A1E61CC1A}" type="datetimeFigureOut">
              <a:rPr lang="en-US" smtClean="0"/>
              <a:t>11/6/25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C62564-CE81-3F4A-BDB3-6326BE4ADFAD}"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177968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C4DBC07B-121A-8C43-ACA9-F40A1E61CC1A}" type="datetimeFigureOut">
              <a:rPr lang="en-US" smtClean="0"/>
              <a:t>11/6/25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942682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DBC07B-121A-8C43-ACA9-F40A1E61CC1A}" type="datetimeFigureOut">
              <a:rPr lang="en-US" smtClean="0"/>
              <a:t>11/6/25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8255842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DBC07B-121A-8C43-ACA9-F40A1E61CC1A}" type="datetimeFigureOut">
              <a:rPr lang="en-US" smtClean="0"/>
              <a:t>11/6/25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5C62564-CE81-3F4A-BDB3-6326BE4ADFAD}" type="slidenum">
              <a:rPr lang="en-US" smtClean="0"/>
              <a:t>‹#›</a:t>
            </a:fld>
            <a:endParaRPr lang="en-US"/>
          </a:p>
        </p:txBody>
      </p:sp>
    </p:spTree>
    <p:extLst>
      <p:ext uri="{BB962C8B-B14F-4D97-AF65-F5344CB8AC3E}">
        <p14:creationId xmlns:p14="http://schemas.microsoft.com/office/powerpoint/2010/main" val="1989825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4DBC07B-121A-8C43-ACA9-F40A1E61CC1A}" type="datetimeFigureOut">
              <a:rPr lang="en-US" smtClean="0"/>
              <a:t>11/6/25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5C62564-CE81-3F4A-BDB3-6326BE4ADFAD}" type="slidenum">
              <a:rPr lang="en-US" smtClean="0"/>
              <a:t>‹#›</a:t>
            </a:fld>
            <a:endParaRPr lang="en-US"/>
          </a:p>
        </p:txBody>
      </p:sp>
    </p:spTree>
    <p:extLst>
      <p:ext uri="{BB962C8B-B14F-4D97-AF65-F5344CB8AC3E}">
        <p14:creationId xmlns:p14="http://schemas.microsoft.com/office/powerpoint/2010/main" val="1659986052"/>
      </p:ext>
    </p:extLst>
  </p:cSld>
  <p:clrMap bg1="lt1" tx1="dk1" bg2="lt2" tx2="dk2" accent1="accent1" accent2="accent2" accent3="accent3" accent4="accent4" accent5="accent5" accent6="accent6" hlink="hlink" folHlink="folHlink"/>
  <p:sldLayoutIdLst>
    <p:sldLayoutId id="2147483966" r:id="rId1"/>
    <p:sldLayoutId id="2147483967" r:id="rId2"/>
    <p:sldLayoutId id="2147483968" r:id="rId3"/>
    <p:sldLayoutId id="2147483969" r:id="rId4"/>
    <p:sldLayoutId id="2147483970" r:id="rId5"/>
    <p:sldLayoutId id="2147483971" r:id="rId6"/>
    <p:sldLayoutId id="2147483972" r:id="rId7"/>
    <p:sldLayoutId id="2147483973" r:id="rId8"/>
    <p:sldLayoutId id="2147483974" r:id="rId9"/>
    <p:sldLayoutId id="2147483975" r:id="rId10"/>
    <p:sldLayoutId id="2147483976" r:id="rId11"/>
    <p:sldLayoutId id="2147483977" r:id="rId12"/>
    <p:sldLayoutId id="2147483978" r:id="rId13"/>
    <p:sldLayoutId id="2147483979" r:id="rId14"/>
    <p:sldLayoutId id="2147483980" r:id="rId15"/>
    <p:sldLayoutId id="214748398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https://www.reviewofoptometry.com/article/ocular-signs-of-neurofibromatosis"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researchgate.net/"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diagramLayout" Target="../diagrams/layout1.xml"/><Relationship Id="rId7" Type="http://schemas.openxmlformats.org/officeDocument/2006/relationships/image" Target="../media/image4.png"/><Relationship Id="rId12" Type="http://schemas.openxmlformats.org/officeDocument/2006/relationships/image" Target="../media/image9.svg"/><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11" Type="http://schemas.openxmlformats.org/officeDocument/2006/relationships/image" Target="../media/image8.png"/><Relationship Id="rId5" Type="http://schemas.openxmlformats.org/officeDocument/2006/relationships/diagramColors" Target="../diagrams/colors1.xml"/><Relationship Id="rId10" Type="http://schemas.openxmlformats.org/officeDocument/2006/relationships/image" Target="../media/image7.svg"/><Relationship Id="rId4" Type="http://schemas.openxmlformats.org/officeDocument/2006/relationships/diagramQuickStyle" Target="../diagrams/quickStyle1.xml"/><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hyperlink" Target="https://www.aboutkidshealth.ca/healthaz/genetics/genetics-of-neurofibromatosis-type-1-nf1/?hub=genetics&amp;hubSite=https%3A%2F%2Fwww.aboutkidshealth.ca%2F" TargetMode="External"/><Relationship Id="rId4" Type="http://schemas.openxmlformats.org/officeDocument/2006/relationships/hyperlink" Target="https://link.springer.com/"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hyperlink" Target="https://www.nature.com/" TargetMode="External"/><Relationship Id="rId7" Type="http://schemas.openxmlformats.org/officeDocument/2006/relationships/image" Target="../media/image15.jpg"/><Relationship Id="rId2" Type="http://schemas.openxmlformats.org/officeDocument/2006/relationships/image" Target="../media/image13.jpg"/><Relationship Id="rId1" Type="http://schemas.openxmlformats.org/officeDocument/2006/relationships/slideLayout" Target="../slideLayouts/slideLayout7.xml"/><Relationship Id="rId6" Type="http://schemas.openxmlformats.org/officeDocument/2006/relationships/hyperlink" Target="NULL" TargetMode="External"/><Relationship Id="rId5" Type="http://schemas.openxmlformats.org/officeDocument/2006/relationships/hyperlink" Target="https://www.betterhelp.com/" TargetMode="External"/><Relationship Id="rId4" Type="http://schemas.openxmlformats.org/officeDocument/2006/relationships/image" Target="../media/image14.jpg"/><Relationship Id="rId9" Type="http://schemas.openxmlformats.org/officeDocument/2006/relationships/hyperlink" Target="https://pathfindersforautism.org/"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childhoodtumourtrust.org.uk/" TargetMode="External"/><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www.mordorintelligence.com/" TargetMode="External"/><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www.nature.com/" TargetMode="External"/><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www.thebusinessresearchcompany.com/" TargetMode="External"/><Relationship Id="rId2" Type="http://schemas.openxmlformats.org/officeDocument/2006/relationships/image" Target="../media/image20.webp"/><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6.xml"/><Relationship Id="rId5" Type="http://schemas.openxmlformats.org/officeDocument/2006/relationships/hyperlink" Target="http://uizlet.com/199789505/bch-419-microdeletion-epigenetic-diseases-flash-cards/" TargetMode="External"/><Relationship Id="rId4" Type="http://schemas.openxmlformats.org/officeDocument/2006/relationships/hyperlink" Target="https://www.uab.edu/medicine/nfprogram/learn-about-nf/nf1/diagnosi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www.sharecare.com/genetic-disorders-birth-defects/different-types-nf" TargetMode="External"/><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bristolsafeguarding.org/media/1175/saf.pdf" TargetMode="External"/><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hyperlink" Target="mdpi%20(2025)" TargetMode="External"/><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hyperlink" Target="https://link.springer.com/article/10.1007/s00508-024-02443-0" TargetMode="External"/><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hyperlink" Target="https://www.eastgenomics.nhs.uk/for-healthcare-professionals/genomic-tests/national-genomic-test-directory/" TargetMode="Externa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hyperlink" Target="https://www.england.nhs.uk/wp-content/uploads/2023/02/NHSE-C4PC-Co-production-Model.png" TargetMode="External"/><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ttps://pmc.ncbi.nlm.nih.gov/articles/PMC9264579/" TargetMode="External"/><Relationship Id="rId2" Type="http://schemas.openxmlformats.org/officeDocument/2006/relationships/image" Target="../media/image32.jp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hyperlink" Target="https://www.researchgate.net/figure/NF1-patient-flow-chart-NF1-Neurofibromatosis-Type-I-ERNC-Elizabeth-Raab_fig1_333316978" TargetMode="External"/><Relationship Id="rId2" Type="http://schemas.openxmlformats.org/officeDocument/2006/relationships/hyperlink" Target="http://southeastclinicalnetworks.nhs.uk/wp-content/uploads/2019/03/10.30am-Wessex-LWBC-Lesley-Smith.pdf" TargetMode="Externa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33.png"/></Relationships>
</file>

<file path=ppt/slides/_rels/slide3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8" Type="http://schemas.openxmlformats.org/officeDocument/2006/relationships/hyperlink" Target="https://dermnetnz.org/topics/neurofibromatosis-type-1/" TargetMode="External"/><Relationship Id="rId3" Type="http://schemas.openxmlformats.org/officeDocument/2006/relationships/hyperlink" Target="https://bmjopenquality.bmj.com/content/14/3/e003383" TargetMode="External"/><Relationship Id="rId7" Type="http://schemas.openxmlformats.org/officeDocument/2006/relationships/hyperlink" Target="https://www.childhoodtumourtrust.org.uk/" TargetMode="External"/><Relationship Id="rId2" Type="http://schemas.openxmlformats.org/officeDocument/2006/relationships/hyperlink" Target="https://bmjopen.bmj.com/content/bmjopen/12/9/e065340.full.pdf" TargetMode="External"/><Relationship Id="rId1" Type="http://schemas.openxmlformats.org/officeDocument/2006/relationships/slideLayout" Target="../slideLayouts/slideLayout6.xml"/><Relationship Id="rId6" Type="http://schemas.openxmlformats.org/officeDocument/2006/relationships/hyperlink" Target="https://www.ctf.org/" TargetMode="External"/><Relationship Id="rId5" Type="http://schemas.openxmlformats.org/officeDocument/2006/relationships/hyperlink" Target="https://www.childhoodtumourtrust.org.uk/wp-content/uploads/2024/11/results.pdf" TargetMode="External"/><Relationship Id="rId4" Type="http://schemas.openxmlformats.org/officeDocument/2006/relationships/hyperlink" Target="https://www.ctf.org/news/breast-cancer" TargetMode="External"/><Relationship Id="rId9" Type="http://schemas.openxmlformats.org/officeDocument/2006/relationships/hyperlink" Target="https://doi.org/10.1136/"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medlineplus.gov/genetics/condition/neurofibromatosis-type-1/" TargetMode="External"/><Relationship Id="rId3" Type="http://schemas.openxmlformats.org/officeDocument/2006/relationships/hyperlink" Target="https://www.genturis.eu/l=deu/Assets/2025_ERN-GENTURIS_Patient-journey_NF1.pdf" TargetMode="External"/><Relationship Id="rId7" Type="http://schemas.openxmlformats.org/officeDocument/2006/relationships/hyperlink" Target="https://www.mayoclinic.org/diseases-conditions/neurofibromatosis-type-1/diagnosis-treatment/drc-20350495" TargetMode="External"/><Relationship Id="rId2" Type="http://schemas.openxmlformats.org/officeDocument/2006/relationships/hyperlink" Target="https://doi.org/" TargetMode="External"/><Relationship Id="rId1" Type="http://schemas.openxmlformats.org/officeDocument/2006/relationships/slideLayout" Target="../slideLayouts/slideLayout6.xml"/><Relationship Id="rId6" Type="http://schemas.openxmlformats.org/officeDocument/2006/relationships/hyperlink" Target="https://pmc.ncbi.nlm.nih.gov/articles/PMC8296703/" TargetMode="External"/><Relationship Id="rId5" Type="http://schemas.openxmlformats.org/officeDocument/2006/relationships/hyperlink" Target="https://www.yearofcare.co.uk/wp-content/uploads/2024/06/delivering-better-services-for-people-with-long-term-conditions.pdf" TargetMode="External"/><Relationship Id="rId10" Type="http://schemas.openxmlformats.org/officeDocument/2006/relationships/hyperlink" Target="https://www.nhs.uk/conditions/neurofibromatosis-type-1/" TargetMode="External"/><Relationship Id="rId4" Type="http://schemas.openxmlformats.org/officeDocument/2006/relationships/hyperlink" Target="https://www.ncbi.nlm.nih.gov/books/NBK1109/" TargetMode="External"/><Relationship Id="rId9" Type="http://schemas.openxmlformats.org/officeDocument/2006/relationships/hyperlink" Target="https://www.ajmc.com/view/diagnosis-epidemiology-"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mayoclinic.org/" TargetMode="External"/><Relationship Id="rId3" Type="http://schemas.openxmlformats.org/officeDocument/2006/relationships/hyperlink" Target="https://www.england.nhs.uk/personalisedcare/person-centred-approaches/" TargetMode="External"/><Relationship Id="rId7" Type="http://schemas.openxmlformats.org/officeDocument/2006/relationships/hyperlink" Target="https://rarediseases.org/rare-diseases/neurofibromatosis-type-1-nf1/" TargetMode="External"/><Relationship Id="rId2" Type="http://schemas.openxmlformats.org/officeDocument/2006/relationships/hyperlink" Target="https://www.england.nhs.uk/wp-content/uploads/2016/04/core-info-care-support-planning-1.pdf" TargetMode="External"/><Relationship Id="rId1" Type="http://schemas.openxmlformats.org/officeDocument/2006/relationships/slideLayout" Target="../slideLayouts/slideLayout6.xml"/><Relationship Id="rId6" Type="http://schemas.openxmlformats.org/officeDocument/2006/relationships/hyperlink" Target="https://medlineplus.gov/" TargetMode="External"/><Relationship Id="rId11" Type="http://schemas.openxmlformats.org/officeDocument/2006/relationships/hyperlink" Target="https://www.genturis.eu/l=eng/" TargetMode="External"/><Relationship Id="rId5" Type="http://schemas.openxmlformats.org/officeDocument/2006/relationships/hyperlink" Target="https://www.england.nhs.uk/personalisedcare/comprehensive-model-of-personalised-care/" TargetMode="External"/><Relationship Id="rId10" Type="http://schemas.openxmlformats.org/officeDocument/2006/relationships/hyperlink" Target="https://nervetumours.org.uk/" TargetMode="External"/><Relationship Id="rId4" Type="http://schemas.openxmlformats.org/officeDocument/2006/relationships/hyperlink" Target="https://www.england.nhs.uk/personalisedcare/social-prescribing/" TargetMode="External"/><Relationship Id="rId9" Type="http://schemas.openxmlformats.org/officeDocument/2006/relationships/hyperlink" Target="https://www.nice.org.uk/guidance/hst"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ncbi.nlm.nih.gov/books/NBK1109/" TargetMode="External"/><Relationship Id="rId2" Type="http://schemas.openxmlformats.org/officeDocument/2006/relationships/hyperlink" Target="https://www.nhs.uk/conditions/neurofibromatosis-type-1" TargetMode="External"/><Relationship Id="rId1" Type="http://schemas.openxmlformats.org/officeDocument/2006/relationships/slideLayout" Target="../slideLayouts/slideLayout6.xml"/><Relationship Id="rId5" Type="http://schemas.openxmlformats.org/officeDocument/2006/relationships/hyperlink" Target="https://www.nhs.uk/" TargetMode="External"/><Relationship Id="rId4" Type="http://schemas.openxmlformats.org/officeDocument/2006/relationships/hyperlink" Target="https://nervetumours.org.uk/"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B9F03-6200-C649-F984-79B937A5DC6D}"/>
              </a:ext>
            </a:extLst>
          </p:cNvPr>
          <p:cNvSpPr>
            <a:spLocks noGrp="1"/>
          </p:cNvSpPr>
          <p:nvPr>
            <p:ph type="ctrTitle"/>
          </p:nvPr>
        </p:nvSpPr>
        <p:spPr>
          <a:xfrm>
            <a:off x="649224" y="343161"/>
            <a:ext cx="4279964" cy="1259894"/>
          </a:xfrm>
        </p:spPr>
        <p:txBody>
          <a:bodyPr vert="horz" lIns="91440" tIns="45720" rIns="91440" bIns="45720" rtlCol="0" anchor="t">
            <a:noAutofit/>
          </a:bodyPr>
          <a:lstStyle/>
          <a:p>
            <a:pPr>
              <a:lnSpc>
                <a:spcPct val="90000"/>
              </a:lnSpc>
            </a:pPr>
            <a:r>
              <a:rPr lang="en-US" sz="3200" b="1" dirty="0">
                <a:solidFill>
                  <a:srgbClr val="7030A0"/>
                </a:solidFill>
                <a:latin typeface="Arial" panose="020B0604020202020204" pitchFamily="34" charset="0"/>
                <a:cs typeface="Arial" panose="020B0604020202020204" pitchFamily="34" charset="0"/>
              </a:rPr>
              <a:t>Neurofibromatosis</a:t>
            </a:r>
            <a:br>
              <a:rPr lang="en-US" sz="3200" b="1" dirty="0">
                <a:solidFill>
                  <a:srgbClr val="7030A0"/>
                </a:solidFill>
                <a:latin typeface="Arial" panose="020B0604020202020204" pitchFamily="34" charset="0"/>
                <a:cs typeface="Arial" panose="020B0604020202020204" pitchFamily="34" charset="0"/>
              </a:rPr>
            </a:br>
            <a:r>
              <a:rPr lang="en-US" sz="3200" b="1" dirty="0">
                <a:solidFill>
                  <a:srgbClr val="7030A0"/>
                </a:solidFill>
                <a:latin typeface="Arial" panose="020B0604020202020204" pitchFamily="34" charset="0"/>
                <a:cs typeface="Arial" panose="020B0604020202020204" pitchFamily="34" charset="0"/>
              </a:rPr>
              <a:t>            Type 1</a:t>
            </a:r>
          </a:p>
        </p:txBody>
      </p:sp>
      <p:sp>
        <p:nvSpPr>
          <p:cNvPr id="3" name="Subtitle 2">
            <a:extLst>
              <a:ext uri="{FF2B5EF4-FFF2-40B4-BE49-F238E27FC236}">
                <a16:creationId xmlns:a16="http://schemas.microsoft.com/office/drawing/2014/main" id="{E69E7162-AB93-7FA1-0B64-594508664EF3}"/>
              </a:ext>
            </a:extLst>
          </p:cNvPr>
          <p:cNvSpPr>
            <a:spLocks noGrp="1"/>
          </p:cNvSpPr>
          <p:nvPr>
            <p:ph type="subTitle" idx="1"/>
          </p:nvPr>
        </p:nvSpPr>
        <p:spPr>
          <a:xfrm>
            <a:off x="6263685" y="5892853"/>
            <a:ext cx="3977595" cy="452438"/>
          </a:xfrm>
        </p:spPr>
        <p:txBody>
          <a:bodyPr vert="horz" lIns="91440" tIns="45720" rIns="91440" bIns="45720" rtlCol="0">
            <a:normAutofit/>
          </a:bodyPr>
          <a:lstStyle/>
          <a:p>
            <a:pPr>
              <a:buClr>
                <a:srgbClr val="C06D58"/>
              </a:buClr>
            </a:pPr>
            <a:r>
              <a:rPr lang="en-US" sz="1100" dirty="0" err="1">
                <a:solidFill>
                  <a:schemeClr val="tx1">
                    <a:lumMod val="75000"/>
                    <a:lumOff val="25000"/>
                  </a:schemeClr>
                </a:solidFill>
                <a:latin typeface="Arial" panose="020B0604020202020204" pitchFamily="34" charset="0"/>
                <a:cs typeface="Arial" panose="020B0604020202020204" pitchFamily="34" charset="0"/>
              </a:rPr>
              <a:t>Source:</a:t>
            </a:r>
            <a:r>
              <a:rPr lang="en-US" sz="1100" dirty="0" err="1">
                <a:solidFill>
                  <a:schemeClr val="tx1">
                    <a:lumMod val="75000"/>
                    <a:lumOff val="25000"/>
                  </a:schemeClr>
                </a:solidFill>
                <a:latin typeface="Arial" panose="020B0604020202020204" pitchFamily="34" charset="0"/>
                <a:cs typeface="Arial" panose="020B0604020202020204" pitchFamily="34" charset="0"/>
                <a:hlinkClick r:id="rId2"/>
              </a:rPr>
              <a:t>reviewofoptometry</a:t>
            </a:r>
            <a:r>
              <a:rPr lang="en-US" sz="1100" dirty="0">
                <a:solidFill>
                  <a:schemeClr val="tx1">
                    <a:lumMod val="75000"/>
                    <a:lumOff val="25000"/>
                  </a:schemeClr>
                </a:solidFill>
                <a:latin typeface="Arial" panose="020B0604020202020204" pitchFamily="34" charset="0"/>
                <a:cs typeface="Arial" panose="020B0604020202020204" pitchFamily="34" charset="0"/>
                <a:hlinkClick r:id="rId2"/>
              </a:rPr>
              <a:t> (2025)</a:t>
            </a:r>
            <a:endParaRPr lang="en-US" sz="1100" dirty="0">
              <a:solidFill>
                <a:schemeClr val="tx1">
                  <a:lumMod val="75000"/>
                  <a:lumOff val="25000"/>
                </a:schemeClr>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AD514D7-8CBB-B9AD-54FC-1DC240668BDF}"/>
              </a:ext>
            </a:extLst>
          </p:cNvPr>
          <p:cNvPicPr>
            <a:picLocks noChangeAspect="1"/>
          </p:cNvPicPr>
          <p:nvPr/>
        </p:nvPicPr>
        <p:blipFill>
          <a:blip r:embed="rId3"/>
          <a:stretch>
            <a:fillRect/>
          </a:stretch>
        </p:blipFill>
        <p:spPr>
          <a:xfrm>
            <a:off x="5100453" y="640080"/>
            <a:ext cx="5991756" cy="5252773"/>
          </a:xfrm>
          <a:prstGeom prst="rect">
            <a:avLst/>
          </a:prstGeom>
        </p:spPr>
      </p:pic>
      <p:sp>
        <p:nvSpPr>
          <p:cNvPr id="6" name="TextBox 5">
            <a:extLst>
              <a:ext uri="{FF2B5EF4-FFF2-40B4-BE49-F238E27FC236}">
                <a16:creationId xmlns:a16="http://schemas.microsoft.com/office/drawing/2014/main" id="{37411473-0A10-2D7A-CE6E-2DC7AA809FC4}"/>
              </a:ext>
            </a:extLst>
          </p:cNvPr>
          <p:cNvSpPr txBox="1"/>
          <p:nvPr/>
        </p:nvSpPr>
        <p:spPr>
          <a:xfrm>
            <a:off x="960405" y="1583085"/>
            <a:ext cx="4140047" cy="2554545"/>
          </a:xfrm>
          <a:prstGeom prst="rect">
            <a:avLst/>
          </a:prstGeom>
          <a:noFill/>
        </p:spPr>
        <p:txBody>
          <a:bodyPr wrap="square" rtlCol="0">
            <a:spAutoFit/>
          </a:bodyPr>
          <a:lstStyle/>
          <a:p>
            <a:r>
              <a:rPr lang="en-US" sz="1600" b="1" dirty="0">
                <a:latin typeface="Arial" panose="020B0604020202020204" pitchFamily="34" charset="0"/>
                <a:cs typeface="Arial" panose="020B0604020202020204" pitchFamily="34" charset="0"/>
              </a:rPr>
              <a:t>Student Name: Pogula Bharath</a:t>
            </a:r>
          </a:p>
          <a:p>
            <a:r>
              <a:rPr lang="en-US" sz="1600" b="1" dirty="0">
                <a:latin typeface="Arial" panose="020B0604020202020204" pitchFamily="34" charset="0"/>
                <a:cs typeface="Arial" panose="020B0604020202020204" pitchFamily="34" charset="0"/>
              </a:rPr>
              <a:t>Student ID:2512745</a:t>
            </a:r>
          </a:p>
          <a:p>
            <a:r>
              <a:rPr lang="en-US" sz="1600" b="1" dirty="0">
                <a:latin typeface="Arial" panose="020B0604020202020204" pitchFamily="34" charset="0"/>
                <a:cs typeface="Arial" panose="020B0604020202020204" pitchFamily="34" charset="0"/>
              </a:rPr>
              <a:t>Program: MSc Public Health And social care.</a:t>
            </a: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Module Code:LCH7003</a:t>
            </a:r>
          </a:p>
          <a:p>
            <a:r>
              <a:rPr lang="en-US" sz="1600" b="1" dirty="0">
                <a:latin typeface="Arial" panose="020B0604020202020204" pitchFamily="34" charset="0"/>
                <a:cs typeface="Arial" panose="020B0604020202020204" pitchFamily="34" charset="0"/>
              </a:rPr>
              <a:t>Module Title: (Community care and management of long-term conditions)</a:t>
            </a:r>
          </a:p>
          <a:p>
            <a:r>
              <a:rPr lang="en-US" sz="1600" b="1" dirty="0">
                <a:latin typeface="Arial" panose="020B0604020202020204" pitchFamily="34" charset="0"/>
                <a:cs typeface="Arial" panose="020B0604020202020204" pitchFamily="34" charset="0"/>
              </a:rPr>
              <a:t>Lecturer:</a:t>
            </a:r>
            <a:r>
              <a:rPr lang="en-GB" sz="1600" b="1" dirty="0">
                <a:latin typeface="Arial" panose="020B0604020202020204" pitchFamily="34" charset="0"/>
                <a:cs typeface="Arial" panose="020B0604020202020204" pitchFamily="34" charset="0"/>
              </a:rPr>
              <a:t>Dr Aishat </a:t>
            </a:r>
            <a:r>
              <a:rPr lang="en-GB" sz="1600" b="1" dirty="0" err="1">
                <a:latin typeface="Arial" panose="020B0604020202020204" pitchFamily="34" charset="0"/>
                <a:cs typeface="Arial" panose="020B0604020202020204" pitchFamily="34" charset="0"/>
              </a:rPr>
              <a:t>Bakre</a:t>
            </a:r>
            <a:endParaRPr lang="en-IN" sz="1600" b="1" dirty="0">
              <a:latin typeface="Arial" panose="020B0604020202020204" pitchFamily="34" charset="0"/>
              <a:cs typeface="Arial" panose="020B0604020202020204" pitchFamily="34" charset="0"/>
            </a:endParaRPr>
          </a:p>
          <a:p>
            <a:r>
              <a:rPr lang="en-IN" sz="1600" b="1" dirty="0">
                <a:latin typeface="Arial" panose="020B0604020202020204" pitchFamily="34" charset="0"/>
                <a:cs typeface="Arial" panose="020B0604020202020204" pitchFamily="34" charset="0"/>
              </a:rPr>
              <a:t>Assignment Title: Component two individual presentation.</a:t>
            </a:r>
            <a:endParaRPr lang="en-US"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6400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CE25F-785A-5743-1D22-C0EBAB8A8EB7}"/>
              </a:ext>
            </a:extLst>
          </p:cNvPr>
          <p:cNvSpPr>
            <a:spLocks noGrp="1"/>
          </p:cNvSpPr>
          <p:nvPr>
            <p:ph type="title"/>
          </p:nvPr>
        </p:nvSpPr>
        <p:spPr>
          <a:xfrm>
            <a:off x="3112895" y="179523"/>
            <a:ext cx="3589813" cy="1534510"/>
          </a:xfrm>
        </p:spPr>
        <p:txBody>
          <a:bodyPr>
            <a:normAutofit/>
          </a:bodyPr>
          <a:lstStyle/>
          <a:p>
            <a:r>
              <a:rPr lang="en-US" b="1" dirty="0">
                <a:latin typeface="Arial" panose="020B0604020202020204" pitchFamily="34" charset="0"/>
                <a:cs typeface="Arial" panose="020B0604020202020204" pitchFamily="34" charset="0"/>
              </a:rPr>
              <a:t>                </a:t>
            </a:r>
            <a:r>
              <a:rPr lang="en-US" sz="3200" b="1" dirty="0">
                <a:solidFill>
                  <a:srgbClr val="7030A0"/>
                </a:solidFill>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7CCDAEFC-3D7E-7950-37DF-E48B95592887}"/>
              </a:ext>
            </a:extLst>
          </p:cNvPr>
          <p:cNvSpPr>
            <a:spLocks noGrp="1"/>
          </p:cNvSpPr>
          <p:nvPr>
            <p:ph idx="1"/>
          </p:nvPr>
        </p:nvSpPr>
        <p:spPr>
          <a:xfrm>
            <a:off x="2618354" y="1714033"/>
            <a:ext cx="4637179" cy="3870755"/>
          </a:xfrm>
        </p:spPr>
        <p:txBody>
          <a:bodyPr>
            <a:normAutofit/>
          </a:bodyPr>
          <a:lstStyle/>
          <a:p>
            <a:pPr>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This presentation examines neurofibromatosis 1 complex, long-term genetic condition, targets, and social care professionals to improve understanding of neurofibromatosis type 1’s diagnosis, assessment, treatment, and management within the UK emphasis is on enhancing patient outcome through evidence-based approaches and </a:t>
            </a:r>
            <a:r>
              <a:rPr lang="en-US" dirty="0" err="1">
                <a:solidFill>
                  <a:schemeClr val="tx1"/>
                </a:solidFill>
                <a:latin typeface="Arial" panose="020B0604020202020204" pitchFamily="34" charset="0"/>
                <a:cs typeface="Arial" panose="020B0604020202020204" pitchFamily="34" charset="0"/>
              </a:rPr>
              <a:t>personalised</a:t>
            </a:r>
            <a:r>
              <a:rPr lang="en-US" dirty="0">
                <a:solidFill>
                  <a:schemeClr val="tx1"/>
                </a:solidFill>
                <a:latin typeface="Arial" panose="020B0604020202020204" pitchFamily="34" charset="0"/>
                <a:cs typeface="Arial" panose="020B0604020202020204" pitchFamily="34" charset="0"/>
              </a:rPr>
              <a:t> care models.</a:t>
            </a:r>
          </a:p>
        </p:txBody>
      </p:sp>
      <p:pic>
        <p:nvPicPr>
          <p:cNvPr id="5" name="Picture 4" descr="A diagram of a type of dna&#10;&#10;AI-generated content may be incorrect.">
            <a:extLst>
              <a:ext uri="{FF2B5EF4-FFF2-40B4-BE49-F238E27FC236}">
                <a16:creationId xmlns:a16="http://schemas.microsoft.com/office/drawing/2014/main" id="{6154D969-434D-EAE4-2B61-40A9205DC4D0}"/>
              </a:ext>
            </a:extLst>
          </p:cNvPr>
          <p:cNvPicPr>
            <a:picLocks noChangeAspect="1"/>
          </p:cNvPicPr>
          <p:nvPr/>
        </p:nvPicPr>
        <p:blipFill>
          <a:blip r:embed="rId2"/>
          <a:stretch>
            <a:fillRect/>
          </a:stretch>
        </p:blipFill>
        <p:spPr>
          <a:xfrm>
            <a:off x="7656422" y="1460264"/>
            <a:ext cx="4430340" cy="3532415"/>
          </a:xfrm>
          <a:prstGeom prst="rect">
            <a:avLst/>
          </a:prstGeom>
        </p:spPr>
      </p:pic>
      <p:sp>
        <p:nvSpPr>
          <p:cNvPr id="7" name="TextBox 6">
            <a:extLst>
              <a:ext uri="{FF2B5EF4-FFF2-40B4-BE49-F238E27FC236}">
                <a16:creationId xmlns:a16="http://schemas.microsoft.com/office/drawing/2014/main" id="{FC2E8074-ADCE-CC92-4125-89B7D1F56991}"/>
              </a:ext>
            </a:extLst>
          </p:cNvPr>
          <p:cNvSpPr txBox="1"/>
          <p:nvPr/>
        </p:nvSpPr>
        <p:spPr>
          <a:xfrm>
            <a:off x="8458200" y="4992679"/>
            <a:ext cx="3499338" cy="477054"/>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Source:</a:t>
            </a:r>
            <a:r>
              <a:rPr lang="en-IN" sz="1400" dirty="0"/>
              <a:t> </a:t>
            </a:r>
            <a:r>
              <a:rPr lang="en-IN" sz="1100" dirty="0">
                <a:latin typeface="Arial" panose="020B0604020202020204" pitchFamily="34" charset="0"/>
                <a:cs typeface="Arial" panose="020B0604020202020204" pitchFamily="34" charset="0"/>
              </a:rPr>
              <a:t>(</a:t>
            </a:r>
            <a:r>
              <a:rPr lang="en-IN" sz="1100" i="1" dirty="0">
                <a:latin typeface="Arial" panose="020B0604020202020204" pitchFamily="34" charset="0"/>
                <a:cs typeface="Arial" panose="020B0604020202020204" pitchFamily="34" charset="0"/>
              </a:rPr>
              <a:t>Comprehensive Cancer Information</a:t>
            </a:r>
            <a:r>
              <a:rPr lang="en-IN" sz="1100" dirty="0">
                <a:latin typeface="Arial" panose="020B0604020202020204" pitchFamily="34" charset="0"/>
                <a:cs typeface="Arial" panose="020B0604020202020204" pitchFamily="34" charset="0"/>
              </a:rPr>
              <a:t>, n.d.2023)</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0200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C97EB-F796-7C50-9C68-DD8D5925E989}"/>
              </a:ext>
            </a:extLst>
          </p:cNvPr>
          <p:cNvSpPr>
            <a:spLocks noGrp="1"/>
          </p:cNvSpPr>
          <p:nvPr>
            <p:ph type="title"/>
          </p:nvPr>
        </p:nvSpPr>
        <p:spPr>
          <a:xfrm>
            <a:off x="1687669" y="624110"/>
            <a:ext cx="4404247" cy="1280890"/>
          </a:xfrm>
        </p:spPr>
        <p:txBody>
          <a:bodyPr>
            <a:normAutofit/>
          </a:bodyPr>
          <a:lstStyle/>
          <a:p>
            <a:pPr>
              <a:lnSpc>
                <a:spcPct val="90000"/>
              </a:lnSpc>
            </a:pPr>
            <a:r>
              <a:rPr lang="en-US" sz="2700" b="1" dirty="0">
                <a:solidFill>
                  <a:srgbClr val="7030A0"/>
                </a:solidFill>
                <a:latin typeface="Arial" panose="020B0604020202020204" pitchFamily="34" charset="0"/>
                <a:cs typeface="Arial" panose="020B0604020202020204" pitchFamily="34" charset="0"/>
              </a:rPr>
              <a:t>WHAT IS NEUROFIBROMATOSIS ?</a:t>
            </a:r>
          </a:p>
        </p:txBody>
      </p:sp>
      <p:sp>
        <p:nvSpPr>
          <p:cNvPr id="3" name="Content Placeholder 2">
            <a:extLst>
              <a:ext uri="{FF2B5EF4-FFF2-40B4-BE49-F238E27FC236}">
                <a16:creationId xmlns:a16="http://schemas.microsoft.com/office/drawing/2014/main" id="{49A59669-6965-D221-7A45-641EDE2EDD3E}"/>
              </a:ext>
            </a:extLst>
          </p:cNvPr>
          <p:cNvSpPr>
            <a:spLocks noGrp="1"/>
          </p:cNvSpPr>
          <p:nvPr>
            <p:ph idx="1"/>
          </p:nvPr>
        </p:nvSpPr>
        <p:spPr>
          <a:xfrm>
            <a:off x="1683956" y="2133600"/>
            <a:ext cx="4140772" cy="3777622"/>
          </a:xfrm>
        </p:spPr>
        <p:txBody>
          <a:bodyPr>
            <a:normAutofit/>
          </a:bodyPr>
          <a:lstStyle/>
          <a:p>
            <a:pPr>
              <a:buFont typeface="Arial" panose="020B0604020202020204" pitchFamily="34" charset="0"/>
              <a:buChar char="•"/>
            </a:pPr>
            <a:r>
              <a:rPr lang="en-US" sz="1600" dirty="0">
                <a:solidFill>
                  <a:srgbClr val="000000"/>
                </a:solidFill>
                <a:latin typeface="Arial" panose="020B0604020202020204" pitchFamily="34" charset="0"/>
                <a:cs typeface="Arial" panose="020B0604020202020204" pitchFamily="34" charset="0"/>
              </a:rPr>
              <a:t>Neurofibromatosis is a genetic disorder affecting the nervous system </a:t>
            </a:r>
            <a:r>
              <a:rPr lang="en-US" sz="1600" dirty="0" err="1">
                <a:solidFill>
                  <a:srgbClr val="000000"/>
                </a:solidFill>
                <a:latin typeface="Arial" panose="020B0604020202020204" pitchFamily="34" charset="0"/>
                <a:cs typeface="Arial" panose="020B0604020202020204" pitchFamily="34" charset="0"/>
              </a:rPr>
              <a:t>characterised</a:t>
            </a:r>
            <a:r>
              <a:rPr lang="en-US" sz="1600" dirty="0">
                <a:solidFill>
                  <a:srgbClr val="000000"/>
                </a:solidFill>
                <a:latin typeface="Arial" panose="020B0604020202020204" pitchFamily="34" charset="0"/>
                <a:cs typeface="Arial" panose="020B0604020202020204" pitchFamily="34" charset="0"/>
              </a:rPr>
              <a:t> by multiple benign tumors on nerve tissues.</a:t>
            </a:r>
          </a:p>
        </p:txBody>
      </p:sp>
      <p:pic>
        <p:nvPicPr>
          <p:cNvPr id="5" name="Picture 4" descr="A back of a person with a rash on it&#10;&#10;AI-generated content may be incorrect.">
            <a:extLst>
              <a:ext uri="{FF2B5EF4-FFF2-40B4-BE49-F238E27FC236}">
                <a16:creationId xmlns:a16="http://schemas.microsoft.com/office/drawing/2014/main" id="{0ACFE2F8-9C4C-AC8D-6048-E03C05A228FB}"/>
              </a:ext>
            </a:extLst>
          </p:cNvPr>
          <p:cNvPicPr>
            <a:picLocks noChangeAspect="1"/>
          </p:cNvPicPr>
          <p:nvPr/>
        </p:nvPicPr>
        <p:blipFill>
          <a:blip r:embed="rId2"/>
          <a:stretch>
            <a:fillRect/>
          </a:stretch>
        </p:blipFill>
        <p:spPr>
          <a:xfrm>
            <a:off x="6367274" y="883896"/>
            <a:ext cx="5451627" cy="4770167"/>
          </a:xfrm>
          <a:prstGeom prst="rect">
            <a:avLst/>
          </a:prstGeom>
        </p:spPr>
      </p:pic>
      <p:sp>
        <p:nvSpPr>
          <p:cNvPr id="7" name="TextBox 6">
            <a:extLst>
              <a:ext uri="{FF2B5EF4-FFF2-40B4-BE49-F238E27FC236}">
                <a16:creationId xmlns:a16="http://schemas.microsoft.com/office/drawing/2014/main" id="{6B052E74-AF83-EB67-57AA-5445553EAD63}"/>
              </a:ext>
            </a:extLst>
          </p:cNvPr>
          <p:cNvSpPr txBox="1"/>
          <p:nvPr/>
        </p:nvSpPr>
        <p:spPr>
          <a:xfrm>
            <a:off x="8086724" y="5666327"/>
            <a:ext cx="3900488"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SOURCE: </a:t>
            </a:r>
            <a:r>
              <a:rPr lang="en-US" sz="1400" dirty="0">
                <a:latin typeface="Arial" panose="020B0604020202020204" pitchFamily="34" charset="0"/>
                <a:cs typeface="Arial" panose="020B0604020202020204" pitchFamily="34" charset="0"/>
                <a:hlinkClick r:id="rId3"/>
              </a:rPr>
              <a:t>researchgate.net(2025)</a:t>
            </a:r>
            <a:r>
              <a:rPr lang="en-US" sz="1400"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FF7276E6-2584-E6D2-66ED-3A42B16D7FA2}"/>
              </a:ext>
            </a:extLst>
          </p:cNvPr>
          <p:cNvSpPr txBox="1"/>
          <p:nvPr/>
        </p:nvSpPr>
        <p:spPr>
          <a:xfrm>
            <a:off x="3587256" y="2882062"/>
            <a:ext cx="2504660" cy="338554"/>
          </a:xfrm>
          <a:prstGeom prst="rect">
            <a:avLst/>
          </a:prstGeom>
          <a:noFill/>
        </p:spPr>
        <p:txBody>
          <a:bodyPr wrap="square" rtlCol="0">
            <a:spAutoFit/>
          </a:bodyPr>
          <a:lstStyle/>
          <a:p>
            <a:r>
              <a:rPr lang="en-IN" sz="1600" dirty="0"/>
              <a:t>(</a:t>
            </a:r>
            <a:r>
              <a:rPr lang="en-IN" sz="1600" dirty="0">
                <a:latin typeface="Arial" panose="020B0604020202020204" pitchFamily="34" charset="0"/>
                <a:cs typeface="Arial" panose="020B0604020202020204" pitchFamily="34" charset="0"/>
              </a:rPr>
              <a:t>NHS, 2025)</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1909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7846A-F6F7-CF2A-4CC4-B117E111F8F2}"/>
              </a:ext>
            </a:extLst>
          </p:cNvPr>
          <p:cNvSpPr>
            <a:spLocks noGrp="1"/>
          </p:cNvSpPr>
          <p:nvPr>
            <p:ph type="title"/>
          </p:nvPr>
        </p:nvSpPr>
        <p:spPr>
          <a:xfrm>
            <a:off x="1606703" y="491779"/>
            <a:ext cx="9712998" cy="664246"/>
          </a:xfrm>
        </p:spPr>
        <p:txBody>
          <a:bodyPr vert="horz" lIns="91440" tIns="45720" rIns="91440" bIns="45720" rtlCol="0" anchor="t">
            <a:normAutofit/>
          </a:bodyPr>
          <a:lstStyle/>
          <a:p>
            <a:r>
              <a:rPr lang="en-US" b="1" dirty="0"/>
              <a:t>     </a:t>
            </a:r>
            <a:r>
              <a:rPr lang="en-US" sz="3200" b="1" dirty="0">
                <a:solidFill>
                  <a:srgbClr val="7030A0"/>
                </a:solidFill>
                <a:latin typeface="Arial" panose="020B0604020202020204" pitchFamily="34" charset="0"/>
                <a:cs typeface="Arial" panose="020B0604020202020204" pitchFamily="34" charset="0"/>
              </a:rPr>
              <a:t>Symptoms Of Neurofibromatosis</a:t>
            </a:r>
          </a:p>
        </p:txBody>
      </p:sp>
      <p:graphicFrame>
        <p:nvGraphicFramePr>
          <p:cNvPr id="7" name="Diagram 6">
            <a:extLst>
              <a:ext uri="{FF2B5EF4-FFF2-40B4-BE49-F238E27FC236}">
                <a16:creationId xmlns:a16="http://schemas.microsoft.com/office/drawing/2014/main" id="{7390FC29-2D69-F15C-15C2-991110AFA5D7}"/>
              </a:ext>
            </a:extLst>
          </p:cNvPr>
          <p:cNvGraphicFramePr/>
          <p:nvPr>
            <p:extLst>
              <p:ext uri="{D42A27DB-BD31-4B8C-83A1-F6EECF244321}">
                <p14:modId xmlns:p14="http://schemas.microsoft.com/office/powerpoint/2010/main" val="790103487"/>
              </p:ext>
            </p:extLst>
          </p:nvPr>
        </p:nvGraphicFramePr>
        <p:xfrm>
          <a:off x="1896540" y="2200677"/>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5" name="Graphic 24" descr="Skeleton with solid fill">
            <a:extLst>
              <a:ext uri="{FF2B5EF4-FFF2-40B4-BE49-F238E27FC236}">
                <a16:creationId xmlns:a16="http://schemas.microsoft.com/office/drawing/2014/main" id="{5B55CC68-67A6-C5A4-ADDB-3B5749D4039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756341" y="1743477"/>
            <a:ext cx="914400" cy="914400"/>
          </a:xfrm>
          <a:prstGeom prst="rect">
            <a:avLst/>
          </a:prstGeom>
        </p:spPr>
      </p:pic>
      <p:pic>
        <p:nvPicPr>
          <p:cNvPr id="41" name="Graphic 40" descr="Eyes with solid fill">
            <a:extLst>
              <a:ext uri="{FF2B5EF4-FFF2-40B4-BE49-F238E27FC236}">
                <a16:creationId xmlns:a16="http://schemas.microsoft.com/office/drawing/2014/main" id="{1D03848F-376B-3327-90C0-E2507DD934B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905742" y="1743477"/>
            <a:ext cx="914400" cy="914400"/>
          </a:xfrm>
          <a:prstGeom prst="rect">
            <a:avLst/>
          </a:prstGeom>
        </p:spPr>
      </p:pic>
      <p:pic>
        <p:nvPicPr>
          <p:cNvPr id="45" name="Graphic 44" descr="Bone with solid fill">
            <a:extLst>
              <a:ext uri="{FF2B5EF4-FFF2-40B4-BE49-F238E27FC236}">
                <a16:creationId xmlns:a16="http://schemas.microsoft.com/office/drawing/2014/main" id="{B167482A-D682-E1CB-FECC-C5E15500DBA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055143" y="1732854"/>
            <a:ext cx="914400" cy="914400"/>
          </a:xfrm>
          <a:prstGeom prst="rect">
            <a:avLst/>
          </a:prstGeom>
        </p:spPr>
      </p:pic>
    </p:spTree>
    <p:extLst>
      <p:ext uri="{BB962C8B-B14F-4D97-AF65-F5344CB8AC3E}">
        <p14:creationId xmlns:p14="http://schemas.microsoft.com/office/powerpoint/2010/main" val="1603469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FF2BD-0188-5D67-82E5-A3403916C058}"/>
              </a:ext>
            </a:extLst>
          </p:cNvPr>
          <p:cNvSpPr>
            <a:spLocks noGrp="1"/>
          </p:cNvSpPr>
          <p:nvPr>
            <p:ph type="title"/>
          </p:nvPr>
        </p:nvSpPr>
        <p:spPr>
          <a:xfrm>
            <a:off x="1815434" y="485271"/>
            <a:ext cx="8561131" cy="649846"/>
          </a:xfrm>
        </p:spPr>
        <p:txBody>
          <a:bodyPr vert="horz" lIns="91440" tIns="45720" rIns="91440" bIns="45720" rtlCol="0" anchor="t">
            <a:normAutofit/>
          </a:bodyPr>
          <a:lstStyle/>
          <a:p>
            <a:r>
              <a:rPr lang="en-US" sz="3200" b="1" dirty="0">
                <a:solidFill>
                  <a:srgbClr val="7030A0"/>
                </a:solidFill>
                <a:latin typeface="Arial" panose="020B0604020202020204" pitchFamily="34" charset="0"/>
                <a:cs typeface="Arial" panose="020B0604020202020204" pitchFamily="34" charset="0"/>
              </a:rPr>
              <a:t>       </a:t>
            </a:r>
            <a:r>
              <a:rPr lang="en-US" sz="3200" b="1" dirty="0" err="1">
                <a:solidFill>
                  <a:srgbClr val="7030A0"/>
                </a:solidFill>
                <a:latin typeface="Arial" panose="020B0604020202020204" pitchFamily="34" charset="0"/>
                <a:cs typeface="Arial" panose="020B0604020202020204" pitchFamily="34" charset="0"/>
              </a:rPr>
              <a:t>Aetiology</a:t>
            </a:r>
            <a:r>
              <a:rPr lang="en-US" sz="3200" b="1" dirty="0">
                <a:solidFill>
                  <a:srgbClr val="7030A0"/>
                </a:solidFill>
                <a:latin typeface="Arial" panose="020B0604020202020204" pitchFamily="34" charset="0"/>
                <a:cs typeface="Arial" panose="020B0604020202020204" pitchFamily="34" charset="0"/>
              </a:rPr>
              <a:t> Of Neurofibromatosis</a:t>
            </a:r>
          </a:p>
        </p:txBody>
      </p:sp>
      <p:sp>
        <p:nvSpPr>
          <p:cNvPr id="4" name="TextBox 3">
            <a:extLst>
              <a:ext uri="{FF2B5EF4-FFF2-40B4-BE49-F238E27FC236}">
                <a16:creationId xmlns:a16="http://schemas.microsoft.com/office/drawing/2014/main" id="{114062ED-6C19-DF5A-20E4-417B0D817334}"/>
              </a:ext>
            </a:extLst>
          </p:cNvPr>
          <p:cNvSpPr txBox="1"/>
          <p:nvPr/>
        </p:nvSpPr>
        <p:spPr>
          <a:xfrm>
            <a:off x="1092234" y="1449499"/>
            <a:ext cx="5451627" cy="4394253"/>
          </a:xfrm>
          <a:prstGeom prst="rect">
            <a:avLst/>
          </a:prstGeom>
        </p:spPr>
        <p:txBody>
          <a:bodyPr vert="horz" lIns="91440" tIns="45720" rIns="91440" bIns="45720" rtlCol="0">
            <a:noAutofit/>
          </a:bodyPr>
          <a:lstStyle/>
          <a:p>
            <a:pPr>
              <a:lnSpc>
                <a:spcPct val="90000"/>
              </a:lnSpc>
              <a:spcBef>
                <a:spcPts val="1000"/>
              </a:spcBef>
              <a:buClr>
                <a:schemeClr val="accent1"/>
              </a:buClr>
            </a:pPr>
            <a:r>
              <a:rPr lang="en-US" sz="1400" b="1" dirty="0">
                <a:solidFill>
                  <a:srgbClr val="7030A0"/>
                </a:solidFill>
                <a:latin typeface="Arial" panose="020B0604020202020204" pitchFamily="34" charset="0"/>
                <a:cs typeface="Arial" panose="020B0604020202020204" pitchFamily="34" charset="0"/>
              </a:rPr>
              <a:t>Genetic motivation in the NF1 Gene:</a:t>
            </a: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NF1 is caused by a mutation in the NF1 gene on chromosomes17q11.2, which codes for the neurofibromin protein.(</a:t>
            </a:r>
            <a:r>
              <a:rPr lang="en-US" sz="1400" dirty="0" err="1">
                <a:solidFill>
                  <a:srgbClr val="000000"/>
                </a:solidFill>
                <a:latin typeface="Arial" panose="020B0604020202020204" pitchFamily="34" charset="0"/>
                <a:cs typeface="Arial" panose="020B0604020202020204" pitchFamily="34" charset="0"/>
              </a:rPr>
              <a:t>GeneReviews</a:t>
            </a:r>
            <a:r>
              <a:rPr lang="en-US" sz="1400" dirty="0">
                <a:solidFill>
                  <a:srgbClr val="000000"/>
                </a:solidFill>
                <a:latin typeface="Arial" panose="020B0604020202020204" pitchFamily="34" charset="0"/>
                <a:cs typeface="Arial" panose="020B0604020202020204" pitchFamily="34" charset="0"/>
              </a:rPr>
              <a:t> (2025))</a:t>
            </a:r>
          </a:p>
          <a:p>
            <a:pPr>
              <a:lnSpc>
                <a:spcPct val="90000"/>
              </a:lnSpc>
              <a:spcBef>
                <a:spcPts val="1000"/>
              </a:spcBef>
              <a:buClr>
                <a:schemeClr val="accent1"/>
              </a:buClr>
            </a:pPr>
            <a:r>
              <a:rPr lang="en-US" sz="1400" b="1" dirty="0">
                <a:solidFill>
                  <a:srgbClr val="7030A0"/>
                </a:solidFill>
                <a:latin typeface="Arial" panose="020B0604020202020204" pitchFamily="34" charset="0"/>
                <a:cs typeface="Arial" panose="020B0604020202020204" pitchFamily="34" charset="0"/>
              </a:rPr>
              <a:t>Loss of neurofibromin function:</a:t>
            </a: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When the NF1 Gene is faulty cells grow and divide uncontrollably that leads to formation of neurofibromas. (nerve </a:t>
            </a:r>
            <a:r>
              <a:rPr lang="en-US" sz="1400" dirty="0" err="1">
                <a:solidFill>
                  <a:srgbClr val="000000"/>
                </a:solidFill>
                <a:latin typeface="Arial" panose="020B0604020202020204" pitchFamily="34" charset="0"/>
                <a:cs typeface="Arial" panose="020B0604020202020204" pitchFamily="34" charset="0"/>
              </a:rPr>
              <a:t>tumours</a:t>
            </a:r>
            <a:r>
              <a:rPr lang="en-US" sz="1400" dirty="0">
                <a:solidFill>
                  <a:srgbClr val="000000"/>
                </a:solidFill>
                <a:latin typeface="Arial" panose="020B0604020202020204" pitchFamily="34" charset="0"/>
                <a:cs typeface="Arial" panose="020B0604020202020204" pitchFamily="34" charset="0"/>
              </a:rPr>
              <a:t>).(MedlinePlus Genetics (2019))</a:t>
            </a:r>
          </a:p>
          <a:p>
            <a:pPr>
              <a:lnSpc>
                <a:spcPct val="90000"/>
              </a:lnSpc>
              <a:spcBef>
                <a:spcPts val="1000"/>
              </a:spcBef>
              <a:buClr>
                <a:schemeClr val="accent1"/>
              </a:buClr>
            </a:pPr>
            <a:r>
              <a:rPr lang="en-US" sz="1400" b="1" dirty="0">
                <a:solidFill>
                  <a:srgbClr val="7030A0"/>
                </a:solidFill>
                <a:latin typeface="Arial" panose="020B0604020202020204" pitchFamily="34" charset="0"/>
                <a:cs typeface="Arial" panose="020B0604020202020204" pitchFamily="34" charset="0"/>
              </a:rPr>
              <a:t>Autosomal dominant inheritance pattern:</a:t>
            </a: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Only one copy of the mutated gene from parent is needed for the disease to appear.</a:t>
            </a: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A person with NF1 has a 50% chance of passing it to their child.(NIH (2025).)</a:t>
            </a:r>
          </a:p>
          <a:p>
            <a:pPr>
              <a:lnSpc>
                <a:spcPct val="90000"/>
              </a:lnSpc>
              <a:spcBef>
                <a:spcPts val="1000"/>
              </a:spcBef>
              <a:buClr>
                <a:schemeClr val="accent1"/>
              </a:buClr>
            </a:pPr>
            <a:r>
              <a:rPr lang="en-US" sz="1400" b="1" dirty="0">
                <a:solidFill>
                  <a:srgbClr val="7030A0"/>
                </a:solidFill>
                <a:latin typeface="Arial" panose="020B0604020202020204" pitchFamily="34" charset="0"/>
                <a:cs typeface="Arial" panose="020B0604020202020204" pitchFamily="34" charset="0"/>
              </a:rPr>
              <a:t>New(spontaneous) mutations:</a:t>
            </a: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These arise due to random mutations in the F1 Gene during conception or early embryonic development. (NORD (2025))</a:t>
            </a:r>
          </a:p>
        </p:txBody>
      </p:sp>
      <p:pic>
        <p:nvPicPr>
          <p:cNvPr id="20" name="Picture 19" descr="A diagram of a cell growth cycle&#10;&#10;AI-generated content may be incorrect.">
            <a:extLst>
              <a:ext uri="{FF2B5EF4-FFF2-40B4-BE49-F238E27FC236}">
                <a16:creationId xmlns:a16="http://schemas.microsoft.com/office/drawing/2014/main" id="{EE43AB23-8CAE-5357-4028-AF22A1ADB531}"/>
              </a:ext>
            </a:extLst>
          </p:cNvPr>
          <p:cNvPicPr>
            <a:picLocks noChangeAspect="1"/>
          </p:cNvPicPr>
          <p:nvPr/>
        </p:nvPicPr>
        <p:blipFill>
          <a:blip r:embed="rId2"/>
          <a:stretch>
            <a:fillRect/>
          </a:stretch>
        </p:blipFill>
        <p:spPr>
          <a:xfrm>
            <a:off x="6543861" y="1449499"/>
            <a:ext cx="5451627" cy="3638960"/>
          </a:xfrm>
          <a:prstGeom prst="rect">
            <a:avLst/>
          </a:prstGeom>
        </p:spPr>
      </p:pic>
      <p:sp>
        <p:nvSpPr>
          <p:cNvPr id="21" name="TextBox 20">
            <a:extLst>
              <a:ext uri="{FF2B5EF4-FFF2-40B4-BE49-F238E27FC236}">
                <a16:creationId xmlns:a16="http://schemas.microsoft.com/office/drawing/2014/main" id="{712B6BA0-0E1C-EC9D-5866-63DB38C5DCC6}"/>
              </a:ext>
            </a:extLst>
          </p:cNvPr>
          <p:cNvSpPr txBox="1"/>
          <p:nvPr/>
        </p:nvSpPr>
        <p:spPr>
          <a:xfrm>
            <a:off x="6543861" y="4724563"/>
            <a:ext cx="5451627" cy="363896"/>
          </a:xfrm>
          <a:prstGeom prst="rect">
            <a:avLst/>
          </a:prstGeom>
          <a:solidFill>
            <a:srgbClr val="000000">
              <a:alpha val="50000"/>
            </a:srgbClr>
          </a:solidFill>
          <a:ln>
            <a:noFill/>
          </a:ln>
        </p:spPr>
        <p:txBody>
          <a:bodyPr wrap="square" rtlCol="0">
            <a:noAutofit/>
          </a:bodyPr>
          <a:lstStyle/>
          <a:p>
            <a:pPr algn="ctr">
              <a:spcAft>
                <a:spcPts val="600"/>
              </a:spcAft>
            </a:pPr>
            <a:r>
              <a:rPr lang="en-US" sz="1300">
                <a:solidFill>
                  <a:srgbClr val="FFFFFF"/>
                </a:solidFill>
              </a:rPr>
              <a:t>Source: self generated</a:t>
            </a:r>
          </a:p>
        </p:txBody>
      </p:sp>
    </p:spTree>
    <p:extLst>
      <p:ext uri="{BB962C8B-B14F-4D97-AF65-F5344CB8AC3E}">
        <p14:creationId xmlns:p14="http://schemas.microsoft.com/office/powerpoint/2010/main" val="3353850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A9AB0-FA39-EA29-900C-CD36006808A1}"/>
              </a:ext>
            </a:extLst>
          </p:cNvPr>
          <p:cNvSpPr>
            <a:spLocks noGrp="1"/>
          </p:cNvSpPr>
          <p:nvPr>
            <p:ph type="title"/>
          </p:nvPr>
        </p:nvSpPr>
        <p:spPr>
          <a:xfrm>
            <a:off x="2010914" y="657496"/>
            <a:ext cx="8911687" cy="750890"/>
          </a:xfrm>
        </p:spPr>
        <p:txBody>
          <a:bodyPr>
            <a:normAutofit/>
          </a:bodyPr>
          <a:lstStyle/>
          <a:p>
            <a:r>
              <a:rPr lang="en-US" sz="3200" b="1" dirty="0">
                <a:solidFill>
                  <a:srgbClr val="7030A0"/>
                </a:solidFill>
                <a:latin typeface="Arial" panose="020B0604020202020204" pitchFamily="34" charset="0"/>
                <a:cs typeface="Arial" panose="020B0604020202020204" pitchFamily="34" charset="0"/>
              </a:rPr>
              <a:t>Risk</a:t>
            </a:r>
            <a:r>
              <a:rPr lang="en-US" sz="3200" dirty="0">
                <a:solidFill>
                  <a:srgbClr val="7030A0"/>
                </a:solidFill>
                <a:latin typeface="Arial" panose="020B0604020202020204" pitchFamily="34" charset="0"/>
                <a:cs typeface="Arial" panose="020B0604020202020204" pitchFamily="34" charset="0"/>
              </a:rPr>
              <a:t> </a:t>
            </a:r>
            <a:r>
              <a:rPr lang="en-US" sz="3200" b="1" dirty="0">
                <a:solidFill>
                  <a:srgbClr val="7030A0"/>
                </a:solidFill>
                <a:latin typeface="Arial" panose="020B0604020202020204" pitchFamily="34" charset="0"/>
                <a:cs typeface="Arial" panose="020B0604020202020204" pitchFamily="34" charset="0"/>
              </a:rPr>
              <a:t>Factors Of Neurofibromatosis</a:t>
            </a:r>
          </a:p>
        </p:txBody>
      </p:sp>
      <p:sp>
        <p:nvSpPr>
          <p:cNvPr id="3" name="TextBox 2">
            <a:extLst>
              <a:ext uri="{FF2B5EF4-FFF2-40B4-BE49-F238E27FC236}">
                <a16:creationId xmlns:a16="http://schemas.microsoft.com/office/drawing/2014/main" id="{633F5C52-ACCD-0EBA-8CF1-21AB6DAC6B31}"/>
              </a:ext>
            </a:extLst>
          </p:cNvPr>
          <p:cNvSpPr txBox="1"/>
          <p:nvPr/>
        </p:nvSpPr>
        <p:spPr>
          <a:xfrm>
            <a:off x="1383323" y="1690688"/>
            <a:ext cx="9425354" cy="3354765"/>
          </a:xfrm>
          <a:prstGeom prst="rect">
            <a:avLst/>
          </a:prstGeom>
          <a:noFill/>
        </p:spPr>
        <p:txBody>
          <a:bodyPr wrap="square" rtlCol="0">
            <a:spAutoFit/>
          </a:bodyPr>
          <a:lstStyle/>
          <a:p>
            <a:r>
              <a:rPr lang="en-IN" b="1" dirty="0">
                <a:solidFill>
                  <a:srgbClr val="7030A0"/>
                </a:solidFill>
                <a:latin typeface="Arial" panose="020B0604020202020204" pitchFamily="34" charset="0"/>
                <a:cs typeface="Arial" panose="020B0604020202020204" pitchFamily="34" charset="0"/>
              </a:rPr>
              <a:t>Genetical inheritance</a:t>
            </a:r>
            <a:r>
              <a:rPr lang="en-IN" b="1" dirty="0">
                <a:latin typeface="Arial" panose="020B0604020202020204" pitchFamily="34" charset="0"/>
                <a:cs typeface="Arial" panose="020B0604020202020204" pitchFamily="34" charset="0"/>
              </a:rPr>
              <a:t>: </a:t>
            </a:r>
            <a:r>
              <a:rPr lang="en-IN" sz="1400" dirty="0">
                <a:latin typeface="Arial" panose="020B0604020202020204" pitchFamily="34" charset="0"/>
                <a:cs typeface="Arial" panose="020B0604020202020204" pitchFamily="34" charset="0"/>
              </a:rPr>
              <a:t>The main risk factor for </a:t>
            </a:r>
            <a:r>
              <a:rPr lang="en-IN" sz="1400" b="1" dirty="0">
                <a:latin typeface="Arial" panose="020B0604020202020204" pitchFamily="34" charset="0"/>
                <a:cs typeface="Arial" panose="020B0604020202020204" pitchFamily="34" charset="0"/>
              </a:rPr>
              <a:t>NF1</a:t>
            </a:r>
            <a:r>
              <a:rPr lang="en-IN" sz="1400" dirty="0">
                <a:latin typeface="Arial" panose="020B0604020202020204" pitchFamily="34" charset="0"/>
                <a:cs typeface="Arial" panose="020B0604020202020204" pitchFamily="34" charset="0"/>
              </a:rPr>
              <a:t> is having a parent with the same condition.</a:t>
            </a:r>
          </a:p>
          <a:p>
            <a:pPr marL="285750" indent="-285750">
              <a:buFont typeface="Arial" panose="020B0604020202020204" pitchFamily="34" charset="0"/>
              <a:buChar char="•"/>
            </a:pPr>
            <a:endParaRPr lang="en-IN"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400" b="1" dirty="0">
                <a:latin typeface="Arial" panose="020B0604020202020204" pitchFamily="34" charset="0"/>
                <a:cs typeface="Arial" panose="020B0604020202020204" pitchFamily="34" charset="0"/>
              </a:rPr>
              <a:t>NF1</a:t>
            </a:r>
            <a:r>
              <a:rPr lang="en-IN" sz="1400" dirty="0">
                <a:latin typeface="Arial" panose="020B0604020202020204" pitchFamily="34" charset="0"/>
                <a:cs typeface="Arial" panose="020B0604020202020204" pitchFamily="34" charset="0"/>
              </a:rPr>
              <a:t> follows an </a:t>
            </a:r>
            <a:r>
              <a:rPr lang="en-IN" sz="1400" b="1" dirty="0">
                <a:latin typeface="Arial" panose="020B0604020202020204" pitchFamily="34" charset="0"/>
                <a:cs typeface="Arial" panose="020B0604020202020204" pitchFamily="34" charset="0"/>
              </a:rPr>
              <a:t>autosomal </a:t>
            </a:r>
            <a:r>
              <a:rPr lang="en-IN" sz="1400" dirty="0">
                <a:latin typeface="Arial" panose="020B0604020202020204" pitchFamily="34" charset="0"/>
                <a:cs typeface="Arial" panose="020B0604020202020204" pitchFamily="34" charset="0"/>
              </a:rPr>
              <a:t>dominant inheritance pattern.</a:t>
            </a:r>
          </a:p>
          <a:p>
            <a:pPr marL="285750" indent="-285750">
              <a:buFont typeface="Arial" panose="020B0604020202020204" pitchFamily="34" charset="0"/>
              <a:buChar char="•"/>
            </a:pPr>
            <a:r>
              <a:rPr lang="en-IN" sz="1400" dirty="0">
                <a:latin typeface="Arial" panose="020B0604020202020204" pitchFamily="34" charset="0"/>
                <a:cs typeface="Arial" panose="020B0604020202020204" pitchFamily="34" charset="0"/>
              </a:rPr>
              <a:t>A child of an affected parent has a </a:t>
            </a:r>
            <a:r>
              <a:rPr lang="en-IN" sz="1400" b="1" dirty="0">
                <a:latin typeface="Arial" panose="020B0604020202020204" pitchFamily="34" charset="0"/>
                <a:cs typeface="Arial" panose="020B0604020202020204" pitchFamily="34" charset="0"/>
              </a:rPr>
              <a:t>50% </a:t>
            </a:r>
            <a:r>
              <a:rPr lang="en-IN" sz="1400" dirty="0">
                <a:latin typeface="Arial" panose="020B0604020202020204" pitchFamily="34" charset="0"/>
                <a:cs typeface="Arial" panose="020B0604020202020204" pitchFamily="34" charset="0"/>
              </a:rPr>
              <a:t>chance of inheriting  </a:t>
            </a:r>
            <a:r>
              <a:rPr lang="en-IN" sz="1400" b="1" dirty="0">
                <a:latin typeface="Arial" panose="020B0604020202020204" pitchFamily="34" charset="0"/>
                <a:cs typeface="Arial" panose="020B0604020202020204" pitchFamily="34" charset="0"/>
              </a:rPr>
              <a:t>NF1</a:t>
            </a:r>
            <a:r>
              <a:rPr lang="en-IN" sz="1400" dirty="0">
                <a:latin typeface="Arial" panose="020B0604020202020204" pitchFamily="34" charset="0"/>
                <a:cs typeface="Arial" panose="020B0604020202020204" pitchFamily="34" charset="0"/>
              </a:rPr>
              <a:t> due to</a:t>
            </a:r>
            <a:r>
              <a:rPr lang="en-IN" sz="1400" b="1" dirty="0">
                <a:latin typeface="Arial" panose="020B0604020202020204" pitchFamily="34" charset="0"/>
                <a:cs typeface="Arial" panose="020B0604020202020204" pitchFamily="34" charset="0"/>
              </a:rPr>
              <a:t> 1 </a:t>
            </a:r>
            <a:r>
              <a:rPr lang="en-IN" sz="1400" dirty="0">
                <a:latin typeface="Arial" panose="020B0604020202020204" pitchFamily="34" charset="0"/>
                <a:cs typeface="Arial" panose="020B0604020202020204" pitchFamily="34" charset="0"/>
              </a:rPr>
              <a:t>altered genie.(Evans et al. (2017))</a:t>
            </a:r>
          </a:p>
          <a:p>
            <a:endParaRPr lang="en-IN" sz="1400" dirty="0">
              <a:latin typeface="Arial" panose="020B0604020202020204" pitchFamily="34" charset="0"/>
              <a:cs typeface="Arial" panose="020B0604020202020204" pitchFamily="34" charset="0"/>
            </a:endParaRPr>
          </a:p>
          <a:p>
            <a:r>
              <a:rPr lang="en-IN" b="1" dirty="0">
                <a:solidFill>
                  <a:srgbClr val="7030A0"/>
                </a:solidFill>
                <a:latin typeface="Arial" panose="020B0604020202020204" pitchFamily="34" charset="0"/>
                <a:cs typeface="Arial" panose="020B0604020202020204" pitchFamily="34" charset="0"/>
              </a:rPr>
              <a:t>De Novo Mutations:</a:t>
            </a:r>
            <a:r>
              <a:rPr lang="en-IN" dirty="0">
                <a:solidFill>
                  <a:srgbClr val="7030A0"/>
                </a:solidFill>
                <a:latin typeface="Arial" panose="020B0604020202020204" pitchFamily="34" charset="0"/>
                <a:cs typeface="Arial" panose="020B0604020202020204" pitchFamily="34" charset="0"/>
              </a:rPr>
              <a:t> </a:t>
            </a:r>
            <a:r>
              <a:rPr lang="en-IN" sz="1400" dirty="0">
                <a:latin typeface="Arial" panose="020B0604020202020204" pitchFamily="34" charset="0"/>
                <a:cs typeface="Arial" panose="020B0604020202020204" pitchFamily="34" charset="0"/>
              </a:rPr>
              <a:t>about </a:t>
            </a:r>
            <a:r>
              <a:rPr lang="en-IN" sz="1400" b="1" dirty="0">
                <a:latin typeface="Arial" panose="020B0604020202020204" pitchFamily="34" charset="0"/>
                <a:cs typeface="Arial" panose="020B0604020202020204" pitchFamily="34" charset="0"/>
              </a:rPr>
              <a:t>50% </a:t>
            </a:r>
            <a:r>
              <a:rPr lang="en-IN" sz="1400" dirty="0">
                <a:latin typeface="Arial" panose="020B0604020202020204" pitchFamily="34" charset="0"/>
                <a:cs typeface="Arial" panose="020B0604020202020204" pitchFamily="34" charset="0"/>
              </a:rPr>
              <a:t>of cases arise from spontaneous (</a:t>
            </a:r>
            <a:r>
              <a:rPr lang="en-IN" sz="1400" b="1" dirty="0">
                <a:latin typeface="Arial" panose="020B0604020202020204" pitchFamily="34" charset="0"/>
                <a:cs typeface="Arial" panose="020B0604020202020204" pitchFamily="34" charset="0"/>
              </a:rPr>
              <a:t>de novo</a:t>
            </a:r>
            <a:r>
              <a:rPr lang="en-IN" sz="1400" dirty="0">
                <a:latin typeface="Arial" panose="020B0604020202020204" pitchFamily="34" charset="0"/>
                <a:cs typeface="Arial" panose="020B0604020202020204" pitchFamily="34" charset="0"/>
              </a:rPr>
              <a:t>) mutations having no previous family history.(Ferner et al. (2007))</a:t>
            </a:r>
          </a:p>
          <a:p>
            <a:endParaRPr lang="en-IN" sz="1400" dirty="0">
              <a:latin typeface="Arial" panose="020B0604020202020204" pitchFamily="34" charset="0"/>
              <a:cs typeface="Arial" panose="020B0604020202020204" pitchFamily="34" charset="0"/>
            </a:endParaRPr>
          </a:p>
          <a:p>
            <a:r>
              <a:rPr lang="en-IN" b="1" dirty="0">
                <a:solidFill>
                  <a:srgbClr val="7030A0"/>
                </a:solidFill>
                <a:latin typeface="Arial" panose="020B0604020202020204" pitchFamily="34" charset="0"/>
                <a:cs typeface="Arial" panose="020B0604020202020204" pitchFamily="34" charset="0"/>
              </a:rPr>
              <a:t>Advanced parent age: </a:t>
            </a:r>
            <a:r>
              <a:rPr lang="en-IN" sz="1400" dirty="0">
                <a:latin typeface="Arial" panose="020B0604020202020204" pitchFamily="34" charset="0"/>
                <a:cs typeface="Arial" panose="020B0604020202020204" pitchFamily="34" charset="0"/>
              </a:rPr>
              <a:t>some study suggest advanced parent age may slightly increase the risk of </a:t>
            </a:r>
            <a:r>
              <a:rPr lang="en-IN" sz="1400" b="1" dirty="0">
                <a:latin typeface="Arial" panose="020B0604020202020204" pitchFamily="34" charset="0"/>
                <a:cs typeface="Arial" panose="020B0604020202020204" pitchFamily="34" charset="0"/>
              </a:rPr>
              <a:t>De Novo </a:t>
            </a:r>
            <a:r>
              <a:rPr lang="en-IN" sz="1400" dirty="0">
                <a:latin typeface="Arial" panose="020B0604020202020204" pitchFamily="34" charset="0"/>
                <a:cs typeface="Arial" panose="020B0604020202020204" pitchFamily="34" charset="0"/>
              </a:rPr>
              <a:t>Mutations for </a:t>
            </a:r>
            <a:r>
              <a:rPr lang="en-IN" sz="1400" b="1" dirty="0">
                <a:latin typeface="Arial" panose="020B0604020202020204" pitchFamily="34" charset="0"/>
                <a:cs typeface="Arial" panose="020B0604020202020204" pitchFamily="34" charset="0"/>
              </a:rPr>
              <a:t>NF1.(</a:t>
            </a:r>
            <a:r>
              <a:rPr lang="en-IN" sz="1400" dirty="0">
                <a:latin typeface="Arial" panose="020B0604020202020204" pitchFamily="34" charset="0"/>
                <a:cs typeface="Arial" panose="020B0604020202020204" pitchFamily="34" charset="0"/>
              </a:rPr>
              <a:t>NIH (2024))</a:t>
            </a:r>
          </a:p>
          <a:p>
            <a:endParaRPr lang="en-IN" sz="1400" b="1" dirty="0">
              <a:latin typeface="Arial" panose="020B0604020202020204" pitchFamily="34" charset="0"/>
              <a:cs typeface="Arial" panose="020B0604020202020204" pitchFamily="34" charset="0"/>
            </a:endParaRPr>
          </a:p>
          <a:p>
            <a:r>
              <a:rPr lang="en-IN" b="1" dirty="0">
                <a:solidFill>
                  <a:srgbClr val="7030A0"/>
                </a:solidFill>
                <a:latin typeface="Arial" panose="020B0604020202020204" pitchFamily="34" charset="0"/>
                <a:cs typeface="Arial" panose="020B0604020202020204" pitchFamily="34" charset="0"/>
              </a:rPr>
              <a:t>Complications associated with NF1: </a:t>
            </a:r>
            <a:r>
              <a:rPr lang="en-IN" sz="1400" b="1" dirty="0">
                <a:solidFill>
                  <a:srgbClr val="7030A0"/>
                </a:solidFill>
                <a:latin typeface="Arial" panose="020B0604020202020204" pitchFamily="34" charset="0"/>
                <a:cs typeface="Arial" panose="020B0604020202020204" pitchFamily="34" charset="0"/>
              </a:rPr>
              <a:t>I</a:t>
            </a:r>
            <a:r>
              <a:rPr lang="en-IN" sz="1400" dirty="0">
                <a:latin typeface="Arial" panose="020B0604020202020204" pitchFamily="34" charset="0"/>
                <a:cs typeface="Arial" panose="020B0604020202020204" pitchFamily="34" charset="0"/>
              </a:rPr>
              <a:t>ndividuals with </a:t>
            </a:r>
            <a:r>
              <a:rPr lang="en-IN" sz="1400" b="1" dirty="0">
                <a:latin typeface="Arial" panose="020B0604020202020204" pitchFamily="34" charset="0"/>
                <a:cs typeface="Arial" panose="020B0604020202020204" pitchFamily="34" charset="0"/>
              </a:rPr>
              <a:t>NF1</a:t>
            </a:r>
            <a:r>
              <a:rPr lang="en-IN" sz="1400" dirty="0">
                <a:latin typeface="Arial" panose="020B0604020202020204" pitchFamily="34" charset="0"/>
                <a:cs typeface="Arial" panose="020B0604020202020204" pitchFamily="34" charset="0"/>
              </a:rPr>
              <a:t> are at increase risk of additional health problems, including a higher risk of developing various cancers like </a:t>
            </a:r>
            <a:r>
              <a:rPr lang="en-IN" sz="1400" b="1" dirty="0">
                <a:latin typeface="Arial" panose="020B0604020202020204" pitchFamily="34" charset="0"/>
                <a:cs typeface="Arial" panose="020B0604020202020204" pitchFamily="34" charset="0"/>
              </a:rPr>
              <a:t>malignant</a:t>
            </a:r>
            <a:r>
              <a:rPr lang="en-IN" sz="1400" dirty="0">
                <a:latin typeface="Arial" panose="020B0604020202020204" pitchFamily="34" charset="0"/>
                <a:cs typeface="Arial" panose="020B0604020202020204" pitchFamily="34" charset="0"/>
              </a:rPr>
              <a:t>,</a:t>
            </a:r>
            <a:r>
              <a:rPr lang="en-IN" sz="1400" b="1" dirty="0">
                <a:latin typeface="Arial" panose="020B0604020202020204" pitchFamily="34" charset="0"/>
                <a:cs typeface="Arial" panose="020B0604020202020204" pitchFamily="34" charset="0"/>
              </a:rPr>
              <a:t> peripheral nerve </a:t>
            </a:r>
            <a:r>
              <a:rPr lang="en-IN" sz="1400" b="1" dirty="0" err="1">
                <a:latin typeface="Arial" panose="020B0604020202020204" pitchFamily="34" charset="0"/>
                <a:cs typeface="Arial" panose="020B0604020202020204" pitchFamily="34" charset="0"/>
              </a:rPr>
              <a:t>sheeth</a:t>
            </a:r>
            <a:r>
              <a:rPr lang="en-IN" sz="1400" b="1" dirty="0">
                <a:latin typeface="Arial" panose="020B0604020202020204" pitchFamily="34" charset="0"/>
                <a:cs typeface="Arial" panose="020B0604020202020204" pitchFamily="34" charset="0"/>
              </a:rPr>
              <a:t> </a:t>
            </a:r>
            <a:r>
              <a:rPr lang="en-IN" sz="1400" dirty="0">
                <a:latin typeface="Arial" panose="020B0604020202020204" pitchFamily="34" charset="0"/>
                <a:cs typeface="Arial" panose="020B0604020202020204" pitchFamily="34" charset="0"/>
              </a:rPr>
              <a:t>tumour, </a:t>
            </a:r>
            <a:r>
              <a:rPr lang="en-IN" sz="1400" b="1" dirty="0">
                <a:latin typeface="Arial" panose="020B0604020202020204" pitchFamily="34" charset="0"/>
                <a:cs typeface="Arial" panose="020B0604020202020204" pitchFamily="34" charset="0"/>
              </a:rPr>
              <a:t>breast cancer</a:t>
            </a:r>
            <a:r>
              <a:rPr lang="en-IN" sz="1400" dirty="0">
                <a:latin typeface="Arial" panose="020B0604020202020204" pitchFamily="34" charset="0"/>
                <a:cs typeface="Arial" panose="020B0604020202020204" pitchFamily="34" charset="0"/>
              </a:rPr>
              <a:t>, </a:t>
            </a:r>
            <a:r>
              <a:rPr lang="en-IN" sz="1400" b="1" dirty="0">
                <a:latin typeface="Arial" panose="020B0604020202020204" pitchFamily="34" charset="0"/>
                <a:cs typeface="Arial" panose="020B0604020202020204" pitchFamily="34" charset="0"/>
              </a:rPr>
              <a:t>brain tumour hypertension</a:t>
            </a:r>
            <a:r>
              <a:rPr lang="en-IN" sz="1400" dirty="0">
                <a:latin typeface="Arial" panose="020B0604020202020204" pitchFamily="34" charset="0"/>
                <a:cs typeface="Arial" panose="020B0604020202020204" pitchFamily="34" charset="0"/>
              </a:rPr>
              <a:t>, and pregnancy complications for affected women.</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8140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Picture 3" descr="A person with many different organs&#10;&#10;AI-generated content may be incorrect.">
            <a:extLst>
              <a:ext uri="{FF2B5EF4-FFF2-40B4-BE49-F238E27FC236}">
                <a16:creationId xmlns:a16="http://schemas.microsoft.com/office/drawing/2014/main" id="{0FAC22CA-5F81-EDB2-9C22-739E60C21CEB}"/>
              </a:ext>
            </a:extLst>
          </p:cNvPr>
          <p:cNvPicPr>
            <a:picLocks noChangeAspect="1"/>
          </p:cNvPicPr>
          <p:nvPr/>
        </p:nvPicPr>
        <p:blipFill>
          <a:blip r:embed="rId2"/>
          <a:stretch>
            <a:fillRect/>
          </a:stretch>
        </p:blipFill>
        <p:spPr>
          <a:xfrm>
            <a:off x="798745" y="2120484"/>
            <a:ext cx="4814655" cy="2611950"/>
          </a:xfrm>
          <a:prstGeom prst="rect">
            <a:avLst/>
          </a:prstGeom>
        </p:spPr>
      </p:pic>
      <p:pic>
        <p:nvPicPr>
          <p:cNvPr id="6" name="Picture 5" descr="Diagram of a family tree&#10;&#10;AI-generated content may be incorrect.">
            <a:extLst>
              <a:ext uri="{FF2B5EF4-FFF2-40B4-BE49-F238E27FC236}">
                <a16:creationId xmlns:a16="http://schemas.microsoft.com/office/drawing/2014/main" id="{3B648535-447E-8B41-6117-BA2610A192CE}"/>
              </a:ext>
            </a:extLst>
          </p:cNvPr>
          <p:cNvPicPr>
            <a:picLocks noChangeAspect="1"/>
          </p:cNvPicPr>
          <p:nvPr/>
        </p:nvPicPr>
        <p:blipFill>
          <a:blip r:embed="rId3"/>
          <a:stretch>
            <a:fillRect/>
          </a:stretch>
        </p:blipFill>
        <p:spPr>
          <a:xfrm>
            <a:off x="6584187" y="1713230"/>
            <a:ext cx="4809065" cy="3426458"/>
          </a:xfrm>
          <a:prstGeom prst="rect">
            <a:avLst/>
          </a:prstGeom>
        </p:spPr>
      </p:pic>
      <p:sp>
        <p:nvSpPr>
          <p:cNvPr id="7" name="TextBox 6">
            <a:extLst>
              <a:ext uri="{FF2B5EF4-FFF2-40B4-BE49-F238E27FC236}">
                <a16:creationId xmlns:a16="http://schemas.microsoft.com/office/drawing/2014/main" id="{40278A5E-DC42-F588-0C96-EB5F3E783261}"/>
              </a:ext>
            </a:extLst>
          </p:cNvPr>
          <p:cNvSpPr txBox="1"/>
          <p:nvPr/>
        </p:nvSpPr>
        <p:spPr>
          <a:xfrm>
            <a:off x="1236279" y="4754088"/>
            <a:ext cx="3500438"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4"/>
              </a:rPr>
              <a:t>ink.springer(2025)</a:t>
            </a:r>
            <a:endParaRPr lang="en-US" sz="11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F31E992-DF6E-F6A7-04FD-370665B961D4}"/>
              </a:ext>
            </a:extLst>
          </p:cNvPr>
          <p:cNvSpPr txBox="1"/>
          <p:nvPr/>
        </p:nvSpPr>
        <p:spPr>
          <a:xfrm>
            <a:off x="7813621" y="5139688"/>
            <a:ext cx="2843212" cy="261610"/>
          </a:xfrm>
          <a:prstGeom prst="rect">
            <a:avLst/>
          </a:prstGeom>
          <a:noFill/>
        </p:spPr>
        <p:txBody>
          <a:bodyPr wrap="square" rtlCol="0">
            <a:spAutoFit/>
          </a:bodyPr>
          <a:lstStyle/>
          <a:p>
            <a:r>
              <a:rPr lang="en-US" sz="1100" dirty="0" err="1">
                <a:latin typeface="Arial" panose="020B0604020202020204" pitchFamily="34" charset="0"/>
                <a:cs typeface="Arial" panose="020B0604020202020204" pitchFamily="34" charset="0"/>
              </a:rPr>
              <a:t>Source:</a:t>
            </a:r>
            <a:r>
              <a:rPr lang="en-US" sz="1100" dirty="0" err="1">
                <a:latin typeface="Arial" panose="020B0604020202020204" pitchFamily="34" charset="0"/>
                <a:cs typeface="Arial" panose="020B0604020202020204" pitchFamily="34" charset="0"/>
                <a:hlinkClick r:id="rId5"/>
              </a:rPr>
              <a:t>aboutkidshealth</a:t>
            </a:r>
            <a:r>
              <a:rPr lang="en-US" sz="1100" dirty="0">
                <a:latin typeface="Arial" panose="020B0604020202020204" pitchFamily="34" charset="0"/>
                <a:cs typeface="Arial" panose="020B0604020202020204" pitchFamily="34" charset="0"/>
                <a:hlinkClick r:id="rId5"/>
              </a:rPr>
              <a:t>.(2020)</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0046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045B4-AF5E-F40E-A755-68551356D3EA}"/>
              </a:ext>
            </a:extLst>
          </p:cNvPr>
          <p:cNvSpPr>
            <a:spLocks noGrp="1"/>
          </p:cNvSpPr>
          <p:nvPr>
            <p:ph type="title"/>
          </p:nvPr>
        </p:nvSpPr>
        <p:spPr>
          <a:xfrm>
            <a:off x="838200" y="0"/>
            <a:ext cx="9787759" cy="641131"/>
          </a:xfrm>
        </p:spPr>
        <p:txBody>
          <a:bodyPr>
            <a:normAutofit/>
          </a:bodyPr>
          <a:lstStyle/>
          <a:p>
            <a:r>
              <a:rPr lang="en-US" b="1" dirty="0">
                <a:solidFill>
                  <a:srgbClr val="7030A0"/>
                </a:solidFill>
              </a:rPr>
              <a:t>                         </a:t>
            </a:r>
            <a:r>
              <a:rPr lang="en-US" sz="3200" b="1" dirty="0">
                <a:solidFill>
                  <a:srgbClr val="7030A0"/>
                </a:solidFill>
                <a:latin typeface="Arial" panose="020B0604020202020204" pitchFamily="34" charset="0"/>
                <a:cs typeface="Arial" panose="020B0604020202020204" pitchFamily="34" charset="0"/>
              </a:rPr>
              <a:t>Implications of NF1 </a:t>
            </a:r>
          </a:p>
        </p:txBody>
      </p:sp>
      <p:sp>
        <p:nvSpPr>
          <p:cNvPr id="3" name="TextBox 2">
            <a:extLst>
              <a:ext uri="{FF2B5EF4-FFF2-40B4-BE49-F238E27FC236}">
                <a16:creationId xmlns:a16="http://schemas.microsoft.com/office/drawing/2014/main" id="{3761B808-4BDE-8596-CBC3-37C2BC078985}"/>
              </a:ext>
            </a:extLst>
          </p:cNvPr>
          <p:cNvSpPr txBox="1"/>
          <p:nvPr/>
        </p:nvSpPr>
        <p:spPr>
          <a:xfrm>
            <a:off x="2364350" y="828288"/>
            <a:ext cx="7463299" cy="5201424"/>
          </a:xfrm>
          <a:prstGeom prst="rect">
            <a:avLst/>
          </a:prstGeom>
          <a:noFill/>
        </p:spPr>
        <p:txBody>
          <a:bodyPr wrap="square" rtlCol="0">
            <a:spAutoFit/>
          </a:bodyPr>
          <a:lstStyle/>
          <a:p>
            <a:r>
              <a:rPr lang="en-US" b="1" dirty="0">
                <a:solidFill>
                  <a:srgbClr val="7030A0"/>
                </a:solidFill>
                <a:latin typeface="Arial" panose="020B0604020202020204" pitchFamily="34" charset="0"/>
                <a:cs typeface="Arial" panose="020B0604020202020204" pitchFamily="34" charset="0"/>
              </a:rPr>
              <a:t>Physical Implications:</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Visible skin </a:t>
            </a:r>
            <a:r>
              <a:rPr lang="en-US" sz="1400" b="1" dirty="0" err="1">
                <a:latin typeface="Arial" panose="020B0604020202020204" pitchFamily="34" charset="0"/>
                <a:cs typeface="Arial" panose="020B0604020202020204" pitchFamily="34" charset="0"/>
              </a:rPr>
              <a:t>tumours</a:t>
            </a:r>
            <a:r>
              <a:rPr lang="en-US" sz="1400" dirty="0">
                <a:latin typeface="Arial" panose="020B0604020202020204" pitchFamily="34" charset="0"/>
                <a:cs typeface="Arial" panose="020B0604020202020204" pitchFamily="34" charset="0"/>
              </a:rPr>
              <a:t>,  Bone</a:t>
            </a:r>
            <a:r>
              <a:rPr lang="en-US" sz="1400" b="1" dirty="0">
                <a:latin typeface="Arial" panose="020B0604020202020204" pitchFamily="34" charset="0"/>
                <a:cs typeface="Arial" panose="020B0604020202020204" pitchFamily="34" charset="0"/>
              </a:rPr>
              <a:t> deformities</a:t>
            </a:r>
            <a:r>
              <a:rPr lang="en-US" sz="1400" dirty="0">
                <a:latin typeface="Arial" panose="020B0604020202020204" pitchFamily="34" charset="0"/>
                <a:cs typeface="Arial" panose="020B0604020202020204" pitchFamily="34" charset="0"/>
              </a:rPr>
              <a:t> or </a:t>
            </a:r>
            <a:r>
              <a:rPr lang="en-US" sz="1400" b="1" dirty="0">
                <a:latin typeface="Arial" panose="020B0604020202020204" pitchFamily="34" charset="0"/>
                <a:cs typeface="Arial" panose="020B0604020202020204" pitchFamily="34" charset="0"/>
              </a:rPr>
              <a:t>Pain</a:t>
            </a:r>
            <a:r>
              <a:rPr lang="en-US" sz="1400" dirty="0">
                <a:latin typeface="Arial" panose="020B0604020202020204" pitchFamily="34" charset="0"/>
                <a:cs typeface="Arial" panose="020B0604020202020204" pitchFamily="34" charset="0"/>
              </a:rPr>
              <a:t> affecting Mobility and body image.</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Vision loss from </a:t>
            </a:r>
            <a:r>
              <a:rPr lang="en-US" sz="1400" b="1" dirty="0">
                <a:latin typeface="Arial" panose="020B0604020202020204" pitchFamily="34" charset="0"/>
                <a:cs typeface="Arial" panose="020B0604020202020204" pitchFamily="34" charset="0"/>
              </a:rPr>
              <a:t>optic glioma</a:t>
            </a:r>
            <a:r>
              <a:rPr lang="en-US" sz="1400" dirty="0">
                <a:latin typeface="Arial" panose="020B0604020202020204" pitchFamily="34" charset="0"/>
                <a:cs typeface="Arial" panose="020B0604020202020204" pitchFamily="34" charset="0"/>
              </a:rPr>
              <a:t> limits </a:t>
            </a:r>
            <a:r>
              <a:rPr lang="en-US" sz="1400" b="1" dirty="0">
                <a:latin typeface="Arial" panose="020B0604020202020204" pitchFamily="34" charset="0"/>
                <a:cs typeface="Arial" panose="020B0604020202020204" pitchFamily="34" charset="0"/>
              </a:rPr>
              <a:t>independence</a:t>
            </a:r>
            <a:r>
              <a:rPr lang="en-US" sz="1400" dirty="0">
                <a:latin typeface="Arial" panose="020B0604020202020204" pitchFamily="34" charset="0"/>
                <a:cs typeface="Arial" panose="020B0604020202020204" pitchFamily="34" charset="0"/>
              </a:rPr>
              <a:t> and</a:t>
            </a:r>
            <a:r>
              <a:rPr lang="en-US" sz="1400" b="1" dirty="0">
                <a:latin typeface="Arial" panose="020B0604020202020204" pitchFamily="34" charset="0"/>
                <a:cs typeface="Arial" panose="020B0604020202020204" pitchFamily="34" charset="0"/>
              </a:rPr>
              <a:t> education </a:t>
            </a:r>
            <a:r>
              <a:rPr lang="en-US" sz="1400" dirty="0">
                <a:latin typeface="Arial" panose="020B0604020202020204" pitchFamily="34" charset="0"/>
                <a:cs typeface="Arial" panose="020B0604020202020204" pitchFamily="34" charset="0"/>
              </a:rPr>
              <a:t>performance.</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Chronic </a:t>
            </a:r>
            <a:r>
              <a:rPr lang="en-US" sz="1400" b="1" dirty="0">
                <a:latin typeface="Arial" panose="020B0604020202020204" pitchFamily="34" charset="0"/>
                <a:cs typeface="Arial" panose="020B0604020202020204" pitchFamily="34" charset="0"/>
              </a:rPr>
              <a:t>fatigue</a:t>
            </a:r>
            <a:r>
              <a:rPr lang="en-US" sz="1400" dirty="0">
                <a:latin typeface="Arial" panose="020B0604020202020204" pitchFamily="34" charset="0"/>
                <a:cs typeface="Arial" panose="020B0604020202020204" pitchFamily="34" charset="0"/>
              </a:rPr>
              <a:t> and frequent medical </a:t>
            </a:r>
            <a:r>
              <a:rPr lang="en-US" sz="1400" b="1" dirty="0">
                <a:latin typeface="Arial" panose="020B0604020202020204" pitchFamily="34" charset="0"/>
                <a:cs typeface="Arial" panose="020B0604020202020204" pitchFamily="34" charset="0"/>
              </a:rPr>
              <a:t>check-ups</a:t>
            </a:r>
            <a:r>
              <a:rPr lang="en-US" sz="1400" dirty="0">
                <a:latin typeface="Arial" panose="020B0604020202020204" pitchFamily="34" charset="0"/>
                <a:cs typeface="Arial" panose="020B0604020202020204" pitchFamily="34" charset="0"/>
              </a:rPr>
              <a:t> disrupts daily life.</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Increased risk of </a:t>
            </a:r>
            <a:r>
              <a:rPr lang="en-US" sz="1400" b="1" dirty="0">
                <a:latin typeface="Arial" panose="020B0604020202020204" pitchFamily="34" charset="0"/>
                <a:cs typeface="Arial" panose="020B0604020202020204" pitchFamily="34" charset="0"/>
              </a:rPr>
              <a:t>malignancy</a:t>
            </a:r>
            <a:r>
              <a:rPr lang="en-US" sz="1400" dirty="0">
                <a:latin typeface="Arial" panose="020B0604020202020204" pitchFamily="34" charset="0"/>
                <a:cs typeface="Arial" panose="020B0604020202020204" pitchFamily="34" charset="0"/>
              </a:rPr>
              <a:t> causes </a:t>
            </a:r>
            <a:r>
              <a:rPr lang="en-US" sz="1400" b="1" dirty="0">
                <a:latin typeface="Arial" panose="020B0604020202020204" pitchFamily="34" charset="0"/>
                <a:cs typeface="Arial" panose="020B0604020202020204" pitchFamily="34" charset="0"/>
              </a:rPr>
              <a:t>long-term</a:t>
            </a:r>
            <a:r>
              <a:rPr lang="en-US" sz="1400" dirty="0">
                <a:latin typeface="Arial" panose="020B0604020202020204" pitchFamily="34" charset="0"/>
                <a:cs typeface="Arial" panose="020B0604020202020204" pitchFamily="34" charset="0"/>
              </a:rPr>
              <a:t> health </a:t>
            </a:r>
            <a:r>
              <a:rPr lang="en-US" sz="1400" b="1" dirty="0">
                <a:latin typeface="Arial" panose="020B0604020202020204" pitchFamily="34" charset="0"/>
                <a:cs typeface="Arial" panose="020B0604020202020204" pitchFamily="34" charset="0"/>
              </a:rPr>
              <a:t>anxiety</a:t>
            </a:r>
            <a:r>
              <a:rPr lang="en-US" sz="1400" dirty="0">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Mautner et al. (2015))</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b="1" dirty="0">
                <a:solidFill>
                  <a:srgbClr val="7030A0"/>
                </a:solidFill>
                <a:latin typeface="Arial" panose="020B0604020202020204" pitchFamily="34" charset="0"/>
                <a:cs typeface="Arial" panose="020B0604020202020204" pitchFamily="34" charset="0"/>
              </a:rPr>
              <a:t>Psychological implications:</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problems with body image and low</a:t>
            </a:r>
            <a:r>
              <a:rPr lang="en-US" sz="1400" b="1" dirty="0">
                <a:latin typeface="Arial" panose="020B0604020202020204" pitchFamily="34" charset="0"/>
                <a:cs typeface="Arial" panose="020B0604020202020204" pitchFamily="34" charset="0"/>
              </a:rPr>
              <a:t> self-esteem </a:t>
            </a:r>
            <a:r>
              <a:rPr lang="en-US" sz="1400" dirty="0">
                <a:latin typeface="Arial" panose="020B0604020202020204" pitchFamily="34" charset="0"/>
                <a:cs typeface="Arial" panose="020B0604020202020204" pitchFamily="34" charset="0"/>
              </a:rPr>
              <a:t>as a result of obvious </a:t>
            </a:r>
            <a:r>
              <a:rPr lang="en-US" sz="1400" b="1" dirty="0">
                <a:latin typeface="Arial" panose="020B0604020202020204" pitchFamily="34" charset="0"/>
                <a:cs typeface="Arial" panose="020B0604020202020204" pitchFamily="34" charset="0"/>
              </a:rPr>
              <a:t>skin changes</a:t>
            </a:r>
            <a:r>
              <a:rPr lang="en-US" sz="1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depression</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anxiety</a:t>
            </a:r>
            <a:r>
              <a:rPr lang="en-US" sz="1400" dirty="0">
                <a:latin typeface="Arial" panose="020B0604020202020204" pitchFamily="34" charset="0"/>
                <a:cs typeface="Arial" panose="020B0604020202020204" pitchFamily="34" charset="0"/>
              </a:rPr>
              <a:t>, or </a:t>
            </a:r>
            <a:r>
              <a:rPr lang="en-US" sz="1400" b="1" dirty="0">
                <a:latin typeface="Arial" panose="020B0604020202020204" pitchFamily="34" charset="0"/>
                <a:cs typeface="Arial" panose="020B0604020202020204" pitchFamily="34" charset="0"/>
              </a:rPr>
              <a:t>social disengagement </a:t>
            </a:r>
            <a:r>
              <a:rPr lang="en-US" sz="1400" dirty="0">
                <a:latin typeface="Arial" panose="020B0604020202020204" pitchFamily="34" charset="0"/>
                <a:cs typeface="Arial" panose="020B0604020202020204" pitchFamily="34" charset="0"/>
              </a:rPr>
              <a:t>from stigma and long-term sickness.</a:t>
            </a: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Confidence</a:t>
            </a:r>
            <a:r>
              <a:rPr lang="en-US" sz="1400" dirty="0">
                <a:latin typeface="Arial" panose="020B0604020202020204" pitchFamily="34" charset="0"/>
                <a:cs typeface="Arial" panose="020B0604020202020204" pitchFamily="34" charset="0"/>
              </a:rPr>
              <a:t> and academic progress are impacted by </a:t>
            </a:r>
            <a:r>
              <a:rPr lang="en-US" sz="1400" b="1" dirty="0">
                <a:latin typeface="Arial" panose="020B0604020202020204" pitchFamily="34" charset="0"/>
                <a:cs typeface="Arial" panose="020B0604020202020204" pitchFamily="34" charset="0"/>
              </a:rPr>
              <a:t>learning disabilities</a:t>
            </a:r>
            <a:r>
              <a:rPr lang="en-US" sz="1400" dirty="0">
                <a:latin typeface="Arial" panose="020B0604020202020204" pitchFamily="34" charset="0"/>
                <a:cs typeface="Arial" panose="020B0604020202020204" pitchFamily="34" charset="0"/>
              </a:rPr>
              <a:t> or </a:t>
            </a:r>
            <a:r>
              <a:rPr lang="en-US" sz="1400" b="1" dirty="0">
                <a:latin typeface="Arial" panose="020B0604020202020204" pitchFamily="34" charset="0"/>
                <a:cs typeface="Arial" panose="020B0604020202020204" pitchFamily="34" charset="0"/>
              </a:rPr>
              <a:t>ADHD</a:t>
            </a:r>
            <a:r>
              <a:rPr lang="en-US" sz="1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ongoing counseling and mental health assistance are required.(</a:t>
            </a:r>
            <a:r>
              <a:rPr lang="en-IN" sz="1400" dirty="0">
                <a:latin typeface="Arial" panose="020B0604020202020204" pitchFamily="34" charset="0"/>
                <a:cs typeface="Arial" panose="020B0604020202020204" pitchFamily="34" charset="0"/>
              </a:rPr>
              <a:t>Mollica et al. (2020))</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r>
              <a:rPr lang="en-US" b="1" dirty="0">
                <a:solidFill>
                  <a:srgbClr val="7030A0"/>
                </a:solidFill>
                <a:latin typeface="Arial" panose="020B0604020202020204" pitchFamily="34" charset="0"/>
                <a:cs typeface="Arial" panose="020B0604020202020204" pitchFamily="34" charset="0"/>
              </a:rPr>
              <a:t>Social implications:</a:t>
            </a: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Social isolation </a:t>
            </a:r>
            <a:r>
              <a:rPr lang="en-US" sz="1400" dirty="0">
                <a:latin typeface="Arial" panose="020B0604020202020204" pitchFamily="34" charset="0"/>
                <a:cs typeface="Arial" panose="020B0604020202020204" pitchFamily="34" charset="0"/>
              </a:rPr>
              <a:t>due to </a:t>
            </a:r>
            <a:r>
              <a:rPr lang="en-US" sz="1400" b="1" dirty="0">
                <a:latin typeface="Arial" panose="020B0604020202020204" pitchFamily="34" charset="0"/>
                <a:cs typeface="Arial" panose="020B0604020202020204" pitchFamily="34" charset="0"/>
              </a:rPr>
              <a:t>visible differences </a:t>
            </a:r>
            <a:r>
              <a:rPr lang="en-US" sz="1400" dirty="0">
                <a:latin typeface="Arial" panose="020B0604020202020204" pitchFamily="34" charset="0"/>
                <a:cs typeface="Arial" panose="020B0604020202020204" pitchFamily="34" charset="0"/>
              </a:rPr>
              <a:t>or fear of judgement.</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Financial stability is weakened by </a:t>
            </a:r>
            <a:r>
              <a:rPr lang="en-US" sz="1400" b="1" dirty="0">
                <a:latin typeface="Arial" panose="020B0604020202020204" pitchFamily="34" charset="0"/>
                <a:cs typeface="Arial" panose="020B0604020202020204" pitchFamily="34" charset="0"/>
              </a:rPr>
              <a:t>discrimination</a:t>
            </a:r>
            <a:r>
              <a:rPr lang="en-US" sz="1400" dirty="0">
                <a:latin typeface="Arial" panose="020B0604020202020204" pitchFamily="34" charset="0"/>
                <a:cs typeface="Arial" panose="020B0604020202020204" pitchFamily="34" charset="0"/>
              </a:rPr>
              <a:t> and employment </a:t>
            </a:r>
            <a:r>
              <a:rPr lang="en-US" sz="1400" dirty="0" err="1">
                <a:latin typeface="Arial" panose="020B0604020202020204" pitchFamily="34" charset="0"/>
                <a:cs typeface="Arial" panose="020B0604020202020204" pitchFamily="34" charset="0"/>
              </a:rPr>
              <a:t>diffculites</a:t>
            </a:r>
            <a:r>
              <a:rPr lang="en-US" sz="1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Families experience </a:t>
            </a:r>
            <a:r>
              <a:rPr lang="en-US" sz="1400" b="1" dirty="0">
                <a:latin typeface="Arial" panose="020B0604020202020204" pitchFamily="34" charset="0"/>
                <a:cs typeface="Arial" panose="020B0604020202020204" pitchFamily="34" charset="0"/>
              </a:rPr>
              <a:t>emotional stress</a:t>
            </a:r>
            <a:r>
              <a:rPr lang="en-US" sz="1400" dirty="0">
                <a:latin typeface="Arial" panose="020B0604020202020204" pitchFamily="34" charset="0"/>
                <a:cs typeface="Arial" panose="020B0604020202020204" pitchFamily="34" charset="0"/>
              </a:rPr>
              <a:t>, less </a:t>
            </a:r>
            <a:r>
              <a:rPr lang="en-US" sz="1400" b="1" dirty="0">
                <a:latin typeface="Arial" panose="020B0604020202020204" pitchFamily="34" charset="0"/>
                <a:cs typeface="Arial" panose="020B0604020202020204" pitchFamily="34" charset="0"/>
              </a:rPr>
              <a:t>social time </a:t>
            </a:r>
            <a:r>
              <a:rPr lang="en-US" sz="1400" dirty="0">
                <a:latin typeface="Arial" panose="020B0604020202020204" pitchFamily="34" charset="0"/>
                <a:cs typeface="Arial" panose="020B0604020202020204" pitchFamily="34" charset="0"/>
              </a:rPr>
              <a:t>and</a:t>
            </a:r>
            <a:r>
              <a:rPr lang="en-US" sz="1400" b="1" dirty="0">
                <a:latin typeface="Arial" panose="020B0604020202020204" pitchFamily="34" charset="0"/>
                <a:cs typeface="Arial" panose="020B0604020202020204" pitchFamily="34" charset="0"/>
              </a:rPr>
              <a:t> caregiver </a:t>
            </a:r>
            <a:r>
              <a:rPr lang="en-US" sz="1400" dirty="0">
                <a:latin typeface="Arial" panose="020B0604020202020204" pitchFamily="34" charset="0"/>
                <a:cs typeface="Arial" panose="020B0604020202020204" pitchFamily="34" charset="0"/>
              </a:rPr>
              <a:t>burden.</a:t>
            </a: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r>
              <a:rPr lang="en-US" b="1" dirty="0">
                <a:solidFill>
                  <a:srgbClr val="7030A0"/>
                </a:solidFill>
                <a:latin typeface="Arial" panose="020B0604020202020204" pitchFamily="34" charset="0"/>
                <a:cs typeface="Arial" panose="020B0604020202020204" pitchFamily="34" charset="0"/>
              </a:rPr>
              <a:t>Wider implications on family and care provision:</a:t>
            </a: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Emotional strain </a:t>
            </a:r>
            <a:r>
              <a:rPr lang="en-US" sz="1400" dirty="0">
                <a:latin typeface="Arial" panose="020B0604020202020204" pitchFamily="34" charset="0"/>
                <a:cs typeface="Arial" panose="020B0604020202020204" pitchFamily="34" charset="0"/>
              </a:rPr>
              <a:t>on parents managing uncertainty and hospital visits.</a:t>
            </a: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Financial pressure </a:t>
            </a:r>
            <a:r>
              <a:rPr lang="en-US" sz="1400" dirty="0">
                <a:latin typeface="Arial" panose="020B0604020202020204" pitchFamily="34" charset="0"/>
                <a:cs typeface="Arial" panose="020B0604020202020204" pitchFamily="34" charset="0"/>
              </a:rPr>
              <a:t>from treatment costs.</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People need </a:t>
            </a:r>
            <a:r>
              <a:rPr lang="en-US" sz="1400" b="1" dirty="0">
                <a:latin typeface="Arial" panose="020B0604020202020204" pitchFamily="34" charset="0"/>
                <a:cs typeface="Arial" panose="020B0604020202020204" pitchFamily="34" charset="0"/>
              </a:rPr>
              <a:t>multidisciplinary support</a:t>
            </a:r>
            <a:r>
              <a:rPr lang="en-US" sz="1400" dirty="0">
                <a:latin typeface="Arial" panose="020B0604020202020204" pitchFamily="34" charset="0"/>
                <a:cs typeface="Arial" panose="020B0604020202020204" pitchFamily="34" charset="0"/>
              </a:rPr>
              <a:t>, including </a:t>
            </a:r>
            <a:r>
              <a:rPr lang="en-US" sz="1400" b="1" dirty="0">
                <a:latin typeface="Arial" panose="020B0604020202020204" pitchFamily="34" charset="0"/>
                <a:cs typeface="Arial" panose="020B0604020202020204" pitchFamily="34" charset="0"/>
              </a:rPr>
              <a:t>genetic counselling</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respite care</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social services</a:t>
            </a:r>
            <a:r>
              <a:rPr lang="en-US" sz="1400" dirty="0">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Changing Faces UK (2023))</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191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3FEFA1D-D425-E634-3C28-1A3D73946C8A}"/>
              </a:ext>
            </a:extLst>
          </p:cNvPr>
          <p:cNvPicPr>
            <a:picLocks noChangeAspect="1"/>
          </p:cNvPicPr>
          <p:nvPr/>
        </p:nvPicPr>
        <p:blipFill>
          <a:blip r:embed="rId2"/>
          <a:stretch>
            <a:fillRect/>
          </a:stretch>
        </p:blipFill>
        <p:spPr>
          <a:xfrm>
            <a:off x="1822450" y="571500"/>
            <a:ext cx="3611150" cy="2414588"/>
          </a:xfrm>
          <a:prstGeom prst="rect">
            <a:avLst/>
          </a:prstGeom>
        </p:spPr>
      </p:pic>
      <p:sp>
        <p:nvSpPr>
          <p:cNvPr id="5" name="TextBox 4">
            <a:extLst>
              <a:ext uri="{FF2B5EF4-FFF2-40B4-BE49-F238E27FC236}">
                <a16:creationId xmlns:a16="http://schemas.microsoft.com/office/drawing/2014/main" id="{AE64EC8F-0C05-70B7-CAE0-40C6010730F1}"/>
              </a:ext>
            </a:extLst>
          </p:cNvPr>
          <p:cNvSpPr txBox="1"/>
          <p:nvPr/>
        </p:nvSpPr>
        <p:spPr>
          <a:xfrm>
            <a:off x="2143125" y="2986088"/>
            <a:ext cx="2400300"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3"/>
              </a:rPr>
              <a:t>nature(2025)</a:t>
            </a:r>
            <a:endParaRPr lang="en-US" sz="1100" dirty="0">
              <a:latin typeface="Arial" panose="020B0604020202020204" pitchFamily="34" charset="0"/>
              <a:cs typeface="Arial" panose="020B0604020202020204" pitchFamily="34" charset="0"/>
            </a:endParaRPr>
          </a:p>
        </p:txBody>
      </p:sp>
      <p:pic>
        <p:nvPicPr>
          <p:cNvPr id="7" name="Picture 6" descr="A person sitting on a couch talking to a person&#10;&#10;AI-generated content may be incorrect.">
            <a:extLst>
              <a:ext uri="{FF2B5EF4-FFF2-40B4-BE49-F238E27FC236}">
                <a16:creationId xmlns:a16="http://schemas.microsoft.com/office/drawing/2014/main" id="{FE568CE9-781A-F99A-BBF1-3578D10C0996}"/>
              </a:ext>
            </a:extLst>
          </p:cNvPr>
          <p:cNvPicPr>
            <a:picLocks noChangeAspect="1"/>
          </p:cNvPicPr>
          <p:nvPr/>
        </p:nvPicPr>
        <p:blipFill>
          <a:blip r:embed="rId4"/>
          <a:stretch>
            <a:fillRect/>
          </a:stretch>
        </p:blipFill>
        <p:spPr>
          <a:xfrm>
            <a:off x="7472778" y="671514"/>
            <a:ext cx="3621882" cy="2414588"/>
          </a:xfrm>
          <a:prstGeom prst="rect">
            <a:avLst/>
          </a:prstGeom>
        </p:spPr>
      </p:pic>
      <p:sp>
        <p:nvSpPr>
          <p:cNvPr id="8" name="TextBox 7">
            <a:extLst>
              <a:ext uri="{FF2B5EF4-FFF2-40B4-BE49-F238E27FC236}">
                <a16:creationId xmlns:a16="http://schemas.microsoft.com/office/drawing/2014/main" id="{E93949A6-4D84-6CCF-4F3E-D4E696962009}"/>
              </a:ext>
            </a:extLst>
          </p:cNvPr>
          <p:cNvSpPr txBox="1"/>
          <p:nvPr/>
        </p:nvSpPr>
        <p:spPr>
          <a:xfrm>
            <a:off x="7648577" y="3086102"/>
            <a:ext cx="3446083"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5"/>
              </a:rPr>
              <a:t>betterhelp(2025)</a:t>
            </a:r>
            <a:endParaRPr lang="en-US" sz="11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1FF3687E-A7E6-4D4D-88FE-CA7460E91FDE}"/>
              </a:ext>
            </a:extLst>
          </p:cNvPr>
          <p:cNvSpPr txBox="1"/>
          <p:nvPr/>
        </p:nvSpPr>
        <p:spPr>
          <a:xfrm>
            <a:off x="2208212" y="5731059"/>
            <a:ext cx="2986087"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a:t>
            </a:r>
            <a:r>
              <a:rPr lang="en-US" sz="1100" dirty="0">
                <a:latin typeface="Arial" panose="020B0604020202020204" pitchFamily="34" charset="0"/>
                <a:cs typeface="Arial" panose="020B0604020202020204" pitchFamily="34" charset="0"/>
                <a:hlinkClick r:id="rId6" invalidUrl="http://: https://www.changingfaces.org.uk"/>
              </a:rPr>
              <a:t>changingfaces</a:t>
            </a:r>
            <a:endParaRPr lang="en-US" sz="1100"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E008B0F2-E21D-78D8-5FF7-7764F497F760}"/>
              </a:ext>
            </a:extLst>
          </p:cNvPr>
          <p:cNvPicPr>
            <a:picLocks noChangeAspect="1"/>
          </p:cNvPicPr>
          <p:nvPr/>
        </p:nvPicPr>
        <p:blipFill>
          <a:blip r:embed="rId7"/>
          <a:stretch>
            <a:fillRect/>
          </a:stretch>
        </p:blipFill>
        <p:spPr>
          <a:xfrm>
            <a:off x="1822451" y="3617402"/>
            <a:ext cx="3735388" cy="2101155"/>
          </a:xfrm>
          <a:prstGeom prst="rect">
            <a:avLst/>
          </a:prstGeom>
        </p:spPr>
      </p:pic>
      <p:pic>
        <p:nvPicPr>
          <p:cNvPr id="19" name="Picture 18" descr="A doctor showing a child to a family&#10;&#10;AI-generated content may be incorrect.">
            <a:extLst>
              <a:ext uri="{FF2B5EF4-FFF2-40B4-BE49-F238E27FC236}">
                <a16:creationId xmlns:a16="http://schemas.microsoft.com/office/drawing/2014/main" id="{AFBA8E2C-629A-9579-ACB9-1B48F4C60FED}"/>
              </a:ext>
            </a:extLst>
          </p:cNvPr>
          <p:cNvPicPr>
            <a:picLocks noChangeAspect="1"/>
          </p:cNvPicPr>
          <p:nvPr/>
        </p:nvPicPr>
        <p:blipFill>
          <a:blip r:embed="rId8"/>
          <a:stretch>
            <a:fillRect/>
          </a:stretch>
        </p:blipFill>
        <p:spPr>
          <a:xfrm>
            <a:off x="7648576" y="3617402"/>
            <a:ext cx="3483973" cy="2322649"/>
          </a:xfrm>
          <a:prstGeom prst="rect">
            <a:avLst/>
          </a:prstGeom>
        </p:spPr>
      </p:pic>
      <p:sp>
        <p:nvSpPr>
          <p:cNvPr id="20" name="TextBox 19">
            <a:extLst>
              <a:ext uri="{FF2B5EF4-FFF2-40B4-BE49-F238E27FC236}">
                <a16:creationId xmlns:a16="http://schemas.microsoft.com/office/drawing/2014/main" id="{BB2E873A-422E-3A02-7DD7-9F0AD7244AC2}"/>
              </a:ext>
            </a:extLst>
          </p:cNvPr>
          <p:cNvSpPr txBox="1"/>
          <p:nvPr/>
        </p:nvSpPr>
        <p:spPr>
          <a:xfrm>
            <a:off x="8043862" y="5948131"/>
            <a:ext cx="3050798"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9"/>
              </a:rPr>
              <a:t>pathfindersforautism(2025)</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0633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D3B80-5757-A385-6B12-16ECB25A0185}"/>
              </a:ext>
            </a:extLst>
          </p:cNvPr>
          <p:cNvSpPr>
            <a:spLocks noGrp="1"/>
          </p:cNvSpPr>
          <p:nvPr>
            <p:ph type="title"/>
          </p:nvPr>
        </p:nvSpPr>
        <p:spPr/>
        <p:txBody>
          <a:bodyPr/>
          <a:lstStyle/>
          <a:p>
            <a:r>
              <a:rPr lang="en-US" dirty="0"/>
              <a:t>           </a:t>
            </a:r>
            <a:r>
              <a:rPr lang="en-US" sz="3200" b="1" dirty="0">
                <a:solidFill>
                  <a:srgbClr val="7030A0"/>
                </a:solidFill>
                <a:latin typeface="Arial" panose="020B0604020202020204" pitchFamily="34" charset="0"/>
                <a:cs typeface="Arial" panose="020B0604020202020204" pitchFamily="34" charset="0"/>
              </a:rPr>
              <a:t>(UK)</a:t>
            </a:r>
            <a:r>
              <a:rPr lang="en-US" sz="3200" dirty="0">
                <a:latin typeface="Arial" panose="020B0604020202020204" pitchFamily="34" charset="0"/>
                <a:cs typeface="Arial" panose="020B0604020202020204" pitchFamily="34" charset="0"/>
              </a:rPr>
              <a:t> </a:t>
            </a:r>
            <a:r>
              <a:rPr lang="en-US" sz="3200" b="1" dirty="0">
                <a:solidFill>
                  <a:srgbClr val="7030A0"/>
                </a:solidFill>
                <a:latin typeface="Arial" panose="020B0604020202020204" pitchFamily="34" charset="0"/>
                <a:cs typeface="Arial" panose="020B0604020202020204" pitchFamily="34" charset="0"/>
              </a:rPr>
              <a:t>Prevalence</a:t>
            </a:r>
          </a:p>
        </p:txBody>
      </p:sp>
      <p:sp>
        <p:nvSpPr>
          <p:cNvPr id="3" name="TextBox 2">
            <a:extLst>
              <a:ext uri="{FF2B5EF4-FFF2-40B4-BE49-F238E27FC236}">
                <a16:creationId xmlns:a16="http://schemas.microsoft.com/office/drawing/2014/main" id="{DE2CAD88-29C0-45A3-A8CA-7C613A440D84}"/>
              </a:ext>
            </a:extLst>
          </p:cNvPr>
          <p:cNvSpPr txBox="1"/>
          <p:nvPr/>
        </p:nvSpPr>
        <p:spPr>
          <a:xfrm>
            <a:off x="838200" y="1690688"/>
            <a:ext cx="7997687" cy="2123658"/>
          </a:xfrm>
          <a:prstGeom prst="rect">
            <a:avLst/>
          </a:prstGeom>
          <a:noFill/>
        </p:spPr>
        <p:txBody>
          <a:bodyPr wrap="square" rtlCol="0">
            <a:spAutoFit/>
          </a:bodyPr>
          <a:lstStyle/>
          <a:p>
            <a:r>
              <a:rPr lang="en-IN" b="1" dirty="0">
                <a:solidFill>
                  <a:srgbClr val="7030A0"/>
                </a:solidFill>
                <a:latin typeface="Arial" panose="020B0604020202020204" pitchFamily="34" charset="0"/>
                <a:cs typeface="Arial" panose="020B0604020202020204" pitchFamily="34" charset="0"/>
              </a:rPr>
              <a:t>UK Prevalence</a:t>
            </a:r>
            <a:r>
              <a:rPr lang="en-IN" sz="1400" dirty="0">
                <a:latin typeface="Arial" panose="020B0604020202020204" pitchFamily="34" charset="0"/>
                <a:cs typeface="Arial" panose="020B0604020202020204" pitchFamily="34" charset="0"/>
              </a:rPr>
              <a:t>:</a:t>
            </a:r>
          </a:p>
          <a:p>
            <a:endParaRPr lang="en-IN"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400" dirty="0">
                <a:latin typeface="Arial" panose="020B0604020202020204" pitchFamily="34" charset="0"/>
                <a:cs typeface="Arial" panose="020B0604020202020204" pitchFamily="34" charset="0"/>
              </a:rPr>
              <a:t>NF1 affects approximately </a:t>
            </a:r>
            <a:r>
              <a:rPr lang="en-IN" sz="1400" b="1" dirty="0">
                <a:latin typeface="Arial" panose="020B0604020202020204" pitchFamily="34" charset="0"/>
                <a:cs typeface="Arial" panose="020B0604020202020204" pitchFamily="34" charset="0"/>
              </a:rPr>
              <a:t>25,000</a:t>
            </a:r>
            <a:r>
              <a:rPr lang="en-IN" sz="1400" dirty="0">
                <a:latin typeface="Arial" panose="020B0604020202020204" pitchFamily="34" charset="0"/>
                <a:cs typeface="Arial" panose="020B0604020202020204" pitchFamily="34" charset="0"/>
              </a:rPr>
              <a:t> people in the </a:t>
            </a:r>
            <a:r>
              <a:rPr lang="en-IN" sz="1400" b="1" dirty="0">
                <a:latin typeface="Arial" panose="020B0604020202020204" pitchFamily="34" charset="0"/>
                <a:cs typeface="Arial" panose="020B0604020202020204" pitchFamily="34" charset="0"/>
              </a:rPr>
              <a:t>UK</a:t>
            </a:r>
            <a:r>
              <a:rPr lang="en-IN" sz="1400" dirty="0">
                <a:latin typeface="Arial" panose="020B0604020202020204" pitchFamily="34" charset="0"/>
                <a:cs typeface="Arial" panose="020B0604020202020204" pitchFamily="34" charset="0"/>
              </a:rPr>
              <a:t>.​(</a:t>
            </a:r>
            <a:r>
              <a:rPr lang="en-IN" sz="1400" dirty="0" err="1">
                <a:latin typeface="Arial" panose="020B0604020202020204" pitchFamily="34" charset="0"/>
                <a:cs typeface="Arial" panose="020B0604020202020204" pitchFamily="34" charset="0"/>
              </a:rPr>
              <a:t>GeneReviews</a:t>
            </a:r>
            <a:r>
              <a:rPr lang="en-IN" sz="1400" dirty="0">
                <a:latin typeface="Arial" panose="020B0604020202020204" pitchFamily="34" charset="0"/>
                <a:cs typeface="Arial" panose="020B0604020202020204" pitchFamily="34" charset="0"/>
              </a:rPr>
              <a:t> (2025))</a:t>
            </a:r>
          </a:p>
          <a:p>
            <a:pPr marL="285750" indent="-285750">
              <a:buFont typeface="Arial" panose="020B0604020202020204" pitchFamily="34" charset="0"/>
              <a:buChar char="•"/>
            </a:pPr>
            <a:r>
              <a:rPr lang="en-IN" sz="1400" dirty="0">
                <a:latin typeface="Arial" panose="020B0604020202020204" pitchFamily="34" charset="0"/>
                <a:cs typeface="Arial" panose="020B0604020202020204" pitchFamily="34" charset="0"/>
              </a:rPr>
              <a:t>About one child is born with </a:t>
            </a:r>
            <a:r>
              <a:rPr lang="en-IN" sz="1400" b="1" dirty="0">
                <a:latin typeface="Arial" panose="020B0604020202020204" pitchFamily="34" charset="0"/>
                <a:cs typeface="Arial" panose="020B0604020202020204" pitchFamily="34" charset="0"/>
              </a:rPr>
              <a:t>NF1</a:t>
            </a:r>
            <a:r>
              <a:rPr lang="en-IN" sz="1400" dirty="0">
                <a:latin typeface="Arial" panose="020B0604020202020204" pitchFamily="34" charset="0"/>
                <a:cs typeface="Arial" panose="020B0604020202020204" pitchFamily="34" charset="0"/>
              </a:rPr>
              <a:t> every day in the </a:t>
            </a:r>
            <a:r>
              <a:rPr lang="en-IN" sz="1400" b="1" dirty="0">
                <a:latin typeface="Arial" panose="020B0604020202020204" pitchFamily="34" charset="0"/>
                <a:cs typeface="Arial" panose="020B0604020202020204" pitchFamily="34" charset="0"/>
              </a:rPr>
              <a:t>UK</a:t>
            </a:r>
            <a:r>
              <a:rPr lang="en-IN" sz="1400" dirty="0">
                <a:latin typeface="Arial" panose="020B0604020202020204" pitchFamily="34" charset="0"/>
                <a:cs typeface="Arial" panose="020B0604020202020204" pitchFamily="34" charset="0"/>
              </a:rPr>
              <a:t>.​(NHS (2025))</a:t>
            </a:r>
          </a:p>
          <a:p>
            <a:pPr marL="285750" indent="-285750">
              <a:buFont typeface="Arial" panose="020B0604020202020204" pitchFamily="34" charset="0"/>
              <a:buChar char="•"/>
            </a:pPr>
            <a:r>
              <a:rPr lang="en-IN" sz="1400" dirty="0">
                <a:latin typeface="Arial" panose="020B0604020202020204" pitchFamily="34" charset="0"/>
                <a:cs typeface="Arial" panose="020B0604020202020204" pitchFamily="34" charset="0"/>
              </a:rPr>
              <a:t>Prevalence is estimated at about</a:t>
            </a:r>
            <a:r>
              <a:rPr lang="en-IN" sz="1400" b="1" dirty="0">
                <a:latin typeface="Arial" panose="020B0604020202020204" pitchFamily="34" charset="0"/>
                <a:cs typeface="Arial" panose="020B0604020202020204" pitchFamily="34" charset="0"/>
              </a:rPr>
              <a:t> 1 </a:t>
            </a:r>
            <a:r>
              <a:rPr lang="en-IN" sz="1400" dirty="0">
                <a:latin typeface="Arial" panose="020B0604020202020204" pitchFamily="34" charset="0"/>
                <a:cs typeface="Arial" panose="020B0604020202020204" pitchFamily="34" charset="0"/>
              </a:rPr>
              <a:t>in</a:t>
            </a:r>
            <a:r>
              <a:rPr lang="en-IN" sz="1400" b="1" dirty="0">
                <a:latin typeface="Arial" panose="020B0604020202020204" pitchFamily="34" charset="0"/>
                <a:cs typeface="Arial" panose="020B0604020202020204" pitchFamily="34" charset="0"/>
              </a:rPr>
              <a:t> 3,000 </a:t>
            </a:r>
            <a:r>
              <a:rPr lang="en-IN" sz="1400" dirty="0">
                <a:latin typeface="Arial" panose="020B0604020202020204" pitchFamily="34" charset="0"/>
                <a:cs typeface="Arial" panose="020B0604020202020204" pitchFamily="34" charset="0"/>
              </a:rPr>
              <a:t>births.​(NHS (2025)</a:t>
            </a:r>
          </a:p>
          <a:p>
            <a:pPr marL="285750" indent="-285750" algn="just">
              <a:buFont typeface="Arial" panose="020B0604020202020204" pitchFamily="34" charset="0"/>
              <a:buChar char="•"/>
            </a:pPr>
            <a:r>
              <a:rPr lang="en-IN" sz="1400" dirty="0">
                <a:latin typeface="Arial" panose="020B0604020202020204" pitchFamily="34" charset="0"/>
                <a:cs typeface="Arial" panose="020B0604020202020204" pitchFamily="34" charset="0"/>
              </a:rPr>
              <a:t>Both genders and all ethnic groups are equally affected across the </a:t>
            </a:r>
            <a:r>
              <a:rPr lang="en-IN" sz="1400" b="1" dirty="0">
                <a:latin typeface="Arial" panose="020B0604020202020204" pitchFamily="34" charset="0"/>
                <a:cs typeface="Arial" panose="020B0604020202020204" pitchFamily="34" charset="0"/>
              </a:rPr>
              <a:t>UK</a:t>
            </a:r>
            <a:r>
              <a:rPr lang="en-IN" sz="1400" dirty="0">
                <a:latin typeface="Arial" panose="020B0604020202020204" pitchFamily="34" charset="0"/>
                <a:cs typeface="Arial" panose="020B0604020202020204" pitchFamily="34" charset="0"/>
              </a:rPr>
              <a:t> population.</a:t>
            </a:r>
          </a:p>
          <a:p>
            <a:pPr marL="285750" indent="-285750" algn="just">
              <a:buFont typeface="Arial" panose="020B0604020202020204" pitchFamily="34" charset="0"/>
              <a:buChar char="•"/>
            </a:pPr>
            <a:r>
              <a:rPr lang="en-IN" sz="1400" dirty="0">
                <a:latin typeface="Arial" panose="020B0604020202020204" pitchFamily="34" charset="0"/>
                <a:cs typeface="Arial" panose="020B0604020202020204" pitchFamily="34" charset="0"/>
              </a:rPr>
              <a:t>Across the </a:t>
            </a:r>
            <a:r>
              <a:rPr lang="en-IN" sz="1400" b="1" dirty="0">
                <a:latin typeface="Arial" panose="020B0604020202020204" pitchFamily="34" charset="0"/>
                <a:cs typeface="Arial" panose="020B0604020202020204" pitchFamily="34" charset="0"/>
              </a:rPr>
              <a:t>UK</a:t>
            </a:r>
            <a:r>
              <a:rPr lang="en-IN" sz="1400" dirty="0">
                <a:latin typeface="Arial" panose="020B0604020202020204" pitchFamily="34" charset="0"/>
                <a:cs typeface="Arial" panose="020B0604020202020204" pitchFamily="34" charset="0"/>
              </a:rPr>
              <a:t>, </a:t>
            </a:r>
            <a:r>
              <a:rPr lang="en-IN" sz="1400" b="1" dirty="0">
                <a:latin typeface="Arial" panose="020B0604020202020204" pitchFamily="34" charset="0"/>
                <a:cs typeface="Arial" panose="020B0604020202020204" pitchFamily="34" charset="0"/>
              </a:rPr>
              <a:t>54% </a:t>
            </a:r>
            <a:r>
              <a:rPr lang="en-IN" sz="1400" dirty="0">
                <a:latin typeface="Arial" panose="020B0604020202020204" pitchFamily="34" charset="0"/>
                <a:cs typeface="Arial" panose="020B0604020202020204" pitchFamily="34" charset="0"/>
              </a:rPr>
              <a:t>of </a:t>
            </a:r>
            <a:r>
              <a:rPr lang="en-IN" sz="1400" b="1" dirty="0">
                <a:latin typeface="Arial" panose="020B0604020202020204" pitchFamily="34" charset="0"/>
                <a:cs typeface="Arial" panose="020B0604020202020204" pitchFamily="34" charset="0"/>
              </a:rPr>
              <a:t>PFC (patient family care)</a:t>
            </a:r>
            <a:r>
              <a:rPr lang="en-IN" sz="1400" dirty="0">
                <a:latin typeface="Arial" panose="020B0604020202020204" pitchFamily="34" charset="0"/>
                <a:cs typeface="Arial" panose="020B0604020202020204" pitchFamily="34" charset="0"/>
              </a:rPr>
              <a:t> survey responses showed </a:t>
            </a:r>
            <a:r>
              <a:rPr lang="en-IN" sz="1400" b="1" dirty="0">
                <a:latin typeface="Arial" panose="020B0604020202020204" pitchFamily="34" charset="0"/>
                <a:cs typeface="Arial" panose="020B0604020202020204" pitchFamily="34" charset="0"/>
              </a:rPr>
              <a:t>dissatisfaction</a:t>
            </a:r>
            <a:r>
              <a:rPr lang="en-IN" sz="1400" dirty="0">
                <a:latin typeface="Arial" panose="020B0604020202020204" pitchFamily="34" charset="0"/>
                <a:cs typeface="Arial" panose="020B0604020202020204" pitchFamily="34" charset="0"/>
              </a:rPr>
              <a:t> with </a:t>
            </a:r>
            <a:r>
              <a:rPr lang="en-IN" sz="1400" b="1" dirty="0">
                <a:latin typeface="Arial" panose="020B0604020202020204" pitchFamily="34" charset="0"/>
                <a:cs typeface="Arial" panose="020B0604020202020204" pitchFamily="34" charset="0"/>
              </a:rPr>
              <a:t>NF1</a:t>
            </a:r>
            <a:r>
              <a:rPr lang="en-IN" sz="1400" dirty="0">
                <a:latin typeface="Arial" panose="020B0604020202020204" pitchFamily="34" charset="0"/>
                <a:cs typeface="Arial" panose="020B0604020202020204" pitchFamily="34" charset="0"/>
              </a:rPr>
              <a:t> care.(BMJ Open (2024))</a:t>
            </a:r>
          </a:p>
          <a:p>
            <a:endParaRPr lang="en-IN" sz="1600" dirty="0"/>
          </a:p>
        </p:txBody>
      </p:sp>
      <p:pic>
        <p:nvPicPr>
          <p:cNvPr id="7" name="Picture 6" descr="A screenshot of a computer&#10;&#10;AI-generated content may be incorrect.">
            <a:extLst>
              <a:ext uri="{FF2B5EF4-FFF2-40B4-BE49-F238E27FC236}">
                <a16:creationId xmlns:a16="http://schemas.microsoft.com/office/drawing/2014/main" id="{FDD389C5-5B4D-48CF-CE3D-3D57484879A6}"/>
              </a:ext>
            </a:extLst>
          </p:cNvPr>
          <p:cNvPicPr>
            <a:picLocks noChangeAspect="1"/>
          </p:cNvPicPr>
          <p:nvPr/>
        </p:nvPicPr>
        <p:blipFill>
          <a:blip r:embed="rId2"/>
          <a:srcRect l="4898" t="32167" r="63948" b="11252"/>
          <a:stretch>
            <a:fillRect/>
          </a:stretch>
        </p:blipFill>
        <p:spPr>
          <a:xfrm>
            <a:off x="8835887" y="1690688"/>
            <a:ext cx="2517913" cy="2974078"/>
          </a:xfrm>
          <a:prstGeom prst="rect">
            <a:avLst/>
          </a:prstGeom>
        </p:spPr>
      </p:pic>
      <p:sp>
        <p:nvSpPr>
          <p:cNvPr id="8" name="TextBox 7">
            <a:extLst>
              <a:ext uri="{FF2B5EF4-FFF2-40B4-BE49-F238E27FC236}">
                <a16:creationId xmlns:a16="http://schemas.microsoft.com/office/drawing/2014/main" id="{5E72D719-96A6-A693-7B24-E2BB30ABE513}"/>
              </a:ext>
            </a:extLst>
          </p:cNvPr>
          <p:cNvSpPr txBox="1"/>
          <p:nvPr/>
        </p:nvSpPr>
        <p:spPr>
          <a:xfrm>
            <a:off x="8835887" y="4665480"/>
            <a:ext cx="3179900" cy="430887"/>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3"/>
              </a:rPr>
              <a:t>(Childhood Tumour Trust – Supporting Children and Families Affected by NF1, n.d.)</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63440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2F3410-7FF0-05C8-478D-D18279190506}"/>
              </a:ext>
            </a:extLst>
          </p:cNvPr>
          <p:cNvSpPr txBox="1"/>
          <p:nvPr/>
        </p:nvSpPr>
        <p:spPr>
          <a:xfrm>
            <a:off x="1949583" y="1576303"/>
            <a:ext cx="4637179" cy="3870755"/>
          </a:xfrm>
          <a:prstGeom prst="rect">
            <a:avLst/>
          </a:prstGeom>
        </p:spPr>
        <p:txBody>
          <a:bodyPr vert="horz" lIns="91440" tIns="45720" rIns="91440" bIns="45720" rtlCol="0">
            <a:normAutofit/>
          </a:bodyPr>
          <a:lstStyle/>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Global Prevalence</a:t>
            </a:r>
            <a:r>
              <a:rPr lang="en-US" sz="1700" b="1" dirty="0">
                <a:solidFill>
                  <a:srgbClr val="7030A0"/>
                </a:solidFill>
                <a:latin typeface="Arial" panose="020B0604020202020204" pitchFamily="34" charset="0"/>
                <a:cs typeface="Arial" panose="020B0604020202020204" pitchFamily="34" charset="0"/>
              </a:rPr>
              <a:t>:</a:t>
            </a:r>
          </a:p>
          <a:p>
            <a:pPr marL="342900" indent="-285750">
              <a:lnSpc>
                <a:spcPct val="90000"/>
              </a:lnSpc>
              <a:spcBef>
                <a:spcPts val="1000"/>
              </a:spcBef>
              <a:buClr>
                <a:schemeClr val="accent1"/>
              </a:buClr>
              <a:buFont typeface="Arial" panose="020B0604020202020204" pitchFamily="34" charset="0"/>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Globally,</a:t>
            </a:r>
            <a:r>
              <a:rPr lang="en-US" sz="1400" b="1" dirty="0">
                <a:solidFill>
                  <a:schemeClr val="tx1">
                    <a:lumMod val="75000"/>
                    <a:lumOff val="25000"/>
                  </a:schemeClr>
                </a:solidFill>
                <a:latin typeface="Arial" panose="020B0604020202020204" pitchFamily="34" charset="0"/>
                <a:cs typeface="Arial" panose="020B0604020202020204" pitchFamily="34" charset="0"/>
              </a:rPr>
              <a:t> NF1 </a:t>
            </a:r>
            <a:r>
              <a:rPr lang="en-US" sz="1400" dirty="0">
                <a:solidFill>
                  <a:schemeClr val="tx1">
                    <a:lumMod val="75000"/>
                    <a:lumOff val="25000"/>
                  </a:schemeClr>
                </a:solidFill>
                <a:latin typeface="Arial" panose="020B0604020202020204" pitchFamily="34" charset="0"/>
                <a:cs typeface="Arial" panose="020B0604020202020204" pitchFamily="34" charset="0"/>
              </a:rPr>
              <a:t>occurs in around </a:t>
            </a:r>
            <a:r>
              <a:rPr lang="en-US" sz="1400" b="1" dirty="0">
                <a:solidFill>
                  <a:schemeClr val="tx1">
                    <a:lumMod val="75000"/>
                    <a:lumOff val="25000"/>
                  </a:schemeClr>
                </a:solidFill>
                <a:latin typeface="Arial" panose="020B0604020202020204" pitchFamily="34" charset="0"/>
                <a:cs typeface="Arial" panose="020B0604020202020204" pitchFamily="34" charset="0"/>
              </a:rPr>
              <a:t>1</a:t>
            </a:r>
            <a:r>
              <a:rPr lang="en-US" sz="1400" dirty="0">
                <a:solidFill>
                  <a:schemeClr val="tx1">
                    <a:lumMod val="75000"/>
                    <a:lumOff val="25000"/>
                  </a:schemeClr>
                </a:solidFill>
                <a:latin typeface="Arial" panose="020B0604020202020204" pitchFamily="34" charset="0"/>
                <a:cs typeface="Arial" panose="020B0604020202020204" pitchFamily="34" charset="0"/>
              </a:rPr>
              <a:t> in </a:t>
            </a:r>
            <a:r>
              <a:rPr lang="en-US" sz="1400" b="1" dirty="0">
                <a:solidFill>
                  <a:schemeClr val="tx1">
                    <a:lumMod val="75000"/>
                    <a:lumOff val="25000"/>
                  </a:schemeClr>
                </a:solidFill>
                <a:latin typeface="Arial" panose="020B0604020202020204" pitchFamily="34" charset="0"/>
                <a:cs typeface="Arial" panose="020B0604020202020204" pitchFamily="34" charset="0"/>
              </a:rPr>
              <a:t>3,000</a:t>
            </a:r>
            <a:r>
              <a:rPr lang="en-US" sz="1400" dirty="0">
                <a:solidFill>
                  <a:schemeClr val="tx1">
                    <a:lumMod val="75000"/>
                    <a:lumOff val="25000"/>
                  </a:schemeClr>
                </a:solidFill>
                <a:latin typeface="Arial" panose="020B0604020202020204" pitchFamily="34" charset="0"/>
                <a:cs typeface="Arial" panose="020B0604020202020204" pitchFamily="34" charset="0"/>
              </a:rPr>
              <a:t> to </a:t>
            </a:r>
            <a:r>
              <a:rPr lang="en-US" sz="1400" b="1" dirty="0">
                <a:solidFill>
                  <a:schemeClr val="tx1">
                    <a:lumMod val="75000"/>
                    <a:lumOff val="25000"/>
                  </a:schemeClr>
                </a:solidFill>
                <a:latin typeface="Arial" panose="020B0604020202020204" pitchFamily="34" charset="0"/>
                <a:cs typeface="Arial" panose="020B0604020202020204" pitchFamily="34" charset="0"/>
              </a:rPr>
              <a:t>1 </a:t>
            </a:r>
            <a:r>
              <a:rPr lang="en-US" sz="1400" dirty="0">
                <a:solidFill>
                  <a:schemeClr val="tx1">
                    <a:lumMod val="75000"/>
                    <a:lumOff val="25000"/>
                  </a:schemeClr>
                </a:solidFill>
                <a:latin typeface="Arial" panose="020B0604020202020204" pitchFamily="34" charset="0"/>
                <a:cs typeface="Arial" panose="020B0604020202020204" pitchFamily="34" charset="0"/>
              </a:rPr>
              <a:t>in </a:t>
            </a:r>
            <a:r>
              <a:rPr lang="en-US" sz="1400" b="1" dirty="0">
                <a:solidFill>
                  <a:schemeClr val="tx1">
                    <a:lumMod val="75000"/>
                    <a:lumOff val="25000"/>
                  </a:schemeClr>
                </a:solidFill>
                <a:latin typeface="Arial" panose="020B0604020202020204" pitchFamily="34" charset="0"/>
                <a:cs typeface="Arial" panose="020B0604020202020204" pitchFamily="34" charset="0"/>
              </a:rPr>
              <a:t>4,000</a:t>
            </a:r>
            <a:r>
              <a:rPr lang="en-US" sz="1400" dirty="0">
                <a:solidFill>
                  <a:schemeClr val="tx1">
                    <a:lumMod val="75000"/>
                    <a:lumOff val="25000"/>
                  </a:schemeClr>
                </a:solidFill>
                <a:latin typeface="Arial" panose="020B0604020202020204" pitchFamily="34" charset="0"/>
                <a:cs typeface="Arial" panose="020B0604020202020204" pitchFamily="34" charset="0"/>
              </a:rPr>
              <a:t> people.​</a:t>
            </a:r>
            <a:r>
              <a:rPr lang="en-IN" sz="1400" i="1" dirty="0">
                <a:latin typeface="Arial" panose="020B0604020202020204" pitchFamily="34" charset="0"/>
                <a:cs typeface="Arial" panose="020B0604020202020204" pitchFamily="34" charset="0"/>
              </a:rPr>
              <a:t>(Evans et al., 2017).</a:t>
            </a:r>
            <a:endParaRPr lang="en-US" sz="1400" dirty="0">
              <a:solidFill>
                <a:schemeClr val="tx1">
                  <a:lumMod val="75000"/>
                  <a:lumOff val="25000"/>
                </a:schemeClr>
              </a:solidFill>
              <a:latin typeface="Arial" panose="020B0604020202020204" pitchFamily="34" charset="0"/>
              <a:cs typeface="Arial" panose="020B0604020202020204" pitchFamily="34" charset="0"/>
            </a:endParaRPr>
          </a:p>
          <a:p>
            <a:pPr marL="342900" indent="-285750">
              <a:lnSpc>
                <a:spcPct val="90000"/>
              </a:lnSpc>
              <a:spcBef>
                <a:spcPts val="1000"/>
              </a:spcBef>
              <a:buClr>
                <a:schemeClr val="accent1"/>
              </a:buClr>
              <a:buFont typeface="Arial" panose="020B0604020202020204" pitchFamily="34" charset="0"/>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A systematic review found prevalence ranging from</a:t>
            </a:r>
            <a:r>
              <a:rPr lang="en-US" sz="1400" b="1" dirty="0">
                <a:solidFill>
                  <a:schemeClr val="tx1">
                    <a:lumMod val="75000"/>
                    <a:lumOff val="25000"/>
                  </a:schemeClr>
                </a:solidFill>
                <a:latin typeface="Arial" panose="020B0604020202020204" pitchFamily="34" charset="0"/>
                <a:cs typeface="Arial" panose="020B0604020202020204" pitchFamily="34" charset="0"/>
              </a:rPr>
              <a:t> 1 </a:t>
            </a:r>
            <a:r>
              <a:rPr lang="en-US" sz="1400" dirty="0">
                <a:solidFill>
                  <a:schemeClr val="tx1">
                    <a:lumMod val="75000"/>
                    <a:lumOff val="25000"/>
                  </a:schemeClr>
                </a:solidFill>
                <a:latin typeface="Arial" panose="020B0604020202020204" pitchFamily="34" charset="0"/>
                <a:cs typeface="Arial" panose="020B0604020202020204" pitchFamily="34" charset="0"/>
              </a:rPr>
              <a:t>in </a:t>
            </a:r>
            <a:r>
              <a:rPr lang="en-US" sz="1400" b="1" dirty="0">
                <a:solidFill>
                  <a:schemeClr val="tx1">
                    <a:lumMod val="75000"/>
                    <a:lumOff val="25000"/>
                  </a:schemeClr>
                </a:solidFill>
                <a:latin typeface="Arial" panose="020B0604020202020204" pitchFamily="34" charset="0"/>
                <a:cs typeface="Arial" panose="020B0604020202020204" pitchFamily="34" charset="0"/>
              </a:rPr>
              <a:t>2,052</a:t>
            </a:r>
            <a:r>
              <a:rPr lang="en-US" sz="1400" dirty="0">
                <a:solidFill>
                  <a:schemeClr val="tx1">
                    <a:lumMod val="75000"/>
                    <a:lumOff val="25000"/>
                  </a:schemeClr>
                </a:solidFill>
                <a:latin typeface="Arial" panose="020B0604020202020204" pitchFamily="34" charset="0"/>
                <a:cs typeface="Arial" panose="020B0604020202020204" pitchFamily="34" charset="0"/>
              </a:rPr>
              <a:t> (</a:t>
            </a:r>
            <a:r>
              <a:rPr lang="en-US" sz="1400" b="1" dirty="0">
                <a:solidFill>
                  <a:schemeClr val="tx1">
                    <a:lumMod val="75000"/>
                    <a:lumOff val="25000"/>
                  </a:schemeClr>
                </a:solidFill>
                <a:latin typeface="Arial" panose="020B0604020202020204" pitchFamily="34" charset="0"/>
                <a:cs typeface="Arial" panose="020B0604020202020204" pitchFamily="34" charset="0"/>
              </a:rPr>
              <a:t>Finland</a:t>
            </a:r>
            <a:r>
              <a:rPr lang="en-US" sz="1400" dirty="0">
                <a:solidFill>
                  <a:schemeClr val="tx1">
                    <a:lumMod val="75000"/>
                    <a:lumOff val="25000"/>
                  </a:schemeClr>
                </a:solidFill>
                <a:latin typeface="Arial" panose="020B0604020202020204" pitchFamily="34" charset="0"/>
                <a:cs typeface="Arial" panose="020B0604020202020204" pitchFamily="34" charset="0"/>
              </a:rPr>
              <a:t>) to</a:t>
            </a:r>
            <a:r>
              <a:rPr lang="en-US" sz="1400" b="1" dirty="0">
                <a:solidFill>
                  <a:schemeClr val="tx1">
                    <a:lumMod val="75000"/>
                    <a:lumOff val="25000"/>
                  </a:schemeClr>
                </a:solidFill>
                <a:latin typeface="Arial" panose="020B0604020202020204" pitchFamily="34" charset="0"/>
                <a:cs typeface="Arial" panose="020B0604020202020204" pitchFamily="34" charset="0"/>
              </a:rPr>
              <a:t> 1 </a:t>
            </a:r>
            <a:r>
              <a:rPr lang="en-US" sz="1400" dirty="0">
                <a:solidFill>
                  <a:schemeClr val="tx1">
                    <a:lumMod val="75000"/>
                    <a:lumOff val="25000"/>
                  </a:schemeClr>
                </a:solidFill>
                <a:latin typeface="Arial" panose="020B0604020202020204" pitchFamily="34" charset="0"/>
                <a:cs typeface="Arial" panose="020B0604020202020204" pitchFamily="34" charset="0"/>
              </a:rPr>
              <a:t>in </a:t>
            </a:r>
            <a:r>
              <a:rPr lang="en-US" sz="1400" b="1" dirty="0">
                <a:solidFill>
                  <a:schemeClr val="tx1">
                    <a:lumMod val="75000"/>
                    <a:lumOff val="25000"/>
                  </a:schemeClr>
                </a:solidFill>
                <a:latin typeface="Arial" panose="020B0604020202020204" pitchFamily="34" charset="0"/>
                <a:cs typeface="Arial" panose="020B0604020202020204" pitchFamily="34" charset="0"/>
              </a:rPr>
              <a:t>4,000</a:t>
            </a:r>
            <a:r>
              <a:rPr lang="en-US" sz="1400" dirty="0">
                <a:solidFill>
                  <a:schemeClr val="tx1">
                    <a:lumMod val="75000"/>
                    <a:lumOff val="25000"/>
                  </a:schemeClr>
                </a:solidFill>
                <a:latin typeface="Arial" panose="020B0604020202020204" pitchFamily="34" charset="0"/>
                <a:cs typeface="Arial" panose="020B0604020202020204" pitchFamily="34" charset="0"/>
              </a:rPr>
              <a:t> in other countries.​</a:t>
            </a:r>
          </a:p>
          <a:p>
            <a:pPr marL="342900" indent="-285750">
              <a:lnSpc>
                <a:spcPct val="90000"/>
              </a:lnSpc>
              <a:spcBef>
                <a:spcPts val="1000"/>
              </a:spcBef>
              <a:buClr>
                <a:schemeClr val="accent1"/>
              </a:buClr>
              <a:buFont typeface="Arial" panose="020B0604020202020204" pitchFamily="34" charset="0"/>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No significant demographic or regional differences in prevalence worldwide.​</a:t>
            </a:r>
            <a:r>
              <a:rPr lang="en-US" sz="1400" dirty="0">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MedlinePlus Genetics (2019))</a:t>
            </a:r>
            <a:endParaRPr lang="en-US" sz="1400" dirty="0">
              <a:latin typeface="Arial" panose="020B0604020202020204" pitchFamily="34" charset="0"/>
              <a:cs typeface="Arial" panose="020B0604020202020204" pitchFamily="34" charset="0"/>
            </a:endParaRPr>
          </a:p>
          <a:p>
            <a:pPr marL="342900" indent="-285750">
              <a:lnSpc>
                <a:spcPct val="90000"/>
              </a:lnSpc>
              <a:spcBef>
                <a:spcPts val="1000"/>
              </a:spcBef>
              <a:buClr>
                <a:schemeClr val="accent1"/>
              </a:buClr>
              <a:buFont typeface="Arial" panose="020B0604020202020204" pitchFamily="34" charset="0"/>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Recent genetic studies suggest the prevalence may be underestimated, with some reports up to </a:t>
            </a:r>
            <a:r>
              <a:rPr lang="en-US" sz="1400" b="1" dirty="0">
                <a:solidFill>
                  <a:schemeClr val="tx1">
                    <a:lumMod val="75000"/>
                    <a:lumOff val="25000"/>
                  </a:schemeClr>
                </a:solidFill>
                <a:latin typeface="Arial" panose="020B0604020202020204" pitchFamily="34" charset="0"/>
                <a:cs typeface="Arial" panose="020B0604020202020204" pitchFamily="34" charset="0"/>
              </a:rPr>
              <a:t>1</a:t>
            </a:r>
            <a:r>
              <a:rPr lang="en-US" sz="1400" dirty="0">
                <a:solidFill>
                  <a:schemeClr val="tx1">
                    <a:lumMod val="75000"/>
                    <a:lumOff val="25000"/>
                  </a:schemeClr>
                </a:solidFill>
                <a:latin typeface="Arial" panose="020B0604020202020204" pitchFamily="34" charset="0"/>
                <a:cs typeface="Arial" panose="020B0604020202020204" pitchFamily="34" charset="0"/>
              </a:rPr>
              <a:t> in </a:t>
            </a:r>
            <a:r>
              <a:rPr lang="en-US" sz="1400" b="1" dirty="0">
                <a:solidFill>
                  <a:schemeClr val="tx1">
                    <a:lumMod val="75000"/>
                    <a:lumOff val="25000"/>
                  </a:schemeClr>
                </a:solidFill>
                <a:latin typeface="Arial" panose="020B0604020202020204" pitchFamily="34" charset="0"/>
                <a:cs typeface="Arial" panose="020B0604020202020204" pitchFamily="34" charset="0"/>
              </a:rPr>
              <a:t>1,286</a:t>
            </a:r>
            <a:r>
              <a:rPr lang="en-US" sz="1400" dirty="0">
                <a:solidFill>
                  <a:schemeClr val="tx1">
                    <a:lumMod val="75000"/>
                    <a:lumOff val="25000"/>
                  </a:schemeClr>
                </a:solidFill>
                <a:latin typeface="Arial" panose="020B0604020202020204" pitchFamily="34" charset="0"/>
                <a:cs typeface="Arial" panose="020B0604020202020204" pitchFamily="34" charset="0"/>
              </a:rPr>
              <a:t> individuals have a pathogenic </a:t>
            </a:r>
            <a:r>
              <a:rPr lang="en-US" sz="1400" b="1" dirty="0">
                <a:solidFill>
                  <a:schemeClr val="tx1">
                    <a:lumMod val="75000"/>
                    <a:lumOff val="25000"/>
                  </a:schemeClr>
                </a:solidFill>
                <a:latin typeface="Arial Narrow" panose="020B0604020202020204" pitchFamily="34" charset="0"/>
                <a:cs typeface="Arial Narrow" panose="020B0604020202020204" pitchFamily="34" charset="0"/>
              </a:rPr>
              <a:t>NF1</a:t>
            </a:r>
            <a:r>
              <a:rPr lang="en-US" sz="1400" b="1" dirty="0">
                <a:solidFill>
                  <a:schemeClr val="tx1">
                    <a:lumMod val="75000"/>
                    <a:lumOff val="25000"/>
                  </a:schemeClr>
                </a:solidFill>
                <a:latin typeface="Arial" panose="020B0604020202020204" pitchFamily="34" charset="0"/>
                <a:cs typeface="Arial" panose="020B0604020202020204" pitchFamily="34" charset="0"/>
              </a:rPr>
              <a:t> </a:t>
            </a:r>
            <a:r>
              <a:rPr lang="en-US" sz="1400" dirty="0">
                <a:solidFill>
                  <a:schemeClr val="tx1">
                    <a:lumMod val="75000"/>
                    <a:lumOff val="25000"/>
                  </a:schemeClr>
                </a:solidFill>
                <a:latin typeface="Arial" panose="020B0604020202020204" pitchFamily="34" charset="0"/>
                <a:cs typeface="Arial" panose="020B0604020202020204" pitchFamily="34" charset="0"/>
              </a:rPr>
              <a:t>variant (many with mild or no symptoms).​</a:t>
            </a:r>
          </a:p>
          <a:p>
            <a:pPr marL="57150" indent="-285750">
              <a:lnSpc>
                <a:spcPct val="90000"/>
              </a:lnSpc>
              <a:spcBef>
                <a:spcPts val="1000"/>
              </a:spcBef>
              <a:buClr>
                <a:schemeClr val="accent1"/>
              </a:buClr>
              <a:buFont typeface="Arial" panose="020B0604020202020204" pitchFamily="34" charset="0"/>
              <a:buChar char="•"/>
            </a:pPr>
            <a:endParaRPr lang="en-US" sz="1700" b="1" dirty="0">
              <a:solidFill>
                <a:schemeClr val="tx1">
                  <a:lumMod val="75000"/>
                  <a:lumOff val="25000"/>
                </a:schemeClr>
              </a:solidFill>
            </a:endParaRPr>
          </a:p>
          <a:p>
            <a:pPr indent="-228600">
              <a:lnSpc>
                <a:spcPct val="90000"/>
              </a:lnSpc>
              <a:spcBef>
                <a:spcPts val="1000"/>
              </a:spcBef>
              <a:buClr>
                <a:schemeClr val="accent1"/>
              </a:buClr>
              <a:buFont typeface="Wingdings 3" charset="2"/>
              <a:buChar char=""/>
            </a:pPr>
            <a:endParaRPr lang="en-US" sz="1700" dirty="0">
              <a:solidFill>
                <a:schemeClr val="tx1">
                  <a:lumMod val="75000"/>
                  <a:lumOff val="25000"/>
                </a:schemeClr>
              </a:solidFill>
            </a:endParaRPr>
          </a:p>
        </p:txBody>
      </p:sp>
      <p:pic>
        <p:nvPicPr>
          <p:cNvPr id="6" name="Picture 5" descr="A map of the world&#10;&#10;AI-generated content may be incorrect.">
            <a:extLst>
              <a:ext uri="{FF2B5EF4-FFF2-40B4-BE49-F238E27FC236}">
                <a16:creationId xmlns:a16="http://schemas.microsoft.com/office/drawing/2014/main" id="{E2814298-C84F-DD8A-A356-A96621F2628C}"/>
              </a:ext>
            </a:extLst>
          </p:cNvPr>
          <p:cNvPicPr>
            <a:picLocks noChangeAspect="1"/>
          </p:cNvPicPr>
          <p:nvPr/>
        </p:nvPicPr>
        <p:blipFill>
          <a:blip r:embed="rId2"/>
          <a:srcRect t="10435" r="980"/>
          <a:stretch>
            <a:fillRect/>
          </a:stretch>
        </p:blipFill>
        <p:spPr>
          <a:xfrm>
            <a:off x="6812109" y="1565328"/>
            <a:ext cx="5379891" cy="3870755"/>
          </a:xfrm>
          <a:prstGeom prst="rect">
            <a:avLst/>
          </a:prstGeom>
        </p:spPr>
      </p:pic>
      <p:sp>
        <p:nvSpPr>
          <p:cNvPr id="7" name="TextBox 6">
            <a:extLst>
              <a:ext uri="{FF2B5EF4-FFF2-40B4-BE49-F238E27FC236}">
                <a16:creationId xmlns:a16="http://schemas.microsoft.com/office/drawing/2014/main" id="{F7CE9211-9FC6-5A34-224B-409C0D9F7EDA}"/>
              </a:ext>
            </a:extLst>
          </p:cNvPr>
          <p:cNvSpPr txBox="1"/>
          <p:nvPr/>
        </p:nvSpPr>
        <p:spPr>
          <a:xfrm>
            <a:off x="7399936" y="5436083"/>
            <a:ext cx="3586163" cy="276999"/>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Source: </a:t>
            </a:r>
            <a:r>
              <a:rPr lang="en-US" sz="1200" dirty="0">
                <a:latin typeface="Arial" panose="020B0604020202020204" pitchFamily="34" charset="0"/>
                <a:cs typeface="Arial" panose="020B0604020202020204" pitchFamily="34" charset="0"/>
                <a:hlinkClick r:id="rId3"/>
              </a:rPr>
              <a:t>mordorintelligence (2025)</a:t>
            </a:r>
            <a:endParaRPr lang="en-US" sz="12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0136E9A1-9D7D-BBCF-11F7-717B8BECB48D}"/>
              </a:ext>
            </a:extLst>
          </p:cNvPr>
          <p:cNvSpPr>
            <a:spLocks noGrp="1"/>
          </p:cNvSpPr>
          <p:nvPr>
            <p:ph type="title"/>
          </p:nvPr>
        </p:nvSpPr>
        <p:spPr>
          <a:xfrm>
            <a:off x="1640156" y="284438"/>
            <a:ext cx="8911687" cy="1280890"/>
          </a:xfrm>
        </p:spPr>
        <p:txBody>
          <a:bodyPr/>
          <a:lstStyle/>
          <a:p>
            <a:r>
              <a:rPr lang="en-US" b="1" dirty="0">
                <a:solidFill>
                  <a:srgbClr val="7030A0"/>
                </a:solidFill>
                <a:latin typeface="Arial" panose="020B0604020202020204" pitchFamily="34" charset="0"/>
                <a:cs typeface="Arial" panose="020B0604020202020204" pitchFamily="34" charset="0"/>
              </a:rPr>
              <a:t>                Global Prevalence</a:t>
            </a:r>
          </a:p>
        </p:txBody>
      </p:sp>
    </p:spTree>
    <p:extLst>
      <p:ext uri="{BB962C8B-B14F-4D97-AF65-F5344CB8AC3E}">
        <p14:creationId xmlns:p14="http://schemas.microsoft.com/office/powerpoint/2010/main" val="2038457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54383-519F-3CB6-BFBD-3E8C227EA1CA}"/>
              </a:ext>
            </a:extLst>
          </p:cNvPr>
          <p:cNvSpPr>
            <a:spLocks noGrp="1"/>
          </p:cNvSpPr>
          <p:nvPr>
            <p:ph type="title"/>
          </p:nvPr>
        </p:nvSpPr>
        <p:spPr>
          <a:xfrm>
            <a:off x="2592925" y="624110"/>
            <a:ext cx="5208049" cy="774916"/>
          </a:xfrm>
        </p:spPr>
        <p:txBody>
          <a:bodyPr vert="horz" lIns="91440" tIns="45720" rIns="91440" bIns="45720" rtlCol="0" anchor="t">
            <a:normAutofit/>
          </a:bodyPr>
          <a:lstStyle/>
          <a:p>
            <a:r>
              <a:rPr lang="en-US" b="1" dirty="0">
                <a:solidFill>
                  <a:srgbClr val="7030A0"/>
                </a:solidFill>
                <a:latin typeface="Arial" panose="020B0604020202020204" pitchFamily="34" charset="0"/>
                <a:cs typeface="Arial" panose="020B0604020202020204" pitchFamily="34" charset="0"/>
              </a:rPr>
              <a:t>Economic Burden (UK)</a:t>
            </a:r>
          </a:p>
        </p:txBody>
      </p:sp>
      <p:sp>
        <p:nvSpPr>
          <p:cNvPr id="4" name="TextBox 3">
            <a:extLst>
              <a:ext uri="{FF2B5EF4-FFF2-40B4-BE49-F238E27FC236}">
                <a16:creationId xmlns:a16="http://schemas.microsoft.com/office/drawing/2014/main" id="{8DC02D00-A794-6C65-FFCC-0AC4A111841E}"/>
              </a:ext>
            </a:extLst>
          </p:cNvPr>
          <p:cNvSpPr txBox="1"/>
          <p:nvPr/>
        </p:nvSpPr>
        <p:spPr>
          <a:xfrm>
            <a:off x="1765738" y="1502574"/>
            <a:ext cx="5567603" cy="5226839"/>
          </a:xfrm>
          <a:prstGeom prst="rect">
            <a:avLst/>
          </a:prstGeom>
        </p:spPr>
        <p:txBody>
          <a:bodyPr vert="horz" lIns="91440" tIns="45720" rIns="91440" bIns="45720" rtlCol="0">
            <a:noAutofit/>
          </a:bodyPr>
          <a:lstStyle/>
          <a:p>
            <a:pPr marL="285750" indent="-285750">
              <a:lnSpc>
                <a:spcPct val="90000"/>
              </a:lnSpc>
              <a:spcBef>
                <a:spcPts val="1000"/>
              </a:spcBef>
              <a:buClr>
                <a:schemeClr val="accent1"/>
              </a:buClr>
              <a:buFont typeface="Arial" panose="020B0604020202020204" pitchFamily="34" charset="0"/>
              <a:buChar char="•"/>
            </a:pPr>
            <a:r>
              <a:rPr lang="en-US" sz="1400" b="1" dirty="0">
                <a:latin typeface="Arial" panose="020B0604020202020204" pitchFamily="34" charset="0"/>
                <a:cs typeface="Arial" panose="020B0604020202020204" pitchFamily="34" charset="0"/>
              </a:rPr>
              <a:t>NF1</a:t>
            </a:r>
            <a:r>
              <a:rPr lang="en-US" sz="1400" dirty="0">
                <a:latin typeface="Arial" panose="020B0604020202020204" pitchFamily="34" charset="0"/>
                <a:cs typeface="Arial" panose="020B0604020202020204" pitchFamily="34" charset="0"/>
              </a:rPr>
              <a:t> significantly increases </a:t>
            </a:r>
            <a:r>
              <a:rPr lang="en-US" sz="1400" b="1" dirty="0">
                <a:latin typeface="Arial" panose="020B0604020202020204" pitchFamily="34" charset="0"/>
                <a:cs typeface="Arial" panose="020B0604020202020204" pitchFamily="34" charset="0"/>
              </a:rPr>
              <a:t>healthcare cost </a:t>
            </a:r>
            <a:r>
              <a:rPr lang="en-US" sz="1400" dirty="0">
                <a:latin typeface="Arial" panose="020B0604020202020204" pitchFamily="34" charset="0"/>
                <a:cs typeface="Arial" panose="020B0604020202020204" pitchFamily="34" charset="0"/>
              </a:rPr>
              <a:t>due to lifelong monitoring specialist appointments </a:t>
            </a:r>
            <a:r>
              <a:rPr lang="en-US" sz="1400" b="1" dirty="0">
                <a:latin typeface="Arial" panose="020B0604020202020204" pitchFamily="34" charset="0"/>
                <a:cs typeface="Arial" panose="020B0604020202020204" pitchFamily="34" charset="0"/>
              </a:rPr>
              <a:t>surgery</a:t>
            </a:r>
            <a:r>
              <a:rPr lang="en-US" sz="1400" dirty="0">
                <a:latin typeface="Arial" panose="020B0604020202020204" pitchFamily="34" charset="0"/>
                <a:cs typeface="Arial" panose="020B0604020202020204" pitchFamily="34" charset="0"/>
              </a:rPr>
              <a:t> is and </a:t>
            </a:r>
            <a:r>
              <a:rPr lang="en-US" sz="1400" b="1" dirty="0">
                <a:latin typeface="Arial" panose="020B0604020202020204" pitchFamily="34" charset="0"/>
                <a:cs typeface="Arial" panose="020B0604020202020204" pitchFamily="34" charset="0"/>
              </a:rPr>
              <a:t>medication.(</a:t>
            </a:r>
            <a:r>
              <a:rPr lang="en-IN" sz="1400" dirty="0">
                <a:latin typeface="Arial" panose="020B0604020202020204" pitchFamily="34" charset="0"/>
                <a:cs typeface="Arial" panose="020B0604020202020204" pitchFamily="34" charset="0"/>
              </a:rPr>
              <a:t>Childhood Tumour Trust (2024))</a:t>
            </a:r>
            <a:endParaRPr lang="en-US" sz="1400" b="1"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People with </a:t>
            </a:r>
            <a:r>
              <a:rPr lang="en-US" sz="1400" b="1" dirty="0">
                <a:latin typeface="Arial" panose="020B0604020202020204" pitchFamily="34" charset="0"/>
                <a:cs typeface="Arial" panose="020B0604020202020204" pitchFamily="34" charset="0"/>
              </a:rPr>
              <a:t>NF1 </a:t>
            </a:r>
            <a:r>
              <a:rPr lang="en-US" sz="1400" dirty="0">
                <a:latin typeface="Arial" panose="020B0604020202020204" pitchFamily="34" charset="0"/>
                <a:cs typeface="Arial" panose="020B0604020202020204" pitchFamily="34" charset="0"/>
              </a:rPr>
              <a:t>have higher rates of </a:t>
            </a:r>
            <a:r>
              <a:rPr lang="en-US" sz="1400" b="1" dirty="0">
                <a:latin typeface="Arial" panose="020B0604020202020204" pitchFamily="34" charset="0"/>
                <a:cs typeface="Arial" panose="020B0604020202020204" pitchFamily="34" charset="0"/>
              </a:rPr>
              <a:t>unemployment</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sickness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absence</a:t>
            </a:r>
            <a:r>
              <a:rPr lang="en-US" sz="1400" dirty="0">
                <a:latin typeface="Arial" panose="020B0604020202020204" pitchFamily="34" charset="0"/>
                <a:cs typeface="Arial" panose="020B0604020202020204" pitchFamily="34" charset="0"/>
              </a:rPr>
              <a:t> and more likely to receive</a:t>
            </a:r>
            <a:r>
              <a:rPr lang="en-US" sz="1400" b="1" dirty="0">
                <a:latin typeface="Arial" panose="020B0604020202020204" pitchFamily="34" charset="0"/>
                <a:cs typeface="Arial" panose="020B0604020202020204" pitchFamily="34" charset="0"/>
              </a:rPr>
              <a:t> disability </a:t>
            </a:r>
            <a:r>
              <a:rPr lang="en-US" sz="1400" dirty="0">
                <a:latin typeface="Arial" panose="020B0604020202020204" pitchFamily="34" charset="0"/>
                <a:cs typeface="Arial" panose="020B0604020202020204" pitchFamily="34" charset="0"/>
              </a:rPr>
              <a:t>related pension compared to general population impacting their </a:t>
            </a:r>
            <a:r>
              <a:rPr lang="en-US" sz="1400" b="1" dirty="0">
                <a:latin typeface="Arial" panose="020B0604020202020204" pitchFamily="34" charset="0"/>
                <a:cs typeface="Arial" panose="020B0604020202020204" pitchFamily="34" charset="0"/>
              </a:rPr>
              <a:t>economic</a:t>
            </a:r>
            <a:r>
              <a:rPr lang="en-US" sz="1400" dirty="0">
                <a:latin typeface="Arial" panose="020B0604020202020204" pitchFamily="34" charset="0"/>
                <a:cs typeface="Arial" panose="020B0604020202020204" pitchFamily="34" charset="0"/>
              </a:rPr>
              <a:t> prospects. </a:t>
            </a:r>
          </a:p>
          <a:p>
            <a:pPr marL="285750" indent="-285750">
              <a:lnSpc>
                <a:spcPct val="90000"/>
              </a:lnSpc>
              <a:spcBef>
                <a:spcPts val="1000"/>
              </a:spcBef>
              <a:buClr>
                <a:schemeClr val="accent1"/>
              </a:buClr>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Unemployment rate due to </a:t>
            </a:r>
            <a:r>
              <a:rPr lang="en-US" sz="1400" b="1" dirty="0">
                <a:latin typeface="Arial" panose="020B0604020202020204" pitchFamily="34" charset="0"/>
                <a:cs typeface="Arial" panose="020B0604020202020204" pitchFamily="34" charset="0"/>
              </a:rPr>
              <a:t>NF1</a:t>
            </a:r>
            <a:r>
              <a:rPr lang="en-US" sz="1400" dirty="0">
                <a:latin typeface="Arial" panose="020B0604020202020204" pitchFamily="34" charset="0"/>
                <a:cs typeface="Arial" panose="020B0604020202020204" pitchFamily="34" charset="0"/>
              </a:rPr>
              <a:t> related health  at the age of </a:t>
            </a:r>
            <a:r>
              <a:rPr lang="en-US" sz="1400" b="1" dirty="0">
                <a:latin typeface="Arial" panose="020B0604020202020204" pitchFamily="34" charset="0"/>
                <a:cs typeface="Arial" panose="020B0604020202020204" pitchFamily="34" charset="0"/>
              </a:rPr>
              <a:t>50</a:t>
            </a:r>
            <a:r>
              <a:rPr lang="en-US" sz="1400" dirty="0">
                <a:latin typeface="Arial" panose="020B0604020202020204" pitchFamily="34" charset="0"/>
                <a:cs typeface="Arial" panose="020B0604020202020204" pitchFamily="34" charset="0"/>
              </a:rPr>
              <a:t> is (</a:t>
            </a:r>
            <a:r>
              <a:rPr lang="en-US" sz="1400" b="1" dirty="0">
                <a:latin typeface="Arial" panose="020B0604020202020204" pitchFamily="34" charset="0"/>
                <a:cs typeface="Arial" panose="020B0604020202020204" pitchFamily="34" charset="0"/>
              </a:rPr>
              <a:t>18%</a:t>
            </a:r>
            <a:r>
              <a:rPr lang="en-US" sz="1400" dirty="0">
                <a:latin typeface="Arial" panose="020B0604020202020204" pitchFamily="34" charset="0"/>
                <a:cs typeface="Arial" panose="020B0604020202020204" pitchFamily="34" charset="0"/>
              </a:rPr>
              <a:t> for women,</a:t>
            </a:r>
            <a:r>
              <a:rPr lang="en-US" sz="1400" b="1" dirty="0">
                <a:latin typeface="Arial" panose="020B0604020202020204" pitchFamily="34" charset="0"/>
                <a:cs typeface="Arial" panose="020B0604020202020204" pitchFamily="34" charset="0"/>
              </a:rPr>
              <a:t>14%</a:t>
            </a:r>
            <a:r>
              <a:rPr lang="en-US" sz="1400" dirty="0">
                <a:latin typeface="Arial" panose="020B0604020202020204" pitchFamily="34" charset="0"/>
                <a:cs typeface="Arial" panose="020B0604020202020204" pitchFamily="34" charset="0"/>
              </a:rPr>
              <a:t> overall).</a:t>
            </a:r>
            <a:r>
              <a:rPr lang="en-IN" sz="1400" dirty="0">
                <a:latin typeface="Arial" panose="020B0604020202020204" pitchFamily="34" charset="0"/>
                <a:cs typeface="Arial" panose="020B0604020202020204" pitchFamily="34" charset="0"/>
              </a:rPr>
              <a:t> (BMJ Open Quality (2025))</a:t>
            </a:r>
            <a:endParaRPr lang="en-US" sz="14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b="1" dirty="0">
                <a:latin typeface="Arial" panose="020B0604020202020204" pitchFamily="34" charset="0"/>
                <a:cs typeface="Arial" panose="020B0604020202020204" pitchFamily="34" charset="0"/>
              </a:rPr>
              <a:t>NF1</a:t>
            </a:r>
            <a:r>
              <a:rPr lang="en-US" sz="1400" dirty="0">
                <a:latin typeface="Arial" panose="020B0604020202020204" pitchFamily="34" charset="0"/>
                <a:cs typeface="Arial" panose="020B0604020202020204" pitchFamily="34" charset="0"/>
              </a:rPr>
              <a:t> affects approximately </a:t>
            </a:r>
            <a:r>
              <a:rPr lang="en-US" sz="1400" b="1" dirty="0">
                <a:latin typeface="Arial" panose="020B0604020202020204" pitchFamily="34" charset="0"/>
                <a:cs typeface="Arial" panose="020B0604020202020204" pitchFamily="34" charset="0"/>
              </a:rPr>
              <a:t>25,000</a:t>
            </a:r>
            <a:r>
              <a:rPr lang="en-US" sz="1400" dirty="0">
                <a:latin typeface="Arial" panose="020B0604020202020204" pitchFamily="34" charset="0"/>
                <a:cs typeface="Arial" panose="020B0604020202020204" pitchFamily="34" charset="0"/>
              </a:rPr>
              <a:t> people in the </a:t>
            </a:r>
            <a:r>
              <a:rPr lang="en-US" sz="1400" b="1" dirty="0">
                <a:latin typeface="Arial" panose="020B0604020202020204" pitchFamily="34" charset="0"/>
                <a:cs typeface="Arial" panose="020B0604020202020204" pitchFamily="34" charset="0"/>
              </a:rPr>
              <a:t>UK</a:t>
            </a:r>
            <a:r>
              <a:rPr lang="en-US" sz="1400" dirty="0">
                <a:latin typeface="Arial" panose="020B0604020202020204" pitchFamily="34" charset="0"/>
                <a:cs typeface="Arial" panose="020B0604020202020204" pitchFamily="34" charset="0"/>
              </a:rPr>
              <a:t>. (Collage of Optometrists(Collage </a:t>
            </a:r>
            <a:r>
              <a:rPr lang="en-US" sz="1400" dirty="0" err="1">
                <a:latin typeface="Arial" panose="020B0604020202020204" pitchFamily="34" charset="0"/>
                <a:cs typeface="Arial" panose="020B0604020202020204" pitchFamily="34" charset="0"/>
              </a:rPr>
              <a:t>Optomestrists</a:t>
            </a:r>
            <a:r>
              <a:rPr lang="en-US" sz="1400" dirty="0">
                <a:latin typeface="Arial" panose="020B0604020202020204" pitchFamily="34" charset="0"/>
                <a:cs typeface="Arial" panose="020B0604020202020204" pitchFamily="34" charset="0"/>
              </a:rPr>
              <a:t>(2025)</a:t>
            </a:r>
          </a:p>
          <a:p>
            <a:pPr marL="285750" indent="-285750">
              <a:lnSpc>
                <a:spcPct val="90000"/>
              </a:lnSpc>
              <a:spcBef>
                <a:spcPts val="1000"/>
              </a:spcBef>
              <a:buClr>
                <a:schemeClr val="accent1"/>
              </a:buClr>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Patients in some areas have significantly less access to </a:t>
            </a:r>
            <a:r>
              <a:rPr lang="en-US" sz="1400" b="1" dirty="0">
                <a:latin typeface="Arial" panose="020B0604020202020204" pitchFamily="34" charset="0"/>
                <a:cs typeface="Arial" panose="020B0604020202020204" pitchFamily="34" charset="0"/>
              </a:rPr>
              <a:t>specialist care </a:t>
            </a:r>
            <a:r>
              <a:rPr lang="en-US" sz="1400" dirty="0">
                <a:latin typeface="Arial" panose="020B0604020202020204" pitchFamily="34" charset="0"/>
                <a:cs typeface="Arial" panose="020B0604020202020204" pitchFamily="34" charset="0"/>
              </a:rPr>
              <a:t>and </a:t>
            </a:r>
            <a:r>
              <a:rPr lang="en-US" sz="1400" b="1" dirty="0">
                <a:latin typeface="Arial" panose="020B0604020202020204" pitchFamily="34" charset="0"/>
                <a:cs typeface="Arial" panose="020B0604020202020204" pitchFamily="34" charset="0"/>
              </a:rPr>
              <a:t>financial support </a:t>
            </a:r>
            <a:r>
              <a:rPr lang="en-US" sz="1400" dirty="0">
                <a:latin typeface="Arial" panose="020B0604020202020204" pitchFamily="34" charset="0"/>
                <a:cs typeface="Arial" panose="020B0604020202020204" pitchFamily="34" charset="0"/>
              </a:rPr>
              <a:t>in increasing out of pocket cost and travel for </a:t>
            </a:r>
            <a:r>
              <a:rPr lang="en-US" sz="1400" b="1" dirty="0">
                <a:latin typeface="Arial" panose="020B0604020202020204" pitchFamily="34" charset="0"/>
                <a:cs typeface="Arial" panose="020B0604020202020204" pitchFamily="34" charset="0"/>
              </a:rPr>
              <a:t>treatment</a:t>
            </a:r>
            <a:r>
              <a:rPr lang="en-US" sz="1400" dirty="0">
                <a:latin typeface="Arial" panose="020B0604020202020204" pitchFamily="34" charset="0"/>
                <a:cs typeface="Arial" panose="020B0604020202020204" pitchFamily="34" charset="0"/>
              </a:rPr>
              <a:t>.</a:t>
            </a:r>
          </a:p>
        </p:txBody>
      </p:sp>
      <p:pic>
        <p:nvPicPr>
          <p:cNvPr id="6" name="Picture 5" descr="A graph of a diseased pension&#10;&#10;AI-generated content may be incorrect.">
            <a:extLst>
              <a:ext uri="{FF2B5EF4-FFF2-40B4-BE49-F238E27FC236}">
                <a16:creationId xmlns:a16="http://schemas.microsoft.com/office/drawing/2014/main" id="{8AB6E377-1966-D247-7E8B-09392C988632}"/>
              </a:ext>
            </a:extLst>
          </p:cNvPr>
          <p:cNvPicPr>
            <a:picLocks noChangeAspect="1"/>
          </p:cNvPicPr>
          <p:nvPr/>
        </p:nvPicPr>
        <p:blipFill>
          <a:blip r:embed="rId2"/>
          <a:stretch>
            <a:fillRect/>
          </a:stretch>
        </p:blipFill>
        <p:spPr>
          <a:xfrm>
            <a:off x="7556410" y="2200298"/>
            <a:ext cx="4001315" cy="2150706"/>
          </a:xfrm>
          <a:prstGeom prst="rect">
            <a:avLst/>
          </a:prstGeom>
        </p:spPr>
      </p:pic>
      <p:sp>
        <p:nvSpPr>
          <p:cNvPr id="7" name="TextBox 6">
            <a:extLst>
              <a:ext uri="{FF2B5EF4-FFF2-40B4-BE49-F238E27FC236}">
                <a16:creationId xmlns:a16="http://schemas.microsoft.com/office/drawing/2014/main" id="{5AB6315A-0E6D-7485-B07D-72D32F5AD3D5}"/>
              </a:ext>
            </a:extLst>
          </p:cNvPr>
          <p:cNvSpPr txBox="1"/>
          <p:nvPr/>
        </p:nvSpPr>
        <p:spPr>
          <a:xfrm>
            <a:off x="7800974" y="4401198"/>
            <a:ext cx="3357564"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3"/>
              </a:rPr>
              <a:t>nature(2025)</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40437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D4C45-7B05-57EF-0747-1BF2556CAF41}"/>
              </a:ext>
            </a:extLst>
          </p:cNvPr>
          <p:cNvSpPr>
            <a:spLocks noGrp="1"/>
          </p:cNvSpPr>
          <p:nvPr>
            <p:ph type="title"/>
          </p:nvPr>
        </p:nvSpPr>
        <p:spPr>
          <a:xfrm>
            <a:off x="2592925" y="624110"/>
            <a:ext cx="6562902" cy="774916"/>
          </a:xfrm>
        </p:spPr>
        <p:txBody>
          <a:bodyPr vert="horz" lIns="91440" tIns="45720" rIns="91440" bIns="45720" rtlCol="0" anchor="t">
            <a:normAutofit fontScale="90000"/>
          </a:bodyPr>
          <a:lstStyle/>
          <a:p>
            <a:r>
              <a:rPr lang="en-US" b="1" dirty="0">
                <a:solidFill>
                  <a:srgbClr val="7030A0"/>
                </a:solidFill>
                <a:latin typeface="Arial" panose="020B0604020202020204" pitchFamily="34" charset="0"/>
                <a:cs typeface="Arial" panose="020B0604020202020204" pitchFamily="34" charset="0"/>
              </a:rPr>
              <a:t>Economic Burden (World-Wide)</a:t>
            </a:r>
          </a:p>
        </p:txBody>
      </p:sp>
      <p:sp>
        <p:nvSpPr>
          <p:cNvPr id="4" name="TextBox 3">
            <a:extLst>
              <a:ext uri="{FF2B5EF4-FFF2-40B4-BE49-F238E27FC236}">
                <a16:creationId xmlns:a16="http://schemas.microsoft.com/office/drawing/2014/main" id="{1351D20E-1670-AEB8-9E26-627E1AE803D0}"/>
              </a:ext>
            </a:extLst>
          </p:cNvPr>
          <p:cNvSpPr txBox="1"/>
          <p:nvPr/>
        </p:nvSpPr>
        <p:spPr>
          <a:xfrm>
            <a:off x="2677531" y="1599600"/>
            <a:ext cx="4637179" cy="3870755"/>
          </a:xfrm>
          <a:prstGeom prst="rect">
            <a:avLst/>
          </a:prstGeom>
        </p:spPr>
        <p:txBody>
          <a:bodyPr vert="horz" lIns="91440" tIns="45720" rIns="91440" bIns="45720" rtlCol="0">
            <a:normAutofit fontScale="92500" lnSpcReduction="20000"/>
          </a:bodyPr>
          <a:lstStyle/>
          <a:p>
            <a:pPr marL="285750" indent="-285750">
              <a:lnSpc>
                <a:spcPct val="90000"/>
              </a:lnSpc>
              <a:spcBef>
                <a:spcPts val="1000"/>
              </a:spcBef>
              <a:buClr>
                <a:schemeClr val="accent1"/>
              </a:buClr>
              <a:buFont typeface="Arial" panose="020B0604020202020204" pitchFamily="34" charset="0"/>
              <a:buChar char="•"/>
            </a:pPr>
            <a:r>
              <a:rPr lang="en-US" sz="1500" dirty="0">
                <a:latin typeface="Arial" panose="020B0604020202020204" pitchFamily="34" charset="0"/>
                <a:cs typeface="Arial" panose="020B0604020202020204" pitchFamily="34" charset="0"/>
              </a:rPr>
              <a:t>According to </a:t>
            </a:r>
            <a:r>
              <a:rPr lang="en-US" sz="1500" b="1" dirty="0">
                <a:latin typeface="Arial" panose="020B0604020202020204" pitchFamily="34" charset="0"/>
                <a:cs typeface="Arial" panose="020B0604020202020204" pitchFamily="34" charset="0"/>
              </a:rPr>
              <a:t>China</a:t>
            </a:r>
            <a:r>
              <a:rPr lang="en-US" sz="1500" dirty="0">
                <a:latin typeface="Arial" panose="020B0604020202020204" pitchFamily="34" charset="0"/>
                <a:cs typeface="Arial" panose="020B0604020202020204" pitchFamily="34" charset="0"/>
              </a:rPr>
              <a:t> (2021), the direct annual healthcare cost for an adult</a:t>
            </a:r>
            <a:r>
              <a:rPr lang="en-US" sz="1500" b="1" dirty="0">
                <a:latin typeface="Arial" panose="020B0604020202020204" pitchFamily="34" charset="0"/>
                <a:cs typeface="Arial" panose="020B0604020202020204" pitchFamily="34" charset="0"/>
              </a:rPr>
              <a:t> NF1</a:t>
            </a:r>
            <a:r>
              <a:rPr lang="en-US" sz="1500" dirty="0">
                <a:latin typeface="Arial" panose="020B0604020202020204" pitchFamily="34" charset="0"/>
                <a:cs typeface="Arial" panose="020B0604020202020204" pitchFamily="34" charset="0"/>
              </a:rPr>
              <a:t> patient is approximately </a:t>
            </a:r>
            <a:r>
              <a:rPr lang="en-US" sz="1500" b="1" dirty="0">
                <a:latin typeface="Arial" panose="020B0604020202020204" pitchFamily="34" charset="0"/>
                <a:cs typeface="Arial" panose="020B0604020202020204" pitchFamily="34" charset="0"/>
              </a:rPr>
              <a:t>$3,560 USD</a:t>
            </a:r>
            <a:r>
              <a:rPr lang="en-US" sz="1500" dirty="0">
                <a:latin typeface="Arial" panose="020B0604020202020204" pitchFamily="34" charset="0"/>
                <a:cs typeface="Arial" panose="020B0604020202020204" pitchFamily="34" charset="0"/>
              </a:rPr>
              <a:t>, which is primarily driven by </a:t>
            </a:r>
            <a:r>
              <a:rPr lang="en-US" sz="1500" b="1" dirty="0">
                <a:latin typeface="Arial" panose="020B0604020202020204" pitchFamily="34" charset="0"/>
                <a:cs typeface="Arial" panose="020B0604020202020204" pitchFamily="34" charset="0"/>
              </a:rPr>
              <a:t>surgery</a:t>
            </a:r>
            <a:r>
              <a:rPr lang="en-US" sz="1500" dirty="0">
                <a:latin typeface="Arial" panose="020B0604020202020204" pitchFamily="34" charset="0"/>
                <a:cs typeface="Arial" panose="020B0604020202020204" pitchFamily="34" charset="0"/>
              </a:rPr>
              <a:t>, </a:t>
            </a:r>
            <a:r>
              <a:rPr lang="en-US" sz="1500" b="1" dirty="0">
                <a:latin typeface="Arial" panose="020B0604020202020204" pitchFamily="34" charset="0"/>
                <a:cs typeface="Arial" panose="020B0604020202020204" pitchFamily="34" charset="0"/>
              </a:rPr>
              <a:t>hospital stays</a:t>
            </a:r>
            <a:r>
              <a:rPr lang="en-US" sz="1500" dirty="0">
                <a:latin typeface="Arial" panose="020B0604020202020204" pitchFamily="34" charset="0"/>
                <a:cs typeface="Arial" panose="020B0604020202020204" pitchFamily="34" charset="0"/>
              </a:rPr>
              <a:t>, and </a:t>
            </a:r>
            <a:r>
              <a:rPr lang="en-US" sz="1500" b="1" dirty="0">
                <a:latin typeface="Arial" panose="020B0604020202020204" pitchFamily="34" charset="0"/>
                <a:cs typeface="Arial" panose="020B0604020202020204" pitchFamily="34" charset="0"/>
              </a:rPr>
              <a:t>medical travel</a:t>
            </a:r>
            <a:r>
              <a:rPr lang="en-US" sz="1500" dirty="0">
                <a:latin typeface="Arial" panose="020B0604020202020204" pitchFamily="34" charset="0"/>
                <a:cs typeface="Arial" panose="020B0604020202020204" pitchFamily="34" charset="0"/>
              </a:rPr>
              <a:t>. (</a:t>
            </a:r>
            <a:r>
              <a:rPr lang="en-IN" sz="1500" dirty="0">
                <a:latin typeface="Arial" panose="020B0604020202020204" pitchFamily="34" charset="0"/>
                <a:cs typeface="Arial" panose="020B0604020202020204" pitchFamily="34" charset="0"/>
              </a:rPr>
              <a:t>Liang W, et al. (2024)</a:t>
            </a:r>
            <a:endParaRPr lang="en-US" sz="15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500" b="1" dirty="0">
                <a:latin typeface="Arial" panose="020B0604020202020204" pitchFamily="34" charset="0"/>
                <a:cs typeface="Arial" panose="020B0604020202020204" pitchFamily="34" charset="0"/>
              </a:rPr>
              <a:t>NF1</a:t>
            </a:r>
            <a:r>
              <a:rPr lang="en-US" sz="1500" dirty="0">
                <a:latin typeface="Arial" panose="020B0604020202020204" pitchFamily="34" charset="0"/>
                <a:cs typeface="Arial" panose="020B0604020202020204" pitchFamily="34" charset="0"/>
              </a:rPr>
              <a:t> contributes to </a:t>
            </a:r>
            <a:r>
              <a:rPr lang="en-US" sz="1500" b="1" dirty="0">
                <a:latin typeface="Arial" panose="020B0604020202020204" pitchFamily="34" charset="0"/>
                <a:cs typeface="Arial" panose="020B0604020202020204" pitchFamily="34" charset="0"/>
              </a:rPr>
              <a:t>economic inequality </a:t>
            </a:r>
            <a:r>
              <a:rPr lang="en-US" sz="1500" dirty="0">
                <a:latin typeface="Arial" panose="020B0604020202020204" pitchFamily="34" charset="0"/>
                <a:cs typeface="Arial" panose="020B0604020202020204" pitchFamily="34" charset="0"/>
              </a:rPr>
              <a:t>across generations due to </a:t>
            </a:r>
            <a:r>
              <a:rPr lang="en-US" sz="1500" b="1" dirty="0">
                <a:latin typeface="Arial" panose="020B0604020202020204" pitchFamily="34" charset="0"/>
                <a:cs typeface="Arial" panose="020B0604020202020204" pitchFamily="34" charset="0"/>
              </a:rPr>
              <a:t>genetics</a:t>
            </a:r>
            <a:r>
              <a:rPr lang="en-US" sz="1500" dirty="0">
                <a:latin typeface="Arial" panose="020B0604020202020204" pitchFamily="34" charset="0"/>
                <a:cs typeface="Arial" panose="020B0604020202020204" pitchFamily="34" charset="0"/>
              </a:rPr>
              <a:t> ,</a:t>
            </a:r>
            <a:r>
              <a:rPr lang="en-US" sz="1500" b="1" dirty="0">
                <a:latin typeface="Arial" panose="020B0604020202020204" pitchFamily="34" charset="0"/>
                <a:cs typeface="Arial" panose="020B0604020202020204" pitchFamily="34" charset="0"/>
              </a:rPr>
              <a:t>families experience </a:t>
            </a:r>
            <a:r>
              <a:rPr lang="en-US" sz="1500" dirty="0">
                <a:latin typeface="Arial" panose="020B0604020202020204" pitchFamily="34" charset="0"/>
                <a:cs typeface="Arial" panose="020B0604020202020204" pitchFamily="34" charset="0"/>
              </a:rPr>
              <a:t>reduced income and increased health-related expenses.(</a:t>
            </a:r>
            <a:r>
              <a:rPr lang="en-IN" sz="1500" dirty="0">
                <a:latin typeface="Arial" panose="020B0604020202020204" pitchFamily="34" charset="0"/>
                <a:cs typeface="Arial" panose="020B0604020202020204" pitchFamily="34" charset="0"/>
              </a:rPr>
              <a:t>Dumbuya JS, et al. (2022)</a:t>
            </a:r>
            <a:r>
              <a:rPr lang="en-US" sz="1500" dirty="0">
                <a:latin typeface="Arial" panose="020B0604020202020204" pitchFamily="34" charset="0"/>
                <a:cs typeface="Arial" panose="020B0604020202020204" pitchFamily="34" charset="0"/>
              </a:rPr>
              <a:t> </a:t>
            </a:r>
          </a:p>
          <a:p>
            <a:pPr marL="285750" indent="-285750">
              <a:lnSpc>
                <a:spcPct val="90000"/>
              </a:lnSpc>
              <a:spcBef>
                <a:spcPts val="1000"/>
              </a:spcBef>
              <a:buClr>
                <a:schemeClr val="accent1"/>
              </a:buClr>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500" dirty="0">
                <a:latin typeface="Arial" panose="020B0604020202020204" pitchFamily="34" charset="0"/>
                <a:cs typeface="Arial" panose="020B0604020202020204" pitchFamily="34" charset="0"/>
              </a:rPr>
              <a:t>Global market for</a:t>
            </a:r>
            <a:r>
              <a:rPr lang="en-US" sz="1500" b="1" dirty="0">
                <a:latin typeface="Arial" panose="020B0604020202020204" pitchFamily="34" charset="0"/>
                <a:cs typeface="Arial" panose="020B0604020202020204" pitchFamily="34" charset="0"/>
              </a:rPr>
              <a:t> NF1 </a:t>
            </a:r>
            <a:r>
              <a:rPr lang="en-US" sz="1500" dirty="0">
                <a:latin typeface="Arial" panose="020B0604020202020204" pitchFamily="34" charset="0"/>
                <a:cs typeface="Arial" panose="020B0604020202020204" pitchFamily="34" charset="0"/>
              </a:rPr>
              <a:t>treatment was valued at </a:t>
            </a:r>
            <a:r>
              <a:rPr lang="en-US" sz="1500" b="1" dirty="0">
                <a:latin typeface="Arial" panose="020B0604020202020204" pitchFamily="34" charset="0"/>
                <a:cs typeface="Arial" panose="020B0604020202020204" pitchFamily="34" charset="0"/>
              </a:rPr>
              <a:t>$342.8million </a:t>
            </a:r>
            <a:r>
              <a:rPr lang="en-US" sz="1500" dirty="0">
                <a:latin typeface="Arial" panose="020B0604020202020204" pitchFamily="34" charset="0"/>
                <a:cs typeface="Arial" panose="020B0604020202020204" pitchFamily="34" charset="0"/>
              </a:rPr>
              <a:t>in 2024,expected to </a:t>
            </a:r>
            <a:r>
              <a:rPr lang="en-US" sz="1500" b="1" dirty="0">
                <a:latin typeface="Arial" panose="020B0604020202020204" pitchFamily="34" charset="0"/>
                <a:cs typeface="Arial" panose="020B0604020202020204" pitchFamily="34" charset="0"/>
              </a:rPr>
              <a:t>reach $816.5 million</a:t>
            </a:r>
            <a:r>
              <a:rPr lang="en-US" sz="1500" dirty="0">
                <a:latin typeface="Arial" panose="020B0604020202020204" pitchFamily="34" charset="0"/>
                <a:cs typeface="Arial" panose="020B0604020202020204" pitchFamily="34" charset="0"/>
              </a:rPr>
              <a:t> by 2031.(</a:t>
            </a:r>
            <a:r>
              <a:rPr lang="en-IN" sz="1500" dirty="0">
                <a:latin typeface="Arial" panose="020B0604020202020204" pitchFamily="34" charset="0"/>
                <a:cs typeface="Arial" panose="020B0604020202020204" pitchFamily="34" charset="0"/>
              </a:rPr>
              <a:t>Precision Business Insights (2025)</a:t>
            </a:r>
            <a:endParaRPr lang="en-US" sz="15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500" dirty="0">
                <a:latin typeface="Arial" panose="020B0604020202020204" pitchFamily="34" charset="0"/>
                <a:cs typeface="Arial" panose="020B0604020202020204" pitchFamily="34" charset="0"/>
              </a:rPr>
              <a:t>In all regions, poor access to </a:t>
            </a:r>
            <a:r>
              <a:rPr lang="en-US" sz="1500" b="1" dirty="0">
                <a:latin typeface="Arial" panose="020B0604020202020204" pitchFamily="34" charset="0"/>
                <a:cs typeface="Arial" panose="020B0604020202020204" pitchFamily="34" charset="0"/>
              </a:rPr>
              <a:t>comprehensive care </a:t>
            </a:r>
            <a:r>
              <a:rPr lang="en-US" sz="1500" dirty="0">
                <a:latin typeface="Arial" panose="020B0604020202020204" pitchFamily="34" charset="0"/>
                <a:cs typeface="Arial" panose="020B0604020202020204" pitchFamily="34" charset="0"/>
              </a:rPr>
              <a:t>and high </a:t>
            </a:r>
            <a:r>
              <a:rPr lang="en-US" sz="1500" b="1" dirty="0">
                <a:latin typeface="Arial" panose="020B0604020202020204" pitchFamily="34" charset="0"/>
                <a:cs typeface="Arial" panose="020B0604020202020204" pitchFamily="34" charset="0"/>
              </a:rPr>
              <a:t>Medical costs </a:t>
            </a:r>
            <a:r>
              <a:rPr lang="en-US" sz="1500" dirty="0">
                <a:latin typeface="Arial" panose="020B0604020202020204" pitchFamily="34" charset="0"/>
                <a:cs typeface="Arial" panose="020B0604020202020204" pitchFamily="34" charset="0"/>
              </a:rPr>
              <a:t>remain major issues for </a:t>
            </a:r>
            <a:r>
              <a:rPr lang="en-US" sz="1500" b="1" dirty="0">
                <a:latin typeface="Arial" panose="020B0604020202020204" pitchFamily="34" charset="0"/>
                <a:cs typeface="Arial" panose="020B0604020202020204" pitchFamily="34" charset="0"/>
              </a:rPr>
              <a:t>NF1</a:t>
            </a:r>
            <a:r>
              <a:rPr lang="en-US" sz="1500" dirty="0">
                <a:latin typeface="Arial" panose="020B0604020202020204" pitchFamily="34" charset="0"/>
                <a:cs typeface="Arial" panose="020B0604020202020204" pitchFamily="34" charset="0"/>
              </a:rPr>
              <a:t> </a:t>
            </a:r>
            <a:r>
              <a:rPr lang="en-US" sz="1500" b="1" dirty="0">
                <a:latin typeface="Arial" panose="020B0604020202020204" pitchFamily="34" charset="0"/>
                <a:cs typeface="Arial" panose="020B0604020202020204" pitchFamily="34" charset="0"/>
              </a:rPr>
              <a:t>patients</a:t>
            </a:r>
            <a:r>
              <a:rPr lang="en-US" sz="1500" dirty="0">
                <a:latin typeface="Arial" panose="020B0604020202020204" pitchFamily="34" charset="0"/>
                <a:cs typeface="Arial" panose="020B0604020202020204" pitchFamily="34" charset="0"/>
              </a:rPr>
              <a:t> and </a:t>
            </a:r>
            <a:r>
              <a:rPr lang="en-US" sz="1500" b="1" dirty="0">
                <a:latin typeface="Arial" panose="020B0604020202020204" pitchFamily="34" charset="0"/>
                <a:cs typeface="Arial" panose="020B0604020202020204" pitchFamily="34" charset="0"/>
              </a:rPr>
              <a:t>families</a:t>
            </a:r>
            <a:r>
              <a:rPr lang="en-US" sz="1500" dirty="0">
                <a:latin typeface="Arial" panose="020B0604020202020204" pitchFamily="34" charset="0"/>
                <a:cs typeface="Arial" panose="020B0604020202020204" pitchFamily="34" charset="0"/>
              </a:rPr>
              <a:t>.(</a:t>
            </a:r>
            <a:r>
              <a:rPr lang="en-IN" sz="1500" dirty="0">
                <a:latin typeface="Arial" panose="020B0604020202020204" pitchFamily="34" charset="0"/>
                <a:cs typeface="Arial" panose="020B0604020202020204" pitchFamily="34" charset="0"/>
              </a:rPr>
              <a:t>Li X, et al. (2021)</a:t>
            </a:r>
            <a:endParaRPr lang="en-US" sz="15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endParaRPr lang="en-US" sz="13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endParaRPr lang="en-US" sz="1100" dirty="0">
              <a:solidFill>
                <a:schemeClr val="tx1">
                  <a:lumMod val="75000"/>
                  <a:lumOff val="25000"/>
                </a:schemeClr>
              </a:solidFill>
            </a:endParaRPr>
          </a:p>
        </p:txBody>
      </p:sp>
      <p:pic>
        <p:nvPicPr>
          <p:cNvPr id="6" name="Picture 5" descr="A screenshot of a mobile phone&#10;&#10;AI-generated content may be incorrect.">
            <a:extLst>
              <a:ext uri="{FF2B5EF4-FFF2-40B4-BE49-F238E27FC236}">
                <a16:creationId xmlns:a16="http://schemas.microsoft.com/office/drawing/2014/main" id="{7C0D1F18-AD74-D661-D289-9AD527324E1E}"/>
              </a:ext>
            </a:extLst>
          </p:cNvPr>
          <p:cNvPicPr>
            <a:picLocks noChangeAspect="1"/>
          </p:cNvPicPr>
          <p:nvPr/>
        </p:nvPicPr>
        <p:blipFill>
          <a:blip r:embed="rId2"/>
          <a:stretch>
            <a:fillRect/>
          </a:stretch>
        </p:blipFill>
        <p:spPr>
          <a:xfrm>
            <a:off x="9177058" y="811917"/>
            <a:ext cx="2108456" cy="5271141"/>
          </a:xfrm>
          <a:prstGeom prst="rect">
            <a:avLst/>
          </a:prstGeom>
        </p:spPr>
      </p:pic>
      <p:sp>
        <p:nvSpPr>
          <p:cNvPr id="7" name="TextBox 6">
            <a:extLst>
              <a:ext uri="{FF2B5EF4-FFF2-40B4-BE49-F238E27FC236}">
                <a16:creationId xmlns:a16="http://schemas.microsoft.com/office/drawing/2014/main" id="{4B2C6C62-BF26-ADB5-B470-E9936A7263E8}"/>
              </a:ext>
            </a:extLst>
          </p:cNvPr>
          <p:cNvSpPr txBox="1"/>
          <p:nvPr/>
        </p:nvSpPr>
        <p:spPr>
          <a:xfrm>
            <a:off x="9155827" y="6085812"/>
            <a:ext cx="2914291"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3"/>
              </a:rPr>
              <a:t>thebusinessresearchcompany </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9655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C34E4-788D-D09E-45E7-FFF290F8E72F}"/>
              </a:ext>
            </a:extLst>
          </p:cNvPr>
          <p:cNvSpPr>
            <a:spLocks noGrp="1"/>
          </p:cNvSpPr>
          <p:nvPr>
            <p:ph type="title"/>
          </p:nvPr>
        </p:nvSpPr>
        <p:spPr>
          <a:xfrm>
            <a:off x="1687669" y="624110"/>
            <a:ext cx="4137059" cy="1280890"/>
          </a:xfrm>
        </p:spPr>
        <p:txBody>
          <a:bodyPr vert="horz" lIns="91440" tIns="45720" rIns="91440" bIns="45720" rtlCol="0" anchor="t">
            <a:normAutofit/>
          </a:bodyPr>
          <a:lstStyle/>
          <a:p>
            <a:r>
              <a:rPr lang="en-US" sz="3200" dirty="0"/>
              <a:t>                            </a:t>
            </a:r>
            <a:r>
              <a:rPr lang="en-US" sz="3200" b="1" dirty="0">
                <a:solidFill>
                  <a:srgbClr val="7030A0"/>
                </a:solidFill>
                <a:latin typeface="Arial" panose="020B0604020202020204" pitchFamily="34" charset="0"/>
                <a:cs typeface="Arial" panose="020B0604020202020204" pitchFamily="34" charset="0"/>
              </a:rPr>
              <a:t>Social Burden (UK)</a:t>
            </a:r>
          </a:p>
        </p:txBody>
      </p:sp>
      <p:sp>
        <p:nvSpPr>
          <p:cNvPr id="3" name="TextBox 2">
            <a:extLst>
              <a:ext uri="{FF2B5EF4-FFF2-40B4-BE49-F238E27FC236}">
                <a16:creationId xmlns:a16="http://schemas.microsoft.com/office/drawing/2014/main" id="{4479F434-35A7-1327-A624-48F8C00FA5B6}"/>
              </a:ext>
            </a:extLst>
          </p:cNvPr>
          <p:cNvSpPr txBox="1"/>
          <p:nvPr/>
        </p:nvSpPr>
        <p:spPr>
          <a:xfrm>
            <a:off x="1683955" y="2133599"/>
            <a:ext cx="4314189" cy="4438002"/>
          </a:xfrm>
          <a:prstGeom prst="rect">
            <a:avLst/>
          </a:prstGeom>
        </p:spPr>
        <p:txBody>
          <a:bodyPr vert="horz" lIns="91440" tIns="45720" rIns="91440" bIns="45720" rtlCol="0">
            <a:noAutofit/>
          </a:bodyPr>
          <a:lstStyle/>
          <a:p>
            <a:pPr marL="285750" indent="-285750">
              <a:lnSpc>
                <a:spcPct val="90000"/>
              </a:lnSpc>
              <a:spcBef>
                <a:spcPts val="1000"/>
              </a:spcBef>
              <a:buClr>
                <a:schemeClr val="accent1"/>
              </a:buClr>
              <a:buFont typeface="Arial" panose="020B0604020202020204" pitchFamily="34" charset="0"/>
              <a:buChar char="•"/>
            </a:pPr>
            <a:r>
              <a:rPr lang="en-US" sz="1400" b="1" dirty="0">
                <a:solidFill>
                  <a:srgbClr val="000000"/>
                </a:solidFill>
                <a:latin typeface="Arial" panose="020B0604020202020204" pitchFamily="34" charset="0"/>
                <a:cs typeface="Arial" panose="020B0604020202020204" pitchFamily="34" charset="0"/>
              </a:rPr>
              <a:t>NF1</a:t>
            </a:r>
            <a:r>
              <a:rPr lang="en-US" sz="1400" dirty="0">
                <a:solidFill>
                  <a:srgbClr val="000000"/>
                </a:solidFill>
                <a:latin typeface="Arial" panose="020B0604020202020204" pitchFamily="34" charset="0"/>
                <a:cs typeface="Arial" panose="020B0604020202020204" pitchFamily="34" charset="0"/>
              </a:rPr>
              <a:t> Leads to Increased rates of </a:t>
            </a:r>
            <a:r>
              <a:rPr lang="en-US" sz="1400" b="1" dirty="0">
                <a:solidFill>
                  <a:srgbClr val="000000"/>
                </a:solidFill>
                <a:latin typeface="Arial" panose="020B0604020202020204" pitchFamily="34" charset="0"/>
                <a:cs typeface="Arial" panose="020B0604020202020204" pitchFamily="34" charset="0"/>
              </a:rPr>
              <a:t>Psychiatric</a:t>
            </a:r>
            <a:r>
              <a:rPr lang="en-US" sz="1400" dirty="0">
                <a:solidFill>
                  <a:srgbClr val="000000"/>
                </a:solidFill>
                <a:latin typeface="Arial" panose="020B0604020202020204" pitchFamily="34" charset="0"/>
                <a:cs typeface="Arial" panose="020B0604020202020204" pitchFamily="34" charset="0"/>
              </a:rPr>
              <a:t> </a:t>
            </a:r>
            <a:r>
              <a:rPr lang="en-US" sz="1400" b="1" dirty="0">
                <a:solidFill>
                  <a:srgbClr val="000000"/>
                </a:solidFill>
                <a:latin typeface="Arial" panose="020B0604020202020204" pitchFamily="34" charset="0"/>
                <a:cs typeface="Arial" panose="020B0604020202020204" pitchFamily="34" charset="0"/>
              </a:rPr>
              <a:t>Disorders</a:t>
            </a:r>
            <a:r>
              <a:rPr lang="en-US" sz="1400" dirty="0">
                <a:solidFill>
                  <a:srgbClr val="000000"/>
                </a:solidFill>
                <a:latin typeface="Arial" panose="020B0604020202020204" pitchFamily="34" charset="0"/>
                <a:cs typeface="Arial" panose="020B0604020202020204" pitchFamily="34" charset="0"/>
              </a:rPr>
              <a:t>, difficulty attaining Higher Education, and reduced ability to form Long-term Partnerships.</a:t>
            </a:r>
          </a:p>
          <a:p>
            <a:pPr marL="285750" indent="-285750">
              <a:lnSpc>
                <a:spcPct val="90000"/>
              </a:lnSpc>
              <a:spcBef>
                <a:spcPts val="1000"/>
              </a:spcBef>
              <a:buClr>
                <a:schemeClr val="accent1"/>
              </a:buClr>
              <a:buFont typeface="Arial" panose="020B0604020202020204" pitchFamily="34" charset="0"/>
              <a:buChar char="•"/>
            </a:pPr>
            <a:endParaRPr lang="en-US" sz="14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In a  Survey, </a:t>
            </a:r>
            <a:r>
              <a:rPr lang="en-US" sz="1400" b="1" dirty="0">
                <a:solidFill>
                  <a:srgbClr val="000000"/>
                </a:solidFill>
                <a:latin typeface="Arial" panose="020B0604020202020204" pitchFamily="34" charset="0"/>
                <a:cs typeface="Arial" panose="020B0604020202020204" pitchFamily="34" charset="0"/>
              </a:rPr>
              <a:t>54% </a:t>
            </a:r>
            <a:r>
              <a:rPr lang="en-US" sz="1400" dirty="0">
                <a:solidFill>
                  <a:srgbClr val="000000"/>
                </a:solidFill>
                <a:latin typeface="Arial" panose="020B0604020202020204" pitchFamily="34" charset="0"/>
                <a:cs typeface="Arial" panose="020B0604020202020204" pitchFamily="34" charset="0"/>
              </a:rPr>
              <a:t>of </a:t>
            </a:r>
            <a:r>
              <a:rPr lang="en-US" sz="1400" b="1" dirty="0">
                <a:solidFill>
                  <a:srgbClr val="000000"/>
                </a:solidFill>
                <a:latin typeface="Arial" panose="020B0604020202020204" pitchFamily="34" charset="0"/>
                <a:cs typeface="Arial" panose="020B0604020202020204" pitchFamily="34" charset="0"/>
              </a:rPr>
              <a:t>NF1</a:t>
            </a:r>
            <a:r>
              <a:rPr lang="en-US" sz="1400" dirty="0">
                <a:solidFill>
                  <a:srgbClr val="000000"/>
                </a:solidFill>
                <a:latin typeface="Arial" panose="020B0604020202020204" pitchFamily="34" charset="0"/>
                <a:cs typeface="Arial" panose="020B0604020202020204" pitchFamily="34" charset="0"/>
              </a:rPr>
              <a:t> patients felt dissatisfied with </a:t>
            </a:r>
            <a:r>
              <a:rPr lang="en-US" sz="1400" b="1" dirty="0">
                <a:solidFill>
                  <a:srgbClr val="000000"/>
                </a:solidFill>
                <a:latin typeface="Arial" panose="020B0604020202020204" pitchFamily="34" charset="0"/>
                <a:cs typeface="Arial" panose="020B0604020202020204" pitchFamily="34" charset="0"/>
              </a:rPr>
              <a:t>Care</a:t>
            </a:r>
            <a:r>
              <a:rPr lang="en-US" sz="1400" dirty="0">
                <a:solidFill>
                  <a:srgbClr val="000000"/>
                </a:solidFill>
                <a:latin typeface="Arial" panose="020B0604020202020204" pitchFamily="34" charset="0"/>
                <a:cs typeface="Arial" panose="020B0604020202020204" pitchFamily="34" charset="0"/>
              </a:rPr>
              <a:t>, Citing </a:t>
            </a:r>
            <a:r>
              <a:rPr lang="en-US" sz="1400" b="1" dirty="0">
                <a:solidFill>
                  <a:srgbClr val="000000"/>
                </a:solidFill>
                <a:latin typeface="Arial" panose="020B0604020202020204" pitchFamily="34" charset="0"/>
                <a:cs typeface="Arial" panose="020B0604020202020204" pitchFamily="34" charset="0"/>
              </a:rPr>
              <a:t>poor care </a:t>
            </a:r>
            <a:r>
              <a:rPr lang="en-US" sz="1400" dirty="0">
                <a:solidFill>
                  <a:srgbClr val="000000"/>
                </a:solidFill>
                <a:latin typeface="Arial" panose="020B0604020202020204" pitchFamily="34" charset="0"/>
                <a:cs typeface="Arial" panose="020B0604020202020204" pitchFamily="34" charset="0"/>
              </a:rPr>
              <a:t>coordination and lack of support, Especially in </a:t>
            </a:r>
            <a:r>
              <a:rPr lang="en-US" sz="1400" b="1" dirty="0">
                <a:solidFill>
                  <a:srgbClr val="000000"/>
                </a:solidFill>
                <a:latin typeface="Arial" panose="020B0604020202020204" pitchFamily="34" charset="0"/>
                <a:cs typeface="Arial" panose="020B0604020202020204" pitchFamily="34" charset="0"/>
              </a:rPr>
              <a:t>Mental Health </a:t>
            </a:r>
            <a:r>
              <a:rPr lang="en-US" sz="1400" dirty="0">
                <a:solidFill>
                  <a:srgbClr val="000000"/>
                </a:solidFill>
                <a:latin typeface="Arial" panose="020B0604020202020204" pitchFamily="34" charset="0"/>
                <a:cs typeface="Arial" panose="020B0604020202020204" pitchFamily="34" charset="0"/>
              </a:rPr>
              <a:t>And </a:t>
            </a:r>
            <a:r>
              <a:rPr lang="en-US" sz="1400" b="1" dirty="0">
                <a:solidFill>
                  <a:srgbClr val="000000"/>
                </a:solidFill>
                <a:latin typeface="Arial" panose="020B0604020202020204" pitchFamily="34" charset="0"/>
                <a:cs typeface="Arial" panose="020B0604020202020204" pitchFamily="34" charset="0"/>
              </a:rPr>
              <a:t>Education</a:t>
            </a:r>
            <a:r>
              <a:rPr lang="en-US" sz="1400" dirty="0">
                <a:solidFill>
                  <a:srgbClr val="000000"/>
                </a:solidFill>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Nerve Tumours UK (2024))</a:t>
            </a:r>
            <a:endParaRPr lang="en-US" sz="14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endParaRPr lang="en-US" sz="14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Up to </a:t>
            </a:r>
            <a:r>
              <a:rPr lang="en-US" sz="1400" b="1" dirty="0">
                <a:solidFill>
                  <a:srgbClr val="000000"/>
                </a:solidFill>
                <a:latin typeface="Arial" panose="020B0604020202020204" pitchFamily="34" charset="0"/>
                <a:cs typeface="Arial" panose="020B0604020202020204" pitchFamily="34" charset="0"/>
              </a:rPr>
              <a:t>32% </a:t>
            </a:r>
            <a:r>
              <a:rPr lang="en-US" sz="1400" dirty="0">
                <a:solidFill>
                  <a:srgbClr val="000000"/>
                </a:solidFill>
                <a:latin typeface="Arial" panose="020B0604020202020204" pitchFamily="34" charset="0"/>
                <a:cs typeface="Arial" panose="020B0604020202020204" pitchFamily="34" charset="0"/>
              </a:rPr>
              <a:t>of </a:t>
            </a:r>
            <a:r>
              <a:rPr lang="en-US" sz="1400" b="1" dirty="0">
                <a:solidFill>
                  <a:srgbClr val="000000"/>
                </a:solidFill>
                <a:latin typeface="Arial" panose="020B0604020202020204" pitchFamily="34" charset="0"/>
                <a:cs typeface="Arial" panose="020B0604020202020204" pitchFamily="34" charset="0"/>
              </a:rPr>
              <a:t>UK </a:t>
            </a:r>
            <a:r>
              <a:rPr lang="en-US" sz="1400" dirty="0">
                <a:solidFill>
                  <a:srgbClr val="000000"/>
                </a:solidFill>
                <a:latin typeface="Arial" panose="020B0604020202020204" pitchFamily="34" charset="0"/>
                <a:cs typeface="Arial" panose="020B0604020202020204" pitchFamily="34" charset="0"/>
              </a:rPr>
              <a:t>children with </a:t>
            </a:r>
            <a:r>
              <a:rPr lang="en-US" sz="1400" b="1" dirty="0">
                <a:solidFill>
                  <a:srgbClr val="000000"/>
                </a:solidFill>
                <a:latin typeface="Arial" panose="020B0604020202020204" pitchFamily="34" charset="0"/>
                <a:cs typeface="Arial" panose="020B0604020202020204" pitchFamily="34" charset="0"/>
              </a:rPr>
              <a:t>NF1</a:t>
            </a:r>
            <a:r>
              <a:rPr lang="en-US" sz="1400" dirty="0">
                <a:solidFill>
                  <a:srgbClr val="000000"/>
                </a:solidFill>
                <a:latin typeface="Arial" panose="020B0604020202020204" pitchFamily="34" charset="0"/>
                <a:cs typeface="Arial" panose="020B0604020202020204" pitchFamily="34" charset="0"/>
              </a:rPr>
              <a:t> struggle with </a:t>
            </a:r>
            <a:r>
              <a:rPr lang="en-US" sz="1400" b="1" dirty="0">
                <a:solidFill>
                  <a:srgbClr val="000000"/>
                </a:solidFill>
                <a:latin typeface="Arial" panose="020B0604020202020204" pitchFamily="34" charset="0"/>
                <a:cs typeface="Arial" panose="020B0604020202020204" pitchFamily="34" charset="0"/>
              </a:rPr>
              <a:t>social isolation</a:t>
            </a:r>
            <a:r>
              <a:rPr lang="en-US" sz="1400" dirty="0">
                <a:solidFill>
                  <a:srgbClr val="000000"/>
                </a:solidFill>
                <a:latin typeface="Arial" panose="020B0604020202020204" pitchFamily="34" charset="0"/>
                <a:cs typeface="Arial" panose="020B0604020202020204" pitchFamily="34" charset="0"/>
              </a:rPr>
              <a:t>, and many adults  report </a:t>
            </a:r>
            <a:r>
              <a:rPr lang="en-US" sz="1400" b="1" dirty="0">
                <a:solidFill>
                  <a:srgbClr val="000000"/>
                </a:solidFill>
                <a:latin typeface="Arial" panose="020B0604020202020204" pitchFamily="34" charset="0"/>
                <a:cs typeface="Arial" panose="020B0604020202020204" pitchFamily="34" charset="0"/>
              </a:rPr>
              <a:t>impaired social </a:t>
            </a:r>
            <a:r>
              <a:rPr lang="en-US" sz="1400" dirty="0">
                <a:solidFill>
                  <a:srgbClr val="000000"/>
                </a:solidFill>
                <a:latin typeface="Arial" panose="020B0604020202020204" pitchFamily="34" charset="0"/>
                <a:cs typeface="Arial" panose="020B0604020202020204" pitchFamily="34" charset="0"/>
              </a:rPr>
              <a:t>functioning and quality of Life.(</a:t>
            </a:r>
            <a:r>
              <a:rPr lang="en-IN" sz="1400" dirty="0">
                <a:latin typeface="Arial" panose="020B0604020202020204" pitchFamily="34" charset="0"/>
                <a:cs typeface="Arial" panose="020B0604020202020204" pitchFamily="34" charset="0"/>
              </a:rPr>
              <a:t>BMJ Open Quality (2025))</a:t>
            </a:r>
            <a:endParaRPr lang="en-US" sz="14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Stigma: Many </a:t>
            </a:r>
            <a:r>
              <a:rPr lang="en-US" sz="1400" b="1" dirty="0">
                <a:solidFill>
                  <a:srgbClr val="000000"/>
                </a:solidFill>
                <a:latin typeface="Arial" panose="020B0604020202020204" pitchFamily="34" charset="0"/>
                <a:cs typeface="Arial" panose="020B0604020202020204" pitchFamily="34" charset="0"/>
              </a:rPr>
              <a:t>UK </a:t>
            </a:r>
            <a:r>
              <a:rPr lang="en-US" sz="1400" dirty="0">
                <a:solidFill>
                  <a:srgbClr val="000000"/>
                </a:solidFill>
                <a:latin typeface="Arial" panose="020B0604020202020204" pitchFamily="34" charset="0"/>
                <a:cs typeface="Arial" panose="020B0604020202020204" pitchFamily="34" charset="0"/>
              </a:rPr>
              <a:t>Patients and Families report </a:t>
            </a:r>
            <a:r>
              <a:rPr lang="en-US" sz="1400" b="1" dirty="0">
                <a:solidFill>
                  <a:srgbClr val="000000"/>
                </a:solidFill>
                <a:latin typeface="Arial" panose="020B0604020202020204" pitchFamily="34" charset="0"/>
                <a:cs typeface="Arial" panose="020B0604020202020204" pitchFamily="34" charset="0"/>
              </a:rPr>
              <a:t>feeling Isolated </a:t>
            </a:r>
            <a:r>
              <a:rPr lang="en-US" sz="1400" dirty="0">
                <a:solidFill>
                  <a:srgbClr val="000000"/>
                </a:solidFill>
                <a:latin typeface="Arial" panose="020B0604020202020204" pitchFamily="34" charset="0"/>
                <a:cs typeface="Arial" panose="020B0604020202020204" pitchFamily="34" charset="0"/>
              </a:rPr>
              <a:t>(or) </a:t>
            </a:r>
            <a:r>
              <a:rPr lang="en-US" sz="1400" b="1" dirty="0">
                <a:solidFill>
                  <a:srgbClr val="000000"/>
                </a:solidFill>
                <a:latin typeface="Arial" panose="020B0604020202020204" pitchFamily="34" charset="0"/>
                <a:cs typeface="Arial" panose="020B0604020202020204" pitchFamily="34" charset="0"/>
              </a:rPr>
              <a:t>Misunderstood</a:t>
            </a:r>
            <a:r>
              <a:rPr lang="en-US" sz="1400" dirty="0">
                <a:solidFill>
                  <a:srgbClr val="000000"/>
                </a:solidFill>
                <a:latin typeface="Arial" panose="020B0604020202020204" pitchFamily="34" charset="0"/>
                <a:cs typeface="Arial" panose="020B0604020202020204" pitchFamily="34" charset="0"/>
              </a:rPr>
              <a:t> Due To Visible Symptoms and Lack of awareness among professionals.(</a:t>
            </a:r>
            <a:r>
              <a:rPr lang="en-IN" sz="1400" dirty="0">
                <a:latin typeface="Arial" panose="020B0604020202020204" pitchFamily="34" charset="0"/>
                <a:cs typeface="Arial" panose="020B0604020202020204" pitchFamily="34" charset="0"/>
              </a:rPr>
              <a:t>Childhood Tumour Trust (2024))</a:t>
            </a:r>
            <a:endParaRPr lang="en-US" sz="1400" dirty="0">
              <a:solidFill>
                <a:srgbClr val="000000"/>
              </a:solidFill>
              <a:latin typeface="Arial" panose="020B0604020202020204" pitchFamily="34" charset="0"/>
              <a:cs typeface="Arial" panose="020B0604020202020204" pitchFamily="34" charset="0"/>
            </a:endParaRPr>
          </a:p>
        </p:txBody>
      </p:sp>
      <p:pic>
        <p:nvPicPr>
          <p:cNvPr id="5" name="Picture 4" descr="A person sitting on a bench&#10;&#10;AI-generated content may be incorrect.">
            <a:extLst>
              <a:ext uri="{FF2B5EF4-FFF2-40B4-BE49-F238E27FC236}">
                <a16:creationId xmlns:a16="http://schemas.microsoft.com/office/drawing/2014/main" id="{CBFD7CD5-20A7-961F-D3AD-E631B903D924}"/>
              </a:ext>
            </a:extLst>
          </p:cNvPr>
          <p:cNvPicPr>
            <a:picLocks noChangeAspect="1"/>
          </p:cNvPicPr>
          <p:nvPr/>
        </p:nvPicPr>
        <p:blipFill>
          <a:blip r:embed="rId2"/>
          <a:srcRect r="7745" b="2291"/>
          <a:stretch>
            <a:fillRect/>
          </a:stretch>
        </p:blipFill>
        <p:spPr>
          <a:xfrm>
            <a:off x="6193856" y="645106"/>
            <a:ext cx="4841289" cy="5127525"/>
          </a:xfrm>
          <a:prstGeom prst="rect">
            <a:avLst/>
          </a:prstGeom>
        </p:spPr>
      </p:pic>
      <p:sp>
        <p:nvSpPr>
          <p:cNvPr id="6" name="TextBox 5">
            <a:extLst>
              <a:ext uri="{FF2B5EF4-FFF2-40B4-BE49-F238E27FC236}">
                <a16:creationId xmlns:a16="http://schemas.microsoft.com/office/drawing/2014/main" id="{79EA9480-A04E-6C18-0150-31F6EC03B61A}"/>
              </a:ext>
            </a:extLst>
          </p:cNvPr>
          <p:cNvSpPr txBox="1"/>
          <p:nvPr/>
        </p:nvSpPr>
        <p:spPr>
          <a:xfrm>
            <a:off x="7552565" y="5886632"/>
            <a:ext cx="1614488"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self generated</a:t>
            </a:r>
          </a:p>
        </p:txBody>
      </p:sp>
    </p:spTree>
    <p:extLst>
      <p:ext uri="{BB962C8B-B14F-4D97-AF65-F5344CB8AC3E}">
        <p14:creationId xmlns:p14="http://schemas.microsoft.com/office/powerpoint/2010/main" val="3145731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540DD-731D-11CB-26AB-6C128B1C039B}"/>
              </a:ext>
            </a:extLst>
          </p:cNvPr>
          <p:cNvSpPr>
            <a:spLocks noGrp="1"/>
          </p:cNvSpPr>
          <p:nvPr>
            <p:ph type="title"/>
          </p:nvPr>
        </p:nvSpPr>
        <p:spPr>
          <a:xfrm>
            <a:off x="1800369" y="596140"/>
            <a:ext cx="5336586" cy="743765"/>
          </a:xfrm>
        </p:spPr>
        <p:txBody>
          <a:bodyPr vert="horz" lIns="91440" tIns="45720" rIns="91440" bIns="45720" rtlCol="0" anchor="t">
            <a:normAutofit/>
          </a:bodyPr>
          <a:lstStyle/>
          <a:p>
            <a:r>
              <a:rPr lang="en-US" sz="3000" b="1" dirty="0">
                <a:solidFill>
                  <a:srgbClr val="7030A0"/>
                </a:solidFill>
                <a:latin typeface="Arial" panose="020B0604020202020204" pitchFamily="34" charset="0"/>
                <a:cs typeface="Arial" panose="020B0604020202020204" pitchFamily="34" charset="0"/>
              </a:rPr>
              <a:t>Social Burden ( Worldwide )</a:t>
            </a:r>
          </a:p>
        </p:txBody>
      </p:sp>
      <p:sp>
        <p:nvSpPr>
          <p:cNvPr id="3" name="TextBox 2">
            <a:extLst>
              <a:ext uri="{FF2B5EF4-FFF2-40B4-BE49-F238E27FC236}">
                <a16:creationId xmlns:a16="http://schemas.microsoft.com/office/drawing/2014/main" id="{C2232C21-AF62-89FE-278C-83F1DF2851E6}"/>
              </a:ext>
            </a:extLst>
          </p:cNvPr>
          <p:cNvSpPr txBox="1"/>
          <p:nvPr/>
        </p:nvSpPr>
        <p:spPr>
          <a:xfrm>
            <a:off x="1716598" y="1410941"/>
            <a:ext cx="4140772" cy="4361689"/>
          </a:xfrm>
          <a:prstGeom prst="rect">
            <a:avLst/>
          </a:prstGeom>
        </p:spPr>
        <p:txBody>
          <a:bodyPr vert="horz" lIns="91440" tIns="45720" rIns="91440" bIns="45720" rtlCol="0">
            <a:noAutofit/>
          </a:bodyPr>
          <a:lstStyle/>
          <a:p>
            <a:pPr marL="285750" indent="-285750">
              <a:lnSpc>
                <a:spcPct val="90000"/>
              </a:lnSpc>
              <a:spcBef>
                <a:spcPts val="1000"/>
              </a:spcBef>
              <a:buClr>
                <a:schemeClr val="accent1"/>
              </a:buClr>
              <a:buFont typeface="Wingdings 3" charset="2"/>
              <a:buChar char=""/>
            </a:pPr>
            <a:r>
              <a:rPr lang="en-US" sz="1400" dirty="0">
                <a:latin typeface="Arial" panose="020B0604020202020204" pitchFamily="34" charset="0"/>
                <a:cs typeface="Arial" panose="020B0604020202020204" pitchFamily="34" charset="0"/>
              </a:rPr>
              <a:t>Due to </a:t>
            </a:r>
            <a:r>
              <a:rPr lang="en-US" sz="1400" b="1" dirty="0">
                <a:latin typeface="Arial" panose="020B0604020202020204" pitchFamily="34" charset="0"/>
                <a:cs typeface="Arial" panose="020B0604020202020204" pitchFamily="34" charset="0"/>
              </a:rPr>
              <a:t>chronic pain</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anxiety</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depression</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cosmetic</a:t>
            </a:r>
            <a:r>
              <a:rPr lang="en-US" sz="1400" dirty="0">
                <a:latin typeface="Arial" panose="020B0604020202020204" pitchFamily="34" charset="0"/>
                <a:cs typeface="Arial" panose="020B0604020202020204" pitchFamily="34" charset="0"/>
              </a:rPr>
              <a:t> concerns, people with </a:t>
            </a:r>
            <a:r>
              <a:rPr lang="en-US" sz="1400" b="1" dirty="0">
                <a:latin typeface="Arial" panose="020B0604020202020204" pitchFamily="34" charset="0"/>
                <a:cs typeface="Arial" panose="020B0604020202020204" pitchFamily="34" charset="0"/>
              </a:rPr>
              <a:t>NF1 </a:t>
            </a:r>
            <a:r>
              <a:rPr lang="en-US" sz="1400" dirty="0">
                <a:latin typeface="Arial" panose="020B0604020202020204" pitchFamily="34" charset="0"/>
                <a:cs typeface="Arial" panose="020B0604020202020204" pitchFamily="34" charset="0"/>
              </a:rPr>
              <a:t>have quality of life scores that are significantly lower than the </a:t>
            </a:r>
            <a:r>
              <a:rPr lang="en-US" sz="1400" b="1" dirty="0">
                <a:latin typeface="Arial" panose="020B0604020202020204" pitchFamily="34" charset="0"/>
                <a:cs typeface="Arial" panose="020B0604020202020204" pitchFamily="34" charset="0"/>
              </a:rPr>
              <a:t>population</a:t>
            </a:r>
            <a:r>
              <a:rPr lang="en-US" sz="1400" dirty="0">
                <a:latin typeface="Arial" panose="020B0604020202020204" pitchFamily="34" charset="0"/>
                <a:cs typeface="Arial" panose="020B0604020202020204" pitchFamily="34" charset="0"/>
              </a:rPr>
              <a:t> averages worldwide.</a:t>
            </a:r>
          </a:p>
          <a:p>
            <a:pPr marL="285750" indent="-285750">
              <a:lnSpc>
                <a:spcPct val="90000"/>
              </a:lnSpc>
              <a:spcBef>
                <a:spcPts val="1000"/>
              </a:spcBef>
              <a:buClr>
                <a:schemeClr val="accent1"/>
              </a:buClr>
              <a:buFont typeface="Wingdings 3" charset="2"/>
              <a:buChar char=""/>
            </a:pPr>
            <a:endParaRPr lang="en-US" sz="14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1400" dirty="0">
                <a:latin typeface="Arial" panose="020B0604020202020204" pitchFamily="34" charset="0"/>
                <a:cs typeface="Arial" panose="020B0604020202020204" pitchFamily="34" charset="0"/>
              </a:rPr>
              <a:t>Around the world, depression affects </a:t>
            </a:r>
            <a:r>
              <a:rPr lang="en-US" sz="1400" b="1" dirty="0">
                <a:latin typeface="Arial" panose="020B0604020202020204" pitchFamily="34" charset="0"/>
                <a:cs typeface="Arial" panose="020B0604020202020204" pitchFamily="34" charset="0"/>
              </a:rPr>
              <a:t>19–55% </a:t>
            </a:r>
            <a:r>
              <a:rPr lang="en-US" sz="1400" dirty="0">
                <a:latin typeface="Arial" panose="020B0604020202020204" pitchFamily="34" charset="0"/>
                <a:cs typeface="Arial" panose="020B0604020202020204" pitchFamily="34" charset="0"/>
              </a:rPr>
              <a:t>of </a:t>
            </a:r>
            <a:r>
              <a:rPr lang="en-US" sz="1400" b="1" dirty="0">
                <a:latin typeface="Arial" panose="020B0604020202020204" pitchFamily="34" charset="0"/>
                <a:cs typeface="Arial" panose="020B0604020202020204" pitchFamily="34" charset="0"/>
              </a:rPr>
              <a:t>NF1</a:t>
            </a:r>
            <a:r>
              <a:rPr lang="en-US" sz="1400" dirty="0">
                <a:latin typeface="Arial" panose="020B0604020202020204" pitchFamily="34" charset="0"/>
                <a:cs typeface="Arial" panose="020B0604020202020204" pitchFamily="34" charset="0"/>
              </a:rPr>
              <a:t> patients, while clinical-level anxiety affects </a:t>
            </a:r>
            <a:r>
              <a:rPr lang="en-US" sz="1400" b="1" dirty="0">
                <a:latin typeface="Arial" panose="020B0604020202020204" pitchFamily="34" charset="0"/>
                <a:cs typeface="Arial" panose="020B0604020202020204" pitchFamily="34" charset="0"/>
              </a:rPr>
              <a:t>15%.</a:t>
            </a:r>
          </a:p>
          <a:p>
            <a:pPr marL="285750" indent="-285750">
              <a:lnSpc>
                <a:spcPct val="90000"/>
              </a:lnSpc>
              <a:spcBef>
                <a:spcPts val="1000"/>
              </a:spcBef>
              <a:buClr>
                <a:schemeClr val="accent1"/>
              </a:buClr>
              <a:buFont typeface="Wingdings 3" charset="2"/>
              <a:buChar char=""/>
            </a:pPr>
            <a:endParaRPr lang="en-US" sz="14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1400" dirty="0">
                <a:latin typeface="Arial" panose="020B0604020202020204" pitchFamily="34" charset="0"/>
                <a:cs typeface="Arial" panose="020B0604020202020204" pitchFamily="34" charset="0"/>
              </a:rPr>
              <a:t>Learning </a:t>
            </a:r>
            <a:r>
              <a:rPr lang="en-US" sz="1400" b="1" dirty="0">
                <a:latin typeface="Arial" panose="020B0604020202020204" pitchFamily="34" charset="0"/>
                <a:cs typeface="Arial" panose="020B0604020202020204" pitchFamily="34" charset="0"/>
              </a:rPr>
              <a:t>disabilities</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social skills </a:t>
            </a:r>
            <a:r>
              <a:rPr lang="en-US" sz="1400" dirty="0">
                <a:latin typeface="Arial" panose="020B0604020202020204" pitchFamily="34" charset="0"/>
                <a:cs typeface="Arial" panose="020B0604020202020204" pitchFamily="34" charset="0"/>
              </a:rPr>
              <a:t>issues linked to </a:t>
            </a:r>
            <a:r>
              <a:rPr lang="en-US" sz="1400" b="1" dirty="0">
                <a:latin typeface="Arial" panose="020B0604020202020204" pitchFamily="34" charset="0"/>
                <a:cs typeface="Arial" panose="020B0604020202020204" pitchFamily="34" charset="0"/>
              </a:rPr>
              <a:t>NF1</a:t>
            </a:r>
            <a:r>
              <a:rPr lang="en-US" sz="1400" dirty="0">
                <a:latin typeface="Arial" panose="020B0604020202020204" pitchFamily="34" charset="0"/>
                <a:cs typeface="Arial" panose="020B0604020202020204" pitchFamily="34" charset="0"/>
              </a:rPr>
              <a:t> cause universal issues in relationships and at school.</a:t>
            </a:r>
          </a:p>
          <a:p>
            <a:pPr marL="285750" indent="-285750">
              <a:lnSpc>
                <a:spcPct val="90000"/>
              </a:lnSpc>
              <a:spcBef>
                <a:spcPts val="1000"/>
              </a:spcBef>
              <a:buClr>
                <a:schemeClr val="accent1"/>
              </a:buClr>
              <a:buFont typeface="Wingdings 3" charset="2"/>
              <a:buChar char=""/>
            </a:pPr>
            <a:endParaRPr lang="en-US" sz="1400" dirty="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1400" b="1" dirty="0">
                <a:latin typeface="Arial" panose="020B0604020202020204" pitchFamily="34" charset="0"/>
                <a:cs typeface="Arial" panose="020B0604020202020204" pitchFamily="34" charset="0"/>
              </a:rPr>
              <a:t>Policy</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health system </a:t>
            </a:r>
            <a:r>
              <a:rPr lang="en-US" sz="1400" dirty="0">
                <a:latin typeface="Arial" panose="020B0604020202020204" pitchFamily="34" charset="0"/>
                <a:cs typeface="Arial" panose="020B0604020202020204" pitchFamily="34" charset="0"/>
              </a:rPr>
              <a:t>reforms are required to enhance </a:t>
            </a:r>
            <a:r>
              <a:rPr lang="en-US" sz="1400" b="1" dirty="0">
                <a:latin typeface="Arial" panose="020B0604020202020204" pitchFamily="34" charset="0"/>
                <a:cs typeface="Arial" panose="020B0604020202020204" pitchFamily="34" charset="0"/>
              </a:rPr>
              <a:t>comprehensive care </a:t>
            </a:r>
            <a:r>
              <a:rPr lang="en-US" sz="1400" dirty="0">
                <a:latin typeface="Arial" panose="020B0604020202020204" pitchFamily="34" charset="0"/>
                <a:cs typeface="Arial" panose="020B0604020202020204" pitchFamily="34" charset="0"/>
              </a:rPr>
              <a:t>and support systems for people and </a:t>
            </a:r>
            <a:r>
              <a:rPr lang="en-US" sz="1400" b="1" dirty="0">
                <a:latin typeface="Arial" panose="020B0604020202020204" pitchFamily="34" charset="0"/>
                <a:cs typeface="Arial" panose="020B0604020202020204" pitchFamily="34" charset="0"/>
              </a:rPr>
              <a:t>caregivers</a:t>
            </a:r>
            <a:r>
              <a:rPr lang="en-US" sz="1400" dirty="0">
                <a:latin typeface="Arial" panose="020B0604020202020204" pitchFamily="34" charset="0"/>
                <a:cs typeface="Arial" panose="020B0604020202020204" pitchFamily="34" charset="0"/>
              </a:rPr>
              <a:t> around the world.</a:t>
            </a:r>
            <a:endParaRPr lang="en-US" sz="14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67BD6E6-D6FA-7559-144E-44E9C472C588}"/>
              </a:ext>
            </a:extLst>
          </p:cNvPr>
          <p:cNvPicPr>
            <a:picLocks noChangeAspect="1"/>
          </p:cNvPicPr>
          <p:nvPr/>
        </p:nvPicPr>
        <p:blipFill>
          <a:blip r:embed="rId2"/>
          <a:srcRect l="-1387" t="-345" r="7394" b="3399"/>
          <a:stretch>
            <a:fillRect/>
          </a:stretch>
        </p:blipFill>
        <p:spPr>
          <a:xfrm>
            <a:off x="6798643" y="1306259"/>
            <a:ext cx="4934808" cy="5127525"/>
          </a:xfrm>
          <a:prstGeom prst="rect">
            <a:avLst/>
          </a:prstGeom>
        </p:spPr>
      </p:pic>
      <p:sp>
        <p:nvSpPr>
          <p:cNvPr id="6" name="TextBox 5">
            <a:extLst>
              <a:ext uri="{FF2B5EF4-FFF2-40B4-BE49-F238E27FC236}">
                <a16:creationId xmlns:a16="http://schemas.microsoft.com/office/drawing/2014/main" id="{96B85C8D-95EA-1DF3-0137-561497CFE03C}"/>
              </a:ext>
            </a:extLst>
          </p:cNvPr>
          <p:cNvSpPr txBox="1"/>
          <p:nvPr/>
        </p:nvSpPr>
        <p:spPr>
          <a:xfrm>
            <a:off x="8244491" y="6422987"/>
            <a:ext cx="2043112"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self generated</a:t>
            </a:r>
          </a:p>
        </p:txBody>
      </p:sp>
    </p:spTree>
    <p:extLst>
      <p:ext uri="{BB962C8B-B14F-4D97-AF65-F5344CB8AC3E}">
        <p14:creationId xmlns:p14="http://schemas.microsoft.com/office/powerpoint/2010/main" val="16651487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28D9A-A8CC-AACE-D0B7-69698417D4AE}"/>
              </a:ext>
            </a:extLst>
          </p:cNvPr>
          <p:cNvSpPr>
            <a:spLocks noGrp="1"/>
          </p:cNvSpPr>
          <p:nvPr>
            <p:ph type="title"/>
          </p:nvPr>
        </p:nvSpPr>
        <p:spPr>
          <a:xfrm>
            <a:off x="2028092" y="674493"/>
            <a:ext cx="8911687" cy="895753"/>
          </a:xfrm>
        </p:spPr>
        <p:txBody>
          <a:bodyPr/>
          <a:lstStyle/>
          <a:p>
            <a:r>
              <a:rPr lang="en-US" dirty="0"/>
              <a:t> </a:t>
            </a:r>
            <a:r>
              <a:rPr lang="en-US" b="1" dirty="0">
                <a:solidFill>
                  <a:srgbClr val="7030A0"/>
                </a:solidFill>
                <a:latin typeface="Arial" panose="020B0604020202020204" pitchFamily="34" charset="0"/>
                <a:cs typeface="Arial" panose="020B0604020202020204" pitchFamily="34" charset="0"/>
              </a:rPr>
              <a:t>Diagnosis Of Neurofibromatosis Type 1</a:t>
            </a:r>
          </a:p>
        </p:txBody>
      </p:sp>
      <p:sp>
        <p:nvSpPr>
          <p:cNvPr id="3" name="TextBox 2">
            <a:extLst>
              <a:ext uri="{FF2B5EF4-FFF2-40B4-BE49-F238E27FC236}">
                <a16:creationId xmlns:a16="http://schemas.microsoft.com/office/drawing/2014/main" id="{E259DBBF-4029-DBE5-D637-6AB99652ACA1}"/>
              </a:ext>
            </a:extLst>
          </p:cNvPr>
          <p:cNvSpPr txBox="1"/>
          <p:nvPr/>
        </p:nvSpPr>
        <p:spPr>
          <a:xfrm>
            <a:off x="2416027" y="2058551"/>
            <a:ext cx="8135815" cy="2246769"/>
          </a:xfrm>
          <a:prstGeom prst="rect">
            <a:avLst/>
          </a:prstGeom>
          <a:noFill/>
        </p:spPr>
        <p:txBody>
          <a:bodyPr wrap="square" rtlCol="0">
            <a:spAutoFit/>
          </a:bodyPr>
          <a:lstStyle/>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The diagnosis requires at least two characteristics:</a:t>
            </a:r>
            <a:r>
              <a:rPr lang="en-US" sz="1400" b="1" dirty="0">
                <a:latin typeface="Arial" panose="020B0604020202020204" pitchFamily="34" charset="0"/>
                <a:cs typeface="Arial" panose="020B0604020202020204" pitchFamily="34" charset="0"/>
              </a:rPr>
              <a:t> freckles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neurofibromas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family history</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café-au-lait</a:t>
            </a:r>
            <a:r>
              <a:rPr lang="en-US" sz="1400" dirty="0">
                <a:latin typeface="Arial" panose="020B0604020202020204" pitchFamily="34" charset="0"/>
                <a:cs typeface="Arial" panose="020B0604020202020204" pitchFamily="34" charset="0"/>
              </a:rPr>
              <a:t> spots.​(</a:t>
            </a:r>
            <a:r>
              <a:rPr lang="en-IN" sz="1400" dirty="0">
                <a:latin typeface="Arial" panose="020B0604020202020204" pitchFamily="34" charset="0"/>
                <a:cs typeface="Arial" panose="020B0604020202020204" pitchFamily="34" charset="0"/>
              </a:rPr>
              <a:t>North, K. et al. (2015))</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400" b="1" dirty="0">
                <a:latin typeface="Arial" panose="020B0604020202020204" pitchFamily="34" charset="0"/>
                <a:cs typeface="Arial" panose="020B0604020202020204" pitchFamily="34" charset="0"/>
              </a:rPr>
              <a:t>Neuropsychological</a:t>
            </a:r>
            <a:r>
              <a:rPr lang="en-IN" sz="1400" dirty="0">
                <a:latin typeface="Arial" panose="020B0604020202020204" pitchFamily="34" charset="0"/>
                <a:cs typeface="Arial" panose="020B0604020202020204" pitchFamily="34" charset="0"/>
              </a:rPr>
              <a:t> testing, </a:t>
            </a:r>
            <a:r>
              <a:rPr lang="en-IN" sz="1400" b="1" dirty="0">
                <a:latin typeface="Arial" panose="020B0604020202020204" pitchFamily="34" charset="0"/>
                <a:cs typeface="Arial" panose="020B0604020202020204" pitchFamily="34" charset="0"/>
              </a:rPr>
              <a:t>MRI</a:t>
            </a:r>
            <a:r>
              <a:rPr lang="en-IN" sz="1400" dirty="0">
                <a:latin typeface="Arial" panose="020B0604020202020204" pitchFamily="34" charset="0"/>
                <a:cs typeface="Arial" panose="020B0604020202020204" pitchFamily="34" charset="0"/>
              </a:rPr>
              <a:t>, ophthalmology (</a:t>
            </a:r>
            <a:r>
              <a:rPr lang="en-IN" sz="1400" b="1" dirty="0">
                <a:latin typeface="Arial" panose="020B0604020202020204" pitchFamily="34" charset="0"/>
                <a:cs typeface="Arial" panose="020B0604020202020204" pitchFamily="34" charset="0"/>
              </a:rPr>
              <a:t>Lisch nodules</a:t>
            </a:r>
            <a:r>
              <a:rPr lang="en-IN" sz="1400" dirty="0">
                <a:latin typeface="Arial" panose="020B0604020202020204" pitchFamily="34" charset="0"/>
                <a:cs typeface="Arial" panose="020B0604020202020204" pitchFamily="34" charset="0"/>
              </a:rPr>
              <a:t>), and skin examination (</a:t>
            </a:r>
            <a:r>
              <a:rPr lang="en-IN" sz="1400" b="1" dirty="0">
                <a:latin typeface="Arial" panose="020B0604020202020204" pitchFamily="34" charset="0"/>
                <a:cs typeface="Arial" panose="020B0604020202020204" pitchFamily="34" charset="0"/>
              </a:rPr>
              <a:t>Woods lamp</a:t>
            </a:r>
            <a:r>
              <a:rPr lang="en-IN" sz="1400" dirty="0">
                <a:latin typeface="Arial" panose="020B0604020202020204" pitchFamily="34" charset="0"/>
                <a:cs typeface="Arial" panose="020B0604020202020204" pitchFamily="34" charset="0"/>
              </a:rPr>
              <a:t>).(NHS (2025))</a:t>
            </a:r>
          </a:p>
          <a:p>
            <a:pPr marL="285750" indent="-285750">
              <a:buFont typeface="Arial" panose="020B0604020202020204" pitchFamily="34" charset="0"/>
              <a:buChar char="•"/>
            </a:pPr>
            <a:endParaRPr lang="en-IN"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1400" dirty="0">
                <a:latin typeface="Arial" panose="020B0604020202020204" pitchFamily="34" charset="0"/>
                <a:cs typeface="Arial" panose="020B0604020202020204" pitchFamily="34" charset="0"/>
              </a:rPr>
              <a:t>Genetic testing clarifies and supports </a:t>
            </a:r>
            <a:r>
              <a:rPr lang="en-IN" sz="1400" b="1" dirty="0">
                <a:latin typeface="Arial" panose="020B0604020202020204" pitchFamily="34" charset="0"/>
                <a:cs typeface="Arial" panose="020B0604020202020204" pitchFamily="34" charset="0"/>
              </a:rPr>
              <a:t>diagnosis</a:t>
            </a:r>
            <a:r>
              <a:rPr lang="en-IN" sz="1400" dirty="0">
                <a:latin typeface="Arial" panose="020B0604020202020204" pitchFamily="34" charset="0"/>
                <a:cs typeface="Arial" panose="020B0604020202020204" pitchFamily="34" charset="0"/>
              </a:rPr>
              <a:t> and </a:t>
            </a:r>
            <a:r>
              <a:rPr lang="en-IN" sz="1400" b="1" dirty="0">
                <a:latin typeface="Arial" panose="020B0604020202020204" pitchFamily="34" charset="0"/>
                <a:cs typeface="Arial" panose="020B0604020202020204" pitchFamily="34" charset="0"/>
              </a:rPr>
              <a:t>family planning​</a:t>
            </a:r>
            <a:r>
              <a:rPr lang="en-IN" sz="1400" dirty="0">
                <a:latin typeface="Arial" panose="020B0604020202020204" pitchFamily="34" charset="0"/>
                <a:cs typeface="Arial" panose="020B0604020202020204" pitchFamily="34" charset="0"/>
              </a:rPr>
              <a:t>.(</a:t>
            </a:r>
            <a:r>
              <a:rPr lang="en-IN" sz="1400" dirty="0" err="1">
                <a:latin typeface="Arial" panose="020B0604020202020204" pitchFamily="34" charset="0"/>
                <a:cs typeface="Arial" panose="020B0604020202020204" pitchFamily="34" charset="0"/>
              </a:rPr>
              <a:t>GeneReviews</a:t>
            </a:r>
            <a:r>
              <a:rPr lang="en-IN" sz="1400" dirty="0">
                <a:latin typeface="Arial" panose="020B0604020202020204" pitchFamily="34" charset="0"/>
                <a:cs typeface="Arial" panose="020B0604020202020204" pitchFamily="34" charset="0"/>
              </a:rPr>
              <a:t> (2025) )</a:t>
            </a:r>
          </a:p>
          <a:p>
            <a:pPr marL="285750" indent="-285750">
              <a:buFont typeface="Arial" panose="020B0604020202020204" pitchFamily="34" charset="0"/>
              <a:buChar char="•"/>
            </a:pPr>
            <a:endParaRPr lang="en-IN"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Early diagnosis is frequently possible (most cases by age 4), but re-examination is necessary on a regular basis because features may change over time.(</a:t>
            </a:r>
            <a:r>
              <a:rPr lang="en-IN" sz="1400" dirty="0">
                <a:latin typeface="Arial" panose="020B0604020202020204" pitchFamily="34" charset="0"/>
                <a:cs typeface="Arial" panose="020B0604020202020204" pitchFamily="34" charset="0"/>
              </a:rPr>
              <a:t> Medscape (2025))</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74919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89345C8-B060-C3D7-4469-FF23CEC6C2FA}"/>
              </a:ext>
            </a:extLst>
          </p:cNvPr>
          <p:cNvPicPr>
            <a:picLocks noChangeAspect="1"/>
          </p:cNvPicPr>
          <p:nvPr/>
        </p:nvPicPr>
        <p:blipFill>
          <a:blip r:embed="rId2"/>
          <a:stretch>
            <a:fillRect/>
          </a:stretch>
        </p:blipFill>
        <p:spPr>
          <a:xfrm>
            <a:off x="2910944" y="1931514"/>
            <a:ext cx="3997061" cy="2997795"/>
          </a:xfrm>
          <a:prstGeom prst="rect">
            <a:avLst/>
          </a:prstGeom>
        </p:spPr>
      </p:pic>
      <p:pic>
        <p:nvPicPr>
          <p:cNvPr id="6" name="Picture 5" descr="X-ray of legs and bones&#10;&#10;AI-generated content may be incorrect.">
            <a:extLst>
              <a:ext uri="{FF2B5EF4-FFF2-40B4-BE49-F238E27FC236}">
                <a16:creationId xmlns:a16="http://schemas.microsoft.com/office/drawing/2014/main" id="{4F966565-98B4-CFD5-B7DB-B718C3A383E6}"/>
              </a:ext>
            </a:extLst>
          </p:cNvPr>
          <p:cNvPicPr>
            <a:picLocks noChangeAspect="1"/>
          </p:cNvPicPr>
          <p:nvPr/>
        </p:nvPicPr>
        <p:blipFill>
          <a:blip r:embed="rId3"/>
          <a:stretch>
            <a:fillRect/>
          </a:stretch>
        </p:blipFill>
        <p:spPr>
          <a:xfrm>
            <a:off x="7229738" y="1950087"/>
            <a:ext cx="3997061" cy="2957825"/>
          </a:xfrm>
          <a:prstGeom prst="rect">
            <a:avLst/>
          </a:prstGeom>
        </p:spPr>
      </p:pic>
      <p:sp>
        <p:nvSpPr>
          <p:cNvPr id="7" name="TextBox 6">
            <a:extLst>
              <a:ext uri="{FF2B5EF4-FFF2-40B4-BE49-F238E27FC236}">
                <a16:creationId xmlns:a16="http://schemas.microsoft.com/office/drawing/2014/main" id="{A8C403ED-A3E1-D4A6-465B-C3C29CC4F3F6}"/>
              </a:ext>
            </a:extLst>
          </p:cNvPr>
          <p:cNvSpPr txBox="1"/>
          <p:nvPr/>
        </p:nvSpPr>
        <p:spPr>
          <a:xfrm>
            <a:off x="7975114" y="4907912"/>
            <a:ext cx="2611883"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4"/>
              </a:rPr>
              <a:t>medicine (2025)</a:t>
            </a:r>
            <a:endParaRPr lang="en-US" sz="11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4F6F6BD0-9324-FC75-40BD-C5BBF92BB57B}"/>
              </a:ext>
            </a:extLst>
          </p:cNvPr>
          <p:cNvSpPr txBox="1"/>
          <p:nvPr/>
        </p:nvSpPr>
        <p:spPr>
          <a:xfrm>
            <a:off x="3535712" y="4881456"/>
            <a:ext cx="2510431"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5"/>
              </a:rPr>
              <a:t>quizlet(2025)</a:t>
            </a:r>
            <a:endParaRPr lang="en-US" sz="11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34B17743-01A0-3A14-3C67-4F834D84CF8A}"/>
              </a:ext>
            </a:extLst>
          </p:cNvPr>
          <p:cNvSpPr txBox="1"/>
          <p:nvPr/>
        </p:nvSpPr>
        <p:spPr>
          <a:xfrm>
            <a:off x="2701158" y="1250731"/>
            <a:ext cx="3846787" cy="369332"/>
          </a:xfrm>
          <a:prstGeom prst="rect">
            <a:avLst/>
          </a:prstGeom>
          <a:noFill/>
        </p:spPr>
        <p:txBody>
          <a:bodyPr wrap="square" rtlCol="0">
            <a:spAutoFit/>
          </a:bodyPr>
          <a:lstStyle/>
          <a:p>
            <a:r>
              <a:rPr lang="en-US" b="1" dirty="0">
                <a:solidFill>
                  <a:srgbClr val="7030A0"/>
                </a:solidFill>
                <a:latin typeface="Arial" panose="020B0604020202020204" pitchFamily="34" charset="0"/>
                <a:cs typeface="Arial" panose="020B0604020202020204" pitchFamily="34" charset="0"/>
              </a:rPr>
              <a:t>Characteristics for diagnosis:</a:t>
            </a:r>
          </a:p>
        </p:txBody>
      </p:sp>
    </p:spTree>
    <p:extLst>
      <p:ext uri="{BB962C8B-B14F-4D97-AF65-F5344CB8AC3E}">
        <p14:creationId xmlns:p14="http://schemas.microsoft.com/office/powerpoint/2010/main" val="24878596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2E312-132B-3935-1809-855568C0E03F}"/>
              </a:ext>
            </a:extLst>
          </p:cNvPr>
          <p:cNvSpPr>
            <a:spLocks noGrp="1"/>
          </p:cNvSpPr>
          <p:nvPr>
            <p:ph type="title"/>
          </p:nvPr>
        </p:nvSpPr>
        <p:spPr>
          <a:xfrm>
            <a:off x="1600199" y="648397"/>
            <a:ext cx="10494819" cy="834728"/>
          </a:xfrm>
        </p:spPr>
        <p:txBody>
          <a:bodyPr>
            <a:normAutofit/>
          </a:bodyPr>
          <a:lstStyle/>
          <a:p>
            <a:r>
              <a:rPr lang="en-US" sz="3200" b="1" dirty="0">
                <a:solidFill>
                  <a:srgbClr val="7030A0"/>
                </a:solidFill>
                <a:latin typeface="Arial" panose="020B0604020202020204" pitchFamily="34" charset="0"/>
                <a:cs typeface="Arial" panose="020B0604020202020204" pitchFamily="34" charset="0"/>
              </a:rPr>
              <a:t>Initial Assessment And Multidisciplinary Care In NF1</a:t>
            </a:r>
          </a:p>
        </p:txBody>
      </p:sp>
      <p:sp>
        <p:nvSpPr>
          <p:cNvPr id="3" name="TextBox 2">
            <a:extLst>
              <a:ext uri="{FF2B5EF4-FFF2-40B4-BE49-F238E27FC236}">
                <a16:creationId xmlns:a16="http://schemas.microsoft.com/office/drawing/2014/main" id="{B81AFC04-8336-713E-5225-58C5C70B8702}"/>
              </a:ext>
            </a:extLst>
          </p:cNvPr>
          <p:cNvSpPr txBox="1"/>
          <p:nvPr/>
        </p:nvSpPr>
        <p:spPr>
          <a:xfrm>
            <a:off x="1748069" y="1483125"/>
            <a:ext cx="10199077" cy="4031873"/>
          </a:xfrm>
          <a:prstGeom prst="rect">
            <a:avLst/>
          </a:prstGeom>
          <a:noFill/>
        </p:spPr>
        <p:txBody>
          <a:bodyPr wrap="square" rtlCol="0">
            <a:spAutoFit/>
          </a:bodyPr>
          <a:lstStyle/>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Initial assessment begins with </a:t>
            </a:r>
            <a:r>
              <a:rPr lang="en-US" sz="1400" b="1" dirty="0">
                <a:latin typeface="Arial" panose="020B0604020202020204" pitchFamily="34" charset="0"/>
                <a:cs typeface="Arial" panose="020B0604020202020204" pitchFamily="34" charset="0"/>
              </a:rPr>
              <a:t>Comprehensive History </a:t>
            </a:r>
            <a:r>
              <a:rPr lang="en-US" sz="1400" dirty="0">
                <a:latin typeface="Arial" panose="020B0604020202020204" pitchFamily="34" charset="0"/>
                <a:cs typeface="Arial" panose="020B0604020202020204" pitchFamily="34" charset="0"/>
              </a:rPr>
              <a:t>and </a:t>
            </a:r>
            <a:r>
              <a:rPr lang="en-US" sz="1400" b="1" dirty="0">
                <a:latin typeface="Arial" panose="020B0604020202020204" pitchFamily="34" charset="0"/>
                <a:cs typeface="Arial" panose="020B0604020202020204" pitchFamily="34" charset="0"/>
              </a:rPr>
              <a:t>physical exam </a:t>
            </a:r>
            <a:r>
              <a:rPr lang="en-US" sz="1400" dirty="0">
                <a:latin typeface="Arial" panose="020B0604020202020204" pitchFamily="34" charset="0"/>
                <a:cs typeface="Arial" panose="020B0604020202020204" pitchFamily="34" charset="0"/>
              </a:rPr>
              <a:t>focusing on </a:t>
            </a:r>
            <a:r>
              <a:rPr lang="en-US" sz="1400" b="1" dirty="0">
                <a:latin typeface="Arial" panose="020B0604020202020204" pitchFamily="34" charset="0"/>
                <a:cs typeface="Arial" panose="020B0604020202020204" pitchFamily="34" charset="0"/>
              </a:rPr>
              <a:t>Skin</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Eyes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Bones</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Neurology</a:t>
            </a:r>
            <a:r>
              <a:rPr lang="en-US" sz="1400" dirty="0">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Mayo Clinic (2024))</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Genetics referral at </a:t>
            </a:r>
            <a:r>
              <a:rPr lang="en-US" sz="1400" b="1" dirty="0">
                <a:latin typeface="Arial" panose="020B0604020202020204" pitchFamily="34" charset="0"/>
                <a:cs typeface="Arial" panose="020B0604020202020204" pitchFamily="34" charset="0"/>
              </a:rPr>
              <a:t>diagnosis</a:t>
            </a:r>
            <a:r>
              <a:rPr lang="en-US" sz="1400" dirty="0">
                <a:latin typeface="Arial" panose="020B0604020202020204" pitchFamily="34" charset="0"/>
                <a:cs typeface="Arial" panose="020B0604020202020204" pitchFamily="34" charset="0"/>
              </a:rPr>
              <a:t> for conformation, </a:t>
            </a:r>
            <a:r>
              <a:rPr lang="en-US" sz="1400" b="1" dirty="0">
                <a:latin typeface="Arial" panose="020B0604020202020204" pitchFamily="34" charset="0"/>
                <a:cs typeface="Arial" panose="020B0604020202020204" pitchFamily="34" charset="0"/>
              </a:rPr>
              <a:t>counseling</a:t>
            </a:r>
            <a:r>
              <a:rPr lang="en-US" sz="1400" dirty="0">
                <a:latin typeface="Arial" panose="020B0604020202020204" pitchFamily="34" charset="0"/>
                <a:cs typeface="Arial" panose="020B0604020202020204" pitchFamily="34" charset="0"/>
              </a:rPr>
              <a:t>, and family assessment.(</a:t>
            </a:r>
            <a:r>
              <a:rPr lang="en-IN" sz="1400" dirty="0">
                <a:latin typeface="Arial" panose="020B0604020202020204" pitchFamily="34" charset="0"/>
                <a:cs typeface="Arial" panose="020B0604020202020204" pitchFamily="34" charset="0"/>
              </a:rPr>
              <a:t>NORD (2025))</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Eye Exams such as identification of </a:t>
            </a:r>
            <a:r>
              <a:rPr lang="en-US" sz="1400" b="1" dirty="0">
                <a:latin typeface="Arial" panose="020B0604020202020204" pitchFamily="34" charset="0"/>
                <a:cs typeface="Arial" panose="020B0604020202020204" pitchFamily="34" charset="0"/>
              </a:rPr>
              <a:t>Lish Nodules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Optic gliomas </a:t>
            </a:r>
            <a:r>
              <a:rPr lang="en-US" sz="1400" dirty="0">
                <a:latin typeface="Arial" panose="020B0604020202020204" pitchFamily="34" charset="0"/>
                <a:cs typeface="Arial" panose="020B0604020202020204" pitchFamily="34" charset="0"/>
              </a:rPr>
              <a:t>and other eye  abnormalities Via </a:t>
            </a:r>
            <a:r>
              <a:rPr lang="en-US" sz="1400" b="1" dirty="0">
                <a:latin typeface="Arial" panose="020B0604020202020204" pitchFamily="34" charset="0"/>
                <a:cs typeface="Arial" panose="020B0604020202020204" pitchFamily="34" charset="0"/>
              </a:rPr>
              <a:t>Slit-lamp</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imaging</a:t>
            </a:r>
            <a:r>
              <a:rPr lang="en-US" sz="1400" dirty="0">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NHS (2025))</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b="1" dirty="0">
                <a:latin typeface="Arial" panose="020B0604020202020204" pitchFamily="34" charset="0"/>
                <a:cs typeface="Arial" panose="020B0604020202020204" pitchFamily="34" charset="0"/>
              </a:rPr>
              <a:t>(MRI) </a:t>
            </a:r>
            <a:r>
              <a:rPr lang="en-US" sz="1400" dirty="0">
                <a:latin typeface="Arial" panose="020B0604020202020204" pitchFamily="34" charset="0"/>
                <a:cs typeface="Arial" panose="020B0604020202020204" pitchFamily="34" charset="0"/>
              </a:rPr>
              <a:t>Imaging as indicated, to check for internal </a:t>
            </a:r>
            <a:r>
              <a:rPr lang="en-US" sz="1400" b="1" dirty="0">
                <a:latin typeface="Arial" panose="020B0604020202020204" pitchFamily="34" charset="0"/>
                <a:cs typeface="Arial" panose="020B0604020202020204" pitchFamily="34" charset="0"/>
              </a:rPr>
              <a:t>plexiform neurofibromas </a:t>
            </a:r>
            <a:r>
              <a:rPr lang="en-US" sz="1400" dirty="0">
                <a:latin typeface="Arial" panose="020B0604020202020204" pitchFamily="34" charset="0"/>
                <a:cs typeface="Arial" panose="020B0604020202020204" pitchFamily="34" charset="0"/>
              </a:rPr>
              <a:t>and </a:t>
            </a:r>
            <a:r>
              <a:rPr lang="en-US" sz="1400" b="1" dirty="0">
                <a:latin typeface="Arial" panose="020B0604020202020204" pitchFamily="34" charset="0"/>
                <a:cs typeface="Arial" panose="020B0604020202020204" pitchFamily="34" charset="0"/>
              </a:rPr>
              <a:t>central nervous system</a:t>
            </a:r>
            <a:r>
              <a:rPr lang="en-US" sz="1400" dirty="0">
                <a:latin typeface="Arial" panose="020B0604020202020204" pitchFamily="34" charset="0"/>
                <a:cs typeface="Arial" panose="020B0604020202020204" pitchFamily="34" charset="0"/>
              </a:rPr>
              <a:t> involvement.(</a:t>
            </a:r>
            <a:r>
              <a:rPr lang="en-IN" sz="1400" dirty="0">
                <a:latin typeface="Arial" panose="020B0604020202020204" pitchFamily="34" charset="0"/>
                <a:cs typeface="Arial" panose="020B0604020202020204" pitchFamily="34" charset="0"/>
              </a:rPr>
              <a:t>ERN </a:t>
            </a:r>
            <a:r>
              <a:rPr lang="en-IN" sz="1400" dirty="0" err="1">
                <a:latin typeface="Arial" panose="020B0604020202020204" pitchFamily="34" charset="0"/>
                <a:cs typeface="Arial" panose="020B0604020202020204" pitchFamily="34" charset="0"/>
              </a:rPr>
              <a:t>Genturis</a:t>
            </a:r>
            <a:r>
              <a:rPr lang="en-IN" sz="1400" dirty="0">
                <a:latin typeface="Arial" panose="020B0604020202020204" pitchFamily="34" charset="0"/>
                <a:cs typeface="Arial" panose="020B0604020202020204" pitchFamily="34" charset="0"/>
              </a:rPr>
              <a:t> (2022))</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Regular surveillance is essential and annual review by multidisciplinary team (</a:t>
            </a:r>
            <a:r>
              <a:rPr lang="en-US" sz="1400" b="1" dirty="0">
                <a:latin typeface="Arial" panose="020B0604020202020204" pitchFamily="34" charset="0"/>
                <a:cs typeface="Arial" panose="020B0604020202020204" pitchFamily="34" charset="0"/>
              </a:rPr>
              <a:t>geneticists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pediatric</a:t>
            </a:r>
            <a:r>
              <a:rPr lang="en-US" sz="1400" dirty="0">
                <a:latin typeface="Arial" panose="020B0604020202020204" pitchFamily="34" charset="0"/>
                <a:cs typeface="Arial" panose="020B0604020202020204" pitchFamily="34" charset="0"/>
              </a:rPr>
              <a:t> or adult </a:t>
            </a:r>
            <a:r>
              <a:rPr lang="en-US" sz="1400" b="1" dirty="0">
                <a:latin typeface="Arial" panose="020B0604020202020204" pitchFamily="34" charset="0"/>
                <a:cs typeface="Arial" panose="020B0604020202020204" pitchFamily="34" charset="0"/>
              </a:rPr>
              <a:t>neurologists,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nurse specialists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psychologists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orthopedic</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ophthalmology</a:t>
            </a:r>
            <a:r>
              <a:rPr lang="en-US" sz="1400" dirty="0">
                <a:latin typeface="Arial" panose="020B0604020202020204" pitchFamily="34" charset="0"/>
                <a:cs typeface="Arial" panose="020B0604020202020204" pitchFamily="34" charset="0"/>
              </a:rPr>
              <a:t>).</a:t>
            </a: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Formal connections to tertiary </a:t>
            </a:r>
            <a:r>
              <a:rPr lang="en-US" sz="1400" b="1" dirty="0">
                <a:latin typeface="Arial" panose="020B0604020202020204" pitchFamily="34" charset="0"/>
                <a:cs typeface="Arial" panose="020B0604020202020204" pitchFamily="34" charset="0"/>
              </a:rPr>
              <a:t>NF1 </a:t>
            </a:r>
            <a:r>
              <a:rPr lang="en-US" sz="1400" dirty="0">
                <a:latin typeface="Arial" panose="020B0604020202020204" pitchFamily="34" charset="0"/>
                <a:cs typeface="Arial" panose="020B0604020202020204" pitchFamily="34" charset="0"/>
              </a:rPr>
              <a:t>centers for complex cases and continuous </a:t>
            </a:r>
            <a:r>
              <a:rPr lang="en-US" sz="1400" b="1" dirty="0">
                <a:latin typeface="Arial" panose="020B0604020202020204" pitchFamily="34" charset="0"/>
                <a:cs typeface="Arial" panose="020B0604020202020204" pitchFamily="34" charset="0"/>
              </a:rPr>
              <a:t>coordinated care</a:t>
            </a:r>
            <a:r>
              <a:rPr lang="en-US" sz="1400" dirty="0">
                <a:latin typeface="Arial" panose="020B0604020202020204" pitchFamily="34" charset="0"/>
                <a:cs typeface="Arial" panose="020B0604020202020204" pitchFamily="34" charset="0"/>
              </a:rPr>
              <a:t>, such as those in </a:t>
            </a:r>
            <a:r>
              <a:rPr lang="en-US" sz="1400" b="1" dirty="0">
                <a:latin typeface="Arial" panose="020B0604020202020204" pitchFamily="34" charset="0"/>
                <a:cs typeface="Arial" panose="020B0604020202020204" pitchFamily="34" charset="0"/>
              </a:rPr>
              <a:t>Manchester</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London</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UK</a:t>
            </a:r>
            <a:r>
              <a:rPr lang="en-US" sz="1400" dirty="0">
                <a:latin typeface="Arial" panose="020B0604020202020204" pitchFamily="34" charset="0"/>
                <a:cs typeface="Arial" panose="020B0604020202020204" pitchFamily="34" charset="0"/>
              </a:rPr>
              <a:t>.</a:t>
            </a:r>
          </a:p>
          <a:p>
            <a:endParaRPr lang="en-US" sz="1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8502460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4D13A-67A2-1B1F-19BD-53104A05ED34}"/>
              </a:ext>
            </a:extLst>
          </p:cNvPr>
          <p:cNvSpPr>
            <a:spLocks noGrp="1"/>
          </p:cNvSpPr>
          <p:nvPr>
            <p:ph type="title"/>
          </p:nvPr>
        </p:nvSpPr>
        <p:spPr>
          <a:xfrm>
            <a:off x="2738704" y="622903"/>
            <a:ext cx="5451627" cy="786832"/>
          </a:xfrm>
        </p:spPr>
        <p:txBody>
          <a:bodyPr vert="horz" lIns="91440" tIns="45720" rIns="91440" bIns="45720" rtlCol="0" anchor="t">
            <a:normAutofit/>
          </a:bodyPr>
          <a:lstStyle/>
          <a:p>
            <a:r>
              <a:rPr lang="en-US" sz="3200" b="1" dirty="0">
                <a:solidFill>
                  <a:srgbClr val="7030A0"/>
                </a:solidFill>
                <a:latin typeface="Arial" panose="020B0604020202020204" pitchFamily="34" charset="0"/>
                <a:cs typeface="Arial" panose="020B0604020202020204" pitchFamily="34" charset="0"/>
              </a:rPr>
              <a:t>Management Of NF1 (UK)</a:t>
            </a:r>
          </a:p>
        </p:txBody>
      </p:sp>
      <p:pic>
        <p:nvPicPr>
          <p:cNvPr id="5" name="Picture 4" descr="A person in a white coat talking to a patient&#10;&#10;AI-generated content may be incorrect.">
            <a:extLst>
              <a:ext uri="{FF2B5EF4-FFF2-40B4-BE49-F238E27FC236}">
                <a16:creationId xmlns:a16="http://schemas.microsoft.com/office/drawing/2014/main" id="{C1AC4C77-B0B7-2CA1-FBB3-8519861F9AE9}"/>
              </a:ext>
            </a:extLst>
          </p:cNvPr>
          <p:cNvPicPr>
            <a:picLocks noChangeAspect="1"/>
          </p:cNvPicPr>
          <p:nvPr/>
        </p:nvPicPr>
        <p:blipFill>
          <a:blip r:embed="rId2"/>
          <a:stretch>
            <a:fillRect/>
          </a:stretch>
        </p:blipFill>
        <p:spPr>
          <a:xfrm>
            <a:off x="6190082" y="1692564"/>
            <a:ext cx="5451627" cy="3066540"/>
          </a:xfrm>
          <a:prstGeom prst="rect">
            <a:avLst/>
          </a:prstGeom>
        </p:spPr>
      </p:pic>
      <p:sp>
        <p:nvSpPr>
          <p:cNvPr id="6" name="TextBox 5">
            <a:extLst>
              <a:ext uri="{FF2B5EF4-FFF2-40B4-BE49-F238E27FC236}">
                <a16:creationId xmlns:a16="http://schemas.microsoft.com/office/drawing/2014/main" id="{01C56EEA-5F7F-5EF0-FDD7-B06EC8CB12EB}"/>
              </a:ext>
            </a:extLst>
          </p:cNvPr>
          <p:cNvSpPr txBox="1"/>
          <p:nvPr/>
        </p:nvSpPr>
        <p:spPr>
          <a:xfrm>
            <a:off x="7716115" y="4761518"/>
            <a:ext cx="3251613"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3"/>
              </a:rPr>
              <a:t>sharecare (2025)</a:t>
            </a:r>
            <a:endParaRPr lang="en-US" sz="11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2038187-F2E0-A8B8-ABC9-A55B94475336}"/>
              </a:ext>
            </a:extLst>
          </p:cNvPr>
          <p:cNvSpPr txBox="1"/>
          <p:nvPr/>
        </p:nvSpPr>
        <p:spPr>
          <a:xfrm>
            <a:off x="550291" y="1410942"/>
            <a:ext cx="5639791" cy="4009303"/>
          </a:xfrm>
          <a:prstGeom prst="rect">
            <a:avLst/>
          </a:prstGeom>
          <a:noFill/>
        </p:spPr>
        <p:txBody>
          <a:bodyPr wrap="square" rtlCol="0">
            <a:spAutoFit/>
          </a:bodyPr>
          <a:lstStyle/>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Consistent Surveillance and Monitoring: </a:t>
            </a: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yearly examinations for </a:t>
            </a:r>
            <a:r>
              <a:rPr lang="en-US" sz="1400" b="1" dirty="0">
                <a:latin typeface="Arial" panose="020B0604020202020204" pitchFamily="34" charset="0"/>
                <a:cs typeface="Arial" panose="020B0604020202020204" pitchFamily="34" charset="0"/>
              </a:rPr>
              <a:t>neurological, blood pressure, skin, </a:t>
            </a:r>
            <a:r>
              <a:rPr lang="en-US" sz="1400" dirty="0">
                <a:latin typeface="Arial" panose="020B0604020202020204" pitchFamily="34" charset="0"/>
                <a:cs typeface="Arial" panose="020B0604020202020204" pitchFamily="34" charset="0"/>
              </a:rPr>
              <a:t>and </a:t>
            </a:r>
            <a:r>
              <a:rPr lang="en-US" sz="1400" b="1" dirty="0">
                <a:latin typeface="Arial" panose="020B0604020202020204" pitchFamily="34" charset="0"/>
                <a:cs typeface="Arial" panose="020B0604020202020204" pitchFamily="34" charset="0"/>
              </a:rPr>
              <a:t>vision health.(</a:t>
            </a:r>
            <a:r>
              <a:rPr lang="en-IN" sz="1400" dirty="0">
                <a:latin typeface="Arial" panose="020B0604020202020204" pitchFamily="34" charset="0"/>
                <a:cs typeface="Arial" panose="020B0604020202020204" pitchFamily="34" charset="0"/>
              </a:rPr>
              <a:t>NICE (2022)</a:t>
            </a:r>
            <a:endParaRPr lang="en-US" sz="1400" b="1" dirty="0">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Medications and Surgery:  </a:t>
            </a: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Surgery for painful or large neurofibromas; </a:t>
            </a:r>
            <a:r>
              <a:rPr lang="en-US" sz="1400" b="1" dirty="0">
                <a:latin typeface="Arial" panose="020B0604020202020204" pitchFamily="34" charset="0"/>
                <a:cs typeface="Arial" panose="020B0604020202020204" pitchFamily="34" charset="0"/>
              </a:rPr>
              <a:t>selumetinib</a:t>
            </a:r>
            <a:r>
              <a:rPr lang="en-US" sz="1400" dirty="0">
                <a:latin typeface="Arial" panose="020B0604020202020204" pitchFamily="34" charset="0"/>
                <a:cs typeface="Arial" panose="020B0604020202020204" pitchFamily="34" charset="0"/>
              </a:rPr>
              <a:t> (MEK inhibitor) for </a:t>
            </a:r>
            <a:r>
              <a:rPr lang="en-US" sz="1400" b="1" dirty="0" err="1">
                <a:latin typeface="Arial" panose="020B0604020202020204" pitchFamily="34" charset="0"/>
                <a:cs typeface="Arial" panose="020B0604020202020204" pitchFamily="34" charset="0"/>
              </a:rPr>
              <a:t>tumours</a:t>
            </a:r>
            <a:r>
              <a:rPr lang="en-US" sz="1400" dirty="0">
                <a:latin typeface="Arial" panose="020B0604020202020204" pitchFamily="34" charset="0"/>
                <a:cs typeface="Arial" panose="020B0604020202020204" pitchFamily="34" charset="0"/>
              </a:rPr>
              <a:t> that cannot be removed.(</a:t>
            </a:r>
            <a:r>
              <a:rPr lang="en-IN" sz="1400" dirty="0">
                <a:latin typeface="Arial" panose="020B0604020202020204" pitchFamily="34" charset="0"/>
                <a:cs typeface="Arial" panose="020B0604020202020204" pitchFamily="34" charset="0"/>
              </a:rPr>
              <a:t>Ferner and Huson (2020)</a:t>
            </a:r>
            <a:endParaRPr lang="en-US" sz="1400" dirty="0">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Supportive care and rehabilitation: </a:t>
            </a:r>
          </a:p>
          <a:p>
            <a:pPr marL="285750" indent="-285750">
              <a:lnSpc>
                <a:spcPct val="90000"/>
              </a:lnSpc>
              <a:spcBef>
                <a:spcPts val="1000"/>
              </a:spcBef>
              <a:buClr>
                <a:schemeClr val="accent1"/>
              </a:buClr>
              <a:buFont typeface="Arial" panose="020B0604020202020204" pitchFamily="34" charset="0"/>
              <a:buChar char="•"/>
            </a:pPr>
            <a:r>
              <a:rPr lang="en-US" sz="1400" b="1" dirty="0" err="1">
                <a:latin typeface="Arial" panose="020B0604020202020204" pitchFamily="34" charset="0"/>
                <a:cs typeface="Arial" panose="020B0604020202020204" pitchFamily="34" charset="0"/>
              </a:rPr>
              <a:t>Orthopaedic</a:t>
            </a:r>
            <a:r>
              <a:rPr lang="en-US" sz="1400" b="1"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treatment for </a:t>
            </a:r>
            <a:r>
              <a:rPr lang="en-US" sz="1400" b="1" dirty="0">
                <a:latin typeface="Arial" panose="020B0604020202020204" pitchFamily="34" charset="0"/>
                <a:cs typeface="Arial" panose="020B0604020202020204" pitchFamily="34" charset="0"/>
              </a:rPr>
              <a:t>bone abnormalities, occupational therapy,</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physical therapy. </a:t>
            </a:r>
            <a:r>
              <a:rPr lang="en-US" sz="1400" dirty="0">
                <a:latin typeface="Arial" panose="020B0604020202020204" pitchFamily="34" charset="0"/>
                <a:cs typeface="Arial" panose="020B0604020202020204" pitchFamily="34" charset="0"/>
              </a:rPr>
              <a:t>(NHS(2023) </a:t>
            </a: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Psychological and emotional support: </a:t>
            </a:r>
          </a:p>
          <a:p>
            <a:pPr marL="285750" indent="-285750">
              <a:lnSpc>
                <a:spcPct val="90000"/>
              </a:lnSpc>
              <a:spcBef>
                <a:spcPts val="1000"/>
              </a:spcBef>
              <a:buClr>
                <a:schemeClr val="accent1"/>
              </a:buClr>
              <a:buFont typeface="Arial" panose="020B0604020202020204" pitchFamily="34" charset="0"/>
              <a:buChar char="•"/>
            </a:pPr>
            <a:r>
              <a:rPr lang="en-US" sz="1400" b="1" dirty="0">
                <a:latin typeface="Arial" panose="020B0604020202020204" pitchFamily="34" charset="0"/>
                <a:cs typeface="Arial" panose="020B0604020202020204" pitchFamily="34" charset="0"/>
              </a:rPr>
              <a:t>counselling</a:t>
            </a:r>
            <a:r>
              <a:rPr lang="en-US" sz="1400" dirty="0">
                <a:latin typeface="Arial" panose="020B0604020202020204" pitchFamily="34" charset="0"/>
                <a:cs typeface="Arial" panose="020B0604020202020204" pitchFamily="34" charset="0"/>
              </a:rPr>
              <a:t> for </a:t>
            </a:r>
            <a:r>
              <a:rPr lang="en-US" sz="1400" b="1" dirty="0">
                <a:latin typeface="Arial" panose="020B0604020202020204" pitchFamily="34" charset="0"/>
                <a:cs typeface="Arial" panose="020B0604020202020204" pitchFamily="34" charset="0"/>
              </a:rPr>
              <a:t>anxiety</a:t>
            </a:r>
            <a:r>
              <a:rPr lang="en-US" sz="1400" dirty="0">
                <a:latin typeface="Arial" panose="020B0604020202020204" pitchFamily="34" charset="0"/>
                <a:cs typeface="Arial" panose="020B0604020202020204" pitchFamily="34" charset="0"/>
              </a:rPr>
              <a:t> and learning support for children with </a:t>
            </a:r>
            <a:r>
              <a:rPr lang="en-US" sz="1400" b="1" dirty="0">
                <a:latin typeface="Arial" panose="020B0604020202020204" pitchFamily="34" charset="0"/>
                <a:cs typeface="Arial" panose="020B0604020202020204" pitchFamily="34" charset="0"/>
              </a:rPr>
              <a:t>cognitive challenges</a:t>
            </a:r>
            <a:r>
              <a:rPr lang="en-US" sz="1400" dirty="0">
                <a:latin typeface="Arial" panose="020B0604020202020204" pitchFamily="34" charset="0"/>
                <a:cs typeface="Arial" panose="020B0604020202020204" pitchFamily="34" charset="0"/>
              </a:rPr>
              <a:t>.(NHS (2023) </a:t>
            </a:r>
          </a:p>
          <a:p>
            <a:endParaRPr lang="en-US" dirty="0"/>
          </a:p>
        </p:txBody>
      </p:sp>
    </p:spTree>
    <p:extLst>
      <p:ext uri="{BB962C8B-B14F-4D97-AF65-F5344CB8AC3E}">
        <p14:creationId xmlns:p14="http://schemas.microsoft.com/office/powerpoint/2010/main" val="34021662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DA074-DD90-EA14-153B-72D3875BE930}"/>
              </a:ext>
            </a:extLst>
          </p:cNvPr>
          <p:cNvSpPr>
            <a:spLocks noGrp="1"/>
          </p:cNvSpPr>
          <p:nvPr>
            <p:ph type="title"/>
          </p:nvPr>
        </p:nvSpPr>
        <p:spPr>
          <a:xfrm>
            <a:off x="1640156" y="556549"/>
            <a:ext cx="8911687" cy="877396"/>
          </a:xfrm>
        </p:spPr>
        <p:txBody>
          <a:bodyPr>
            <a:normAutofit/>
          </a:bodyPr>
          <a:lstStyle/>
          <a:p>
            <a:r>
              <a:rPr lang="en-US" sz="3200" b="1" dirty="0">
                <a:solidFill>
                  <a:srgbClr val="7030A0"/>
                </a:solidFill>
                <a:latin typeface="Arial" panose="020B0604020202020204" pitchFamily="34" charset="0"/>
                <a:cs typeface="Arial" panose="020B0604020202020204" pitchFamily="34" charset="0"/>
              </a:rPr>
              <a:t>Frameworks And UK Guidelines For NF1</a:t>
            </a:r>
          </a:p>
        </p:txBody>
      </p:sp>
      <p:sp>
        <p:nvSpPr>
          <p:cNvPr id="3" name="TextBox 2">
            <a:extLst>
              <a:ext uri="{FF2B5EF4-FFF2-40B4-BE49-F238E27FC236}">
                <a16:creationId xmlns:a16="http://schemas.microsoft.com/office/drawing/2014/main" id="{D5C51C8C-AC78-3AD6-D30C-DD6556C105B3}"/>
              </a:ext>
            </a:extLst>
          </p:cNvPr>
          <p:cNvSpPr txBox="1"/>
          <p:nvPr/>
        </p:nvSpPr>
        <p:spPr>
          <a:xfrm>
            <a:off x="1121663" y="1656522"/>
            <a:ext cx="7174198" cy="4308872"/>
          </a:xfrm>
          <a:prstGeom prst="rect">
            <a:avLst/>
          </a:prstGeom>
          <a:noFill/>
        </p:spPr>
        <p:txBody>
          <a:bodyPr wrap="square" rtlCol="0">
            <a:spAutoFit/>
          </a:bodyPr>
          <a:lstStyle/>
          <a:p>
            <a:r>
              <a:rPr lang="en-US" b="1" dirty="0">
                <a:solidFill>
                  <a:srgbClr val="7030A0"/>
                </a:solidFill>
                <a:latin typeface="Arial" panose="020B0604020202020204" pitchFamily="34" charset="0"/>
                <a:cs typeface="Arial" panose="020B0604020202020204" pitchFamily="34" charset="0"/>
              </a:rPr>
              <a:t>Nice Guidance (TA782,2022): </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suggests </a:t>
            </a:r>
            <a:r>
              <a:rPr lang="en-US" sz="1400" b="1" dirty="0">
                <a:latin typeface="Arial" panose="020B0604020202020204" pitchFamily="34" charset="0"/>
                <a:cs typeface="Arial" panose="020B0604020202020204" pitchFamily="34" charset="0"/>
              </a:rPr>
              <a:t>selumetinib </a:t>
            </a:r>
            <a:r>
              <a:rPr lang="en-US" sz="1400" dirty="0">
                <a:latin typeface="Arial" panose="020B0604020202020204" pitchFamily="34" charset="0"/>
                <a:cs typeface="Arial" panose="020B0604020202020204" pitchFamily="34" charset="0"/>
              </a:rPr>
              <a:t>for kids </a:t>
            </a:r>
            <a:r>
              <a:rPr lang="en-US" sz="1400" b="1" dirty="0">
                <a:latin typeface="Arial" panose="020B0604020202020204" pitchFamily="34" charset="0"/>
                <a:cs typeface="Arial" panose="020B0604020202020204" pitchFamily="34" charset="0"/>
              </a:rPr>
              <a:t>with plexiform neurofibromas </a:t>
            </a:r>
            <a:r>
              <a:rPr lang="en-US" sz="1400" dirty="0">
                <a:latin typeface="Arial" panose="020B0604020202020204" pitchFamily="34" charset="0"/>
                <a:cs typeface="Arial" panose="020B0604020202020204" pitchFamily="34" charset="0"/>
              </a:rPr>
              <a:t>that can't be operated.((</a:t>
            </a:r>
            <a:r>
              <a:rPr lang="en-IN" sz="1400" dirty="0">
                <a:latin typeface="Arial" panose="020B0604020202020204" pitchFamily="34" charset="0"/>
                <a:cs typeface="Arial" panose="020B0604020202020204" pitchFamily="34" charset="0"/>
              </a:rPr>
              <a:t>NICE (2022)</a:t>
            </a:r>
            <a:endParaRPr lang="en-US" sz="14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b="1" dirty="0">
                <a:solidFill>
                  <a:srgbClr val="7030A0"/>
                </a:solidFill>
                <a:latin typeface="Arial" panose="020B0604020202020204" pitchFamily="34" charset="0"/>
                <a:cs typeface="Arial" panose="020B0604020202020204" pitchFamily="34" charset="0"/>
              </a:rPr>
              <a:t>NHS England Genomic Medicine Service:</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Provides</a:t>
            </a:r>
            <a:r>
              <a:rPr lang="en-US" sz="1400" b="1" dirty="0">
                <a:latin typeface="Arial" panose="020B0604020202020204" pitchFamily="34" charset="0"/>
                <a:cs typeface="Arial" panose="020B0604020202020204" pitchFamily="34" charset="0"/>
              </a:rPr>
              <a:t> NF1 </a:t>
            </a:r>
            <a:r>
              <a:rPr lang="en-US" sz="1400" dirty="0">
                <a:latin typeface="Arial" panose="020B0604020202020204" pitchFamily="34" charset="0"/>
                <a:cs typeface="Arial" panose="020B0604020202020204" pitchFamily="34" charset="0"/>
              </a:rPr>
              <a:t>genetic testing, family counselling and national care coordination</a:t>
            </a:r>
            <a:r>
              <a:rPr lang="en-US" sz="1400" dirty="0"/>
              <a:t>.</a:t>
            </a:r>
          </a:p>
          <a:p>
            <a:endParaRPr lang="en-US" dirty="0"/>
          </a:p>
          <a:p>
            <a:r>
              <a:rPr lang="en-US" b="1" dirty="0">
                <a:solidFill>
                  <a:srgbClr val="7030A0"/>
                </a:solidFill>
                <a:latin typeface="Arial" panose="020B0604020202020204" pitchFamily="34" charset="0"/>
                <a:cs typeface="Arial" panose="020B0604020202020204" pitchFamily="34" charset="0"/>
              </a:rPr>
              <a:t>Comprehensive model of personalized care:</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Focuses on share, </a:t>
            </a:r>
            <a:r>
              <a:rPr lang="en-US" sz="1400" b="1" dirty="0">
                <a:latin typeface="Arial" panose="020B0604020202020204" pitchFamily="34" charset="0"/>
                <a:cs typeface="Arial" panose="020B0604020202020204" pitchFamily="34" charset="0"/>
              </a:rPr>
              <a:t>decision-making</a:t>
            </a:r>
            <a:r>
              <a:rPr lang="en-US" sz="1400" dirty="0">
                <a:latin typeface="Arial" panose="020B0604020202020204" pitchFamily="34" charset="0"/>
                <a:cs typeface="Arial" panose="020B0604020202020204" pitchFamily="34" charset="0"/>
              </a:rPr>
              <a:t>, personal plans and supported self management.</a:t>
            </a:r>
          </a:p>
          <a:p>
            <a:endParaRPr lang="en-US" dirty="0"/>
          </a:p>
          <a:p>
            <a:r>
              <a:rPr lang="en-US" b="1" dirty="0">
                <a:solidFill>
                  <a:srgbClr val="7030A0"/>
                </a:solidFill>
                <a:latin typeface="Arial" panose="020B0604020202020204" pitchFamily="34" charset="0"/>
                <a:cs typeface="Arial" panose="020B0604020202020204" pitchFamily="34" charset="0"/>
              </a:rPr>
              <a:t>Whole person care and MDT framework:</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Encourage </a:t>
            </a:r>
            <a:r>
              <a:rPr lang="en-US" sz="1400" b="1" dirty="0">
                <a:latin typeface="Arial" panose="020B0604020202020204" pitchFamily="34" charset="0"/>
                <a:cs typeface="Arial" panose="020B0604020202020204" pitchFamily="34" charset="0"/>
              </a:rPr>
              <a:t>physical, psychological, and social integration </a:t>
            </a:r>
            <a:r>
              <a:rPr lang="en-US" sz="1400" dirty="0">
                <a:latin typeface="Arial" panose="020B0604020202020204" pitchFamily="34" charset="0"/>
                <a:cs typeface="Arial" panose="020B0604020202020204" pitchFamily="34" charset="0"/>
              </a:rPr>
              <a:t>through </a:t>
            </a:r>
            <a:r>
              <a:rPr lang="en-US" sz="1400" b="1" dirty="0">
                <a:latin typeface="Arial" panose="020B0604020202020204" pitchFamily="34" charset="0"/>
                <a:cs typeface="Arial" panose="020B0604020202020204" pitchFamily="34" charset="0"/>
              </a:rPr>
              <a:t>multidisciplinary teamwork.</a:t>
            </a:r>
          </a:p>
          <a:p>
            <a:endParaRPr lang="en-US" dirty="0"/>
          </a:p>
          <a:p>
            <a:r>
              <a:rPr lang="en-US" b="1" dirty="0">
                <a:solidFill>
                  <a:srgbClr val="7030A0"/>
                </a:solidFill>
                <a:latin typeface="Arial" panose="020B0604020202020204" pitchFamily="34" charset="0"/>
                <a:cs typeface="Arial" panose="020B0604020202020204" pitchFamily="34" charset="0"/>
              </a:rPr>
              <a:t>Public health England Genetic Conditions Framework:</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Promotes early </a:t>
            </a:r>
            <a:r>
              <a:rPr lang="en-US" sz="1400" b="1" dirty="0">
                <a:latin typeface="Arial" panose="020B0604020202020204" pitchFamily="34" charset="0"/>
                <a:cs typeface="Arial" panose="020B0604020202020204" pitchFamily="34" charset="0"/>
              </a:rPr>
              <a:t>identification</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family testing</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awareness</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programmes</a:t>
            </a:r>
            <a:r>
              <a:rPr lang="en-US" sz="1400" dirty="0">
                <a:latin typeface="Arial" panose="020B0604020202020204" pitchFamily="34" charset="0"/>
                <a:cs typeface="Arial" panose="020B0604020202020204" pitchFamily="34" charset="0"/>
              </a:rPr>
              <a:t>.</a:t>
            </a:r>
          </a:p>
        </p:txBody>
      </p:sp>
      <p:pic>
        <p:nvPicPr>
          <p:cNvPr id="5" name="Picture 4" descr="A diagram of a single assessment&#10;&#10;AI-generated content may be incorrect.">
            <a:extLst>
              <a:ext uri="{FF2B5EF4-FFF2-40B4-BE49-F238E27FC236}">
                <a16:creationId xmlns:a16="http://schemas.microsoft.com/office/drawing/2014/main" id="{1038BE75-EDBF-7D1D-664E-DC5A99E0E5A8}"/>
              </a:ext>
            </a:extLst>
          </p:cNvPr>
          <p:cNvPicPr>
            <a:picLocks noChangeAspect="1"/>
          </p:cNvPicPr>
          <p:nvPr/>
        </p:nvPicPr>
        <p:blipFill>
          <a:blip r:embed="rId2"/>
          <a:stretch>
            <a:fillRect/>
          </a:stretch>
        </p:blipFill>
        <p:spPr>
          <a:xfrm>
            <a:off x="8295861" y="2021302"/>
            <a:ext cx="3684101" cy="2603705"/>
          </a:xfrm>
          <a:prstGeom prst="rect">
            <a:avLst/>
          </a:prstGeom>
        </p:spPr>
      </p:pic>
      <p:sp>
        <p:nvSpPr>
          <p:cNvPr id="6" name="TextBox 5">
            <a:extLst>
              <a:ext uri="{FF2B5EF4-FFF2-40B4-BE49-F238E27FC236}">
                <a16:creationId xmlns:a16="http://schemas.microsoft.com/office/drawing/2014/main" id="{9B9988F5-3675-11F4-3B54-257EF6B9E534}"/>
              </a:ext>
            </a:extLst>
          </p:cNvPr>
          <p:cNvSpPr txBox="1"/>
          <p:nvPr/>
        </p:nvSpPr>
        <p:spPr>
          <a:xfrm>
            <a:off x="8754037" y="4625007"/>
            <a:ext cx="2767747"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3"/>
              </a:rPr>
              <a:t>bristolsafeguarding(2020)</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48382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05B06-249B-B024-ACFA-3C1EA9FE5213}"/>
              </a:ext>
            </a:extLst>
          </p:cNvPr>
          <p:cNvSpPr>
            <a:spLocks noGrp="1"/>
          </p:cNvSpPr>
          <p:nvPr>
            <p:ph type="title"/>
          </p:nvPr>
        </p:nvSpPr>
        <p:spPr>
          <a:xfrm>
            <a:off x="1638717" y="575984"/>
            <a:ext cx="9144000" cy="759847"/>
          </a:xfrm>
        </p:spPr>
        <p:txBody>
          <a:bodyPr/>
          <a:lstStyle/>
          <a:p>
            <a:r>
              <a:rPr lang="en-US" b="1" dirty="0">
                <a:solidFill>
                  <a:srgbClr val="7030A0"/>
                </a:solidFill>
                <a:latin typeface="Arial" panose="020B0604020202020204" pitchFamily="34" charset="0"/>
                <a:cs typeface="Arial" panose="020B0604020202020204" pitchFamily="34" charset="0"/>
              </a:rPr>
              <a:t>           </a:t>
            </a:r>
            <a:r>
              <a:rPr lang="en-US" sz="3200" b="1" dirty="0">
                <a:solidFill>
                  <a:srgbClr val="7030A0"/>
                </a:solidFill>
                <a:latin typeface="Arial" panose="020B0604020202020204" pitchFamily="34" charset="0"/>
                <a:cs typeface="Arial" panose="020B0604020202020204" pitchFamily="34" charset="0"/>
              </a:rPr>
              <a:t>House of Care Model For NF1</a:t>
            </a:r>
          </a:p>
        </p:txBody>
      </p:sp>
      <p:sp>
        <p:nvSpPr>
          <p:cNvPr id="3" name="TextBox 2">
            <a:extLst>
              <a:ext uri="{FF2B5EF4-FFF2-40B4-BE49-F238E27FC236}">
                <a16:creationId xmlns:a16="http://schemas.microsoft.com/office/drawing/2014/main" id="{77ED7B64-FB9C-A5FD-914A-20A5BDA1A0DF}"/>
              </a:ext>
            </a:extLst>
          </p:cNvPr>
          <p:cNvSpPr txBox="1"/>
          <p:nvPr/>
        </p:nvSpPr>
        <p:spPr>
          <a:xfrm>
            <a:off x="1935040" y="1336848"/>
            <a:ext cx="9144000" cy="3631763"/>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The </a:t>
            </a:r>
            <a:r>
              <a:rPr lang="en-US" sz="1400" b="1" dirty="0">
                <a:latin typeface="Arial" panose="020B0604020202020204" pitchFamily="34" charset="0"/>
                <a:cs typeface="Arial" panose="020B0604020202020204" pitchFamily="34" charset="0"/>
              </a:rPr>
              <a:t>house of care model</a:t>
            </a:r>
            <a:r>
              <a:rPr lang="en-US" sz="1400" dirty="0">
                <a:latin typeface="Arial" panose="020B0604020202020204" pitchFamily="34" charset="0"/>
                <a:cs typeface="Arial" panose="020B0604020202020204" pitchFamily="34" charset="0"/>
              </a:rPr>
              <a:t> places the person within one at the center supported by a </a:t>
            </a:r>
            <a:r>
              <a:rPr lang="en-US" sz="1400" b="1" dirty="0">
                <a:latin typeface="Arial" panose="020B0604020202020204" pitchFamily="34" charset="0"/>
                <a:cs typeface="Arial" panose="020B0604020202020204" pitchFamily="34" charset="0"/>
              </a:rPr>
              <a:t>collaborative care </a:t>
            </a:r>
            <a:r>
              <a:rPr lang="en-US" sz="1400" dirty="0">
                <a:latin typeface="Arial" panose="020B0604020202020204" pitchFamily="34" charset="0"/>
                <a:cs typeface="Arial" panose="020B0604020202020204" pitchFamily="34" charset="0"/>
              </a:rPr>
              <a:t>and </a:t>
            </a:r>
            <a:r>
              <a:rPr lang="en-US" sz="1400" b="1" dirty="0">
                <a:latin typeface="Arial" panose="020B0604020202020204" pitchFamily="34" charset="0"/>
                <a:cs typeface="Arial" panose="020B0604020202020204" pitchFamily="34" charset="0"/>
              </a:rPr>
              <a:t>support</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planning</a:t>
            </a:r>
            <a:r>
              <a:rPr lang="en-US" sz="1400" dirty="0">
                <a:latin typeface="Arial" panose="020B0604020202020204" pitchFamily="34" charset="0"/>
                <a:cs typeface="Arial" panose="020B0604020202020204" pitchFamily="34" charset="0"/>
              </a:rPr>
              <a:t>, conversation between patient, family, and professionals.(</a:t>
            </a:r>
            <a:r>
              <a:rPr lang="en-IN" sz="1400" dirty="0">
                <a:latin typeface="Arial" panose="020B0604020202020204" pitchFamily="34" charset="0"/>
                <a:cs typeface="Arial" panose="020B0604020202020204" pitchFamily="34" charset="0"/>
              </a:rPr>
              <a:t>The Alliance Scotland (2023)</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b="1" dirty="0">
                <a:solidFill>
                  <a:srgbClr val="7030A0"/>
                </a:solidFill>
                <a:latin typeface="Arial" panose="020B0604020202020204" pitchFamily="34" charset="0"/>
                <a:cs typeface="Arial" panose="020B0604020202020204" pitchFamily="34" charset="0"/>
              </a:rPr>
              <a:t>Informed an empowered patients/families: </a:t>
            </a:r>
          </a:p>
          <a:p>
            <a:r>
              <a:rPr lang="en-US" sz="1400" b="1" dirty="0">
                <a:latin typeface="Arial" panose="020B0604020202020204" pitchFamily="34" charset="0"/>
                <a:cs typeface="Arial" panose="020B0604020202020204" pitchFamily="34" charset="0"/>
              </a:rPr>
              <a:t>NF1</a:t>
            </a:r>
            <a:r>
              <a:rPr lang="en-US" sz="1400" dirty="0">
                <a:latin typeface="Arial" panose="020B0604020202020204" pitchFamily="34" charset="0"/>
                <a:cs typeface="Arial" panose="020B0604020202020204" pitchFamily="34" charset="0"/>
              </a:rPr>
              <a:t> patients and carers receive </a:t>
            </a:r>
            <a:r>
              <a:rPr lang="en-US" sz="1400" b="1" dirty="0">
                <a:latin typeface="Arial" panose="020B0604020202020204" pitchFamily="34" charset="0"/>
                <a:cs typeface="Arial" panose="020B0604020202020204" pitchFamily="34" charset="0"/>
              </a:rPr>
              <a:t>education coaching</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self management </a:t>
            </a:r>
            <a:r>
              <a:rPr lang="en-US" sz="1400" dirty="0">
                <a:latin typeface="Arial" panose="020B0604020202020204" pitchFamily="34" charset="0"/>
                <a:cs typeface="Arial" panose="020B0604020202020204" pitchFamily="34" charset="0"/>
              </a:rPr>
              <a:t>tools to understand the condition set goals and participate actively in their care.(</a:t>
            </a:r>
            <a:r>
              <a:rPr lang="en-IN" sz="1400" dirty="0">
                <a:latin typeface="Arial" panose="020B0604020202020204" pitchFamily="34" charset="0"/>
                <a:cs typeface="Arial" panose="020B0604020202020204" pitchFamily="34" charset="0"/>
              </a:rPr>
              <a:t>Whittington NHS (2025)</a:t>
            </a:r>
            <a:endParaRPr lang="en-US" sz="1400"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b="1" dirty="0">
                <a:solidFill>
                  <a:srgbClr val="7030A0"/>
                </a:solidFill>
                <a:latin typeface="Arial" panose="020B0604020202020204" pitchFamily="34" charset="0"/>
                <a:cs typeface="Arial" panose="020B0604020202020204" pitchFamily="34" charset="0"/>
              </a:rPr>
              <a:t>Engaged clinical/professional teams: </a:t>
            </a:r>
          </a:p>
          <a:p>
            <a:r>
              <a:rPr lang="en-US" sz="1400" b="1" dirty="0">
                <a:latin typeface="Arial" panose="020B0604020202020204" pitchFamily="34" charset="0"/>
                <a:cs typeface="Arial" panose="020B0604020202020204" pitchFamily="34" charset="0"/>
              </a:rPr>
              <a:t>MDTs</a:t>
            </a:r>
            <a:r>
              <a:rPr lang="en-US" sz="1400" dirty="0">
                <a:latin typeface="Arial" panose="020B0604020202020204" pitchFamily="34" charset="0"/>
                <a:cs typeface="Arial" panose="020B0604020202020204" pitchFamily="34" charset="0"/>
              </a:rPr>
              <a:t>(</a:t>
            </a:r>
            <a:r>
              <a:rPr lang="en-US" sz="1400" b="1" dirty="0">
                <a:latin typeface="Arial" panose="020B0604020202020204" pitchFamily="34" charset="0"/>
                <a:cs typeface="Arial" panose="020B0604020202020204" pitchFamily="34" charset="0"/>
              </a:rPr>
              <a:t>neurologists, nurses, genetic psychologist</a:t>
            </a:r>
            <a:r>
              <a:rPr lang="en-US" sz="1400" dirty="0">
                <a:latin typeface="Arial" panose="020B0604020202020204" pitchFamily="34" charset="0"/>
                <a:cs typeface="Arial" panose="020B0604020202020204" pitchFamily="34" charset="0"/>
              </a:rPr>
              <a:t>) coordinate review, treatment, and transitions, ensuring proactive and responsive care for</a:t>
            </a:r>
            <a:r>
              <a:rPr lang="en-US" sz="1400" b="1" dirty="0">
                <a:latin typeface="Arial" panose="020B0604020202020204" pitchFamily="34" charset="0"/>
                <a:cs typeface="Arial" panose="020B0604020202020204" pitchFamily="34" charset="0"/>
              </a:rPr>
              <a:t> NF1</a:t>
            </a:r>
            <a:r>
              <a:rPr lang="en-US" sz="1400" dirty="0">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Coulter, A. et al. (2016)</a:t>
            </a:r>
            <a:endParaRPr lang="en-US" sz="1400" dirty="0">
              <a:latin typeface="Arial" panose="020B0604020202020204" pitchFamily="34" charset="0"/>
              <a:cs typeface="Arial" panose="020B0604020202020204" pitchFamily="34" charset="0"/>
            </a:endParaRPr>
          </a:p>
          <a:p>
            <a:endParaRPr lang="en-US" sz="1400" dirty="0">
              <a:solidFill>
                <a:srgbClr val="7030A0"/>
              </a:solidFill>
              <a:latin typeface="Arial" panose="020B0604020202020204" pitchFamily="34" charset="0"/>
              <a:cs typeface="Arial" panose="020B0604020202020204" pitchFamily="34" charset="0"/>
            </a:endParaRPr>
          </a:p>
          <a:p>
            <a:r>
              <a:rPr lang="en-US" b="1" dirty="0">
                <a:solidFill>
                  <a:srgbClr val="7030A0"/>
                </a:solidFill>
                <a:latin typeface="Arial" panose="020B0604020202020204" pitchFamily="34" charset="0"/>
                <a:cs typeface="Arial" panose="020B0604020202020204" pitchFamily="34" charset="0"/>
              </a:rPr>
              <a:t>Commissioning community and digital foundations: </a:t>
            </a:r>
          </a:p>
          <a:p>
            <a:r>
              <a:rPr lang="en-US" sz="1400" dirty="0">
                <a:latin typeface="Arial" panose="020B0604020202020204" pitchFamily="34" charset="0"/>
                <a:cs typeface="Arial" panose="020B0604020202020204" pitchFamily="34" charset="0"/>
              </a:rPr>
              <a:t>Strong links to charities(</a:t>
            </a:r>
            <a:r>
              <a:rPr lang="en-US" sz="1400" b="1" dirty="0" err="1">
                <a:latin typeface="Arial" panose="020B0604020202020204" pitchFamily="34" charset="0"/>
                <a:cs typeface="Arial" panose="020B0604020202020204" pitchFamily="34" charset="0"/>
              </a:rPr>
              <a:t>nervetumours</a:t>
            </a:r>
            <a:r>
              <a:rPr lang="en-US" sz="1400" b="1" dirty="0">
                <a:latin typeface="Arial" panose="020B0604020202020204" pitchFamily="34" charset="0"/>
                <a:cs typeface="Arial" panose="020B0604020202020204" pitchFamily="34" charset="0"/>
              </a:rPr>
              <a:t>, UK</a:t>
            </a:r>
            <a:r>
              <a:rPr lang="en-US" sz="1400" dirty="0">
                <a:latin typeface="Arial" panose="020B0604020202020204" pitchFamily="34" charset="0"/>
                <a:cs typeface="Arial" panose="020B0604020202020204" pitchFamily="34" charset="0"/>
              </a:rPr>
              <a:t>), community support, digital apps and social prescribing provide holistic accessible support behind hospital care.(</a:t>
            </a:r>
            <a:r>
              <a:rPr lang="en-IN" sz="1400" dirty="0">
                <a:latin typeface="Arial" panose="020B0604020202020204" pitchFamily="34" charset="0"/>
                <a:cs typeface="Arial" panose="020B0604020202020204" pitchFamily="34" charset="0"/>
              </a:rPr>
              <a:t>The King’s Fund (2013)</a:t>
            </a:r>
            <a:endParaRPr lang="en-US" sz="1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7716220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10;&#10;AI-generated content may be incorrect.">
            <a:extLst>
              <a:ext uri="{FF2B5EF4-FFF2-40B4-BE49-F238E27FC236}">
                <a16:creationId xmlns:a16="http://schemas.microsoft.com/office/drawing/2014/main" id="{919882D1-A1E8-F6DA-1019-6AAD72504A39}"/>
              </a:ext>
            </a:extLst>
          </p:cNvPr>
          <p:cNvPicPr>
            <a:picLocks noChangeAspect="1"/>
          </p:cNvPicPr>
          <p:nvPr/>
        </p:nvPicPr>
        <p:blipFill>
          <a:blip r:embed="rId2"/>
          <a:srcRect l="45672" t="41424" r="27558" b="22134"/>
          <a:stretch>
            <a:fillRect/>
          </a:stretch>
        </p:blipFill>
        <p:spPr>
          <a:xfrm>
            <a:off x="3368040" y="523368"/>
            <a:ext cx="6563802" cy="5811264"/>
          </a:xfrm>
          <a:prstGeom prst="rect">
            <a:avLst/>
          </a:prstGeom>
        </p:spPr>
      </p:pic>
      <p:sp>
        <p:nvSpPr>
          <p:cNvPr id="5" name="TextBox 4">
            <a:extLst>
              <a:ext uri="{FF2B5EF4-FFF2-40B4-BE49-F238E27FC236}">
                <a16:creationId xmlns:a16="http://schemas.microsoft.com/office/drawing/2014/main" id="{2E231AD0-E76D-B5D2-BDC6-CA74AB467211}"/>
              </a:ext>
            </a:extLst>
          </p:cNvPr>
          <p:cNvSpPr txBox="1"/>
          <p:nvPr/>
        </p:nvSpPr>
        <p:spPr>
          <a:xfrm>
            <a:off x="3611880" y="6334632"/>
            <a:ext cx="631996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Source:</a:t>
            </a:r>
            <a:r>
              <a:rPr lang="en-IN" dirty="0">
                <a:latin typeface="Arial" panose="020B0604020202020204" pitchFamily="34" charset="0"/>
                <a:cs typeface="Arial" panose="020B0604020202020204" pitchFamily="34" charset="0"/>
              </a:rPr>
              <a:t> NHS England, House of Care model, 2016” </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42398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9E289-609B-4137-AA21-7E30CAFCF9E3}"/>
              </a:ext>
            </a:extLst>
          </p:cNvPr>
          <p:cNvSpPr>
            <a:spLocks noGrp="1"/>
          </p:cNvSpPr>
          <p:nvPr>
            <p:ph type="title"/>
          </p:nvPr>
        </p:nvSpPr>
        <p:spPr>
          <a:xfrm>
            <a:off x="1687668" y="624110"/>
            <a:ext cx="4851217" cy="774916"/>
          </a:xfrm>
        </p:spPr>
        <p:txBody>
          <a:bodyPr vert="horz" lIns="91440" tIns="45720" rIns="91440" bIns="45720" rtlCol="0" anchor="t">
            <a:normAutofit/>
          </a:bodyPr>
          <a:lstStyle/>
          <a:p>
            <a:r>
              <a:rPr lang="en-US" sz="3200" b="1" dirty="0">
                <a:solidFill>
                  <a:srgbClr val="7030A0"/>
                </a:solidFill>
                <a:latin typeface="Arial" panose="020B0604020202020204" pitchFamily="34" charset="0"/>
                <a:cs typeface="Arial" panose="020B0604020202020204" pitchFamily="34" charset="0"/>
              </a:rPr>
              <a:t>Treatment Options (UK)</a:t>
            </a:r>
          </a:p>
        </p:txBody>
      </p:sp>
      <p:sp>
        <p:nvSpPr>
          <p:cNvPr id="3" name="TextBox 2">
            <a:extLst>
              <a:ext uri="{FF2B5EF4-FFF2-40B4-BE49-F238E27FC236}">
                <a16:creationId xmlns:a16="http://schemas.microsoft.com/office/drawing/2014/main" id="{55883ADC-7A08-B0A7-3422-DCEED485D6B4}"/>
              </a:ext>
            </a:extLst>
          </p:cNvPr>
          <p:cNvSpPr txBox="1"/>
          <p:nvPr/>
        </p:nvSpPr>
        <p:spPr>
          <a:xfrm>
            <a:off x="2239475" y="1302196"/>
            <a:ext cx="4140772" cy="3777622"/>
          </a:xfrm>
          <a:prstGeom prst="rect">
            <a:avLst/>
          </a:prstGeom>
        </p:spPr>
        <p:txBody>
          <a:bodyPr vert="horz" lIns="91440" tIns="45720" rIns="91440" bIns="45720" rtlCol="0">
            <a:normAutofit/>
          </a:bodyPr>
          <a:lstStyle/>
          <a:p>
            <a:pPr>
              <a:spcBef>
                <a:spcPts val="1000"/>
              </a:spcBef>
              <a:buClr>
                <a:schemeClr val="accent1"/>
              </a:buClr>
            </a:pPr>
            <a:r>
              <a:rPr lang="en-US" sz="1400" b="1" dirty="0">
                <a:solidFill>
                  <a:srgbClr val="000000"/>
                </a:solidFill>
                <a:latin typeface="Arial" panose="020B0604020202020204" pitchFamily="34" charset="0"/>
                <a:cs typeface="Arial" panose="020B0604020202020204" pitchFamily="34" charset="0"/>
              </a:rPr>
              <a:t>No cure</a:t>
            </a:r>
            <a:r>
              <a:rPr lang="en-US" sz="1400" dirty="0">
                <a:solidFill>
                  <a:srgbClr val="000000"/>
                </a:solidFill>
                <a:latin typeface="Arial" panose="020B0604020202020204" pitchFamily="34" charset="0"/>
                <a:cs typeface="Arial" panose="020B0604020202020204" pitchFamily="34" charset="0"/>
              </a:rPr>
              <a:t> but treatment aims to manage complications.</a:t>
            </a:r>
          </a:p>
          <a:p>
            <a:pPr>
              <a:spcBef>
                <a:spcPts val="1000"/>
              </a:spcBef>
              <a:buClr>
                <a:schemeClr val="accent1"/>
              </a:buClr>
              <a:buFont typeface="Wingdings 3" charset="2"/>
              <a:buChar char=""/>
            </a:pPr>
            <a:endParaRPr lang="en-US" sz="1400" dirty="0">
              <a:solidFill>
                <a:srgbClr val="000000"/>
              </a:solidFill>
              <a:latin typeface="Arial" panose="020B0604020202020204" pitchFamily="34" charset="0"/>
              <a:cs typeface="Arial" panose="020B0604020202020204" pitchFamily="34" charset="0"/>
            </a:endParaRPr>
          </a:p>
          <a:p>
            <a:pPr>
              <a:spcBef>
                <a:spcPts val="1000"/>
              </a:spcBef>
              <a:buClr>
                <a:schemeClr val="accent1"/>
              </a:buClr>
            </a:pPr>
            <a:r>
              <a:rPr lang="en-US" b="1" dirty="0" err="1">
                <a:solidFill>
                  <a:srgbClr val="7030A0"/>
                </a:solidFill>
                <a:latin typeface="Arial" panose="020B0604020202020204" pitchFamily="34" charset="0"/>
                <a:cs typeface="Arial" panose="020B0604020202020204" pitchFamily="34" charset="0"/>
              </a:rPr>
              <a:t>Selumetinb</a:t>
            </a:r>
            <a:r>
              <a:rPr lang="en-US" b="1" dirty="0">
                <a:solidFill>
                  <a:srgbClr val="7030A0"/>
                </a:solidFill>
                <a:latin typeface="Arial" panose="020B0604020202020204" pitchFamily="34" charset="0"/>
                <a:cs typeface="Arial" panose="020B0604020202020204" pitchFamily="34" charset="0"/>
              </a:rPr>
              <a:t> (MEK Inhibitor): </a:t>
            </a:r>
          </a:p>
          <a:p>
            <a:pPr marL="285750" indent="-285750">
              <a:spcBef>
                <a:spcPts val="1000"/>
              </a:spcBef>
              <a:buClr>
                <a:schemeClr val="accent1"/>
              </a:buClr>
              <a:buFont typeface="Arial" panose="020B0604020202020204" pitchFamily="34" charset="0"/>
              <a:buChar char="•"/>
            </a:pPr>
            <a:r>
              <a:rPr lang="en-US" sz="1400" b="1" dirty="0">
                <a:solidFill>
                  <a:srgbClr val="000000"/>
                </a:solidFill>
                <a:latin typeface="Arial" panose="020B0604020202020204" pitchFamily="34" charset="0"/>
                <a:cs typeface="Arial" panose="020B0604020202020204" pitchFamily="34" charset="0"/>
              </a:rPr>
              <a:t>NHS</a:t>
            </a:r>
            <a:r>
              <a:rPr lang="en-US" sz="1400" dirty="0">
                <a:solidFill>
                  <a:srgbClr val="000000"/>
                </a:solidFill>
                <a:latin typeface="Arial" panose="020B0604020202020204" pitchFamily="34" charset="0"/>
                <a:cs typeface="Arial" panose="020B0604020202020204" pitchFamily="34" charset="0"/>
              </a:rPr>
              <a:t>-founded for inoperable </a:t>
            </a:r>
            <a:r>
              <a:rPr lang="en-US" sz="1400" b="1" dirty="0">
                <a:solidFill>
                  <a:srgbClr val="000000"/>
                </a:solidFill>
                <a:latin typeface="Arial" panose="020B0604020202020204" pitchFamily="34" charset="0"/>
                <a:cs typeface="Arial" panose="020B0604020202020204" pitchFamily="34" charset="0"/>
              </a:rPr>
              <a:t>plexiform neurofibromas </a:t>
            </a:r>
            <a:r>
              <a:rPr lang="en-US" sz="1400" dirty="0">
                <a:solidFill>
                  <a:srgbClr val="000000"/>
                </a:solidFill>
                <a:latin typeface="Arial" panose="020B0604020202020204" pitchFamily="34" charset="0"/>
                <a:cs typeface="Arial" panose="020B0604020202020204" pitchFamily="34" charset="0"/>
              </a:rPr>
              <a:t>in children to achieves significant reduction.</a:t>
            </a:r>
          </a:p>
          <a:p>
            <a:pPr marL="285750" indent="-285750">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Surgery for Isolated and painful </a:t>
            </a:r>
            <a:r>
              <a:rPr lang="en-US" sz="1400" dirty="0" err="1">
                <a:solidFill>
                  <a:srgbClr val="000000"/>
                </a:solidFill>
                <a:latin typeface="Arial" panose="020B0604020202020204" pitchFamily="34" charset="0"/>
                <a:cs typeface="Arial" panose="020B0604020202020204" pitchFamily="34" charset="0"/>
              </a:rPr>
              <a:t>tumours</a:t>
            </a:r>
            <a:r>
              <a:rPr lang="en-US" sz="1400" dirty="0">
                <a:solidFill>
                  <a:srgbClr val="000000"/>
                </a:solidFill>
                <a:latin typeface="Arial" panose="020B0604020202020204" pitchFamily="34" charset="0"/>
                <a:cs typeface="Arial" panose="020B0604020202020204" pitchFamily="34" charset="0"/>
              </a:rPr>
              <a:t>.</a:t>
            </a:r>
          </a:p>
          <a:p>
            <a:pPr marL="285750" indent="-285750">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Pain managed through </a:t>
            </a:r>
            <a:r>
              <a:rPr lang="en-US" sz="1400" b="1" dirty="0">
                <a:solidFill>
                  <a:srgbClr val="000000"/>
                </a:solidFill>
                <a:latin typeface="Arial" panose="020B0604020202020204" pitchFamily="34" charset="0"/>
                <a:cs typeface="Arial" panose="020B0604020202020204" pitchFamily="34" charset="0"/>
              </a:rPr>
              <a:t>NHS</a:t>
            </a:r>
            <a:r>
              <a:rPr lang="en-US" sz="1400" dirty="0">
                <a:solidFill>
                  <a:srgbClr val="000000"/>
                </a:solidFill>
                <a:latin typeface="Arial" panose="020B0604020202020204" pitchFamily="34" charset="0"/>
                <a:cs typeface="Arial" panose="020B0604020202020204" pitchFamily="34" charset="0"/>
              </a:rPr>
              <a:t> chronic pain program, plus </a:t>
            </a:r>
            <a:r>
              <a:rPr lang="en-US" sz="1400" b="1" dirty="0">
                <a:solidFill>
                  <a:srgbClr val="000000"/>
                </a:solidFill>
                <a:latin typeface="Arial" panose="020B0604020202020204" pitchFamily="34" charset="0"/>
                <a:cs typeface="Arial" panose="020B0604020202020204" pitchFamily="34" charset="0"/>
              </a:rPr>
              <a:t>Orthopedic</a:t>
            </a:r>
            <a:r>
              <a:rPr lang="en-US" sz="1400" dirty="0">
                <a:solidFill>
                  <a:srgbClr val="000000"/>
                </a:solidFill>
                <a:latin typeface="Arial" panose="020B0604020202020204" pitchFamily="34" charset="0"/>
                <a:cs typeface="Arial" panose="020B0604020202020204" pitchFamily="34" charset="0"/>
              </a:rPr>
              <a:t> and </a:t>
            </a:r>
            <a:r>
              <a:rPr lang="en-US" sz="1400" b="1" dirty="0">
                <a:solidFill>
                  <a:srgbClr val="000000"/>
                </a:solidFill>
                <a:latin typeface="Arial" panose="020B0604020202020204" pitchFamily="34" charset="0"/>
                <a:cs typeface="Arial" panose="020B0604020202020204" pitchFamily="34" charset="0"/>
              </a:rPr>
              <a:t>psychosocial</a:t>
            </a:r>
            <a:r>
              <a:rPr lang="en-US" sz="1400" dirty="0">
                <a:solidFill>
                  <a:srgbClr val="000000"/>
                </a:solidFill>
                <a:latin typeface="Arial" panose="020B0604020202020204" pitchFamily="34" charset="0"/>
                <a:cs typeface="Arial" panose="020B0604020202020204" pitchFamily="34" charset="0"/>
              </a:rPr>
              <a:t> support.</a:t>
            </a:r>
          </a:p>
          <a:p>
            <a:pPr marL="285750" indent="-285750">
              <a:spcBef>
                <a:spcPts val="1000"/>
              </a:spcBef>
              <a:buClr>
                <a:schemeClr val="accent1"/>
              </a:buClr>
              <a:buFont typeface="Arial" panose="020B0604020202020204" pitchFamily="34" charset="0"/>
              <a:buChar char="•"/>
            </a:pPr>
            <a:endParaRPr lang="en-US" sz="1600" dirty="0">
              <a:solidFill>
                <a:srgbClr val="000000"/>
              </a:solidFill>
            </a:endParaRPr>
          </a:p>
        </p:txBody>
      </p:sp>
      <p:pic>
        <p:nvPicPr>
          <p:cNvPr id="5" name="Picture 4">
            <a:extLst>
              <a:ext uri="{FF2B5EF4-FFF2-40B4-BE49-F238E27FC236}">
                <a16:creationId xmlns:a16="http://schemas.microsoft.com/office/drawing/2014/main" id="{56917BAB-ED19-D9D8-829F-9A33CE115B2C}"/>
              </a:ext>
            </a:extLst>
          </p:cNvPr>
          <p:cNvPicPr>
            <a:picLocks noChangeAspect="1"/>
          </p:cNvPicPr>
          <p:nvPr/>
        </p:nvPicPr>
        <p:blipFill>
          <a:blip r:embed="rId2"/>
          <a:stretch>
            <a:fillRect/>
          </a:stretch>
        </p:blipFill>
        <p:spPr>
          <a:xfrm>
            <a:off x="7325438" y="333501"/>
            <a:ext cx="4316271" cy="5247747"/>
          </a:xfrm>
          <a:prstGeom prst="rect">
            <a:avLst/>
          </a:prstGeom>
        </p:spPr>
      </p:pic>
      <p:sp>
        <p:nvSpPr>
          <p:cNvPr id="6" name="TextBox 5">
            <a:extLst>
              <a:ext uri="{FF2B5EF4-FFF2-40B4-BE49-F238E27FC236}">
                <a16:creationId xmlns:a16="http://schemas.microsoft.com/office/drawing/2014/main" id="{C5CDC3BE-4457-98F1-851B-5C1E67FA01AD}"/>
              </a:ext>
            </a:extLst>
          </p:cNvPr>
          <p:cNvSpPr txBox="1"/>
          <p:nvPr/>
        </p:nvSpPr>
        <p:spPr>
          <a:xfrm>
            <a:off x="9227121" y="5581248"/>
            <a:ext cx="2414588"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Source: </a:t>
            </a:r>
            <a:r>
              <a:rPr lang="en-US" sz="1400" dirty="0">
                <a:latin typeface="Arial" panose="020B0604020202020204" pitchFamily="34" charset="0"/>
                <a:cs typeface="Arial" panose="020B0604020202020204" pitchFamily="34" charset="0"/>
                <a:hlinkClick r:id="rId3"/>
              </a:rPr>
              <a:t>mdpi (2025)</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98982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90DD8-7AD0-72B5-EC34-C0948D9AC4D5}"/>
              </a:ext>
            </a:extLst>
          </p:cNvPr>
          <p:cNvSpPr>
            <a:spLocks noGrp="1"/>
          </p:cNvSpPr>
          <p:nvPr>
            <p:ph type="title"/>
          </p:nvPr>
        </p:nvSpPr>
        <p:spPr>
          <a:xfrm>
            <a:off x="2592925" y="624110"/>
            <a:ext cx="8743558" cy="758004"/>
          </a:xfrm>
        </p:spPr>
        <p:txBody>
          <a:bodyPr vert="horz" lIns="91440" tIns="45720" rIns="91440" bIns="45720" rtlCol="0" anchor="t">
            <a:normAutofit/>
          </a:bodyPr>
          <a:lstStyle/>
          <a:p>
            <a:r>
              <a:rPr lang="en-US" b="1" dirty="0"/>
              <a:t>                 </a:t>
            </a:r>
            <a:r>
              <a:rPr lang="en-US" sz="3200" b="1" dirty="0">
                <a:solidFill>
                  <a:srgbClr val="7030A0"/>
                </a:solidFill>
                <a:latin typeface="Arial" panose="020B0604020202020204" pitchFamily="34" charset="0"/>
                <a:cs typeface="Arial" panose="020B0604020202020204" pitchFamily="34" charset="0"/>
              </a:rPr>
              <a:t>Comorbidities</a:t>
            </a:r>
          </a:p>
        </p:txBody>
      </p:sp>
      <p:pic>
        <p:nvPicPr>
          <p:cNvPr id="5" name="Picture 4" descr="A person with many different organs&#10;&#10;AI-generated content may be incorrect.">
            <a:extLst>
              <a:ext uri="{FF2B5EF4-FFF2-40B4-BE49-F238E27FC236}">
                <a16:creationId xmlns:a16="http://schemas.microsoft.com/office/drawing/2014/main" id="{BEDB2DA8-BDFF-2F76-950A-3EC24BB8D338}"/>
              </a:ext>
            </a:extLst>
          </p:cNvPr>
          <p:cNvPicPr>
            <a:picLocks noChangeAspect="1"/>
          </p:cNvPicPr>
          <p:nvPr/>
        </p:nvPicPr>
        <p:blipFill>
          <a:blip r:embed="rId2"/>
          <a:stretch>
            <a:fillRect/>
          </a:stretch>
        </p:blipFill>
        <p:spPr>
          <a:xfrm>
            <a:off x="7883307" y="2215208"/>
            <a:ext cx="4191021" cy="2273628"/>
          </a:xfrm>
          <a:prstGeom prst="rect">
            <a:avLst/>
          </a:prstGeom>
        </p:spPr>
      </p:pic>
      <p:sp>
        <p:nvSpPr>
          <p:cNvPr id="6" name="TextBox 5">
            <a:extLst>
              <a:ext uri="{FF2B5EF4-FFF2-40B4-BE49-F238E27FC236}">
                <a16:creationId xmlns:a16="http://schemas.microsoft.com/office/drawing/2014/main" id="{D13564BC-0BDE-3186-011B-29BF388C6552}"/>
              </a:ext>
            </a:extLst>
          </p:cNvPr>
          <p:cNvSpPr txBox="1"/>
          <p:nvPr/>
        </p:nvSpPr>
        <p:spPr>
          <a:xfrm>
            <a:off x="8888216" y="4491267"/>
            <a:ext cx="3186112" cy="307777"/>
          </a:xfrm>
          <a:prstGeom prst="rect">
            <a:avLst/>
          </a:prstGeom>
          <a:noFill/>
        </p:spPr>
        <p:txBody>
          <a:bodyPr wrap="square" rtlCol="0">
            <a:spAutoFit/>
          </a:bodyPr>
          <a:lstStyle/>
          <a:p>
            <a:pPr>
              <a:spcAft>
                <a:spcPts val="600"/>
              </a:spcAft>
            </a:pPr>
            <a:r>
              <a:rPr lang="en-US" sz="1400" dirty="0">
                <a:latin typeface="Arial" panose="020B0604020202020204" pitchFamily="34" charset="0"/>
                <a:cs typeface="Arial" panose="020B0604020202020204" pitchFamily="34" charset="0"/>
              </a:rPr>
              <a:t>Source: </a:t>
            </a:r>
            <a:r>
              <a:rPr lang="en-US" sz="1400" dirty="0">
                <a:latin typeface="Arial" panose="020B0604020202020204" pitchFamily="34" charset="0"/>
                <a:cs typeface="Arial" panose="020B0604020202020204" pitchFamily="34" charset="0"/>
                <a:hlinkClick r:id="rId3"/>
              </a:rPr>
              <a:t>link.springer(2024)</a:t>
            </a:r>
            <a:endParaRPr lang="en-US"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6B2CE1C-77DC-50A1-879C-1700F5AF583E}"/>
              </a:ext>
            </a:extLst>
          </p:cNvPr>
          <p:cNvSpPr txBox="1"/>
          <p:nvPr/>
        </p:nvSpPr>
        <p:spPr>
          <a:xfrm>
            <a:off x="1408935" y="1382114"/>
            <a:ext cx="6474372" cy="4784900"/>
          </a:xfrm>
          <a:prstGeom prst="rect">
            <a:avLst/>
          </a:prstGeom>
          <a:noFill/>
        </p:spPr>
        <p:txBody>
          <a:bodyPr wrap="square" rtlCol="0">
            <a:spAutoFit/>
          </a:bodyPr>
          <a:lstStyle/>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Learning Disabilities&amp; ADHD:</a:t>
            </a: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Up to </a:t>
            </a:r>
            <a:r>
              <a:rPr lang="en-US" sz="1400" b="1" dirty="0">
                <a:latin typeface="Arial" panose="020B0604020202020204" pitchFamily="34" charset="0"/>
                <a:cs typeface="Arial" panose="020B0604020202020204" pitchFamily="34" charset="0"/>
              </a:rPr>
              <a:t>60% </a:t>
            </a:r>
            <a:r>
              <a:rPr lang="en-US" sz="1400" dirty="0">
                <a:latin typeface="Arial" panose="020B0604020202020204" pitchFamily="34" charset="0"/>
                <a:cs typeface="Arial" panose="020B0604020202020204" pitchFamily="34" charset="0"/>
              </a:rPr>
              <a:t>of children with</a:t>
            </a:r>
            <a:r>
              <a:rPr lang="en-US" sz="1400" b="1" dirty="0">
                <a:latin typeface="Arial" panose="020B0604020202020204" pitchFamily="34" charset="0"/>
                <a:cs typeface="Arial" panose="020B0604020202020204" pitchFamily="34" charset="0"/>
              </a:rPr>
              <a:t> NF1</a:t>
            </a:r>
            <a:r>
              <a:rPr lang="en-US" sz="1400" dirty="0">
                <a:latin typeface="Arial" panose="020B0604020202020204" pitchFamily="34" charset="0"/>
                <a:cs typeface="Arial" panose="020B0604020202020204" pitchFamily="34" charset="0"/>
              </a:rPr>
              <a:t> have </a:t>
            </a:r>
            <a:r>
              <a:rPr lang="en-US" sz="1400" b="1" dirty="0">
                <a:latin typeface="Arial" panose="020B0604020202020204" pitchFamily="34" charset="0"/>
                <a:cs typeface="Arial" panose="020B0604020202020204" pitchFamily="34" charset="0"/>
              </a:rPr>
              <a:t>learning difficulties </a:t>
            </a:r>
            <a:r>
              <a:rPr lang="en-US" sz="1400" dirty="0">
                <a:latin typeface="Arial" panose="020B0604020202020204" pitchFamily="34" charset="0"/>
                <a:cs typeface="Arial" panose="020B0604020202020204" pitchFamily="34" charset="0"/>
              </a:rPr>
              <a:t>and</a:t>
            </a:r>
            <a:r>
              <a:rPr lang="en-US" sz="1400" b="1" dirty="0">
                <a:latin typeface="Arial" panose="020B0604020202020204" pitchFamily="34" charset="0"/>
                <a:cs typeface="Arial" panose="020B0604020202020204" pitchFamily="34" charset="0"/>
              </a:rPr>
              <a:t> ADHD </a:t>
            </a:r>
            <a:r>
              <a:rPr lang="en-US" sz="1400" dirty="0">
                <a:latin typeface="Arial" panose="020B0604020202020204" pitchFamily="34" charset="0"/>
                <a:cs typeface="Arial" panose="020B0604020202020204" pitchFamily="34" charset="0"/>
              </a:rPr>
              <a:t>impacting academic achievement and daily life, </a:t>
            </a:r>
            <a:r>
              <a:rPr lang="en-US" sz="1400" b="1" dirty="0">
                <a:latin typeface="Arial" panose="020B0604020202020204" pitchFamily="34" charset="0"/>
                <a:cs typeface="Arial" panose="020B0604020202020204" pitchFamily="34" charset="0"/>
              </a:rPr>
              <a:t>cognitive</a:t>
            </a:r>
            <a:r>
              <a:rPr lang="en-US" sz="1400" dirty="0">
                <a:latin typeface="Arial" panose="020B0604020202020204" pitchFamily="34" charset="0"/>
                <a:cs typeface="Arial" panose="020B0604020202020204" pitchFamily="34" charset="0"/>
              </a:rPr>
              <a:t> environments range from mild to moderate in severity.(</a:t>
            </a:r>
            <a:r>
              <a:rPr lang="en-IN" sz="1400" dirty="0" err="1">
                <a:latin typeface="Arial" panose="020B0604020202020204" pitchFamily="34" charset="0"/>
                <a:cs typeface="Arial" panose="020B0604020202020204" pitchFamily="34" charset="0"/>
              </a:rPr>
              <a:t>GeneReviews</a:t>
            </a:r>
            <a:r>
              <a:rPr lang="en-IN" sz="1400" dirty="0">
                <a:latin typeface="Arial" panose="020B0604020202020204" pitchFamily="34" charset="0"/>
                <a:cs typeface="Arial" panose="020B0604020202020204" pitchFamily="34" charset="0"/>
              </a:rPr>
              <a:t> (2025)</a:t>
            </a:r>
            <a:endParaRPr lang="en-US" sz="1400" dirty="0">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Optic Pathway, Gliomas:</a:t>
            </a:r>
          </a:p>
          <a:p>
            <a:pPr marL="285750" indent="-285750">
              <a:lnSpc>
                <a:spcPct val="90000"/>
              </a:lnSpc>
              <a:spcBef>
                <a:spcPts val="1000"/>
              </a:spcBef>
              <a:buClr>
                <a:schemeClr val="accent1"/>
              </a:buClr>
              <a:buFont typeface="Arial" panose="020B0604020202020204" pitchFamily="34" charset="0"/>
              <a:buChar char="•"/>
            </a:pPr>
            <a:r>
              <a:rPr lang="en-US" sz="1400" b="1" dirty="0">
                <a:latin typeface="Arial" panose="020B0604020202020204" pitchFamily="34" charset="0"/>
                <a:cs typeface="Arial" panose="020B0604020202020204" pitchFamily="34" charset="0"/>
              </a:rPr>
              <a:t>15</a:t>
            </a:r>
            <a:r>
              <a:rPr lang="en-US" sz="1400" dirty="0">
                <a:latin typeface="Arial" panose="020B0604020202020204" pitchFamily="34" charset="0"/>
                <a:cs typeface="Arial" panose="020B0604020202020204" pitchFamily="34" charset="0"/>
              </a:rPr>
              <a:t> to </a:t>
            </a:r>
            <a:r>
              <a:rPr lang="en-US" sz="1400" b="1" dirty="0">
                <a:latin typeface="Arial" panose="020B0604020202020204" pitchFamily="34" charset="0"/>
                <a:cs typeface="Arial" panose="020B0604020202020204" pitchFamily="34" charset="0"/>
              </a:rPr>
              <a:t>20% </a:t>
            </a:r>
            <a:r>
              <a:rPr lang="en-US" sz="1400" dirty="0">
                <a:latin typeface="Arial" panose="020B0604020202020204" pitchFamily="34" charset="0"/>
                <a:cs typeface="Arial" panose="020B0604020202020204" pitchFamily="34" charset="0"/>
              </a:rPr>
              <a:t>of patients develop these begin </a:t>
            </a:r>
            <a:r>
              <a:rPr lang="en-US" sz="1400" b="1" dirty="0">
                <a:latin typeface="Arial" panose="020B0604020202020204" pitchFamily="34" charset="0"/>
                <a:cs typeface="Arial" panose="020B0604020202020204" pitchFamily="34" charset="0"/>
              </a:rPr>
              <a:t>brain </a:t>
            </a:r>
            <a:r>
              <a:rPr lang="en-US" sz="1400" b="1" dirty="0" err="1">
                <a:latin typeface="Arial" panose="020B0604020202020204" pitchFamily="34" charset="0"/>
                <a:cs typeface="Arial" panose="020B0604020202020204" pitchFamily="34" charset="0"/>
              </a:rPr>
              <a:t>tumours</a:t>
            </a:r>
            <a:r>
              <a:rPr lang="en-US" sz="1400" b="1"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which can lead to </a:t>
            </a:r>
            <a:r>
              <a:rPr lang="en-US" sz="1400" b="1" dirty="0">
                <a:latin typeface="Arial" panose="020B0604020202020204" pitchFamily="34" charset="0"/>
                <a:cs typeface="Arial" panose="020B0604020202020204" pitchFamily="34" charset="0"/>
              </a:rPr>
              <a:t>vision laws, proptosis, </a:t>
            </a:r>
            <a:r>
              <a:rPr lang="en-US" sz="1400" dirty="0">
                <a:latin typeface="Arial" panose="020B0604020202020204" pitchFamily="34" charset="0"/>
                <a:cs typeface="Arial" panose="020B0604020202020204" pitchFamily="34" charset="0"/>
              </a:rPr>
              <a:t>or</a:t>
            </a:r>
            <a:r>
              <a:rPr lang="en-US" sz="1400" b="1" dirty="0">
                <a:latin typeface="Arial" panose="020B0604020202020204" pitchFamily="34" charset="0"/>
                <a:cs typeface="Arial" panose="020B0604020202020204" pitchFamily="34" charset="0"/>
              </a:rPr>
              <a:t> endocrinology issues</a:t>
            </a:r>
            <a:r>
              <a:rPr lang="en-US" sz="1400" dirty="0">
                <a:latin typeface="Arial" panose="020B0604020202020204" pitchFamily="34" charset="0"/>
                <a:cs typeface="Arial" panose="020B0604020202020204" pitchFamily="34" charset="0"/>
              </a:rPr>
              <a:t>. Most are diagnosed in childhood with symptoms progressing slowly.(</a:t>
            </a:r>
            <a:r>
              <a:rPr lang="en-IN" sz="1400" dirty="0">
                <a:latin typeface="Arial" panose="020B0604020202020204" pitchFamily="34" charset="0"/>
                <a:cs typeface="Arial" panose="020B0604020202020204" pitchFamily="34" charset="0"/>
              </a:rPr>
              <a:t>NHS (2025)</a:t>
            </a:r>
            <a:endParaRPr lang="en-US" sz="1400" dirty="0">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Scoliosis&amp; Bone Abnormalities:</a:t>
            </a: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Skeletal problems are reported in </a:t>
            </a:r>
            <a:r>
              <a:rPr lang="en-US" sz="1400" b="1" dirty="0">
                <a:latin typeface="Arial" panose="020B0604020202020204" pitchFamily="34" charset="0"/>
                <a:cs typeface="Arial" panose="020B0604020202020204" pitchFamily="34" charset="0"/>
              </a:rPr>
              <a:t>10</a:t>
            </a:r>
            <a:r>
              <a:rPr lang="en-US" sz="1400" dirty="0">
                <a:latin typeface="Arial" panose="020B0604020202020204" pitchFamily="34" charset="0"/>
                <a:cs typeface="Arial" panose="020B0604020202020204" pitchFamily="34" charset="0"/>
              </a:rPr>
              <a:t> to </a:t>
            </a:r>
            <a:r>
              <a:rPr lang="en-US" sz="1400" b="1" dirty="0">
                <a:latin typeface="Arial" panose="020B0604020202020204" pitchFamily="34" charset="0"/>
                <a:cs typeface="Arial" panose="020B0604020202020204" pitchFamily="34" charset="0"/>
              </a:rPr>
              <a:t>20% of NF1 </a:t>
            </a:r>
            <a:r>
              <a:rPr lang="en-US" sz="1400" dirty="0">
                <a:latin typeface="Arial" panose="020B0604020202020204" pitchFamily="34" charset="0"/>
                <a:cs typeface="Arial" panose="020B0604020202020204" pitchFamily="34" charset="0"/>
              </a:rPr>
              <a:t>cases, including </a:t>
            </a:r>
            <a:r>
              <a:rPr lang="en-US" sz="1400" b="1" dirty="0">
                <a:latin typeface="Arial" panose="020B0604020202020204" pitchFamily="34" charset="0"/>
                <a:cs typeface="Arial" panose="020B0604020202020204" pitchFamily="34" charset="0"/>
              </a:rPr>
              <a:t>spinal curvature </a:t>
            </a:r>
            <a:r>
              <a:rPr lang="en-US" sz="1400" dirty="0">
                <a:latin typeface="Arial" panose="020B0604020202020204" pitchFamily="34" charset="0"/>
                <a:cs typeface="Arial" panose="020B0604020202020204" pitchFamily="34" charset="0"/>
              </a:rPr>
              <a:t>and</a:t>
            </a:r>
            <a:r>
              <a:rPr lang="en-US" sz="1400" b="1" dirty="0">
                <a:latin typeface="Arial" panose="020B0604020202020204" pitchFamily="34" charset="0"/>
                <a:cs typeface="Arial" panose="020B0604020202020204" pitchFamily="34" charset="0"/>
              </a:rPr>
              <a:t> bone dysplasia, </a:t>
            </a:r>
            <a:r>
              <a:rPr lang="en-US" sz="1400" dirty="0">
                <a:latin typeface="Arial" panose="020B0604020202020204" pitchFamily="34" charset="0"/>
                <a:cs typeface="Arial" panose="020B0604020202020204" pitchFamily="34" charset="0"/>
              </a:rPr>
              <a:t>born</a:t>
            </a:r>
            <a:r>
              <a:rPr lang="en-US" sz="1400" b="1" dirty="0">
                <a:latin typeface="Arial" panose="020B0604020202020204" pitchFamily="34" charset="0"/>
                <a:cs typeface="Arial" panose="020B0604020202020204" pitchFamily="34" charset="0"/>
              </a:rPr>
              <a:t> fragility</a:t>
            </a:r>
            <a:r>
              <a:rPr lang="en-US" sz="1400" dirty="0">
                <a:latin typeface="Arial" panose="020B0604020202020204" pitchFamily="34" charset="0"/>
                <a:cs typeface="Arial" panose="020B0604020202020204" pitchFamily="34" charset="0"/>
              </a:rPr>
              <a:t> and poor healing may require </a:t>
            </a:r>
            <a:r>
              <a:rPr lang="en-US" sz="1400" b="1" dirty="0">
                <a:latin typeface="Arial" panose="020B0604020202020204" pitchFamily="34" charset="0"/>
                <a:cs typeface="Arial" panose="020B0604020202020204" pitchFamily="34" charset="0"/>
              </a:rPr>
              <a:t>surgical corrections (</a:t>
            </a:r>
            <a:r>
              <a:rPr lang="en-IN" sz="1400" dirty="0">
                <a:latin typeface="Arial" panose="020B0604020202020204" pitchFamily="34" charset="0"/>
                <a:cs typeface="Arial" panose="020B0604020202020204" pitchFamily="34" charset="0"/>
              </a:rPr>
              <a:t>North, K. et al. (2015) )</a:t>
            </a:r>
            <a:endParaRPr lang="en-US" sz="1400" b="1" dirty="0">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Increased Cancer Risk:</a:t>
            </a: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People with NF1 have an 8 to 30% lifetime risk of developing malignant, peripheral nerve sheet tumors. Additionally, woman under age 50 have a 4254 higher risk of breast cancer compared to general population.(</a:t>
            </a:r>
            <a:r>
              <a:rPr lang="en-IN" sz="1400" dirty="0">
                <a:latin typeface="Arial" panose="020B0604020202020204" pitchFamily="34" charset="0"/>
                <a:cs typeface="Arial" panose="020B0604020202020204" pitchFamily="34" charset="0"/>
              </a:rPr>
              <a:t>Nature Reviews Clinical Oncology (2019))</a:t>
            </a:r>
            <a:endParaRPr lang="en-US" sz="1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41862477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9E379-EC3F-3E70-0C38-2DCEA8524E5F}"/>
              </a:ext>
            </a:extLst>
          </p:cNvPr>
          <p:cNvSpPr>
            <a:spLocks noGrp="1"/>
          </p:cNvSpPr>
          <p:nvPr>
            <p:ph type="title"/>
          </p:nvPr>
        </p:nvSpPr>
        <p:spPr>
          <a:xfrm>
            <a:off x="3600773" y="0"/>
            <a:ext cx="4218923" cy="1019280"/>
          </a:xfrm>
        </p:spPr>
        <p:txBody>
          <a:bodyPr vert="horz" lIns="91440" tIns="45720" rIns="91440" bIns="45720" rtlCol="0" anchor="t">
            <a:noAutofit/>
          </a:bodyPr>
          <a:lstStyle/>
          <a:p>
            <a:r>
              <a:rPr lang="en-US" sz="3200" b="1" dirty="0"/>
              <a:t>                              </a:t>
            </a:r>
            <a:r>
              <a:rPr lang="en-US" sz="3200" b="1" dirty="0">
                <a:solidFill>
                  <a:srgbClr val="7030A0"/>
                </a:solidFill>
                <a:latin typeface="Arial" panose="020B0604020202020204" pitchFamily="34" charset="0"/>
                <a:cs typeface="Arial" panose="020B0604020202020204" pitchFamily="34" charset="0"/>
              </a:rPr>
              <a:t>Prevention For NF1</a:t>
            </a:r>
          </a:p>
        </p:txBody>
      </p:sp>
      <p:sp>
        <p:nvSpPr>
          <p:cNvPr id="3" name="TextBox 2">
            <a:extLst>
              <a:ext uri="{FF2B5EF4-FFF2-40B4-BE49-F238E27FC236}">
                <a16:creationId xmlns:a16="http://schemas.microsoft.com/office/drawing/2014/main" id="{DB2653A4-2530-82A5-C608-4AFB8B1C70B8}"/>
              </a:ext>
            </a:extLst>
          </p:cNvPr>
          <p:cNvSpPr txBox="1"/>
          <p:nvPr/>
        </p:nvSpPr>
        <p:spPr>
          <a:xfrm>
            <a:off x="1289920" y="1280890"/>
            <a:ext cx="5352617" cy="5577110"/>
          </a:xfrm>
          <a:prstGeom prst="rect">
            <a:avLst/>
          </a:prstGeom>
        </p:spPr>
        <p:txBody>
          <a:bodyPr vert="horz" lIns="91440" tIns="45720" rIns="91440" bIns="45720" rtlCol="0">
            <a:noAutofit/>
          </a:bodyPr>
          <a:lstStyle/>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Genetic Counselling</a:t>
            </a:r>
            <a:r>
              <a:rPr lang="en-US" b="1" dirty="0">
                <a:solidFill>
                  <a:srgbClr val="000000"/>
                </a:solidFill>
                <a:latin typeface="Arial" panose="020B0604020202020204" pitchFamily="34" charset="0"/>
                <a:cs typeface="Arial" panose="020B0604020202020204" pitchFamily="34" charset="0"/>
              </a:rPr>
              <a:t>:</a:t>
            </a:r>
          </a:p>
          <a:p>
            <a:pPr marL="285750" indent="-285750">
              <a:lnSpc>
                <a:spcPct val="90000"/>
              </a:lnSpc>
              <a:spcBef>
                <a:spcPts val="1000"/>
              </a:spcBef>
              <a:buClr>
                <a:schemeClr val="accent1"/>
              </a:buClr>
              <a:buFont typeface="Arial" panose="020B0604020202020204" pitchFamily="34" charset="0"/>
              <a:buChar char="•"/>
            </a:pPr>
            <a:r>
              <a:rPr lang="en-US" sz="1400" b="1" dirty="0">
                <a:solidFill>
                  <a:srgbClr val="000000"/>
                </a:solidFill>
                <a:latin typeface="Arial" panose="020B0604020202020204" pitchFamily="34" charset="0"/>
                <a:cs typeface="Arial" panose="020B0604020202020204" pitchFamily="34" charset="0"/>
              </a:rPr>
              <a:t>Counselling</a:t>
            </a:r>
            <a:r>
              <a:rPr lang="en-US" sz="1400" dirty="0">
                <a:solidFill>
                  <a:srgbClr val="000000"/>
                </a:solidFill>
                <a:latin typeface="Arial" panose="020B0604020202020204" pitchFamily="34" charset="0"/>
                <a:cs typeface="Arial" panose="020B0604020202020204" pitchFamily="34" charset="0"/>
              </a:rPr>
              <a:t> and </a:t>
            </a:r>
            <a:r>
              <a:rPr lang="en-US" sz="1400" b="1" dirty="0">
                <a:solidFill>
                  <a:srgbClr val="000000"/>
                </a:solidFill>
                <a:latin typeface="Arial" panose="020B0604020202020204" pitchFamily="34" charset="0"/>
                <a:cs typeface="Arial" panose="020B0604020202020204" pitchFamily="34" charset="0"/>
              </a:rPr>
              <a:t>education</a:t>
            </a:r>
            <a:r>
              <a:rPr lang="en-US" sz="1400" dirty="0">
                <a:solidFill>
                  <a:srgbClr val="000000"/>
                </a:solidFill>
                <a:latin typeface="Arial" panose="020B0604020202020204" pitchFamily="34" charset="0"/>
                <a:cs typeface="Arial" panose="020B0604020202020204" pitchFamily="34" charset="0"/>
              </a:rPr>
              <a:t> to individuals with </a:t>
            </a:r>
            <a:r>
              <a:rPr lang="en-US" sz="1400" b="1" dirty="0">
                <a:solidFill>
                  <a:srgbClr val="000000"/>
                </a:solidFill>
                <a:latin typeface="Arial" panose="020B0604020202020204" pitchFamily="34" charset="0"/>
                <a:cs typeface="Arial" panose="020B0604020202020204" pitchFamily="34" charset="0"/>
              </a:rPr>
              <a:t>NF1</a:t>
            </a:r>
            <a:r>
              <a:rPr lang="en-US" sz="1400" dirty="0">
                <a:solidFill>
                  <a:srgbClr val="000000"/>
                </a:solidFill>
                <a:latin typeface="Arial" panose="020B0604020202020204" pitchFamily="34" charset="0"/>
                <a:cs typeface="Arial" panose="020B0604020202020204" pitchFamily="34" charset="0"/>
              </a:rPr>
              <a:t> one or those with family history, helping families understand risk </a:t>
            </a:r>
            <a:r>
              <a:rPr lang="en-US" sz="1400" b="1" dirty="0">
                <a:solidFill>
                  <a:srgbClr val="000000"/>
                </a:solidFill>
                <a:latin typeface="Arial" panose="020B0604020202020204" pitchFamily="34" charset="0"/>
                <a:cs typeface="Arial" panose="020B0604020202020204" pitchFamily="34" charset="0"/>
              </a:rPr>
              <a:t>risks</a:t>
            </a:r>
            <a:r>
              <a:rPr lang="en-US" sz="1400" dirty="0">
                <a:solidFill>
                  <a:srgbClr val="000000"/>
                </a:solidFill>
                <a:latin typeface="Arial" panose="020B0604020202020204" pitchFamily="34" charset="0"/>
                <a:cs typeface="Arial" panose="020B0604020202020204" pitchFamily="34" charset="0"/>
              </a:rPr>
              <a:t> and reproductive options, including parental or genetic diagnosis.(</a:t>
            </a:r>
            <a:r>
              <a:rPr lang="en-IN" sz="1400" dirty="0">
                <a:latin typeface="Arial" panose="020B0604020202020204" pitchFamily="34" charset="0"/>
                <a:cs typeface="Arial" panose="020B0604020202020204" pitchFamily="34" charset="0"/>
              </a:rPr>
              <a:t>MedlinePlus Genetics (2019</a:t>
            </a:r>
            <a:r>
              <a:rPr lang="en-IN" sz="1400" dirty="0"/>
              <a:t>)</a:t>
            </a:r>
            <a:endParaRPr lang="en-US" sz="1400" dirty="0">
              <a:solidFill>
                <a:srgbClr val="000000"/>
              </a:solidFill>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Early Detection And Monitoring:</a:t>
            </a: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While</a:t>
            </a:r>
            <a:r>
              <a:rPr lang="en-US" sz="1400" b="1" dirty="0">
                <a:solidFill>
                  <a:srgbClr val="000000"/>
                </a:solidFill>
                <a:latin typeface="Arial" panose="020B0604020202020204" pitchFamily="34" charset="0"/>
                <a:cs typeface="Arial" panose="020B0604020202020204" pitchFamily="34" charset="0"/>
              </a:rPr>
              <a:t> NF1 </a:t>
            </a:r>
            <a:r>
              <a:rPr lang="en-US" sz="1400" dirty="0">
                <a:solidFill>
                  <a:srgbClr val="000000"/>
                </a:solidFill>
                <a:latin typeface="Arial" panose="020B0604020202020204" pitchFamily="34" charset="0"/>
                <a:cs typeface="Arial" panose="020B0604020202020204" pitchFamily="34" charset="0"/>
              </a:rPr>
              <a:t>cannot be </a:t>
            </a:r>
            <a:r>
              <a:rPr lang="en-US" sz="1400" b="1" dirty="0">
                <a:solidFill>
                  <a:srgbClr val="000000"/>
                </a:solidFill>
                <a:latin typeface="Arial" panose="020B0604020202020204" pitchFamily="34" charset="0"/>
                <a:cs typeface="Arial" panose="020B0604020202020204" pitchFamily="34" charset="0"/>
              </a:rPr>
              <a:t>prevented</a:t>
            </a:r>
            <a:r>
              <a:rPr lang="en-US" sz="1400" dirty="0">
                <a:solidFill>
                  <a:srgbClr val="000000"/>
                </a:solidFill>
                <a:latin typeface="Arial" panose="020B0604020202020204" pitchFamily="34" charset="0"/>
                <a:cs typeface="Arial" panose="020B0604020202020204" pitchFamily="34" charset="0"/>
              </a:rPr>
              <a:t>, regular screening like </a:t>
            </a:r>
            <a:r>
              <a:rPr lang="en-US" sz="1400" b="1" dirty="0">
                <a:solidFill>
                  <a:srgbClr val="000000"/>
                </a:solidFill>
                <a:latin typeface="Arial" panose="020B0604020202020204" pitchFamily="34" charset="0"/>
                <a:cs typeface="Arial" panose="020B0604020202020204" pitchFamily="34" charset="0"/>
              </a:rPr>
              <a:t>annual exams</a:t>
            </a:r>
            <a:r>
              <a:rPr lang="en-US" sz="1400" dirty="0">
                <a:solidFill>
                  <a:srgbClr val="000000"/>
                </a:solidFill>
                <a:latin typeface="Arial" panose="020B0604020202020204" pitchFamily="34" charset="0"/>
                <a:cs typeface="Arial" panose="020B0604020202020204" pitchFamily="34" charset="0"/>
              </a:rPr>
              <a:t>, </a:t>
            </a:r>
            <a:r>
              <a:rPr lang="en-US" sz="1400" b="1" dirty="0">
                <a:solidFill>
                  <a:srgbClr val="000000"/>
                </a:solidFill>
                <a:latin typeface="Arial" panose="020B0604020202020204" pitchFamily="34" charset="0"/>
                <a:cs typeface="Arial" panose="020B0604020202020204" pitchFamily="34" charset="0"/>
              </a:rPr>
              <a:t>developmental checks</a:t>
            </a:r>
            <a:r>
              <a:rPr lang="en-US" sz="1400" dirty="0">
                <a:solidFill>
                  <a:srgbClr val="000000"/>
                </a:solidFill>
                <a:latin typeface="Arial" panose="020B0604020202020204" pitchFamily="34" charset="0"/>
                <a:cs typeface="Arial" panose="020B0604020202020204" pitchFamily="34" charset="0"/>
              </a:rPr>
              <a:t>, </a:t>
            </a:r>
            <a:r>
              <a:rPr lang="en-US" sz="1400" b="1" dirty="0">
                <a:solidFill>
                  <a:srgbClr val="000000"/>
                </a:solidFill>
                <a:latin typeface="Arial" panose="020B0604020202020204" pitchFamily="34" charset="0"/>
                <a:cs typeface="Arial" panose="020B0604020202020204" pitchFamily="34" charset="0"/>
              </a:rPr>
              <a:t>MRI</a:t>
            </a:r>
            <a:r>
              <a:rPr lang="en-US" sz="1400" dirty="0">
                <a:solidFill>
                  <a:srgbClr val="000000"/>
                </a:solidFill>
                <a:latin typeface="Arial" panose="020B0604020202020204" pitchFamily="34" charset="0"/>
                <a:cs typeface="Arial" panose="020B0604020202020204" pitchFamily="34" charset="0"/>
              </a:rPr>
              <a:t> is crucial to catching complications early when they are most treatable.(</a:t>
            </a:r>
            <a:r>
              <a:rPr lang="en-IN" sz="1400" dirty="0" err="1">
                <a:latin typeface="Arial" panose="020B0604020202020204" pitchFamily="34" charset="0"/>
                <a:cs typeface="Arial" panose="020B0604020202020204" pitchFamily="34" charset="0"/>
              </a:rPr>
              <a:t>GeneReviews</a:t>
            </a:r>
            <a:r>
              <a:rPr lang="en-IN" sz="1400" dirty="0">
                <a:latin typeface="Arial" panose="020B0604020202020204" pitchFamily="34" charset="0"/>
                <a:cs typeface="Arial" panose="020B0604020202020204" pitchFamily="34" charset="0"/>
              </a:rPr>
              <a:t> (2025)</a:t>
            </a:r>
            <a:endParaRPr lang="en-US" sz="1400" dirty="0">
              <a:solidFill>
                <a:srgbClr val="000000"/>
              </a:solidFill>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Health Education, And Risk Reduction:</a:t>
            </a: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Advise families on strategies to reduce </a:t>
            </a:r>
            <a:r>
              <a:rPr lang="en-US" sz="1400" b="1" dirty="0">
                <a:solidFill>
                  <a:srgbClr val="000000"/>
                </a:solidFill>
                <a:latin typeface="Arial" panose="020B0604020202020204" pitchFamily="34" charset="0"/>
                <a:cs typeface="Arial" panose="020B0604020202020204" pitchFamily="34" charset="0"/>
              </a:rPr>
              <a:t>secondary risks </a:t>
            </a:r>
            <a:r>
              <a:rPr lang="en-US" sz="1400" dirty="0">
                <a:solidFill>
                  <a:srgbClr val="000000"/>
                </a:solidFill>
                <a:latin typeface="Arial" panose="020B0604020202020204" pitchFamily="34" charset="0"/>
                <a:cs typeface="Arial" panose="020B0604020202020204" pitchFamily="34" charset="0"/>
              </a:rPr>
              <a:t>such as using some production to reduce </a:t>
            </a:r>
            <a:r>
              <a:rPr lang="en-US" sz="1400" b="1" dirty="0">
                <a:solidFill>
                  <a:srgbClr val="000000"/>
                </a:solidFill>
                <a:latin typeface="Arial" panose="020B0604020202020204" pitchFamily="34" charset="0"/>
                <a:cs typeface="Arial" panose="020B0604020202020204" pitchFamily="34" charset="0"/>
              </a:rPr>
              <a:t>skin </a:t>
            </a:r>
            <a:r>
              <a:rPr lang="en-US" sz="1400" b="1" dirty="0" err="1">
                <a:solidFill>
                  <a:srgbClr val="000000"/>
                </a:solidFill>
                <a:latin typeface="Arial" panose="020B0604020202020204" pitchFamily="34" charset="0"/>
                <a:cs typeface="Arial" panose="020B0604020202020204" pitchFamily="34" charset="0"/>
              </a:rPr>
              <a:t>tumour</a:t>
            </a:r>
            <a:r>
              <a:rPr lang="en-US" sz="1400" b="1" dirty="0">
                <a:solidFill>
                  <a:srgbClr val="000000"/>
                </a:solidFill>
                <a:latin typeface="Arial" panose="020B0604020202020204" pitchFamily="34" charset="0"/>
                <a:cs typeface="Arial" panose="020B0604020202020204" pitchFamily="34" charset="0"/>
              </a:rPr>
              <a:t> </a:t>
            </a:r>
            <a:r>
              <a:rPr lang="en-US" sz="1400" dirty="0">
                <a:solidFill>
                  <a:srgbClr val="000000"/>
                </a:solidFill>
                <a:latin typeface="Arial" panose="020B0604020202020204" pitchFamily="34" charset="0"/>
                <a:cs typeface="Arial" panose="020B0604020202020204" pitchFamily="34" charset="0"/>
              </a:rPr>
              <a:t>growth, maintaining a </a:t>
            </a:r>
            <a:r>
              <a:rPr lang="en-US" sz="1400" b="1" dirty="0">
                <a:solidFill>
                  <a:srgbClr val="000000"/>
                </a:solidFill>
                <a:latin typeface="Arial" panose="020B0604020202020204" pitchFamily="34" charset="0"/>
                <a:cs typeface="Arial" panose="020B0604020202020204" pitchFamily="34" charset="0"/>
              </a:rPr>
              <a:t>healthy weight </a:t>
            </a:r>
            <a:r>
              <a:rPr lang="en-US" sz="1400" dirty="0">
                <a:solidFill>
                  <a:srgbClr val="000000"/>
                </a:solidFill>
                <a:latin typeface="Arial" panose="020B0604020202020204" pitchFamily="34" charset="0"/>
                <a:cs typeface="Arial" panose="020B0604020202020204" pitchFamily="34" charset="0"/>
              </a:rPr>
              <a:t>staying </a:t>
            </a:r>
            <a:r>
              <a:rPr lang="en-US" sz="1400" b="1" dirty="0">
                <a:solidFill>
                  <a:srgbClr val="000000"/>
                </a:solidFill>
                <a:latin typeface="Arial" panose="020B0604020202020204" pitchFamily="34" charset="0"/>
                <a:cs typeface="Arial" panose="020B0604020202020204" pitchFamily="34" charset="0"/>
              </a:rPr>
              <a:t>physically active</a:t>
            </a:r>
            <a:r>
              <a:rPr lang="en-US" sz="1400" dirty="0">
                <a:solidFill>
                  <a:srgbClr val="000000"/>
                </a:solidFill>
                <a:latin typeface="Arial" panose="020B0604020202020204" pitchFamily="34" charset="0"/>
                <a:cs typeface="Arial" panose="020B0604020202020204" pitchFamily="34" charset="0"/>
              </a:rPr>
              <a:t>. Avoid avoiding non-triggers for </a:t>
            </a:r>
            <a:r>
              <a:rPr lang="en-US" sz="1400" b="1" dirty="0">
                <a:solidFill>
                  <a:srgbClr val="000000"/>
                </a:solidFill>
                <a:latin typeface="Arial" panose="020B0604020202020204" pitchFamily="34" charset="0"/>
                <a:cs typeface="Arial" panose="020B0604020202020204" pitchFamily="34" charset="0"/>
              </a:rPr>
              <a:t>high blood pressure </a:t>
            </a:r>
            <a:r>
              <a:rPr lang="en-US" sz="1400" dirty="0">
                <a:solidFill>
                  <a:srgbClr val="000000"/>
                </a:solidFill>
                <a:latin typeface="Arial" panose="020B0604020202020204" pitchFamily="34" charset="0"/>
                <a:cs typeface="Arial" panose="020B0604020202020204" pitchFamily="34" charset="0"/>
              </a:rPr>
              <a:t>and </a:t>
            </a:r>
            <a:r>
              <a:rPr lang="en-US" sz="1400" b="1" dirty="0">
                <a:solidFill>
                  <a:srgbClr val="000000"/>
                </a:solidFill>
                <a:latin typeface="Arial" panose="020B0604020202020204" pitchFamily="34" charset="0"/>
                <a:cs typeface="Arial" panose="020B0604020202020204" pitchFamily="34" charset="0"/>
              </a:rPr>
              <a:t>cardiovascular diseases</a:t>
            </a:r>
            <a:r>
              <a:rPr lang="en-US" sz="1400" dirty="0">
                <a:solidFill>
                  <a:srgbClr val="000000"/>
                </a:solidFill>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NHS (2025)</a:t>
            </a:r>
            <a:endParaRPr lang="en-US" sz="14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b="1" dirty="0">
                <a:latin typeface="Arial" panose="020B0604020202020204" pitchFamily="34" charset="0"/>
                <a:cs typeface="Arial" panose="020B0604020202020204" pitchFamily="34" charset="0"/>
              </a:rPr>
              <a:t>Educate</a:t>
            </a:r>
            <a:r>
              <a:rPr lang="en-US" sz="1400" dirty="0">
                <a:latin typeface="Arial" panose="020B0604020202020204" pitchFamily="34" charset="0"/>
                <a:cs typeface="Arial" panose="020B0604020202020204" pitchFamily="34" charset="0"/>
              </a:rPr>
              <a:t> patients and </a:t>
            </a:r>
            <a:r>
              <a:rPr lang="en-US" sz="1400" b="1" dirty="0">
                <a:latin typeface="Arial" panose="020B0604020202020204" pitchFamily="34" charset="0"/>
                <a:cs typeface="Arial" panose="020B0604020202020204" pitchFamily="34" charset="0"/>
              </a:rPr>
              <a:t>caregivers</a:t>
            </a:r>
            <a:r>
              <a:rPr lang="en-US" sz="1400" dirty="0">
                <a:latin typeface="Arial" panose="020B0604020202020204" pitchFamily="34" charset="0"/>
                <a:cs typeface="Arial" panose="020B0604020202020204" pitchFamily="34" charset="0"/>
              </a:rPr>
              <a:t> to report any new </a:t>
            </a:r>
            <a:r>
              <a:rPr lang="en-US" sz="1400" b="1" dirty="0">
                <a:latin typeface="Arial" panose="020B0604020202020204" pitchFamily="34" charset="0"/>
                <a:cs typeface="Arial" panose="020B0604020202020204" pitchFamily="34" charset="0"/>
              </a:rPr>
              <a:t>neurological</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visual</a:t>
            </a:r>
            <a:r>
              <a:rPr lang="en-US" sz="1400" dirty="0">
                <a:latin typeface="Arial" panose="020B0604020202020204" pitchFamily="34" charset="0"/>
                <a:cs typeface="Arial" panose="020B0604020202020204" pitchFamily="34" charset="0"/>
              </a:rPr>
              <a:t> or </a:t>
            </a:r>
            <a:r>
              <a:rPr lang="en-US" sz="1400" b="1" dirty="0">
                <a:latin typeface="Arial" panose="020B0604020202020204" pitchFamily="34" charset="0"/>
                <a:cs typeface="Arial" panose="020B0604020202020204" pitchFamily="34" charset="0"/>
              </a:rPr>
              <a:t>pain symptoms </a:t>
            </a:r>
            <a:r>
              <a:rPr lang="en-US" sz="1400" dirty="0">
                <a:latin typeface="Arial" panose="020B0604020202020204" pitchFamily="34" charset="0"/>
                <a:cs typeface="Arial" panose="020B0604020202020204" pitchFamily="34" charset="0"/>
              </a:rPr>
              <a:t>quickly. This enables timely </a:t>
            </a:r>
            <a:r>
              <a:rPr lang="en-US" sz="1400" b="1" dirty="0">
                <a:latin typeface="Arial" panose="020B0604020202020204" pitchFamily="34" charset="0"/>
                <a:cs typeface="Arial" panose="020B0604020202020204" pitchFamily="34" charset="0"/>
              </a:rPr>
              <a:t>intervention </a:t>
            </a:r>
            <a:r>
              <a:rPr lang="en-US" sz="1400" dirty="0">
                <a:latin typeface="Arial" panose="020B0604020202020204" pitchFamily="34" charset="0"/>
                <a:cs typeface="Arial" panose="020B0604020202020204" pitchFamily="34" charset="0"/>
              </a:rPr>
              <a:t>and may prevent serious disability from </a:t>
            </a:r>
            <a:r>
              <a:rPr lang="en-US" sz="1400" b="1" dirty="0" err="1">
                <a:latin typeface="Arial" panose="020B0604020202020204" pitchFamily="34" charset="0"/>
                <a:cs typeface="Arial" panose="020B0604020202020204" pitchFamily="34" charset="0"/>
              </a:rPr>
              <a:t>tumour</a:t>
            </a:r>
            <a:r>
              <a:rPr lang="en-US" sz="1400" b="1" dirty="0">
                <a:latin typeface="Arial" panose="020B0604020202020204" pitchFamily="34" charset="0"/>
                <a:cs typeface="Arial" panose="020B0604020202020204" pitchFamily="34" charset="0"/>
              </a:rPr>
              <a:t> growth </a:t>
            </a:r>
            <a:r>
              <a:rPr lang="en-US" sz="1400" dirty="0">
                <a:latin typeface="Arial" panose="020B0604020202020204" pitchFamily="34" charset="0"/>
                <a:cs typeface="Arial" panose="020B0604020202020204" pitchFamily="34" charset="0"/>
              </a:rPr>
              <a:t>or other complications.(</a:t>
            </a:r>
            <a:r>
              <a:rPr lang="en-IN" sz="1400" dirty="0">
                <a:latin typeface="Arial" panose="020B0604020202020204" pitchFamily="34" charset="0"/>
                <a:cs typeface="Arial" panose="020B0604020202020204" pitchFamily="34" charset="0"/>
              </a:rPr>
              <a:t>NORD (2025)</a:t>
            </a:r>
            <a:endParaRPr lang="en-US" sz="1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E30277F-EB99-E7F1-F317-546FCCEA5662}"/>
              </a:ext>
            </a:extLst>
          </p:cNvPr>
          <p:cNvSpPr txBox="1"/>
          <p:nvPr/>
        </p:nvSpPr>
        <p:spPr>
          <a:xfrm>
            <a:off x="7947153" y="4677103"/>
            <a:ext cx="2871787"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a:t>
            </a:r>
            <a:r>
              <a:rPr lang="en-US" sz="1100" dirty="0">
                <a:latin typeface="Arial" panose="020B0604020202020204" pitchFamily="34" charset="0"/>
                <a:cs typeface="Arial" panose="020B0604020202020204" pitchFamily="34" charset="0"/>
                <a:hlinkClick r:id="rId2"/>
              </a:rPr>
              <a:t>https://www.eastgenomics.nhs.uk/</a:t>
            </a:r>
            <a:endParaRPr lang="en-US" sz="1100" dirty="0">
              <a:latin typeface="Arial" panose="020B0604020202020204" pitchFamily="34" charset="0"/>
              <a:cs typeface="Arial" panose="020B0604020202020204" pitchFamily="34" charset="0"/>
            </a:endParaRPr>
          </a:p>
        </p:txBody>
      </p:sp>
      <p:pic>
        <p:nvPicPr>
          <p:cNvPr id="7" name="Picture 6" descr="A doctor showing a child something on a tablet&#10;&#10;AI-generated content may be incorrect.">
            <a:extLst>
              <a:ext uri="{FF2B5EF4-FFF2-40B4-BE49-F238E27FC236}">
                <a16:creationId xmlns:a16="http://schemas.microsoft.com/office/drawing/2014/main" id="{8DFF04B1-3DE5-657D-283E-8DEF790FFC82}"/>
              </a:ext>
            </a:extLst>
          </p:cNvPr>
          <p:cNvPicPr>
            <a:picLocks noChangeAspect="1"/>
          </p:cNvPicPr>
          <p:nvPr/>
        </p:nvPicPr>
        <p:blipFill>
          <a:blip r:embed="rId3"/>
          <a:stretch>
            <a:fillRect/>
          </a:stretch>
        </p:blipFill>
        <p:spPr>
          <a:xfrm>
            <a:off x="6920490" y="1404937"/>
            <a:ext cx="4925115" cy="3272166"/>
          </a:xfrm>
          <a:prstGeom prst="rect">
            <a:avLst/>
          </a:prstGeom>
        </p:spPr>
      </p:pic>
    </p:spTree>
    <p:extLst>
      <p:ext uri="{BB962C8B-B14F-4D97-AF65-F5344CB8AC3E}">
        <p14:creationId xmlns:p14="http://schemas.microsoft.com/office/powerpoint/2010/main" val="36745363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1D226-CBEB-BB6D-D0EE-9B0DC10EABDB}"/>
              </a:ext>
            </a:extLst>
          </p:cNvPr>
          <p:cNvSpPr>
            <a:spLocks noGrp="1"/>
          </p:cNvSpPr>
          <p:nvPr>
            <p:ph type="title"/>
          </p:nvPr>
        </p:nvSpPr>
        <p:spPr>
          <a:xfrm>
            <a:off x="1640157" y="492780"/>
            <a:ext cx="6946796" cy="1280890"/>
          </a:xfrm>
        </p:spPr>
        <p:txBody>
          <a:bodyPr>
            <a:normAutofit/>
          </a:bodyPr>
          <a:lstStyle/>
          <a:p>
            <a:r>
              <a:rPr lang="en-US" sz="3200" b="1" dirty="0">
                <a:solidFill>
                  <a:srgbClr val="7030A0"/>
                </a:solidFill>
                <a:latin typeface="Arial" panose="020B0604020202020204" pitchFamily="34" charset="0"/>
                <a:cs typeface="Arial" panose="020B0604020202020204" pitchFamily="34" charset="0"/>
              </a:rPr>
              <a:t>Skills for co-productive in NF1</a:t>
            </a:r>
          </a:p>
        </p:txBody>
      </p:sp>
      <p:sp>
        <p:nvSpPr>
          <p:cNvPr id="5" name="TextBox 4">
            <a:extLst>
              <a:ext uri="{FF2B5EF4-FFF2-40B4-BE49-F238E27FC236}">
                <a16:creationId xmlns:a16="http://schemas.microsoft.com/office/drawing/2014/main" id="{1951D0AE-AB0C-EC6B-9641-C7FA29F271CA}"/>
              </a:ext>
            </a:extLst>
          </p:cNvPr>
          <p:cNvSpPr txBox="1"/>
          <p:nvPr/>
        </p:nvSpPr>
        <p:spPr>
          <a:xfrm>
            <a:off x="1253541" y="1773670"/>
            <a:ext cx="6533147" cy="2462213"/>
          </a:xfrm>
          <a:prstGeom prst="rect">
            <a:avLst/>
          </a:prstGeom>
          <a:noFill/>
        </p:spPr>
        <p:txBody>
          <a:bodyPr wrap="square" rtlCol="0">
            <a:spAutoFit/>
          </a:bodyPr>
          <a:lstStyle/>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Active, listening and empathetic communication in all patient family interactions(</a:t>
            </a:r>
            <a:r>
              <a:rPr lang="en-IN" sz="1400" dirty="0">
                <a:latin typeface="Arial" panose="020B0604020202020204" pitchFamily="34" charset="0"/>
                <a:cs typeface="Arial" panose="020B0604020202020204" pitchFamily="34" charset="0"/>
              </a:rPr>
              <a:t>NHS England (2025)</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Collaborative care, planning, and effective negotiation of goals with patients carers(</a:t>
            </a:r>
            <a:r>
              <a:rPr lang="en-IN" sz="1400" dirty="0">
                <a:latin typeface="Arial" panose="020B0604020202020204" pitchFamily="34" charset="0"/>
                <a:cs typeface="Arial" panose="020B0604020202020204" pitchFamily="34" charset="0"/>
              </a:rPr>
              <a:t>Pathways of Care UK (2024)</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Health coaching education, delivery and Digital tool support for self management(</a:t>
            </a:r>
            <a:r>
              <a:rPr lang="en-IN" sz="1400" dirty="0">
                <a:latin typeface="Arial" panose="020B0604020202020204" pitchFamily="34" charset="0"/>
                <a:cs typeface="Arial" panose="020B0604020202020204" pitchFamily="34" charset="0"/>
              </a:rPr>
              <a:t>Nerve Tumours UK (2024)</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Conflict resolution and change management to address barriers and motivate engagement(</a:t>
            </a:r>
            <a:r>
              <a:rPr lang="en-IN" sz="1400" dirty="0">
                <a:latin typeface="Arial" panose="020B0604020202020204" pitchFamily="34" charset="0"/>
                <a:cs typeface="Arial" panose="020B0604020202020204" pitchFamily="34" charset="0"/>
              </a:rPr>
              <a:t>Coulter, A. et al. (2015).</a:t>
            </a:r>
            <a:endParaRPr lang="en-US" sz="1400" dirty="0">
              <a:latin typeface="Arial" panose="020B0604020202020204" pitchFamily="34" charset="0"/>
              <a:cs typeface="Arial" panose="020B0604020202020204" pitchFamily="34" charset="0"/>
            </a:endParaRPr>
          </a:p>
        </p:txBody>
      </p:sp>
      <p:pic>
        <p:nvPicPr>
          <p:cNvPr id="6" name="Picture 5" descr="A diagram of a diagram&#10;&#10;AI-generated content may be incorrect.">
            <a:extLst>
              <a:ext uri="{FF2B5EF4-FFF2-40B4-BE49-F238E27FC236}">
                <a16:creationId xmlns:a16="http://schemas.microsoft.com/office/drawing/2014/main" id="{149E44E8-59BA-D177-E369-3E2701AE60C2}"/>
              </a:ext>
            </a:extLst>
          </p:cNvPr>
          <p:cNvPicPr>
            <a:picLocks noChangeAspect="1"/>
          </p:cNvPicPr>
          <p:nvPr/>
        </p:nvPicPr>
        <p:blipFill>
          <a:blip r:embed="rId2"/>
          <a:stretch>
            <a:fillRect/>
          </a:stretch>
        </p:blipFill>
        <p:spPr>
          <a:xfrm>
            <a:off x="7786688" y="1473993"/>
            <a:ext cx="4016873" cy="3848333"/>
          </a:xfrm>
          <a:prstGeom prst="rect">
            <a:avLst/>
          </a:prstGeom>
        </p:spPr>
      </p:pic>
    </p:spTree>
    <p:extLst>
      <p:ext uri="{BB962C8B-B14F-4D97-AF65-F5344CB8AC3E}">
        <p14:creationId xmlns:p14="http://schemas.microsoft.com/office/powerpoint/2010/main" val="27071664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F819A-6BCC-44DF-2F7F-80896265B77D}"/>
              </a:ext>
            </a:extLst>
          </p:cNvPr>
          <p:cNvSpPr>
            <a:spLocks noGrp="1"/>
          </p:cNvSpPr>
          <p:nvPr>
            <p:ph type="title"/>
          </p:nvPr>
        </p:nvSpPr>
        <p:spPr>
          <a:xfrm>
            <a:off x="2262456" y="353019"/>
            <a:ext cx="8911687" cy="870788"/>
          </a:xfrm>
        </p:spPr>
        <p:txBody>
          <a:bodyPr>
            <a:normAutofit/>
          </a:bodyPr>
          <a:lstStyle/>
          <a:p>
            <a:r>
              <a:rPr lang="en-US" sz="3200" b="1" dirty="0">
                <a:solidFill>
                  <a:srgbClr val="7030A0"/>
                </a:solidFill>
                <a:latin typeface="Arial" panose="020B0604020202020204" pitchFamily="34" charset="0"/>
                <a:cs typeface="Arial" panose="020B0604020202020204" pitchFamily="34" charset="0"/>
              </a:rPr>
              <a:t>Values for co-productive in NF1 care</a:t>
            </a:r>
          </a:p>
        </p:txBody>
      </p:sp>
      <p:sp>
        <p:nvSpPr>
          <p:cNvPr id="3" name="TextBox 2">
            <a:extLst>
              <a:ext uri="{FF2B5EF4-FFF2-40B4-BE49-F238E27FC236}">
                <a16:creationId xmlns:a16="http://schemas.microsoft.com/office/drawing/2014/main" id="{F6EFD280-4241-2798-FF03-0105AE366CBE}"/>
              </a:ext>
            </a:extLst>
          </p:cNvPr>
          <p:cNvSpPr txBox="1"/>
          <p:nvPr/>
        </p:nvSpPr>
        <p:spPr>
          <a:xfrm>
            <a:off x="1595966" y="1223807"/>
            <a:ext cx="10244666" cy="1877437"/>
          </a:xfrm>
          <a:prstGeom prst="rect">
            <a:avLst/>
          </a:prstGeom>
          <a:noFill/>
        </p:spPr>
        <p:txBody>
          <a:bodyPr wrap="square" rtlCol="0">
            <a:spAutoFit/>
          </a:bodyPr>
          <a:lstStyle/>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Respect for every patient, uniqueness, right and health beliefs(</a:t>
            </a:r>
            <a:r>
              <a:rPr lang="en-IN" sz="1400" dirty="0">
                <a:latin typeface="Arial" panose="020B0604020202020204" pitchFamily="34" charset="0"/>
                <a:cs typeface="Arial" panose="020B0604020202020204" pitchFamily="34" charset="0"/>
              </a:rPr>
              <a:t>King's Fund (2013)</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Commitment to inclusion, equality, and anti-discrimination for visible differences(</a:t>
            </a:r>
            <a:r>
              <a:rPr lang="en-IN" sz="1400" dirty="0">
                <a:latin typeface="Arial" panose="020B0604020202020204" pitchFamily="34" charset="0"/>
                <a:cs typeface="Arial" panose="020B0604020202020204" pitchFamily="34" charset="0"/>
              </a:rPr>
              <a:t>Nerve Tumours UK (2024)</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Honest, transparent communication, and share decision-making as standard(</a:t>
            </a:r>
            <a:r>
              <a:rPr lang="en-IN" sz="1400" dirty="0">
                <a:latin typeface="Arial" panose="020B0604020202020204" pitchFamily="34" charset="0"/>
                <a:cs typeface="Arial" panose="020B0604020202020204" pitchFamily="34" charset="0"/>
              </a:rPr>
              <a:t>NHS England (2022)</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Valuing live experience and expertise of patience, families, and peer leaders(</a:t>
            </a:r>
            <a:r>
              <a:rPr lang="en-IN" sz="1400" dirty="0">
                <a:latin typeface="Arial" panose="020B0604020202020204" pitchFamily="34" charset="0"/>
                <a:cs typeface="Arial" panose="020B0604020202020204" pitchFamily="34" charset="0"/>
              </a:rPr>
              <a:t>Pathways of Care UK (2024)</a:t>
            </a:r>
            <a:endParaRPr lang="en-US" sz="1400" dirty="0">
              <a:latin typeface="Arial" panose="020B0604020202020204" pitchFamily="34" charset="0"/>
              <a:cs typeface="Arial" panose="020B0604020202020204" pitchFamily="34" charset="0"/>
            </a:endParaRPr>
          </a:p>
          <a:p>
            <a:endParaRPr lang="en-US" dirty="0"/>
          </a:p>
        </p:txBody>
      </p:sp>
      <p:pic>
        <p:nvPicPr>
          <p:cNvPr id="5" name="Picture 4" descr="A diagram of a diagram of a community&#10;&#10;AI-generated content may be incorrect.">
            <a:extLst>
              <a:ext uri="{FF2B5EF4-FFF2-40B4-BE49-F238E27FC236}">
                <a16:creationId xmlns:a16="http://schemas.microsoft.com/office/drawing/2014/main" id="{B1029B5B-8BED-1E9A-C243-A74C409E6593}"/>
              </a:ext>
            </a:extLst>
          </p:cNvPr>
          <p:cNvPicPr>
            <a:picLocks noChangeAspect="1"/>
          </p:cNvPicPr>
          <p:nvPr/>
        </p:nvPicPr>
        <p:blipFill>
          <a:blip r:embed="rId2"/>
          <a:stretch>
            <a:fillRect/>
          </a:stretch>
        </p:blipFill>
        <p:spPr>
          <a:xfrm>
            <a:off x="2832100" y="3429000"/>
            <a:ext cx="6527800" cy="2418852"/>
          </a:xfrm>
          <a:prstGeom prst="rect">
            <a:avLst/>
          </a:prstGeom>
        </p:spPr>
      </p:pic>
      <p:sp>
        <p:nvSpPr>
          <p:cNvPr id="6" name="TextBox 5">
            <a:extLst>
              <a:ext uri="{FF2B5EF4-FFF2-40B4-BE49-F238E27FC236}">
                <a16:creationId xmlns:a16="http://schemas.microsoft.com/office/drawing/2014/main" id="{3577E8FF-571E-24DA-2D79-492D4E8C3B55}"/>
              </a:ext>
            </a:extLst>
          </p:cNvPr>
          <p:cNvSpPr txBox="1"/>
          <p:nvPr/>
        </p:nvSpPr>
        <p:spPr>
          <a:xfrm>
            <a:off x="4504819" y="5913998"/>
            <a:ext cx="3640667" cy="261610"/>
          </a:xfrm>
          <a:prstGeom prst="rect">
            <a:avLst/>
          </a:prstGeom>
          <a:noFill/>
        </p:spPr>
        <p:txBody>
          <a:bodyPr wrap="square" rtlCol="0">
            <a:spAutoFit/>
          </a:bodyPr>
          <a:lstStyle/>
          <a:p>
            <a:r>
              <a:rPr lang="en-US" sz="1100" dirty="0" err="1">
                <a:latin typeface="Arial" panose="020B0604020202020204" pitchFamily="34" charset="0"/>
                <a:cs typeface="Arial" panose="020B0604020202020204" pitchFamily="34" charset="0"/>
              </a:rPr>
              <a:t>Source:</a:t>
            </a:r>
            <a:r>
              <a:rPr lang="en-US" sz="1100" dirty="0" err="1">
                <a:latin typeface="Arial" panose="020B0604020202020204" pitchFamily="34" charset="0"/>
                <a:cs typeface="Arial" panose="020B0604020202020204" pitchFamily="34" charset="0"/>
                <a:hlinkClick r:id="rId3"/>
              </a:rPr>
              <a:t>england.nhs.uk</a:t>
            </a:r>
            <a:r>
              <a:rPr lang="en-US" sz="1100" dirty="0">
                <a:latin typeface="Arial" panose="020B0604020202020204" pitchFamily="34" charset="0"/>
                <a:cs typeface="Arial" panose="020B0604020202020204" pitchFamily="34" charset="0"/>
                <a:hlinkClick r:id="rId3"/>
              </a:rPr>
              <a:t>(2025)</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00709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CEC27-8998-70B9-C7FA-420520377B32}"/>
              </a:ext>
            </a:extLst>
          </p:cNvPr>
          <p:cNvSpPr>
            <a:spLocks noGrp="1"/>
          </p:cNvSpPr>
          <p:nvPr>
            <p:ph type="title"/>
          </p:nvPr>
        </p:nvSpPr>
        <p:spPr>
          <a:xfrm>
            <a:off x="1687669" y="624110"/>
            <a:ext cx="8812782" cy="800572"/>
          </a:xfrm>
        </p:spPr>
        <p:txBody>
          <a:bodyPr vert="horz" lIns="91440" tIns="45720" rIns="91440" bIns="45720" rtlCol="0" anchor="t">
            <a:noAutofit/>
          </a:bodyPr>
          <a:lstStyle/>
          <a:p>
            <a:pPr>
              <a:lnSpc>
                <a:spcPct val="90000"/>
              </a:lnSpc>
            </a:pPr>
            <a:r>
              <a:rPr lang="en-US" sz="3200" b="1" dirty="0" err="1">
                <a:solidFill>
                  <a:srgbClr val="7030A0"/>
                </a:solidFill>
                <a:latin typeface="Arial" panose="020B0604020202020204" pitchFamily="34" charset="0"/>
                <a:cs typeface="Arial" panose="020B0604020202020204" pitchFamily="34" charset="0"/>
              </a:rPr>
              <a:t>Behaviours</a:t>
            </a:r>
            <a:r>
              <a:rPr lang="en-US" sz="3200" b="1" dirty="0">
                <a:solidFill>
                  <a:srgbClr val="7030A0"/>
                </a:solidFill>
                <a:latin typeface="Arial" panose="020B0604020202020204" pitchFamily="34" charset="0"/>
                <a:cs typeface="Arial" panose="020B0604020202020204" pitchFamily="34" charset="0"/>
              </a:rPr>
              <a:t> For Co-Productive In NF1 Care</a:t>
            </a:r>
          </a:p>
        </p:txBody>
      </p:sp>
      <p:sp>
        <p:nvSpPr>
          <p:cNvPr id="3" name="TextBox 2">
            <a:extLst>
              <a:ext uri="{FF2B5EF4-FFF2-40B4-BE49-F238E27FC236}">
                <a16:creationId xmlns:a16="http://schemas.microsoft.com/office/drawing/2014/main" id="{35BAEC70-288F-FFD8-C1A2-1A8EDB1A4BA4}"/>
              </a:ext>
            </a:extLst>
          </p:cNvPr>
          <p:cNvSpPr txBox="1"/>
          <p:nvPr/>
        </p:nvSpPr>
        <p:spPr>
          <a:xfrm>
            <a:off x="1691549" y="1424682"/>
            <a:ext cx="4140772" cy="3777622"/>
          </a:xfrm>
          <a:prstGeom prst="rect">
            <a:avLst/>
          </a:prstGeom>
        </p:spPr>
        <p:txBody>
          <a:bodyPr vert="horz" lIns="91440" tIns="45720" rIns="91440" bIns="45720" rtlCol="0">
            <a:noAutofit/>
          </a:bodyPr>
          <a:lstStyle/>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Consistently involving patients/families as equal partners in all decisions and reviews(NHS England (2025)</a:t>
            </a:r>
          </a:p>
          <a:p>
            <a:pPr marL="171450" indent="-171450">
              <a:lnSpc>
                <a:spcPct val="90000"/>
              </a:lnSpc>
              <a:spcBef>
                <a:spcPts val="1000"/>
              </a:spcBef>
              <a:buClr>
                <a:schemeClr val="accent1"/>
              </a:buClr>
              <a:buFont typeface="Arial" panose="020B0604020202020204" pitchFamily="34" charset="0"/>
              <a:buChar char="•"/>
            </a:pPr>
            <a:endParaRPr lang="en-US" sz="14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Openness to feedback and flexible adaptation of services in response to individual needs(Whittington NHS (2025)</a:t>
            </a:r>
          </a:p>
          <a:p>
            <a:pPr marL="171450" indent="-171450">
              <a:lnSpc>
                <a:spcPct val="90000"/>
              </a:lnSpc>
              <a:spcBef>
                <a:spcPts val="1000"/>
              </a:spcBef>
              <a:buClr>
                <a:schemeClr val="accent1"/>
              </a:buClr>
              <a:buFont typeface="Arial" panose="020B0604020202020204" pitchFamily="34" charset="0"/>
              <a:buChar char="•"/>
            </a:pPr>
            <a:endParaRPr lang="en-US" sz="14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Actively supporting Peer networks, social prescribing, and committee-based initiatives(Pathways of Care UK (2024).</a:t>
            </a:r>
          </a:p>
          <a:p>
            <a:pPr marL="171450" indent="-171450">
              <a:lnSpc>
                <a:spcPct val="90000"/>
              </a:lnSpc>
              <a:spcBef>
                <a:spcPts val="1000"/>
              </a:spcBef>
              <a:buClr>
                <a:schemeClr val="accent1"/>
              </a:buClr>
              <a:buFont typeface="Arial" panose="020B0604020202020204" pitchFamily="34" charset="0"/>
              <a:buChar char="•"/>
            </a:pPr>
            <a:endParaRPr lang="en-US" sz="14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sz="1400" dirty="0">
                <a:solidFill>
                  <a:srgbClr val="000000"/>
                </a:solidFill>
                <a:latin typeface="Arial" panose="020B0604020202020204" pitchFamily="34" charset="0"/>
                <a:cs typeface="Arial" panose="020B0604020202020204" pitchFamily="34" charset="0"/>
              </a:rPr>
              <a:t>Advocating for patients and empowerment, dignity, and psychological well-being at every stage(The Alliance Scotland (2023)</a:t>
            </a:r>
          </a:p>
        </p:txBody>
      </p:sp>
      <p:pic>
        <p:nvPicPr>
          <p:cNvPr id="5" name="Picture 4" descr="A diagram of a process&#10;&#10;AI-generated content may be incorrect.">
            <a:extLst>
              <a:ext uri="{FF2B5EF4-FFF2-40B4-BE49-F238E27FC236}">
                <a16:creationId xmlns:a16="http://schemas.microsoft.com/office/drawing/2014/main" id="{253C6F50-676E-36F7-E9E9-C58179091A7C}"/>
              </a:ext>
            </a:extLst>
          </p:cNvPr>
          <p:cNvPicPr>
            <a:picLocks noChangeAspect="1"/>
          </p:cNvPicPr>
          <p:nvPr/>
        </p:nvPicPr>
        <p:blipFill>
          <a:blip r:embed="rId2"/>
          <a:stretch>
            <a:fillRect/>
          </a:stretch>
        </p:blipFill>
        <p:spPr>
          <a:xfrm>
            <a:off x="5994873" y="1536694"/>
            <a:ext cx="5729224" cy="3308626"/>
          </a:xfrm>
          <a:prstGeom prst="rect">
            <a:avLst/>
          </a:prstGeom>
        </p:spPr>
      </p:pic>
      <p:sp>
        <p:nvSpPr>
          <p:cNvPr id="6" name="TextBox 5">
            <a:extLst>
              <a:ext uri="{FF2B5EF4-FFF2-40B4-BE49-F238E27FC236}">
                <a16:creationId xmlns:a16="http://schemas.microsoft.com/office/drawing/2014/main" id="{89422644-047C-C466-8DB6-2FE5E085A8A1}"/>
              </a:ext>
            </a:extLst>
          </p:cNvPr>
          <p:cNvSpPr txBox="1"/>
          <p:nvPr/>
        </p:nvSpPr>
        <p:spPr>
          <a:xfrm>
            <a:off x="7273775" y="4826527"/>
            <a:ext cx="3226676" cy="261610"/>
          </a:xfrm>
          <a:prstGeom prst="rect">
            <a:avLst/>
          </a:prstGeom>
          <a:noFill/>
        </p:spPr>
        <p:txBody>
          <a:bodyPr wrap="square" rtlCol="0">
            <a:spAutoFit/>
          </a:bodyPr>
          <a:lstStyle/>
          <a:p>
            <a:r>
              <a:rPr lang="en-US" sz="1100" dirty="0" err="1">
                <a:latin typeface="Arial" panose="020B0604020202020204" pitchFamily="34" charset="0"/>
                <a:cs typeface="Arial" panose="020B0604020202020204" pitchFamily="34" charset="0"/>
              </a:rPr>
              <a:t>Source:</a:t>
            </a:r>
            <a:r>
              <a:rPr lang="en-US" sz="1100" dirty="0" err="1">
                <a:latin typeface="Arial" panose="020B0604020202020204" pitchFamily="34" charset="0"/>
                <a:cs typeface="Arial" panose="020B0604020202020204" pitchFamily="34" charset="0"/>
                <a:hlinkClick r:id="rId3"/>
              </a:rPr>
              <a:t>nih.gov.articles</a:t>
            </a:r>
            <a:r>
              <a:rPr lang="en-US" sz="1100" dirty="0">
                <a:latin typeface="Arial" panose="020B0604020202020204" pitchFamily="34" charset="0"/>
                <a:cs typeface="Arial" panose="020B0604020202020204" pitchFamily="34" charset="0"/>
                <a:hlinkClick r:id="rId3"/>
              </a:rPr>
              <a:t>(2025)</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2718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316DF-F60A-7CE6-E12C-E6A025C4D080}"/>
              </a:ext>
            </a:extLst>
          </p:cNvPr>
          <p:cNvSpPr>
            <a:spLocks noGrp="1"/>
          </p:cNvSpPr>
          <p:nvPr>
            <p:ph type="title"/>
          </p:nvPr>
        </p:nvSpPr>
        <p:spPr>
          <a:xfrm>
            <a:off x="1869360" y="714375"/>
            <a:ext cx="9334667" cy="726377"/>
          </a:xfrm>
        </p:spPr>
        <p:txBody>
          <a:bodyPr vert="horz" lIns="91440" tIns="45720" rIns="91440" bIns="45720" rtlCol="0" anchor="t">
            <a:noAutofit/>
          </a:bodyPr>
          <a:lstStyle/>
          <a:p>
            <a:pPr>
              <a:lnSpc>
                <a:spcPct val="90000"/>
              </a:lnSpc>
            </a:pPr>
            <a:r>
              <a:rPr lang="en-US" sz="3200" b="1" dirty="0">
                <a:solidFill>
                  <a:srgbClr val="7030A0"/>
                </a:solidFill>
                <a:latin typeface="Arial" panose="020B0604020202020204" pitchFamily="34" charset="0"/>
                <a:cs typeface="Arial" panose="020B0604020202020204" pitchFamily="34" charset="0"/>
              </a:rPr>
              <a:t>Comprehensive Model Of Personalized Care</a:t>
            </a:r>
          </a:p>
        </p:txBody>
      </p:sp>
      <p:sp>
        <p:nvSpPr>
          <p:cNvPr id="3" name="TextBox 2">
            <a:extLst>
              <a:ext uri="{FF2B5EF4-FFF2-40B4-BE49-F238E27FC236}">
                <a16:creationId xmlns:a16="http://schemas.microsoft.com/office/drawing/2014/main" id="{58A9DC78-A28C-DDE7-6342-ED9F514EFCA3}"/>
              </a:ext>
            </a:extLst>
          </p:cNvPr>
          <p:cNvSpPr txBox="1"/>
          <p:nvPr/>
        </p:nvSpPr>
        <p:spPr>
          <a:xfrm>
            <a:off x="1683956" y="1803626"/>
            <a:ext cx="9957753" cy="3777622"/>
          </a:xfrm>
          <a:prstGeom prst="rect">
            <a:avLst/>
          </a:prstGeom>
        </p:spPr>
        <p:txBody>
          <a:bodyPr vert="horz" lIns="91440" tIns="45720" rIns="91440" bIns="45720" rtlCol="0">
            <a:normAutofit/>
          </a:bodyPr>
          <a:lstStyle/>
          <a:p>
            <a:pPr marL="285750" indent="-285750">
              <a:lnSpc>
                <a:spcPct val="90000"/>
              </a:lnSpc>
              <a:spcBef>
                <a:spcPts val="1000"/>
              </a:spcBef>
              <a:buClr>
                <a:schemeClr val="accent1"/>
              </a:buClr>
              <a:buFont typeface="Arial" panose="020B0604020202020204" pitchFamily="34" charset="0"/>
              <a:buChar char="•"/>
            </a:pPr>
            <a:r>
              <a:rPr lang="en-US" b="1" dirty="0">
                <a:solidFill>
                  <a:srgbClr val="7030A0"/>
                </a:solidFill>
                <a:latin typeface="Arial" panose="020B0604020202020204" pitchFamily="34" charset="0"/>
                <a:cs typeface="Arial" panose="020B0604020202020204" pitchFamily="34" charset="0"/>
              </a:rPr>
              <a:t>Shared decision making: </a:t>
            </a:r>
            <a:r>
              <a:rPr lang="en-US" sz="1400" dirty="0">
                <a:solidFill>
                  <a:srgbClr val="000000"/>
                </a:solidFill>
                <a:latin typeface="Arial" panose="020B0604020202020204" pitchFamily="34" charset="0"/>
                <a:cs typeface="Arial" panose="020B0604020202020204" pitchFamily="34" charset="0"/>
              </a:rPr>
              <a:t>Regular</a:t>
            </a:r>
            <a:r>
              <a:rPr lang="en-US" sz="1400" b="1" dirty="0">
                <a:solidFill>
                  <a:srgbClr val="000000"/>
                </a:solidFill>
                <a:latin typeface="Arial" panose="020B0604020202020204" pitchFamily="34" charset="0"/>
                <a:cs typeface="Arial" panose="020B0604020202020204" pitchFamily="34" charset="0"/>
              </a:rPr>
              <a:t> MDT </a:t>
            </a:r>
            <a:r>
              <a:rPr lang="en-US" sz="1400" dirty="0">
                <a:solidFill>
                  <a:srgbClr val="000000"/>
                </a:solidFill>
                <a:latin typeface="Arial" panose="020B0604020202020204" pitchFamily="34" charset="0"/>
                <a:cs typeface="Arial" panose="020B0604020202020204" pitchFamily="34" charset="0"/>
              </a:rPr>
              <a:t>consultations and use of decision aids help patients actively shaped their</a:t>
            </a:r>
            <a:r>
              <a:rPr lang="en-US" sz="1400" b="1" dirty="0">
                <a:solidFill>
                  <a:srgbClr val="000000"/>
                </a:solidFill>
                <a:latin typeface="Arial" panose="020B0604020202020204" pitchFamily="34" charset="0"/>
                <a:cs typeface="Arial" panose="020B0604020202020204" pitchFamily="34" charset="0"/>
              </a:rPr>
              <a:t> NF1 </a:t>
            </a:r>
            <a:r>
              <a:rPr lang="en-US" sz="1400" dirty="0">
                <a:solidFill>
                  <a:srgbClr val="000000"/>
                </a:solidFill>
                <a:latin typeface="Arial" panose="020B0604020202020204" pitchFamily="34" charset="0"/>
                <a:cs typeface="Arial" panose="020B0604020202020204" pitchFamily="34" charset="0"/>
              </a:rPr>
              <a:t>care and treatment choices.</a:t>
            </a:r>
            <a:r>
              <a:rPr lang="en-IN" sz="1400" dirty="0"/>
              <a:t> </a:t>
            </a:r>
            <a:r>
              <a:rPr lang="en-IN" sz="1400" dirty="0">
                <a:latin typeface="Arial" panose="020B0604020202020204" pitchFamily="34" charset="0"/>
                <a:cs typeface="Arial" panose="020B0604020202020204" pitchFamily="34" charset="0"/>
              </a:rPr>
              <a:t>(NICE(2023)</a:t>
            </a:r>
            <a:endParaRPr lang="en-US" sz="1400" dirty="0">
              <a:solidFill>
                <a:srgbClr val="000000"/>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1400" dirty="0">
              <a:solidFill>
                <a:srgbClr val="000000"/>
              </a:solidFill>
            </a:endParaRPr>
          </a:p>
          <a:p>
            <a:pPr marL="285750" indent="-285750">
              <a:lnSpc>
                <a:spcPct val="90000"/>
              </a:lnSpc>
              <a:spcBef>
                <a:spcPts val="1000"/>
              </a:spcBef>
              <a:buClr>
                <a:schemeClr val="accent1"/>
              </a:buClr>
              <a:buFont typeface="Arial" panose="020B0604020202020204" pitchFamily="34" charset="0"/>
              <a:buChar char="•"/>
            </a:pPr>
            <a:r>
              <a:rPr lang="en-US" b="1" dirty="0" err="1">
                <a:solidFill>
                  <a:srgbClr val="7030A0"/>
                </a:solidFill>
                <a:latin typeface="Arial" panose="020B0604020202020204" pitchFamily="34" charset="0"/>
                <a:cs typeface="Arial" panose="020B0604020202020204" pitchFamily="34" charset="0"/>
              </a:rPr>
              <a:t>Personalised</a:t>
            </a:r>
            <a:r>
              <a:rPr lang="en-US" b="1" dirty="0">
                <a:solidFill>
                  <a:srgbClr val="7030A0"/>
                </a:solidFill>
                <a:latin typeface="Arial" panose="020B0604020202020204" pitchFamily="34" charset="0"/>
                <a:cs typeface="Arial" panose="020B0604020202020204" pitchFamily="34" charset="0"/>
              </a:rPr>
              <a:t> care/support planning: </a:t>
            </a:r>
            <a:r>
              <a:rPr lang="en-US" sz="1400" dirty="0">
                <a:solidFill>
                  <a:srgbClr val="000000"/>
                </a:solidFill>
                <a:latin typeface="Arial" panose="020B0604020202020204" pitchFamily="34" charset="0"/>
                <a:cs typeface="Arial" panose="020B0604020202020204" pitchFamily="34" charset="0"/>
              </a:rPr>
              <a:t>Holistic annual plans, integrate, medical, social, psychological, and educational goals, incorporate key life transitions.</a:t>
            </a:r>
          </a:p>
          <a:p>
            <a:pPr>
              <a:lnSpc>
                <a:spcPct val="90000"/>
              </a:lnSpc>
              <a:spcBef>
                <a:spcPts val="1000"/>
              </a:spcBef>
              <a:buClr>
                <a:schemeClr val="accent1"/>
              </a:buClr>
              <a:buFont typeface="Wingdings 3" charset="2"/>
              <a:buChar char=""/>
            </a:pPr>
            <a:endParaRPr lang="en-US" sz="1200" dirty="0">
              <a:solidFill>
                <a:srgbClr val="000000"/>
              </a:solidFill>
            </a:endParaRPr>
          </a:p>
          <a:p>
            <a:pPr marL="285750" indent="-285750">
              <a:lnSpc>
                <a:spcPct val="90000"/>
              </a:lnSpc>
              <a:spcBef>
                <a:spcPts val="1000"/>
              </a:spcBef>
              <a:buClr>
                <a:schemeClr val="accent1"/>
              </a:buClr>
              <a:buFont typeface="Arial" panose="020B0604020202020204" pitchFamily="34" charset="0"/>
              <a:buChar char="•"/>
            </a:pPr>
            <a:r>
              <a:rPr lang="en-US" b="1" dirty="0">
                <a:solidFill>
                  <a:srgbClr val="7030A0"/>
                </a:solidFill>
                <a:latin typeface="Arial" panose="020B0604020202020204" pitchFamily="34" charset="0"/>
                <a:cs typeface="Arial" panose="020B0604020202020204" pitchFamily="34" charset="0"/>
              </a:rPr>
              <a:t>Supported self management: </a:t>
            </a:r>
            <a:r>
              <a:rPr lang="en-US" sz="1400" dirty="0">
                <a:solidFill>
                  <a:srgbClr val="000000"/>
                </a:solidFill>
                <a:latin typeface="Arial" panose="020B0604020202020204" pitchFamily="34" charset="0"/>
                <a:cs typeface="Arial" panose="020B0604020202020204" pitchFamily="34" charset="0"/>
              </a:rPr>
              <a:t>Access to </a:t>
            </a:r>
            <a:r>
              <a:rPr lang="en-US" sz="1400" b="1" dirty="0">
                <a:solidFill>
                  <a:srgbClr val="000000"/>
                </a:solidFill>
                <a:latin typeface="Arial" panose="020B0604020202020204" pitchFamily="34" charset="0"/>
                <a:cs typeface="Arial" panose="020B0604020202020204" pitchFamily="34" charset="0"/>
              </a:rPr>
              <a:t>digital toolkits, symptom, tracking,</a:t>
            </a:r>
            <a:r>
              <a:rPr lang="en-US" sz="1400" dirty="0">
                <a:solidFill>
                  <a:srgbClr val="000000"/>
                </a:solidFill>
                <a:latin typeface="Arial" panose="020B0604020202020204" pitchFamily="34" charset="0"/>
                <a:cs typeface="Arial" panose="020B0604020202020204" pitchFamily="34" charset="0"/>
              </a:rPr>
              <a:t> and structured education, empowers patients and families.(</a:t>
            </a:r>
            <a:r>
              <a:rPr lang="en-IN" sz="1400" dirty="0">
                <a:latin typeface="Arial" panose="020B0604020202020204" pitchFamily="34" charset="0"/>
                <a:cs typeface="Arial" panose="020B0604020202020204" pitchFamily="34" charset="0"/>
              </a:rPr>
              <a:t>Coulter, A., et al. (2015)</a:t>
            </a:r>
            <a:endParaRPr lang="en-US" sz="1400" dirty="0">
              <a:solidFill>
                <a:srgbClr val="000000"/>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1400" dirty="0">
              <a:solidFill>
                <a:srgbClr val="000000"/>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Arial" panose="020B0604020202020204" pitchFamily="34" charset="0"/>
              <a:buChar char="•"/>
            </a:pPr>
            <a:r>
              <a:rPr lang="en-US" b="1" dirty="0">
                <a:solidFill>
                  <a:srgbClr val="7030A0"/>
                </a:solidFill>
                <a:latin typeface="Arial" panose="020B0604020202020204" pitchFamily="34" charset="0"/>
                <a:cs typeface="Arial" panose="020B0604020202020204" pitchFamily="34" charset="0"/>
              </a:rPr>
              <a:t>Patient choice: </a:t>
            </a:r>
            <a:r>
              <a:rPr lang="en-US" sz="1400" dirty="0">
                <a:solidFill>
                  <a:srgbClr val="000000"/>
                </a:solidFill>
                <a:latin typeface="Arial" panose="020B0604020202020204" pitchFamily="34" charset="0"/>
                <a:cs typeface="Arial" panose="020B0604020202020204" pitchFamily="34" charset="0"/>
              </a:rPr>
              <a:t>Personal health budgets for complex </a:t>
            </a:r>
            <a:r>
              <a:rPr lang="en-US" sz="1400" b="1" dirty="0">
                <a:solidFill>
                  <a:srgbClr val="000000"/>
                </a:solidFill>
                <a:latin typeface="Arial" panose="020B0604020202020204" pitchFamily="34" charset="0"/>
                <a:cs typeface="Arial" panose="020B0604020202020204" pitchFamily="34" charset="0"/>
              </a:rPr>
              <a:t>needs</a:t>
            </a:r>
            <a:r>
              <a:rPr lang="en-US" sz="1400" dirty="0">
                <a:solidFill>
                  <a:srgbClr val="000000"/>
                </a:solidFill>
                <a:latin typeface="Arial" panose="020B0604020202020204" pitchFamily="34" charset="0"/>
                <a:cs typeface="Arial" panose="020B0604020202020204" pitchFamily="34" charset="0"/>
              </a:rPr>
              <a:t>, </a:t>
            </a:r>
            <a:r>
              <a:rPr lang="en-US" sz="1400" b="1" dirty="0">
                <a:solidFill>
                  <a:srgbClr val="000000"/>
                </a:solidFill>
                <a:latin typeface="Arial" panose="020B0604020202020204" pitchFamily="34" charset="0"/>
                <a:cs typeface="Arial" panose="020B0604020202020204" pitchFamily="34" charset="0"/>
              </a:rPr>
              <a:t>enable flexible</a:t>
            </a:r>
            <a:r>
              <a:rPr lang="en-US" sz="1400" dirty="0">
                <a:solidFill>
                  <a:srgbClr val="000000"/>
                </a:solidFill>
                <a:latin typeface="Arial" panose="020B0604020202020204" pitchFamily="34" charset="0"/>
                <a:cs typeface="Arial" panose="020B0604020202020204" pitchFamily="34" charset="0"/>
              </a:rPr>
              <a:t>, access to </a:t>
            </a:r>
            <a:r>
              <a:rPr lang="en-US" sz="1400" b="1" dirty="0">
                <a:solidFill>
                  <a:srgbClr val="000000"/>
                </a:solidFill>
                <a:latin typeface="Arial" panose="020B0604020202020204" pitchFamily="34" charset="0"/>
                <a:cs typeface="Arial" panose="020B0604020202020204" pitchFamily="34" charset="0"/>
              </a:rPr>
              <a:t>therapy</a:t>
            </a:r>
            <a:r>
              <a:rPr lang="en-US" sz="1400" dirty="0">
                <a:solidFill>
                  <a:srgbClr val="000000"/>
                </a:solidFill>
                <a:latin typeface="Arial" panose="020B0604020202020204" pitchFamily="34" charset="0"/>
                <a:cs typeface="Arial" panose="020B0604020202020204" pitchFamily="34" charset="0"/>
              </a:rPr>
              <a:t>, </a:t>
            </a:r>
            <a:r>
              <a:rPr lang="en-US" sz="1400" b="1" dirty="0">
                <a:solidFill>
                  <a:srgbClr val="000000"/>
                </a:solidFill>
                <a:latin typeface="Arial" panose="020B0604020202020204" pitchFamily="34" charset="0"/>
                <a:cs typeface="Arial" panose="020B0604020202020204" pitchFamily="34" charset="0"/>
              </a:rPr>
              <a:t>respite</a:t>
            </a:r>
            <a:r>
              <a:rPr lang="en-US" sz="1400" dirty="0">
                <a:solidFill>
                  <a:srgbClr val="000000"/>
                </a:solidFill>
                <a:latin typeface="Arial" panose="020B0604020202020204" pitchFamily="34" charset="0"/>
                <a:cs typeface="Arial" panose="020B0604020202020204" pitchFamily="34" charset="0"/>
              </a:rPr>
              <a:t>, and </a:t>
            </a:r>
            <a:r>
              <a:rPr lang="en-US" sz="1400" b="1" dirty="0">
                <a:solidFill>
                  <a:srgbClr val="000000"/>
                </a:solidFill>
                <a:latin typeface="Arial" panose="020B0604020202020204" pitchFamily="34" charset="0"/>
                <a:cs typeface="Arial" panose="020B0604020202020204" pitchFamily="34" charset="0"/>
              </a:rPr>
              <a:t>community resources.</a:t>
            </a:r>
          </a:p>
          <a:p>
            <a:pPr>
              <a:lnSpc>
                <a:spcPct val="90000"/>
              </a:lnSpc>
              <a:spcBef>
                <a:spcPts val="1000"/>
              </a:spcBef>
              <a:buClr>
                <a:schemeClr val="accent1"/>
              </a:buClr>
              <a:buFont typeface="Wingdings 3" charset="2"/>
              <a:buChar char=""/>
            </a:pPr>
            <a:endParaRPr lang="en-US" sz="1200" dirty="0">
              <a:solidFill>
                <a:srgbClr val="000000"/>
              </a:solidFill>
            </a:endParaRPr>
          </a:p>
        </p:txBody>
      </p:sp>
    </p:spTree>
    <p:extLst>
      <p:ext uri="{BB962C8B-B14F-4D97-AF65-F5344CB8AC3E}">
        <p14:creationId xmlns:p14="http://schemas.microsoft.com/office/powerpoint/2010/main" val="23294377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91EAD48-016F-EB49-D25D-86C36EB5EEC0}"/>
              </a:ext>
            </a:extLst>
          </p:cNvPr>
          <p:cNvSpPr txBox="1"/>
          <p:nvPr/>
        </p:nvSpPr>
        <p:spPr>
          <a:xfrm>
            <a:off x="1933322" y="5386389"/>
            <a:ext cx="3886200" cy="307777"/>
          </a:xfrm>
          <a:prstGeom prst="rect">
            <a:avLst/>
          </a:prstGeom>
          <a:noFill/>
        </p:spPr>
        <p:txBody>
          <a:bodyPr wrap="square" rtlCol="0">
            <a:spAutoFit/>
          </a:bodyPr>
          <a:lstStyle/>
          <a:p>
            <a:r>
              <a:rPr lang="en-US" sz="1400" dirty="0" err="1">
                <a:latin typeface="Arial" panose="020B0604020202020204" pitchFamily="34" charset="0"/>
                <a:cs typeface="Arial" panose="020B0604020202020204" pitchFamily="34" charset="0"/>
              </a:rPr>
              <a:t>Source:</a:t>
            </a:r>
            <a:r>
              <a:rPr lang="en-US" sz="1400" dirty="0" err="1">
                <a:latin typeface="Arial" panose="020B0604020202020204" pitchFamily="34" charset="0"/>
                <a:cs typeface="Arial" panose="020B0604020202020204" pitchFamily="34" charset="0"/>
                <a:hlinkClick r:id="rId2"/>
              </a:rPr>
              <a:t>southeastclinicalnetworks</a:t>
            </a:r>
            <a:r>
              <a:rPr lang="en-US" sz="1400" dirty="0">
                <a:latin typeface="Arial" panose="020B0604020202020204" pitchFamily="34" charset="0"/>
                <a:cs typeface="Arial" panose="020B0604020202020204" pitchFamily="34" charset="0"/>
                <a:hlinkClick r:id="rId2"/>
              </a:rPr>
              <a:t>(2025)</a:t>
            </a:r>
            <a:endParaRPr lang="en-US" sz="1400" dirty="0">
              <a:latin typeface="Arial" panose="020B0604020202020204" pitchFamily="34" charset="0"/>
              <a:cs typeface="Arial" panose="020B0604020202020204" pitchFamily="34" charset="0"/>
            </a:endParaRPr>
          </a:p>
        </p:txBody>
      </p:sp>
      <p:sp>
        <p:nvSpPr>
          <p:cNvPr id="8" name="TextBox 7">
            <a:hlinkClick r:id="rId3"/>
            <a:extLst>
              <a:ext uri="{FF2B5EF4-FFF2-40B4-BE49-F238E27FC236}">
                <a16:creationId xmlns:a16="http://schemas.microsoft.com/office/drawing/2014/main" id="{DA4ECEB8-1CDF-3C60-0009-CD9E66ABEC07}"/>
              </a:ext>
            </a:extLst>
          </p:cNvPr>
          <p:cNvSpPr txBox="1"/>
          <p:nvPr/>
        </p:nvSpPr>
        <p:spPr>
          <a:xfrm>
            <a:off x="8193505" y="5382631"/>
            <a:ext cx="3503395"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Source :</a:t>
            </a:r>
            <a:r>
              <a:rPr lang="en-US" sz="1400" dirty="0">
                <a:latin typeface="Arial" panose="020B0604020202020204" pitchFamily="34" charset="0"/>
                <a:cs typeface="Arial" panose="020B0604020202020204" pitchFamily="34" charset="0"/>
                <a:hlinkClick r:id="rId2"/>
              </a:rPr>
              <a:t>southeastclinicalnetworks(2025)</a:t>
            </a:r>
            <a:endParaRPr lang="en-US" sz="1400" dirty="0">
              <a:latin typeface="Arial" panose="020B0604020202020204" pitchFamily="34" charset="0"/>
              <a:cs typeface="Arial" panose="020B0604020202020204" pitchFamily="34" charset="0"/>
            </a:endParaRPr>
          </a:p>
        </p:txBody>
      </p:sp>
      <p:pic>
        <p:nvPicPr>
          <p:cNvPr id="9" name="Picture 8" descr="A screenshot of a computer&#10;&#10;AI-generated content may be incorrect.">
            <a:extLst>
              <a:ext uri="{FF2B5EF4-FFF2-40B4-BE49-F238E27FC236}">
                <a16:creationId xmlns:a16="http://schemas.microsoft.com/office/drawing/2014/main" id="{8F0D483D-B6F2-213C-F145-DEF45441B5B3}"/>
              </a:ext>
            </a:extLst>
          </p:cNvPr>
          <p:cNvPicPr>
            <a:picLocks noChangeAspect="1"/>
          </p:cNvPicPr>
          <p:nvPr/>
        </p:nvPicPr>
        <p:blipFill>
          <a:blip r:embed="rId4"/>
          <a:srcRect l="31356" t="43559" r="32163" b="21689"/>
          <a:stretch>
            <a:fillRect/>
          </a:stretch>
        </p:blipFill>
        <p:spPr>
          <a:xfrm>
            <a:off x="1251285" y="1632637"/>
            <a:ext cx="5799219" cy="3592726"/>
          </a:xfrm>
          <a:prstGeom prst="rect">
            <a:avLst/>
          </a:prstGeom>
        </p:spPr>
      </p:pic>
      <p:pic>
        <p:nvPicPr>
          <p:cNvPr id="11" name="Picture 10" descr="A screenshot of a computer&#10;&#10;AI-generated content may be incorrect.">
            <a:extLst>
              <a:ext uri="{FF2B5EF4-FFF2-40B4-BE49-F238E27FC236}">
                <a16:creationId xmlns:a16="http://schemas.microsoft.com/office/drawing/2014/main" id="{CD38A24B-70BD-1CA5-0CEA-DF5647E721AB}"/>
              </a:ext>
            </a:extLst>
          </p:cNvPr>
          <p:cNvPicPr>
            <a:picLocks noChangeAspect="1"/>
          </p:cNvPicPr>
          <p:nvPr/>
        </p:nvPicPr>
        <p:blipFill>
          <a:blip r:embed="rId5"/>
          <a:srcRect l="33833" t="36994" r="33349" b="25635"/>
          <a:stretch>
            <a:fillRect/>
          </a:stretch>
        </p:blipFill>
        <p:spPr>
          <a:xfrm>
            <a:off x="7340675" y="1632637"/>
            <a:ext cx="4851325" cy="3592726"/>
          </a:xfrm>
          <a:prstGeom prst="rect">
            <a:avLst/>
          </a:prstGeom>
        </p:spPr>
      </p:pic>
    </p:spTree>
    <p:extLst>
      <p:ext uri="{BB962C8B-B14F-4D97-AF65-F5344CB8AC3E}">
        <p14:creationId xmlns:p14="http://schemas.microsoft.com/office/powerpoint/2010/main" val="18834621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FD67F-87CA-4D80-5F22-0BEFD76B3C61}"/>
              </a:ext>
            </a:extLst>
          </p:cNvPr>
          <p:cNvSpPr>
            <a:spLocks noGrp="1"/>
          </p:cNvSpPr>
          <p:nvPr>
            <p:ph type="title"/>
          </p:nvPr>
        </p:nvSpPr>
        <p:spPr>
          <a:xfrm>
            <a:off x="1702636" y="351493"/>
            <a:ext cx="10238226" cy="1280890"/>
          </a:xfrm>
        </p:spPr>
        <p:txBody>
          <a:bodyPr vert="horz" lIns="91440" tIns="45720" rIns="91440" bIns="45720" rtlCol="0" anchor="t">
            <a:normAutofit/>
          </a:bodyPr>
          <a:lstStyle/>
          <a:p>
            <a:pPr>
              <a:lnSpc>
                <a:spcPct val="90000"/>
              </a:lnSpc>
            </a:pPr>
            <a:r>
              <a:rPr lang="en-US" sz="3200" b="1" dirty="0">
                <a:solidFill>
                  <a:srgbClr val="7030A0"/>
                </a:solidFill>
                <a:latin typeface="Arial" panose="020B0604020202020204" pitchFamily="34" charset="0"/>
                <a:cs typeface="Arial" panose="020B0604020202020204" pitchFamily="34" charset="0"/>
              </a:rPr>
              <a:t>Recommendations For Effective NF1 Using </a:t>
            </a:r>
            <a:r>
              <a:rPr lang="en-US" sz="3200" b="1" dirty="0" err="1">
                <a:solidFill>
                  <a:srgbClr val="7030A0"/>
                </a:solidFill>
                <a:latin typeface="Arial" panose="020B0604020202020204" pitchFamily="34" charset="0"/>
                <a:cs typeface="Arial" panose="020B0604020202020204" pitchFamily="34" charset="0"/>
              </a:rPr>
              <a:t>Personalised</a:t>
            </a:r>
            <a:r>
              <a:rPr lang="en-US" sz="3200" b="1" dirty="0">
                <a:solidFill>
                  <a:srgbClr val="7030A0"/>
                </a:solidFill>
                <a:latin typeface="Arial" panose="020B0604020202020204" pitchFamily="34" charset="0"/>
                <a:cs typeface="Arial" panose="020B0604020202020204" pitchFamily="34" charset="0"/>
              </a:rPr>
              <a:t> And Self Management Models</a:t>
            </a:r>
          </a:p>
        </p:txBody>
      </p:sp>
      <p:sp>
        <p:nvSpPr>
          <p:cNvPr id="3" name="TextBox 2">
            <a:extLst>
              <a:ext uri="{FF2B5EF4-FFF2-40B4-BE49-F238E27FC236}">
                <a16:creationId xmlns:a16="http://schemas.microsoft.com/office/drawing/2014/main" id="{4C47C70E-39FE-FFA1-5544-09CB2FB3E28A}"/>
              </a:ext>
            </a:extLst>
          </p:cNvPr>
          <p:cNvSpPr txBox="1"/>
          <p:nvPr/>
        </p:nvSpPr>
        <p:spPr>
          <a:xfrm>
            <a:off x="872358" y="1779528"/>
            <a:ext cx="6838183" cy="4594679"/>
          </a:xfrm>
          <a:prstGeom prst="rect">
            <a:avLst/>
          </a:prstGeom>
        </p:spPr>
        <p:txBody>
          <a:bodyPr vert="horz" lIns="91440" tIns="45720" rIns="91440" bIns="45720" rtlCol="0">
            <a:normAutofit/>
          </a:bodyPr>
          <a:lstStyle/>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Social Prescribing: </a:t>
            </a: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link patient to  </a:t>
            </a:r>
            <a:r>
              <a:rPr lang="en-US" sz="1400" b="1" dirty="0">
                <a:latin typeface="Arial" panose="020B0604020202020204" pitchFamily="34" charset="0"/>
                <a:cs typeface="Arial" panose="020B0604020202020204" pitchFamily="34" charset="0"/>
              </a:rPr>
              <a:t>support groups, charities</a:t>
            </a:r>
            <a:r>
              <a:rPr lang="en-US" sz="1400" dirty="0">
                <a:latin typeface="Arial" panose="020B0604020202020204" pitchFamily="34" charset="0"/>
                <a:cs typeface="Arial" panose="020B0604020202020204" pitchFamily="34" charset="0"/>
              </a:rPr>
              <a:t>, and mental health services to reduce</a:t>
            </a:r>
            <a:r>
              <a:rPr lang="en-US" sz="1400" b="1" dirty="0">
                <a:latin typeface="Arial" panose="020B0604020202020204" pitchFamily="34" charset="0"/>
                <a:cs typeface="Arial" panose="020B0604020202020204" pitchFamily="34" charset="0"/>
              </a:rPr>
              <a:t> isolation </a:t>
            </a:r>
            <a:r>
              <a:rPr lang="en-US" sz="1400" dirty="0">
                <a:latin typeface="Arial" panose="020B0604020202020204" pitchFamily="34" charset="0"/>
                <a:cs typeface="Arial" panose="020B0604020202020204" pitchFamily="34" charset="0"/>
              </a:rPr>
              <a:t>and address </a:t>
            </a:r>
            <a:r>
              <a:rPr lang="en-US" sz="1400" b="1" dirty="0">
                <a:latin typeface="Arial" panose="020B0604020202020204" pitchFamily="34" charset="0"/>
                <a:cs typeface="Arial" panose="020B0604020202020204" pitchFamily="34" charset="0"/>
              </a:rPr>
              <a:t>psychological </a:t>
            </a:r>
            <a:r>
              <a:rPr lang="en-US" sz="1400" dirty="0">
                <a:latin typeface="Arial" panose="020B0604020202020204" pitchFamily="34" charset="0"/>
                <a:cs typeface="Arial" panose="020B0604020202020204" pitchFamily="34" charset="0"/>
              </a:rPr>
              <a:t>needs.(</a:t>
            </a:r>
            <a:r>
              <a:rPr lang="en-IN" sz="1400" dirty="0">
                <a:latin typeface="Arial" panose="020B0604020202020204" pitchFamily="34" charset="0"/>
                <a:cs typeface="Arial" panose="020B0604020202020204" pitchFamily="34" charset="0"/>
              </a:rPr>
              <a:t>NHS England (2022)</a:t>
            </a:r>
            <a:endParaRPr lang="en-US" sz="1400" dirty="0">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Proactive care coordination: </a:t>
            </a: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assigned dedicated </a:t>
            </a:r>
            <a:r>
              <a:rPr lang="en-US" sz="1400" b="1" dirty="0">
                <a:latin typeface="Arial" panose="020B0604020202020204" pitchFamily="34" charset="0"/>
                <a:cs typeface="Arial" panose="020B0604020202020204" pitchFamily="34" charset="0"/>
              </a:rPr>
              <a:t>NF1</a:t>
            </a:r>
            <a:r>
              <a:rPr lang="en-US" sz="1400" dirty="0">
                <a:latin typeface="Arial" panose="020B0604020202020204" pitchFamily="34" charset="0"/>
                <a:cs typeface="Arial" panose="020B0604020202020204" pitchFamily="34" charset="0"/>
              </a:rPr>
              <a:t> care coordinators to facilitate seamless care across </a:t>
            </a:r>
            <a:r>
              <a:rPr lang="en-US" sz="1400" b="1" dirty="0">
                <a:latin typeface="Arial" panose="020B0604020202020204" pitchFamily="34" charset="0"/>
                <a:cs typeface="Arial" panose="020B0604020202020204" pitchFamily="34" charset="0"/>
              </a:rPr>
              <a:t>NHS </a:t>
            </a:r>
            <a:r>
              <a:rPr lang="en-US" sz="1400" dirty="0">
                <a:latin typeface="Arial" panose="020B0604020202020204" pitchFamily="34" charset="0"/>
                <a:cs typeface="Arial" panose="020B0604020202020204" pitchFamily="34" charset="0"/>
              </a:rPr>
              <a:t>using </a:t>
            </a:r>
            <a:r>
              <a:rPr lang="en-US" sz="1400" b="1" dirty="0">
                <a:latin typeface="Arial" panose="020B0604020202020204" pitchFamily="34" charset="0"/>
                <a:cs typeface="Arial" panose="020B0604020202020204" pitchFamily="34" charset="0"/>
              </a:rPr>
              <a:t>electronic health records</a:t>
            </a:r>
            <a:r>
              <a:rPr lang="en-US" sz="1400" dirty="0">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NHS England (2025).</a:t>
            </a:r>
            <a:endParaRPr lang="en-US" sz="1400" dirty="0">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Community and digital support: </a:t>
            </a:r>
          </a:p>
          <a:p>
            <a:pPr marL="285750" indent="-285750">
              <a:lnSpc>
                <a:spcPct val="90000"/>
              </a:lnSpc>
              <a:spcBef>
                <a:spcPts val="1000"/>
              </a:spcBef>
              <a:buClr>
                <a:schemeClr val="accent1"/>
              </a:buClr>
              <a:buFont typeface="Arial" panose="020B0604020202020204" pitchFamily="34" charset="0"/>
              <a:buChar char="•"/>
            </a:pPr>
            <a:r>
              <a:rPr lang="en-US" sz="1400" dirty="0">
                <a:latin typeface="Arial" panose="020B0604020202020204" pitchFamily="34" charset="0"/>
                <a:cs typeface="Arial" panose="020B0604020202020204" pitchFamily="34" charset="0"/>
              </a:rPr>
              <a:t>scale up  digital </a:t>
            </a:r>
            <a:r>
              <a:rPr lang="en-US" sz="1400" b="1" dirty="0">
                <a:latin typeface="Arial" panose="020B0604020202020204" pitchFamily="34" charset="0"/>
                <a:cs typeface="Arial" panose="020B0604020202020204" pitchFamily="34" charset="0"/>
              </a:rPr>
              <a:t>Peer groups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pain psychology  </a:t>
            </a:r>
            <a:r>
              <a:rPr lang="en-US" sz="1400" dirty="0">
                <a:latin typeface="Arial" panose="020B0604020202020204" pitchFamily="34" charset="0"/>
                <a:cs typeface="Arial" panose="020B0604020202020204" pitchFamily="34" charset="0"/>
              </a:rPr>
              <a:t>access  and </a:t>
            </a:r>
            <a:r>
              <a:rPr lang="en-US" sz="1400" b="1" dirty="0">
                <a:latin typeface="Arial" panose="020B0604020202020204" pitchFamily="34" charset="0"/>
                <a:cs typeface="Arial" panose="020B0604020202020204" pitchFamily="34" charset="0"/>
              </a:rPr>
              <a:t>rapid diagnostic</a:t>
            </a:r>
            <a:r>
              <a:rPr lang="en-US" sz="1400" dirty="0">
                <a:latin typeface="Arial" panose="020B0604020202020204" pitchFamily="34" charset="0"/>
                <a:cs typeface="Arial" panose="020B0604020202020204" pitchFamily="34" charset="0"/>
              </a:rPr>
              <a:t> pathways.(</a:t>
            </a:r>
            <a:r>
              <a:rPr lang="en-IN" sz="1400" dirty="0">
                <a:latin typeface="Arial" panose="020B0604020202020204" pitchFamily="34" charset="0"/>
                <a:cs typeface="Arial" panose="020B0604020202020204" pitchFamily="34" charset="0"/>
              </a:rPr>
              <a:t>Nerve Tumours UK (2024)</a:t>
            </a:r>
            <a:endParaRPr lang="en-US" sz="1400" dirty="0">
              <a:latin typeface="Arial" panose="020B0604020202020204" pitchFamily="34" charset="0"/>
              <a:cs typeface="Arial" panose="020B0604020202020204" pitchFamily="34" charset="0"/>
            </a:endParaRPr>
          </a:p>
          <a:p>
            <a:pPr>
              <a:lnSpc>
                <a:spcPct val="90000"/>
              </a:lnSpc>
              <a:spcBef>
                <a:spcPts val="1000"/>
              </a:spcBef>
              <a:buClr>
                <a:schemeClr val="accent1"/>
              </a:buClr>
            </a:pPr>
            <a:r>
              <a:rPr lang="en-US" b="1" dirty="0">
                <a:solidFill>
                  <a:srgbClr val="7030A0"/>
                </a:solidFill>
                <a:latin typeface="Arial" panose="020B0604020202020204" pitchFamily="34" charset="0"/>
                <a:cs typeface="Arial" panose="020B0604020202020204" pitchFamily="34" charset="0"/>
              </a:rPr>
              <a:t>Implementation: </a:t>
            </a:r>
          </a:p>
          <a:p>
            <a:pPr marL="285750" indent="-285750">
              <a:lnSpc>
                <a:spcPct val="90000"/>
              </a:lnSpc>
              <a:spcBef>
                <a:spcPts val="1000"/>
              </a:spcBef>
              <a:buClr>
                <a:schemeClr val="accent1"/>
              </a:buClr>
              <a:buFont typeface="Arial" panose="020B0604020202020204" pitchFamily="34" charset="0"/>
              <a:buChar char="•"/>
            </a:pPr>
            <a:r>
              <a:rPr lang="en-US" sz="1400" b="1" dirty="0">
                <a:latin typeface="Arial" panose="020B0604020202020204" pitchFamily="34" charset="0"/>
                <a:cs typeface="Arial" panose="020B0604020202020204" pitchFamily="34" charset="0"/>
              </a:rPr>
              <a:t>regular audit</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feedback</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partnership</a:t>
            </a:r>
            <a:r>
              <a:rPr lang="en-US" sz="1400" dirty="0">
                <a:latin typeface="Arial" panose="020B0604020202020204" pitchFamily="34" charset="0"/>
                <a:cs typeface="Arial" panose="020B0604020202020204" pitchFamily="34" charset="0"/>
              </a:rPr>
              <a:t> with patients</a:t>
            </a:r>
            <a:r>
              <a:rPr lang="en-US" sz="1400" b="1" dirty="0">
                <a:latin typeface="Arial" panose="020B0604020202020204" pitchFamily="34" charset="0"/>
                <a:cs typeface="Arial" panose="020B0604020202020204" pitchFamily="34" charset="0"/>
              </a:rPr>
              <a:t> charities </a:t>
            </a:r>
            <a:r>
              <a:rPr lang="en-US" sz="1400" dirty="0">
                <a:latin typeface="Arial" panose="020B0604020202020204" pitchFamily="34" charset="0"/>
                <a:cs typeface="Arial" panose="020B0604020202020204" pitchFamily="34" charset="0"/>
              </a:rPr>
              <a:t>to drive </a:t>
            </a:r>
            <a:r>
              <a:rPr lang="en-US" sz="1400" b="1" dirty="0">
                <a:latin typeface="Arial" panose="020B0604020202020204" pitchFamily="34" charset="0"/>
                <a:cs typeface="Arial" panose="020B0604020202020204" pitchFamily="34" charset="0"/>
              </a:rPr>
              <a:t>quality</a:t>
            </a:r>
            <a:r>
              <a:rPr lang="en-US" sz="1400" dirty="0">
                <a:latin typeface="Arial" panose="020B0604020202020204" pitchFamily="34" charset="0"/>
                <a:cs typeface="Arial" panose="020B0604020202020204" pitchFamily="34" charset="0"/>
              </a:rPr>
              <a:t>, improvement and</a:t>
            </a:r>
            <a:r>
              <a:rPr lang="en-US" sz="1400" b="1" dirty="0">
                <a:latin typeface="Arial" panose="020B0604020202020204" pitchFamily="34" charset="0"/>
                <a:cs typeface="Arial" panose="020B0604020202020204" pitchFamily="34" charset="0"/>
              </a:rPr>
              <a:t> equity </a:t>
            </a:r>
            <a:r>
              <a:rPr lang="en-US" sz="1400" dirty="0">
                <a:latin typeface="Arial" panose="020B0604020202020204" pitchFamily="34" charset="0"/>
                <a:cs typeface="Arial" panose="020B0604020202020204" pitchFamily="34" charset="0"/>
              </a:rPr>
              <a:t>in NF1 service provision.(</a:t>
            </a:r>
            <a:r>
              <a:rPr lang="en-IN" sz="1400" dirty="0">
                <a:latin typeface="Arial" panose="020B0604020202020204" pitchFamily="34" charset="0"/>
                <a:cs typeface="Arial" panose="020B0604020202020204" pitchFamily="34" charset="0"/>
              </a:rPr>
              <a:t>Pathways of Care UK (2024).</a:t>
            </a:r>
            <a:endParaRPr lang="en-US" sz="1400" dirty="0">
              <a:latin typeface="Arial" panose="020B0604020202020204" pitchFamily="34" charset="0"/>
              <a:cs typeface="Arial" panose="020B0604020202020204" pitchFamily="34" charset="0"/>
            </a:endParaRPr>
          </a:p>
        </p:txBody>
      </p:sp>
      <p:pic>
        <p:nvPicPr>
          <p:cNvPr id="5" name="Picture 4" descr="A diagram of a health care system&#10;&#10;AI-generated content may be incorrect.">
            <a:extLst>
              <a:ext uri="{FF2B5EF4-FFF2-40B4-BE49-F238E27FC236}">
                <a16:creationId xmlns:a16="http://schemas.microsoft.com/office/drawing/2014/main" id="{63321808-25EF-DDEB-7F64-DF5BD930D2FB}"/>
              </a:ext>
            </a:extLst>
          </p:cNvPr>
          <p:cNvPicPr>
            <a:picLocks noChangeAspect="1"/>
          </p:cNvPicPr>
          <p:nvPr/>
        </p:nvPicPr>
        <p:blipFill>
          <a:blip r:embed="rId2"/>
          <a:srcRect r="2718" b="8781"/>
          <a:stretch>
            <a:fillRect/>
          </a:stretch>
        </p:blipFill>
        <p:spPr>
          <a:xfrm>
            <a:off x="7825044" y="1779528"/>
            <a:ext cx="4001315" cy="4001315"/>
          </a:xfrm>
          <a:prstGeom prst="rect">
            <a:avLst/>
          </a:prstGeom>
        </p:spPr>
      </p:pic>
      <p:sp>
        <p:nvSpPr>
          <p:cNvPr id="6" name="TextBox 5">
            <a:extLst>
              <a:ext uri="{FF2B5EF4-FFF2-40B4-BE49-F238E27FC236}">
                <a16:creationId xmlns:a16="http://schemas.microsoft.com/office/drawing/2014/main" id="{FCE25E49-2D18-36E7-5362-148DA3F69118}"/>
              </a:ext>
            </a:extLst>
          </p:cNvPr>
          <p:cNvSpPr txBox="1"/>
          <p:nvPr/>
        </p:nvSpPr>
        <p:spPr>
          <a:xfrm>
            <a:off x="7939547" y="5780843"/>
            <a:ext cx="4001315" cy="430887"/>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Source: Modern Healthcare Models &amp; Patient </a:t>
            </a:r>
            <a:r>
              <a:rPr lang="en-US" sz="1100" dirty="0" err="1">
                <a:latin typeface="Arial" panose="020B0604020202020204" pitchFamily="34" charset="0"/>
                <a:cs typeface="Arial" panose="020B0604020202020204" pitchFamily="34" charset="0"/>
              </a:rPr>
              <a:t>Advoiacy</a:t>
            </a:r>
            <a:r>
              <a:rPr lang="en-US" sz="1100" dirty="0">
                <a:latin typeface="Arial" panose="020B0604020202020204" pitchFamily="34" charset="0"/>
                <a:cs typeface="Arial" panose="020B0604020202020204" pitchFamily="34" charset="0"/>
              </a:rPr>
              <a:t> </a:t>
            </a:r>
            <a:r>
              <a:rPr lang="en-US" sz="1100" dirty="0" err="1">
                <a:latin typeface="Arial" panose="020B0604020202020204" pitchFamily="34" charset="0"/>
                <a:cs typeface="Arial" panose="020B0604020202020204" pitchFamily="34" charset="0"/>
              </a:rPr>
              <a:t>Recomendations</a:t>
            </a:r>
            <a:r>
              <a:rPr lang="en-US" sz="1100" dirty="0">
                <a:latin typeface="Arial" panose="020B0604020202020204" pitchFamily="34" charset="0"/>
                <a:cs typeface="Arial" panose="020B0604020202020204" pitchFamily="34" charset="0"/>
              </a:rPr>
              <a:t> (2020s)</a:t>
            </a:r>
          </a:p>
        </p:txBody>
      </p:sp>
    </p:spTree>
    <p:extLst>
      <p:ext uri="{BB962C8B-B14F-4D97-AF65-F5344CB8AC3E}">
        <p14:creationId xmlns:p14="http://schemas.microsoft.com/office/powerpoint/2010/main" val="24589745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9598BCB-9267-5DA8-1EA9-6C156A5ABEA2}"/>
              </a:ext>
            </a:extLst>
          </p:cNvPr>
          <p:cNvSpPr txBox="1"/>
          <p:nvPr/>
        </p:nvSpPr>
        <p:spPr>
          <a:xfrm>
            <a:off x="1366344" y="966951"/>
            <a:ext cx="10699531" cy="5509200"/>
          </a:xfrm>
          <a:prstGeom prst="rect">
            <a:avLst/>
          </a:prstGeom>
          <a:noFill/>
        </p:spPr>
        <p:txBody>
          <a:bodyPr wrap="square" rtlCol="0">
            <a:spAutoFit/>
          </a:bodyPr>
          <a:lstStyle/>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BMJ Open (2024). Life with neurofibromatosis 1 – Danish NF1 cohort. [online] Available at: </a:t>
            </a:r>
            <a:r>
              <a:rPr lang="en-IN" sz="1600" b="1" dirty="0">
                <a:latin typeface="Arial" panose="020B0604020202020204" pitchFamily="34" charset="0"/>
                <a:cs typeface="Arial" panose="020B0604020202020204" pitchFamily="34" charset="0"/>
                <a:hlinkClick r:id="rId2"/>
              </a:rPr>
              <a:t>https://bmjopen.bmj.com/content/bmjopen/12/9/e065340.full.pdf</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BMJ Open Quality (2025). Alone on our NF1 island: a patient-led mixed-method survey study. [online] Available at: </a:t>
            </a:r>
            <a:r>
              <a:rPr lang="en-IN" sz="1600" b="1" dirty="0">
                <a:latin typeface="Arial" panose="020B0604020202020204" pitchFamily="34" charset="0"/>
                <a:cs typeface="Arial" panose="020B0604020202020204" pitchFamily="34" charset="0"/>
                <a:hlinkClick r:id="rId3"/>
              </a:rPr>
              <a:t>https://bmjopenquality.bmj.com/content/14/3/e003383</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Childhood Tumour Foundation (2025). Understanding Your Breast Cancer Risk with NF1. [online] Available at: </a:t>
            </a:r>
            <a:r>
              <a:rPr lang="en-IN" sz="1600" b="1" dirty="0">
                <a:latin typeface="Arial" panose="020B0604020202020204" pitchFamily="34" charset="0"/>
                <a:cs typeface="Arial" panose="020B0604020202020204" pitchFamily="34" charset="0"/>
                <a:hlinkClick r:id="rId4"/>
              </a:rPr>
              <a:t>https://www.ctf.org/news/breast-cancer</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Childhood Tumour Trust (2024). Pathways of Care for Neurofibromatosis Type 1 (NF1). [pdf] Available at: </a:t>
            </a:r>
            <a:r>
              <a:rPr lang="en-IN" sz="1600" b="1" dirty="0">
                <a:latin typeface="Arial" panose="020B0604020202020204" pitchFamily="34" charset="0"/>
                <a:cs typeface="Arial" panose="020B0604020202020204" pitchFamily="34" charset="0"/>
                <a:hlinkClick r:id="rId5"/>
              </a:rPr>
              <a:t>https://www.childhoodtumourtrust.org.uk/wp-content/uploads/2024/11/results.pdf</a:t>
            </a:r>
            <a:r>
              <a:rPr lang="en-IN" sz="1600" dirty="0">
                <a:latin typeface="Arial" panose="020B0604020202020204" pitchFamily="34" charset="0"/>
                <a:cs typeface="Arial" panose="020B0604020202020204" pitchFamily="34" charset="0"/>
              </a:rPr>
              <a:t> [Accessed 6 Nov 2025].</a:t>
            </a:r>
          </a:p>
          <a:p>
            <a:pPr marL="285750" indent="-285750">
              <a:buClr>
                <a:schemeClr val="tx1"/>
              </a:buClr>
              <a:buFont typeface="Arial" panose="020B0604020202020204" pitchFamily="34" charset="0"/>
              <a:buChar char="•"/>
            </a:pPr>
            <a:r>
              <a:rPr lang="en-IN" sz="1600" dirty="0">
                <a:solidFill>
                  <a:srgbClr val="FF0000"/>
                </a:solidFill>
                <a:latin typeface="Arial" panose="020B0604020202020204" pitchFamily="34" charset="0"/>
                <a:cs typeface="Arial" panose="020B0604020202020204" pitchFamily="34" charset="0"/>
              </a:rPr>
              <a:t>Coulter, </a:t>
            </a:r>
            <a:r>
              <a:rPr lang="en-IN" sz="1600" dirty="0">
                <a:latin typeface="Arial" panose="020B0604020202020204" pitchFamily="34" charset="0"/>
                <a:cs typeface="Arial" panose="020B0604020202020204" pitchFamily="34" charset="0"/>
              </a:rPr>
              <a:t>A., </a:t>
            </a:r>
            <a:r>
              <a:rPr lang="en-IN" sz="1600" dirty="0">
                <a:solidFill>
                  <a:srgbClr val="FF0000"/>
                </a:solidFill>
                <a:latin typeface="Arial" panose="020B0604020202020204" pitchFamily="34" charset="0"/>
                <a:cs typeface="Arial" panose="020B0604020202020204" pitchFamily="34" charset="0"/>
              </a:rPr>
              <a:t>Entwistle</a:t>
            </a:r>
            <a:r>
              <a:rPr lang="en-IN" sz="1600" dirty="0">
                <a:latin typeface="Arial" panose="020B0604020202020204" pitchFamily="34" charset="0"/>
                <a:cs typeface="Arial" panose="020B0604020202020204" pitchFamily="34" charset="0"/>
              </a:rPr>
              <a:t>, V., </a:t>
            </a:r>
            <a:r>
              <a:rPr lang="en-IN" sz="1600" dirty="0">
                <a:solidFill>
                  <a:srgbClr val="FF0000"/>
                </a:solidFill>
                <a:latin typeface="Arial" panose="020B0604020202020204" pitchFamily="34" charset="0"/>
                <a:cs typeface="Arial" panose="020B0604020202020204" pitchFamily="34" charset="0"/>
              </a:rPr>
              <a:t>Eccles, </a:t>
            </a:r>
            <a:r>
              <a:rPr lang="en-IN" sz="1600" dirty="0">
                <a:latin typeface="Arial" panose="020B0604020202020204" pitchFamily="34" charset="0"/>
                <a:cs typeface="Arial" panose="020B0604020202020204" pitchFamily="34" charset="0"/>
              </a:rPr>
              <a:t>A., </a:t>
            </a:r>
            <a:r>
              <a:rPr lang="en-IN" sz="1600" dirty="0">
                <a:solidFill>
                  <a:srgbClr val="FF0000"/>
                </a:solidFill>
                <a:latin typeface="Arial" panose="020B0604020202020204" pitchFamily="34" charset="0"/>
                <a:cs typeface="Arial" panose="020B0604020202020204" pitchFamily="34" charset="0"/>
              </a:rPr>
              <a:t>Ryan</a:t>
            </a:r>
            <a:r>
              <a:rPr lang="en-IN" sz="1600" dirty="0">
                <a:latin typeface="Arial" panose="020B0604020202020204" pitchFamily="34" charset="0"/>
                <a:cs typeface="Arial" panose="020B0604020202020204" pitchFamily="34" charset="0"/>
              </a:rPr>
              <a:t>, S. (2015). Personalised care planning for adults with chronic or long-term health conditions. Cochrane Database </a:t>
            </a:r>
            <a:r>
              <a:rPr lang="en-IN" sz="1600" dirty="0" err="1">
                <a:latin typeface="Arial" panose="020B0604020202020204" pitchFamily="34" charset="0"/>
                <a:cs typeface="Arial" panose="020B0604020202020204" pitchFamily="34" charset="0"/>
              </a:rPr>
              <a:t>Syst</a:t>
            </a:r>
            <a:r>
              <a:rPr lang="en-IN" sz="1600" dirty="0">
                <a:latin typeface="Arial" panose="020B0604020202020204" pitchFamily="34" charset="0"/>
                <a:cs typeface="Arial" panose="020B0604020202020204" pitchFamily="34" charset="0"/>
              </a:rPr>
              <a:t> Rev, 3, CD010523.</a:t>
            </a:r>
          </a:p>
          <a:p>
            <a:pPr marL="285750" indent="-285750">
              <a:buClr>
                <a:schemeClr val="tx1"/>
              </a:buClr>
              <a:buFont typeface="Arial" panose="020B0604020202020204" pitchFamily="34" charset="0"/>
              <a:buChar char="•"/>
            </a:pPr>
            <a:r>
              <a:rPr lang="en-IN" sz="1600" dirty="0">
                <a:latin typeface="Arial" panose="020B0604020202020204" pitchFamily="34" charset="0"/>
                <a:cs typeface="Arial" panose="020B0604020202020204" pitchFamily="34" charset="0"/>
              </a:rPr>
              <a:t>Children’s </a:t>
            </a:r>
            <a:r>
              <a:rPr lang="en-IN" sz="1600" dirty="0" err="1">
                <a:latin typeface="Arial" panose="020B0604020202020204" pitchFamily="34" charset="0"/>
                <a:cs typeface="Arial" panose="020B0604020202020204" pitchFamily="34" charset="0"/>
              </a:rPr>
              <a:t>Tumor</a:t>
            </a:r>
            <a:r>
              <a:rPr lang="en-IN" sz="1600" dirty="0">
                <a:latin typeface="Arial" panose="020B0604020202020204" pitchFamily="34" charset="0"/>
                <a:cs typeface="Arial" panose="020B0604020202020204" pitchFamily="34" charset="0"/>
              </a:rPr>
              <a:t> Foundation. (2025, October 23). Home - Children's </a:t>
            </a:r>
            <a:r>
              <a:rPr lang="en-IN" sz="1600" dirty="0" err="1">
                <a:latin typeface="Arial" panose="020B0604020202020204" pitchFamily="34" charset="0"/>
                <a:cs typeface="Arial" panose="020B0604020202020204" pitchFamily="34" charset="0"/>
              </a:rPr>
              <a:t>Tumor</a:t>
            </a:r>
            <a:r>
              <a:rPr lang="en-IN" sz="1600" dirty="0">
                <a:latin typeface="Arial" panose="020B0604020202020204" pitchFamily="34" charset="0"/>
                <a:cs typeface="Arial" panose="020B0604020202020204" pitchFamily="34" charset="0"/>
              </a:rPr>
              <a:t> Foundation. </a:t>
            </a:r>
            <a:r>
              <a:rPr lang="en-IN" sz="1600" dirty="0">
                <a:latin typeface="Arial" panose="020B0604020202020204" pitchFamily="34" charset="0"/>
                <a:cs typeface="Arial" panose="020B0604020202020204" pitchFamily="34" charset="0"/>
                <a:hlinkClick r:id="rId6"/>
              </a:rPr>
              <a:t>https://www.ctf.org/</a:t>
            </a:r>
            <a:r>
              <a:rPr lang="en-IN" sz="16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Childhood Tumour Trust – Supporting children and families affected by NF1. (</a:t>
            </a:r>
            <a:r>
              <a:rPr lang="en-IN" sz="1600" dirty="0" err="1">
                <a:latin typeface="Arial" panose="020B0604020202020204" pitchFamily="34" charset="0"/>
                <a:cs typeface="Arial" panose="020B0604020202020204" pitchFamily="34" charset="0"/>
              </a:rPr>
              <a:t>n.d</a:t>
            </a:r>
            <a:r>
              <a:rPr lang="en-IN" sz="1600" dirty="0">
                <a:latin typeface="Arial" panose="020B0604020202020204" pitchFamily="34" charset="0"/>
                <a:cs typeface="Arial" panose="020B0604020202020204" pitchFamily="34" charset="0"/>
              </a:rPr>
              <a:t>).Available at: </a:t>
            </a:r>
            <a:r>
              <a:rPr lang="en-IN" sz="1600" dirty="0">
                <a:latin typeface="Arial" panose="020B0604020202020204" pitchFamily="34" charset="0"/>
                <a:cs typeface="Arial" panose="020B0604020202020204" pitchFamily="34" charset="0"/>
                <a:hlinkClick r:id="rId7"/>
              </a:rPr>
              <a:t>https://www.childhoodtumourtrust.org.uk/</a:t>
            </a:r>
            <a:r>
              <a:rPr lang="en-IN" sz="1600" dirty="0">
                <a:latin typeface="Arial" panose="020B0604020202020204" pitchFamily="34" charset="0"/>
                <a:cs typeface="Arial" panose="020B0604020202020204" pitchFamily="34" charset="0"/>
              </a:rPr>
              <a:t> . (Accessed: 2 November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Childhood Tumour Trust – Supporting children and families affected by NF1. (</a:t>
            </a:r>
            <a:r>
              <a:rPr lang="en-IN" sz="1600" dirty="0" err="1">
                <a:latin typeface="Arial" panose="020B0604020202020204" pitchFamily="34" charset="0"/>
                <a:cs typeface="Arial" panose="020B0604020202020204" pitchFamily="34" charset="0"/>
              </a:rPr>
              <a:t>n.d</a:t>
            </a:r>
            <a:r>
              <a:rPr lang="en-IN" sz="1600" dirty="0">
                <a:latin typeface="Arial" panose="020B0604020202020204" pitchFamily="34" charset="0"/>
                <a:cs typeface="Arial" panose="020B0604020202020204" pitchFamily="34" charset="0"/>
              </a:rPr>
              <a:t>).Available at: </a:t>
            </a:r>
            <a:r>
              <a:rPr lang="en-IN" sz="1600" dirty="0">
                <a:latin typeface="Arial" panose="020B0604020202020204" pitchFamily="34" charset="0"/>
                <a:cs typeface="Arial" panose="020B0604020202020204" pitchFamily="34" charset="0"/>
                <a:hlinkClick r:id="rId7"/>
              </a:rPr>
              <a:t>https://www.childhoodtumourtrust.org.uk/</a:t>
            </a:r>
            <a:r>
              <a:rPr lang="en-IN" sz="1600" dirty="0">
                <a:latin typeface="Arial" panose="020B0604020202020204" pitchFamily="34" charset="0"/>
                <a:cs typeface="Arial" panose="020B0604020202020204" pitchFamily="34" charset="0"/>
              </a:rPr>
              <a:t> . (Accessed: 2 November 2025)</a:t>
            </a:r>
          </a:p>
          <a:p>
            <a:pPr marL="285750" indent="-285750">
              <a:buFont typeface="Arial" panose="020B0604020202020204" pitchFamily="34" charset="0"/>
              <a:buChar char="•"/>
            </a:pPr>
            <a:r>
              <a:rPr lang="en-IN" sz="1600" dirty="0" err="1">
                <a:latin typeface="Arial" panose="020B0604020202020204" pitchFamily="34" charset="0"/>
                <a:cs typeface="Arial" panose="020B0604020202020204" pitchFamily="34" charset="0"/>
              </a:rPr>
              <a:t>DermNet</a:t>
            </a:r>
            <a:r>
              <a:rPr lang="en-IN" sz="1600" dirty="0">
                <a:latin typeface="Arial" panose="020B0604020202020204" pitchFamily="34" charset="0"/>
                <a:cs typeface="Arial" panose="020B0604020202020204" pitchFamily="34" charset="0"/>
              </a:rPr>
              <a:t> NZ (2023). Neurofibromatosis type 1 images. [online] Available at: </a:t>
            </a:r>
            <a:r>
              <a:rPr lang="en-IN" sz="1600" b="1" dirty="0">
                <a:latin typeface="Arial" panose="020B0604020202020204" pitchFamily="34" charset="0"/>
                <a:cs typeface="Arial" panose="020B0604020202020204" pitchFamily="34" charset="0"/>
                <a:hlinkClick r:id="rId8"/>
              </a:rPr>
              <a:t>https://dermnetnz.org/topics/neurofibromatosis-type-1/</a:t>
            </a:r>
            <a:r>
              <a:rPr lang="en-IN" sz="1600" dirty="0">
                <a:latin typeface="Arial" panose="020B0604020202020204" pitchFamily="34" charset="0"/>
                <a:cs typeface="Arial" panose="020B0604020202020204" pitchFamily="34" charset="0"/>
              </a:rPr>
              <a:t> [Accessed 6 Nov 2025].</a:t>
            </a:r>
          </a:p>
          <a:p>
            <a:pPr marL="285750" indent="-285750">
              <a:buClr>
                <a:schemeClr val="tx1"/>
              </a:buClr>
              <a:buFont typeface="Arial" panose="020B0604020202020204" pitchFamily="34" charset="0"/>
              <a:buChar char="•"/>
            </a:pPr>
            <a:r>
              <a:rPr lang="en-IN" sz="1600" dirty="0">
                <a:solidFill>
                  <a:srgbClr val="FF0000"/>
                </a:solidFill>
                <a:latin typeface="Arial" panose="020B0604020202020204" pitchFamily="34" charset="0"/>
                <a:cs typeface="Arial" panose="020B0604020202020204" pitchFamily="34" charset="0"/>
              </a:rPr>
              <a:t>Doser, </a:t>
            </a:r>
            <a:r>
              <a:rPr lang="en-IN" sz="1600" dirty="0">
                <a:latin typeface="Arial" panose="020B0604020202020204" pitchFamily="34" charset="0"/>
                <a:cs typeface="Arial" panose="020B0604020202020204" pitchFamily="34" charset="0"/>
              </a:rPr>
              <a:t>K., </a:t>
            </a:r>
            <a:r>
              <a:rPr lang="en-IN" sz="1600" dirty="0">
                <a:solidFill>
                  <a:srgbClr val="FF0000"/>
                </a:solidFill>
                <a:latin typeface="Arial" panose="020B0604020202020204" pitchFamily="34" charset="0"/>
                <a:cs typeface="Arial" panose="020B0604020202020204" pitchFamily="34" charset="0"/>
              </a:rPr>
              <a:t>Hove</a:t>
            </a:r>
            <a:r>
              <a:rPr lang="en-IN" sz="1600" dirty="0">
                <a:latin typeface="Arial" panose="020B0604020202020204" pitchFamily="34" charset="0"/>
                <a:cs typeface="Arial" panose="020B0604020202020204" pitchFamily="34" charset="0"/>
              </a:rPr>
              <a:t>, H.,</a:t>
            </a:r>
            <a:r>
              <a:rPr lang="en-IN" sz="1600" dirty="0">
                <a:solidFill>
                  <a:srgbClr val="FF0000"/>
                </a:solidFill>
                <a:latin typeface="Arial" panose="020B0604020202020204" pitchFamily="34" charset="0"/>
                <a:cs typeface="Arial" panose="020B0604020202020204" pitchFamily="34" charset="0"/>
              </a:rPr>
              <a:t> Østergaard</a:t>
            </a:r>
            <a:r>
              <a:rPr lang="en-IN" sz="1600" dirty="0">
                <a:latin typeface="Arial" panose="020B0604020202020204" pitchFamily="34" charset="0"/>
                <a:cs typeface="Arial" panose="020B0604020202020204" pitchFamily="34" charset="0"/>
              </a:rPr>
              <a:t>, J. </a:t>
            </a:r>
            <a:r>
              <a:rPr lang="en-IN" sz="1600" dirty="0">
                <a:solidFill>
                  <a:srgbClr val="FF0000"/>
                </a:solidFill>
                <a:latin typeface="Arial" panose="020B0604020202020204" pitchFamily="34" charset="0"/>
                <a:cs typeface="Arial" panose="020B0604020202020204" pitchFamily="34" charset="0"/>
              </a:rPr>
              <a:t>R., Bidstrup</a:t>
            </a:r>
            <a:r>
              <a:rPr lang="en-IN" sz="1600" dirty="0">
                <a:latin typeface="Arial" panose="020B0604020202020204" pitchFamily="34" charset="0"/>
                <a:cs typeface="Arial" panose="020B0604020202020204" pitchFamily="34" charset="0"/>
              </a:rPr>
              <a:t>, P. E., </a:t>
            </a:r>
            <a:r>
              <a:rPr lang="en-IN" sz="1600" dirty="0">
                <a:solidFill>
                  <a:srgbClr val="FF0000"/>
                </a:solidFill>
                <a:latin typeface="Arial" panose="020B0604020202020204" pitchFamily="34" charset="0"/>
                <a:cs typeface="Arial" panose="020B0604020202020204" pitchFamily="34" charset="0"/>
              </a:rPr>
              <a:t>Dalton</a:t>
            </a:r>
            <a:r>
              <a:rPr lang="en-IN" sz="1600" dirty="0">
                <a:latin typeface="Arial" panose="020B0604020202020204" pitchFamily="34" charset="0"/>
                <a:cs typeface="Arial" panose="020B0604020202020204" pitchFamily="34" charset="0"/>
              </a:rPr>
              <a:t>, S. O., </a:t>
            </a:r>
            <a:r>
              <a:rPr lang="en-IN" sz="1600" dirty="0">
                <a:solidFill>
                  <a:srgbClr val="FF0000"/>
                </a:solidFill>
                <a:latin typeface="Arial" panose="020B0604020202020204" pitchFamily="34" charset="0"/>
                <a:cs typeface="Arial" panose="020B0604020202020204" pitchFamily="34" charset="0"/>
              </a:rPr>
              <a:t>Handrup</a:t>
            </a:r>
            <a:r>
              <a:rPr lang="en-IN" sz="1600" dirty="0">
                <a:latin typeface="Arial" panose="020B0604020202020204" pitchFamily="34" charset="0"/>
                <a:cs typeface="Arial" panose="020B0604020202020204" pitchFamily="34" charset="0"/>
              </a:rPr>
              <a:t>, M. M.,</a:t>
            </a:r>
            <a:r>
              <a:rPr lang="en-IN" sz="1600" dirty="0">
                <a:solidFill>
                  <a:srgbClr val="FF0000"/>
                </a:solidFill>
                <a:latin typeface="Arial" panose="020B0604020202020204" pitchFamily="34" charset="0"/>
                <a:cs typeface="Arial" panose="020B0604020202020204" pitchFamily="34" charset="0"/>
              </a:rPr>
              <a:t> Ejerskov</a:t>
            </a:r>
            <a:r>
              <a:rPr lang="en-IN" sz="1600" dirty="0">
                <a:latin typeface="Arial" panose="020B0604020202020204" pitchFamily="34" charset="0"/>
                <a:cs typeface="Arial" panose="020B0604020202020204" pitchFamily="34" charset="0"/>
              </a:rPr>
              <a:t>, C., </a:t>
            </a:r>
            <a:r>
              <a:rPr lang="en-IN" sz="1600" dirty="0">
                <a:solidFill>
                  <a:srgbClr val="FF0000"/>
                </a:solidFill>
                <a:latin typeface="Arial" panose="020B0604020202020204" pitchFamily="34" charset="0"/>
                <a:cs typeface="Arial" panose="020B0604020202020204" pitchFamily="34" charset="0"/>
              </a:rPr>
              <a:t>Krøyer</a:t>
            </a:r>
            <a:r>
              <a:rPr lang="en-IN" sz="1600" dirty="0">
                <a:latin typeface="Arial" panose="020B0604020202020204" pitchFamily="34" charset="0"/>
                <a:cs typeface="Arial" panose="020B0604020202020204" pitchFamily="34" charset="0"/>
              </a:rPr>
              <a:t>, A., </a:t>
            </a:r>
            <a:r>
              <a:rPr lang="en-IN" sz="1600" dirty="0">
                <a:solidFill>
                  <a:srgbClr val="FF0000"/>
                </a:solidFill>
                <a:latin typeface="Arial" panose="020B0604020202020204" pitchFamily="34" charset="0"/>
                <a:cs typeface="Arial" panose="020B0604020202020204" pitchFamily="34" charset="0"/>
              </a:rPr>
              <a:t>Doherty</a:t>
            </a:r>
            <a:r>
              <a:rPr lang="en-IN" sz="1600" dirty="0">
                <a:latin typeface="Arial" panose="020B0604020202020204" pitchFamily="34" charset="0"/>
                <a:cs typeface="Arial" panose="020B0604020202020204" pitchFamily="34" charset="0"/>
              </a:rPr>
              <a:t>, M. A., </a:t>
            </a:r>
            <a:r>
              <a:rPr lang="en-IN" sz="1600" dirty="0">
                <a:solidFill>
                  <a:srgbClr val="FF0000"/>
                </a:solidFill>
                <a:latin typeface="Arial" panose="020B0604020202020204" pitchFamily="34" charset="0"/>
                <a:cs typeface="Arial" panose="020B0604020202020204" pitchFamily="34" charset="0"/>
              </a:rPr>
              <a:t>Jepsen</a:t>
            </a:r>
            <a:r>
              <a:rPr lang="en-IN" sz="1600" dirty="0">
                <a:latin typeface="Arial" panose="020B0604020202020204" pitchFamily="34" charset="0"/>
                <a:cs typeface="Arial" panose="020B0604020202020204" pitchFamily="34" charset="0"/>
              </a:rPr>
              <a:t>, J. R. M., </a:t>
            </a:r>
            <a:r>
              <a:rPr lang="en-IN" sz="1600" dirty="0">
                <a:solidFill>
                  <a:srgbClr val="FF0000"/>
                </a:solidFill>
                <a:latin typeface="Arial" panose="020B0604020202020204" pitchFamily="34" charset="0"/>
                <a:cs typeface="Arial" panose="020B0604020202020204" pitchFamily="34" charset="0"/>
              </a:rPr>
              <a:t>Mulvihill</a:t>
            </a:r>
            <a:r>
              <a:rPr lang="en-IN" sz="1600" dirty="0">
                <a:latin typeface="Arial" panose="020B0604020202020204" pitchFamily="34" charset="0"/>
                <a:cs typeface="Arial" panose="020B0604020202020204" pitchFamily="34" charset="0"/>
              </a:rPr>
              <a:t>, J. J., </a:t>
            </a:r>
            <a:r>
              <a:rPr lang="en-IN" sz="1600" dirty="0">
                <a:solidFill>
                  <a:srgbClr val="FF0000"/>
                </a:solidFill>
                <a:latin typeface="Arial" panose="020B0604020202020204" pitchFamily="34" charset="0"/>
                <a:cs typeface="Arial" panose="020B0604020202020204" pitchFamily="34" charset="0"/>
              </a:rPr>
              <a:t>Winther</a:t>
            </a:r>
            <a:r>
              <a:rPr lang="en-IN" sz="1600" dirty="0">
                <a:latin typeface="Arial" panose="020B0604020202020204" pitchFamily="34" charset="0"/>
                <a:cs typeface="Arial" panose="020B0604020202020204" pitchFamily="34" charset="0"/>
              </a:rPr>
              <a:t>, J. F., &amp; </a:t>
            </a:r>
            <a:r>
              <a:rPr lang="en-IN" sz="1600" dirty="0">
                <a:solidFill>
                  <a:srgbClr val="FF0000"/>
                </a:solidFill>
                <a:latin typeface="Arial" panose="020B0604020202020204" pitchFamily="34" charset="0"/>
                <a:cs typeface="Arial" panose="020B0604020202020204" pitchFamily="34" charset="0"/>
              </a:rPr>
              <a:t>Kenborg</a:t>
            </a:r>
            <a:r>
              <a:rPr lang="en-IN" sz="1600" dirty="0">
                <a:latin typeface="Arial" panose="020B0604020202020204" pitchFamily="34" charset="0"/>
                <a:cs typeface="Arial" panose="020B0604020202020204" pitchFamily="34" charset="0"/>
              </a:rPr>
              <a:t>, L. (2022). Cohort profile: life with neurofibromatosis 1 – the Danish (NF1) cohort. BMJ Open, 12(9), e065340.(Available at: </a:t>
            </a:r>
            <a:r>
              <a:rPr lang="en-IN" sz="1600" dirty="0">
                <a:latin typeface="Arial" panose="020B0604020202020204" pitchFamily="34" charset="0"/>
                <a:cs typeface="Arial" panose="020B0604020202020204" pitchFamily="34" charset="0"/>
                <a:hlinkClick r:id="rId9"/>
              </a:rPr>
              <a:t>https://doi.org/10.1136/</a:t>
            </a:r>
            <a:r>
              <a:rPr lang="en-IN" sz="1600" dirty="0">
                <a:latin typeface="Arial" panose="020B0604020202020204" pitchFamily="34" charset="0"/>
                <a:cs typeface="Arial" panose="020B0604020202020204" pitchFamily="34" charset="0"/>
              </a:rPr>
              <a:t> bmjopen-2022-065340 (accessed: 1november 2025)</a:t>
            </a:r>
          </a:p>
        </p:txBody>
      </p:sp>
      <p:sp>
        <p:nvSpPr>
          <p:cNvPr id="5" name="TextBox 4">
            <a:extLst>
              <a:ext uri="{FF2B5EF4-FFF2-40B4-BE49-F238E27FC236}">
                <a16:creationId xmlns:a16="http://schemas.microsoft.com/office/drawing/2014/main" id="{A621FF23-7BF2-6051-AE6D-C51845F6001D}"/>
              </a:ext>
            </a:extLst>
          </p:cNvPr>
          <p:cNvSpPr txBox="1"/>
          <p:nvPr/>
        </p:nvSpPr>
        <p:spPr>
          <a:xfrm>
            <a:off x="4346028" y="199697"/>
            <a:ext cx="3499944" cy="584775"/>
          </a:xfrm>
          <a:prstGeom prst="rect">
            <a:avLst/>
          </a:prstGeom>
          <a:noFill/>
        </p:spPr>
        <p:txBody>
          <a:bodyPr wrap="square" rtlCol="0">
            <a:spAutoFit/>
          </a:bodyPr>
          <a:lstStyle/>
          <a:p>
            <a:r>
              <a:rPr lang="en-US" sz="3200" b="1" dirty="0">
                <a:solidFill>
                  <a:srgbClr val="7030A0"/>
                </a:solidFill>
                <a:latin typeface="Arial" panose="020B0604020202020204" pitchFamily="34" charset="0"/>
                <a:cs typeface="Arial" panose="020B0604020202020204" pitchFamily="34" charset="0"/>
              </a:rPr>
              <a:t>     Reference</a:t>
            </a:r>
          </a:p>
        </p:txBody>
      </p:sp>
    </p:spTree>
    <p:extLst>
      <p:ext uri="{BB962C8B-B14F-4D97-AF65-F5344CB8AC3E}">
        <p14:creationId xmlns:p14="http://schemas.microsoft.com/office/powerpoint/2010/main" val="14344242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36C2025-DEFB-88F3-7C6B-13C4C00F66BF}"/>
              </a:ext>
            </a:extLst>
          </p:cNvPr>
          <p:cNvSpPr txBox="1"/>
          <p:nvPr/>
        </p:nvSpPr>
        <p:spPr>
          <a:xfrm>
            <a:off x="1439916" y="82485"/>
            <a:ext cx="10541876" cy="6740307"/>
          </a:xfrm>
          <a:prstGeom prst="rect">
            <a:avLst/>
          </a:prstGeom>
          <a:noFill/>
        </p:spPr>
        <p:txBody>
          <a:bodyPr wrap="square" rtlCol="0">
            <a:spAutoFit/>
          </a:bodyPr>
          <a:lstStyle/>
          <a:p>
            <a:pPr marL="285750" indent="-285750">
              <a:buClr>
                <a:schemeClr val="tx1"/>
              </a:buClr>
              <a:buFont typeface="Arial" panose="020B0604020202020204" pitchFamily="34" charset="0"/>
              <a:buChar char="•"/>
            </a:pPr>
            <a:r>
              <a:rPr lang="en-IN" sz="1600" dirty="0">
                <a:solidFill>
                  <a:srgbClr val="FF0000"/>
                </a:solidFill>
                <a:latin typeface="Arial" panose="020B0604020202020204" pitchFamily="34" charset="0"/>
                <a:cs typeface="Arial" panose="020B0604020202020204" pitchFamily="34" charset="0"/>
              </a:rPr>
              <a:t>Evans</a:t>
            </a:r>
            <a:r>
              <a:rPr lang="en-IN" sz="1600" dirty="0">
                <a:latin typeface="Arial" panose="020B0604020202020204" pitchFamily="34" charset="0"/>
                <a:cs typeface="Arial" panose="020B0604020202020204" pitchFamily="34" charset="0"/>
              </a:rPr>
              <a:t>, D. G. R., </a:t>
            </a:r>
            <a:r>
              <a:rPr lang="en-IN" sz="1600" dirty="0" err="1">
                <a:solidFill>
                  <a:srgbClr val="FF0000"/>
                </a:solidFill>
                <a:latin typeface="Arial" panose="020B0604020202020204" pitchFamily="34" charset="0"/>
                <a:cs typeface="Arial" panose="020B0604020202020204" pitchFamily="34" charset="0"/>
              </a:rPr>
              <a:t>Kallionpää</a:t>
            </a:r>
            <a:r>
              <a:rPr lang="en-IN" sz="1600" dirty="0">
                <a:latin typeface="Arial" panose="020B0604020202020204" pitchFamily="34" charset="0"/>
                <a:cs typeface="Arial" panose="020B0604020202020204" pitchFamily="34" charset="0"/>
              </a:rPr>
              <a:t>, R. A., </a:t>
            </a:r>
            <a:r>
              <a:rPr lang="en-IN" sz="1600" dirty="0">
                <a:solidFill>
                  <a:srgbClr val="FF0000"/>
                </a:solidFill>
                <a:latin typeface="Arial" panose="020B0604020202020204" pitchFamily="34" charset="0"/>
                <a:cs typeface="Arial" panose="020B0604020202020204" pitchFamily="34" charset="0"/>
              </a:rPr>
              <a:t>Clementi</a:t>
            </a:r>
            <a:r>
              <a:rPr lang="en-IN" sz="1600" dirty="0">
                <a:latin typeface="Arial" panose="020B0604020202020204" pitchFamily="34" charset="0"/>
                <a:cs typeface="Arial" panose="020B0604020202020204" pitchFamily="34" charset="0"/>
              </a:rPr>
              <a:t>, M., </a:t>
            </a:r>
            <a:r>
              <a:rPr lang="en-IN" sz="1600" dirty="0" err="1">
                <a:solidFill>
                  <a:srgbClr val="FF0000"/>
                </a:solidFill>
                <a:latin typeface="Arial" panose="020B0604020202020204" pitchFamily="34" charset="0"/>
                <a:cs typeface="Arial" panose="020B0604020202020204" pitchFamily="34" charset="0"/>
              </a:rPr>
              <a:t>Trevisson</a:t>
            </a:r>
            <a:r>
              <a:rPr lang="en-IN" sz="1600" dirty="0">
                <a:latin typeface="Arial" panose="020B0604020202020204" pitchFamily="34" charset="0"/>
                <a:cs typeface="Arial" panose="020B0604020202020204" pitchFamily="34" charset="0"/>
              </a:rPr>
              <a:t>, E., </a:t>
            </a:r>
            <a:r>
              <a:rPr lang="en-IN" sz="1600" dirty="0">
                <a:solidFill>
                  <a:srgbClr val="FF0000"/>
                </a:solidFill>
                <a:latin typeface="Arial" panose="020B0604020202020204" pitchFamily="34" charset="0"/>
                <a:cs typeface="Arial" panose="020B0604020202020204" pitchFamily="34" charset="0"/>
              </a:rPr>
              <a:t>Mautner</a:t>
            </a:r>
            <a:r>
              <a:rPr lang="en-IN" sz="1600" dirty="0">
                <a:latin typeface="Arial" panose="020B0604020202020204" pitchFamily="34" charset="0"/>
                <a:cs typeface="Arial" panose="020B0604020202020204" pitchFamily="34" charset="0"/>
              </a:rPr>
              <a:t>, V., </a:t>
            </a:r>
            <a:r>
              <a:rPr lang="en-IN" sz="1600" dirty="0">
                <a:solidFill>
                  <a:srgbClr val="FF0000"/>
                </a:solidFill>
                <a:latin typeface="Arial" panose="020B0604020202020204" pitchFamily="34" charset="0"/>
                <a:cs typeface="Arial" panose="020B0604020202020204" pitchFamily="34" charset="0"/>
              </a:rPr>
              <a:t>Howell</a:t>
            </a:r>
            <a:r>
              <a:rPr lang="en-IN" sz="1600" dirty="0">
                <a:latin typeface="Arial" panose="020B0604020202020204" pitchFamily="34" charset="0"/>
                <a:cs typeface="Arial" panose="020B0604020202020204" pitchFamily="34" charset="0"/>
              </a:rPr>
              <a:t>, S. J., </a:t>
            </a:r>
            <a:r>
              <a:rPr lang="en-IN" sz="1600" dirty="0">
                <a:solidFill>
                  <a:srgbClr val="FF0000"/>
                </a:solidFill>
                <a:latin typeface="Arial" panose="020B0604020202020204" pitchFamily="34" charset="0"/>
                <a:cs typeface="Arial" panose="020B0604020202020204" pitchFamily="34" charset="0"/>
              </a:rPr>
              <a:t>Lewis</a:t>
            </a:r>
            <a:r>
              <a:rPr lang="en-IN" sz="1600" dirty="0">
                <a:latin typeface="Arial" panose="020B0604020202020204" pitchFamily="34" charset="0"/>
                <a:cs typeface="Arial" panose="020B0604020202020204" pitchFamily="34" charset="0"/>
              </a:rPr>
              <a:t>, L., </a:t>
            </a:r>
            <a:r>
              <a:rPr lang="en-IN" sz="1600" dirty="0" err="1">
                <a:solidFill>
                  <a:srgbClr val="FF0000"/>
                </a:solidFill>
                <a:latin typeface="Arial" panose="020B0604020202020204" pitchFamily="34" charset="0"/>
                <a:cs typeface="Arial" panose="020B0604020202020204" pitchFamily="34" charset="0"/>
              </a:rPr>
              <a:t>Zehou</a:t>
            </a:r>
            <a:r>
              <a:rPr lang="en-IN" sz="1600" dirty="0">
                <a:latin typeface="Arial" panose="020B0604020202020204" pitchFamily="34" charset="0"/>
                <a:cs typeface="Arial" panose="020B0604020202020204" pitchFamily="34" charset="0"/>
              </a:rPr>
              <a:t>, O., </a:t>
            </a:r>
            <a:r>
              <a:rPr lang="en-IN" sz="1600" dirty="0">
                <a:solidFill>
                  <a:srgbClr val="FF0000"/>
                </a:solidFill>
                <a:latin typeface="Arial" panose="020B0604020202020204" pitchFamily="34" charset="0"/>
                <a:cs typeface="Arial" panose="020B0604020202020204" pitchFamily="34" charset="0"/>
              </a:rPr>
              <a:t>Peltonen</a:t>
            </a:r>
            <a:r>
              <a:rPr lang="en-IN" sz="1600" dirty="0">
                <a:latin typeface="Arial" panose="020B0604020202020204" pitchFamily="34" charset="0"/>
                <a:cs typeface="Arial" panose="020B0604020202020204" pitchFamily="34" charset="0"/>
              </a:rPr>
              <a:t>, S., </a:t>
            </a:r>
            <a:r>
              <a:rPr lang="en-IN" sz="1600" dirty="0">
                <a:solidFill>
                  <a:srgbClr val="FF0000"/>
                </a:solidFill>
                <a:latin typeface="Arial" panose="020B0604020202020204" pitchFamily="34" charset="0"/>
                <a:cs typeface="Arial" panose="020B0604020202020204" pitchFamily="34" charset="0"/>
              </a:rPr>
              <a:t>Brunello</a:t>
            </a:r>
            <a:r>
              <a:rPr lang="en-IN" sz="1600" dirty="0">
                <a:latin typeface="Arial" panose="020B0604020202020204" pitchFamily="34" charset="0"/>
                <a:cs typeface="Arial" panose="020B0604020202020204" pitchFamily="34" charset="0"/>
              </a:rPr>
              <a:t>, A., </a:t>
            </a:r>
            <a:r>
              <a:rPr lang="en-IN" sz="1600" dirty="0">
                <a:solidFill>
                  <a:srgbClr val="FF0000"/>
                </a:solidFill>
                <a:latin typeface="Arial" panose="020B0604020202020204" pitchFamily="34" charset="0"/>
                <a:cs typeface="Arial" panose="020B0604020202020204" pitchFamily="34" charset="0"/>
              </a:rPr>
              <a:t>Harkness</a:t>
            </a:r>
            <a:r>
              <a:rPr lang="en-IN" sz="1600" dirty="0">
                <a:latin typeface="Arial" panose="020B0604020202020204" pitchFamily="34" charset="0"/>
                <a:cs typeface="Arial" panose="020B0604020202020204" pitchFamily="34" charset="0"/>
              </a:rPr>
              <a:t>, E. F., </a:t>
            </a:r>
            <a:r>
              <a:rPr lang="en-IN" sz="1600" dirty="0">
                <a:solidFill>
                  <a:srgbClr val="FF0000"/>
                </a:solidFill>
                <a:latin typeface="Arial" panose="020B0604020202020204" pitchFamily="34" charset="0"/>
                <a:cs typeface="Arial" panose="020B0604020202020204" pitchFamily="34" charset="0"/>
              </a:rPr>
              <a:t>Wolkenstein</a:t>
            </a:r>
            <a:r>
              <a:rPr lang="en-IN" sz="1600" dirty="0">
                <a:latin typeface="Arial" panose="020B0604020202020204" pitchFamily="34" charset="0"/>
                <a:cs typeface="Arial" panose="020B0604020202020204" pitchFamily="34" charset="0"/>
              </a:rPr>
              <a:t>, P., &amp;</a:t>
            </a:r>
            <a:r>
              <a:rPr lang="en-IN" sz="1600" dirty="0">
                <a:solidFill>
                  <a:srgbClr val="FF0000"/>
                </a:solidFill>
                <a:latin typeface="Arial" panose="020B0604020202020204" pitchFamily="34" charset="0"/>
                <a:cs typeface="Arial" panose="020B0604020202020204" pitchFamily="34" charset="0"/>
              </a:rPr>
              <a:t> Peltonen</a:t>
            </a:r>
            <a:r>
              <a:rPr lang="en-IN" sz="1600" dirty="0">
                <a:latin typeface="Arial" panose="020B0604020202020204" pitchFamily="34" charset="0"/>
                <a:cs typeface="Arial" panose="020B0604020202020204" pitchFamily="34" charset="0"/>
              </a:rPr>
              <a:t>, J. (2019). Breast cancer in neurofibromatosis 1: survival and risk of contralateral breast cancer in a five country cohort study. Genetics in Medicine, 22(2), 398–406. </a:t>
            </a:r>
            <a:r>
              <a:rPr lang="en-IN" sz="1600" dirty="0">
                <a:latin typeface="Arial" panose="020B0604020202020204" pitchFamily="34" charset="0"/>
                <a:cs typeface="Arial" panose="020B0604020202020204" pitchFamily="34" charset="0"/>
                <a:hlinkClick r:id="rId2"/>
              </a:rPr>
              <a:t>https://doi.org/</a:t>
            </a:r>
            <a:r>
              <a:rPr lang="en-IN" sz="1600" dirty="0">
                <a:latin typeface="Arial" panose="020B0604020202020204" pitchFamily="34" charset="0"/>
                <a:cs typeface="Arial" panose="020B0604020202020204" pitchFamily="34" charset="0"/>
              </a:rPr>
              <a:t> 10.1038/s41436-019-0651-6</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ERN </a:t>
            </a:r>
            <a:r>
              <a:rPr lang="en-IN" sz="1600" dirty="0" err="1">
                <a:latin typeface="Arial" panose="020B0604020202020204" pitchFamily="34" charset="0"/>
                <a:cs typeface="Arial" panose="020B0604020202020204" pitchFamily="34" charset="0"/>
              </a:rPr>
              <a:t>Genturis</a:t>
            </a:r>
            <a:r>
              <a:rPr lang="en-IN" sz="1600" dirty="0">
                <a:latin typeface="Arial" panose="020B0604020202020204" pitchFamily="34" charset="0"/>
                <a:cs typeface="Arial" panose="020B0604020202020204" pitchFamily="34" charset="0"/>
              </a:rPr>
              <a:t> (2022). Patient Journey: Neurofibromatosis type 1 (NF1). [pdf] Available at: </a:t>
            </a:r>
            <a:r>
              <a:rPr lang="en-IN" sz="1600" b="1" dirty="0">
                <a:latin typeface="Arial" panose="020B0604020202020204" pitchFamily="34" charset="0"/>
                <a:cs typeface="Arial" panose="020B0604020202020204" pitchFamily="34" charset="0"/>
                <a:hlinkClick r:id="rId3"/>
              </a:rPr>
              <a:t>https://www.genturis.eu/l=deu/Assets/2025_ERN-GENTURIS_Patient-journey_NF1.pdf</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err="1">
                <a:latin typeface="Arial" panose="020B0604020202020204" pitchFamily="34" charset="0"/>
                <a:cs typeface="Arial" panose="020B0604020202020204" pitchFamily="34" charset="0"/>
              </a:rPr>
              <a:t>GeneReviews</a:t>
            </a:r>
            <a:r>
              <a:rPr lang="en-IN" sz="1600" dirty="0">
                <a:latin typeface="Arial" panose="020B0604020202020204" pitchFamily="34" charset="0"/>
                <a:cs typeface="Arial" panose="020B0604020202020204" pitchFamily="34" charset="0"/>
              </a:rPr>
              <a:t> (2025). Neurofibromatosis 1. [online] Available at: </a:t>
            </a:r>
            <a:r>
              <a:rPr lang="en-IN" sz="1600" b="1" dirty="0">
                <a:latin typeface="Arial" panose="020B0604020202020204" pitchFamily="34" charset="0"/>
                <a:cs typeface="Arial" panose="020B0604020202020204" pitchFamily="34" charset="0"/>
                <a:hlinkClick r:id="rId4"/>
              </a:rPr>
              <a:t>https://www.ncbi.nlm.nih.gov/books/NBK1109/</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King's Fund (2013). Delivering Better Services for People With Long-Term Conditions: Building the House of Care. Available at: </a:t>
            </a:r>
            <a:r>
              <a:rPr lang="en-IN" sz="1600" b="1" dirty="0">
                <a:latin typeface="Arial" panose="020B0604020202020204" pitchFamily="34" charset="0"/>
                <a:cs typeface="Arial" panose="020B0604020202020204" pitchFamily="34" charset="0"/>
                <a:hlinkClick r:id="rId5"/>
              </a:rPr>
              <a:t>https://www.yearofcare.co.uk/wp-content/uploads/2024/06/delivering-better-services-for-people-with-long-term-conditions.pdf</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Li, X., Wu, J., Zhang, Y., Wang, L., Zhao, J., He, Z., et al. (2021). A questionnaire-based study to comprehensively assess the healthcare burden in Chinese neurofibromatosis type 1 patients. Frontiers in Genetics, 12, 709533. Available at: </a:t>
            </a:r>
            <a:r>
              <a:rPr lang="en-IN" sz="1600" b="1" dirty="0">
                <a:latin typeface="Arial" panose="020B0604020202020204" pitchFamily="34" charset="0"/>
                <a:cs typeface="Arial" panose="020B0604020202020204" pitchFamily="34" charset="0"/>
                <a:hlinkClick r:id="rId6"/>
              </a:rPr>
              <a:t>https://pmc.ncbi.nlm.nih.gov/articles/PMC8296703/</a:t>
            </a:r>
            <a:r>
              <a:rPr lang="en-IN" sz="1600" dirty="0">
                <a:latin typeface="Arial" panose="020B0604020202020204" pitchFamily="34" charset="0"/>
                <a:cs typeface="Arial" panose="020B0604020202020204" pitchFamily="34" charset="0"/>
              </a:rPr>
              <a:t> [Accessed 7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Mayo Clinic (2024). Neurofibromatosis type 1 - Diagnosis and treatment. [online] Available at: </a:t>
            </a:r>
            <a:r>
              <a:rPr lang="en-IN" sz="1600" b="1" dirty="0">
                <a:latin typeface="Arial" panose="020B0604020202020204" pitchFamily="34" charset="0"/>
                <a:cs typeface="Arial" panose="020B0604020202020204" pitchFamily="34" charset="0"/>
                <a:hlinkClick r:id="rId7"/>
              </a:rPr>
              <a:t>https://www.mayoclinic.org/diseases-conditions/neurofibromatosis-type-1/diagnosis-treatment/drc-20350495</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MedlinePlus Genetics (2019). Neurofibromatosis type 1. [online] Available at: </a:t>
            </a:r>
            <a:r>
              <a:rPr lang="en-IN" sz="1600" b="1" dirty="0">
                <a:latin typeface="Arial" panose="020B0604020202020204" pitchFamily="34" charset="0"/>
                <a:cs typeface="Arial" panose="020B0604020202020204" pitchFamily="34" charset="0"/>
                <a:hlinkClick r:id="rId8"/>
              </a:rPr>
              <a:t>https://medlineplus.gov/genetics/condition/neurofibromatosis-type-1/</a:t>
            </a:r>
            <a:r>
              <a:rPr lang="en-IN" sz="1600" dirty="0">
                <a:latin typeface="Arial" panose="020B0604020202020204" pitchFamily="34" charset="0"/>
                <a:cs typeface="Arial" panose="020B0604020202020204" pitchFamily="34" charset="0"/>
              </a:rPr>
              <a:t> [Accessed 6 Nov 2025].</a:t>
            </a:r>
          </a:p>
          <a:p>
            <a:pPr marL="285750" indent="-285750">
              <a:buClr>
                <a:schemeClr val="tx1"/>
              </a:buClr>
              <a:buFont typeface="Arial" panose="020B0604020202020204" pitchFamily="34" charset="0"/>
              <a:buChar char="•"/>
            </a:pPr>
            <a:r>
              <a:rPr lang="en-IN" sz="1600" dirty="0">
                <a:solidFill>
                  <a:srgbClr val="FF0000"/>
                </a:solidFill>
                <a:latin typeface="Arial" panose="020B0604020202020204" pitchFamily="34" charset="0"/>
                <a:cs typeface="Arial" panose="020B0604020202020204" pitchFamily="34" charset="0"/>
              </a:rPr>
              <a:t>Mba</a:t>
            </a:r>
            <a:r>
              <a:rPr lang="en-IN" sz="1600" dirty="0">
                <a:latin typeface="Arial" panose="020B0604020202020204" pitchFamily="34" charset="0"/>
                <a:cs typeface="Arial" panose="020B0604020202020204" pitchFamily="34" charset="0"/>
              </a:rPr>
              <a:t>, R. H. P. M</a:t>
            </a:r>
            <a:r>
              <a:rPr lang="en-IN" sz="1600" dirty="0">
                <a:solidFill>
                  <a:srgbClr val="FF0000"/>
                </a:solidFill>
                <a:latin typeface="Arial" panose="020B0604020202020204" pitchFamily="34" charset="0"/>
                <a:cs typeface="Arial" panose="020B0604020202020204" pitchFamily="34" charset="0"/>
              </a:rPr>
              <a:t>., </a:t>
            </a:r>
            <a:r>
              <a:rPr lang="en-IN" sz="1600" dirty="0" err="1">
                <a:solidFill>
                  <a:srgbClr val="FF0000"/>
                </a:solidFill>
                <a:latin typeface="Arial" panose="020B0604020202020204" pitchFamily="34" charset="0"/>
                <a:cs typeface="Arial" panose="020B0604020202020204" pitchFamily="34" charset="0"/>
              </a:rPr>
              <a:t>Msph</a:t>
            </a:r>
            <a:r>
              <a:rPr lang="en-IN" sz="1600" dirty="0">
                <a:latin typeface="Arial" panose="020B0604020202020204" pitchFamily="34" charset="0"/>
                <a:cs typeface="Arial" panose="020B0604020202020204" pitchFamily="34" charset="0"/>
              </a:rPr>
              <a:t>, M. L. M., </a:t>
            </a:r>
            <a:r>
              <a:rPr lang="en-IN" sz="1600" dirty="0">
                <a:solidFill>
                  <a:srgbClr val="FF0000"/>
                </a:solidFill>
                <a:latin typeface="Arial" panose="020B0604020202020204" pitchFamily="34" charset="0"/>
                <a:cs typeface="Arial" panose="020B0604020202020204" pitchFamily="34" charset="0"/>
              </a:rPr>
              <a:t>Chow</a:t>
            </a:r>
            <a:r>
              <a:rPr lang="en-IN" sz="1600" dirty="0">
                <a:latin typeface="Arial" panose="020B0604020202020204" pitchFamily="34" charset="0"/>
                <a:cs typeface="Arial" panose="020B0604020202020204" pitchFamily="34" charset="0"/>
              </a:rPr>
              <a:t>, L., MD PhD, &amp; </a:t>
            </a:r>
            <a:r>
              <a:rPr lang="en-IN" sz="1600" dirty="0">
                <a:solidFill>
                  <a:srgbClr val="FF0000"/>
                </a:solidFill>
                <a:latin typeface="Arial" panose="020B0604020202020204" pitchFamily="34" charset="0"/>
                <a:cs typeface="Arial" panose="020B0604020202020204" pitchFamily="34" charset="0"/>
              </a:rPr>
              <a:t>Mrugala</a:t>
            </a:r>
            <a:r>
              <a:rPr lang="en-IN" sz="1600" dirty="0">
                <a:latin typeface="Arial" panose="020B0604020202020204" pitchFamily="34" charset="0"/>
                <a:cs typeface="Arial" panose="020B0604020202020204" pitchFamily="34" charset="0"/>
              </a:rPr>
              <a:t>, M. M., MD PhD. (2025, May 9). Diagnosis, epidemiology, and risk factors of NF1-PN. AJMC - Managed Care News, Research, and Expert Insights.(Available at: </a:t>
            </a:r>
            <a:r>
              <a:rPr lang="en-IN" sz="1600" dirty="0">
                <a:latin typeface="Arial" panose="020B0604020202020204" pitchFamily="34" charset="0"/>
                <a:cs typeface="Arial" panose="020B0604020202020204" pitchFamily="34" charset="0"/>
                <a:hlinkClick r:id="rId9"/>
              </a:rPr>
              <a:t>https://www.ajmc.com/view/diagnosis-epidemiology-</a:t>
            </a:r>
            <a:r>
              <a:rPr lang="en-IN" sz="1600" dirty="0">
                <a:latin typeface="Arial" panose="020B0604020202020204" pitchFamily="34" charset="0"/>
                <a:cs typeface="Arial" panose="020B0604020202020204" pitchFamily="34" charset="0"/>
              </a:rPr>
              <a:t> and-risk-factors-of-nf1-pn (Accessed: 1 </a:t>
            </a:r>
            <a:r>
              <a:rPr lang="en-IN" sz="1600" dirty="0" err="1">
                <a:latin typeface="Arial" panose="020B0604020202020204" pitchFamily="34" charset="0"/>
                <a:cs typeface="Arial" panose="020B0604020202020204" pitchFamily="34" charset="0"/>
              </a:rPr>
              <a:t>november</a:t>
            </a:r>
            <a:r>
              <a:rPr lang="en-IN" sz="1600" dirty="0">
                <a:latin typeface="Arial" panose="020B0604020202020204" pitchFamily="34" charset="0"/>
                <a:cs typeface="Arial" panose="020B0604020202020204" pitchFamily="34" charset="0"/>
              </a:rPr>
              <a:t>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National Health Service (NHS) (2025). Neurofibromatosis type 1 (NF1). [online] Available at: </a:t>
            </a:r>
            <a:r>
              <a:rPr lang="en-IN" sz="1600" b="1" dirty="0">
                <a:latin typeface="Arial" panose="020B0604020202020204" pitchFamily="34" charset="0"/>
                <a:cs typeface="Arial" panose="020B0604020202020204" pitchFamily="34" charset="0"/>
                <a:hlinkClick r:id="rId10"/>
              </a:rPr>
              <a:t>https://www.nhs.uk/conditions/neurofibromatosis-type-1/</a:t>
            </a:r>
            <a:r>
              <a:rPr lang="en-IN" sz="1600" dirty="0">
                <a:latin typeface="Arial" panose="020B0604020202020204" pitchFamily="34" charset="0"/>
                <a:cs typeface="Arial" panose="020B0604020202020204" pitchFamily="34" charset="0"/>
              </a:rPr>
              <a:t> [Accessed 6 Nov 2025].</a:t>
            </a:r>
          </a:p>
        </p:txBody>
      </p:sp>
    </p:spTree>
    <p:extLst>
      <p:ext uri="{BB962C8B-B14F-4D97-AF65-F5344CB8AC3E}">
        <p14:creationId xmlns:p14="http://schemas.microsoft.com/office/powerpoint/2010/main" val="39018842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321C6D-BAD8-0EAF-58E3-6377CE6799B1}"/>
              </a:ext>
            </a:extLst>
          </p:cNvPr>
          <p:cNvSpPr txBox="1"/>
          <p:nvPr/>
        </p:nvSpPr>
        <p:spPr>
          <a:xfrm>
            <a:off x="1355835" y="0"/>
            <a:ext cx="10836166" cy="6986528"/>
          </a:xfrm>
          <a:prstGeom prst="rect">
            <a:avLst/>
          </a:prstGeom>
          <a:noFill/>
        </p:spPr>
        <p:txBody>
          <a:bodyPr wrap="square" rtlCol="0">
            <a:spAutoFit/>
          </a:bodyPr>
          <a:lstStyle/>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NHS England (2016). House of Care model. [pdf] Available at: </a:t>
            </a:r>
            <a:r>
              <a:rPr lang="en-IN" sz="1600" b="1" dirty="0">
                <a:latin typeface="Arial" panose="020B0604020202020204" pitchFamily="34" charset="0"/>
                <a:cs typeface="Arial" panose="020B0604020202020204" pitchFamily="34" charset="0"/>
                <a:hlinkClick r:id="rId2"/>
              </a:rPr>
              <a:t>https://www.england.nhs.uk/wp-content/uploads/2016/04/core-info-care-support-planning-1.pdf</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NHS England (2022). Person Centred Approaches Framework. [pdf] Available at: </a:t>
            </a:r>
            <a:r>
              <a:rPr lang="en-IN" sz="1600" b="1" dirty="0">
                <a:latin typeface="Arial" panose="020B0604020202020204" pitchFamily="34" charset="0"/>
                <a:cs typeface="Arial" panose="020B0604020202020204" pitchFamily="34" charset="0"/>
                <a:hlinkClick r:id="rId3"/>
              </a:rPr>
              <a:t>https://www.england.nhs.uk/personalisedcare/person-centred-approaches/</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NHS England (2022). Social prescribing and community-based support. [online] Available at: </a:t>
            </a:r>
            <a:r>
              <a:rPr lang="en-IN" sz="1600" b="1" dirty="0">
                <a:latin typeface="Arial" panose="020B0604020202020204" pitchFamily="34" charset="0"/>
                <a:cs typeface="Arial" panose="020B0604020202020204" pitchFamily="34" charset="0"/>
                <a:hlinkClick r:id="rId4"/>
              </a:rPr>
              <a:t>https://www.england.nhs.uk/personalisedcare/social-prescribing/</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NHS England (2025). Comprehensive Model of Personalised Care. [online] Available at: </a:t>
            </a:r>
            <a:r>
              <a:rPr lang="en-IN" sz="1600" b="1" dirty="0">
                <a:latin typeface="Arial" panose="020B0604020202020204" pitchFamily="34" charset="0"/>
                <a:cs typeface="Arial" panose="020B0604020202020204" pitchFamily="34" charset="0"/>
                <a:hlinkClick r:id="rId5"/>
              </a:rPr>
              <a:t>https://www.england.nhs.uk/personalisedcare/comprehensive-model-of-personalised-care/</a:t>
            </a:r>
            <a:r>
              <a:rPr lang="en-IN" sz="1600" dirty="0">
                <a:latin typeface="Arial" panose="020B0604020202020204" pitchFamily="34" charset="0"/>
                <a:cs typeface="Arial" panose="020B0604020202020204" pitchFamily="34" charset="0"/>
              </a:rPr>
              <a:t> [Accessed 6 Nov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Neurofibromatosis type1: MedlinePlus Genetics. (</a:t>
            </a:r>
            <a:r>
              <a:rPr lang="en-IN" sz="1600" dirty="0" err="1">
                <a:latin typeface="Arial" panose="020B0604020202020204" pitchFamily="34" charset="0"/>
                <a:cs typeface="Arial" panose="020B0604020202020204" pitchFamily="34" charset="0"/>
              </a:rPr>
              <a:t>n.d</a:t>
            </a:r>
            <a:r>
              <a:rPr lang="en-IN" sz="1600" dirty="0">
                <a:latin typeface="Arial" panose="020B0604020202020204" pitchFamily="34" charset="0"/>
                <a:cs typeface="Arial" panose="020B0604020202020204" pitchFamily="34" charset="0"/>
              </a:rPr>
              <a:t>).Available at: </a:t>
            </a:r>
            <a:r>
              <a:rPr lang="en-IN" sz="1600" dirty="0">
                <a:latin typeface="Arial" panose="020B0604020202020204" pitchFamily="34" charset="0"/>
                <a:cs typeface="Arial" panose="020B0604020202020204" pitchFamily="34" charset="0"/>
                <a:hlinkClick r:id="rId6"/>
              </a:rPr>
              <a:t>https://medlineplus.gov/</a:t>
            </a:r>
            <a:r>
              <a:rPr lang="en-IN" sz="1600" dirty="0">
                <a:latin typeface="Arial" panose="020B0604020202020204" pitchFamily="34" charset="0"/>
                <a:cs typeface="Arial" panose="020B0604020202020204" pitchFamily="34" charset="0"/>
              </a:rPr>
              <a:t> genetics/condition/neurofibromatosis-type-1/ (Accessed: 2November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NORD (2025). Neurofibromatosis 1 - Symptoms, Causes, Treatment. [online] National Organization for Rare Disorders. Available at: </a:t>
            </a:r>
            <a:r>
              <a:rPr lang="en-IN" sz="1600" b="1" dirty="0">
                <a:latin typeface="Arial" panose="020B0604020202020204" pitchFamily="34" charset="0"/>
                <a:cs typeface="Arial" panose="020B0604020202020204" pitchFamily="34" charset="0"/>
                <a:hlinkClick r:id="rId7"/>
              </a:rPr>
              <a:t>https://rarediseases.org/rare-diseases/neurofibromatosis-type-1-nf1/</a:t>
            </a:r>
            <a:r>
              <a:rPr lang="en-IN" sz="1600" dirty="0">
                <a:latin typeface="Arial" panose="020B0604020202020204" pitchFamily="34" charset="0"/>
                <a:cs typeface="Arial" panose="020B0604020202020204" pitchFamily="34" charset="0"/>
              </a:rPr>
              <a:t> (Accessed: 2 November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Neurofibromatosis type 1 - Diagnosis and treatment - Mayo Clinic. (n.d.). </a:t>
            </a:r>
            <a:r>
              <a:rPr lang="en-IN" sz="1600" dirty="0">
                <a:latin typeface="Arial" panose="020B0604020202020204" pitchFamily="34" charset="0"/>
                <a:cs typeface="Arial" panose="020B0604020202020204" pitchFamily="34" charset="0"/>
                <a:hlinkClick r:id="rId8"/>
              </a:rPr>
              <a:t>https://www.mayoclinic.org/</a:t>
            </a:r>
            <a:r>
              <a:rPr lang="en-IN" sz="1600" dirty="0">
                <a:latin typeface="Arial" panose="020B0604020202020204" pitchFamily="34" charset="0"/>
                <a:cs typeface="Arial" panose="020B0604020202020204" pitchFamily="34" charset="0"/>
              </a:rPr>
              <a:t> diseases-conditions/neurofibromatosis-type-1/diagnosis-treatment/drc-20350495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NICE. (2022, May 5). Overview | Selumetinib for treating symptomatic and inoperable plexiform neurofibromas associated with type 1 neurofibromatosis in children aged 3 and over | Guidance | </a:t>
            </a:r>
            <a:r>
              <a:rPr lang="en-IN" sz="1600" dirty="0" err="1">
                <a:latin typeface="Arial" panose="020B0604020202020204" pitchFamily="34" charset="0"/>
                <a:cs typeface="Arial" panose="020B0604020202020204" pitchFamily="34" charset="0"/>
              </a:rPr>
              <a:t>NICE.</a:t>
            </a:r>
            <a:r>
              <a:rPr lang="en-IN" sz="1600" dirty="0" err="1">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a:t>
            </a:r>
            <a:r>
              <a:rPr lang="en-IN" sz="16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://www.nice.org.uk/guidance/hst</a:t>
            </a:r>
            <a:r>
              <a:rPr lang="en-IN" sz="1600" dirty="0">
                <a:latin typeface="Arial" panose="020B0604020202020204" pitchFamily="34" charset="0"/>
                <a:cs typeface="Arial" panose="020B0604020202020204" pitchFamily="34" charset="0"/>
              </a:rPr>
              <a:t>20</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Nerve Tumours UK | Home | Nerve Tumours UK. (</a:t>
            </a:r>
            <a:r>
              <a:rPr lang="en-IN" sz="1600" dirty="0" err="1">
                <a:latin typeface="Arial" panose="020B0604020202020204" pitchFamily="34" charset="0"/>
                <a:cs typeface="Arial" panose="020B0604020202020204" pitchFamily="34" charset="0"/>
              </a:rPr>
              <a:t>n.d</a:t>
            </a:r>
            <a:r>
              <a:rPr lang="en-IN" sz="1600" dirty="0">
                <a:latin typeface="Arial" panose="020B0604020202020204" pitchFamily="34" charset="0"/>
                <a:cs typeface="Arial" panose="020B0604020202020204" pitchFamily="34" charset="0"/>
              </a:rPr>
              <a:t>). Nerve Tumours UK. Available at: </a:t>
            </a:r>
            <a:r>
              <a:rPr lang="en-IN" sz="1600" dirty="0">
                <a:latin typeface="Arial" panose="020B0604020202020204" pitchFamily="34" charset="0"/>
                <a:cs typeface="Arial" panose="020B0604020202020204" pitchFamily="34" charset="0"/>
                <a:hlinkClick r:id="rId10"/>
              </a:rPr>
              <a:t>https://nervetumours.org.uk/</a:t>
            </a:r>
            <a:r>
              <a:rPr lang="en-IN" sz="1600" dirty="0">
                <a:latin typeface="Arial" panose="020B0604020202020204" pitchFamily="34" charset="0"/>
                <a:cs typeface="Arial" panose="020B0604020202020204" pitchFamily="34" charset="0"/>
              </a:rPr>
              <a:t> . (Accessed: 2 November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North, K., et al. (2015). Revised diagnostic criteria for neurofibromatosis type 1 and </a:t>
            </a:r>
            <a:r>
              <a:rPr lang="en-IN" sz="1600" dirty="0" err="1">
                <a:latin typeface="Arial" panose="020B0604020202020204" pitchFamily="34" charset="0"/>
                <a:cs typeface="Arial" panose="020B0604020202020204" pitchFamily="34" charset="0"/>
              </a:rPr>
              <a:t>Legius</a:t>
            </a:r>
            <a:r>
              <a:rPr lang="en-IN" sz="1600" dirty="0">
                <a:latin typeface="Arial" panose="020B0604020202020204" pitchFamily="34" charset="0"/>
                <a:cs typeface="Arial" panose="020B0604020202020204" pitchFamily="34" charset="0"/>
              </a:rPr>
              <a:t> syndrome: A consensus recommendation. Genetics in Medicine, 22(2).</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Nerve Tumours UK | Home | Nerve Tumours UK. (</a:t>
            </a:r>
            <a:r>
              <a:rPr lang="en-IN" sz="1600" dirty="0" err="1">
                <a:latin typeface="Arial" panose="020B0604020202020204" pitchFamily="34" charset="0"/>
                <a:cs typeface="Arial" panose="020B0604020202020204" pitchFamily="34" charset="0"/>
              </a:rPr>
              <a:t>n.d</a:t>
            </a:r>
            <a:r>
              <a:rPr lang="en-IN" sz="1600" dirty="0">
                <a:latin typeface="Arial" panose="020B0604020202020204" pitchFamily="34" charset="0"/>
                <a:cs typeface="Arial" panose="020B0604020202020204" pitchFamily="34" charset="0"/>
              </a:rPr>
              <a:t>). Nerve Tumours UK. Available at: </a:t>
            </a:r>
            <a:r>
              <a:rPr lang="en-IN" sz="1600" dirty="0">
                <a:latin typeface="Arial" panose="020B0604020202020204" pitchFamily="34" charset="0"/>
                <a:cs typeface="Arial" panose="020B0604020202020204" pitchFamily="34" charset="0"/>
                <a:hlinkClick r:id="rId10"/>
              </a:rPr>
              <a:t>https://nervetumours.org.uk/</a:t>
            </a:r>
            <a:r>
              <a:rPr lang="en-IN" sz="1600" dirty="0">
                <a:latin typeface="Arial" panose="020B0604020202020204" pitchFamily="34" charset="0"/>
                <a:cs typeface="Arial" panose="020B0604020202020204" pitchFamily="34" charset="0"/>
              </a:rPr>
              <a:t> . (Accessed: 2 November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Patient journeys. (n.d.). Available at: </a:t>
            </a:r>
            <a:r>
              <a:rPr lang="en-IN" sz="1600" dirty="0">
                <a:latin typeface="Arial" panose="020B0604020202020204" pitchFamily="34" charset="0"/>
                <a:cs typeface="Arial" panose="020B0604020202020204" pitchFamily="34" charset="0"/>
                <a:hlinkClick r:id="rId11"/>
              </a:rPr>
              <a:t>https://www.genturis.eu/l=eng/</a:t>
            </a:r>
            <a:r>
              <a:rPr lang="en-IN" sz="1600" dirty="0">
                <a:latin typeface="Arial" panose="020B0604020202020204" pitchFamily="34" charset="0"/>
                <a:cs typeface="Arial" panose="020B0604020202020204" pitchFamily="34" charset="0"/>
              </a:rPr>
              <a:t> guidelines-and-pathways/patient-</a:t>
            </a:r>
            <a:r>
              <a:rPr lang="en-IN" sz="1600" dirty="0" err="1">
                <a:latin typeface="Arial" panose="020B0604020202020204" pitchFamily="34" charset="0"/>
                <a:cs typeface="Arial" panose="020B0604020202020204" pitchFamily="34" charset="0"/>
              </a:rPr>
              <a:t>journeys.html</a:t>
            </a:r>
            <a:r>
              <a:rPr lang="en-IN" sz="1600" dirty="0">
                <a:latin typeface="Arial" panose="020B0604020202020204" pitchFamily="34" charset="0"/>
                <a:cs typeface="Arial" panose="020B0604020202020204" pitchFamily="34" charset="0"/>
              </a:rPr>
              <a:t> (accessed : 2 November 2025)</a:t>
            </a:r>
          </a:p>
        </p:txBody>
      </p:sp>
    </p:spTree>
    <p:extLst>
      <p:ext uri="{BB962C8B-B14F-4D97-AF65-F5344CB8AC3E}">
        <p14:creationId xmlns:p14="http://schemas.microsoft.com/office/powerpoint/2010/main" val="33200599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81B6592-2195-6DB4-32CF-CD3A271F3EEF}"/>
              </a:ext>
            </a:extLst>
          </p:cNvPr>
          <p:cNvSpPr txBox="1"/>
          <p:nvPr/>
        </p:nvSpPr>
        <p:spPr>
          <a:xfrm>
            <a:off x="1334814" y="0"/>
            <a:ext cx="10857186" cy="4308872"/>
          </a:xfrm>
          <a:prstGeom prst="rect">
            <a:avLst/>
          </a:prstGeom>
          <a:noFill/>
        </p:spPr>
        <p:txBody>
          <a:bodyPr wrap="square" rtlCol="0">
            <a:spAutoFit/>
          </a:bodyPr>
          <a:lstStyle/>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Website, N (2025) Neurofibromatosis type 1 (NF1). </a:t>
            </a:r>
            <a:r>
              <a:rPr lang="en-IN" sz="1600" dirty="0" err="1">
                <a:latin typeface="Arial" panose="020B0604020202020204" pitchFamily="34" charset="0"/>
                <a:cs typeface="Arial" panose="020B0604020202020204" pitchFamily="34" charset="0"/>
              </a:rPr>
              <a:t>nhs.uk</a:t>
            </a:r>
            <a:r>
              <a:rPr lang="en-IN" sz="1600" dirty="0">
                <a:latin typeface="Arial" panose="020B0604020202020204" pitchFamily="34" charset="0"/>
                <a:cs typeface="Arial" panose="020B0604020202020204" pitchFamily="34" charset="0"/>
              </a:rPr>
              <a:t>.  Available at: </a:t>
            </a:r>
            <a:r>
              <a:rPr lang="en-IN" sz="1600" dirty="0">
                <a:latin typeface="Arial" panose="020B0604020202020204" pitchFamily="34" charset="0"/>
                <a:cs typeface="Arial" panose="020B0604020202020204" pitchFamily="34" charset="0"/>
                <a:hlinkClick r:id="rId2"/>
              </a:rPr>
              <a:t>https://www.nhs.uk/conditions/neurofibromatosis-type-1</a:t>
            </a:r>
            <a:r>
              <a:rPr lang="en-IN" sz="1600" dirty="0">
                <a:latin typeface="Arial" panose="020B0604020202020204" pitchFamily="34" charset="0"/>
                <a:cs typeface="Arial" panose="020B0604020202020204" pitchFamily="34" charset="0"/>
              </a:rPr>
              <a:t>. (Accessed: 3 November 2025).</a:t>
            </a:r>
          </a:p>
          <a:p>
            <a:pPr marL="285750" indent="-285750">
              <a:buClr>
                <a:schemeClr val="tx1"/>
              </a:buClr>
              <a:buFont typeface="Arial" panose="020B0604020202020204" pitchFamily="34" charset="0"/>
              <a:buChar char="•"/>
            </a:pPr>
            <a:r>
              <a:rPr lang="en-IN" sz="1600" dirty="0">
                <a:latin typeface="Arial" panose="020B0604020202020204" pitchFamily="34" charset="0"/>
                <a:cs typeface="Arial" panose="020B0604020202020204" pitchFamily="34" charset="0"/>
              </a:rPr>
              <a:t>Friedman, J. M. (2025) Neurofibromatosis 1(NF1). </a:t>
            </a:r>
            <a:r>
              <a:rPr lang="en-IN" sz="1600" dirty="0" err="1">
                <a:latin typeface="Arial" panose="020B0604020202020204" pitchFamily="34" charset="0"/>
                <a:cs typeface="Arial" panose="020B0604020202020204" pitchFamily="34" charset="0"/>
              </a:rPr>
              <a:t>GeneReviews</a:t>
            </a:r>
            <a:r>
              <a:rPr lang="en-IN" sz="1600" dirty="0">
                <a:latin typeface="Arial" panose="020B0604020202020204" pitchFamily="34" charset="0"/>
                <a:cs typeface="Arial" panose="020B0604020202020204" pitchFamily="34" charset="0"/>
              </a:rPr>
              <a:t>® - NCBI Bookshelf. Available at </a:t>
            </a:r>
            <a:r>
              <a:rPr lang="en-IN" sz="1600" dirty="0">
                <a:latin typeface="Arial" panose="020B0604020202020204" pitchFamily="34" charset="0"/>
                <a:cs typeface="Arial" panose="020B0604020202020204" pitchFamily="34" charset="0"/>
                <a:hlinkClick r:id="rId3"/>
              </a:rPr>
              <a:t>https://www.ncbi.nlm.nih.gov/books/NBK1109/</a:t>
            </a:r>
            <a:r>
              <a:rPr lang="en-IN" sz="1600" dirty="0">
                <a:latin typeface="Arial" panose="020B0604020202020204" pitchFamily="34" charset="0"/>
                <a:cs typeface="Arial" panose="020B0604020202020204" pitchFamily="34" charset="0"/>
              </a:rPr>
              <a:t> . (Accessed : 3 November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Nerve Tumours UK | Home | Nerve Tumours UK. (</a:t>
            </a:r>
            <a:r>
              <a:rPr lang="en-IN" sz="1600" dirty="0" err="1">
                <a:latin typeface="Arial" panose="020B0604020202020204" pitchFamily="34" charset="0"/>
                <a:cs typeface="Arial" panose="020B0604020202020204" pitchFamily="34" charset="0"/>
              </a:rPr>
              <a:t>n.d</a:t>
            </a:r>
            <a:r>
              <a:rPr lang="en-IN" sz="1600" dirty="0">
                <a:latin typeface="Arial" panose="020B0604020202020204" pitchFamily="34" charset="0"/>
                <a:cs typeface="Arial" panose="020B0604020202020204" pitchFamily="34" charset="0"/>
              </a:rPr>
              <a:t>). Nerve Tumours UK. Available at: </a:t>
            </a:r>
            <a:r>
              <a:rPr lang="en-IN" sz="1600" dirty="0">
                <a:latin typeface="Arial" panose="020B0604020202020204" pitchFamily="34" charset="0"/>
                <a:cs typeface="Arial" panose="020B0604020202020204" pitchFamily="34" charset="0"/>
                <a:hlinkClick r:id="rId4"/>
              </a:rPr>
              <a:t>https://nervetumours.org.uk/</a:t>
            </a:r>
            <a:r>
              <a:rPr lang="en-IN" sz="1600" dirty="0">
                <a:latin typeface="Arial" panose="020B0604020202020204" pitchFamily="34" charset="0"/>
                <a:cs typeface="Arial" panose="020B0604020202020204" pitchFamily="34" charset="0"/>
              </a:rPr>
              <a:t> . (Accessed: 2 November 2025)</a:t>
            </a:r>
          </a:p>
          <a:p>
            <a:pPr marL="171450" lvl="0" indent="-171450" defTabSz="914400" eaLnBrk="0" fontAlgn="base" hangingPunct="0">
              <a:spcBef>
                <a:spcPct val="0"/>
              </a:spcBef>
              <a:spcAft>
                <a:spcPct val="0"/>
              </a:spcAft>
              <a:buFont typeface="Arial" panose="020B0604020202020204" pitchFamily="34" charset="0"/>
              <a:buChar char="•"/>
            </a:pPr>
            <a:r>
              <a:rPr lang="en-US" altLang="en-US" sz="1600" dirty="0">
                <a:solidFill>
                  <a:srgbClr val="000000"/>
                </a:solidFill>
                <a:latin typeface="Arial" panose="020B0604020202020204" pitchFamily="34" charset="0"/>
                <a:cs typeface="Arial" panose="020B0604020202020204" pitchFamily="34" charset="0"/>
              </a:rPr>
              <a:t> Website, N. (2025, June 3). Neurofibromatosis type 1 (NF1).  </a:t>
            </a:r>
            <a:r>
              <a:rPr lang="en-US" altLang="en-US" sz="1600" dirty="0" err="1">
                <a:solidFill>
                  <a:srgbClr val="000000"/>
                </a:solidFill>
                <a:latin typeface="Arial" panose="020B0604020202020204" pitchFamily="34" charset="0"/>
                <a:cs typeface="Arial" panose="020B0604020202020204" pitchFamily="34" charset="0"/>
              </a:rPr>
              <a:t>nhs.uk.</a:t>
            </a:r>
            <a:r>
              <a:rPr lang="en-US" altLang="en-US" sz="1600" dirty="0" err="1">
                <a:solidFill>
                  <a:srgbClr val="000000"/>
                </a:solidFill>
                <a:latin typeface="Arial" panose="020B0604020202020204" pitchFamily="34" charset="0"/>
                <a:cs typeface="Arial" panose="020B0604020202020204" pitchFamily="34" charset="0"/>
                <a:hlinkClick r:id="rId5"/>
              </a:rPr>
              <a:t>https</a:t>
            </a:r>
            <a:r>
              <a:rPr lang="en-US" altLang="en-US" sz="1600" dirty="0">
                <a:solidFill>
                  <a:srgbClr val="000000"/>
                </a:solidFill>
                <a:latin typeface="Arial" panose="020B0604020202020204" pitchFamily="34" charset="0"/>
                <a:cs typeface="Arial" panose="020B0604020202020204" pitchFamily="34" charset="0"/>
                <a:hlinkClick r:id="rId5"/>
              </a:rPr>
              <a:t>://www.nhs.uk</a:t>
            </a:r>
            <a:r>
              <a:rPr lang="en-US" altLang="en-US" sz="1600" dirty="0">
                <a:solidFill>
                  <a:srgbClr val="000000"/>
                </a:solidFill>
                <a:latin typeface="Arial" panose="020B0604020202020204" pitchFamily="34" charset="0"/>
                <a:cs typeface="Arial" panose="020B0604020202020204" pitchFamily="34" charset="0"/>
              </a:rPr>
              <a:t> /conditions/neurofibromatosis-type-1/</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Website, N (2025) Neurofibromatosis type 1 (NF1). </a:t>
            </a:r>
            <a:r>
              <a:rPr lang="en-IN" sz="1600" dirty="0" err="1">
                <a:latin typeface="Arial" panose="020B0604020202020204" pitchFamily="34" charset="0"/>
                <a:cs typeface="Arial" panose="020B0604020202020204" pitchFamily="34" charset="0"/>
              </a:rPr>
              <a:t>nhs.uk</a:t>
            </a:r>
            <a:r>
              <a:rPr lang="en-IN" sz="1600" dirty="0">
                <a:latin typeface="Arial" panose="020B0604020202020204" pitchFamily="34" charset="0"/>
                <a:cs typeface="Arial" panose="020B0604020202020204" pitchFamily="34" charset="0"/>
              </a:rPr>
              <a:t>.  Available at: </a:t>
            </a:r>
            <a:r>
              <a:rPr lang="en-IN" sz="1600" dirty="0">
                <a:latin typeface="Arial" panose="020B0604020202020204" pitchFamily="34" charset="0"/>
                <a:cs typeface="Arial" panose="020B0604020202020204" pitchFamily="34" charset="0"/>
                <a:hlinkClick r:id="rId2"/>
              </a:rPr>
              <a:t>https://www.nhs.uk/conditions/neurofibromatosis-type-1</a:t>
            </a:r>
            <a:r>
              <a:rPr lang="en-IN" sz="1600" dirty="0">
                <a:latin typeface="Arial" panose="020B0604020202020204" pitchFamily="34" charset="0"/>
                <a:cs typeface="Arial" panose="020B0604020202020204" pitchFamily="34" charset="0"/>
              </a:rPr>
              <a:t>. (Accessed: 3 November 2025).</a:t>
            </a:r>
          </a:p>
          <a:p>
            <a:pPr marL="285750" indent="-285750">
              <a:buClr>
                <a:schemeClr val="tx1"/>
              </a:buClr>
              <a:buFont typeface="Arial" panose="020B0604020202020204" pitchFamily="34" charset="0"/>
              <a:buChar char="•"/>
            </a:pPr>
            <a:r>
              <a:rPr lang="en-IN" sz="1600" dirty="0">
                <a:solidFill>
                  <a:srgbClr val="FF0000"/>
                </a:solidFill>
                <a:latin typeface="Arial" panose="020B0604020202020204" pitchFamily="34" charset="0"/>
                <a:cs typeface="Arial" panose="020B0604020202020204" pitchFamily="34" charset="0"/>
              </a:rPr>
              <a:t>Friedman</a:t>
            </a:r>
            <a:r>
              <a:rPr lang="en-IN" sz="1600" dirty="0">
                <a:latin typeface="Arial" panose="020B0604020202020204" pitchFamily="34" charset="0"/>
                <a:cs typeface="Arial" panose="020B0604020202020204" pitchFamily="34" charset="0"/>
              </a:rPr>
              <a:t>, </a:t>
            </a:r>
            <a:r>
              <a:rPr lang="en-IN" sz="1600" dirty="0">
                <a:solidFill>
                  <a:srgbClr val="FF0000"/>
                </a:solidFill>
                <a:latin typeface="Arial" panose="020B0604020202020204" pitchFamily="34" charset="0"/>
                <a:cs typeface="Arial" panose="020B0604020202020204" pitchFamily="34" charset="0"/>
              </a:rPr>
              <a:t>J. M. </a:t>
            </a:r>
            <a:r>
              <a:rPr lang="en-IN" sz="1600" dirty="0">
                <a:latin typeface="Arial" panose="020B0604020202020204" pitchFamily="34" charset="0"/>
                <a:cs typeface="Arial" panose="020B0604020202020204" pitchFamily="34" charset="0"/>
              </a:rPr>
              <a:t>(2025) Neurofibromatosis 1(NF1). </a:t>
            </a:r>
            <a:r>
              <a:rPr lang="en-IN" sz="1600" dirty="0" err="1">
                <a:latin typeface="Arial" panose="020B0604020202020204" pitchFamily="34" charset="0"/>
                <a:cs typeface="Arial" panose="020B0604020202020204" pitchFamily="34" charset="0"/>
              </a:rPr>
              <a:t>GeneReviews</a:t>
            </a:r>
            <a:r>
              <a:rPr lang="en-IN" sz="1600" dirty="0">
                <a:latin typeface="Arial" panose="020B0604020202020204" pitchFamily="34" charset="0"/>
                <a:cs typeface="Arial" panose="020B0604020202020204" pitchFamily="34" charset="0"/>
              </a:rPr>
              <a:t>® - NCBI Bookshelf. Available at </a:t>
            </a:r>
            <a:r>
              <a:rPr lang="en-IN" sz="1600" dirty="0">
                <a:latin typeface="Arial" panose="020B0604020202020204" pitchFamily="34" charset="0"/>
                <a:cs typeface="Arial" panose="020B0604020202020204" pitchFamily="34" charset="0"/>
                <a:hlinkClick r:id="rId3"/>
              </a:rPr>
              <a:t>https://www.ncbi.nlm.nih.gov/books/NBK1109/</a:t>
            </a:r>
            <a:r>
              <a:rPr lang="en-IN" sz="1600" dirty="0">
                <a:latin typeface="Arial" panose="020B0604020202020204" pitchFamily="34" charset="0"/>
                <a:cs typeface="Arial" panose="020B0604020202020204" pitchFamily="34" charset="0"/>
              </a:rPr>
              <a:t> . (Accessed : 3 November 2025)</a:t>
            </a:r>
          </a:p>
          <a:p>
            <a:pPr marL="285750" indent="-285750">
              <a:buFont typeface="Arial" panose="020B0604020202020204" pitchFamily="34" charset="0"/>
              <a:buChar char="•"/>
            </a:pPr>
            <a:r>
              <a:rPr lang="en-IN" sz="1600" dirty="0">
                <a:latin typeface="Arial" panose="020B0604020202020204" pitchFamily="34" charset="0"/>
                <a:cs typeface="Arial" panose="020B0604020202020204" pitchFamily="34" charset="0"/>
              </a:rPr>
              <a:t>Website, N (2025) Neurofibromatosis type 1 (NF1). </a:t>
            </a:r>
            <a:r>
              <a:rPr lang="en-IN" sz="1600" dirty="0" err="1">
                <a:latin typeface="Arial" panose="020B0604020202020204" pitchFamily="34" charset="0"/>
                <a:cs typeface="Arial" panose="020B0604020202020204" pitchFamily="34" charset="0"/>
              </a:rPr>
              <a:t>nhs.uk</a:t>
            </a:r>
            <a:r>
              <a:rPr lang="en-IN" sz="1600" dirty="0">
                <a:latin typeface="Arial" panose="020B0604020202020204" pitchFamily="34" charset="0"/>
                <a:cs typeface="Arial" panose="020B0604020202020204" pitchFamily="34" charset="0"/>
              </a:rPr>
              <a:t>.  Available at: </a:t>
            </a:r>
            <a:r>
              <a:rPr lang="en-IN" sz="1600" dirty="0">
                <a:latin typeface="Arial" panose="020B0604020202020204" pitchFamily="34" charset="0"/>
                <a:cs typeface="Arial" panose="020B0604020202020204" pitchFamily="34" charset="0"/>
                <a:hlinkClick r:id="rId2"/>
              </a:rPr>
              <a:t>https://www.nhs.uk/conditions/neurofibromatosis-type-1</a:t>
            </a:r>
            <a:r>
              <a:rPr lang="en-IN" sz="1600" dirty="0">
                <a:latin typeface="Arial" panose="020B0604020202020204" pitchFamily="34" charset="0"/>
                <a:cs typeface="Arial" panose="020B0604020202020204" pitchFamily="34" charset="0"/>
              </a:rPr>
              <a:t>. (Accessed: 3 November 2025).</a:t>
            </a:r>
          </a:p>
          <a:p>
            <a:pPr marL="285750" indent="-285750">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40751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F92365-DF9A-7554-FDCA-4FE94DFC9233}"/>
              </a:ext>
            </a:extLst>
          </p:cNvPr>
          <p:cNvSpPr txBox="1"/>
          <p:nvPr/>
        </p:nvSpPr>
        <p:spPr>
          <a:xfrm>
            <a:off x="1587062" y="-1"/>
            <a:ext cx="10459164" cy="1323439"/>
          </a:xfrm>
          <a:prstGeom prst="rect">
            <a:avLst/>
          </a:prstGeom>
          <a:noFill/>
        </p:spPr>
        <p:txBody>
          <a:bodyPr wrap="square">
            <a:spAutoFit/>
          </a:bodyPr>
          <a:lstStyle/>
          <a:p>
            <a:pPr marL="285750" indent="-285750">
              <a:buFont typeface="Arial" panose="020B0604020202020204" pitchFamily="34" charset="0"/>
              <a:buChar char="•"/>
            </a:pPr>
            <a:endParaRPr lang="en-IN" sz="1600"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sz="1600" i="1" dirty="0">
              <a:latin typeface="Arial" panose="020B0604020202020204" pitchFamily="34" charset="0"/>
              <a:cs typeface="Arial" panose="020B0604020202020204" pitchFamily="34" charset="0"/>
            </a:endParaRPr>
          </a:p>
          <a:p>
            <a:pPr marL="285750" indent="-285750">
              <a:buClr>
                <a:schemeClr val="tx1"/>
              </a:buClr>
              <a:buFont typeface="Arial" panose="020B0604020202020204" pitchFamily="34" charset="0"/>
              <a:buChar char="•"/>
            </a:pPr>
            <a:endParaRPr lang="en-IN" sz="16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sz="1600"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923107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13335</TotalTime>
  <Words>4826</Words>
  <Application>Microsoft Macintosh PowerPoint</Application>
  <PresentationFormat>Widescreen</PresentationFormat>
  <Paragraphs>310</Paragraphs>
  <Slides>36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Aptos</vt:lpstr>
      <vt:lpstr>Arial</vt:lpstr>
      <vt:lpstr>Arial Narrow</vt:lpstr>
      <vt:lpstr>Century Gothic</vt:lpstr>
      <vt:lpstr>Wingdings 3</vt:lpstr>
      <vt:lpstr>Wisp</vt:lpstr>
      <vt:lpstr>Neurofibromatosis             Type 1</vt:lpstr>
      <vt:lpstr>                Introduction</vt:lpstr>
      <vt:lpstr>WHAT IS NEUROFIBROMATOSIS ?</vt:lpstr>
      <vt:lpstr>     Symptoms Of Neurofibromatosis</vt:lpstr>
      <vt:lpstr>       Aetiology Of Neurofibromatosis</vt:lpstr>
      <vt:lpstr>Risk Factors Of Neurofibromatosis</vt:lpstr>
      <vt:lpstr>PowerPoint Presentation</vt:lpstr>
      <vt:lpstr>                         Implications of NF1 </vt:lpstr>
      <vt:lpstr>PowerPoint Presentation</vt:lpstr>
      <vt:lpstr>           (UK) Prevalence</vt:lpstr>
      <vt:lpstr>                Global Prevalence</vt:lpstr>
      <vt:lpstr>Economic Burden (UK)</vt:lpstr>
      <vt:lpstr>Economic Burden (World-Wide)</vt:lpstr>
      <vt:lpstr>                            Social Burden (UK)</vt:lpstr>
      <vt:lpstr>Social Burden ( Worldwide )</vt:lpstr>
      <vt:lpstr> Diagnosis Of Neurofibromatosis Type 1</vt:lpstr>
      <vt:lpstr>PowerPoint Presentation</vt:lpstr>
      <vt:lpstr>Initial Assessment And Multidisciplinary Care In NF1</vt:lpstr>
      <vt:lpstr>Management Of NF1 (UK)</vt:lpstr>
      <vt:lpstr>Frameworks And UK Guidelines For NF1</vt:lpstr>
      <vt:lpstr>           House of Care Model For NF1</vt:lpstr>
      <vt:lpstr>PowerPoint Presentation</vt:lpstr>
      <vt:lpstr>Treatment Options (UK)</vt:lpstr>
      <vt:lpstr>                 Comorbidities</vt:lpstr>
      <vt:lpstr>                              Prevention For NF1</vt:lpstr>
      <vt:lpstr>Skills for co-productive in NF1</vt:lpstr>
      <vt:lpstr>Values for co-productive in NF1 care</vt:lpstr>
      <vt:lpstr>Behaviours For Co-Productive In NF1 Care</vt:lpstr>
      <vt:lpstr>Comprehensive Model Of Personalized Care</vt:lpstr>
      <vt:lpstr>PowerPoint Presentation</vt:lpstr>
      <vt:lpstr>Recommendations For Effective NF1 Using Personalised And Self Management Models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Bharath Pogula (2512745)</dc:creator>
  <cp:lastModifiedBy>Bharath Pogula (2512745)</cp:lastModifiedBy>
  <cp:revision>4</cp:revision>
  <dcterms:created xsi:type="dcterms:W3CDTF">2025-10-29T17:39:49Z</dcterms:created>
  <dcterms:modified xsi:type="dcterms:W3CDTF">2025-11-08T00:01:26Z</dcterms:modified>
</cp:coreProperties>
</file>