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26"/>
  </p:notesMasterIdLst>
  <p:handoutMasterIdLst>
    <p:handoutMasterId r:id="rId27"/>
  </p:handoutMasterIdLst>
  <p:sldIdLst>
    <p:sldId id="350" r:id="rId5"/>
    <p:sldId id="351" r:id="rId6"/>
    <p:sldId id="352" r:id="rId7"/>
    <p:sldId id="353" r:id="rId8"/>
    <p:sldId id="354" r:id="rId9"/>
    <p:sldId id="355" r:id="rId10"/>
    <p:sldId id="356" r:id="rId11"/>
    <p:sldId id="357" r:id="rId12"/>
    <p:sldId id="358" r:id="rId13"/>
    <p:sldId id="359" r:id="rId14"/>
    <p:sldId id="360" r:id="rId15"/>
    <p:sldId id="361" r:id="rId16"/>
    <p:sldId id="362" r:id="rId17"/>
    <p:sldId id="363" r:id="rId18"/>
    <p:sldId id="364" r:id="rId19"/>
    <p:sldId id="365" r:id="rId20"/>
    <p:sldId id="366" r:id="rId21"/>
    <p:sldId id="367" r:id="rId22"/>
    <p:sldId id="368" r:id="rId23"/>
    <p:sldId id="369" r:id="rId24"/>
    <p:sldId id="37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226" autoAdjust="0"/>
  </p:normalViewPr>
  <p:slideViewPr>
    <p:cSldViewPr snapToGrid="0">
      <p:cViewPr varScale="1">
        <p:scale>
          <a:sx n="107" d="100"/>
          <a:sy n="107" d="100"/>
        </p:scale>
        <p:origin x="672" y="102"/>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6D13E5-4CEC-3A4A-8E5D-AFCEE7512EEC}" type="slidenum">
              <a:t>‹#›</a:t>
            </a:fld>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4/26/2022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anchor="b">
            <a:noAutofit/>
          </a:bodyPr>
          <a:lstStyle>
            <a:lvl1pPr algn="l">
              <a:defRPr sz="6000" b="1" i="0" spc="100" baseline="0">
                <a:solidFill>
                  <a:schemeClr val="bg1"/>
                </a:solidFill>
                <a:latin typeface="+mj-lt"/>
              </a:defRPr>
            </a:lvl1pPr>
          </a:lstStyle>
          <a:p>
            <a:r>
              <a:rPr lang="en-US"/>
              <a:t>Click to edit Master title style</a:t>
            </a:r>
            <a:endParaRPr lang="en-US"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spc="50" baseline="0">
                <a:latin typeface="+mj-lt"/>
              </a:defRPr>
            </a:lvl1pPr>
          </a:lstStyle>
          <a:p>
            <a:r>
              <a:rPr lang="en-US"/>
              <a:t>Click to edit Master title style</a:t>
            </a:r>
            <a:endParaRPr lang="en-US" dirty="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a:lstStyle/>
          <a:p>
            <a:fld id="{6FCA8E82-58CD-E045-8B98-B7A85B79B752}" type="datetime4">
              <a:rPr lang="en-US" smtClean="0"/>
              <a:pPr/>
              <a:t>April 26, 2022</a:t>
            </a:fld>
            <a:endParaRPr lang="en-US" dirty="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0930664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a:lstStyle/>
          <a:p>
            <a:r>
              <a:rPr lang="en-US"/>
              <a:t>Click icon to add picture</a:t>
            </a:r>
            <a:endParaRPr lang="en-US"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a:lstStyle/>
          <a:p>
            <a:fld id="{6FCA8E82-58CD-E045-8B98-B7A85B79B752}" type="datetime4">
              <a:rPr lang="en-US" smtClean="0"/>
              <a:pPr/>
              <a:t>April 26, 2022</a:t>
            </a:fld>
            <a:endParaRPr lang="en-US" dirty="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737695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3578891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a:lstStyle>
            <a:lvl1pPr>
              <a:defRPr>
                <a:solidFill>
                  <a:schemeClr val="tx1"/>
                </a:solidFill>
              </a:defRPr>
            </a:lvl1pPr>
          </a:lstStyle>
          <a:p>
            <a:r>
              <a:rPr lang="en-US"/>
              <a:t>Click icon to add chart</a:t>
            </a:r>
            <a:endParaRPr lang="en-US" dirty="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a:lstStyle/>
          <a:p>
            <a:fld id="{6FCA8E82-58CD-E045-8B98-B7A85B79B752}" type="datetime4">
              <a:rPr lang="en-US" smtClean="0"/>
              <a:pPr/>
              <a:t>April 26, 2022</a:t>
            </a:fld>
            <a:endParaRPr lang="en-US" dirty="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06586289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a:lstStyle/>
          <a:p>
            <a:r>
              <a:rPr lang="en-US"/>
              <a:t>Click icon to add table</a:t>
            </a:r>
            <a:endParaRPr lang="en-US" dirty="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a:lstStyle/>
          <a:p>
            <a:fld id="{6FCA8E82-58CD-E045-8B98-B7A85B79B752}" type="datetime4">
              <a:rPr lang="en-US" smtClean="0"/>
              <a:pPr/>
              <a:t>April 26, 2022</a:t>
            </a:fld>
            <a:endParaRPr lang="en-US" dirty="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4013107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anchor="t" anchorCtr="0">
            <a:normAutofit/>
          </a:bodyPr>
          <a:lstStyle>
            <a:lvl1pPr>
              <a:lnSpc>
                <a:spcPct val="100000"/>
              </a:lnSpc>
              <a:defRPr sz="2800" b="0" i="0">
                <a:solidFill>
                  <a:schemeClr val="bg1"/>
                </a:solidFill>
                <a:latin typeface="+mn-lt"/>
              </a:defRPr>
            </a:lvl1pPr>
          </a:lstStyle>
          <a:p>
            <a:r>
              <a:rPr lang="en-US"/>
              <a:t>Click to edit Master title style</a:t>
            </a:r>
            <a:endParaRPr lang="en-US" dirty="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r>
              <a:rPr lang="en-US" sz="20000" b="1" dirty="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a:lstStyle/>
          <a:p>
            <a:r>
              <a:rPr lang="en-US"/>
              <a:t>Click icon to add picture</a:t>
            </a:r>
            <a:endParaRPr lang="en-US" dirty="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a:lstStyle/>
          <a:p>
            <a:r>
              <a:rPr lang="en-US"/>
              <a:t>Click icon to add picture</a:t>
            </a:r>
            <a:endParaRPr lang="en-US" dirty="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a:lstStyle/>
          <a:p>
            <a:r>
              <a:rPr lang="en-US"/>
              <a:t>Click icon to add picture</a:t>
            </a:r>
            <a:endParaRPr lang="en-US" dirty="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a:lstStyle/>
          <a:p>
            <a:fld id="{6FCA8E82-58CD-E045-8B98-B7A85B79B752}" type="datetime4">
              <a:rPr lang="en-US" smtClean="0"/>
              <a:pPr/>
              <a:t>April 26, 2022</a:t>
            </a:fld>
            <a:endParaRPr lang="en-US" dirty="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a:lstStyle/>
          <a:p>
            <a:fld id="{6FCA8E82-58CD-E045-8B98-B7A85B79B752}" type="datetime4">
              <a:rPr lang="en-US" smtClean="0"/>
              <a:pPr/>
              <a:t>April 26, 2022</a:t>
            </a:fld>
            <a:endParaRPr lang="en-US" dirty="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a:lstStyle/>
          <a:p>
            <a:fld id="{6FCA8E82-58CD-E045-8B98-B7A85B79B752}" type="datetime4">
              <a:rPr lang="en-US" smtClean="0"/>
              <a:pPr/>
              <a:t>April 26, 2022</a:t>
            </a:fld>
            <a:endParaRPr lang="en-US" dirty="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a:lstStyle/>
          <a:p>
            <a:fld id="{6FCA8E82-58CD-E045-8B98-B7A85B79B752}" type="datetime4">
              <a:rPr lang="en-US" smtClean="0"/>
              <a:pPr/>
              <a:t>April 26, 2022</a:t>
            </a:fld>
            <a:endParaRPr lang="en-US" dirty="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a:noAutofit/>
          </a:bodyPr>
          <a:lstStyle>
            <a:lvl1pPr marL="0" indent="0">
              <a:buNone/>
              <a:defRPr sz="1600">
                <a:latin typeface="+mn-lt"/>
              </a:defRPr>
            </a:lvl1pPr>
          </a:lstStyle>
          <a:p>
            <a:pPr lvl="0"/>
            <a:r>
              <a:rPr lang="en-US"/>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a:noAutofit/>
          </a:bodyPr>
          <a:lstStyle>
            <a:lvl1pPr marL="0" indent="0">
              <a:buNone/>
              <a:defRPr sz="1600">
                <a:latin typeface="+mn-lt"/>
              </a:defRPr>
            </a:lvl1pPr>
          </a:lstStyle>
          <a:p>
            <a:pPr lvl="0"/>
            <a:r>
              <a:rPr lang="en-US"/>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a:noAutofit/>
          </a:bodyPr>
          <a:lstStyle>
            <a:lvl1pPr marL="0" indent="0">
              <a:buNone/>
              <a:defRPr sz="1600">
                <a:latin typeface="+mn-lt"/>
              </a:defRPr>
            </a:lvl1pPr>
          </a:lstStyle>
          <a:p>
            <a:pPr lvl="0"/>
            <a:r>
              <a:rPr lang="en-US"/>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a:lstStyle/>
          <a:p>
            <a:fld id="{6FCA8E82-58CD-E045-8B98-B7A85B79B752}" type="datetime4">
              <a:rPr lang="en-US" smtClean="0"/>
              <a:pPr/>
              <a:t>April 26, 2022</a:t>
            </a:fld>
            <a:endParaRPr lang="en-US" dirty="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a:lstStyle/>
          <a:p>
            <a:r>
              <a:rPr lang="en-US"/>
              <a:t>Annual Review</a:t>
            </a:r>
            <a:endParaRPr lang="en-US" b="0" dirty="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a:lstStyle/>
          <a:p>
            <a:r>
              <a:rPr lang="en-US"/>
              <a:t>Click icon to add picture</a:t>
            </a:r>
            <a:endParaRPr lang="en-US"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99913072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fld id="{6FCA8E82-58CD-E045-8B98-B7A85B79B752}" type="datetime4">
              <a:rPr lang="en-US" smtClean="0"/>
              <a:pPr/>
              <a:t>April 26, 2022</a:t>
            </a:fld>
            <a:endParaRPr lang="en-US" dirty="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r>
              <a:rPr lang="en-US"/>
              <a:t>Annual Review</a:t>
            </a:r>
            <a:endParaRPr lang="en-US" b="0" dirty="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3.xml"/><Relationship Id="rId1" Type="http://schemas.openxmlformats.org/officeDocument/2006/relationships/video" Target="https://www.youtube.com/embed/5fdx5Laavkc?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3.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E168C-8042-5B4E-A5A4-A5BF693AE2D6}"/>
              </a:ext>
            </a:extLst>
          </p:cNvPr>
          <p:cNvSpPr>
            <a:spLocks noGrp="1"/>
          </p:cNvSpPr>
          <p:nvPr>
            <p:ph type="ctrTitle"/>
          </p:nvPr>
        </p:nvSpPr>
        <p:spPr>
          <a:xfrm>
            <a:off x="6367054" y="2448682"/>
            <a:ext cx="5491571" cy="1514019"/>
          </a:xfrm>
        </p:spPr>
        <p:txBody>
          <a:bodyPr/>
          <a:lstStyle/>
          <a:p>
            <a:pPr algn="ctr"/>
            <a:r>
              <a:rPr lang="en-GB" altLang="en-US" sz="4000" b="1" dirty="0">
                <a:latin typeface="Calibri" panose="020F0502020204030204" pitchFamily="34" charset="0"/>
                <a:ea typeface="Calibri" panose="020F0502020204030204" pitchFamily="34" charset="0"/>
                <a:cs typeface="Calibri" panose="020F0502020204030204" pitchFamily="34" charset="0"/>
              </a:rPr>
              <a:t>Introduction to</a:t>
            </a:r>
            <a:br>
              <a:rPr lang="en-GB" altLang="en-US" sz="4000" b="1" dirty="0">
                <a:latin typeface="Calibri" panose="020F0502020204030204" pitchFamily="34" charset="0"/>
                <a:ea typeface="Calibri" panose="020F0502020204030204" pitchFamily="34" charset="0"/>
                <a:cs typeface="Calibri" panose="020F0502020204030204" pitchFamily="34" charset="0"/>
              </a:rPr>
            </a:br>
            <a:br>
              <a:rPr lang="en-GB" altLang="en-US" sz="4000" b="1" dirty="0">
                <a:latin typeface="Calibri" panose="020F0502020204030204" pitchFamily="34" charset="0"/>
                <a:ea typeface="Calibri" panose="020F0502020204030204" pitchFamily="34" charset="0"/>
                <a:cs typeface="Calibri" panose="020F0502020204030204" pitchFamily="34" charset="0"/>
              </a:rPr>
            </a:br>
            <a:r>
              <a:rPr lang="en-GB" altLang="en-US" sz="4000" b="1" dirty="0">
                <a:latin typeface="Calibri" panose="020F0502020204030204" pitchFamily="34" charset="0"/>
                <a:ea typeface="Calibri" panose="020F0502020204030204" pitchFamily="34" charset="0"/>
                <a:cs typeface="Calibri" panose="020F0502020204030204" pitchFamily="34" charset="0"/>
              </a:rPr>
              <a:t>Marketing Management</a:t>
            </a:r>
            <a:br>
              <a:rPr lang="en-GB" altLang="en-US" sz="4000" b="1" dirty="0">
                <a:latin typeface="Calibri" panose="020F0502020204030204" pitchFamily="34" charset="0"/>
                <a:ea typeface="Calibri" panose="020F0502020204030204" pitchFamily="34" charset="0"/>
                <a:cs typeface="Calibri" panose="020F0502020204030204" pitchFamily="34" charset="0"/>
              </a:rPr>
            </a:br>
            <a:r>
              <a:rPr lang="en-GB" altLang="en-US" sz="4000" b="1" dirty="0">
                <a:latin typeface="Calibri" panose="020F0502020204030204" pitchFamily="34" charset="0"/>
                <a:ea typeface="Calibri" panose="020F0502020204030204" pitchFamily="34" charset="0"/>
                <a:cs typeface="Calibri" panose="020F0502020204030204" pitchFamily="34" charset="0"/>
              </a:rPr>
              <a:t>&amp;</a:t>
            </a:r>
            <a:br>
              <a:rPr lang="en-GB" altLang="en-US" sz="4000" b="1" dirty="0">
                <a:latin typeface="Calibri" panose="020F0502020204030204" pitchFamily="34" charset="0"/>
                <a:ea typeface="Calibri" panose="020F0502020204030204" pitchFamily="34" charset="0"/>
                <a:cs typeface="Calibri" panose="020F0502020204030204" pitchFamily="34" charset="0"/>
              </a:rPr>
            </a:br>
            <a:r>
              <a:rPr lang="en-GB" altLang="en-US" sz="4000" b="1" dirty="0">
                <a:latin typeface="Calibri" panose="020F0502020204030204" pitchFamily="34" charset="0"/>
                <a:ea typeface="Calibri" panose="020F0502020204030204" pitchFamily="34" charset="0"/>
                <a:cs typeface="Calibri" panose="020F0502020204030204" pitchFamily="34" charset="0"/>
              </a:rPr>
              <a:t>The Marketing Concept</a:t>
            </a:r>
            <a:endParaRPr lang="en-US" sz="4000" dirty="0">
              <a:latin typeface="Calibri" panose="020F0502020204030204" pitchFamily="34" charset="0"/>
              <a:cs typeface="Calibri" panose="020F0502020204030204" pitchFamily="34" charset="0"/>
            </a:endParaRPr>
          </a:p>
        </p:txBody>
      </p:sp>
      <p:sp>
        <p:nvSpPr>
          <p:cNvPr id="3" name="Text Placeholder 2">
            <a:extLst>
              <a:ext uri="{FF2B5EF4-FFF2-40B4-BE49-F238E27FC236}">
                <a16:creationId xmlns:a16="http://schemas.microsoft.com/office/drawing/2014/main" id="{F18E61D8-31A3-2D45-8E25-CBE846E26E1C}"/>
              </a:ext>
            </a:extLst>
          </p:cNvPr>
          <p:cNvSpPr>
            <a:spLocks noGrp="1"/>
          </p:cNvSpPr>
          <p:nvPr>
            <p:ph type="body" sz="quarter" idx="11"/>
          </p:nvPr>
        </p:nvSpPr>
        <p:spPr>
          <a:xfrm>
            <a:off x="6367055" y="4549553"/>
            <a:ext cx="5491570" cy="953337"/>
          </a:xfrm>
        </p:spPr>
        <p:txBody>
          <a:bodyPr/>
          <a:lstStyle/>
          <a:p>
            <a:r>
              <a:rPr lang="en-US" sz="2000" dirty="0">
                <a:latin typeface="Calibri" panose="020F0502020204030204" pitchFamily="34" charset="0"/>
                <a:cs typeface="Calibri" panose="020F0502020204030204" pitchFamily="34" charset="0"/>
              </a:rPr>
              <a:t>Session 1</a:t>
            </a:r>
          </a:p>
        </p:txBody>
      </p:sp>
    </p:spTree>
    <p:extLst>
      <p:ext uri="{BB962C8B-B14F-4D97-AF65-F5344CB8AC3E}">
        <p14:creationId xmlns:p14="http://schemas.microsoft.com/office/powerpoint/2010/main" val="29609507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erson watching empty phone">
            <a:extLst>
              <a:ext uri="{FF2B5EF4-FFF2-40B4-BE49-F238E27FC236}">
                <a16:creationId xmlns:a16="http://schemas.microsoft.com/office/drawing/2014/main" id="{52E57056-05DE-4B15-8006-21952D5BDC0E}"/>
              </a:ext>
            </a:extLst>
          </p:cNvPr>
          <p:cNvPicPr>
            <a:picLocks noChangeAspect="1"/>
          </p:cNvPicPr>
          <p:nvPr/>
        </p:nvPicPr>
        <p:blipFill rotWithShape="1">
          <a:blip r:embed="rId2">
            <a:extLst>
              <a:ext uri="{28A0092B-C50C-407E-A947-70E740481C1C}">
                <a14:useLocalDpi xmlns:a14="http://schemas.microsoft.com/office/drawing/2010/main" val="0"/>
              </a:ext>
            </a:extLst>
          </a:blip>
          <a:srcRect l="36672" r="4381" b="-1"/>
          <a:stretch/>
        </p:blipFill>
        <p:spPr>
          <a:xfrm>
            <a:off x="6096000" y="-22543"/>
            <a:ext cx="6096000" cy="6903086"/>
          </a:xfrm>
          <a:prstGeom prst="rect">
            <a:avLst/>
          </a:prstGeom>
          <a:noFill/>
        </p:spPr>
      </p:pic>
      <p:sp>
        <p:nvSpPr>
          <p:cNvPr id="2" name="Title 1">
            <a:extLst>
              <a:ext uri="{FF2B5EF4-FFF2-40B4-BE49-F238E27FC236}">
                <a16:creationId xmlns:a16="http://schemas.microsoft.com/office/drawing/2014/main" id="{E4AEC045-AAE6-45E9-8895-5B881D17D627}"/>
              </a:ext>
            </a:extLst>
          </p:cNvPr>
          <p:cNvSpPr>
            <a:spLocks noGrp="1"/>
          </p:cNvSpPr>
          <p:nvPr>
            <p:ph type="title"/>
          </p:nvPr>
        </p:nvSpPr>
        <p:spPr>
          <a:xfrm>
            <a:off x="964023" y="879063"/>
            <a:ext cx="4941477" cy="610863"/>
          </a:xfrm>
        </p:spPr>
        <p:txBody>
          <a:bodyPr anchor="b">
            <a:normAutofit/>
          </a:bodyPr>
          <a:lstStyle/>
          <a:p>
            <a:r>
              <a:rPr lang="en-GB" sz="3500" b="1" dirty="0">
                <a:latin typeface="Calibri" panose="020F0502020204030204" pitchFamily="34" charset="0"/>
                <a:cs typeface="Calibri" panose="020F0502020204030204" pitchFamily="34" charset="0"/>
              </a:rPr>
              <a:t>Questions? </a:t>
            </a:r>
          </a:p>
        </p:txBody>
      </p:sp>
      <p:sp>
        <p:nvSpPr>
          <p:cNvPr id="9" name="Text Placeholder 3">
            <a:extLst>
              <a:ext uri="{FF2B5EF4-FFF2-40B4-BE49-F238E27FC236}">
                <a16:creationId xmlns:a16="http://schemas.microsoft.com/office/drawing/2014/main" id="{9D3328C0-8920-C340-60B2-F7F616500D10}"/>
              </a:ext>
            </a:extLst>
          </p:cNvPr>
          <p:cNvSpPr>
            <a:spLocks noGrp="1"/>
          </p:cNvSpPr>
          <p:nvPr>
            <p:ph type="body" sz="quarter" idx="11"/>
          </p:nvPr>
        </p:nvSpPr>
        <p:spPr>
          <a:xfrm>
            <a:off x="510988" y="2289363"/>
            <a:ext cx="5154705" cy="2795232"/>
          </a:xfrm>
        </p:spPr>
        <p:txBody>
          <a:bodyPr/>
          <a:lstStyle/>
          <a:p>
            <a:pPr algn="ctr"/>
            <a:r>
              <a:rPr lang="en-GB" sz="2500" b="1" dirty="0">
                <a:latin typeface="Calibri" panose="020F0502020204030204" pitchFamily="34" charset="0"/>
                <a:cs typeface="Calibri" panose="020F0502020204030204" pitchFamily="34" charset="0"/>
              </a:rPr>
              <a:t>What does the term </a:t>
            </a:r>
            <a:r>
              <a:rPr lang="en-GB" sz="2500" b="1" dirty="0">
                <a:solidFill>
                  <a:schemeClr val="tx2"/>
                </a:solidFill>
                <a:latin typeface="Calibri" panose="020F0502020204030204" pitchFamily="34" charset="0"/>
                <a:cs typeface="Calibri" panose="020F0502020204030204" pitchFamily="34" charset="0"/>
              </a:rPr>
              <a:t>‘Marketing’ </a:t>
            </a:r>
            <a:r>
              <a:rPr lang="en-GB" sz="2500" b="1" dirty="0">
                <a:latin typeface="Calibri" panose="020F0502020204030204" pitchFamily="34" charset="0"/>
                <a:cs typeface="Calibri" panose="020F0502020204030204" pitchFamily="34" charset="0"/>
              </a:rPr>
              <a:t>mean to you? </a:t>
            </a:r>
          </a:p>
          <a:p>
            <a:pPr algn="ctr"/>
            <a:endParaRPr lang="en-GB" sz="2500" b="1" dirty="0">
              <a:latin typeface="Calibri" panose="020F0502020204030204" pitchFamily="34" charset="0"/>
              <a:cs typeface="Calibri" panose="020F0502020204030204" pitchFamily="34" charset="0"/>
            </a:endParaRPr>
          </a:p>
          <a:p>
            <a:pPr algn="ctr"/>
            <a:r>
              <a:rPr lang="en-GB" altLang="en-US" sz="2500" b="1" dirty="0">
                <a:latin typeface="Calibri" panose="020F0502020204030204" pitchFamily="34" charset="0"/>
                <a:cs typeface="Calibri" panose="020F0502020204030204" pitchFamily="34" charset="0"/>
              </a:rPr>
              <a:t>What do marketers do?</a:t>
            </a:r>
          </a:p>
          <a:p>
            <a:pPr algn="ctr"/>
            <a:endParaRPr lang="en-US" sz="25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463927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0E7A74F-086D-4F35-8D34-8F4024E569B5}"/>
              </a:ext>
            </a:extLst>
          </p:cNvPr>
          <p:cNvSpPr txBox="1">
            <a:spLocks/>
          </p:cNvSpPr>
          <p:nvPr/>
        </p:nvSpPr>
        <p:spPr>
          <a:xfrm>
            <a:off x="964022" y="215674"/>
            <a:ext cx="4941477" cy="610863"/>
          </a:xfrm>
          <a:prstGeom prst="rect">
            <a:avLst/>
          </a:prstGeom>
          <a:ln>
            <a:noFill/>
          </a:ln>
        </p:spPr>
        <p:txBody>
          <a:bodyPr vert="horz" lIns="0" tIns="0" rIns="0" bIns="0" rtlCol="0" anchor="b" anchorCtr="0">
            <a:normAutofit/>
          </a:bodyPr>
          <a:lstStyle>
            <a:lvl1pPr algn="l" defTabSz="914400" rtl="0" eaLnBrk="1" latinLnBrk="0" hangingPunct="1">
              <a:lnSpc>
                <a:spcPct val="100000"/>
              </a:lnSpc>
              <a:spcBef>
                <a:spcPct val="0"/>
              </a:spcBef>
              <a:buNone/>
              <a:defRPr sz="2800" b="0" i="0" kern="1200" spc="100" baseline="0">
                <a:solidFill>
                  <a:schemeClr val="bg1"/>
                </a:solidFill>
                <a:latin typeface="+mn-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500" b="1" dirty="0">
                <a:solidFill>
                  <a:schemeClr val="tx2"/>
                </a:solidFill>
                <a:latin typeface="Calibri" panose="020F0502020204030204" pitchFamily="34" charset="0"/>
                <a:cs typeface="Calibri" panose="020F0502020204030204" pitchFamily="34" charset="0"/>
              </a:rPr>
              <a:t>What is Marketing? </a:t>
            </a:r>
          </a:p>
        </p:txBody>
      </p:sp>
      <p:sp>
        <p:nvSpPr>
          <p:cNvPr id="5" name="Title 4">
            <a:extLst>
              <a:ext uri="{FF2B5EF4-FFF2-40B4-BE49-F238E27FC236}">
                <a16:creationId xmlns:a16="http://schemas.microsoft.com/office/drawing/2014/main" id="{04C51157-D759-4010-A5AC-31A6C1B4CDBF}"/>
              </a:ext>
            </a:extLst>
          </p:cNvPr>
          <p:cNvSpPr>
            <a:spLocks noGrp="1"/>
          </p:cNvSpPr>
          <p:nvPr>
            <p:ph type="title"/>
          </p:nvPr>
        </p:nvSpPr>
        <p:spPr>
          <a:xfrm>
            <a:off x="964021" y="2476500"/>
            <a:ext cx="8018613" cy="3289971"/>
          </a:xfrm>
        </p:spPr>
        <p:txBody>
          <a:bodyPr>
            <a:normAutofit fontScale="90000"/>
          </a:bodyPr>
          <a:lstStyle/>
          <a:p>
            <a:pPr algn="ctr"/>
            <a:r>
              <a:rPr lang="en-GB" sz="3000" b="0" dirty="0">
                <a:latin typeface="Calibri" panose="020F0502020204030204" pitchFamily="34" charset="0"/>
                <a:cs typeface="Calibri" panose="020F0502020204030204" pitchFamily="34" charset="0"/>
              </a:rPr>
              <a:t>Marketing is </a:t>
            </a:r>
            <a:r>
              <a:rPr lang="en-GB" sz="3000" b="0" i="1" dirty="0">
                <a:latin typeface="Calibri" panose="020F0502020204030204" pitchFamily="34" charset="0"/>
                <a:cs typeface="Calibri" panose="020F0502020204030204" pitchFamily="34" charset="0"/>
              </a:rPr>
              <a:t>“the process by which companies create value for customers and build strong customer relationships to capture value from customers in return”.</a:t>
            </a:r>
            <a:br>
              <a:rPr lang="en-GB" sz="2800" b="0" dirty="0">
                <a:latin typeface="Calibri" panose="020F0502020204030204" pitchFamily="34" charset="0"/>
                <a:cs typeface="Calibri" panose="020F0502020204030204" pitchFamily="34" charset="0"/>
              </a:rPr>
            </a:br>
            <a:br>
              <a:rPr lang="en-GB" sz="2800" b="0" dirty="0">
                <a:latin typeface="Calibri" panose="020F0502020204030204" pitchFamily="34" charset="0"/>
                <a:cs typeface="Calibri" panose="020F0502020204030204" pitchFamily="34" charset="0"/>
              </a:rPr>
            </a:br>
            <a:br>
              <a:rPr lang="en-GB" sz="2800" b="0" dirty="0">
                <a:latin typeface="Calibri" panose="020F0502020204030204" pitchFamily="34" charset="0"/>
                <a:cs typeface="Calibri" panose="020F0502020204030204" pitchFamily="34" charset="0"/>
              </a:rPr>
            </a:br>
            <a:r>
              <a:rPr lang="en-GB" sz="1500" b="1" dirty="0">
                <a:latin typeface="Calibri" panose="020F0502020204030204" pitchFamily="34" charset="0"/>
                <a:cs typeface="Calibri" panose="020F0502020204030204" pitchFamily="34" charset="0"/>
              </a:rPr>
              <a:t>(Kotler, Armstrong, Harris and Piercy, 2013)</a:t>
            </a:r>
            <a:br>
              <a:rPr lang="en-GB" sz="2800" b="0"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9784067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80D6E-43FE-4332-A6D7-5EF9C80CABEA}"/>
              </a:ext>
            </a:extLst>
          </p:cNvPr>
          <p:cNvSpPr>
            <a:spLocks noGrp="1"/>
          </p:cNvSpPr>
          <p:nvPr>
            <p:ph type="title"/>
          </p:nvPr>
        </p:nvSpPr>
        <p:spPr>
          <a:xfrm>
            <a:off x="964021" y="2082040"/>
            <a:ext cx="9210919" cy="3422276"/>
          </a:xfrm>
        </p:spPr>
        <p:txBody>
          <a:bodyPr>
            <a:normAutofit fontScale="90000"/>
          </a:bodyPr>
          <a:lstStyle/>
          <a:p>
            <a:pPr algn="ctr"/>
            <a:r>
              <a:rPr lang="en-GB" sz="3300" i="1" dirty="0">
                <a:latin typeface="Calibri" panose="020F0502020204030204" pitchFamily="34" charset="0"/>
                <a:cs typeface="Calibri" panose="020F0502020204030204" pitchFamily="34" charset="0"/>
              </a:rPr>
              <a:t>“</a:t>
            </a:r>
            <a:r>
              <a:rPr lang="en-GB" sz="3300" b="0" i="1" dirty="0">
                <a:latin typeface="Calibri" panose="020F0502020204030204" pitchFamily="34" charset="0"/>
                <a:cs typeface="Calibri" panose="020F0502020204030204" pitchFamily="34" charset="0"/>
              </a:rPr>
              <a:t>Management must think of itself not as producing products, but as providing customer-creating value satisfactions. It must push this idea and everything it means and requires into every nook and cranny of the organisation. It has to do this continuously and with the kind of flair that excites and stimulates the people in it”.</a:t>
            </a:r>
            <a:br>
              <a:rPr lang="en-GB" sz="2800" b="0" dirty="0">
                <a:latin typeface="Calibri" panose="020F0502020204030204" pitchFamily="34" charset="0"/>
                <a:cs typeface="Calibri" panose="020F0502020204030204" pitchFamily="34" charset="0"/>
              </a:rPr>
            </a:br>
            <a:br>
              <a:rPr lang="en-GB" sz="2800" b="1" dirty="0">
                <a:latin typeface="Calibri" panose="020F0502020204030204" pitchFamily="34" charset="0"/>
                <a:cs typeface="Calibri" panose="020F0502020204030204" pitchFamily="34" charset="0"/>
              </a:rPr>
            </a:br>
            <a:r>
              <a:rPr lang="en-GB" sz="1700" b="1" dirty="0">
                <a:latin typeface="Calibri" panose="020F0502020204030204" pitchFamily="34" charset="0"/>
                <a:cs typeface="Calibri" panose="020F0502020204030204" pitchFamily="34" charset="0"/>
              </a:rPr>
              <a:t>(Theodore Levitt, 1960)</a:t>
            </a:r>
            <a:br>
              <a:rPr lang="en-GB" sz="2800" b="0"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019475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67403-2F2A-433B-AD63-1D9EEE5AA923}"/>
              </a:ext>
            </a:extLst>
          </p:cNvPr>
          <p:cNvSpPr>
            <a:spLocks noGrp="1"/>
          </p:cNvSpPr>
          <p:nvPr>
            <p:ph type="title"/>
          </p:nvPr>
        </p:nvSpPr>
        <p:spPr>
          <a:xfrm>
            <a:off x="964021" y="2476500"/>
            <a:ext cx="8771649" cy="3289971"/>
          </a:xfrm>
        </p:spPr>
        <p:txBody>
          <a:bodyPr>
            <a:normAutofit fontScale="90000"/>
          </a:bodyPr>
          <a:lstStyle/>
          <a:p>
            <a:pPr algn="ctr"/>
            <a:r>
              <a:rPr lang="en-GB" altLang="en-US" sz="3300" i="1" dirty="0">
                <a:latin typeface="Calibri" panose="020F0502020204030204" pitchFamily="34" charset="0"/>
                <a:cs typeface="Calibri" panose="020F0502020204030204" pitchFamily="34" charset="0"/>
              </a:rPr>
              <a:t>“Because the purpose of business is to create and keep customers, it has only two central functions – marketing and innovation. The basic function of marketing is to attract and retain customers at a profit”. </a:t>
            </a:r>
            <a:br>
              <a:rPr lang="en-GB" altLang="en-US" sz="2800" i="1" dirty="0"/>
            </a:br>
            <a:br>
              <a:rPr lang="en-GB" altLang="en-US" sz="2800" i="1" dirty="0"/>
            </a:br>
            <a:r>
              <a:rPr lang="en-GB" altLang="en-US" sz="1700" b="1" dirty="0">
                <a:latin typeface="Calibri" panose="020F0502020204030204" pitchFamily="34" charset="0"/>
                <a:cs typeface="Calibri" panose="020F0502020204030204" pitchFamily="34" charset="0"/>
              </a:rPr>
              <a:t>(Drucker in Fahy &amp; Jobber, 2019)</a:t>
            </a:r>
            <a:br>
              <a:rPr lang="en-GB" altLang="en-US" dirty="0"/>
            </a:br>
            <a:endParaRPr lang="en-GB" dirty="0"/>
          </a:p>
        </p:txBody>
      </p:sp>
    </p:spTree>
    <p:extLst>
      <p:ext uri="{BB962C8B-B14F-4D97-AF65-F5344CB8AC3E}">
        <p14:creationId xmlns:p14="http://schemas.microsoft.com/office/powerpoint/2010/main" val="4362007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2B61B7-6EBB-4D1A-858C-3575DA6C00B2}"/>
              </a:ext>
            </a:extLst>
          </p:cNvPr>
          <p:cNvSpPr>
            <a:spLocks noGrp="1"/>
          </p:cNvSpPr>
          <p:nvPr>
            <p:ph type="title"/>
          </p:nvPr>
        </p:nvSpPr>
        <p:spPr>
          <a:xfrm>
            <a:off x="964023" y="841356"/>
            <a:ext cx="7661503" cy="610863"/>
          </a:xfrm>
        </p:spPr>
        <p:txBody>
          <a:bodyPr>
            <a:normAutofit fontScale="90000"/>
          </a:bodyPr>
          <a:lstStyle/>
          <a:p>
            <a:r>
              <a:rPr lang="en-GB" dirty="0">
                <a:latin typeface="Calibri" panose="020F0502020204030204" pitchFamily="34" charset="0"/>
                <a:cs typeface="Calibri" panose="020F0502020204030204" pitchFamily="34" charset="0"/>
              </a:rPr>
              <a:t>What Is The Marketing Concept?</a:t>
            </a:r>
          </a:p>
        </p:txBody>
      </p:sp>
      <p:pic>
        <p:nvPicPr>
          <p:cNvPr id="10" name="Picture 4">
            <a:extLst>
              <a:ext uri="{FF2B5EF4-FFF2-40B4-BE49-F238E27FC236}">
                <a16:creationId xmlns:a16="http://schemas.microsoft.com/office/drawing/2014/main" id="{F61EC3CB-86A5-4AED-9434-0DD06EBA83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6856" y="2089766"/>
            <a:ext cx="8582025" cy="350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Footer Placeholder 3">
            <a:extLst>
              <a:ext uri="{FF2B5EF4-FFF2-40B4-BE49-F238E27FC236}">
                <a16:creationId xmlns:a16="http://schemas.microsoft.com/office/drawing/2014/main" id="{674C6542-851E-4B0D-BB05-70713979D43B}"/>
              </a:ext>
            </a:extLst>
          </p:cNvPr>
          <p:cNvSpPr txBox="1">
            <a:spLocks/>
          </p:cNvSpPr>
          <p:nvPr/>
        </p:nvSpPr>
        <p:spPr bwMode="auto">
          <a:xfrm>
            <a:off x="3279334" y="6482254"/>
            <a:ext cx="5486400" cy="228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0" compatLnSpc="1">
            <a:prstTxWarp prst="textNoShape">
              <a:avLst/>
            </a:prstTxWarp>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5pPr>
            <a:lvl6pPr marL="25146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6pPr>
            <a:lvl7pPr marL="29718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7pPr>
            <a:lvl8pPr marL="34290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8pPr>
            <a:lvl9pPr marL="38862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9pPr>
          </a:lstStyle>
          <a:p>
            <a:pPr marL="0" indent="0">
              <a:buNone/>
            </a:pPr>
            <a:r>
              <a:rPr lang="en-GB" altLang="en-US" sz="1200" b="0" dirty="0">
                <a:solidFill>
                  <a:schemeClr val="tx2"/>
                </a:solidFill>
                <a:latin typeface="Calibri" panose="020F0502020204030204" pitchFamily="34" charset="0"/>
                <a:cs typeface="Calibri" panose="020F0502020204030204" pitchFamily="34" charset="0"/>
              </a:rPr>
              <a:t>Fahy &amp; Jobber (2019), “Foundations of Marketing, Sixth Edition"</a:t>
            </a:r>
            <a:endParaRPr lang="en-US" altLang="en-US" sz="1200" b="0" dirty="0">
              <a:solidFill>
                <a:schemeClr val="tx2"/>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273625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2B61B7-6EBB-4D1A-858C-3575DA6C00B2}"/>
              </a:ext>
            </a:extLst>
          </p:cNvPr>
          <p:cNvSpPr>
            <a:spLocks noGrp="1"/>
          </p:cNvSpPr>
          <p:nvPr>
            <p:ph type="title"/>
          </p:nvPr>
        </p:nvSpPr>
        <p:spPr>
          <a:xfrm>
            <a:off x="982876" y="813075"/>
            <a:ext cx="7661503" cy="610863"/>
          </a:xfrm>
        </p:spPr>
        <p:txBody>
          <a:bodyPr>
            <a:normAutofit/>
          </a:bodyPr>
          <a:lstStyle/>
          <a:p>
            <a:r>
              <a:rPr lang="en-GB" dirty="0">
                <a:latin typeface="Calibri" panose="020F0502020204030204" pitchFamily="34" charset="0"/>
                <a:cs typeface="Calibri" panose="020F0502020204030204" pitchFamily="34" charset="0"/>
              </a:rPr>
              <a:t>Evolution of Marketing</a:t>
            </a:r>
          </a:p>
        </p:txBody>
      </p:sp>
      <p:pic>
        <p:nvPicPr>
          <p:cNvPr id="5" name="Content Placeholder 5">
            <a:extLst>
              <a:ext uri="{FF2B5EF4-FFF2-40B4-BE49-F238E27FC236}">
                <a16:creationId xmlns:a16="http://schemas.microsoft.com/office/drawing/2014/main" id="{2CBAE1DF-51C7-4A1F-BD30-87426812ED4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4338671" y="1940678"/>
            <a:ext cx="6577012" cy="45259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738638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2B61B7-6EBB-4D1A-858C-3575DA6C00B2}"/>
              </a:ext>
            </a:extLst>
          </p:cNvPr>
          <p:cNvSpPr>
            <a:spLocks noGrp="1"/>
          </p:cNvSpPr>
          <p:nvPr>
            <p:ph type="title"/>
          </p:nvPr>
        </p:nvSpPr>
        <p:spPr>
          <a:xfrm>
            <a:off x="982876" y="813075"/>
            <a:ext cx="10751924" cy="610863"/>
          </a:xfrm>
        </p:spPr>
        <p:txBody>
          <a:bodyPr>
            <a:normAutofit/>
          </a:bodyPr>
          <a:lstStyle/>
          <a:p>
            <a:r>
              <a:rPr lang="en-GB" dirty="0">
                <a:latin typeface="Calibri" panose="020F0502020204030204" pitchFamily="34" charset="0"/>
                <a:cs typeface="Calibri" panose="020F0502020204030204" pitchFamily="34" charset="0"/>
              </a:rPr>
              <a:t>Evolution of Marketing – Dr Philip Kottler </a:t>
            </a:r>
          </a:p>
        </p:txBody>
      </p:sp>
      <p:pic>
        <p:nvPicPr>
          <p:cNvPr id="2" name="Online Media 1" title="Philip Kotler on the evolution of marketing">
            <a:hlinkClick r:id="" action="ppaction://media"/>
            <a:extLst>
              <a:ext uri="{FF2B5EF4-FFF2-40B4-BE49-F238E27FC236}">
                <a16:creationId xmlns:a16="http://schemas.microsoft.com/office/drawing/2014/main" id="{6CA2A9FA-7720-4692-8AB1-3048F54EF400}"/>
              </a:ext>
            </a:extLst>
          </p:cNvPr>
          <p:cNvPicPr>
            <a:picLocks noRot="1" noChangeAspect="1"/>
          </p:cNvPicPr>
          <p:nvPr>
            <a:videoFile r:link="rId1"/>
          </p:nvPr>
        </p:nvPicPr>
        <p:blipFill>
          <a:blip r:embed="rId3"/>
          <a:stretch>
            <a:fillRect/>
          </a:stretch>
        </p:blipFill>
        <p:spPr>
          <a:xfrm>
            <a:off x="4826000" y="2711450"/>
            <a:ext cx="5609552" cy="3169397"/>
          </a:xfrm>
          <a:prstGeom prst="rect">
            <a:avLst/>
          </a:prstGeom>
        </p:spPr>
      </p:pic>
    </p:spTree>
    <p:extLst>
      <p:ext uri="{BB962C8B-B14F-4D97-AF65-F5344CB8AC3E}">
        <p14:creationId xmlns:p14="http://schemas.microsoft.com/office/powerpoint/2010/main" val="16502554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2B61B7-6EBB-4D1A-858C-3575DA6C00B2}"/>
              </a:ext>
            </a:extLst>
          </p:cNvPr>
          <p:cNvSpPr>
            <a:spLocks noGrp="1"/>
          </p:cNvSpPr>
          <p:nvPr>
            <p:ph type="title"/>
          </p:nvPr>
        </p:nvSpPr>
        <p:spPr>
          <a:xfrm>
            <a:off x="315883" y="133009"/>
            <a:ext cx="11720945" cy="941800"/>
          </a:xfrm>
        </p:spPr>
        <p:txBody>
          <a:bodyPr>
            <a:normAutofit/>
          </a:bodyPr>
          <a:lstStyle/>
          <a:p>
            <a:pPr algn="ctr"/>
            <a:r>
              <a:rPr lang="en-US" altLang="en-US" sz="3500" b="1" dirty="0">
                <a:latin typeface="Calibri" panose="020F0502020204030204" pitchFamily="34" charset="0"/>
                <a:cs typeface="Calibri" panose="020F0502020204030204" pitchFamily="34" charset="0"/>
              </a:rPr>
              <a:t>Market-Oriented vs Internally Orientated Businesses</a:t>
            </a:r>
            <a:endParaRPr lang="en-GB" sz="3500" dirty="0">
              <a:latin typeface="Calibri" panose="020F0502020204030204" pitchFamily="34" charset="0"/>
              <a:cs typeface="Calibri" panose="020F0502020204030204" pitchFamily="34" charset="0"/>
            </a:endParaRPr>
          </a:p>
        </p:txBody>
      </p:sp>
      <p:graphicFrame>
        <p:nvGraphicFramePr>
          <p:cNvPr id="4" name="Espace réservé du contenu 3">
            <a:extLst>
              <a:ext uri="{FF2B5EF4-FFF2-40B4-BE49-F238E27FC236}">
                <a16:creationId xmlns:a16="http://schemas.microsoft.com/office/drawing/2014/main" id="{A8F27835-BF58-497C-A7D9-16801865ED4F}"/>
              </a:ext>
            </a:extLst>
          </p:cNvPr>
          <p:cNvGraphicFramePr>
            <a:graphicFrameLocks/>
          </p:cNvGraphicFramePr>
          <p:nvPr>
            <p:extLst>
              <p:ext uri="{D42A27DB-BD31-4B8C-83A1-F6EECF244321}">
                <p14:modId xmlns:p14="http://schemas.microsoft.com/office/powerpoint/2010/main" val="1946925147"/>
              </p:ext>
            </p:extLst>
          </p:nvPr>
        </p:nvGraphicFramePr>
        <p:xfrm>
          <a:off x="3125585" y="1241064"/>
          <a:ext cx="8911244" cy="5467304"/>
        </p:xfrm>
        <a:graphic>
          <a:graphicData uri="http://schemas.openxmlformats.org/drawingml/2006/table">
            <a:tbl>
              <a:tblPr firstRow="1" bandRow="1">
                <a:tableStyleId>{08FB837D-C827-4EFA-A057-4D05807E0F7C}</a:tableStyleId>
              </a:tblPr>
              <a:tblGrid>
                <a:gridCol w="4455622">
                  <a:extLst>
                    <a:ext uri="{9D8B030D-6E8A-4147-A177-3AD203B41FA5}">
                      <a16:colId xmlns:a16="http://schemas.microsoft.com/office/drawing/2014/main" val="20000"/>
                    </a:ext>
                  </a:extLst>
                </a:gridCol>
                <a:gridCol w="4455622">
                  <a:extLst>
                    <a:ext uri="{9D8B030D-6E8A-4147-A177-3AD203B41FA5}">
                      <a16:colId xmlns:a16="http://schemas.microsoft.com/office/drawing/2014/main" val="20001"/>
                    </a:ext>
                  </a:extLst>
                </a:gridCol>
              </a:tblGrid>
              <a:tr h="385421">
                <a:tc>
                  <a:txBody>
                    <a:bodyPr/>
                    <a:lstStyle/>
                    <a:p>
                      <a:pPr algn="ctr"/>
                      <a:r>
                        <a:rPr lang="en-GB" noProof="0" dirty="0">
                          <a:latin typeface="Calibri" panose="020F0502020204030204" pitchFamily="34" charset="0"/>
                          <a:cs typeface="Calibri" panose="020F0502020204030204" pitchFamily="34" charset="0"/>
                        </a:rPr>
                        <a:t>Market-orientated businesses</a:t>
                      </a:r>
                    </a:p>
                  </a:txBody>
                  <a:tcPr/>
                </a:tc>
                <a:tc>
                  <a:txBody>
                    <a:bodyPr/>
                    <a:lstStyle/>
                    <a:p>
                      <a:pPr algn="ctr"/>
                      <a:r>
                        <a:rPr lang="en-GB" noProof="0" dirty="0">
                          <a:latin typeface="Calibri" panose="020F0502020204030204" pitchFamily="34" charset="0"/>
                          <a:cs typeface="Calibri" panose="020F0502020204030204" pitchFamily="34" charset="0"/>
                        </a:rPr>
                        <a:t>Internally orientated businesses</a:t>
                      </a:r>
                    </a:p>
                  </a:txBody>
                  <a:tcPr/>
                </a:tc>
                <a:extLst>
                  <a:ext uri="{0D108BD9-81ED-4DB2-BD59-A6C34878D82A}">
                    <a16:rowId xmlns:a16="http://schemas.microsoft.com/office/drawing/2014/main" val="10000"/>
                  </a:ext>
                </a:extLst>
              </a:tr>
              <a:tr h="385421">
                <a:tc>
                  <a:txBody>
                    <a:bodyPr/>
                    <a:lstStyle/>
                    <a:p>
                      <a:r>
                        <a:rPr lang="en-GB" noProof="0" dirty="0">
                          <a:latin typeface="Calibri" panose="020F0502020204030204" pitchFamily="34" charset="0"/>
                          <a:cs typeface="Calibri" panose="020F0502020204030204" pitchFamily="34" charset="0"/>
                        </a:rPr>
                        <a:t>Customer concern throughout business</a:t>
                      </a:r>
                    </a:p>
                  </a:txBody>
                  <a:tcPr/>
                </a:tc>
                <a:tc>
                  <a:txBody>
                    <a:bodyPr/>
                    <a:lstStyle/>
                    <a:p>
                      <a:r>
                        <a:rPr lang="en-GB" noProof="0" dirty="0">
                          <a:latin typeface="Calibri" panose="020F0502020204030204" pitchFamily="34" charset="0"/>
                          <a:cs typeface="Calibri" panose="020F0502020204030204" pitchFamily="34" charset="0"/>
                        </a:rPr>
                        <a:t>Convenience comes first</a:t>
                      </a:r>
                    </a:p>
                  </a:txBody>
                  <a:tcPr/>
                </a:tc>
                <a:extLst>
                  <a:ext uri="{0D108BD9-81ED-4DB2-BD59-A6C34878D82A}">
                    <a16:rowId xmlns:a16="http://schemas.microsoft.com/office/drawing/2014/main" val="10001"/>
                  </a:ext>
                </a:extLst>
              </a:tr>
              <a:tr h="674487">
                <a:tc>
                  <a:txBody>
                    <a:bodyPr/>
                    <a:lstStyle/>
                    <a:p>
                      <a:r>
                        <a:rPr lang="en-GB" noProof="0" dirty="0">
                          <a:latin typeface="Calibri" panose="020F0502020204030204" pitchFamily="34" charset="0"/>
                          <a:cs typeface="Calibri" panose="020F0502020204030204" pitchFamily="34" charset="0"/>
                        </a:rPr>
                        <a:t>Know customer choice criteria and match with marketing mix</a:t>
                      </a:r>
                    </a:p>
                  </a:txBody>
                  <a:tcPr/>
                </a:tc>
                <a:tc>
                  <a:txBody>
                    <a:bodyPr/>
                    <a:lstStyle/>
                    <a:p>
                      <a:r>
                        <a:rPr lang="en-GB" noProof="0" dirty="0">
                          <a:latin typeface="Calibri" panose="020F0502020204030204" pitchFamily="34" charset="0"/>
                          <a:cs typeface="Calibri" panose="020F0502020204030204" pitchFamily="34" charset="0"/>
                        </a:rPr>
                        <a:t>Assume price and product performance key to most sales</a:t>
                      </a:r>
                    </a:p>
                  </a:txBody>
                  <a:tcPr/>
                </a:tc>
                <a:extLst>
                  <a:ext uri="{0D108BD9-81ED-4DB2-BD59-A6C34878D82A}">
                    <a16:rowId xmlns:a16="http://schemas.microsoft.com/office/drawing/2014/main" val="10002"/>
                  </a:ext>
                </a:extLst>
              </a:tr>
              <a:tr h="385421">
                <a:tc>
                  <a:txBody>
                    <a:bodyPr/>
                    <a:lstStyle/>
                    <a:p>
                      <a:r>
                        <a:rPr lang="en-GB" noProof="0" dirty="0">
                          <a:latin typeface="Calibri" panose="020F0502020204030204" pitchFamily="34" charset="0"/>
                          <a:cs typeface="Calibri" panose="020F0502020204030204" pitchFamily="34" charset="0"/>
                        </a:rPr>
                        <a:t>Segment by customer differences</a:t>
                      </a:r>
                    </a:p>
                  </a:txBody>
                  <a:tcPr/>
                </a:tc>
                <a:tc>
                  <a:txBody>
                    <a:bodyPr/>
                    <a:lstStyle/>
                    <a:p>
                      <a:r>
                        <a:rPr lang="en-GB" noProof="0" dirty="0">
                          <a:latin typeface="Calibri" panose="020F0502020204030204" pitchFamily="34" charset="0"/>
                          <a:cs typeface="Calibri" panose="020F0502020204030204" pitchFamily="34" charset="0"/>
                        </a:rPr>
                        <a:t>Segment by product</a:t>
                      </a:r>
                    </a:p>
                  </a:txBody>
                  <a:tcPr/>
                </a:tc>
                <a:extLst>
                  <a:ext uri="{0D108BD9-81ED-4DB2-BD59-A6C34878D82A}">
                    <a16:rowId xmlns:a16="http://schemas.microsoft.com/office/drawing/2014/main" val="10003"/>
                  </a:ext>
                </a:extLst>
              </a:tr>
              <a:tr h="674487">
                <a:tc>
                  <a:txBody>
                    <a:bodyPr/>
                    <a:lstStyle/>
                    <a:p>
                      <a:r>
                        <a:rPr lang="en-GB" noProof="0" dirty="0">
                          <a:latin typeface="Calibri" panose="020F0502020204030204" pitchFamily="34" charset="0"/>
                          <a:cs typeface="Calibri" panose="020F0502020204030204" pitchFamily="34" charset="0"/>
                        </a:rPr>
                        <a:t>Invest in market research (MR) and track market changes</a:t>
                      </a:r>
                    </a:p>
                  </a:txBody>
                  <a:tcPr/>
                </a:tc>
                <a:tc>
                  <a:txBody>
                    <a:bodyPr/>
                    <a:lstStyle/>
                    <a:p>
                      <a:r>
                        <a:rPr lang="en-GB" noProof="0" dirty="0">
                          <a:latin typeface="Calibri" panose="020F0502020204030204" pitchFamily="34" charset="0"/>
                          <a:cs typeface="Calibri" panose="020F0502020204030204" pitchFamily="34" charset="0"/>
                        </a:rPr>
                        <a:t>Rely on anecdotes and received wisdom</a:t>
                      </a:r>
                    </a:p>
                  </a:txBody>
                  <a:tcPr/>
                </a:tc>
                <a:extLst>
                  <a:ext uri="{0D108BD9-81ED-4DB2-BD59-A6C34878D82A}">
                    <a16:rowId xmlns:a16="http://schemas.microsoft.com/office/drawing/2014/main" val="10004"/>
                  </a:ext>
                </a:extLst>
              </a:tr>
              <a:tr h="385421">
                <a:tc>
                  <a:txBody>
                    <a:bodyPr/>
                    <a:lstStyle/>
                    <a:p>
                      <a:r>
                        <a:rPr lang="en-GB" noProof="0" dirty="0">
                          <a:latin typeface="Calibri" panose="020F0502020204030204" pitchFamily="34" charset="0"/>
                          <a:cs typeface="Calibri" panose="020F0502020204030204" pitchFamily="34" charset="0"/>
                        </a:rPr>
                        <a:t>Welcome change</a:t>
                      </a:r>
                    </a:p>
                  </a:txBody>
                  <a:tcPr/>
                </a:tc>
                <a:tc>
                  <a:txBody>
                    <a:bodyPr/>
                    <a:lstStyle/>
                    <a:p>
                      <a:r>
                        <a:rPr lang="en-GB" noProof="0" dirty="0">
                          <a:latin typeface="Calibri" panose="020F0502020204030204" pitchFamily="34" charset="0"/>
                          <a:cs typeface="Calibri" panose="020F0502020204030204" pitchFamily="34" charset="0"/>
                        </a:rPr>
                        <a:t>Cherish status quo</a:t>
                      </a:r>
                    </a:p>
                  </a:txBody>
                  <a:tcPr/>
                </a:tc>
                <a:extLst>
                  <a:ext uri="{0D108BD9-81ED-4DB2-BD59-A6C34878D82A}">
                    <a16:rowId xmlns:a16="http://schemas.microsoft.com/office/drawing/2014/main" val="10005"/>
                  </a:ext>
                </a:extLst>
              </a:tr>
              <a:tr h="385421">
                <a:tc>
                  <a:txBody>
                    <a:bodyPr/>
                    <a:lstStyle/>
                    <a:p>
                      <a:r>
                        <a:rPr lang="en-GB" noProof="0" dirty="0">
                          <a:latin typeface="Calibri" panose="020F0502020204030204" pitchFamily="34" charset="0"/>
                          <a:cs typeface="Calibri" panose="020F0502020204030204" pitchFamily="34" charset="0"/>
                        </a:rPr>
                        <a:t>Try to understand competition</a:t>
                      </a:r>
                    </a:p>
                  </a:txBody>
                  <a:tcPr/>
                </a:tc>
                <a:tc>
                  <a:txBody>
                    <a:bodyPr/>
                    <a:lstStyle/>
                    <a:p>
                      <a:r>
                        <a:rPr lang="en-GB" noProof="0" dirty="0">
                          <a:latin typeface="Calibri" panose="020F0502020204030204" pitchFamily="34" charset="0"/>
                          <a:cs typeface="Calibri" panose="020F0502020204030204" pitchFamily="34" charset="0"/>
                        </a:rPr>
                        <a:t>Ignore competition</a:t>
                      </a:r>
                    </a:p>
                  </a:txBody>
                  <a:tcPr/>
                </a:tc>
                <a:extLst>
                  <a:ext uri="{0D108BD9-81ED-4DB2-BD59-A6C34878D82A}">
                    <a16:rowId xmlns:a16="http://schemas.microsoft.com/office/drawing/2014/main" val="10006"/>
                  </a:ext>
                </a:extLst>
              </a:tr>
              <a:tr h="649541">
                <a:tc>
                  <a:txBody>
                    <a:bodyPr/>
                    <a:lstStyle/>
                    <a:p>
                      <a:r>
                        <a:rPr lang="en-GB" noProof="0" dirty="0">
                          <a:latin typeface="Calibri" panose="020F0502020204030204" pitchFamily="34" charset="0"/>
                          <a:cs typeface="Calibri" panose="020F0502020204030204" pitchFamily="34" charset="0"/>
                        </a:rPr>
                        <a:t>Marketing spend regarded as an investment</a:t>
                      </a:r>
                    </a:p>
                  </a:txBody>
                  <a:tcPr/>
                </a:tc>
                <a:tc>
                  <a:txBody>
                    <a:bodyPr/>
                    <a:lstStyle/>
                    <a:p>
                      <a:r>
                        <a:rPr lang="en-GB" noProof="0" dirty="0">
                          <a:latin typeface="Calibri" panose="020F0502020204030204" pitchFamily="34" charset="0"/>
                          <a:cs typeface="Calibri" panose="020F0502020204030204" pitchFamily="34" charset="0"/>
                        </a:rPr>
                        <a:t>Marketing spend regarded as a luxury</a:t>
                      </a:r>
                    </a:p>
                  </a:txBody>
                  <a:tcPr/>
                </a:tc>
                <a:extLst>
                  <a:ext uri="{0D108BD9-81ED-4DB2-BD59-A6C34878D82A}">
                    <a16:rowId xmlns:a16="http://schemas.microsoft.com/office/drawing/2014/main" val="10007"/>
                  </a:ext>
                </a:extLst>
              </a:tr>
              <a:tr h="385421">
                <a:tc>
                  <a:txBody>
                    <a:bodyPr/>
                    <a:lstStyle/>
                    <a:p>
                      <a:r>
                        <a:rPr lang="en-GB" noProof="0" dirty="0">
                          <a:latin typeface="Calibri" panose="020F0502020204030204" pitchFamily="34" charset="0"/>
                          <a:cs typeface="Calibri" panose="020F0502020204030204" pitchFamily="34" charset="0"/>
                        </a:rPr>
                        <a:t>Innovation rewarded</a:t>
                      </a:r>
                    </a:p>
                  </a:txBody>
                  <a:tcPr/>
                </a:tc>
                <a:tc>
                  <a:txBody>
                    <a:bodyPr/>
                    <a:lstStyle/>
                    <a:p>
                      <a:r>
                        <a:rPr lang="en-GB" noProof="0" dirty="0">
                          <a:latin typeface="Calibri" panose="020F0502020204030204" pitchFamily="34" charset="0"/>
                          <a:cs typeface="Calibri" panose="020F0502020204030204" pitchFamily="34" charset="0"/>
                        </a:rPr>
                        <a:t>Innovation punished</a:t>
                      </a:r>
                    </a:p>
                  </a:txBody>
                  <a:tcPr/>
                </a:tc>
                <a:extLst>
                  <a:ext uri="{0D108BD9-81ED-4DB2-BD59-A6C34878D82A}">
                    <a16:rowId xmlns:a16="http://schemas.microsoft.com/office/drawing/2014/main" val="10008"/>
                  </a:ext>
                </a:extLst>
              </a:tr>
              <a:tr h="385421">
                <a:tc>
                  <a:txBody>
                    <a:bodyPr/>
                    <a:lstStyle/>
                    <a:p>
                      <a:r>
                        <a:rPr lang="en-GB" noProof="0" dirty="0">
                          <a:latin typeface="Calibri" panose="020F0502020204030204" pitchFamily="34" charset="0"/>
                          <a:cs typeface="Calibri" panose="020F0502020204030204" pitchFamily="34" charset="0"/>
                        </a:rPr>
                        <a:t>Search for latent markets</a:t>
                      </a:r>
                    </a:p>
                  </a:txBody>
                  <a:tcPr/>
                </a:tc>
                <a:tc>
                  <a:txBody>
                    <a:bodyPr/>
                    <a:lstStyle/>
                    <a:p>
                      <a:r>
                        <a:rPr lang="en-GB" noProof="0" dirty="0">
                          <a:latin typeface="Calibri" panose="020F0502020204030204" pitchFamily="34" charset="0"/>
                          <a:cs typeface="Calibri" panose="020F0502020204030204" pitchFamily="34" charset="0"/>
                        </a:rPr>
                        <a:t>Stick with the same</a:t>
                      </a:r>
                    </a:p>
                  </a:txBody>
                  <a:tcPr/>
                </a:tc>
                <a:extLst>
                  <a:ext uri="{0D108BD9-81ED-4DB2-BD59-A6C34878D82A}">
                    <a16:rowId xmlns:a16="http://schemas.microsoft.com/office/drawing/2014/main" val="10009"/>
                  </a:ext>
                </a:extLst>
              </a:tr>
              <a:tr h="385421">
                <a:tc>
                  <a:txBody>
                    <a:bodyPr/>
                    <a:lstStyle/>
                    <a:p>
                      <a:r>
                        <a:rPr lang="en-GB" noProof="0" dirty="0">
                          <a:latin typeface="Calibri" panose="020F0502020204030204" pitchFamily="34" charset="0"/>
                          <a:cs typeface="Calibri" panose="020F0502020204030204" pitchFamily="34" charset="0"/>
                        </a:rPr>
                        <a:t>Be fast</a:t>
                      </a:r>
                    </a:p>
                  </a:txBody>
                  <a:tcPr/>
                </a:tc>
                <a:tc>
                  <a:txBody>
                    <a:bodyPr/>
                    <a:lstStyle/>
                    <a:p>
                      <a:r>
                        <a:rPr lang="en-GB" noProof="0" dirty="0">
                          <a:latin typeface="Calibri" panose="020F0502020204030204" pitchFamily="34" charset="0"/>
                          <a:cs typeface="Calibri" panose="020F0502020204030204" pitchFamily="34" charset="0"/>
                        </a:rPr>
                        <a:t>Why rush?</a:t>
                      </a:r>
                    </a:p>
                  </a:txBody>
                  <a:tcPr/>
                </a:tc>
                <a:extLst>
                  <a:ext uri="{0D108BD9-81ED-4DB2-BD59-A6C34878D82A}">
                    <a16:rowId xmlns:a16="http://schemas.microsoft.com/office/drawing/2014/main" val="10010"/>
                  </a:ext>
                </a:extLst>
              </a:tr>
              <a:tr h="385421">
                <a:tc>
                  <a:txBody>
                    <a:bodyPr/>
                    <a:lstStyle/>
                    <a:p>
                      <a:r>
                        <a:rPr lang="en-GB" noProof="0" dirty="0">
                          <a:latin typeface="Calibri" panose="020F0502020204030204" pitchFamily="34" charset="0"/>
                          <a:cs typeface="Calibri" panose="020F0502020204030204" pitchFamily="34" charset="0"/>
                        </a:rPr>
                        <a:t>Strive for competitive advantage</a:t>
                      </a:r>
                    </a:p>
                  </a:txBody>
                  <a:tcPr/>
                </a:tc>
                <a:tc>
                  <a:txBody>
                    <a:bodyPr/>
                    <a:lstStyle/>
                    <a:p>
                      <a:r>
                        <a:rPr lang="en-GB" noProof="0" dirty="0">
                          <a:latin typeface="Calibri" panose="020F0502020204030204" pitchFamily="34" charset="0"/>
                          <a:cs typeface="Calibri" panose="020F0502020204030204" pitchFamily="34" charset="0"/>
                        </a:rPr>
                        <a:t>Happy to be me-too</a:t>
                      </a:r>
                    </a:p>
                  </a:txBody>
                  <a:tcP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360017375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0E7A74F-086D-4F35-8D34-8F4024E569B5}"/>
              </a:ext>
            </a:extLst>
          </p:cNvPr>
          <p:cNvSpPr txBox="1">
            <a:spLocks/>
          </p:cNvSpPr>
          <p:nvPr/>
        </p:nvSpPr>
        <p:spPr>
          <a:xfrm>
            <a:off x="-665008" y="215674"/>
            <a:ext cx="7847214" cy="875855"/>
          </a:xfrm>
          <a:prstGeom prst="rect">
            <a:avLst/>
          </a:prstGeom>
          <a:ln>
            <a:noFill/>
          </a:ln>
        </p:spPr>
        <p:txBody>
          <a:bodyPr vert="horz" lIns="0" tIns="0" rIns="0" bIns="0" rtlCol="0" anchor="b" anchorCtr="0">
            <a:normAutofit fontScale="92500" lnSpcReduction="20000"/>
          </a:bodyPr>
          <a:lstStyle>
            <a:lvl1pPr algn="l" defTabSz="914400" rtl="0" eaLnBrk="1" latinLnBrk="0" hangingPunct="1">
              <a:lnSpc>
                <a:spcPct val="100000"/>
              </a:lnSpc>
              <a:spcBef>
                <a:spcPct val="0"/>
              </a:spcBef>
              <a:buNone/>
              <a:defRPr sz="2800" b="0" i="0" kern="1200" spc="100" baseline="0">
                <a:solidFill>
                  <a:schemeClr val="bg1"/>
                </a:solidFill>
                <a:latin typeface="+mn-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altLang="en-US" sz="3600" b="1" dirty="0">
                <a:latin typeface="Calibri" panose="020F0502020204030204" pitchFamily="34" charset="0"/>
                <a:ea typeface="Calibri" panose="020F0502020204030204" pitchFamily="34" charset="0"/>
                <a:cs typeface="Calibri" panose="020F0502020204030204" pitchFamily="34" charset="0"/>
              </a:rPr>
              <a:t>Understanding the Marketplace</a:t>
            </a:r>
            <a:br>
              <a:rPr lang="en-US" altLang="en-US" sz="3600" b="1" dirty="0">
                <a:latin typeface="Calibri" panose="020F0502020204030204" pitchFamily="34" charset="0"/>
                <a:ea typeface="Calibri" panose="020F0502020204030204" pitchFamily="34" charset="0"/>
                <a:cs typeface="Calibri" panose="020F0502020204030204" pitchFamily="34" charset="0"/>
              </a:rPr>
            </a:br>
            <a:r>
              <a:rPr lang="en-US" altLang="en-US" sz="3600" b="1" dirty="0">
                <a:latin typeface="Calibri" panose="020F0502020204030204" pitchFamily="34" charset="0"/>
                <a:ea typeface="Calibri" panose="020F0502020204030204" pitchFamily="34" charset="0"/>
                <a:cs typeface="Calibri" panose="020F0502020204030204" pitchFamily="34" charset="0"/>
              </a:rPr>
              <a:t>and Customer Needs</a:t>
            </a:r>
            <a:endParaRPr lang="en-GB" sz="3500" b="1" dirty="0">
              <a:solidFill>
                <a:schemeClr val="tx2"/>
              </a:solidFill>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FA76756A-6281-4D61-AEF9-DBA79AB8FAFF}"/>
              </a:ext>
            </a:extLst>
          </p:cNvPr>
          <p:cNvPicPr>
            <a:picLocks noChangeAspect="1"/>
          </p:cNvPicPr>
          <p:nvPr/>
        </p:nvPicPr>
        <p:blipFill>
          <a:blip r:embed="rId2"/>
          <a:stretch>
            <a:fillRect/>
          </a:stretch>
        </p:blipFill>
        <p:spPr>
          <a:xfrm>
            <a:off x="435827" y="1685393"/>
            <a:ext cx="7950053" cy="3834258"/>
          </a:xfrm>
          <a:prstGeom prst="rect">
            <a:avLst/>
          </a:prstGeom>
        </p:spPr>
      </p:pic>
      <p:sp>
        <p:nvSpPr>
          <p:cNvPr id="7" name="TextBox 6">
            <a:extLst>
              <a:ext uri="{FF2B5EF4-FFF2-40B4-BE49-F238E27FC236}">
                <a16:creationId xmlns:a16="http://schemas.microsoft.com/office/drawing/2014/main" id="{B69BB3AD-8C38-4DC8-8BFC-6FF5EA4B0653}"/>
              </a:ext>
            </a:extLst>
          </p:cNvPr>
          <p:cNvSpPr txBox="1"/>
          <p:nvPr/>
        </p:nvSpPr>
        <p:spPr>
          <a:xfrm>
            <a:off x="7481456" y="3805191"/>
            <a:ext cx="4472246" cy="2800767"/>
          </a:xfrm>
          <a:prstGeom prst="rect">
            <a:avLst/>
          </a:prstGeom>
          <a:noFill/>
        </p:spPr>
        <p:txBody>
          <a:bodyPr wrap="square" rtlCol="0">
            <a:spAutoFit/>
          </a:bodyPr>
          <a:lstStyle/>
          <a:p>
            <a:r>
              <a:rPr lang="en-US" altLang="en-US" sz="2200" b="1" dirty="0">
                <a:solidFill>
                  <a:schemeClr val="tx2"/>
                </a:solidFill>
                <a:latin typeface="Calibri" panose="020F0502020204030204" pitchFamily="34" charset="0"/>
                <a:ea typeface="MS PGothic" panose="020B0600070205080204" pitchFamily="34" charset="-128"/>
                <a:cs typeface="Calibri" panose="020F0502020204030204" pitchFamily="34" charset="0"/>
              </a:rPr>
              <a:t>Questions?</a:t>
            </a:r>
          </a:p>
          <a:p>
            <a:endParaRPr lang="en-US" altLang="en-US" sz="2200" dirty="0">
              <a:solidFill>
                <a:schemeClr val="bg1"/>
              </a:solidFill>
              <a:latin typeface="Calibri" panose="020F0502020204030204" pitchFamily="34" charset="0"/>
              <a:ea typeface="MS PGothic" panose="020B0600070205080204" pitchFamily="34" charset="-128"/>
              <a:cs typeface="Calibri" panose="020F0502020204030204" pitchFamily="34" charset="0"/>
            </a:endParaRPr>
          </a:p>
          <a:p>
            <a:pPr algn="ctr"/>
            <a:r>
              <a:rPr lang="en-US" altLang="en-US" sz="2200" b="1" dirty="0">
                <a:solidFill>
                  <a:schemeClr val="bg1"/>
                </a:solidFill>
                <a:latin typeface="Calibri" panose="020F0502020204030204" pitchFamily="34" charset="0"/>
                <a:ea typeface="MS PGothic" panose="020B0600070205080204" pitchFamily="34" charset="-128"/>
                <a:cs typeface="Calibri" panose="020F0502020204030204" pitchFamily="34" charset="0"/>
              </a:rPr>
              <a:t>Why do marketers not always understand customer needs? </a:t>
            </a:r>
          </a:p>
          <a:p>
            <a:pPr algn="ctr"/>
            <a:endParaRPr lang="en-US" altLang="en-US" sz="2200" b="1" dirty="0">
              <a:solidFill>
                <a:schemeClr val="bg1"/>
              </a:solidFill>
              <a:latin typeface="Calibri" panose="020F0502020204030204" pitchFamily="34" charset="0"/>
              <a:ea typeface="MS PGothic" panose="020B0600070205080204" pitchFamily="34" charset="-128"/>
              <a:cs typeface="Calibri" panose="020F0502020204030204" pitchFamily="34" charset="0"/>
            </a:endParaRPr>
          </a:p>
          <a:p>
            <a:pPr algn="ctr"/>
            <a:r>
              <a:rPr lang="en-US" altLang="en-US" sz="2200" b="1" dirty="0">
                <a:solidFill>
                  <a:schemeClr val="bg1"/>
                </a:solidFill>
                <a:latin typeface="Calibri" panose="020F0502020204030204" pitchFamily="34" charset="0"/>
                <a:ea typeface="MS PGothic" panose="020B0600070205080204" pitchFamily="34" charset="-128"/>
                <a:cs typeface="Calibri" panose="020F0502020204030204" pitchFamily="34" charset="0"/>
              </a:rPr>
              <a:t>How can they better identify customer needs?</a:t>
            </a:r>
          </a:p>
          <a:p>
            <a:endParaRPr lang="en-GB" sz="2200" dirty="0">
              <a:solidFill>
                <a:schemeClr val="bg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8874314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2B61B7-6EBB-4D1A-858C-3575DA6C00B2}"/>
              </a:ext>
            </a:extLst>
          </p:cNvPr>
          <p:cNvSpPr>
            <a:spLocks noGrp="1"/>
          </p:cNvSpPr>
          <p:nvPr>
            <p:ph type="title"/>
          </p:nvPr>
        </p:nvSpPr>
        <p:spPr>
          <a:xfrm>
            <a:off x="315883" y="133009"/>
            <a:ext cx="11720945" cy="941800"/>
          </a:xfrm>
        </p:spPr>
        <p:txBody>
          <a:bodyPr>
            <a:normAutofit/>
          </a:bodyPr>
          <a:lstStyle/>
          <a:p>
            <a:r>
              <a:rPr lang="en-IE" altLang="en-US" sz="4000" dirty="0">
                <a:latin typeface="Calibri" panose="020F0502020204030204" pitchFamily="34" charset="0"/>
                <a:cs typeface="Calibri" panose="020F0502020204030204" pitchFamily="34" charset="0"/>
              </a:rPr>
              <a:t>The Nature of Customer Value</a:t>
            </a:r>
            <a:endParaRPr lang="en-GB" sz="4000" dirty="0">
              <a:latin typeface="Calibri" panose="020F0502020204030204" pitchFamily="34" charset="0"/>
              <a:cs typeface="Calibri" panose="020F0502020204030204" pitchFamily="34" charset="0"/>
            </a:endParaRPr>
          </a:p>
        </p:txBody>
      </p:sp>
      <p:grpSp>
        <p:nvGrpSpPr>
          <p:cNvPr id="5" name="Group 13">
            <a:extLst>
              <a:ext uri="{FF2B5EF4-FFF2-40B4-BE49-F238E27FC236}">
                <a16:creationId xmlns:a16="http://schemas.microsoft.com/office/drawing/2014/main" id="{DA861E44-C779-46C0-81EB-F3D112B7CAF9}"/>
              </a:ext>
            </a:extLst>
          </p:cNvPr>
          <p:cNvGrpSpPr>
            <a:grpSpLocks/>
          </p:cNvGrpSpPr>
          <p:nvPr/>
        </p:nvGrpSpPr>
        <p:grpSpPr bwMode="auto">
          <a:xfrm>
            <a:off x="2157818" y="1916347"/>
            <a:ext cx="9812509" cy="3387176"/>
            <a:chOff x="107504" y="2958055"/>
            <a:chExt cx="8856811" cy="2454923"/>
          </a:xfrm>
        </p:grpSpPr>
        <p:sp>
          <p:nvSpPr>
            <p:cNvPr id="6" name="Oval 5">
              <a:extLst>
                <a:ext uri="{FF2B5EF4-FFF2-40B4-BE49-F238E27FC236}">
                  <a16:creationId xmlns:a16="http://schemas.microsoft.com/office/drawing/2014/main" id="{CF4FC6B0-E44D-48E2-A2EB-53EF5E238474}"/>
                </a:ext>
              </a:extLst>
            </p:cNvPr>
            <p:cNvSpPr/>
            <p:nvPr/>
          </p:nvSpPr>
          <p:spPr>
            <a:xfrm>
              <a:off x="107504" y="3176858"/>
              <a:ext cx="2087597" cy="1903106"/>
            </a:xfrm>
            <a:prstGeom prst="ellipse">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r>
                <a:rPr lang="en-IE" sz="2400" dirty="0">
                  <a:solidFill>
                    <a:schemeClr val="bg1"/>
                  </a:solidFill>
                </a:rPr>
                <a:t>Customer Value</a:t>
              </a:r>
            </a:p>
          </p:txBody>
        </p:sp>
        <p:sp>
          <p:nvSpPr>
            <p:cNvPr id="8" name="Equal 4">
              <a:extLst>
                <a:ext uri="{FF2B5EF4-FFF2-40B4-BE49-F238E27FC236}">
                  <a16:creationId xmlns:a16="http://schemas.microsoft.com/office/drawing/2014/main" id="{3E886276-C7D9-47D4-B7C4-73076083F50D}"/>
                </a:ext>
              </a:extLst>
            </p:cNvPr>
            <p:cNvSpPr/>
            <p:nvPr/>
          </p:nvSpPr>
          <p:spPr>
            <a:xfrm>
              <a:off x="2195101" y="3866930"/>
              <a:ext cx="720737" cy="359462"/>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solidFill>
                  <a:schemeClr val="tx1"/>
                </a:solidFill>
              </a:endParaRPr>
            </a:p>
          </p:txBody>
        </p:sp>
        <p:sp>
          <p:nvSpPr>
            <p:cNvPr id="9" name="Rounded Rectangle 5">
              <a:extLst>
                <a:ext uri="{FF2B5EF4-FFF2-40B4-BE49-F238E27FC236}">
                  <a16:creationId xmlns:a16="http://schemas.microsoft.com/office/drawing/2014/main" id="{DC182222-4F37-4EBB-8704-D560CFEAB953}"/>
                </a:ext>
              </a:extLst>
            </p:cNvPr>
            <p:cNvSpPr/>
            <p:nvPr/>
          </p:nvSpPr>
          <p:spPr>
            <a:xfrm>
              <a:off x="2915838" y="2958055"/>
              <a:ext cx="2520992" cy="2454923"/>
            </a:xfrm>
            <a:prstGeom prst="roundRect">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dirty="0"/>
            </a:p>
            <a:p>
              <a:pPr algn="ctr">
                <a:defRPr/>
              </a:pPr>
              <a:endParaRPr lang="en-IE" dirty="0">
                <a:solidFill>
                  <a:schemeClr val="bg1"/>
                </a:solidFill>
              </a:endParaRPr>
            </a:p>
            <a:p>
              <a:pPr algn="ctr">
                <a:defRPr/>
              </a:pPr>
              <a:r>
                <a:rPr lang="en-IE" sz="3000" b="1" dirty="0">
                  <a:solidFill>
                    <a:schemeClr val="bg1"/>
                  </a:solidFill>
                </a:rPr>
                <a:t>Perceived Benefits</a:t>
              </a:r>
              <a:endParaRPr lang="en-US" altLang="en-US" sz="3000" b="1" dirty="0">
                <a:solidFill>
                  <a:schemeClr val="bg1"/>
                </a:solidFill>
              </a:endParaRPr>
            </a:p>
            <a:p>
              <a:pPr marL="285750" indent="-285750">
                <a:buFont typeface="Arial" panose="020B0604020202020204" pitchFamily="34" charset="0"/>
                <a:buChar char="•"/>
                <a:defRPr/>
              </a:pPr>
              <a:r>
                <a:rPr lang="en-US" altLang="en-US" sz="2000" b="0" dirty="0">
                  <a:solidFill>
                    <a:schemeClr val="bg1"/>
                  </a:solidFill>
                </a:rPr>
                <a:t>Product benefits</a:t>
              </a:r>
            </a:p>
            <a:p>
              <a:pPr marL="285750" indent="-285750">
                <a:buFont typeface="Arial" panose="020B0604020202020204" pitchFamily="34" charset="0"/>
                <a:buChar char="•"/>
                <a:defRPr/>
              </a:pPr>
              <a:r>
                <a:rPr lang="en-US" altLang="en-US" sz="2000" b="0" dirty="0">
                  <a:solidFill>
                    <a:schemeClr val="bg1"/>
                  </a:solidFill>
                </a:rPr>
                <a:t>Service benefits</a:t>
              </a:r>
            </a:p>
            <a:p>
              <a:pPr marL="285750" indent="-285750">
                <a:buFont typeface="Arial" panose="020B0604020202020204" pitchFamily="34" charset="0"/>
                <a:buChar char="•"/>
                <a:defRPr/>
              </a:pPr>
              <a:r>
                <a:rPr lang="en-US" altLang="en-US" sz="2000" b="0" dirty="0">
                  <a:solidFill>
                    <a:schemeClr val="bg1"/>
                  </a:solidFill>
                </a:rPr>
                <a:t>Image benefits</a:t>
              </a:r>
            </a:p>
            <a:p>
              <a:pPr algn="ctr">
                <a:defRPr/>
              </a:pPr>
              <a:endParaRPr lang="en-IE" dirty="0"/>
            </a:p>
            <a:p>
              <a:pPr algn="ctr">
                <a:defRPr/>
              </a:pPr>
              <a:endParaRPr lang="en-IE" dirty="0"/>
            </a:p>
            <a:p>
              <a:pPr algn="ctr">
                <a:defRPr/>
              </a:pPr>
              <a:endParaRPr lang="en-IE" dirty="0"/>
            </a:p>
          </p:txBody>
        </p:sp>
        <p:sp>
          <p:nvSpPr>
            <p:cNvPr id="10" name="Minus 8">
              <a:extLst>
                <a:ext uri="{FF2B5EF4-FFF2-40B4-BE49-F238E27FC236}">
                  <a16:creationId xmlns:a16="http://schemas.microsoft.com/office/drawing/2014/main" id="{B7B5CD5C-0541-4F86-9329-6768B7C566B0}"/>
                </a:ext>
              </a:extLst>
            </p:cNvPr>
            <p:cNvSpPr/>
            <p:nvPr/>
          </p:nvSpPr>
          <p:spPr>
            <a:xfrm>
              <a:off x="5462231" y="3973926"/>
              <a:ext cx="792176" cy="252465"/>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p>
          </p:txBody>
        </p:sp>
        <p:sp>
          <p:nvSpPr>
            <p:cNvPr id="11" name="Rounded Rectangle 11">
              <a:extLst>
                <a:ext uri="{FF2B5EF4-FFF2-40B4-BE49-F238E27FC236}">
                  <a16:creationId xmlns:a16="http://schemas.microsoft.com/office/drawing/2014/main" id="{7BEC703C-702D-4019-AFEF-55F1A6D08E47}"/>
                </a:ext>
              </a:extLst>
            </p:cNvPr>
            <p:cNvSpPr/>
            <p:nvPr/>
          </p:nvSpPr>
          <p:spPr>
            <a:xfrm>
              <a:off x="6254407" y="2958055"/>
              <a:ext cx="2709908" cy="2454923"/>
            </a:xfrm>
            <a:prstGeom prst="roundRect">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dirty="0"/>
            </a:p>
            <a:p>
              <a:pPr algn="ctr">
                <a:defRPr/>
              </a:pPr>
              <a:endParaRPr lang="en-IE" dirty="0"/>
            </a:p>
            <a:p>
              <a:pPr algn="ctr">
                <a:defRPr/>
              </a:pPr>
              <a:endParaRPr lang="en-IE" sz="3000" b="1" dirty="0"/>
            </a:p>
            <a:p>
              <a:pPr algn="ctr">
                <a:defRPr/>
              </a:pPr>
              <a:r>
                <a:rPr lang="en-IE" sz="3000" b="1" dirty="0">
                  <a:solidFill>
                    <a:schemeClr val="bg1"/>
                  </a:solidFill>
                </a:rPr>
                <a:t>Perceived Sacrifice</a:t>
              </a:r>
            </a:p>
            <a:p>
              <a:pPr marL="285750" indent="-285750">
                <a:buFont typeface="Arial" panose="020B0604020202020204" pitchFamily="34" charset="0"/>
                <a:buChar char="•"/>
                <a:defRPr/>
              </a:pPr>
              <a:r>
                <a:rPr lang="en-US" altLang="en-US" sz="2000" b="0" dirty="0">
                  <a:solidFill>
                    <a:schemeClr val="bg1"/>
                  </a:solidFill>
                </a:rPr>
                <a:t>Monetary costs</a:t>
              </a:r>
            </a:p>
            <a:p>
              <a:pPr marL="285750" indent="-285750">
                <a:buFont typeface="Arial" panose="020B0604020202020204" pitchFamily="34" charset="0"/>
                <a:buChar char="•"/>
                <a:defRPr/>
              </a:pPr>
              <a:r>
                <a:rPr lang="en-US" altLang="en-US" sz="2000" b="0" dirty="0">
                  <a:solidFill>
                    <a:schemeClr val="bg1"/>
                  </a:solidFill>
                </a:rPr>
                <a:t>Time costs</a:t>
              </a:r>
            </a:p>
            <a:p>
              <a:pPr marL="285750" indent="-285750">
                <a:buFont typeface="Arial" panose="020B0604020202020204" pitchFamily="34" charset="0"/>
                <a:buChar char="•"/>
                <a:defRPr/>
              </a:pPr>
              <a:r>
                <a:rPr lang="en-US" altLang="en-US" sz="2000" b="0" dirty="0">
                  <a:solidFill>
                    <a:schemeClr val="bg1"/>
                  </a:solidFill>
                </a:rPr>
                <a:t>Energy costs</a:t>
              </a:r>
            </a:p>
            <a:p>
              <a:pPr marL="285750" indent="-285750">
                <a:buFont typeface="Arial" panose="020B0604020202020204" pitchFamily="34" charset="0"/>
                <a:buChar char="•"/>
                <a:defRPr/>
              </a:pPr>
              <a:r>
                <a:rPr lang="en-US" altLang="en-US" sz="2000" b="0" dirty="0">
                  <a:solidFill>
                    <a:schemeClr val="bg1"/>
                  </a:solidFill>
                </a:rPr>
                <a:t>Psychological costs </a:t>
              </a:r>
            </a:p>
            <a:p>
              <a:pPr marL="285750" indent="-285750">
                <a:buFont typeface="Arial" panose="020B0604020202020204" pitchFamily="34" charset="0"/>
                <a:buChar char="•"/>
                <a:defRPr/>
              </a:pPr>
              <a:r>
                <a:rPr lang="en-US" altLang="en-US" sz="2000" b="0" dirty="0">
                  <a:solidFill>
                    <a:schemeClr val="bg1"/>
                  </a:solidFill>
                </a:rPr>
                <a:t>(not making</a:t>
              </a:r>
            </a:p>
            <a:p>
              <a:pPr>
                <a:defRPr/>
              </a:pPr>
              <a:r>
                <a:rPr lang="en-US" sz="2000" b="0" dirty="0">
                  <a:solidFill>
                    <a:schemeClr val="bg1"/>
                  </a:solidFill>
                </a:rPr>
                <a:t>     the right decision,   perception of risk)</a:t>
              </a:r>
            </a:p>
            <a:p>
              <a:pPr>
                <a:defRPr/>
              </a:pPr>
              <a:endParaRPr lang="en-IE" sz="2000" b="0" dirty="0"/>
            </a:p>
            <a:p>
              <a:pPr algn="ctr">
                <a:defRPr/>
              </a:pPr>
              <a:endParaRPr lang="en-IE" dirty="0"/>
            </a:p>
            <a:p>
              <a:pPr algn="ctr">
                <a:defRPr/>
              </a:pPr>
              <a:endParaRPr lang="en-IE" dirty="0"/>
            </a:p>
            <a:p>
              <a:pPr algn="ctr">
                <a:defRPr/>
              </a:pPr>
              <a:endParaRPr lang="en-IE" dirty="0"/>
            </a:p>
          </p:txBody>
        </p:sp>
      </p:grpSp>
      <p:sp>
        <p:nvSpPr>
          <p:cNvPr id="12" name="TextBox 1">
            <a:extLst>
              <a:ext uri="{FF2B5EF4-FFF2-40B4-BE49-F238E27FC236}">
                <a16:creationId xmlns:a16="http://schemas.microsoft.com/office/drawing/2014/main" id="{D1942E5C-4F58-4753-952B-58AAD42EF01E}"/>
              </a:ext>
            </a:extLst>
          </p:cNvPr>
          <p:cNvSpPr txBox="1">
            <a:spLocks noChangeArrowheads="1"/>
          </p:cNvSpPr>
          <p:nvPr/>
        </p:nvSpPr>
        <p:spPr bwMode="auto">
          <a:xfrm>
            <a:off x="2905328" y="5947570"/>
            <a:ext cx="83756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b="0" dirty="0">
                <a:solidFill>
                  <a:schemeClr val="bg1"/>
                </a:solidFill>
                <a:latin typeface="Calibri" panose="020F0502020204030204" pitchFamily="34" charset="0"/>
              </a:rPr>
              <a:t>Value offered should exceed that of competitors</a:t>
            </a:r>
            <a:endParaRPr lang="en-GB" altLang="en-US" dirty="0">
              <a:solidFill>
                <a:schemeClr val="bg1"/>
              </a:solidFill>
            </a:endParaRPr>
          </a:p>
        </p:txBody>
      </p:sp>
    </p:spTree>
    <p:extLst>
      <p:ext uri="{BB962C8B-B14F-4D97-AF65-F5344CB8AC3E}">
        <p14:creationId xmlns:p14="http://schemas.microsoft.com/office/powerpoint/2010/main" val="33473022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People walking in motion through modern tunnel">
            <a:extLst>
              <a:ext uri="{FF2B5EF4-FFF2-40B4-BE49-F238E27FC236}">
                <a16:creationId xmlns:a16="http://schemas.microsoft.com/office/drawing/2014/main" id="{AD3FD1CC-5601-40A9-86E3-7ACE958CAD8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0568" r="20568"/>
          <a:stretch>
            <a:fillRect/>
          </a:stretch>
        </p:blipFill>
        <p:spPr/>
      </p:pic>
      <p:sp>
        <p:nvSpPr>
          <p:cNvPr id="3" name="Title 2">
            <a:extLst>
              <a:ext uri="{FF2B5EF4-FFF2-40B4-BE49-F238E27FC236}">
                <a16:creationId xmlns:a16="http://schemas.microsoft.com/office/drawing/2014/main" id="{C4540B9D-B718-490B-801E-F6A9A1949994}"/>
              </a:ext>
            </a:extLst>
          </p:cNvPr>
          <p:cNvSpPr>
            <a:spLocks noGrp="1"/>
          </p:cNvSpPr>
          <p:nvPr>
            <p:ph type="title"/>
          </p:nvPr>
        </p:nvSpPr>
        <p:spPr>
          <a:xfrm>
            <a:off x="952499" y="879063"/>
            <a:ext cx="4953001" cy="610863"/>
          </a:xfrm>
        </p:spPr>
        <p:txBody>
          <a:bodyPr>
            <a:normAutofit fontScale="90000"/>
          </a:bodyPr>
          <a:lstStyle/>
          <a:p>
            <a:r>
              <a:rPr lang="en-US" altLang="en-US" sz="4400" dirty="0">
                <a:latin typeface="Calibri" panose="020F0502020204030204" pitchFamily="34" charset="0"/>
                <a:cs typeface="Calibri" panose="020F0502020204030204" pitchFamily="34" charset="0"/>
              </a:rPr>
              <a:t>Forms of Customer Value</a:t>
            </a:r>
            <a:endParaRPr lang="en-GB" dirty="0">
              <a:latin typeface="Calibri" panose="020F0502020204030204" pitchFamily="34" charset="0"/>
              <a:cs typeface="Calibri" panose="020F0502020204030204" pitchFamily="34" charset="0"/>
            </a:endParaRPr>
          </a:p>
        </p:txBody>
      </p:sp>
      <p:sp>
        <p:nvSpPr>
          <p:cNvPr id="4" name="Text Placeholder 3">
            <a:extLst>
              <a:ext uri="{FF2B5EF4-FFF2-40B4-BE49-F238E27FC236}">
                <a16:creationId xmlns:a16="http://schemas.microsoft.com/office/drawing/2014/main" id="{92BB3B0F-3CDF-4F4C-8251-503050CCF9C0}"/>
              </a:ext>
            </a:extLst>
          </p:cNvPr>
          <p:cNvSpPr>
            <a:spLocks noGrp="1"/>
          </p:cNvSpPr>
          <p:nvPr>
            <p:ph type="body" sz="quarter" idx="11"/>
          </p:nvPr>
        </p:nvSpPr>
        <p:spPr>
          <a:xfrm>
            <a:off x="282633" y="2139738"/>
            <a:ext cx="5622867" cy="2795232"/>
          </a:xfrm>
        </p:spPr>
        <p:txBody>
          <a:bodyPr/>
          <a:lstStyle/>
          <a:p>
            <a:pPr marL="514350" marR="0" lvl="0" indent="-514350" algn="l" defTabSz="685800" rtl="0" eaLnBrk="0" fontAlgn="base" latinLnBrk="0" hangingPunct="0">
              <a:lnSpc>
                <a:spcPct val="90000"/>
              </a:lnSpc>
              <a:spcBef>
                <a:spcPts val="750"/>
              </a:spcBef>
              <a:spcAft>
                <a:spcPct val="0"/>
              </a:spcAft>
              <a:buClrTx/>
              <a:buSzTx/>
              <a:buFont typeface="+mj-lt"/>
              <a:buAutoNum type="arabicPeriod"/>
              <a:tabLst/>
              <a:defRPr/>
            </a:pPr>
            <a:r>
              <a:rPr kumimoji="0" lang="en-US" sz="2300" b="1" i="0" u="none" strike="noStrike" kern="1200" cap="none" spc="0" normalizeH="0" baseline="0" noProof="0" dirty="0">
                <a:ln>
                  <a:noFill/>
                </a:ln>
                <a:solidFill>
                  <a:schemeClr val="tx2"/>
                </a:solidFill>
                <a:effectLst/>
                <a:uLnTx/>
                <a:uFillTx/>
                <a:latin typeface="Calibri" panose="020F0502020204030204"/>
                <a:ea typeface="+mn-ea"/>
                <a:cs typeface="+mn-cs"/>
              </a:rPr>
              <a:t>Price value </a:t>
            </a:r>
            <a:r>
              <a:rPr kumimoji="0" lang="en-US" sz="2300" b="0" i="0" u="none" strike="noStrike" kern="1200" cap="none" spc="0" normalizeH="0" baseline="0" noProof="0" dirty="0">
                <a:ln>
                  <a:noFill/>
                </a:ln>
                <a:effectLst/>
                <a:uLnTx/>
                <a:uFillTx/>
                <a:latin typeface="Calibri" panose="020F0502020204030204"/>
                <a:ea typeface="+mn-ea"/>
                <a:cs typeface="+mn-cs"/>
              </a:rPr>
              <a:t>– customers perceive a product as being cheaper than those offered by competitors (e.g. Ryanair, Aldi, </a:t>
            </a:r>
            <a:r>
              <a:rPr kumimoji="0" lang="en-US" sz="2300" b="0" i="0" u="none" strike="noStrike" kern="1200" cap="none" spc="0" normalizeH="0" baseline="0" noProof="0" dirty="0" err="1">
                <a:ln>
                  <a:noFill/>
                </a:ln>
                <a:effectLst/>
                <a:uLnTx/>
                <a:uFillTx/>
                <a:latin typeface="Calibri" panose="020F0502020204030204"/>
                <a:ea typeface="+mn-ea"/>
                <a:cs typeface="+mn-cs"/>
              </a:rPr>
              <a:t>Easycar</a:t>
            </a:r>
            <a:r>
              <a:rPr kumimoji="0" lang="en-US" sz="2300" b="0" i="0" u="none" strike="noStrike" kern="1200" cap="none" spc="0" normalizeH="0" baseline="0" noProof="0" dirty="0">
                <a:ln>
                  <a:noFill/>
                </a:ln>
                <a:effectLst/>
                <a:uLnTx/>
                <a:uFillTx/>
                <a:latin typeface="Calibri" panose="020F0502020204030204"/>
                <a:ea typeface="+mn-ea"/>
                <a:cs typeface="+mn-cs"/>
              </a:rPr>
              <a:t>).</a:t>
            </a:r>
          </a:p>
          <a:p>
            <a:pPr marL="514350" marR="0" lvl="0" indent="-514350" algn="l" defTabSz="685800" rtl="0" eaLnBrk="0" fontAlgn="base" latinLnBrk="0" hangingPunct="0">
              <a:lnSpc>
                <a:spcPct val="90000"/>
              </a:lnSpc>
              <a:spcBef>
                <a:spcPts val="750"/>
              </a:spcBef>
              <a:spcAft>
                <a:spcPct val="0"/>
              </a:spcAft>
              <a:buClrTx/>
              <a:buSzTx/>
              <a:buFont typeface="+mj-lt"/>
              <a:buAutoNum type="arabicPeriod"/>
              <a:tabLst/>
              <a:defRPr/>
            </a:pPr>
            <a:r>
              <a:rPr kumimoji="0" lang="en-US" sz="2300" b="1" i="0" u="none" strike="noStrike" kern="1200" cap="none" spc="0" normalizeH="0" baseline="0" noProof="0" dirty="0">
                <a:ln>
                  <a:noFill/>
                </a:ln>
                <a:solidFill>
                  <a:schemeClr val="tx2"/>
                </a:solidFill>
                <a:effectLst/>
                <a:uLnTx/>
                <a:uFillTx/>
                <a:latin typeface="Calibri" panose="020F0502020204030204"/>
                <a:ea typeface="+mn-ea"/>
                <a:cs typeface="+mn-cs"/>
              </a:rPr>
              <a:t>Performance value </a:t>
            </a:r>
            <a:r>
              <a:rPr kumimoji="0" lang="en-US" sz="2300" b="0" i="0" u="none" strike="noStrike" kern="1200" cap="none" spc="0" normalizeH="0" baseline="0" noProof="0" dirty="0">
                <a:ln>
                  <a:noFill/>
                </a:ln>
                <a:effectLst/>
                <a:uLnTx/>
                <a:uFillTx/>
                <a:latin typeface="Calibri" panose="020F0502020204030204"/>
                <a:ea typeface="+mn-ea"/>
                <a:cs typeface="+mn-cs"/>
              </a:rPr>
              <a:t>– customers look for the latest features, functionality and quality (e.g. Dyson).</a:t>
            </a:r>
          </a:p>
          <a:p>
            <a:pPr marL="514350" marR="0" lvl="0" indent="-514350" algn="l" defTabSz="685800" rtl="0" eaLnBrk="0" fontAlgn="base" latinLnBrk="0" hangingPunct="0">
              <a:lnSpc>
                <a:spcPct val="90000"/>
              </a:lnSpc>
              <a:spcBef>
                <a:spcPts val="750"/>
              </a:spcBef>
              <a:spcAft>
                <a:spcPct val="0"/>
              </a:spcAft>
              <a:buClrTx/>
              <a:buSzTx/>
              <a:buFont typeface="+mj-lt"/>
              <a:buAutoNum type="arabicPeriod"/>
              <a:tabLst/>
              <a:defRPr/>
            </a:pPr>
            <a:r>
              <a:rPr kumimoji="0" lang="en-US" sz="2300" b="1" i="0" u="none" strike="noStrike" kern="1200" cap="none" spc="0" normalizeH="0" baseline="0" noProof="0" dirty="0">
                <a:ln>
                  <a:noFill/>
                </a:ln>
                <a:solidFill>
                  <a:schemeClr val="tx2"/>
                </a:solidFill>
                <a:effectLst/>
                <a:uLnTx/>
                <a:uFillTx/>
                <a:latin typeface="Calibri" panose="020F0502020204030204"/>
                <a:ea typeface="+mn-ea"/>
                <a:cs typeface="+mn-cs"/>
              </a:rPr>
              <a:t>Emotional value </a:t>
            </a:r>
            <a:r>
              <a:rPr kumimoji="0" lang="en-US" sz="2300" b="0" i="0" u="none" strike="noStrike" kern="1200" cap="none" spc="0" normalizeH="0" baseline="0" noProof="0" dirty="0">
                <a:ln>
                  <a:noFill/>
                </a:ln>
                <a:effectLst/>
                <a:uLnTx/>
                <a:uFillTx/>
                <a:latin typeface="Calibri" panose="020F0502020204030204"/>
                <a:ea typeface="+mn-ea"/>
                <a:cs typeface="+mn-cs"/>
              </a:rPr>
              <a:t>– what is in the mind of the customers (e.g. Volvo &amp; safety, Chanel &amp; luxury).</a:t>
            </a:r>
          </a:p>
          <a:p>
            <a:pPr marL="514350" marR="0" lvl="0" indent="-514350" algn="l" defTabSz="685800" rtl="0" eaLnBrk="0" fontAlgn="base" latinLnBrk="0" hangingPunct="0">
              <a:lnSpc>
                <a:spcPct val="90000"/>
              </a:lnSpc>
              <a:spcBef>
                <a:spcPts val="750"/>
              </a:spcBef>
              <a:spcAft>
                <a:spcPct val="0"/>
              </a:spcAft>
              <a:buClrTx/>
              <a:buSzTx/>
              <a:buFont typeface="+mj-lt"/>
              <a:buAutoNum type="arabicPeriod"/>
              <a:tabLst/>
              <a:defRPr/>
            </a:pPr>
            <a:r>
              <a:rPr kumimoji="0" lang="en-US" sz="2300" b="1" i="0" u="none" strike="noStrike" kern="1200" cap="none" spc="0" normalizeH="0" baseline="0" noProof="0" dirty="0">
                <a:ln>
                  <a:noFill/>
                </a:ln>
                <a:solidFill>
                  <a:schemeClr val="tx2"/>
                </a:solidFill>
                <a:effectLst/>
                <a:uLnTx/>
                <a:uFillTx/>
                <a:latin typeface="Calibri" panose="020F0502020204030204"/>
                <a:ea typeface="+mn-ea"/>
                <a:cs typeface="+mn-cs"/>
              </a:rPr>
              <a:t>Relational value </a:t>
            </a:r>
            <a:r>
              <a:rPr kumimoji="0" lang="en-US" sz="2300" b="0" i="0" u="none" strike="noStrike" kern="1200" cap="none" spc="0" normalizeH="0" baseline="0" noProof="0" dirty="0">
                <a:ln>
                  <a:noFill/>
                </a:ln>
                <a:effectLst/>
                <a:uLnTx/>
                <a:uFillTx/>
                <a:latin typeface="Calibri" panose="020F0502020204030204"/>
                <a:ea typeface="+mn-ea"/>
                <a:cs typeface="+mn-cs"/>
              </a:rPr>
              <a:t>– the quality of service received by a customer – a high level of trust leads to the lifetime value of a customer.</a:t>
            </a:r>
          </a:p>
          <a:p>
            <a:endParaRPr lang="en-GB" sz="2300" dirty="0"/>
          </a:p>
        </p:txBody>
      </p:sp>
    </p:spTree>
    <p:extLst>
      <p:ext uri="{BB962C8B-B14F-4D97-AF65-F5344CB8AC3E}">
        <p14:creationId xmlns:p14="http://schemas.microsoft.com/office/powerpoint/2010/main" val="2451061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67403-2F2A-433B-AD63-1D9EEE5AA923}"/>
              </a:ext>
            </a:extLst>
          </p:cNvPr>
          <p:cNvSpPr>
            <a:spLocks noGrp="1"/>
          </p:cNvSpPr>
          <p:nvPr>
            <p:ph type="title"/>
          </p:nvPr>
        </p:nvSpPr>
        <p:spPr>
          <a:xfrm>
            <a:off x="0" y="2060864"/>
            <a:ext cx="8771649" cy="3289971"/>
          </a:xfrm>
        </p:spPr>
        <p:txBody>
          <a:bodyPr>
            <a:normAutofit/>
          </a:bodyPr>
          <a:lstStyle/>
          <a:p>
            <a:pPr algn="ctr"/>
            <a:r>
              <a:rPr lang="en-US" altLang="en-US" sz="3000" b="1" dirty="0">
                <a:latin typeface="Calibri" panose="020F0502020204030204" pitchFamily="34" charset="0"/>
                <a:cs typeface="Calibri" panose="020F0502020204030204" pitchFamily="34" charset="0"/>
              </a:rPr>
              <a:t>All kinds of organizations are now becoming proficient users of customer relationship management systems (CRMs) to get to know their customers better and to interact with them on a regular basis.</a:t>
            </a:r>
            <a:br>
              <a:rPr lang="en-US" altLang="en-US" sz="2800" dirty="0"/>
            </a:br>
            <a:br>
              <a:rPr lang="en-GB" altLang="en-US" dirty="0"/>
            </a:br>
            <a:endParaRPr lang="en-GB" dirty="0"/>
          </a:p>
        </p:txBody>
      </p:sp>
      <p:sp>
        <p:nvSpPr>
          <p:cNvPr id="3" name="Title 1">
            <a:extLst>
              <a:ext uri="{FF2B5EF4-FFF2-40B4-BE49-F238E27FC236}">
                <a16:creationId xmlns:a16="http://schemas.microsoft.com/office/drawing/2014/main" id="{0D6709CE-4F98-4B29-B975-DA8AE33309A1}"/>
              </a:ext>
            </a:extLst>
          </p:cNvPr>
          <p:cNvSpPr txBox="1">
            <a:spLocks/>
          </p:cNvSpPr>
          <p:nvPr/>
        </p:nvSpPr>
        <p:spPr>
          <a:xfrm>
            <a:off x="964022" y="215674"/>
            <a:ext cx="4941477" cy="610863"/>
          </a:xfrm>
          <a:prstGeom prst="rect">
            <a:avLst/>
          </a:prstGeom>
          <a:ln>
            <a:noFill/>
          </a:ln>
        </p:spPr>
        <p:txBody>
          <a:bodyPr vert="horz" lIns="0" tIns="0" rIns="0" bIns="0" rtlCol="0" anchor="b" anchorCtr="0">
            <a:normAutofit/>
          </a:bodyPr>
          <a:lstStyle>
            <a:lvl1pPr algn="l" defTabSz="914400" rtl="0" eaLnBrk="1" latinLnBrk="0" hangingPunct="1">
              <a:lnSpc>
                <a:spcPct val="100000"/>
              </a:lnSpc>
              <a:spcBef>
                <a:spcPct val="0"/>
              </a:spcBef>
              <a:buNone/>
              <a:defRPr sz="2800" b="0" i="0" kern="1200" spc="100" baseline="0">
                <a:solidFill>
                  <a:schemeClr val="bg1"/>
                </a:solidFill>
                <a:latin typeface="+mn-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3500" b="1" dirty="0">
              <a:solidFill>
                <a:schemeClr val="tx2"/>
              </a:solidFill>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BB3D9059-FDB9-4DA9-AADE-780BC2BB5DD1}"/>
              </a:ext>
            </a:extLst>
          </p:cNvPr>
          <p:cNvSpPr txBox="1"/>
          <p:nvPr/>
        </p:nvSpPr>
        <p:spPr>
          <a:xfrm>
            <a:off x="557558" y="336439"/>
            <a:ext cx="6458988" cy="1077218"/>
          </a:xfrm>
          <a:prstGeom prst="rect">
            <a:avLst/>
          </a:prstGeom>
          <a:noFill/>
        </p:spPr>
        <p:txBody>
          <a:bodyPr wrap="square">
            <a:spAutoFit/>
          </a:bodyPr>
          <a:lstStyle/>
          <a:p>
            <a:pPr algn="ctr"/>
            <a:r>
              <a:rPr lang="en-US" altLang="en-US" sz="3200" b="1" dirty="0">
                <a:solidFill>
                  <a:schemeClr val="tx2"/>
                </a:solidFill>
                <a:latin typeface="Calibri" panose="020F0502020204030204" pitchFamily="34" charset="0"/>
                <a:cs typeface="Calibri" panose="020F0502020204030204" pitchFamily="34" charset="0"/>
              </a:rPr>
              <a:t>Customer Relationship Management (CRM)</a:t>
            </a:r>
            <a:endParaRPr lang="en-GB" sz="3200" b="1" dirty="0">
              <a:solidFill>
                <a:schemeClr val="tx2"/>
              </a:solidFill>
              <a:latin typeface="Calibri" panose="020F0502020204030204" pitchFamily="34" charset="0"/>
              <a:cs typeface="Calibri" panose="020F0502020204030204" pitchFamily="34" charset="0"/>
            </a:endParaRPr>
          </a:p>
        </p:txBody>
      </p:sp>
      <p:pic>
        <p:nvPicPr>
          <p:cNvPr id="1026" name="Picture 2" descr="Weekly editorial from our Secretary General: Moving from ''what'' to ''how''  - Eurodiaconia">
            <a:extLst>
              <a:ext uri="{FF2B5EF4-FFF2-40B4-BE49-F238E27FC236}">
                <a16:creationId xmlns:a16="http://schemas.microsoft.com/office/drawing/2014/main" id="{5827C720-6102-4AEB-B19C-BCF516DB38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0429" y="3820342"/>
            <a:ext cx="5598002" cy="2978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46780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mazon.co.uk: Amazon For All Occasions - Amazon.co.uk eGift Voucher: Gift  Cards">
            <a:extLst>
              <a:ext uri="{FF2B5EF4-FFF2-40B4-BE49-F238E27FC236}">
                <a16:creationId xmlns:a16="http://schemas.microsoft.com/office/drawing/2014/main" id="{A10C921F-56CB-4C65-8883-88017E253198}"/>
              </a:ext>
            </a:extLst>
          </p:cNvPr>
          <p:cNvPicPr>
            <a:picLocks noChangeAspect="1" noChangeArrowheads="1"/>
          </p:cNvPicPr>
          <p:nvPr/>
        </p:nvPicPr>
        <p:blipFill>
          <a:blip r:embed="rId2">
            <a:clrChange>
              <a:clrFrom>
                <a:srgbClr val="F9FAFB"/>
              </a:clrFrom>
              <a:clrTo>
                <a:srgbClr val="F9FAFB">
                  <a:alpha val="0"/>
                </a:srgbClr>
              </a:clrTo>
            </a:clrChange>
            <a:extLst>
              <a:ext uri="{28A0092B-C50C-407E-A947-70E740481C1C}">
                <a14:useLocalDpi xmlns:a14="http://schemas.microsoft.com/office/drawing/2010/main" val="0"/>
              </a:ext>
            </a:extLst>
          </a:blip>
          <a:srcRect/>
          <a:stretch>
            <a:fillRect/>
          </a:stretch>
        </p:blipFill>
        <p:spPr bwMode="auto">
          <a:xfrm>
            <a:off x="-262261" y="1441123"/>
            <a:ext cx="5553075" cy="3429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esco - Crunchbase Company Profile &amp; Funding">
            <a:extLst>
              <a:ext uri="{FF2B5EF4-FFF2-40B4-BE49-F238E27FC236}">
                <a16:creationId xmlns:a16="http://schemas.microsoft.com/office/drawing/2014/main" id="{924EF88F-FBD9-488D-9B5D-E891D13041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8176" y="2911998"/>
            <a:ext cx="3621561" cy="362156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ewsroom - Apple">
            <a:extLst>
              <a:ext uri="{FF2B5EF4-FFF2-40B4-BE49-F238E27FC236}">
                <a16:creationId xmlns:a16="http://schemas.microsoft.com/office/drawing/2014/main" id="{65E0F66D-4F00-43FA-B319-55A662014A9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0708" t="26317" r="40488" b="31738"/>
          <a:stretch/>
        </p:blipFill>
        <p:spPr bwMode="auto">
          <a:xfrm>
            <a:off x="8418134" y="638666"/>
            <a:ext cx="2149313" cy="251695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0A5C925-42C7-4039-B934-70A31159FEB8}"/>
              </a:ext>
            </a:extLst>
          </p:cNvPr>
          <p:cNvSpPr txBox="1"/>
          <p:nvPr/>
        </p:nvSpPr>
        <p:spPr>
          <a:xfrm>
            <a:off x="880288" y="829498"/>
            <a:ext cx="6458988" cy="707886"/>
          </a:xfrm>
          <a:prstGeom prst="rect">
            <a:avLst/>
          </a:prstGeom>
          <a:noFill/>
        </p:spPr>
        <p:txBody>
          <a:bodyPr wrap="square">
            <a:spAutoFit/>
          </a:bodyPr>
          <a:lstStyle/>
          <a:p>
            <a:r>
              <a:rPr lang="en-GB" sz="4000" b="1" dirty="0">
                <a:solidFill>
                  <a:schemeClr val="accent6"/>
                </a:solidFill>
                <a:latin typeface="Calibri" panose="020F0502020204030204" pitchFamily="34" charset="0"/>
                <a:cs typeface="Calibri" panose="020F0502020204030204" pitchFamily="34" charset="0"/>
              </a:rPr>
              <a:t>Examples</a:t>
            </a:r>
          </a:p>
        </p:txBody>
      </p:sp>
    </p:spTree>
    <p:extLst>
      <p:ext uri="{BB962C8B-B14F-4D97-AF65-F5344CB8AC3E}">
        <p14:creationId xmlns:p14="http://schemas.microsoft.com/office/powerpoint/2010/main" val="38457398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hought Bubble: Cloud 1">
            <a:extLst>
              <a:ext uri="{FF2B5EF4-FFF2-40B4-BE49-F238E27FC236}">
                <a16:creationId xmlns:a16="http://schemas.microsoft.com/office/drawing/2014/main" id="{3D667C7E-86FD-4D07-939F-C242EFF261F8}"/>
              </a:ext>
            </a:extLst>
          </p:cNvPr>
          <p:cNvSpPr/>
          <p:nvPr/>
        </p:nvSpPr>
        <p:spPr>
          <a:xfrm>
            <a:off x="6311153" y="609599"/>
            <a:ext cx="5307106" cy="3585883"/>
          </a:xfrm>
          <a:prstGeom prst="cloudCallout">
            <a:avLst>
              <a:gd name="adj1" fmla="val -103000"/>
              <a:gd name="adj2" fmla="val 7908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buAutoNum type="alphaLcParenBoth"/>
            </a:pPr>
            <a:r>
              <a:rPr lang="en-US" altLang="en-US" sz="2200" dirty="0">
                <a:solidFill>
                  <a:schemeClr val="bg1"/>
                </a:solidFill>
                <a:latin typeface="Calibri" panose="020F0502020204030204" pitchFamily="34" charset="0"/>
                <a:ea typeface="MS PGothic" panose="020B0600070205080204" pitchFamily="34" charset="-128"/>
                <a:cs typeface="Calibri" panose="020F0502020204030204" pitchFamily="34" charset="0"/>
              </a:rPr>
              <a:t>Why do marketers not always understand customer needs? </a:t>
            </a:r>
          </a:p>
          <a:p>
            <a:pPr algn="ctr"/>
            <a:endParaRPr lang="en-US" altLang="en-US" sz="2200" dirty="0">
              <a:solidFill>
                <a:schemeClr val="bg1"/>
              </a:solidFill>
              <a:latin typeface="Calibri" panose="020F0502020204030204" pitchFamily="34" charset="0"/>
              <a:ea typeface="MS PGothic" panose="020B0600070205080204" pitchFamily="34" charset="-128"/>
              <a:cs typeface="Calibri" panose="020F0502020204030204" pitchFamily="34" charset="0"/>
            </a:endParaRPr>
          </a:p>
          <a:p>
            <a:pPr algn="ctr"/>
            <a:r>
              <a:rPr lang="en-US" altLang="en-US" sz="2200" dirty="0">
                <a:solidFill>
                  <a:schemeClr val="bg1"/>
                </a:solidFill>
                <a:latin typeface="Calibri" panose="020F0502020204030204" pitchFamily="34" charset="0"/>
                <a:ea typeface="MS PGothic" panose="020B0600070205080204" pitchFamily="34" charset="-128"/>
                <a:cs typeface="Calibri" panose="020F0502020204030204" pitchFamily="34" charset="0"/>
              </a:rPr>
              <a:t>(b) How can they better identify customer needs?</a:t>
            </a:r>
          </a:p>
          <a:p>
            <a:pPr algn="ctr"/>
            <a:endParaRPr lang="en-GB" sz="2200" dirty="0">
              <a:solidFill>
                <a:schemeClr val="bg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359415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Subtitle 2">
            <a:extLst>
              <a:ext uri="{FF2B5EF4-FFF2-40B4-BE49-F238E27FC236}">
                <a16:creationId xmlns:a16="http://schemas.microsoft.com/office/drawing/2014/main" id="{D34C78A3-82D9-9D0D-426D-371B6361A41B}"/>
              </a:ext>
            </a:extLst>
          </p:cNvPr>
          <p:cNvSpPr>
            <a:spLocks noGrp="1"/>
          </p:cNvSpPr>
          <p:nvPr>
            <p:ph type="subTitle" idx="1"/>
          </p:nvPr>
        </p:nvSpPr>
        <p:spPr>
          <a:xfrm>
            <a:off x="6714565" y="3591098"/>
            <a:ext cx="5096435" cy="2424220"/>
          </a:xfrm>
        </p:spPr>
        <p:txBody>
          <a:bodyPr>
            <a:normAutofit lnSpcReduction="10000"/>
          </a:bodyPr>
          <a:lstStyle/>
          <a:p>
            <a:pPr marL="342900" indent="-342900" eaLnBrk="1" hangingPunct="1">
              <a:buClr>
                <a:schemeClr val="tx2"/>
              </a:buClr>
              <a:buFont typeface="Arial" panose="020B0604020202020204" pitchFamily="34" charset="0"/>
              <a:buChar char="•"/>
            </a:pPr>
            <a:r>
              <a:rPr lang="en-GB" altLang="en-US" sz="2000" dirty="0">
                <a:latin typeface="Calibri" panose="020F0502020204030204" pitchFamily="34" charset="0"/>
                <a:cs typeface="Arial" panose="020B0604020202020204" pitchFamily="34" charset="0"/>
              </a:rPr>
              <a:t>The basic set of tools marketers have available to carry out tactical marketing.</a:t>
            </a:r>
          </a:p>
          <a:p>
            <a:pPr eaLnBrk="1" hangingPunct="1">
              <a:buClr>
                <a:schemeClr val="tx2"/>
              </a:buClr>
            </a:pPr>
            <a:endParaRPr lang="en-GB" altLang="en-US" sz="2000" dirty="0">
              <a:latin typeface="Calibri" panose="020F0502020204030204" pitchFamily="34" charset="0"/>
              <a:cs typeface="Arial" panose="020B0604020202020204" pitchFamily="34" charset="0"/>
            </a:endParaRPr>
          </a:p>
          <a:p>
            <a:pPr marL="342900" indent="-342900">
              <a:spcBef>
                <a:spcPct val="20000"/>
              </a:spcBef>
              <a:buClr>
                <a:schemeClr val="tx2"/>
              </a:buClr>
              <a:buFont typeface="Arial" panose="020B0604020202020204" pitchFamily="34" charset="0"/>
              <a:buChar char="•"/>
            </a:pPr>
            <a:r>
              <a:rPr lang="en-GB" altLang="en-US" sz="2000" dirty="0">
                <a:latin typeface="Calibri" panose="020F0502020204030204" pitchFamily="34" charset="0"/>
              </a:rPr>
              <a:t>The ‘4 Ps’ of product marketing (McCarthy, 1960)</a:t>
            </a:r>
          </a:p>
          <a:p>
            <a:pPr>
              <a:spcBef>
                <a:spcPct val="20000"/>
              </a:spcBef>
              <a:buClr>
                <a:schemeClr val="tx2"/>
              </a:buClr>
            </a:pPr>
            <a:endParaRPr lang="en-GB" altLang="en-US" sz="2000" dirty="0">
              <a:latin typeface="Calibri" panose="020F0502020204030204" pitchFamily="34" charset="0"/>
            </a:endParaRPr>
          </a:p>
          <a:p>
            <a:pPr marL="342900" indent="-342900">
              <a:spcBef>
                <a:spcPct val="20000"/>
              </a:spcBef>
              <a:buClr>
                <a:schemeClr val="tx2"/>
              </a:buClr>
              <a:buFont typeface="Arial" panose="020B0604020202020204" pitchFamily="34" charset="0"/>
              <a:buChar char="•"/>
            </a:pPr>
            <a:r>
              <a:rPr lang="en-GB" altLang="en-US" sz="2000" dirty="0">
                <a:latin typeface="Calibri" panose="020F0502020204030204" pitchFamily="34" charset="0"/>
              </a:rPr>
              <a:t>Plus, the ‘7 Ps’ of services marketing (Booms &amp; Bitner, 1981)</a:t>
            </a:r>
          </a:p>
          <a:p>
            <a:pPr marL="342900" indent="-342900">
              <a:buClr>
                <a:schemeClr val="tx2"/>
              </a:buClr>
              <a:buFont typeface="Arial" panose="020B0604020202020204" pitchFamily="34" charset="0"/>
              <a:buChar char="•"/>
            </a:pPr>
            <a:endParaRPr lang="en-US" sz="2000" dirty="0"/>
          </a:p>
        </p:txBody>
      </p:sp>
      <p:sp>
        <p:nvSpPr>
          <p:cNvPr id="3" name="Title 2">
            <a:extLst>
              <a:ext uri="{FF2B5EF4-FFF2-40B4-BE49-F238E27FC236}">
                <a16:creationId xmlns:a16="http://schemas.microsoft.com/office/drawing/2014/main" id="{323E3553-D2A2-4B81-B584-D3256BA260FF}"/>
              </a:ext>
            </a:extLst>
          </p:cNvPr>
          <p:cNvSpPr>
            <a:spLocks noGrp="1"/>
          </p:cNvSpPr>
          <p:nvPr>
            <p:ph type="title"/>
          </p:nvPr>
        </p:nvSpPr>
        <p:spPr>
          <a:xfrm>
            <a:off x="6907623" y="2541308"/>
            <a:ext cx="4903377" cy="610863"/>
          </a:xfrm>
        </p:spPr>
        <p:txBody>
          <a:bodyPr anchor="b">
            <a:normAutofit/>
          </a:bodyPr>
          <a:lstStyle/>
          <a:p>
            <a:r>
              <a:rPr lang="en-GB" sz="3400" dirty="0"/>
              <a:t>Effective Marketing Mix </a:t>
            </a:r>
          </a:p>
        </p:txBody>
      </p:sp>
      <p:pic>
        <p:nvPicPr>
          <p:cNvPr id="3074" name="Picture 2" descr="Marketing Mix Definition - 4Ps &amp; 7Ps of the Marketing Mix">
            <a:extLst>
              <a:ext uri="{FF2B5EF4-FFF2-40B4-BE49-F238E27FC236}">
                <a16:creationId xmlns:a16="http://schemas.microsoft.com/office/drawing/2014/main" id="{95F88D45-B3B9-407C-8CE8-08B64009539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6189" y="381000"/>
            <a:ext cx="6096000" cy="60960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34887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2B61B7-6EBB-4D1A-858C-3575DA6C00B2}"/>
              </a:ext>
            </a:extLst>
          </p:cNvPr>
          <p:cNvSpPr>
            <a:spLocks noGrp="1"/>
          </p:cNvSpPr>
          <p:nvPr>
            <p:ph type="title"/>
          </p:nvPr>
        </p:nvSpPr>
        <p:spPr>
          <a:xfrm>
            <a:off x="315883" y="133009"/>
            <a:ext cx="11720945" cy="941800"/>
          </a:xfrm>
        </p:spPr>
        <p:txBody>
          <a:bodyPr>
            <a:normAutofit/>
          </a:bodyPr>
          <a:lstStyle/>
          <a:p>
            <a:r>
              <a:rPr lang="en-IN" sz="3000" kern="0" dirty="0">
                <a:solidFill>
                  <a:sysClr val="windowText" lastClr="000000"/>
                </a:solidFill>
                <a:latin typeface="Calibri" panose="020F0502020204030204" pitchFamily="34" charset="0"/>
                <a:cs typeface="Calibri" panose="020F0502020204030204" pitchFamily="34" charset="0"/>
              </a:rPr>
              <a:t>A Simple Model of the Marketing Process</a:t>
            </a:r>
            <a:endParaRPr lang="en-GB" sz="3000" dirty="0">
              <a:latin typeface="Calibri" panose="020F0502020204030204" pitchFamily="34" charset="0"/>
              <a:cs typeface="Calibri" panose="020F0502020204030204" pitchFamily="34" charset="0"/>
            </a:endParaRPr>
          </a:p>
        </p:txBody>
      </p:sp>
      <p:pic>
        <p:nvPicPr>
          <p:cNvPr id="13" name="Picture 4" descr="fig01_01wo.jpg">
            <a:extLst>
              <a:ext uri="{FF2B5EF4-FFF2-40B4-BE49-F238E27FC236}">
                <a16:creationId xmlns:a16="http://schemas.microsoft.com/office/drawing/2014/main" id="{1B44A563-1EF1-4298-BD53-A7D814AB754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28593" y="2645568"/>
            <a:ext cx="8763000"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4">
            <a:extLst>
              <a:ext uri="{FF2B5EF4-FFF2-40B4-BE49-F238E27FC236}">
                <a16:creationId xmlns:a16="http://schemas.microsoft.com/office/drawing/2014/main" id="{569FFBE7-D6B1-4A72-8F74-D2B9C1C81156}"/>
              </a:ext>
            </a:extLst>
          </p:cNvPr>
          <p:cNvSpPr txBox="1">
            <a:spLocks noChangeArrowheads="1"/>
          </p:cNvSpPr>
          <p:nvPr/>
        </p:nvSpPr>
        <p:spPr bwMode="auto">
          <a:xfrm>
            <a:off x="3343648" y="5347261"/>
            <a:ext cx="85185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2800" b="0" dirty="0">
                <a:solidFill>
                  <a:schemeClr val="bg1"/>
                </a:solidFill>
                <a:latin typeface="Calibri" panose="020F0502020204030204" pitchFamily="34" charset="0"/>
              </a:rPr>
              <a:t>Marketing is the delivery of value to customers at a profit</a:t>
            </a:r>
          </a:p>
        </p:txBody>
      </p:sp>
    </p:spTree>
    <p:extLst>
      <p:ext uri="{BB962C8B-B14F-4D97-AF65-F5344CB8AC3E}">
        <p14:creationId xmlns:p14="http://schemas.microsoft.com/office/powerpoint/2010/main" val="15764479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Dinosaur toy and Christmas decors">
            <a:extLst>
              <a:ext uri="{FF2B5EF4-FFF2-40B4-BE49-F238E27FC236}">
                <a16:creationId xmlns:a16="http://schemas.microsoft.com/office/drawing/2014/main" id="{6D54A38D-3F14-453D-AEC6-37DAC3C95395}"/>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1613" r="27740" b="-1"/>
          <a:stretch/>
        </p:blipFill>
        <p:spPr>
          <a:xfrm>
            <a:off x="6096000" y="-22543"/>
            <a:ext cx="6096000" cy="5358013"/>
          </a:xfrm>
          <a:noFill/>
        </p:spPr>
      </p:pic>
      <p:sp>
        <p:nvSpPr>
          <p:cNvPr id="14" name="Title 2">
            <a:extLst>
              <a:ext uri="{FF2B5EF4-FFF2-40B4-BE49-F238E27FC236}">
                <a16:creationId xmlns:a16="http://schemas.microsoft.com/office/drawing/2014/main" id="{0B6D7CD3-DE1E-8BD0-4EE5-2A3C84CF7F0C}"/>
              </a:ext>
            </a:extLst>
          </p:cNvPr>
          <p:cNvSpPr>
            <a:spLocks noGrp="1"/>
          </p:cNvSpPr>
          <p:nvPr>
            <p:ph type="title"/>
          </p:nvPr>
        </p:nvSpPr>
        <p:spPr>
          <a:xfrm>
            <a:off x="964023" y="879063"/>
            <a:ext cx="4941477" cy="610863"/>
          </a:xfrm>
        </p:spPr>
        <p:txBody>
          <a:bodyPr>
            <a:normAutofit/>
          </a:bodyPr>
          <a:lstStyle/>
          <a:p>
            <a:r>
              <a:rPr lang="en-US" sz="3500" dirty="0">
                <a:latin typeface="Calibri" panose="020F0502020204030204" pitchFamily="34" charset="0"/>
                <a:cs typeface="Calibri" panose="020F0502020204030204" pitchFamily="34" charset="0"/>
              </a:rPr>
              <a:t>The Marketing Concept</a:t>
            </a:r>
          </a:p>
        </p:txBody>
      </p:sp>
      <p:sp>
        <p:nvSpPr>
          <p:cNvPr id="16" name="Text Placeholder 3">
            <a:extLst>
              <a:ext uri="{FF2B5EF4-FFF2-40B4-BE49-F238E27FC236}">
                <a16:creationId xmlns:a16="http://schemas.microsoft.com/office/drawing/2014/main" id="{CB903C1F-700F-3624-15CF-0B21ECB3BC41}"/>
              </a:ext>
            </a:extLst>
          </p:cNvPr>
          <p:cNvSpPr>
            <a:spLocks noGrp="1"/>
          </p:cNvSpPr>
          <p:nvPr>
            <p:ph type="body" sz="quarter" idx="11"/>
          </p:nvPr>
        </p:nvSpPr>
        <p:spPr>
          <a:xfrm>
            <a:off x="952499" y="2119028"/>
            <a:ext cx="4572001" cy="2795232"/>
          </a:xfrm>
        </p:spPr>
        <p:txBody>
          <a:bodyPr/>
          <a:lstStyle/>
          <a:p>
            <a:pPr>
              <a:spcBef>
                <a:spcPct val="20000"/>
              </a:spcBef>
              <a:buFont typeface="Arial" panose="020B0604020202020204" pitchFamily="34" charset="0"/>
              <a:buChar char="•"/>
              <a:defRPr/>
            </a:pPr>
            <a:r>
              <a:rPr lang="cy-GB" altLang="en-US" sz="2000" b="1" dirty="0">
                <a:solidFill>
                  <a:schemeClr val="tx2"/>
                </a:solidFill>
                <a:latin typeface="Calibri" panose="020F0502020204030204" pitchFamily="34" charset="0"/>
                <a:cs typeface="Calibri" panose="020F0502020204030204" pitchFamily="34" charset="0"/>
              </a:rPr>
              <a:t>Customer centred </a:t>
            </a:r>
            <a:r>
              <a:rPr lang="cy-GB" altLang="en-US" sz="2000" b="0" dirty="0">
                <a:latin typeface="Calibri" panose="020F0502020204030204" pitchFamily="34" charset="0"/>
                <a:cs typeface="Calibri" panose="020F0502020204030204" pitchFamily="34" charset="0"/>
              </a:rPr>
              <a:t>– market sensing and responding</a:t>
            </a:r>
            <a:endParaRPr lang="da-DK" altLang="en-US" sz="2000" b="0" dirty="0">
              <a:latin typeface="Calibri" panose="020F0502020204030204" pitchFamily="34" charset="0"/>
              <a:cs typeface="Calibri" panose="020F0502020204030204" pitchFamily="34" charset="0"/>
            </a:endParaRPr>
          </a:p>
          <a:p>
            <a:pPr>
              <a:spcBef>
                <a:spcPct val="20000"/>
              </a:spcBef>
              <a:buFont typeface="Arial" panose="020B0604020202020204" pitchFamily="34" charset="0"/>
              <a:buChar char="•"/>
              <a:defRPr/>
            </a:pPr>
            <a:r>
              <a:rPr lang="da-DK" altLang="en-US" sz="2000" b="0" dirty="0">
                <a:latin typeface="Calibri" panose="020F0502020204030204" pitchFamily="34" charset="0"/>
                <a:cs typeface="Calibri" panose="020F0502020204030204" pitchFamily="34" charset="0"/>
              </a:rPr>
              <a:t>Takes an </a:t>
            </a:r>
            <a:r>
              <a:rPr lang="da-DK" altLang="en-US" sz="2000" b="1" dirty="0">
                <a:solidFill>
                  <a:schemeClr val="tx2"/>
                </a:solidFill>
                <a:latin typeface="Calibri" panose="020F0502020204030204" pitchFamily="34" charset="0"/>
                <a:cs typeface="Calibri" panose="020F0502020204030204" pitchFamily="34" charset="0"/>
              </a:rPr>
              <a:t>outside-in perspective </a:t>
            </a:r>
          </a:p>
          <a:p>
            <a:pPr>
              <a:spcBef>
                <a:spcPct val="20000"/>
              </a:spcBef>
              <a:buFont typeface="Arial" panose="020B0604020202020204" pitchFamily="34" charset="0"/>
              <a:buChar char="•"/>
              <a:defRPr/>
            </a:pPr>
            <a:r>
              <a:rPr lang="da-DK" altLang="en-US" sz="2000" b="0" dirty="0">
                <a:latin typeface="Calibri" panose="020F0502020204030204" pitchFamily="34" charset="0"/>
                <a:cs typeface="Calibri" panose="020F0502020204030204" pitchFamily="34" charset="0"/>
              </a:rPr>
              <a:t> </a:t>
            </a:r>
            <a:r>
              <a:rPr lang="da-DK" altLang="en-US" sz="2000" b="1" dirty="0">
                <a:solidFill>
                  <a:schemeClr val="tx2"/>
                </a:solidFill>
                <a:latin typeface="Calibri" panose="020F0502020204030204" pitchFamily="34" charset="0"/>
                <a:cs typeface="Calibri" panose="020F0502020204030204" pitchFamily="34" charset="0"/>
              </a:rPr>
              <a:t>Well-defined market</a:t>
            </a:r>
            <a:r>
              <a:rPr lang="da-DK" altLang="en-US" sz="2000" b="0" dirty="0">
                <a:latin typeface="Calibri" panose="020F0502020204030204" pitchFamily="34" charset="0"/>
                <a:cs typeface="Calibri" panose="020F0502020204030204" pitchFamily="34" charset="0"/>
              </a:rPr>
              <a:t>, customer needs and integration of marketing activities</a:t>
            </a:r>
          </a:p>
          <a:p>
            <a:pPr>
              <a:spcBef>
                <a:spcPct val="20000"/>
              </a:spcBef>
              <a:buFont typeface="Arial" panose="020B0604020202020204" pitchFamily="34" charset="0"/>
              <a:buChar char="•"/>
              <a:defRPr/>
            </a:pPr>
            <a:r>
              <a:rPr lang="da-DK" altLang="en-US" sz="2000" b="0" dirty="0">
                <a:latin typeface="Calibri" panose="020F0502020204030204" pitchFamily="34" charset="0"/>
                <a:cs typeface="Calibri" panose="020F0502020204030204" pitchFamily="34" charset="0"/>
              </a:rPr>
              <a:t> </a:t>
            </a:r>
            <a:r>
              <a:rPr lang="en-GB" altLang="en-US" sz="2000" b="1" dirty="0">
                <a:solidFill>
                  <a:schemeClr val="tx2"/>
                </a:solidFill>
                <a:latin typeface="Calibri" panose="020F0502020204030204" pitchFamily="34" charset="0"/>
                <a:cs typeface="Calibri" panose="020F0502020204030204" pitchFamily="34" charset="0"/>
              </a:rPr>
              <a:t>Creating lasting relationships </a:t>
            </a:r>
            <a:r>
              <a:rPr lang="en-GB" altLang="en-US" sz="2000" b="0" dirty="0">
                <a:latin typeface="Calibri" panose="020F0502020204030204" pitchFamily="34" charset="0"/>
                <a:cs typeface="Calibri" panose="020F0502020204030204" pitchFamily="34" charset="0"/>
              </a:rPr>
              <a:t>based on customer value and satisfaction</a:t>
            </a:r>
          </a:p>
          <a:p>
            <a:pPr>
              <a:spcBef>
                <a:spcPct val="20000"/>
              </a:spcBef>
              <a:buFont typeface="Arial" panose="020B0604020202020204" pitchFamily="34" charset="0"/>
              <a:buChar char="•"/>
              <a:defRPr/>
            </a:pPr>
            <a:r>
              <a:rPr lang="cy-GB" altLang="en-US" sz="2000" b="1" dirty="0">
                <a:solidFill>
                  <a:schemeClr val="tx2"/>
                </a:solidFill>
                <a:latin typeface="Calibri" panose="020F0502020204030204" pitchFamily="34" charset="0"/>
                <a:cs typeface="Calibri" panose="020F0502020204030204" pitchFamily="34" charset="0"/>
              </a:rPr>
              <a:t>Delivering better ‘value</a:t>
            </a:r>
            <a:r>
              <a:rPr lang="cy-GB" altLang="en-US" sz="2000" dirty="0">
                <a:solidFill>
                  <a:schemeClr val="tx2"/>
                </a:solidFill>
                <a:latin typeface="Calibri" panose="020F0502020204030204" pitchFamily="34" charset="0"/>
                <a:cs typeface="Calibri" panose="020F0502020204030204" pitchFamily="34" charset="0"/>
              </a:rPr>
              <a:t>’ </a:t>
            </a:r>
            <a:r>
              <a:rPr lang="cy-GB" altLang="en-US" sz="2000" b="0" dirty="0">
                <a:latin typeface="Calibri" panose="020F0502020204030204" pitchFamily="34" charset="0"/>
                <a:cs typeface="Calibri" panose="020F0502020204030204" pitchFamily="34" charset="0"/>
              </a:rPr>
              <a:t>than your competitors</a:t>
            </a:r>
            <a:endParaRPr lang="en-GB" altLang="en-US" sz="2000" b="0" dirty="0">
              <a:latin typeface="Calibri" panose="020F0502020204030204" pitchFamily="34" charset="0"/>
              <a:cs typeface="Calibri" panose="020F0502020204030204" pitchFamily="34" charset="0"/>
            </a:endParaRPr>
          </a:p>
          <a:p>
            <a:endParaRPr lang="en-US" sz="2000" dirty="0">
              <a:latin typeface="Calibri" panose="020F0502020204030204" pitchFamily="34" charset="0"/>
              <a:cs typeface="Calibri" panose="020F0502020204030204" pitchFamily="34" charset="0"/>
            </a:endParaRPr>
          </a:p>
        </p:txBody>
      </p:sp>
      <p:grpSp>
        <p:nvGrpSpPr>
          <p:cNvPr id="15" name="Group 14">
            <a:extLst>
              <a:ext uri="{FF2B5EF4-FFF2-40B4-BE49-F238E27FC236}">
                <a16:creationId xmlns:a16="http://schemas.microsoft.com/office/drawing/2014/main" id="{21EF2727-8E20-4A5C-A608-65747B7A7F46}"/>
              </a:ext>
            </a:extLst>
          </p:cNvPr>
          <p:cNvGrpSpPr/>
          <p:nvPr/>
        </p:nvGrpSpPr>
        <p:grpSpPr>
          <a:xfrm>
            <a:off x="3076084" y="5813438"/>
            <a:ext cx="8643938" cy="642938"/>
            <a:chOff x="285750" y="5429250"/>
            <a:chExt cx="8643938" cy="642938"/>
          </a:xfrm>
        </p:grpSpPr>
        <p:sp>
          <p:nvSpPr>
            <p:cNvPr id="17" name="Rectangle 16">
              <a:extLst>
                <a:ext uri="{FF2B5EF4-FFF2-40B4-BE49-F238E27FC236}">
                  <a16:creationId xmlns:a16="http://schemas.microsoft.com/office/drawing/2014/main" id="{AF1697E5-EB27-48E2-B23A-C3425EAE22E2}"/>
                </a:ext>
              </a:extLst>
            </p:cNvPr>
            <p:cNvSpPr/>
            <p:nvPr/>
          </p:nvSpPr>
          <p:spPr bwMode="auto">
            <a:xfrm>
              <a:off x="285750" y="5429250"/>
              <a:ext cx="1571625" cy="642938"/>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Customer</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needs</a:t>
              </a:r>
            </a:p>
          </p:txBody>
        </p:sp>
        <p:sp>
          <p:nvSpPr>
            <p:cNvPr id="19" name="Rectangle 18">
              <a:extLst>
                <a:ext uri="{FF2B5EF4-FFF2-40B4-BE49-F238E27FC236}">
                  <a16:creationId xmlns:a16="http://schemas.microsoft.com/office/drawing/2014/main" id="{A860EC85-3EB6-44BF-9743-AFCEE73CD96B}"/>
                </a:ext>
              </a:extLst>
            </p:cNvPr>
            <p:cNvSpPr/>
            <p:nvPr/>
          </p:nvSpPr>
          <p:spPr bwMode="auto">
            <a:xfrm>
              <a:off x="2643188" y="5429250"/>
              <a:ext cx="1785937" cy="571500"/>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Potential</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market opportunities</a:t>
              </a:r>
            </a:p>
          </p:txBody>
        </p:sp>
        <p:sp>
          <p:nvSpPr>
            <p:cNvPr id="21" name="Rectangle 20">
              <a:extLst>
                <a:ext uri="{FF2B5EF4-FFF2-40B4-BE49-F238E27FC236}">
                  <a16:creationId xmlns:a16="http://schemas.microsoft.com/office/drawing/2014/main" id="{C9C52F2F-957B-4D0B-996B-E6606F973042}"/>
                </a:ext>
              </a:extLst>
            </p:cNvPr>
            <p:cNvSpPr/>
            <p:nvPr/>
          </p:nvSpPr>
          <p:spPr bwMode="auto">
            <a:xfrm>
              <a:off x="5143500" y="5429250"/>
              <a:ext cx="1714500" cy="571500"/>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400" b="1" i="0" u="none" strike="noStrike" kern="0" cap="none" spc="0" normalizeH="0" baseline="0" noProof="0" dirty="0">
                  <a:ln>
                    <a:noFill/>
                  </a:ln>
                  <a:solidFill>
                    <a:prstClr val="black"/>
                  </a:solidFill>
                  <a:effectLst/>
                  <a:uLnTx/>
                  <a:uFillTx/>
                  <a:latin typeface="Calibri" pitchFamily="34" charset="0"/>
                  <a:cs typeface="Calibri" pitchFamily="34" charset="0"/>
                </a:rPr>
                <a:t>Marketing products &amp; services</a:t>
              </a:r>
            </a:p>
          </p:txBody>
        </p:sp>
        <p:sp>
          <p:nvSpPr>
            <p:cNvPr id="23" name="Rectangle 22">
              <a:extLst>
                <a:ext uri="{FF2B5EF4-FFF2-40B4-BE49-F238E27FC236}">
                  <a16:creationId xmlns:a16="http://schemas.microsoft.com/office/drawing/2014/main" id="{25403FE3-A016-4AD4-82F0-C38B16F4ADD3}"/>
                </a:ext>
              </a:extLst>
            </p:cNvPr>
            <p:cNvSpPr/>
            <p:nvPr/>
          </p:nvSpPr>
          <p:spPr bwMode="auto">
            <a:xfrm>
              <a:off x="7643813" y="5429250"/>
              <a:ext cx="1285875" cy="500063"/>
            </a:xfrm>
            <a:prstGeom prst="rect">
              <a:avLst/>
            </a:prstGeom>
            <a:solidFill>
              <a:srgbClr val="E7E6E6">
                <a:lumMod val="40000"/>
                <a:lumOff val="60000"/>
              </a:srgbClr>
            </a:solidFill>
            <a:ln w="9525" cap="flat" cmpd="sng" algn="ctr">
              <a:solidFill>
                <a:sysClr val="windowText" lastClr="000000"/>
              </a:solidFill>
              <a:prstDash val="solid"/>
              <a:round/>
              <a:headEnd type="none" w="med" len="med"/>
              <a:tailEnd type="none" w="med" len="med"/>
            </a:ln>
            <a:effectLst/>
          </p:spPr>
          <p:txBody>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prstClr val="black"/>
                  </a:solidFill>
                  <a:effectLst/>
                  <a:uLnTx/>
                  <a:uFillTx/>
                  <a:latin typeface="Calibri" pitchFamily="34" charset="0"/>
                  <a:cs typeface="Calibri" pitchFamily="34" charset="0"/>
                </a:rPr>
                <a:t>Customer</a:t>
              </a:r>
            </a:p>
          </p:txBody>
        </p:sp>
        <p:cxnSp>
          <p:nvCxnSpPr>
            <p:cNvPr id="24" name="Straight Arrow Connector 9">
              <a:extLst>
                <a:ext uri="{FF2B5EF4-FFF2-40B4-BE49-F238E27FC236}">
                  <a16:creationId xmlns:a16="http://schemas.microsoft.com/office/drawing/2014/main" id="{80C93401-206B-4E10-AFAC-8BA4658DFB53}"/>
                </a:ext>
              </a:extLst>
            </p:cNvPr>
            <p:cNvCxnSpPr>
              <a:cxnSpLocks noChangeShapeType="1"/>
            </p:cNvCxnSpPr>
            <p:nvPr/>
          </p:nvCxnSpPr>
          <p:spPr bwMode="auto">
            <a:xfrm>
              <a:off x="1857375" y="5715000"/>
              <a:ext cx="714375" cy="1588"/>
            </a:xfrm>
            <a:prstGeom prst="straightConnector1">
              <a:avLst/>
            </a:prstGeom>
            <a:noFill/>
            <a:ln w="9525" algn="ctr">
              <a:solidFill>
                <a:sysClr val="windowText" lastClr="000000"/>
              </a:solidFill>
              <a:round/>
              <a:headEnd/>
              <a:tailEnd type="arrow" w="med" len="med"/>
            </a:ln>
            <a:extLst>
              <a:ext uri="{909E8E84-426E-40DD-AFC4-6F175D3DCCD1}">
                <a14:hiddenFill xmlns:a14="http://schemas.microsoft.com/office/drawing/2010/main">
                  <a:noFill/>
                </a14:hiddenFill>
              </a:ext>
            </a:extLst>
          </p:spPr>
        </p:cxnSp>
        <p:cxnSp>
          <p:nvCxnSpPr>
            <p:cNvPr id="25" name="Straight Arrow Connector 10">
              <a:extLst>
                <a:ext uri="{FF2B5EF4-FFF2-40B4-BE49-F238E27FC236}">
                  <a16:creationId xmlns:a16="http://schemas.microsoft.com/office/drawing/2014/main" id="{15CE1D8B-E186-47B3-86BA-97C454E7483C}"/>
                </a:ext>
              </a:extLst>
            </p:cNvPr>
            <p:cNvCxnSpPr>
              <a:cxnSpLocks noChangeShapeType="1"/>
            </p:cNvCxnSpPr>
            <p:nvPr/>
          </p:nvCxnSpPr>
          <p:spPr bwMode="auto">
            <a:xfrm>
              <a:off x="4429125" y="5715000"/>
              <a:ext cx="714375" cy="1588"/>
            </a:xfrm>
            <a:prstGeom prst="straightConnector1">
              <a:avLst/>
            </a:prstGeom>
            <a:noFill/>
            <a:ln w="9525" algn="ctr">
              <a:solidFill>
                <a:sysClr val="windowText" lastClr="000000"/>
              </a:solidFill>
              <a:round/>
              <a:headEnd/>
              <a:tailEnd type="arrow" w="med" len="med"/>
            </a:ln>
            <a:extLst>
              <a:ext uri="{909E8E84-426E-40DD-AFC4-6F175D3DCCD1}">
                <a14:hiddenFill xmlns:a14="http://schemas.microsoft.com/office/drawing/2010/main">
                  <a:noFill/>
                </a14:hiddenFill>
              </a:ext>
            </a:extLst>
          </p:spPr>
        </p:cxnSp>
        <p:cxnSp>
          <p:nvCxnSpPr>
            <p:cNvPr id="26" name="Straight Arrow Connector 11">
              <a:extLst>
                <a:ext uri="{FF2B5EF4-FFF2-40B4-BE49-F238E27FC236}">
                  <a16:creationId xmlns:a16="http://schemas.microsoft.com/office/drawing/2014/main" id="{EBBE3129-0C50-407B-B07C-7D9448A591F2}"/>
                </a:ext>
              </a:extLst>
            </p:cNvPr>
            <p:cNvCxnSpPr>
              <a:cxnSpLocks noChangeShapeType="1"/>
            </p:cNvCxnSpPr>
            <p:nvPr/>
          </p:nvCxnSpPr>
          <p:spPr bwMode="auto">
            <a:xfrm>
              <a:off x="6858000" y="5715000"/>
              <a:ext cx="714375" cy="1588"/>
            </a:xfrm>
            <a:prstGeom prst="straightConnector1">
              <a:avLst/>
            </a:prstGeom>
            <a:noFill/>
            <a:ln w="9525" algn="ctr">
              <a:solidFill>
                <a:sysClr val="windowText" lastClr="000000"/>
              </a:solidFill>
              <a:round/>
              <a:headEnd/>
              <a:tailEnd type="arrow" w="med" len="med"/>
            </a:ln>
            <a:extLst>
              <a:ext uri="{909E8E84-426E-40DD-AFC4-6F175D3DCCD1}">
                <a14:hiddenFill xmlns:a14="http://schemas.microsoft.com/office/drawing/2010/main">
                  <a:noFill/>
                </a14:hiddenFill>
              </a:ext>
            </a:extLst>
          </p:spPr>
        </p:cxnSp>
      </p:grpSp>
    </p:spTree>
    <p:extLst>
      <p:ext uri="{BB962C8B-B14F-4D97-AF65-F5344CB8AC3E}">
        <p14:creationId xmlns:p14="http://schemas.microsoft.com/office/powerpoint/2010/main" val="45928862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3E3553-D2A2-4B81-B584-D3256BA260FF}"/>
              </a:ext>
            </a:extLst>
          </p:cNvPr>
          <p:cNvSpPr>
            <a:spLocks noGrp="1"/>
          </p:cNvSpPr>
          <p:nvPr>
            <p:ph type="title"/>
          </p:nvPr>
        </p:nvSpPr>
        <p:spPr>
          <a:xfrm>
            <a:off x="6069423" y="6143626"/>
            <a:ext cx="6122577" cy="610863"/>
          </a:xfrm>
        </p:spPr>
        <p:txBody>
          <a:bodyPr anchor="b">
            <a:noAutofit/>
          </a:bodyPr>
          <a:lstStyle/>
          <a:p>
            <a:r>
              <a:rPr lang="en-US" altLang="en-US" sz="3000" b="1" dirty="0">
                <a:latin typeface="Calibri" panose="020F0502020204030204" pitchFamily="34" charset="0"/>
                <a:cs typeface="Calibri" panose="020F0502020204030204" pitchFamily="34" charset="0"/>
              </a:rPr>
              <a:t>The Marketing Planning Process</a:t>
            </a:r>
            <a:endParaRPr lang="en-GB" sz="3000" dirty="0">
              <a:latin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2BB447E0-225D-4552-851F-E8D64F8CC55E}"/>
              </a:ext>
            </a:extLst>
          </p:cNvPr>
          <p:cNvSpPr/>
          <p:nvPr/>
        </p:nvSpPr>
        <p:spPr>
          <a:xfrm>
            <a:off x="179388" y="1152525"/>
            <a:ext cx="8785225" cy="477838"/>
          </a:xfrm>
          <a:prstGeom prst="rect">
            <a:avLst/>
          </a:prstGeom>
        </p:spPr>
        <p:style>
          <a:lnRef idx="2">
            <a:schemeClr val="accent4">
              <a:hueOff val="0"/>
              <a:satOff val="0"/>
              <a:lumOff val="0"/>
              <a:alphaOff val="0"/>
            </a:schemeClr>
          </a:lnRef>
          <a:fillRef idx="1">
            <a:schemeClr val="accent4">
              <a:alpha val="90000"/>
              <a:tint val="40000"/>
              <a:hueOff val="0"/>
              <a:satOff val="0"/>
              <a:lumOff val="0"/>
              <a:alphaOff val="0"/>
            </a:schemeClr>
          </a:fillRef>
          <a:effectRef idx="0">
            <a:schemeClr val="accent4">
              <a:alpha val="90000"/>
              <a:tint val="40000"/>
              <a:hueOff val="0"/>
              <a:satOff val="0"/>
              <a:lumOff val="0"/>
              <a:alphaOff val="0"/>
            </a:schemeClr>
          </a:effectRef>
          <a:fontRef idx="minor">
            <a:schemeClr val="dk1">
              <a:hueOff val="0"/>
              <a:satOff val="0"/>
              <a:lumOff val="0"/>
              <a:alphaOff val="0"/>
            </a:schemeClr>
          </a:fontRef>
        </p:style>
      </p:sp>
      <p:sp>
        <p:nvSpPr>
          <p:cNvPr id="6" name="Rectangle 5">
            <a:extLst>
              <a:ext uri="{FF2B5EF4-FFF2-40B4-BE49-F238E27FC236}">
                <a16:creationId xmlns:a16="http://schemas.microsoft.com/office/drawing/2014/main" id="{11CB6EB8-FB3A-4200-BE85-23EDA1AE5DA2}"/>
              </a:ext>
            </a:extLst>
          </p:cNvPr>
          <p:cNvSpPr/>
          <p:nvPr/>
        </p:nvSpPr>
        <p:spPr>
          <a:xfrm>
            <a:off x="179388" y="2014538"/>
            <a:ext cx="8785225" cy="477837"/>
          </a:xfrm>
          <a:prstGeom prst="rect">
            <a:avLst/>
          </a:prstGeom>
        </p:spPr>
        <p:style>
          <a:lnRef idx="2">
            <a:schemeClr val="accent4">
              <a:hueOff val="0"/>
              <a:satOff val="0"/>
              <a:lumOff val="0"/>
              <a:alphaOff val="0"/>
            </a:schemeClr>
          </a:lnRef>
          <a:fillRef idx="1">
            <a:schemeClr val="accent4">
              <a:alpha val="90000"/>
              <a:tint val="40000"/>
              <a:hueOff val="0"/>
              <a:satOff val="0"/>
              <a:lumOff val="0"/>
              <a:alphaOff val="0"/>
            </a:schemeClr>
          </a:fillRef>
          <a:effectRef idx="0">
            <a:schemeClr val="accent4">
              <a:alpha val="90000"/>
              <a:tint val="40000"/>
              <a:hueOff val="0"/>
              <a:satOff val="0"/>
              <a:lumOff val="0"/>
              <a:alphaOff val="0"/>
            </a:schemeClr>
          </a:effectRef>
          <a:fontRef idx="minor">
            <a:schemeClr val="dk1">
              <a:hueOff val="0"/>
              <a:satOff val="0"/>
              <a:lumOff val="0"/>
              <a:alphaOff val="0"/>
            </a:schemeClr>
          </a:fontRef>
        </p:style>
      </p:sp>
      <p:sp>
        <p:nvSpPr>
          <p:cNvPr id="7" name="Rectangle 6">
            <a:extLst>
              <a:ext uri="{FF2B5EF4-FFF2-40B4-BE49-F238E27FC236}">
                <a16:creationId xmlns:a16="http://schemas.microsoft.com/office/drawing/2014/main" id="{111631AD-A943-4C5B-A1ED-7DB92C4AB9D1}"/>
              </a:ext>
            </a:extLst>
          </p:cNvPr>
          <p:cNvSpPr/>
          <p:nvPr/>
        </p:nvSpPr>
        <p:spPr>
          <a:xfrm>
            <a:off x="179388" y="2922588"/>
            <a:ext cx="8785225" cy="477837"/>
          </a:xfrm>
          <a:prstGeom prst="rect">
            <a:avLst/>
          </a:prstGeom>
        </p:spPr>
        <p:style>
          <a:lnRef idx="2">
            <a:schemeClr val="accent4">
              <a:hueOff val="0"/>
              <a:satOff val="0"/>
              <a:lumOff val="0"/>
              <a:alphaOff val="0"/>
            </a:schemeClr>
          </a:lnRef>
          <a:fillRef idx="1">
            <a:schemeClr val="accent4">
              <a:alpha val="90000"/>
              <a:tint val="40000"/>
              <a:hueOff val="0"/>
              <a:satOff val="0"/>
              <a:lumOff val="0"/>
              <a:alphaOff val="0"/>
            </a:schemeClr>
          </a:fillRef>
          <a:effectRef idx="0">
            <a:schemeClr val="accent4">
              <a:alpha val="90000"/>
              <a:tint val="40000"/>
              <a:hueOff val="0"/>
              <a:satOff val="0"/>
              <a:lumOff val="0"/>
              <a:alphaOff val="0"/>
            </a:schemeClr>
          </a:effectRef>
          <a:fontRef idx="minor">
            <a:schemeClr val="dk1">
              <a:hueOff val="0"/>
              <a:satOff val="0"/>
              <a:lumOff val="0"/>
              <a:alphaOff val="0"/>
            </a:schemeClr>
          </a:fontRef>
        </p:style>
      </p:sp>
      <p:sp>
        <p:nvSpPr>
          <p:cNvPr id="8" name="Rectangle 7">
            <a:extLst>
              <a:ext uri="{FF2B5EF4-FFF2-40B4-BE49-F238E27FC236}">
                <a16:creationId xmlns:a16="http://schemas.microsoft.com/office/drawing/2014/main" id="{15FA247E-4DE7-4D92-9FB2-99BE69B07228}"/>
              </a:ext>
            </a:extLst>
          </p:cNvPr>
          <p:cNvSpPr/>
          <p:nvPr/>
        </p:nvSpPr>
        <p:spPr>
          <a:xfrm>
            <a:off x="179388" y="3784600"/>
            <a:ext cx="8785225" cy="477838"/>
          </a:xfrm>
          <a:prstGeom prst="rect">
            <a:avLst/>
          </a:prstGeom>
        </p:spPr>
        <p:style>
          <a:lnRef idx="2">
            <a:schemeClr val="accent4">
              <a:hueOff val="0"/>
              <a:satOff val="0"/>
              <a:lumOff val="0"/>
              <a:alphaOff val="0"/>
            </a:schemeClr>
          </a:lnRef>
          <a:fillRef idx="1">
            <a:schemeClr val="accent4">
              <a:alpha val="90000"/>
              <a:tint val="40000"/>
              <a:hueOff val="0"/>
              <a:satOff val="0"/>
              <a:lumOff val="0"/>
              <a:alphaOff val="0"/>
            </a:schemeClr>
          </a:fillRef>
          <a:effectRef idx="0">
            <a:schemeClr val="accent4">
              <a:alpha val="90000"/>
              <a:tint val="40000"/>
              <a:hueOff val="0"/>
              <a:satOff val="0"/>
              <a:lumOff val="0"/>
              <a:alphaOff val="0"/>
            </a:schemeClr>
          </a:effectRef>
          <a:fontRef idx="minor">
            <a:schemeClr val="dk1">
              <a:hueOff val="0"/>
              <a:satOff val="0"/>
              <a:lumOff val="0"/>
              <a:alphaOff val="0"/>
            </a:schemeClr>
          </a:fontRef>
        </p:style>
      </p:sp>
      <p:sp>
        <p:nvSpPr>
          <p:cNvPr id="9" name="Rectangle 8">
            <a:extLst>
              <a:ext uri="{FF2B5EF4-FFF2-40B4-BE49-F238E27FC236}">
                <a16:creationId xmlns:a16="http://schemas.microsoft.com/office/drawing/2014/main" id="{F0546DD0-5041-46F9-8645-F87FDCD749FC}"/>
              </a:ext>
            </a:extLst>
          </p:cNvPr>
          <p:cNvSpPr/>
          <p:nvPr/>
        </p:nvSpPr>
        <p:spPr>
          <a:xfrm>
            <a:off x="179388" y="4645025"/>
            <a:ext cx="8785225" cy="479425"/>
          </a:xfrm>
          <a:prstGeom prst="rect">
            <a:avLst/>
          </a:prstGeom>
        </p:spPr>
        <p:style>
          <a:lnRef idx="2">
            <a:schemeClr val="accent4">
              <a:hueOff val="0"/>
              <a:satOff val="0"/>
              <a:lumOff val="0"/>
              <a:alphaOff val="0"/>
            </a:schemeClr>
          </a:lnRef>
          <a:fillRef idx="1">
            <a:schemeClr val="accent4">
              <a:alpha val="90000"/>
              <a:tint val="40000"/>
              <a:hueOff val="0"/>
              <a:satOff val="0"/>
              <a:lumOff val="0"/>
              <a:alphaOff val="0"/>
            </a:schemeClr>
          </a:fillRef>
          <a:effectRef idx="0">
            <a:schemeClr val="accent4">
              <a:alpha val="90000"/>
              <a:tint val="40000"/>
              <a:hueOff val="0"/>
              <a:satOff val="0"/>
              <a:lumOff val="0"/>
              <a:alphaOff val="0"/>
            </a:schemeClr>
          </a:effectRef>
          <a:fontRef idx="minor">
            <a:schemeClr val="dk1">
              <a:hueOff val="0"/>
              <a:satOff val="0"/>
              <a:lumOff val="0"/>
              <a:alphaOff val="0"/>
            </a:schemeClr>
          </a:fontRef>
        </p:style>
      </p:sp>
      <p:sp>
        <p:nvSpPr>
          <p:cNvPr id="10" name="Rectangle 9">
            <a:extLst>
              <a:ext uri="{FF2B5EF4-FFF2-40B4-BE49-F238E27FC236}">
                <a16:creationId xmlns:a16="http://schemas.microsoft.com/office/drawing/2014/main" id="{FCE89FAA-1433-4A21-ADA3-BEE5B44B98D5}"/>
              </a:ext>
            </a:extLst>
          </p:cNvPr>
          <p:cNvSpPr/>
          <p:nvPr/>
        </p:nvSpPr>
        <p:spPr>
          <a:xfrm>
            <a:off x="179388" y="5507038"/>
            <a:ext cx="8785225" cy="479425"/>
          </a:xfrm>
          <a:prstGeom prst="rect">
            <a:avLst/>
          </a:prstGeom>
        </p:spPr>
        <p:style>
          <a:lnRef idx="2">
            <a:schemeClr val="accent4">
              <a:hueOff val="0"/>
              <a:satOff val="0"/>
              <a:lumOff val="0"/>
              <a:alphaOff val="0"/>
            </a:schemeClr>
          </a:lnRef>
          <a:fillRef idx="1">
            <a:schemeClr val="accent4">
              <a:alpha val="90000"/>
              <a:tint val="40000"/>
              <a:hueOff val="0"/>
              <a:satOff val="0"/>
              <a:lumOff val="0"/>
              <a:alphaOff val="0"/>
            </a:schemeClr>
          </a:fillRef>
          <a:effectRef idx="0">
            <a:schemeClr val="accent4">
              <a:alpha val="90000"/>
              <a:tint val="40000"/>
              <a:hueOff val="0"/>
              <a:satOff val="0"/>
              <a:lumOff val="0"/>
              <a:alphaOff val="0"/>
            </a:schemeClr>
          </a:effectRef>
          <a:fontRef idx="minor">
            <a:schemeClr val="dk1">
              <a:hueOff val="0"/>
              <a:satOff val="0"/>
              <a:lumOff val="0"/>
              <a:alphaOff val="0"/>
            </a:schemeClr>
          </a:fontRef>
        </p:style>
      </p:sp>
      <p:grpSp>
        <p:nvGrpSpPr>
          <p:cNvPr id="11" name="Group 50">
            <a:extLst>
              <a:ext uri="{FF2B5EF4-FFF2-40B4-BE49-F238E27FC236}">
                <a16:creationId xmlns:a16="http://schemas.microsoft.com/office/drawing/2014/main" id="{8DFFD01B-10ED-42C0-B6BB-83CD816824EA}"/>
              </a:ext>
            </a:extLst>
          </p:cNvPr>
          <p:cNvGrpSpPr>
            <a:grpSpLocks/>
          </p:cNvGrpSpPr>
          <p:nvPr/>
        </p:nvGrpSpPr>
        <p:grpSpPr bwMode="auto">
          <a:xfrm>
            <a:off x="612775" y="871538"/>
            <a:ext cx="6183313" cy="4916487"/>
            <a:chOff x="612129" y="871700"/>
            <a:chExt cx="6183556" cy="4916240"/>
          </a:xfrm>
        </p:grpSpPr>
        <p:grpSp>
          <p:nvGrpSpPr>
            <p:cNvPr id="12" name="Group 6">
              <a:extLst>
                <a:ext uri="{FF2B5EF4-FFF2-40B4-BE49-F238E27FC236}">
                  <a16:creationId xmlns:a16="http://schemas.microsoft.com/office/drawing/2014/main" id="{30746CE5-804D-4C1F-AACF-DFF09ABF1AB7}"/>
                </a:ext>
              </a:extLst>
            </p:cNvPr>
            <p:cNvGrpSpPr>
              <a:grpSpLocks/>
            </p:cNvGrpSpPr>
            <p:nvPr/>
          </p:nvGrpSpPr>
          <p:grpSpPr bwMode="auto">
            <a:xfrm>
              <a:off x="612129" y="871700"/>
              <a:ext cx="6149657" cy="560880"/>
              <a:chOff x="432742" y="12007"/>
              <a:chExt cx="6149657" cy="560880"/>
            </a:xfrm>
          </p:grpSpPr>
          <p:sp>
            <p:nvSpPr>
              <p:cNvPr id="28" name="Rectangle: Rounded Corners 27">
                <a:extLst>
                  <a:ext uri="{FF2B5EF4-FFF2-40B4-BE49-F238E27FC236}">
                    <a16:creationId xmlns:a16="http://schemas.microsoft.com/office/drawing/2014/main" id="{85821829-179D-4309-BF26-715911D116D8}"/>
                  </a:ext>
                </a:extLst>
              </p:cNvPr>
              <p:cNvSpPr/>
              <p:nvPr/>
            </p:nvSpPr>
            <p:spPr>
              <a:xfrm>
                <a:off x="432742" y="12007"/>
                <a:ext cx="6150217" cy="560359"/>
              </a:xfrm>
              <a:prstGeom prst="roundRect">
                <a:avLst/>
              </a:prstGeom>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9" name="Rectangle: Rounded Corners 5">
                <a:extLst>
                  <a:ext uri="{FF2B5EF4-FFF2-40B4-BE49-F238E27FC236}">
                    <a16:creationId xmlns:a16="http://schemas.microsoft.com/office/drawing/2014/main" id="{10AE96A8-11D1-423A-BD86-6DECD3C982D9}"/>
                  </a:ext>
                </a:extLst>
              </p:cNvPr>
              <p:cNvSpPr txBox="1"/>
              <p:nvPr/>
            </p:nvSpPr>
            <p:spPr>
              <a:xfrm>
                <a:off x="459731" y="38993"/>
                <a:ext cx="6096240" cy="50638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1900" dirty="0"/>
                  <a:t>Business mission &amp; strategy</a:t>
                </a:r>
              </a:p>
            </p:txBody>
          </p:sp>
        </p:grpSp>
        <p:grpSp>
          <p:nvGrpSpPr>
            <p:cNvPr id="13" name="Group 9">
              <a:extLst>
                <a:ext uri="{FF2B5EF4-FFF2-40B4-BE49-F238E27FC236}">
                  <a16:creationId xmlns:a16="http://schemas.microsoft.com/office/drawing/2014/main" id="{67F9F4E3-B147-4801-9E61-9F38480B76B9}"/>
                </a:ext>
              </a:extLst>
            </p:cNvPr>
            <p:cNvGrpSpPr>
              <a:grpSpLocks/>
            </p:cNvGrpSpPr>
            <p:nvPr/>
          </p:nvGrpSpPr>
          <p:grpSpPr bwMode="auto">
            <a:xfrm>
              <a:off x="612129" y="2595380"/>
              <a:ext cx="6149657" cy="560880"/>
              <a:chOff x="432742" y="1735687"/>
              <a:chExt cx="6149657" cy="560880"/>
            </a:xfrm>
          </p:grpSpPr>
          <p:sp>
            <p:nvSpPr>
              <p:cNvPr id="26" name="Rectangle: Rounded Corners 25">
                <a:extLst>
                  <a:ext uri="{FF2B5EF4-FFF2-40B4-BE49-F238E27FC236}">
                    <a16:creationId xmlns:a16="http://schemas.microsoft.com/office/drawing/2014/main" id="{2B4E6344-D0AC-4232-B290-6D33C9D5CEDF}"/>
                  </a:ext>
                </a:extLst>
              </p:cNvPr>
              <p:cNvSpPr/>
              <p:nvPr/>
            </p:nvSpPr>
            <p:spPr>
              <a:xfrm>
                <a:off x="432742" y="1735945"/>
                <a:ext cx="6150217" cy="560359"/>
              </a:xfrm>
              <a:prstGeom prst="roundRect">
                <a:avLst/>
              </a:prstGeom>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7" name="Rectangle: Rounded Corners 9">
                <a:extLst>
                  <a:ext uri="{FF2B5EF4-FFF2-40B4-BE49-F238E27FC236}">
                    <a16:creationId xmlns:a16="http://schemas.microsoft.com/office/drawing/2014/main" id="{62CA325F-EDF9-41F9-8499-B272F769B31C}"/>
                  </a:ext>
                </a:extLst>
              </p:cNvPr>
              <p:cNvSpPr txBox="1"/>
              <p:nvPr/>
            </p:nvSpPr>
            <p:spPr>
              <a:xfrm>
                <a:off x="459731" y="1762931"/>
                <a:ext cx="6096240" cy="50638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1900" dirty="0"/>
                  <a:t>Marketing objectives</a:t>
                </a:r>
              </a:p>
            </p:txBody>
          </p:sp>
        </p:grpSp>
        <p:grpSp>
          <p:nvGrpSpPr>
            <p:cNvPr id="14" name="Group 11">
              <a:extLst>
                <a:ext uri="{FF2B5EF4-FFF2-40B4-BE49-F238E27FC236}">
                  <a16:creationId xmlns:a16="http://schemas.microsoft.com/office/drawing/2014/main" id="{DC3AE808-1E8F-460F-A589-6597841DF14C}"/>
                </a:ext>
              </a:extLst>
            </p:cNvPr>
            <p:cNvGrpSpPr>
              <a:grpSpLocks/>
            </p:cNvGrpSpPr>
            <p:nvPr/>
          </p:nvGrpSpPr>
          <p:grpSpPr bwMode="auto">
            <a:xfrm>
              <a:off x="618648" y="3503380"/>
              <a:ext cx="6149657" cy="560880"/>
              <a:chOff x="439261" y="2643687"/>
              <a:chExt cx="6149657" cy="560880"/>
            </a:xfrm>
          </p:grpSpPr>
          <p:sp>
            <p:nvSpPr>
              <p:cNvPr id="24" name="Rectangle: Rounded Corners 23">
                <a:extLst>
                  <a:ext uri="{FF2B5EF4-FFF2-40B4-BE49-F238E27FC236}">
                    <a16:creationId xmlns:a16="http://schemas.microsoft.com/office/drawing/2014/main" id="{9EEE48FD-AE2E-49F8-87F1-11B8B2121C5E}"/>
                  </a:ext>
                </a:extLst>
              </p:cNvPr>
              <p:cNvSpPr/>
              <p:nvPr/>
            </p:nvSpPr>
            <p:spPr>
              <a:xfrm>
                <a:off x="439092" y="2643950"/>
                <a:ext cx="6150217" cy="560359"/>
              </a:xfrm>
              <a:prstGeom prst="roundRect">
                <a:avLst/>
              </a:prstGeom>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5" name="Rectangle: Rounded Corners 12">
                <a:extLst>
                  <a:ext uri="{FF2B5EF4-FFF2-40B4-BE49-F238E27FC236}">
                    <a16:creationId xmlns:a16="http://schemas.microsoft.com/office/drawing/2014/main" id="{8498D5CA-536D-4BDA-B3C2-C0F962E8292B}"/>
                  </a:ext>
                </a:extLst>
              </p:cNvPr>
              <p:cNvSpPr txBox="1"/>
              <p:nvPr/>
            </p:nvSpPr>
            <p:spPr>
              <a:xfrm>
                <a:off x="466081" y="2670936"/>
                <a:ext cx="6096240" cy="50638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1900" dirty="0"/>
                  <a:t>Marketing strategy</a:t>
                </a:r>
              </a:p>
            </p:txBody>
          </p:sp>
        </p:grpSp>
        <p:grpSp>
          <p:nvGrpSpPr>
            <p:cNvPr id="15" name="Group 13">
              <a:extLst>
                <a:ext uri="{FF2B5EF4-FFF2-40B4-BE49-F238E27FC236}">
                  <a16:creationId xmlns:a16="http://schemas.microsoft.com/office/drawing/2014/main" id="{88748303-4F45-4AC3-95C6-2C0BD7A075D2}"/>
                </a:ext>
              </a:extLst>
            </p:cNvPr>
            <p:cNvGrpSpPr>
              <a:grpSpLocks/>
            </p:cNvGrpSpPr>
            <p:nvPr/>
          </p:nvGrpSpPr>
          <p:grpSpPr bwMode="auto">
            <a:xfrm>
              <a:off x="618648" y="4365220"/>
              <a:ext cx="6149657" cy="560880"/>
              <a:chOff x="439261" y="3505527"/>
              <a:chExt cx="6149657" cy="560880"/>
            </a:xfrm>
          </p:grpSpPr>
          <p:sp>
            <p:nvSpPr>
              <p:cNvPr id="22" name="Rectangle: Rounded Corners 21">
                <a:extLst>
                  <a:ext uri="{FF2B5EF4-FFF2-40B4-BE49-F238E27FC236}">
                    <a16:creationId xmlns:a16="http://schemas.microsoft.com/office/drawing/2014/main" id="{13896D6F-A7E8-45AB-8940-EEDEEFCAFF0D}"/>
                  </a:ext>
                </a:extLst>
              </p:cNvPr>
              <p:cNvSpPr/>
              <p:nvPr/>
            </p:nvSpPr>
            <p:spPr>
              <a:xfrm>
                <a:off x="439092" y="3505918"/>
                <a:ext cx="6150217" cy="560360"/>
              </a:xfrm>
              <a:prstGeom prst="roundRect">
                <a:avLst/>
              </a:prstGeom>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3" name="Rectangle: Rounded Corners 15">
                <a:extLst>
                  <a:ext uri="{FF2B5EF4-FFF2-40B4-BE49-F238E27FC236}">
                    <a16:creationId xmlns:a16="http://schemas.microsoft.com/office/drawing/2014/main" id="{08C11FAC-C176-44A8-9424-F107D851D985}"/>
                  </a:ext>
                </a:extLst>
              </p:cNvPr>
              <p:cNvSpPr txBox="1"/>
              <p:nvPr/>
            </p:nvSpPr>
            <p:spPr>
              <a:xfrm>
                <a:off x="466081" y="3532905"/>
                <a:ext cx="6096240" cy="506387"/>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1900" dirty="0"/>
                  <a:t>Marketing actions</a:t>
                </a:r>
              </a:p>
            </p:txBody>
          </p:sp>
        </p:grpSp>
        <p:grpSp>
          <p:nvGrpSpPr>
            <p:cNvPr id="16" name="Group 15">
              <a:extLst>
                <a:ext uri="{FF2B5EF4-FFF2-40B4-BE49-F238E27FC236}">
                  <a16:creationId xmlns:a16="http://schemas.microsoft.com/office/drawing/2014/main" id="{F18FE232-A0BD-4141-A50D-E84D7F3F6D0D}"/>
                </a:ext>
              </a:extLst>
            </p:cNvPr>
            <p:cNvGrpSpPr>
              <a:grpSpLocks/>
            </p:cNvGrpSpPr>
            <p:nvPr/>
          </p:nvGrpSpPr>
          <p:grpSpPr bwMode="auto">
            <a:xfrm>
              <a:off x="618648" y="5227060"/>
              <a:ext cx="6149657" cy="560880"/>
              <a:chOff x="439261" y="4367367"/>
              <a:chExt cx="6149657" cy="560880"/>
            </a:xfrm>
          </p:grpSpPr>
          <p:sp>
            <p:nvSpPr>
              <p:cNvPr id="20" name="Rectangle: Rounded Corners 19">
                <a:extLst>
                  <a:ext uri="{FF2B5EF4-FFF2-40B4-BE49-F238E27FC236}">
                    <a16:creationId xmlns:a16="http://schemas.microsoft.com/office/drawing/2014/main" id="{192290B1-64A5-43BB-A501-57C585B6EDC7}"/>
                  </a:ext>
                </a:extLst>
              </p:cNvPr>
              <p:cNvSpPr/>
              <p:nvPr/>
            </p:nvSpPr>
            <p:spPr>
              <a:xfrm>
                <a:off x="439092" y="4367888"/>
                <a:ext cx="6150217" cy="560359"/>
              </a:xfrm>
              <a:prstGeom prst="roundRect">
                <a:avLst/>
              </a:prstGeom>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1" name="Rectangle: Rounded Corners 18">
                <a:extLst>
                  <a:ext uri="{FF2B5EF4-FFF2-40B4-BE49-F238E27FC236}">
                    <a16:creationId xmlns:a16="http://schemas.microsoft.com/office/drawing/2014/main" id="{6035F530-F282-4C9F-92FE-02B968836049}"/>
                  </a:ext>
                </a:extLst>
              </p:cNvPr>
              <p:cNvSpPr txBox="1"/>
              <p:nvPr/>
            </p:nvSpPr>
            <p:spPr>
              <a:xfrm>
                <a:off x="466081" y="4394874"/>
                <a:ext cx="6096240" cy="50638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1900" dirty="0"/>
                  <a:t>Marketing performance</a:t>
                </a:r>
              </a:p>
            </p:txBody>
          </p:sp>
        </p:grpSp>
        <p:grpSp>
          <p:nvGrpSpPr>
            <p:cNvPr id="17" name="Group 47">
              <a:extLst>
                <a:ext uri="{FF2B5EF4-FFF2-40B4-BE49-F238E27FC236}">
                  <a16:creationId xmlns:a16="http://schemas.microsoft.com/office/drawing/2014/main" id="{29E8BF35-F807-486F-9589-5E2E8E11317C}"/>
                </a:ext>
              </a:extLst>
            </p:cNvPr>
            <p:cNvGrpSpPr>
              <a:grpSpLocks/>
            </p:cNvGrpSpPr>
            <p:nvPr/>
          </p:nvGrpSpPr>
          <p:grpSpPr bwMode="auto">
            <a:xfrm>
              <a:off x="646028" y="1740370"/>
              <a:ext cx="6149657" cy="560880"/>
              <a:chOff x="439261" y="920007"/>
              <a:chExt cx="6149657" cy="560880"/>
            </a:xfrm>
          </p:grpSpPr>
          <p:sp>
            <p:nvSpPr>
              <p:cNvPr id="18" name="Rectangle: Rounded Corners 17">
                <a:extLst>
                  <a:ext uri="{FF2B5EF4-FFF2-40B4-BE49-F238E27FC236}">
                    <a16:creationId xmlns:a16="http://schemas.microsoft.com/office/drawing/2014/main" id="{FADF7367-8C9B-4539-AECE-31698CEAFC4B}"/>
                  </a:ext>
                </a:extLst>
              </p:cNvPr>
              <p:cNvSpPr/>
              <p:nvPr/>
            </p:nvSpPr>
            <p:spPr>
              <a:xfrm>
                <a:off x="438701" y="919655"/>
                <a:ext cx="6150217" cy="561947"/>
              </a:xfrm>
              <a:prstGeom prst="roundRect">
                <a:avLst/>
              </a:prstGeom>
            </p:spPr>
            <p:style>
              <a:lnRef idx="2">
                <a:schemeClr val="accent4">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9" name="Rectangle: Rounded Corners 4">
                <a:extLst>
                  <a:ext uri="{FF2B5EF4-FFF2-40B4-BE49-F238E27FC236}">
                    <a16:creationId xmlns:a16="http://schemas.microsoft.com/office/drawing/2014/main" id="{7B4156D4-34AC-453F-AC35-8CC67C2504A9}"/>
                  </a:ext>
                </a:extLst>
              </p:cNvPr>
              <p:cNvSpPr txBox="1"/>
              <p:nvPr/>
            </p:nvSpPr>
            <p:spPr>
              <a:xfrm>
                <a:off x="465689" y="946642"/>
                <a:ext cx="6096240" cy="507975"/>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lIns="232442" tIns="0" rIns="232442" bIns="0" spcCol="1270" anchor="ctr"/>
              <a:lstStyle/>
              <a:p>
                <a:pPr defTabSz="844550">
                  <a:lnSpc>
                    <a:spcPct val="90000"/>
                  </a:lnSpc>
                  <a:spcAft>
                    <a:spcPct val="35000"/>
                  </a:spcAft>
                  <a:defRPr/>
                </a:pPr>
                <a:r>
                  <a:rPr lang="en-IE" sz="1900" dirty="0"/>
                  <a:t>Environmental &amp; customer analysis</a:t>
                </a:r>
              </a:p>
            </p:txBody>
          </p:sp>
        </p:grpSp>
      </p:grpSp>
    </p:spTree>
    <p:extLst>
      <p:ext uri="{BB962C8B-B14F-4D97-AF65-F5344CB8AC3E}">
        <p14:creationId xmlns:p14="http://schemas.microsoft.com/office/powerpoint/2010/main" val="32210137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DCA79E0-C3A3-4B15-9474-4C66293F0C5B}"/>
              </a:ext>
            </a:extLst>
          </p:cNvPr>
          <p:cNvSpPr>
            <a:spLocks noGrp="1"/>
          </p:cNvSpPr>
          <p:nvPr>
            <p:ph type="title"/>
          </p:nvPr>
        </p:nvSpPr>
        <p:spPr/>
        <p:txBody>
          <a:bodyPr>
            <a:normAutofit/>
          </a:bodyPr>
          <a:lstStyle/>
          <a:p>
            <a:r>
              <a:rPr lang="en-GB" dirty="0">
                <a:latin typeface="Calibri" panose="020F0502020204030204" pitchFamily="34" charset="0"/>
                <a:cs typeface="Calibri" panose="020F0502020204030204" pitchFamily="34" charset="0"/>
              </a:rPr>
              <a:t>Marketing Planning</a:t>
            </a:r>
          </a:p>
        </p:txBody>
      </p:sp>
      <p:pic>
        <p:nvPicPr>
          <p:cNvPr id="8" name="Picture 4">
            <a:extLst>
              <a:ext uri="{FF2B5EF4-FFF2-40B4-BE49-F238E27FC236}">
                <a16:creationId xmlns:a16="http://schemas.microsoft.com/office/drawing/2014/main" id="{2A52101E-1A3D-4D2B-9F28-ADE388CDB07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64512" y="-4665"/>
            <a:ext cx="3062288" cy="685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97196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9522" b="9522"/>
          <a:stretch>
            <a:fillRect/>
          </a:stretch>
        </p:blipFill>
        <p:spPr/>
      </p:pic>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1869874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issPresentation C_Win32_MW_JS_SL_v2.potx" id="{230A82CA-9023-4220-9E5B-0E652CF31B20}" vid="{96196EC2-C392-482E-BF29-9BD12A626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2.xml><?xml version="1.0" encoding="utf-8"?>
<ds:datastoreItem xmlns:ds="http://schemas.openxmlformats.org/officeDocument/2006/customXml" ds:itemID="{94F21D10-BD83-491A-AAA6-945C2DB1EB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EC1AB0-9704-404D-B6D3-819D938AC55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Geometric annual presentation</Template>
  <TotalTime>72</TotalTime>
  <Words>708</Words>
  <Application>Microsoft Office PowerPoint</Application>
  <PresentationFormat>Widescreen</PresentationFormat>
  <Paragraphs>107</Paragraphs>
  <Slides>21</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Comic Sans MS</vt:lpstr>
      <vt:lpstr>Franklin Gothic Book</vt:lpstr>
      <vt:lpstr>Franklin Gothic Demi</vt:lpstr>
      <vt:lpstr>Wingdings</vt:lpstr>
      <vt:lpstr>Theme1</vt:lpstr>
      <vt:lpstr>Introduction to  Marketing Management &amp; The Marketing Concept</vt:lpstr>
      <vt:lpstr>Questions? </vt:lpstr>
      <vt:lpstr>Marketing is “the process by which companies create value for customers and build strong customer relationships to capture value from customers in return”.   (Kotler, Armstrong, Harris and Piercy, 2013) </vt:lpstr>
      <vt:lpstr>“Management must think of itself not as producing products, but as providing customer-creating value satisfactions. It must push this idea and everything it means and requires into every nook and cranny of the organisation. It has to do this continuously and with the kind of flair that excites and stimulates the people in it”.  (Theodore Levitt, 1960) </vt:lpstr>
      <vt:lpstr>“Because the purpose of business is to create and keep customers, it has only two central functions – marketing and innovation. The basic function of marketing is to attract and retain customers at a profit”.   (Drucker in Fahy &amp; Jobber, 2019) </vt:lpstr>
      <vt:lpstr>What Is The Marketing Concept?</vt:lpstr>
      <vt:lpstr>Evolution of Marketing</vt:lpstr>
      <vt:lpstr>Evolution of Marketing – Dr Philip Kottler </vt:lpstr>
      <vt:lpstr>Market-Oriented vs Internally Orientated Businesses</vt:lpstr>
      <vt:lpstr>PowerPoint Presentation</vt:lpstr>
      <vt:lpstr>The Nature of Customer Value</vt:lpstr>
      <vt:lpstr>Forms of Customer Value</vt:lpstr>
      <vt:lpstr>All kinds of organizations are now becoming proficient users of customer relationship management systems (CRMs) to get to know their customers better and to interact with them on a regular basis.  </vt:lpstr>
      <vt:lpstr>PowerPoint Presentation</vt:lpstr>
      <vt:lpstr>PowerPoint Presentation</vt:lpstr>
      <vt:lpstr>Effective Marketing Mix </vt:lpstr>
      <vt:lpstr>A Simple Model of the Marketing Process</vt:lpstr>
      <vt:lpstr>The Marketing Concept</vt:lpstr>
      <vt:lpstr>The Marketing Planning Process</vt:lpstr>
      <vt:lpstr>Marketing Planning</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Marketing Management &amp; The Marketing Concept</dc:title>
  <dc:creator>Davina Evans</dc:creator>
  <cp:lastModifiedBy>Davina Evans</cp:lastModifiedBy>
  <cp:revision>9</cp:revision>
  <dcterms:created xsi:type="dcterms:W3CDTF">2022-04-26T18:12:51Z</dcterms:created>
  <dcterms:modified xsi:type="dcterms:W3CDTF">2022-04-26T19:25:49Z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