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8" r:id="rId2"/>
    <p:sldId id="277" r:id="rId3"/>
    <p:sldId id="291" r:id="rId4"/>
    <p:sldId id="260" r:id="rId5"/>
    <p:sldId id="259" r:id="rId6"/>
    <p:sldId id="261" r:id="rId7"/>
    <p:sldId id="264" r:id="rId8"/>
    <p:sldId id="285" r:id="rId9"/>
    <p:sldId id="263" r:id="rId10"/>
    <p:sldId id="286" r:id="rId11"/>
    <p:sldId id="287" r:id="rId12"/>
    <p:sldId id="288" r:id="rId13"/>
    <p:sldId id="262" r:id="rId14"/>
    <p:sldId id="292" r:id="rId15"/>
    <p:sldId id="293" r:id="rId16"/>
    <p:sldId id="265" r:id="rId17"/>
    <p:sldId id="266" r:id="rId18"/>
    <p:sldId id="267" r:id="rId19"/>
    <p:sldId id="268" r:id="rId20"/>
    <p:sldId id="269" r:id="rId21"/>
    <p:sldId id="271" r:id="rId22"/>
    <p:sldId id="272" r:id="rId23"/>
    <p:sldId id="273" r:id="rId24"/>
    <p:sldId id="274" r:id="rId25"/>
    <p:sldId id="275" r:id="rId26"/>
    <p:sldId id="276" r:id="rId27"/>
    <p:sldId id="282" r:id="rId28"/>
    <p:sldId id="281" r:id="rId29"/>
    <p:sldId id="283" r:id="rId30"/>
    <p:sldId id="289" r:id="rId31"/>
    <p:sldId id="290" r:id="rId32"/>
    <p:sldId id="284"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544232-6529-4374-848A-75CC31121F16}" type="doc">
      <dgm:prSet loTypeId="urn:microsoft.com/office/officeart/2005/8/layout/radial3" loCatId="relationship" qsTypeId="urn:microsoft.com/office/officeart/2005/8/quickstyle/simple1" qsCatId="simple" csTypeId="urn:microsoft.com/office/officeart/2005/8/colors/colorful1" csCatId="colorful" phldr="1"/>
      <dgm:spPr/>
      <dgm:t>
        <a:bodyPr/>
        <a:lstStyle/>
        <a:p>
          <a:endParaRPr lang="en-GB"/>
        </a:p>
      </dgm:t>
    </dgm:pt>
    <dgm:pt modelId="{54CD55AC-C2FD-4D30-9271-1CCADA35D702}">
      <dgm:prSet phldrT="[Text]" custT="1"/>
      <dgm:spPr/>
      <dgm:t>
        <a:bodyPr/>
        <a:lstStyle/>
        <a:p>
          <a:endParaRPr lang="en-GB" sz="1800" dirty="0"/>
        </a:p>
      </dgm:t>
    </dgm:pt>
    <dgm:pt modelId="{0304D313-AC95-4A74-9184-51C264656519}" type="parTrans" cxnId="{E4D8019D-BBF5-4B42-97CD-60C0D64099B0}">
      <dgm:prSet/>
      <dgm:spPr/>
      <dgm:t>
        <a:bodyPr/>
        <a:lstStyle/>
        <a:p>
          <a:endParaRPr lang="en-GB"/>
        </a:p>
      </dgm:t>
    </dgm:pt>
    <dgm:pt modelId="{1FF4654E-3AD2-428E-9663-DB1C7C6A05A9}" type="sibTrans" cxnId="{E4D8019D-BBF5-4B42-97CD-60C0D64099B0}">
      <dgm:prSet/>
      <dgm:spPr/>
      <dgm:t>
        <a:bodyPr/>
        <a:lstStyle/>
        <a:p>
          <a:endParaRPr lang="en-GB"/>
        </a:p>
      </dgm:t>
    </dgm:pt>
    <dgm:pt modelId="{425A3777-1FD6-4B25-A944-98B1231CD24C}">
      <dgm:prSet phldrT="[Text]"/>
      <dgm:spPr/>
      <dgm:t>
        <a:bodyPr/>
        <a:lstStyle/>
        <a:p>
          <a:r>
            <a:rPr lang="en-GB" dirty="0" smtClean="0"/>
            <a:t>Family</a:t>
          </a:r>
          <a:endParaRPr lang="en-GB" dirty="0"/>
        </a:p>
      </dgm:t>
    </dgm:pt>
    <dgm:pt modelId="{B91CC09B-DB17-4BBA-9523-77578006D372}" type="parTrans" cxnId="{AECEBDB5-7D99-430A-A1C6-AA0506515DA5}">
      <dgm:prSet/>
      <dgm:spPr/>
      <dgm:t>
        <a:bodyPr/>
        <a:lstStyle/>
        <a:p>
          <a:endParaRPr lang="en-GB"/>
        </a:p>
      </dgm:t>
    </dgm:pt>
    <dgm:pt modelId="{B28E6288-D979-43D1-8F37-19DA9BBC1A41}" type="sibTrans" cxnId="{AECEBDB5-7D99-430A-A1C6-AA0506515DA5}">
      <dgm:prSet/>
      <dgm:spPr/>
      <dgm:t>
        <a:bodyPr/>
        <a:lstStyle/>
        <a:p>
          <a:endParaRPr lang="en-GB"/>
        </a:p>
      </dgm:t>
    </dgm:pt>
    <dgm:pt modelId="{39091BAF-8593-4494-B293-53EBCC454097}">
      <dgm:prSet phldrT="[Text]"/>
      <dgm:spPr/>
      <dgm:t>
        <a:bodyPr/>
        <a:lstStyle/>
        <a:p>
          <a:r>
            <a:rPr lang="en-GB" dirty="0" smtClean="0"/>
            <a:t>Religion</a:t>
          </a:r>
          <a:endParaRPr lang="en-GB" dirty="0"/>
        </a:p>
      </dgm:t>
    </dgm:pt>
    <dgm:pt modelId="{7E7374F9-660D-4939-AF3C-35F91B0E88FA}" type="parTrans" cxnId="{46E16BAE-375C-4CE5-9610-37202DC94DEC}">
      <dgm:prSet/>
      <dgm:spPr/>
      <dgm:t>
        <a:bodyPr/>
        <a:lstStyle/>
        <a:p>
          <a:endParaRPr lang="en-GB"/>
        </a:p>
      </dgm:t>
    </dgm:pt>
    <dgm:pt modelId="{56302412-2602-49A6-8A5A-5B30C1169D6E}" type="sibTrans" cxnId="{46E16BAE-375C-4CE5-9610-37202DC94DEC}">
      <dgm:prSet/>
      <dgm:spPr/>
      <dgm:t>
        <a:bodyPr/>
        <a:lstStyle/>
        <a:p>
          <a:endParaRPr lang="en-GB"/>
        </a:p>
      </dgm:t>
    </dgm:pt>
    <dgm:pt modelId="{556F0A1A-621D-4E84-920E-4D55D201FE3B}">
      <dgm:prSet phldrT="[Text]"/>
      <dgm:spPr/>
      <dgm:t>
        <a:bodyPr/>
        <a:lstStyle/>
        <a:p>
          <a:r>
            <a:rPr lang="en-GB" dirty="0" smtClean="0"/>
            <a:t>Peer Group</a:t>
          </a:r>
          <a:endParaRPr lang="en-GB" dirty="0"/>
        </a:p>
      </dgm:t>
    </dgm:pt>
    <dgm:pt modelId="{08EC3ECD-734F-4B93-B1FD-75FBC775772A}" type="parTrans" cxnId="{FB5894D7-8D48-4504-A0FB-3FCC817784FC}">
      <dgm:prSet/>
      <dgm:spPr/>
      <dgm:t>
        <a:bodyPr/>
        <a:lstStyle/>
        <a:p>
          <a:endParaRPr lang="en-GB"/>
        </a:p>
      </dgm:t>
    </dgm:pt>
    <dgm:pt modelId="{3B3EC874-705E-4E2B-8896-1DFD0F134575}" type="sibTrans" cxnId="{FB5894D7-8D48-4504-A0FB-3FCC817784FC}">
      <dgm:prSet/>
      <dgm:spPr/>
      <dgm:t>
        <a:bodyPr/>
        <a:lstStyle/>
        <a:p>
          <a:endParaRPr lang="en-GB"/>
        </a:p>
      </dgm:t>
    </dgm:pt>
    <dgm:pt modelId="{9FFE2F80-5433-4F81-9D82-90D57E5AFEAC}">
      <dgm:prSet phldrT="[Text]"/>
      <dgm:spPr/>
      <dgm:t>
        <a:bodyPr/>
        <a:lstStyle/>
        <a:p>
          <a:r>
            <a:rPr lang="en-GB" dirty="0" smtClean="0"/>
            <a:t>Education</a:t>
          </a:r>
          <a:endParaRPr lang="en-GB" dirty="0"/>
        </a:p>
      </dgm:t>
    </dgm:pt>
    <dgm:pt modelId="{24A8953E-638C-4CB6-9D3E-C03C2CFAADF2}" type="parTrans" cxnId="{2B3B7719-D021-4E93-80D9-E9819E3354F5}">
      <dgm:prSet/>
      <dgm:spPr/>
      <dgm:t>
        <a:bodyPr/>
        <a:lstStyle/>
        <a:p>
          <a:endParaRPr lang="en-GB"/>
        </a:p>
      </dgm:t>
    </dgm:pt>
    <dgm:pt modelId="{F84E8840-45AD-45EB-A381-383CAAA87DAE}" type="sibTrans" cxnId="{2B3B7719-D021-4E93-80D9-E9819E3354F5}">
      <dgm:prSet/>
      <dgm:spPr/>
      <dgm:t>
        <a:bodyPr/>
        <a:lstStyle/>
        <a:p>
          <a:endParaRPr lang="en-GB"/>
        </a:p>
      </dgm:t>
    </dgm:pt>
    <dgm:pt modelId="{64986F78-2000-4064-BC82-60CFC4FC91D5}">
      <dgm:prSet phldrT="[Text]"/>
      <dgm:spPr/>
      <dgm:t>
        <a:bodyPr/>
        <a:lstStyle/>
        <a:p>
          <a:r>
            <a:rPr lang="en-GB" dirty="0" smtClean="0"/>
            <a:t>Charities</a:t>
          </a:r>
          <a:endParaRPr lang="en-GB" dirty="0"/>
        </a:p>
      </dgm:t>
    </dgm:pt>
    <dgm:pt modelId="{745A0D9D-42C3-41FE-9BA4-FD479BC4E73A}" type="parTrans" cxnId="{101F93CA-758B-4AB7-BB34-0438004945C1}">
      <dgm:prSet/>
      <dgm:spPr/>
      <dgm:t>
        <a:bodyPr/>
        <a:lstStyle/>
        <a:p>
          <a:endParaRPr lang="en-GB"/>
        </a:p>
      </dgm:t>
    </dgm:pt>
    <dgm:pt modelId="{9E29BE60-F33B-4323-A104-31A8C602A300}" type="sibTrans" cxnId="{101F93CA-758B-4AB7-BB34-0438004945C1}">
      <dgm:prSet/>
      <dgm:spPr/>
      <dgm:t>
        <a:bodyPr/>
        <a:lstStyle/>
        <a:p>
          <a:endParaRPr lang="en-GB"/>
        </a:p>
      </dgm:t>
    </dgm:pt>
    <dgm:pt modelId="{6619D5C7-BBDD-4706-BAEF-573197732BA5}">
      <dgm:prSet/>
      <dgm:spPr/>
      <dgm:t>
        <a:bodyPr/>
        <a:lstStyle/>
        <a:p>
          <a:r>
            <a:rPr lang="en-GB" dirty="0" smtClean="0"/>
            <a:t>Government</a:t>
          </a:r>
          <a:endParaRPr lang="en-GB" dirty="0"/>
        </a:p>
      </dgm:t>
    </dgm:pt>
    <dgm:pt modelId="{B5AC640F-1825-470B-8AC4-6081BEE329B0}" type="parTrans" cxnId="{F70C8B24-EE2F-4350-BE84-933054F26FCC}">
      <dgm:prSet/>
      <dgm:spPr/>
      <dgm:t>
        <a:bodyPr/>
        <a:lstStyle/>
        <a:p>
          <a:endParaRPr lang="en-GB"/>
        </a:p>
      </dgm:t>
    </dgm:pt>
    <dgm:pt modelId="{881EE771-2AE2-4D23-BC08-EA84E4B54E6B}" type="sibTrans" cxnId="{F70C8B24-EE2F-4350-BE84-933054F26FCC}">
      <dgm:prSet/>
      <dgm:spPr/>
      <dgm:t>
        <a:bodyPr/>
        <a:lstStyle/>
        <a:p>
          <a:endParaRPr lang="en-GB"/>
        </a:p>
      </dgm:t>
    </dgm:pt>
    <dgm:pt modelId="{5696AAE5-789F-4E75-976E-4A31B28F58FB}">
      <dgm:prSet/>
      <dgm:spPr/>
      <dgm:t>
        <a:bodyPr/>
        <a:lstStyle/>
        <a:p>
          <a:r>
            <a:rPr lang="en-GB" dirty="0" smtClean="0"/>
            <a:t>The Media</a:t>
          </a:r>
          <a:endParaRPr lang="en-GB" dirty="0"/>
        </a:p>
      </dgm:t>
    </dgm:pt>
    <dgm:pt modelId="{FD6838F7-CF9C-41D3-8664-21E534681BBF}" type="parTrans" cxnId="{C2B1A952-CF8D-4202-851F-D52FD9F17E62}">
      <dgm:prSet/>
      <dgm:spPr/>
      <dgm:t>
        <a:bodyPr/>
        <a:lstStyle/>
        <a:p>
          <a:endParaRPr lang="en-GB"/>
        </a:p>
      </dgm:t>
    </dgm:pt>
    <dgm:pt modelId="{DA11509B-FD7B-43E0-BAFA-51FA54D21D2B}" type="sibTrans" cxnId="{C2B1A952-CF8D-4202-851F-D52FD9F17E62}">
      <dgm:prSet/>
      <dgm:spPr/>
      <dgm:t>
        <a:bodyPr/>
        <a:lstStyle/>
        <a:p>
          <a:endParaRPr lang="en-GB"/>
        </a:p>
      </dgm:t>
    </dgm:pt>
    <dgm:pt modelId="{DB311AB3-1372-4CDD-90C9-A7082C3BD6B4}" type="pres">
      <dgm:prSet presAssocID="{50544232-6529-4374-848A-75CC31121F16}" presName="composite" presStyleCnt="0">
        <dgm:presLayoutVars>
          <dgm:chMax val="1"/>
          <dgm:dir/>
          <dgm:resizeHandles val="exact"/>
        </dgm:presLayoutVars>
      </dgm:prSet>
      <dgm:spPr/>
      <dgm:t>
        <a:bodyPr/>
        <a:lstStyle/>
        <a:p>
          <a:endParaRPr lang="en-GB"/>
        </a:p>
      </dgm:t>
    </dgm:pt>
    <dgm:pt modelId="{ADDDE461-74EE-4BF6-8D86-32E1040B6FF7}" type="pres">
      <dgm:prSet presAssocID="{50544232-6529-4374-848A-75CC31121F16}" presName="radial" presStyleCnt="0">
        <dgm:presLayoutVars>
          <dgm:animLvl val="ctr"/>
        </dgm:presLayoutVars>
      </dgm:prSet>
      <dgm:spPr/>
      <dgm:t>
        <a:bodyPr/>
        <a:lstStyle/>
        <a:p>
          <a:endParaRPr lang="en-GB"/>
        </a:p>
      </dgm:t>
    </dgm:pt>
    <dgm:pt modelId="{CCE5468F-DA4F-4C3C-B814-03591ECE77B8}" type="pres">
      <dgm:prSet presAssocID="{54CD55AC-C2FD-4D30-9271-1CCADA35D702}" presName="centerShape" presStyleLbl="vennNode1" presStyleIdx="0" presStyleCnt="8"/>
      <dgm:spPr/>
      <dgm:t>
        <a:bodyPr/>
        <a:lstStyle/>
        <a:p>
          <a:endParaRPr lang="en-GB"/>
        </a:p>
      </dgm:t>
    </dgm:pt>
    <dgm:pt modelId="{FD1F71BA-4FD7-4F5C-ACFD-8347FB611181}" type="pres">
      <dgm:prSet presAssocID="{425A3777-1FD6-4B25-A944-98B1231CD24C}" presName="node" presStyleLbl="vennNode1" presStyleIdx="1" presStyleCnt="8" custScaleX="139317" custRadScaleRad="97794" custRadScaleInc="-4576">
        <dgm:presLayoutVars>
          <dgm:bulletEnabled val="1"/>
        </dgm:presLayoutVars>
      </dgm:prSet>
      <dgm:spPr/>
      <dgm:t>
        <a:bodyPr/>
        <a:lstStyle/>
        <a:p>
          <a:endParaRPr lang="en-GB"/>
        </a:p>
      </dgm:t>
    </dgm:pt>
    <dgm:pt modelId="{0D29C78F-A1CB-44AF-9504-BA4F7432598C}" type="pres">
      <dgm:prSet presAssocID="{39091BAF-8593-4494-B293-53EBCC454097}" presName="node" presStyleLbl="vennNode1" presStyleIdx="2" presStyleCnt="8" custScaleX="153705" custScaleY="96646" custRadScaleRad="117628" custRadScaleInc="9460">
        <dgm:presLayoutVars>
          <dgm:bulletEnabled val="1"/>
        </dgm:presLayoutVars>
      </dgm:prSet>
      <dgm:spPr/>
      <dgm:t>
        <a:bodyPr/>
        <a:lstStyle/>
        <a:p>
          <a:endParaRPr lang="en-GB"/>
        </a:p>
      </dgm:t>
    </dgm:pt>
    <dgm:pt modelId="{FC8EA2FE-D250-4351-B67A-52B217646AE2}" type="pres">
      <dgm:prSet presAssocID="{556F0A1A-621D-4E84-920E-4D55D201FE3B}" presName="node" presStyleLbl="vennNode1" presStyleIdx="3" presStyleCnt="8" custScaleX="132865" custRadScaleRad="114622" custRadScaleInc="-7183">
        <dgm:presLayoutVars>
          <dgm:bulletEnabled val="1"/>
        </dgm:presLayoutVars>
      </dgm:prSet>
      <dgm:spPr/>
      <dgm:t>
        <a:bodyPr/>
        <a:lstStyle/>
        <a:p>
          <a:endParaRPr lang="en-GB"/>
        </a:p>
      </dgm:t>
    </dgm:pt>
    <dgm:pt modelId="{A3A7D8F0-1AB6-4A6C-B448-85A4DEFED4B5}" type="pres">
      <dgm:prSet presAssocID="{9FFE2F80-5433-4F81-9D82-90D57E5AFEAC}" presName="node" presStyleLbl="vennNode1" presStyleIdx="4" presStyleCnt="8" custScaleX="145383" custRadScaleRad="105748" custRadScaleInc="-11387">
        <dgm:presLayoutVars>
          <dgm:bulletEnabled val="1"/>
        </dgm:presLayoutVars>
      </dgm:prSet>
      <dgm:spPr/>
      <dgm:t>
        <a:bodyPr/>
        <a:lstStyle/>
        <a:p>
          <a:endParaRPr lang="en-GB"/>
        </a:p>
      </dgm:t>
    </dgm:pt>
    <dgm:pt modelId="{5512BD19-74BF-44D3-B9AB-97ADE36C3D7C}" type="pres">
      <dgm:prSet presAssocID="{64986F78-2000-4064-BC82-60CFC4FC91D5}" presName="node" presStyleLbl="vennNode1" presStyleIdx="5" presStyleCnt="8" custScaleX="138476" custRadScaleRad="108488" custRadScaleInc="24117">
        <dgm:presLayoutVars>
          <dgm:bulletEnabled val="1"/>
        </dgm:presLayoutVars>
      </dgm:prSet>
      <dgm:spPr/>
      <dgm:t>
        <a:bodyPr/>
        <a:lstStyle/>
        <a:p>
          <a:endParaRPr lang="en-GB"/>
        </a:p>
      </dgm:t>
    </dgm:pt>
    <dgm:pt modelId="{8AE2871D-F231-42AA-8CDD-0839E3116A5C}" type="pres">
      <dgm:prSet presAssocID="{6619D5C7-BBDD-4706-BAEF-573197732BA5}" presName="node" presStyleLbl="vennNode1" presStyleIdx="6" presStyleCnt="8" custScaleX="147945" custRadScaleRad="117060" custRadScaleInc="12515">
        <dgm:presLayoutVars>
          <dgm:bulletEnabled val="1"/>
        </dgm:presLayoutVars>
      </dgm:prSet>
      <dgm:spPr/>
      <dgm:t>
        <a:bodyPr/>
        <a:lstStyle/>
        <a:p>
          <a:endParaRPr lang="en-GB"/>
        </a:p>
      </dgm:t>
    </dgm:pt>
    <dgm:pt modelId="{5F06EA02-D4DE-4870-BDF8-7F8CA91B5030}" type="pres">
      <dgm:prSet presAssocID="{5696AAE5-789F-4E75-976E-4A31B28F58FB}" presName="node" presStyleLbl="vennNode1" presStyleIdx="7" presStyleCnt="8" custScaleX="148049" custRadScaleRad="119404" custRadScaleInc="-13793">
        <dgm:presLayoutVars>
          <dgm:bulletEnabled val="1"/>
        </dgm:presLayoutVars>
      </dgm:prSet>
      <dgm:spPr/>
      <dgm:t>
        <a:bodyPr/>
        <a:lstStyle/>
        <a:p>
          <a:endParaRPr lang="en-GB"/>
        </a:p>
      </dgm:t>
    </dgm:pt>
  </dgm:ptLst>
  <dgm:cxnLst>
    <dgm:cxn modelId="{62FF7D10-9A3A-4B01-B8E2-CF04084815FA}" type="presOf" srcId="{425A3777-1FD6-4B25-A944-98B1231CD24C}" destId="{FD1F71BA-4FD7-4F5C-ACFD-8347FB611181}" srcOrd="0" destOrd="0" presId="urn:microsoft.com/office/officeart/2005/8/layout/radial3"/>
    <dgm:cxn modelId="{F36B9C70-5AF9-4DB3-846F-F7198DC19C5C}" type="presOf" srcId="{39091BAF-8593-4494-B293-53EBCC454097}" destId="{0D29C78F-A1CB-44AF-9504-BA4F7432598C}" srcOrd="0" destOrd="0" presId="urn:microsoft.com/office/officeart/2005/8/layout/radial3"/>
    <dgm:cxn modelId="{AECEBDB5-7D99-430A-A1C6-AA0506515DA5}" srcId="{54CD55AC-C2FD-4D30-9271-1CCADA35D702}" destId="{425A3777-1FD6-4B25-A944-98B1231CD24C}" srcOrd="0" destOrd="0" parTransId="{B91CC09B-DB17-4BBA-9523-77578006D372}" sibTransId="{B28E6288-D979-43D1-8F37-19DA9BBC1A41}"/>
    <dgm:cxn modelId="{E4D8019D-BBF5-4B42-97CD-60C0D64099B0}" srcId="{50544232-6529-4374-848A-75CC31121F16}" destId="{54CD55AC-C2FD-4D30-9271-1CCADA35D702}" srcOrd="0" destOrd="0" parTransId="{0304D313-AC95-4A74-9184-51C264656519}" sibTransId="{1FF4654E-3AD2-428E-9663-DB1C7C6A05A9}"/>
    <dgm:cxn modelId="{C2B1A952-CF8D-4202-851F-D52FD9F17E62}" srcId="{54CD55AC-C2FD-4D30-9271-1CCADA35D702}" destId="{5696AAE5-789F-4E75-976E-4A31B28F58FB}" srcOrd="6" destOrd="0" parTransId="{FD6838F7-CF9C-41D3-8664-21E534681BBF}" sibTransId="{DA11509B-FD7B-43E0-BAFA-51FA54D21D2B}"/>
    <dgm:cxn modelId="{41966914-4121-4433-B2DE-B691F92B0CC3}" type="presOf" srcId="{54CD55AC-C2FD-4D30-9271-1CCADA35D702}" destId="{CCE5468F-DA4F-4C3C-B814-03591ECE77B8}" srcOrd="0" destOrd="0" presId="urn:microsoft.com/office/officeart/2005/8/layout/radial3"/>
    <dgm:cxn modelId="{79641D57-AB76-44F5-9B06-DED9D852B15C}" type="presOf" srcId="{6619D5C7-BBDD-4706-BAEF-573197732BA5}" destId="{8AE2871D-F231-42AA-8CDD-0839E3116A5C}" srcOrd="0" destOrd="0" presId="urn:microsoft.com/office/officeart/2005/8/layout/radial3"/>
    <dgm:cxn modelId="{2B3B7719-D021-4E93-80D9-E9819E3354F5}" srcId="{54CD55AC-C2FD-4D30-9271-1CCADA35D702}" destId="{9FFE2F80-5433-4F81-9D82-90D57E5AFEAC}" srcOrd="3" destOrd="0" parTransId="{24A8953E-638C-4CB6-9D3E-C03C2CFAADF2}" sibTransId="{F84E8840-45AD-45EB-A381-383CAAA87DAE}"/>
    <dgm:cxn modelId="{F70C8B24-EE2F-4350-BE84-933054F26FCC}" srcId="{54CD55AC-C2FD-4D30-9271-1CCADA35D702}" destId="{6619D5C7-BBDD-4706-BAEF-573197732BA5}" srcOrd="5" destOrd="0" parTransId="{B5AC640F-1825-470B-8AC4-6081BEE329B0}" sibTransId="{881EE771-2AE2-4D23-BC08-EA84E4B54E6B}"/>
    <dgm:cxn modelId="{F1153FE8-F0A2-4F2D-AE4B-5A7ECBD3BA73}" type="presOf" srcId="{5696AAE5-789F-4E75-976E-4A31B28F58FB}" destId="{5F06EA02-D4DE-4870-BDF8-7F8CA91B5030}" srcOrd="0" destOrd="0" presId="urn:microsoft.com/office/officeart/2005/8/layout/radial3"/>
    <dgm:cxn modelId="{2E6B0136-5335-4E4F-A197-5420995E9A74}" type="presOf" srcId="{50544232-6529-4374-848A-75CC31121F16}" destId="{DB311AB3-1372-4CDD-90C9-A7082C3BD6B4}" srcOrd="0" destOrd="0" presId="urn:microsoft.com/office/officeart/2005/8/layout/radial3"/>
    <dgm:cxn modelId="{FB5894D7-8D48-4504-A0FB-3FCC817784FC}" srcId="{54CD55AC-C2FD-4D30-9271-1CCADA35D702}" destId="{556F0A1A-621D-4E84-920E-4D55D201FE3B}" srcOrd="2" destOrd="0" parTransId="{08EC3ECD-734F-4B93-B1FD-75FBC775772A}" sibTransId="{3B3EC874-705E-4E2B-8896-1DFD0F134575}"/>
    <dgm:cxn modelId="{D375F53D-6854-40A6-852D-D49D1A2E62B1}" type="presOf" srcId="{9FFE2F80-5433-4F81-9D82-90D57E5AFEAC}" destId="{A3A7D8F0-1AB6-4A6C-B448-85A4DEFED4B5}" srcOrd="0" destOrd="0" presId="urn:microsoft.com/office/officeart/2005/8/layout/radial3"/>
    <dgm:cxn modelId="{AAAA3350-41D0-4BC3-826B-A3666816F1AB}" type="presOf" srcId="{556F0A1A-621D-4E84-920E-4D55D201FE3B}" destId="{FC8EA2FE-D250-4351-B67A-52B217646AE2}" srcOrd="0" destOrd="0" presId="urn:microsoft.com/office/officeart/2005/8/layout/radial3"/>
    <dgm:cxn modelId="{101F93CA-758B-4AB7-BB34-0438004945C1}" srcId="{54CD55AC-C2FD-4D30-9271-1CCADA35D702}" destId="{64986F78-2000-4064-BC82-60CFC4FC91D5}" srcOrd="4" destOrd="0" parTransId="{745A0D9D-42C3-41FE-9BA4-FD479BC4E73A}" sibTransId="{9E29BE60-F33B-4323-A104-31A8C602A300}"/>
    <dgm:cxn modelId="{CEA864B4-7630-4D36-9B5F-13C62FC73A85}" type="presOf" srcId="{64986F78-2000-4064-BC82-60CFC4FC91D5}" destId="{5512BD19-74BF-44D3-B9AB-97ADE36C3D7C}" srcOrd="0" destOrd="0" presId="urn:microsoft.com/office/officeart/2005/8/layout/radial3"/>
    <dgm:cxn modelId="{46E16BAE-375C-4CE5-9610-37202DC94DEC}" srcId="{54CD55AC-C2FD-4D30-9271-1CCADA35D702}" destId="{39091BAF-8593-4494-B293-53EBCC454097}" srcOrd="1" destOrd="0" parTransId="{7E7374F9-660D-4939-AF3C-35F91B0E88FA}" sibTransId="{56302412-2602-49A6-8A5A-5B30C1169D6E}"/>
    <dgm:cxn modelId="{5601A036-F6B1-482C-B3C9-D4BF214F1C35}" type="presParOf" srcId="{DB311AB3-1372-4CDD-90C9-A7082C3BD6B4}" destId="{ADDDE461-74EE-4BF6-8D86-32E1040B6FF7}" srcOrd="0" destOrd="0" presId="urn:microsoft.com/office/officeart/2005/8/layout/radial3"/>
    <dgm:cxn modelId="{D8F413C3-EA79-4865-A1D3-D3D4DC589B38}" type="presParOf" srcId="{ADDDE461-74EE-4BF6-8D86-32E1040B6FF7}" destId="{CCE5468F-DA4F-4C3C-B814-03591ECE77B8}" srcOrd="0" destOrd="0" presId="urn:microsoft.com/office/officeart/2005/8/layout/radial3"/>
    <dgm:cxn modelId="{ED6F8117-BB63-4988-A5E0-ABEDA74622F0}" type="presParOf" srcId="{ADDDE461-74EE-4BF6-8D86-32E1040B6FF7}" destId="{FD1F71BA-4FD7-4F5C-ACFD-8347FB611181}" srcOrd="1" destOrd="0" presId="urn:microsoft.com/office/officeart/2005/8/layout/radial3"/>
    <dgm:cxn modelId="{14BD3685-A601-40E6-9B77-0AAF761C008E}" type="presParOf" srcId="{ADDDE461-74EE-4BF6-8D86-32E1040B6FF7}" destId="{0D29C78F-A1CB-44AF-9504-BA4F7432598C}" srcOrd="2" destOrd="0" presId="urn:microsoft.com/office/officeart/2005/8/layout/radial3"/>
    <dgm:cxn modelId="{79B9538A-4F31-4608-A2D7-170FD4B7EDC4}" type="presParOf" srcId="{ADDDE461-74EE-4BF6-8D86-32E1040B6FF7}" destId="{FC8EA2FE-D250-4351-B67A-52B217646AE2}" srcOrd="3" destOrd="0" presId="urn:microsoft.com/office/officeart/2005/8/layout/radial3"/>
    <dgm:cxn modelId="{8EF16DEC-C142-4C8A-85E9-7F7B6715E6F6}" type="presParOf" srcId="{ADDDE461-74EE-4BF6-8D86-32E1040B6FF7}" destId="{A3A7D8F0-1AB6-4A6C-B448-85A4DEFED4B5}" srcOrd="4" destOrd="0" presId="urn:microsoft.com/office/officeart/2005/8/layout/radial3"/>
    <dgm:cxn modelId="{DB9B10E7-15FE-4224-8686-1E7F99D2CC06}" type="presParOf" srcId="{ADDDE461-74EE-4BF6-8D86-32E1040B6FF7}" destId="{5512BD19-74BF-44D3-B9AB-97ADE36C3D7C}" srcOrd="5" destOrd="0" presId="urn:microsoft.com/office/officeart/2005/8/layout/radial3"/>
    <dgm:cxn modelId="{B262E11B-0F9D-4F2E-943F-E99C7CB3D4A3}" type="presParOf" srcId="{ADDDE461-74EE-4BF6-8D86-32E1040B6FF7}" destId="{8AE2871D-F231-42AA-8CDD-0839E3116A5C}" srcOrd="6" destOrd="0" presId="urn:microsoft.com/office/officeart/2005/8/layout/radial3"/>
    <dgm:cxn modelId="{E9BFC157-254E-4887-9ED0-1D1EBD45D106}" type="presParOf" srcId="{ADDDE461-74EE-4BF6-8D86-32E1040B6FF7}" destId="{5F06EA02-D4DE-4870-BDF8-7F8CA91B5030}" srcOrd="7"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5468F-DA4F-4C3C-B814-03591ECE77B8}">
      <dsp:nvSpPr>
        <dsp:cNvPr id="0" name=""/>
        <dsp:cNvSpPr/>
      </dsp:nvSpPr>
      <dsp:spPr>
        <a:xfrm>
          <a:off x="1944271" y="959043"/>
          <a:ext cx="2293937" cy="2293937"/>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endParaRPr lang="en-GB" sz="1800" kern="1200" dirty="0"/>
        </a:p>
      </dsp:txBody>
      <dsp:txXfrm>
        <a:off x="2280210" y="1294982"/>
        <a:ext cx="1622059" cy="1622059"/>
      </dsp:txXfrm>
    </dsp:sp>
    <dsp:sp modelId="{FD1F71BA-4FD7-4F5C-ACFD-8347FB611181}">
      <dsp:nvSpPr>
        <dsp:cNvPr id="0" name=""/>
        <dsp:cNvSpPr/>
      </dsp:nvSpPr>
      <dsp:spPr>
        <a:xfrm>
          <a:off x="2232256" y="72010"/>
          <a:ext cx="1597922" cy="1146968"/>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Family</a:t>
          </a:r>
          <a:endParaRPr lang="en-GB" sz="1700" kern="1200" dirty="0"/>
        </a:p>
      </dsp:txBody>
      <dsp:txXfrm>
        <a:off x="2466266" y="239980"/>
        <a:ext cx="1129902" cy="811028"/>
      </dsp:txXfrm>
    </dsp:sp>
    <dsp:sp modelId="{0D29C78F-A1CB-44AF-9504-BA4F7432598C}">
      <dsp:nvSpPr>
        <dsp:cNvPr id="0" name=""/>
        <dsp:cNvSpPr/>
      </dsp:nvSpPr>
      <dsp:spPr>
        <a:xfrm>
          <a:off x="3672412" y="576066"/>
          <a:ext cx="1762948" cy="1108499"/>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Religion</a:t>
          </a:r>
          <a:endParaRPr lang="en-GB" sz="1700" kern="1200" dirty="0"/>
        </a:p>
      </dsp:txBody>
      <dsp:txXfrm>
        <a:off x="3930590" y="738402"/>
        <a:ext cx="1246592" cy="783827"/>
      </dsp:txXfrm>
    </dsp:sp>
    <dsp:sp modelId="{FC8EA2FE-D250-4351-B67A-52B217646AE2}">
      <dsp:nvSpPr>
        <dsp:cNvPr id="0" name=""/>
        <dsp:cNvSpPr/>
      </dsp:nvSpPr>
      <dsp:spPr>
        <a:xfrm>
          <a:off x="4020700" y="1805357"/>
          <a:ext cx="1523920" cy="1146968"/>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Peer Group</a:t>
          </a:r>
          <a:endParaRPr lang="en-GB" sz="1700" kern="1200" dirty="0"/>
        </a:p>
      </dsp:txBody>
      <dsp:txXfrm>
        <a:off x="4243873" y="1973327"/>
        <a:ext cx="1077574" cy="811028"/>
      </dsp:txXfrm>
    </dsp:sp>
    <dsp:sp modelId="{A3A7D8F0-1AB6-4A6C-B448-85A4DEFED4B5}">
      <dsp:nvSpPr>
        <dsp:cNvPr id="0" name=""/>
        <dsp:cNvSpPr/>
      </dsp:nvSpPr>
      <dsp:spPr>
        <a:xfrm>
          <a:off x="3085031" y="2879228"/>
          <a:ext cx="1667497" cy="1146968"/>
        </a:xfrm>
        <a:prstGeom prst="ellipse">
          <a:avLst/>
        </a:prstGeom>
        <a:solidFill>
          <a:schemeClr val="accent6">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Education</a:t>
          </a:r>
          <a:endParaRPr lang="en-GB" sz="1700" kern="1200" dirty="0"/>
        </a:p>
      </dsp:txBody>
      <dsp:txXfrm>
        <a:off x="3329230" y="3047198"/>
        <a:ext cx="1179099" cy="811028"/>
      </dsp:txXfrm>
    </dsp:sp>
    <dsp:sp modelId="{5512BD19-74BF-44D3-B9AB-97ADE36C3D7C}">
      <dsp:nvSpPr>
        <dsp:cNvPr id="0" name=""/>
        <dsp:cNvSpPr/>
      </dsp:nvSpPr>
      <dsp:spPr>
        <a:xfrm>
          <a:off x="1296134" y="2808315"/>
          <a:ext cx="1588276" cy="1146968"/>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Charities</a:t>
          </a:r>
          <a:endParaRPr lang="en-GB" sz="1700" kern="1200" dirty="0"/>
        </a:p>
      </dsp:txBody>
      <dsp:txXfrm>
        <a:off x="1528732" y="2976285"/>
        <a:ext cx="1123080" cy="811028"/>
      </dsp:txXfrm>
    </dsp:sp>
    <dsp:sp modelId="{8AE2871D-F231-42AA-8CDD-0839E3116A5C}">
      <dsp:nvSpPr>
        <dsp:cNvPr id="0" name=""/>
        <dsp:cNvSpPr/>
      </dsp:nvSpPr>
      <dsp:spPr>
        <a:xfrm>
          <a:off x="504051" y="1728200"/>
          <a:ext cx="1696882" cy="1146968"/>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Government</a:t>
          </a:r>
          <a:endParaRPr lang="en-GB" sz="1700" kern="1200" dirty="0"/>
        </a:p>
      </dsp:txBody>
      <dsp:txXfrm>
        <a:off x="752554" y="1896170"/>
        <a:ext cx="1199876" cy="811028"/>
      </dsp:txXfrm>
    </dsp:sp>
    <dsp:sp modelId="{5F06EA02-D4DE-4870-BDF8-7F8CA91B5030}">
      <dsp:nvSpPr>
        <dsp:cNvPr id="0" name=""/>
        <dsp:cNvSpPr/>
      </dsp:nvSpPr>
      <dsp:spPr>
        <a:xfrm>
          <a:off x="720084" y="600580"/>
          <a:ext cx="1698075" cy="1146968"/>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The Media</a:t>
          </a:r>
          <a:endParaRPr lang="en-GB" sz="1700" kern="1200" dirty="0"/>
        </a:p>
      </dsp:txBody>
      <dsp:txXfrm>
        <a:off x="968761" y="768550"/>
        <a:ext cx="1200721" cy="81102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2C1CF6D-7807-4531-B60B-579DB77824C2}" type="datetimeFigureOut">
              <a:rPr lang="en-GB" smtClean="0"/>
              <a:t>12/02/2020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80FE0BA-7318-4C75-8ED3-22FCABD6DB7F}" type="slidenum">
              <a:rPr lang="en-GB" smtClean="0"/>
              <a:t>‹#›</a:t>
            </a:fld>
            <a:endParaRPr lang="en-GB"/>
          </a:p>
        </p:txBody>
      </p:sp>
    </p:spTree>
    <p:extLst>
      <p:ext uri="{BB962C8B-B14F-4D97-AF65-F5344CB8AC3E}">
        <p14:creationId xmlns:p14="http://schemas.microsoft.com/office/powerpoint/2010/main" val="2979646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txBox="1">
            <a:spLocks noGrp="1"/>
          </p:cNvSpPr>
          <p:nvPr>
            <p:ph type="body" idx="1"/>
          </p:nvPr>
        </p:nvSpPr>
        <p:spPr>
          <a:xfrm>
            <a:off x="685800" y="4343400"/>
            <a:ext cx="5486399" cy="4114800"/>
          </a:xfrm>
          <a:prstGeom prst="rect">
            <a:avLst/>
          </a:prstGeom>
        </p:spPr>
        <p:txBody>
          <a:bodyPr lIns="91425" tIns="91425" rIns="91425" bIns="91425" anchor="ctr" anchorCtr="0">
            <a:noAutofit/>
          </a:bodyPr>
          <a:lstStyle/>
          <a:p>
            <a:endParaRPr/>
          </a:p>
        </p:txBody>
      </p:sp>
      <p:sp>
        <p:nvSpPr>
          <p:cNvPr id="94" name="Shape 9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90230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Pause video at each ‘fade’.</a:t>
            </a:r>
            <a:r>
              <a:rPr lang="en-GB" baseline="0" dirty="0" smtClean="0"/>
              <a:t> At each pause ask the group what they think they are witnessing.</a:t>
            </a:r>
          </a:p>
          <a:p>
            <a:r>
              <a:rPr lang="en-GB" baseline="0" dirty="0" smtClean="0"/>
              <a:t>Pause video before the Guardian logo.</a:t>
            </a:r>
          </a:p>
          <a:p>
            <a:r>
              <a:rPr lang="en-GB" baseline="0" dirty="0" smtClean="0"/>
              <a:t>Tell group that the video is an advert for a newspaper.</a:t>
            </a:r>
          </a:p>
          <a:p>
            <a:r>
              <a:rPr lang="en-GB" baseline="0" dirty="0" smtClean="0"/>
              <a:t>Ask them to guess the ‘values’ of the newspaper.</a:t>
            </a:r>
            <a:endParaRPr lang="en-GB" dirty="0"/>
          </a:p>
        </p:txBody>
      </p:sp>
      <p:sp>
        <p:nvSpPr>
          <p:cNvPr id="4" name="Slide Number Placeholder 3"/>
          <p:cNvSpPr>
            <a:spLocks noGrp="1"/>
          </p:cNvSpPr>
          <p:nvPr>
            <p:ph type="sldNum" sz="quarter" idx="10"/>
          </p:nvPr>
        </p:nvSpPr>
        <p:spPr/>
        <p:txBody>
          <a:bodyPr/>
          <a:lstStyle/>
          <a:p>
            <a:fld id="{880FE0BA-7318-4C75-8ED3-22FCABD6DB7F}" type="slidenum">
              <a:rPr lang="en-GB" smtClean="0"/>
              <a:t>9</a:t>
            </a:fld>
            <a:endParaRPr lang="en-GB"/>
          </a:p>
        </p:txBody>
      </p:sp>
    </p:spTree>
    <p:extLst>
      <p:ext uri="{BB962C8B-B14F-4D97-AF65-F5344CB8AC3E}">
        <p14:creationId xmlns:p14="http://schemas.microsoft.com/office/powerpoint/2010/main" val="2409588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12/02/2020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12/02/2020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12/02/2020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1_blank">
    <p:spTree>
      <p:nvGrpSpPr>
        <p:cNvPr id="1" name="Shape 39"/>
        <p:cNvGrpSpPr/>
        <p:nvPr/>
      </p:nvGrpSpPr>
      <p:grpSpPr>
        <a:xfrm>
          <a:off x="0" y="0"/>
          <a:ext cx="0" cy="0"/>
          <a:chOff x="0" y="0"/>
          <a:chExt cx="0" cy="0"/>
        </a:xfrm>
      </p:grpSpPr>
      <p:sp>
        <p:nvSpPr>
          <p:cNvPr id="40" name="Shape 40"/>
          <p:cNvSpPr txBox="1">
            <a:spLocks noGrp="1"/>
          </p:cNvSpPr>
          <p:nvPr>
            <p:ph type="title"/>
          </p:nvPr>
        </p:nvSpPr>
        <p:spPr>
          <a:xfrm>
            <a:off x="457200" y="274637"/>
            <a:ext cx="7467600" cy="1143000"/>
          </a:xfrm>
          <a:prstGeom prst="rect">
            <a:avLst/>
          </a:prstGeom>
          <a:noFill/>
          <a:ln>
            <a:noFill/>
          </a:ln>
        </p:spPr>
        <p:txBody>
          <a:bodyPr lIns="91425" tIns="91425" rIns="91425" bIns="91425" anchor="ctr" anchorCtr="0"/>
          <a:lstStyle>
            <a:lvl1pPr algn="l" rtl="0">
              <a:spcBef>
                <a:spcPts val="0"/>
              </a:spcBef>
              <a:spcAft>
                <a:spcPts val="0"/>
              </a:spcAft>
              <a:defRPr sz="4600">
                <a:solidFill>
                  <a:schemeClr val="lt1"/>
                </a:solidFill>
                <a:latin typeface="Source Sans Pro"/>
                <a:ea typeface="Source Sans Pro"/>
                <a:cs typeface="Source Sans Pro"/>
                <a:sym typeface="Source Sans Pro"/>
              </a:defRPr>
            </a:lvl1pPr>
            <a:lvl2pPr algn="l" rtl="0">
              <a:spcBef>
                <a:spcPts val="0"/>
              </a:spcBef>
              <a:spcAft>
                <a:spcPts val="0"/>
              </a:spcAft>
              <a:defRPr sz="4600">
                <a:solidFill>
                  <a:schemeClr val="lt1"/>
                </a:solidFill>
                <a:latin typeface="Source Sans Pro"/>
                <a:ea typeface="Source Sans Pro"/>
                <a:cs typeface="Source Sans Pro"/>
                <a:sym typeface="Source Sans Pro"/>
              </a:defRPr>
            </a:lvl2pPr>
            <a:lvl3pPr algn="l" rtl="0">
              <a:spcBef>
                <a:spcPts val="0"/>
              </a:spcBef>
              <a:spcAft>
                <a:spcPts val="0"/>
              </a:spcAft>
              <a:defRPr sz="4600">
                <a:solidFill>
                  <a:schemeClr val="lt1"/>
                </a:solidFill>
                <a:latin typeface="Source Sans Pro"/>
                <a:ea typeface="Source Sans Pro"/>
                <a:cs typeface="Source Sans Pro"/>
                <a:sym typeface="Source Sans Pro"/>
              </a:defRPr>
            </a:lvl3pPr>
            <a:lvl4pPr algn="l" rtl="0">
              <a:spcBef>
                <a:spcPts val="0"/>
              </a:spcBef>
              <a:spcAft>
                <a:spcPts val="0"/>
              </a:spcAft>
              <a:defRPr sz="4600">
                <a:solidFill>
                  <a:schemeClr val="lt1"/>
                </a:solidFill>
                <a:latin typeface="Source Sans Pro"/>
                <a:ea typeface="Source Sans Pro"/>
                <a:cs typeface="Source Sans Pro"/>
                <a:sym typeface="Source Sans Pro"/>
              </a:defRPr>
            </a:lvl4pPr>
            <a:lvl5pPr algn="l" rtl="0">
              <a:spcBef>
                <a:spcPts val="0"/>
              </a:spcBef>
              <a:spcAft>
                <a:spcPts val="0"/>
              </a:spcAft>
              <a:defRPr sz="4600">
                <a:solidFill>
                  <a:schemeClr val="lt1"/>
                </a:solidFill>
                <a:latin typeface="Source Sans Pro"/>
                <a:ea typeface="Source Sans Pro"/>
                <a:cs typeface="Source Sans Pro"/>
                <a:sym typeface="Source Sans Pro"/>
              </a:defRPr>
            </a:lvl5pPr>
            <a:lvl6pPr marL="457200" algn="l" rtl="0">
              <a:spcBef>
                <a:spcPts val="0"/>
              </a:spcBef>
              <a:spcAft>
                <a:spcPts val="0"/>
              </a:spcAft>
              <a:defRPr sz="4600">
                <a:solidFill>
                  <a:schemeClr val="lt1"/>
                </a:solidFill>
                <a:latin typeface="Source Sans Pro"/>
                <a:ea typeface="Source Sans Pro"/>
                <a:cs typeface="Source Sans Pro"/>
                <a:sym typeface="Source Sans Pro"/>
              </a:defRPr>
            </a:lvl6pPr>
            <a:lvl7pPr marL="914400" algn="l" rtl="0">
              <a:spcBef>
                <a:spcPts val="0"/>
              </a:spcBef>
              <a:spcAft>
                <a:spcPts val="0"/>
              </a:spcAft>
              <a:defRPr sz="4600">
                <a:solidFill>
                  <a:schemeClr val="lt1"/>
                </a:solidFill>
                <a:latin typeface="Source Sans Pro"/>
                <a:ea typeface="Source Sans Pro"/>
                <a:cs typeface="Source Sans Pro"/>
                <a:sym typeface="Source Sans Pro"/>
              </a:defRPr>
            </a:lvl7pPr>
            <a:lvl8pPr marL="1371600" algn="l" rtl="0">
              <a:spcBef>
                <a:spcPts val="0"/>
              </a:spcBef>
              <a:spcAft>
                <a:spcPts val="0"/>
              </a:spcAft>
              <a:defRPr sz="4600">
                <a:solidFill>
                  <a:schemeClr val="lt1"/>
                </a:solidFill>
                <a:latin typeface="Source Sans Pro"/>
                <a:ea typeface="Source Sans Pro"/>
                <a:cs typeface="Source Sans Pro"/>
                <a:sym typeface="Source Sans Pro"/>
              </a:defRPr>
            </a:lvl8pPr>
            <a:lvl9pPr marL="1828800" algn="l" rtl="0">
              <a:spcBef>
                <a:spcPts val="0"/>
              </a:spcBef>
              <a:spcAft>
                <a:spcPts val="0"/>
              </a:spcAft>
              <a:defRPr sz="4600">
                <a:solidFill>
                  <a:schemeClr val="lt1"/>
                </a:solidFill>
                <a:latin typeface="Source Sans Pro"/>
                <a:ea typeface="Source Sans Pro"/>
                <a:cs typeface="Source Sans Pro"/>
                <a:sym typeface="Source Sans Pro"/>
              </a:defRPr>
            </a:lvl9pPr>
          </a:lstStyle>
          <a:p>
            <a:endParaRPr/>
          </a:p>
        </p:txBody>
      </p:sp>
      <p:sp>
        <p:nvSpPr>
          <p:cNvPr id="41" name="Shape 41"/>
          <p:cNvSpPr txBox="1">
            <a:spLocks noGrp="1"/>
          </p:cNvSpPr>
          <p:nvPr>
            <p:ph type="body" idx="1"/>
          </p:nvPr>
        </p:nvSpPr>
        <p:spPr>
          <a:xfrm>
            <a:off x="457200" y="1600200"/>
            <a:ext cx="7467600" cy="4525961"/>
          </a:xfrm>
          <a:prstGeom prst="rect">
            <a:avLst/>
          </a:prstGeom>
          <a:noFill/>
          <a:ln>
            <a:noFill/>
          </a:ln>
        </p:spPr>
        <p:txBody>
          <a:bodyPr lIns="91425" tIns="91425" rIns="91425" bIns="91425" anchor="t" anchorCtr="0"/>
          <a:lstStyle>
            <a:lvl1pPr marL="419100" indent="-301625" algn="l" rtl="0">
              <a:spcBef>
                <a:spcPts val="600"/>
              </a:spcBef>
              <a:spcAft>
                <a:spcPts val="0"/>
              </a:spcAft>
              <a:buClr>
                <a:schemeClr val="accent1"/>
              </a:buClr>
              <a:buFont typeface="Arial"/>
              <a:buChar char="•"/>
              <a:defRPr sz="3000">
                <a:solidFill>
                  <a:schemeClr val="lt1"/>
                </a:solidFill>
                <a:latin typeface="Arial"/>
                <a:ea typeface="Arial"/>
                <a:cs typeface="Arial"/>
                <a:sym typeface="Arial"/>
              </a:defRPr>
            </a:lvl1pPr>
            <a:lvl2pPr marL="722313" indent="-188912" algn="l" rtl="0">
              <a:spcBef>
                <a:spcPts val="520"/>
              </a:spcBef>
              <a:spcAft>
                <a:spcPts val="0"/>
              </a:spcAft>
              <a:buClr>
                <a:schemeClr val="accent1"/>
              </a:buClr>
              <a:buFont typeface="Arial"/>
              <a:buChar char="•"/>
              <a:defRPr sz="2600">
                <a:solidFill>
                  <a:schemeClr val="lt1"/>
                </a:solidFill>
                <a:latin typeface="Arial"/>
                <a:ea typeface="Arial"/>
                <a:cs typeface="Arial"/>
                <a:sym typeface="Arial"/>
              </a:defRPr>
            </a:lvl2pPr>
            <a:lvl3pPr marL="1004888" indent="-179387" algn="l" rtl="0">
              <a:spcBef>
                <a:spcPts val="480"/>
              </a:spcBef>
              <a:spcAft>
                <a:spcPts val="0"/>
              </a:spcAft>
              <a:buClr>
                <a:schemeClr val="accent2"/>
              </a:buClr>
              <a:buFont typeface="Arial"/>
              <a:buChar char="•"/>
              <a:defRPr sz="2400">
                <a:solidFill>
                  <a:schemeClr val="lt1"/>
                </a:solidFill>
                <a:latin typeface="Arial"/>
                <a:ea typeface="Arial"/>
                <a:cs typeface="Arial"/>
                <a:sym typeface="Arial"/>
              </a:defRPr>
            </a:lvl3pPr>
            <a:lvl4pPr marL="1279525" indent="-168275" algn="l" rtl="0">
              <a:spcBef>
                <a:spcPts val="400"/>
              </a:spcBef>
              <a:spcAft>
                <a:spcPts val="0"/>
              </a:spcAft>
              <a:buClr>
                <a:srgbClr val="8D89A4"/>
              </a:buClr>
              <a:buFont typeface="Arial"/>
              <a:buChar char="•"/>
              <a:defRPr sz="2000">
                <a:solidFill>
                  <a:schemeClr val="lt1"/>
                </a:solidFill>
                <a:latin typeface="Arial"/>
                <a:ea typeface="Arial"/>
                <a:cs typeface="Arial"/>
                <a:sym typeface="Arial"/>
              </a:defRPr>
            </a:lvl4pPr>
            <a:lvl5pPr marL="1489075" indent="-117475" algn="l" rtl="0">
              <a:spcBef>
                <a:spcPts val="400"/>
              </a:spcBef>
              <a:spcAft>
                <a:spcPts val="0"/>
              </a:spcAft>
              <a:buClr>
                <a:srgbClr val="748560"/>
              </a:buClr>
              <a:buFont typeface="Arial"/>
              <a:buChar char="•"/>
              <a:defRPr sz="2000">
                <a:solidFill>
                  <a:schemeClr val="lt1"/>
                </a:solidFill>
                <a:latin typeface="Arial"/>
                <a:ea typeface="Arial"/>
                <a:cs typeface="Arial"/>
                <a:sym typeface="Arial"/>
              </a:defRPr>
            </a:lvl5pPr>
            <a:lvl6pPr marL="1700784" indent="-113283" algn="l" rtl="0">
              <a:spcBef>
                <a:spcPts val="400"/>
              </a:spcBef>
              <a:buClr>
                <a:schemeClr val="accent5"/>
              </a:buClr>
              <a:buFont typeface="Arial"/>
              <a:buChar char="•"/>
              <a:defRPr sz="2000" baseline="0">
                <a:solidFill>
                  <a:schemeClr val="lt1"/>
                </a:solidFill>
                <a:latin typeface="Arial"/>
                <a:ea typeface="Arial"/>
                <a:cs typeface="Arial"/>
                <a:sym typeface="Arial"/>
              </a:defRPr>
            </a:lvl6pPr>
            <a:lvl7pPr marL="1920240" indent="-123189" algn="l" rtl="0">
              <a:spcBef>
                <a:spcPts val="360"/>
              </a:spcBef>
              <a:buClr>
                <a:schemeClr val="accent6"/>
              </a:buClr>
              <a:buFont typeface="Arial"/>
              <a:buChar char="•"/>
              <a:defRPr sz="1800" baseline="0">
                <a:solidFill>
                  <a:schemeClr val="lt1"/>
                </a:solidFill>
                <a:latin typeface="Arial"/>
                <a:ea typeface="Arial"/>
                <a:cs typeface="Arial"/>
                <a:sym typeface="Arial"/>
              </a:defRPr>
            </a:lvl7pPr>
            <a:lvl8pPr marL="2139696" indent="-123570" algn="l" rtl="0">
              <a:spcBef>
                <a:spcPts val="320"/>
              </a:spcBef>
              <a:buClr>
                <a:schemeClr val="accent6"/>
              </a:buClr>
              <a:buFont typeface="Arial"/>
              <a:buChar char="•"/>
              <a:defRPr sz="1600">
                <a:solidFill>
                  <a:schemeClr val="lt1"/>
                </a:solidFill>
                <a:latin typeface="Arial"/>
                <a:ea typeface="Arial"/>
                <a:cs typeface="Arial"/>
                <a:sym typeface="Arial"/>
              </a:defRPr>
            </a:lvl8pPr>
            <a:lvl9pPr marL="2331720" indent="-125095" algn="l" rtl="0">
              <a:spcBef>
                <a:spcPts val="320"/>
              </a:spcBef>
              <a:buClr>
                <a:schemeClr val="accent6"/>
              </a:buClr>
              <a:buFont typeface="Arial"/>
              <a:buChar char="•"/>
              <a:defRPr sz="1600">
                <a:solidFill>
                  <a:schemeClr val="lt1"/>
                </a:solidFill>
                <a:latin typeface="Arial"/>
                <a:ea typeface="Arial"/>
                <a:cs typeface="Arial"/>
                <a:sym typeface="Arial"/>
              </a:defRPr>
            </a:lvl9pPr>
          </a:lstStyle>
          <a:p>
            <a:endParaRPr/>
          </a:p>
        </p:txBody>
      </p:sp>
      <p:sp>
        <p:nvSpPr>
          <p:cNvPr id="42" name="Shape 42"/>
          <p:cNvSpPr txBox="1">
            <a:spLocks noGrp="1"/>
          </p:cNvSpPr>
          <p:nvPr>
            <p:ph type="dt" idx="10"/>
          </p:nvPr>
        </p:nvSpPr>
        <p:spPr>
          <a:xfrm>
            <a:off x="457200" y="6421437"/>
            <a:ext cx="2133599" cy="365125"/>
          </a:xfrm>
          <a:prstGeom prst="rect">
            <a:avLst/>
          </a:prstGeom>
          <a:noFill/>
          <a:ln>
            <a:noFill/>
          </a:ln>
        </p:spPr>
        <p:txBody>
          <a:bodyPr lIns="91425" tIns="91425" rIns="91425" bIns="91425" anchor="b" anchorCtr="0"/>
          <a:lstStyle>
            <a:lvl1pPr marL="0" marR="0" indent="0" algn="l" rtl="0">
              <a:defRPr sz="1000" b="0" i="0" u="none" strike="noStrike" cap="none" baseline="0">
                <a:solidFill>
                  <a:srgbClr val="9B9A98"/>
                </a:solidFill>
              </a:defRPr>
            </a:lvl1pPr>
            <a:lvl2pPr>
              <a:defRPr/>
            </a:lvl2pPr>
            <a:lvl3pPr>
              <a:defRPr/>
            </a:lvl3pPr>
            <a:lvl4pPr>
              <a:defRPr/>
            </a:lvl4pPr>
            <a:lvl5pPr>
              <a:defRPr/>
            </a:lvl5pPr>
            <a:lvl6pPr>
              <a:defRPr/>
            </a:lvl6pPr>
            <a:lvl7pPr>
              <a:defRPr/>
            </a:lvl7pPr>
            <a:lvl8pPr>
              <a:defRPr/>
            </a:lvl8pPr>
            <a:lvl9pPr>
              <a:defRPr/>
            </a:lvl9pPr>
          </a:lstStyle>
          <a:p>
            <a:endParaRPr/>
          </a:p>
        </p:txBody>
      </p:sp>
      <p:sp>
        <p:nvSpPr>
          <p:cNvPr id="43" name="Shape 43"/>
          <p:cNvSpPr txBox="1">
            <a:spLocks noGrp="1"/>
          </p:cNvSpPr>
          <p:nvPr>
            <p:ph type="ftr" idx="11"/>
          </p:nvPr>
        </p:nvSpPr>
        <p:spPr>
          <a:xfrm>
            <a:off x="3124200" y="6421437"/>
            <a:ext cx="2895600" cy="365125"/>
          </a:xfrm>
          <a:prstGeom prst="rect">
            <a:avLst/>
          </a:prstGeom>
          <a:noFill/>
          <a:ln>
            <a:noFill/>
          </a:ln>
        </p:spPr>
        <p:txBody>
          <a:bodyPr lIns="91425" tIns="91425" rIns="91425" bIns="91425" anchor="b" anchorCtr="0"/>
          <a:lstStyle>
            <a:lvl1pPr marL="0" marR="0" indent="0" algn="l" rtl="0">
              <a:defRPr sz="1800" b="0" i="0" u="none" strike="noStrike" cap="none" baseline="0">
                <a:solidFill>
                  <a:schemeClr val="lt1"/>
                </a:solidFill>
                <a:latin typeface="Arial"/>
                <a:ea typeface="Arial"/>
                <a:cs typeface="Arial"/>
                <a:sym typeface="Arial"/>
              </a:defRPr>
            </a:lvl1pPr>
            <a:lvl2pPr marL="457200" marR="0" indent="0" algn="l" rtl="0">
              <a:defRPr sz="1800" b="0" i="0" u="none" strike="noStrike" cap="none" baseline="0">
                <a:solidFill>
                  <a:schemeClr val="lt1"/>
                </a:solidFill>
                <a:latin typeface="Arial"/>
                <a:ea typeface="Arial"/>
                <a:cs typeface="Arial"/>
                <a:sym typeface="Arial"/>
              </a:defRPr>
            </a:lvl2pPr>
            <a:lvl3pPr marL="914400" marR="0" indent="0" algn="l" rtl="0">
              <a:defRPr sz="1800" b="0" i="0" u="none" strike="noStrike" cap="none" baseline="0">
                <a:solidFill>
                  <a:schemeClr val="lt1"/>
                </a:solidFill>
                <a:latin typeface="Arial"/>
                <a:ea typeface="Arial"/>
                <a:cs typeface="Arial"/>
                <a:sym typeface="Arial"/>
              </a:defRPr>
            </a:lvl3pPr>
            <a:lvl4pPr marL="1371600" marR="0" indent="0" algn="l" rtl="0">
              <a:defRPr sz="1800" b="0" i="0" u="none" strike="noStrike" cap="none" baseline="0">
                <a:solidFill>
                  <a:schemeClr val="lt1"/>
                </a:solidFill>
                <a:latin typeface="Arial"/>
                <a:ea typeface="Arial"/>
                <a:cs typeface="Arial"/>
                <a:sym typeface="Arial"/>
              </a:defRPr>
            </a:lvl4pPr>
            <a:lvl5pPr marL="1828800" marR="0" indent="0" algn="l" rtl="0">
              <a:defRPr sz="1800" b="0" i="0" u="none" strike="noStrike" cap="none" baseline="0">
                <a:solidFill>
                  <a:schemeClr val="lt1"/>
                </a:solidFill>
                <a:latin typeface="Arial"/>
                <a:ea typeface="Arial"/>
                <a:cs typeface="Arial"/>
                <a:sym typeface="Arial"/>
              </a:defRPr>
            </a:lvl5pPr>
            <a:lvl6pPr marL="2286000" marR="0" indent="0" algn="l" rtl="0">
              <a:defRPr sz="1800" b="0" i="0" u="none" strike="noStrike" cap="none" baseline="0">
                <a:solidFill>
                  <a:schemeClr val="lt1"/>
                </a:solidFill>
                <a:latin typeface="Arial"/>
                <a:ea typeface="Arial"/>
                <a:cs typeface="Arial"/>
                <a:sym typeface="Arial"/>
              </a:defRPr>
            </a:lvl6pPr>
            <a:lvl7pPr marL="2743200" marR="0" indent="0" algn="l" rtl="0">
              <a:defRPr sz="1800" b="0" i="0" u="none" strike="noStrike" cap="none" baseline="0">
                <a:solidFill>
                  <a:schemeClr val="lt1"/>
                </a:solidFill>
                <a:latin typeface="Arial"/>
                <a:ea typeface="Arial"/>
                <a:cs typeface="Arial"/>
                <a:sym typeface="Arial"/>
              </a:defRPr>
            </a:lvl7pPr>
            <a:lvl8pPr marL="3200400" marR="0" indent="0" algn="l" rtl="0">
              <a:defRPr sz="1800" b="0" i="0" u="none" strike="noStrike" cap="none" baseline="0">
                <a:solidFill>
                  <a:schemeClr val="lt1"/>
                </a:solidFill>
                <a:latin typeface="Arial"/>
                <a:ea typeface="Arial"/>
                <a:cs typeface="Arial"/>
                <a:sym typeface="Arial"/>
              </a:defRPr>
            </a:lvl8pPr>
            <a:lvl9pPr marL="3657600" marR="0" indent="0" algn="l" rtl="0">
              <a:defRPr sz="1800" b="0" i="0" u="none" strike="noStrike" cap="none" baseline="0">
                <a:solidFill>
                  <a:schemeClr val="lt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153400" y="6421437"/>
            <a:ext cx="762000" cy="365125"/>
          </a:xfrm>
          <a:prstGeom prst="rect">
            <a:avLst/>
          </a:prstGeom>
          <a:noFill/>
          <a:ln>
            <a:noFill/>
          </a:ln>
        </p:spPr>
        <p:txBody>
          <a:bodyPr lIns="91425" tIns="91425" rIns="91425" bIns="91425" anchor="b" anchorCtr="0"/>
          <a:lstStyle>
            <a:lvl1pPr marL="0" marR="0" indent="0" algn="r" rtl="0">
              <a:defRPr sz="1000" b="0" i="0" u="none" strike="noStrike" cap="none" baseline="0">
                <a:solidFill>
                  <a:srgbClr val="9B9A98"/>
                </a:solidFill>
              </a:defRPr>
            </a:lvl1pPr>
            <a:lvl2pPr>
              <a:defRPr/>
            </a:lvl2pPr>
            <a:lvl3pPr>
              <a:defRPr/>
            </a:lvl3pPr>
            <a:lvl4pPr>
              <a:defRPr/>
            </a:lvl4pPr>
            <a:lvl5pPr>
              <a:defRPr/>
            </a:lvl5pPr>
            <a:lvl6pPr>
              <a:defRPr/>
            </a:lvl6pPr>
            <a:lvl7pPr>
              <a:defRPr/>
            </a:lvl7pPr>
            <a:lvl8pPr>
              <a:defRPr/>
            </a:lvl8pPr>
            <a:lvl9pPr>
              <a:defRPr/>
            </a:lvl9pPr>
          </a:lstStyle>
          <a:p>
            <a:endParaRPr/>
          </a:p>
        </p:txBody>
      </p:sp>
    </p:spTree>
    <p:extLst>
      <p:ext uri="{BB962C8B-B14F-4D97-AF65-F5344CB8AC3E}">
        <p14:creationId xmlns:p14="http://schemas.microsoft.com/office/powerpoint/2010/main" val="53572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12/02/2020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jpg"/><Relationship Id="rId2" Type="http://schemas.openxmlformats.org/officeDocument/2006/relationships/hyperlink" Target="mailto:ken.dicks@uwtsd.ac.uk" TargetMode="External"/><Relationship Id="rId1" Type="http://schemas.openxmlformats.org/officeDocument/2006/relationships/slideLayout" Target="../slideLayouts/slideLayout1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dzxIXHCl90"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oliticalcompass.org/"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539552" y="4799806"/>
            <a:ext cx="8299648" cy="933450"/>
          </a:xfrm>
        </p:spPr>
        <p:txBody>
          <a:bodyPr>
            <a:noAutofit/>
          </a:bodyPr>
          <a:lstStyle/>
          <a:p>
            <a:r>
              <a:rPr lang="en-US" sz="2800" b="1" dirty="0" smtClean="0"/>
              <a:t>SJSI5021 Public Perceptions and Social Inclusion: Key Concepts</a:t>
            </a:r>
            <a:endParaRPr lang="en-US" sz="2800" b="1" dirty="0"/>
          </a:p>
        </p:txBody>
      </p:sp>
      <p:sp>
        <p:nvSpPr>
          <p:cNvPr id="14" name="Rectangle 13"/>
          <p:cNvSpPr/>
          <p:nvPr/>
        </p:nvSpPr>
        <p:spPr>
          <a:xfrm>
            <a:off x="5292080" y="619021"/>
            <a:ext cx="2655980" cy="1981535"/>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4294967295"/>
          </p:nvPr>
        </p:nvSpPr>
        <p:spPr>
          <a:xfrm>
            <a:off x="2987824" y="6027027"/>
            <a:ext cx="5851376" cy="748553"/>
          </a:xfrm>
        </p:spPr>
        <p:txBody>
          <a:bodyPr>
            <a:normAutofit/>
          </a:bodyPr>
          <a:lstStyle/>
          <a:p>
            <a:pPr marL="0" indent="0">
              <a:buNone/>
            </a:pPr>
            <a:r>
              <a:rPr lang="en-US" sz="2400" dirty="0" smtClean="0"/>
              <a:t>Ken Dicks </a:t>
            </a:r>
            <a:r>
              <a:rPr lang="en-US" sz="2400" dirty="0" smtClean="0">
                <a:hlinkClick r:id="rId2"/>
              </a:rPr>
              <a:t>ken.dicks@uwtsd.ac.uk</a:t>
            </a:r>
            <a:r>
              <a:rPr lang="en-US" sz="2400" dirty="0" smtClean="0"/>
              <a:t> </a:t>
            </a:r>
          </a:p>
        </p:txBody>
      </p:sp>
      <p:pic>
        <p:nvPicPr>
          <p:cNvPr id="5" name="Picture 4" descr="Student march.jp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436541" y="805322"/>
            <a:ext cx="2447827" cy="1615566"/>
          </a:xfrm>
          <a:prstGeom prst="rect">
            <a:avLst/>
          </a:prstGeom>
        </p:spPr>
      </p:pic>
      <p:sp>
        <p:nvSpPr>
          <p:cNvPr id="16" name="Rectangle 15"/>
          <p:cNvSpPr/>
          <p:nvPr/>
        </p:nvSpPr>
        <p:spPr>
          <a:xfrm>
            <a:off x="4139952" y="2852936"/>
            <a:ext cx="1944216" cy="1872208"/>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27584" y="619021"/>
            <a:ext cx="1656184" cy="19815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rguing.jpg"/>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298726" y="3124912"/>
            <a:ext cx="1569418" cy="1384208"/>
          </a:xfrm>
          <a:prstGeom prst="rect">
            <a:avLst/>
          </a:prstGeom>
        </p:spPr>
      </p:pic>
      <p:sp>
        <p:nvSpPr>
          <p:cNvPr id="13" name="Rectangle 12"/>
          <p:cNvSpPr/>
          <p:nvPr/>
        </p:nvSpPr>
        <p:spPr>
          <a:xfrm>
            <a:off x="6228184" y="2708920"/>
            <a:ext cx="1719876" cy="20162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771800" y="619021"/>
            <a:ext cx="2296877" cy="1981535"/>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News.bmp"/>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444208" y="2852936"/>
            <a:ext cx="1230890" cy="1650793"/>
          </a:xfrm>
          <a:prstGeom prst="rect">
            <a:avLst/>
          </a:prstGeom>
        </p:spPr>
      </p:pic>
      <p:sp>
        <p:nvSpPr>
          <p:cNvPr id="15" name="Rectangle 14"/>
          <p:cNvSpPr/>
          <p:nvPr/>
        </p:nvSpPr>
        <p:spPr>
          <a:xfrm>
            <a:off x="827584" y="2852936"/>
            <a:ext cx="3092654" cy="1872208"/>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011701" y="739949"/>
            <a:ext cx="1284602" cy="1752947"/>
          </a:xfrm>
          <a:prstGeom prst="rect">
            <a:avLst/>
          </a:prstGeom>
        </p:spPr>
      </p:pic>
      <p:pic>
        <p:nvPicPr>
          <p:cNvPr id="8" name="Picture 7"/>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964510" y="2996952"/>
            <a:ext cx="2743394" cy="1536301"/>
          </a:xfrm>
          <a:prstGeom prst="rect">
            <a:avLst/>
          </a:prstGeom>
        </p:spPr>
      </p:pic>
      <p:sp>
        <p:nvSpPr>
          <p:cNvPr id="9" name="Oval Callout 8"/>
          <p:cNvSpPr/>
          <p:nvPr/>
        </p:nvSpPr>
        <p:spPr>
          <a:xfrm>
            <a:off x="2987824" y="744492"/>
            <a:ext cx="1893128" cy="1604388"/>
          </a:xfrm>
          <a:prstGeom prst="wedgeEllipseCallout">
            <a:avLst>
              <a:gd name="adj1" fmla="val -51570"/>
              <a:gd name="adj2" fmla="val 53001"/>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What’s your Hot Topic?</a:t>
            </a:r>
            <a:endParaRPr lang="en-GB" dirty="0"/>
          </a:p>
        </p:txBody>
      </p:sp>
      <p:pic>
        <p:nvPicPr>
          <p:cNvPr id="10" name="Picture 9"/>
          <p:cNvPicPr>
            <a:picLocks noChangeAspect="1"/>
          </p:cNvPicPr>
          <p:nvPr/>
        </p:nvPicPr>
        <p:blipFill>
          <a:blip r:embed="rId8"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smtClean="0"/>
              <a:t>Learning Review</a:t>
            </a: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331640" y="3356992"/>
            <a:ext cx="6984776" cy="523220"/>
          </a:xfrm>
          <a:prstGeom prst="rect">
            <a:avLst/>
          </a:prstGeom>
          <a:noFill/>
        </p:spPr>
        <p:txBody>
          <a:bodyPr wrap="square" rtlCol="0">
            <a:spAutoFit/>
          </a:bodyPr>
          <a:lstStyle/>
          <a:p>
            <a:pPr algn="ctr"/>
            <a:r>
              <a:rPr lang="en-GB" sz="2800" i="1" dirty="0" smtClean="0"/>
              <a:t>What did we look at in our </a:t>
            </a:r>
            <a:r>
              <a:rPr lang="en-GB" sz="2800" i="1" dirty="0" smtClean="0"/>
              <a:t>last Theme?</a:t>
            </a:r>
            <a:endParaRPr lang="en-GB" sz="2800" i="1" dirty="0"/>
          </a:p>
        </p:txBody>
      </p:sp>
    </p:spTree>
    <p:extLst>
      <p:ext uri="{BB962C8B-B14F-4D97-AF65-F5344CB8AC3E}">
        <p14:creationId xmlns:p14="http://schemas.microsoft.com/office/powerpoint/2010/main" val="42746323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2" name="Title 1"/>
          <p:cNvSpPr>
            <a:spLocks noGrp="1"/>
          </p:cNvSpPr>
          <p:nvPr>
            <p:ph type="title"/>
          </p:nvPr>
        </p:nvSpPr>
        <p:spPr>
          <a:xfrm>
            <a:off x="395536" y="116632"/>
            <a:ext cx="8147248" cy="936104"/>
          </a:xfrm>
        </p:spPr>
        <p:txBody>
          <a:bodyPr>
            <a:normAutofit/>
          </a:bodyPr>
          <a:lstStyle/>
          <a:p>
            <a:pPr algn="ctr"/>
            <a:r>
              <a:rPr lang="en-GB" sz="4000" b="1" dirty="0" smtClean="0">
                <a:solidFill>
                  <a:schemeClr val="tx1"/>
                </a:solidFill>
                <a:latin typeface="+mj-lt"/>
              </a:rPr>
              <a:t>Opinion Polls &amp; Market Research</a:t>
            </a:r>
            <a:endParaRPr lang="en-GB" sz="4000" b="1" dirty="0">
              <a:solidFill>
                <a:schemeClr val="tx1"/>
              </a:solidFill>
              <a:latin typeface="+mj-lt"/>
            </a:endParaRPr>
          </a:p>
        </p:txBody>
      </p:sp>
      <p:sp>
        <p:nvSpPr>
          <p:cNvPr id="3" name="TextBox 2"/>
          <p:cNvSpPr txBox="1"/>
          <p:nvPr/>
        </p:nvSpPr>
        <p:spPr>
          <a:xfrm>
            <a:off x="539552" y="1268760"/>
            <a:ext cx="8352928"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We have looked at some information from an Opinion Polling / Market Research Company</a:t>
            </a:r>
            <a:r>
              <a:rPr lang="en-GB" sz="2800" dirty="0" smtClean="0"/>
              <a:t>.</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What do you need to consider when using such companies as sources of information and </a:t>
            </a:r>
            <a:r>
              <a:rPr lang="en-GB" sz="2800" dirty="0" smtClean="0"/>
              <a:t>evidence?</a:t>
            </a:r>
            <a:endParaRPr lang="en-GB" sz="2800"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3928" y="4221088"/>
            <a:ext cx="1214865" cy="1214865"/>
          </a:xfrm>
          <a:prstGeom prst="rect">
            <a:avLst/>
          </a:prstGeom>
        </p:spPr>
      </p:pic>
    </p:spTree>
    <p:extLst>
      <p:ext uri="{BB962C8B-B14F-4D97-AF65-F5344CB8AC3E}">
        <p14:creationId xmlns:p14="http://schemas.microsoft.com/office/powerpoint/2010/main" val="3810424613"/>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Module Aims</a:t>
            </a:r>
            <a:endParaRPr lang="en-US" b="1" dirty="0"/>
          </a:p>
        </p:txBody>
      </p:sp>
      <p:sp>
        <p:nvSpPr>
          <p:cNvPr id="3" name="Content Placeholder 2"/>
          <p:cNvSpPr>
            <a:spLocks noGrp="1"/>
          </p:cNvSpPr>
          <p:nvPr>
            <p:ph idx="1"/>
          </p:nvPr>
        </p:nvSpPr>
        <p:spPr/>
        <p:txBody>
          <a:bodyPr>
            <a:normAutofit/>
          </a:bodyPr>
          <a:lstStyle/>
          <a:p>
            <a:pPr lvl="0" hangingPunct="0"/>
            <a:r>
              <a:rPr lang="en-GB" b="1" dirty="0" smtClean="0"/>
              <a:t>To explore current debates which impact upon individuals and groups within society.</a:t>
            </a:r>
          </a:p>
          <a:p>
            <a:pPr lvl="0" hangingPunct="0"/>
            <a:endParaRPr lang="en-GB" b="1" dirty="0" smtClean="0"/>
          </a:p>
          <a:p>
            <a:pPr lvl="0" hangingPunct="0"/>
            <a:r>
              <a:rPr lang="en-GB" b="1" dirty="0" smtClean="0"/>
              <a:t>To reflect on different theoretical perspectives and political discourses that influence current debates.</a:t>
            </a:r>
          </a:p>
          <a:p>
            <a:endParaRPr lang="en-US" b="1" dirty="0"/>
          </a:p>
        </p:txBody>
      </p:sp>
    </p:spTree>
    <p:extLst>
      <p:ext uri="{BB962C8B-B14F-4D97-AF65-F5344CB8AC3E}">
        <p14:creationId xmlns:p14="http://schemas.microsoft.com/office/powerpoint/2010/main" val="94777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4000" b="1" dirty="0" smtClean="0"/>
              <a:t>Attitudes, beliefs and values</a:t>
            </a:r>
            <a:endParaRPr lang="en-GB" sz="4000" b="1" dirty="0"/>
          </a:p>
        </p:txBody>
      </p:sp>
      <p:sp>
        <p:nvSpPr>
          <p:cNvPr id="3" name="Content Placeholder 2"/>
          <p:cNvSpPr>
            <a:spLocks noGrp="1"/>
          </p:cNvSpPr>
          <p:nvPr>
            <p:ph idx="1"/>
          </p:nvPr>
        </p:nvSpPr>
        <p:spPr>
          <a:xfrm>
            <a:off x="467544" y="1196752"/>
            <a:ext cx="8229600" cy="1728191"/>
          </a:xfrm>
        </p:spPr>
        <p:txBody>
          <a:bodyPr>
            <a:noAutofit/>
          </a:bodyPr>
          <a:lstStyle/>
          <a:p>
            <a:r>
              <a:rPr lang="en-GB" dirty="0" smtClean="0"/>
              <a:t>Throughout your studies you will be asked to look at attitudes, beliefs and values</a:t>
            </a:r>
          </a:p>
          <a:p>
            <a:r>
              <a:rPr lang="en-GB" dirty="0" smtClean="0"/>
              <a:t>If we look back to our very first session we can see that this has been an overarching theme</a:t>
            </a:r>
          </a:p>
        </p:txBody>
      </p:sp>
      <p:sp>
        <p:nvSpPr>
          <p:cNvPr id="5" name="TextBox 4"/>
          <p:cNvSpPr txBox="1"/>
          <p:nvPr/>
        </p:nvSpPr>
        <p:spPr>
          <a:xfrm>
            <a:off x="484490" y="3501008"/>
            <a:ext cx="828092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We will continue to explore the way in which our values about certain issues are influenced by different ‘agencies of socialisation’</a:t>
            </a:r>
            <a:endParaRPr lang="en-GB" sz="2800" dirty="0"/>
          </a:p>
        </p:txBody>
      </p:sp>
    </p:spTree>
    <p:extLst>
      <p:ext uri="{BB962C8B-B14F-4D97-AF65-F5344CB8AC3E}">
        <p14:creationId xmlns:p14="http://schemas.microsoft.com/office/powerpoint/2010/main" val="251533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US" b="1" dirty="0" smtClean="0"/>
              <a:t>Who am I?</a:t>
            </a:r>
            <a:endParaRPr lang="en-US" b="1" dirty="0"/>
          </a:p>
        </p:txBody>
      </p:sp>
      <p:graphicFrame>
        <p:nvGraphicFramePr>
          <p:cNvPr id="5" name="Diagram 4"/>
          <p:cNvGraphicFramePr/>
          <p:nvPr>
            <p:extLst>
              <p:ext uri="{D42A27DB-BD31-4B8C-83A1-F6EECF244321}">
                <p14:modId xmlns:p14="http://schemas.microsoft.com/office/powerpoint/2010/main" val="656242399"/>
              </p:ext>
            </p:extLst>
          </p:nvPr>
        </p:nvGraphicFramePr>
        <p:xfrm>
          <a:off x="1403648" y="181327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395536" y="1052736"/>
            <a:ext cx="8136904" cy="523220"/>
          </a:xfrm>
          <a:prstGeom prst="rect">
            <a:avLst/>
          </a:prstGeom>
          <a:noFill/>
        </p:spPr>
        <p:txBody>
          <a:bodyPr wrap="square" rtlCol="0">
            <a:spAutoFit/>
          </a:bodyPr>
          <a:lstStyle/>
          <a:p>
            <a:pPr algn="ctr"/>
            <a:r>
              <a:rPr lang="en-GB" sz="2800" dirty="0" smtClean="0"/>
              <a:t>Agencies of socialisation = influences on our values</a:t>
            </a:r>
            <a:endParaRPr lang="en-GB" sz="2800" dirty="0"/>
          </a:p>
        </p:txBody>
      </p:sp>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26825" y="3284984"/>
            <a:ext cx="1274325" cy="1274325"/>
          </a:xfrm>
          <a:prstGeom prst="rect">
            <a:avLst/>
          </a:prstGeom>
        </p:spPr>
      </p:pic>
      <p:sp>
        <p:nvSpPr>
          <p:cNvPr id="6" name="TextBox 5"/>
          <p:cNvSpPr txBox="1"/>
          <p:nvPr/>
        </p:nvSpPr>
        <p:spPr>
          <a:xfrm>
            <a:off x="5868144" y="6237312"/>
            <a:ext cx="3024336" cy="369332"/>
          </a:xfrm>
          <a:prstGeom prst="rect">
            <a:avLst/>
          </a:prstGeom>
          <a:noFill/>
        </p:spPr>
        <p:txBody>
          <a:bodyPr wrap="square" rtlCol="0">
            <a:spAutoFit/>
          </a:bodyPr>
          <a:lstStyle/>
          <a:p>
            <a:pPr algn="r"/>
            <a:r>
              <a:rPr lang="en-GB" b="1" dirty="0" smtClean="0"/>
              <a:t>Based on: Taylor </a:t>
            </a:r>
            <a:r>
              <a:rPr lang="en-GB" b="1" i="1" dirty="0" smtClean="0"/>
              <a:t>et al </a:t>
            </a:r>
            <a:r>
              <a:rPr lang="en-GB" b="1" dirty="0" smtClean="0"/>
              <a:t>(1995)</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CCE5468F-DA4F-4C3C-B814-03591ECE77B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D1F71BA-4FD7-4F5C-ACFD-8347FB611181}"/>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0D29C78F-A1CB-44AF-9504-BA4F7432598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FC8EA2FE-D250-4351-B67A-52B217646AE2}"/>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A3A7D8F0-1AB6-4A6C-B448-85A4DEFED4B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5512BD19-74BF-44D3-B9AB-97ADE36C3D7C}"/>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8AE2871D-F231-42AA-8CDD-0839E3116A5C}"/>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5F06EA02-D4DE-4870-BDF8-7F8CA91B5030}"/>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4624"/>
            <a:ext cx="7772400" cy="936104"/>
          </a:xfrm>
        </p:spPr>
        <p:txBody>
          <a:bodyPr/>
          <a:lstStyle/>
          <a:p>
            <a:r>
              <a:rPr lang="en-GB" b="1" dirty="0" smtClean="0"/>
              <a:t>Key Concepts</a:t>
            </a:r>
            <a:endParaRPr lang="en-GB" b="1" dirty="0"/>
          </a:p>
        </p:txBody>
      </p:sp>
      <p:sp>
        <p:nvSpPr>
          <p:cNvPr id="4" name="TextBox 3"/>
          <p:cNvSpPr txBox="1"/>
          <p:nvPr/>
        </p:nvSpPr>
        <p:spPr>
          <a:xfrm>
            <a:off x="611560" y="908720"/>
            <a:ext cx="8064896" cy="1384995"/>
          </a:xfrm>
          <a:prstGeom prst="rect">
            <a:avLst/>
          </a:prstGeom>
          <a:noFill/>
        </p:spPr>
        <p:txBody>
          <a:bodyPr wrap="square" rtlCol="0">
            <a:spAutoFit/>
          </a:bodyPr>
          <a:lstStyle/>
          <a:p>
            <a:pPr algn="ctr"/>
            <a:r>
              <a:rPr lang="en-GB" sz="2800" b="1" dirty="0" smtClean="0"/>
              <a:t>Along with our understanding of values there are other key concepts that we need to keep in mind as we continue our studies.</a:t>
            </a:r>
            <a:endParaRPr lang="en-GB" sz="2800" b="1"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1680" y="2276872"/>
            <a:ext cx="5605326" cy="2854406"/>
          </a:xfrm>
          <a:prstGeom prst="rect">
            <a:avLst/>
          </a:prstGeom>
        </p:spPr>
      </p:pic>
      <p:sp>
        <p:nvSpPr>
          <p:cNvPr id="8" name="TextBox 7"/>
          <p:cNvSpPr txBox="1"/>
          <p:nvPr/>
        </p:nvSpPr>
        <p:spPr>
          <a:xfrm>
            <a:off x="611560" y="5373216"/>
            <a:ext cx="8064896" cy="523220"/>
          </a:xfrm>
          <a:prstGeom prst="rect">
            <a:avLst/>
          </a:prstGeom>
          <a:noFill/>
        </p:spPr>
        <p:txBody>
          <a:bodyPr wrap="square" rtlCol="0">
            <a:spAutoFit/>
          </a:bodyPr>
          <a:lstStyle/>
          <a:p>
            <a:pPr algn="ctr"/>
            <a:r>
              <a:rPr lang="en-GB" sz="2800" b="1" dirty="0" smtClean="0"/>
              <a:t>Each Key Concept raises questions for us.</a:t>
            </a:r>
            <a:endParaRPr lang="en-GB" sz="2800" b="1" dirty="0"/>
          </a:p>
        </p:txBody>
      </p:sp>
    </p:spTree>
    <p:extLst>
      <p:ext uri="{BB962C8B-B14F-4D97-AF65-F5344CB8AC3E}">
        <p14:creationId xmlns:p14="http://schemas.microsoft.com/office/powerpoint/2010/main" val="2959728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4000" b="1" dirty="0" smtClean="0"/>
              <a:t>Perception</a:t>
            </a:r>
            <a:endParaRPr lang="en-GB" sz="4000" b="1" dirty="0"/>
          </a:p>
        </p:txBody>
      </p:sp>
      <p:sp>
        <p:nvSpPr>
          <p:cNvPr id="4" name="TextBox 3"/>
          <p:cNvSpPr txBox="1"/>
          <p:nvPr/>
        </p:nvSpPr>
        <p:spPr>
          <a:xfrm>
            <a:off x="395536" y="1124744"/>
            <a:ext cx="849694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The way in which we are ‘socialised’ can affect our perceptions of society</a:t>
            </a:r>
            <a:endParaRPr lang="en-GB" sz="2800" dirty="0"/>
          </a:p>
        </p:txBody>
      </p:sp>
      <p:sp>
        <p:nvSpPr>
          <p:cNvPr id="5" name="TextBox 4"/>
          <p:cNvSpPr txBox="1"/>
          <p:nvPr/>
        </p:nvSpPr>
        <p:spPr>
          <a:xfrm>
            <a:off x="395536" y="2204864"/>
            <a:ext cx="849694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Therefore public perceptions are influenced by the agents of socialisation </a:t>
            </a:r>
            <a:endParaRPr lang="en-GB" sz="2800" dirty="0"/>
          </a:p>
        </p:txBody>
      </p:sp>
      <p:sp>
        <p:nvSpPr>
          <p:cNvPr id="6" name="TextBox 5"/>
          <p:cNvSpPr txBox="1"/>
          <p:nvPr/>
        </p:nvSpPr>
        <p:spPr>
          <a:xfrm>
            <a:off x="373832" y="3284984"/>
            <a:ext cx="849694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However, returning to the theme of bias, what we are shown and the way that we are shown it can influence our perceptions of events</a:t>
            </a:r>
            <a:endParaRPr lang="en-GB" sz="2800" dirty="0"/>
          </a:p>
        </p:txBody>
      </p:sp>
    </p:spTree>
    <p:extLst>
      <p:ext uri="{BB962C8B-B14F-4D97-AF65-F5344CB8AC3E}">
        <p14:creationId xmlns:p14="http://schemas.microsoft.com/office/powerpoint/2010/main" val="3681454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81350" y="2420888"/>
            <a:ext cx="2781300" cy="2933700"/>
          </a:xfrm>
          <a:prstGeom prst="rect">
            <a:avLst/>
          </a:prstGeom>
        </p:spPr>
      </p:pic>
      <p:sp>
        <p:nvSpPr>
          <p:cNvPr id="4" name="TextBox 3"/>
          <p:cNvSpPr txBox="1"/>
          <p:nvPr/>
        </p:nvSpPr>
        <p:spPr>
          <a:xfrm>
            <a:off x="1115616" y="1124744"/>
            <a:ext cx="7344816" cy="523220"/>
          </a:xfrm>
          <a:prstGeom prst="rect">
            <a:avLst/>
          </a:prstGeom>
          <a:noFill/>
        </p:spPr>
        <p:txBody>
          <a:bodyPr wrap="square" rtlCol="0">
            <a:spAutoFit/>
          </a:bodyPr>
          <a:lstStyle/>
          <a:p>
            <a:pPr algn="ctr"/>
            <a:r>
              <a:rPr lang="en-GB" sz="2800" dirty="0" smtClean="0"/>
              <a:t>Different Points of View</a:t>
            </a:r>
            <a:endParaRPr lang="en-GB" sz="2800" dirty="0"/>
          </a:p>
        </p:txBody>
      </p:sp>
    </p:spTree>
    <p:extLst>
      <p:ext uri="{BB962C8B-B14F-4D97-AF65-F5344CB8AC3E}">
        <p14:creationId xmlns:p14="http://schemas.microsoft.com/office/powerpoint/2010/main" val="34912855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5"/>
          <p:cNvSpPr txBox="1">
            <a:spLocks/>
          </p:cNvSpPr>
          <p:nvPr/>
        </p:nvSpPr>
        <p:spPr>
          <a:xfrm>
            <a:off x="706697" y="1340768"/>
            <a:ext cx="8136904" cy="3052936"/>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r>
              <a:rPr lang="en-GB" dirty="0" smtClean="0"/>
              <a:t>“principles </a:t>
            </a:r>
            <a:r>
              <a:rPr lang="en-GB" dirty="0"/>
              <a:t>or standards of behaviour; one's judgement of what is important in </a:t>
            </a:r>
            <a:r>
              <a:rPr lang="en-GB" dirty="0" smtClean="0"/>
              <a:t>life”.</a:t>
            </a:r>
          </a:p>
          <a:p>
            <a:pPr>
              <a:defRPr/>
            </a:pPr>
            <a:r>
              <a:rPr lang="en-GB" dirty="0" smtClean="0"/>
              <a:t>“the </a:t>
            </a:r>
            <a:r>
              <a:rPr lang="en-GB" dirty="0"/>
              <a:t>regard that something is held to deserve; the importance, worth, or usefulness of </a:t>
            </a:r>
            <a:r>
              <a:rPr lang="en-GB" dirty="0" smtClean="0"/>
              <a:t>something”</a:t>
            </a:r>
          </a:p>
          <a:p>
            <a:pPr>
              <a:defRPr/>
            </a:pPr>
            <a:r>
              <a:rPr lang="en-GB" dirty="0" smtClean="0"/>
              <a:t>Define </a:t>
            </a:r>
            <a:r>
              <a:rPr lang="en-GB" dirty="0"/>
              <a:t>our morality and aspirations</a:t>
            </a:r>
          </a:p>
          <a:p>
            <a:pPr>
              <a:defRPr/>
            </a:pPr>
            <a:r>
              <a:rPr lang="en-GB" dirty="0"/>
              <a:t>Represent our vision of the person we would like to be – they drive our behaviour</a:t>
            </a:r>
          </a:p>
          <a:p>
            <a:pPr>
              <a:defRPr/>
            </a:pPr>
            <a:endParaRPr lang="en-GB" dirty="0"/>
          </a:p>
        </p:txBody>
      </p:sp>
      <p:sp>
        <p:nvSpPr>
          <p:cNvPr id="5" name="TextBox 4"/>
          <p:cNvSpPr txBox="1"/>
          <p:nvPr/>
        </p:nvSpPr>
        <p:spPr>
          <a:xfrm>
            <a:off x="485238" y="404664"/>
            <a:ext cx="2854536" cy="769441"/>
          </a:xfrm>
          <a:prstGeom prst="rect">
            <a:avLst/>
          </a:prstGeom>
          <a:noFill/>
        </p:spPr>
        <p:txBody>
          <a:bodyPr wrap="square" rtlCol="0">
            <a:spAutoFit/>
          </a:bodyPr>
          <a:lstStyle/>
          <a:p>
            <a:r>
              <a:rPr lang="en-GB" sz="4400" b="1" dirty="0" smtClean="0">
                <a:solidFill>
                  <a:prstClr val="black"/>
                </a:solidFill>
              </a:rPr>
              <a:t>Values</a:t>
            </a:r>
            <a:endParaRPr lang="en-GB" sz="4400" b="1" dirty="0">
              <a:solidFill>
                <a:prstClr val="black"/>
              </a:solidFill>
            </a:endParaRPr>
          </a:p>
        </p:txBody>
      </p:sp>
    </p:spTree>
    <p:extLst>
      <p:ext uri="{BB962C8B-B14F-4D97-AF65-F5344CB8AC3E}">
        <p14:creationId xmlns:p14="http://schemas.microsoft.com/office/powerpoint/2010/main" val="272572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solidFill>
                  <a:prstClr val="black"/>
                </a:solidFill>
              </a:rPr>
              <a:t>But Whose Values?</a:t>
            </a:r>
            <a:endParaRPr lang="en-GB" b="1" dirty="0">
              <a:solidFill>
                <a:prstClr val="black"/>
              </a:solidFill>
            </a:endParaRPr>
          </a:p>
        </p:txBody>
      </p:sp>
      <p:sp>
        <p:nvSpPr>
          <p:cNvPr id="3" name="TextBox 2"/>
          <p:cNvSpPr txBox="1"/>
          <p:nvPr/>
        </p:nvSpPr>
        <p:spPr>
          <a:xfrm>
            <a:off x="421320" y="1262902"/>
            <a:ext cx="3960440" cy="584775"/>
          </a:xfrm>
          <a:prstGeom prst="rect">
            <a:avLst/>
          </a:prstGeom>
          <a:noFill/>
        </p:spPr>
        <p:txBody>
          <a:bodyPr wrap="square" rtlCol="0">
            <a:spAutoFit/>
          </a:bodyPr>
          <a:lstStyle/>
          <a:p>
            <a:r>
              <a:rPr lang="en-GB" sz="3200" b="1" dirty="0" smtClean="0"/>
              <a:t>‘Dominant’ Values</a:t>
            </a:r>
            <a:endParaRPr lang="en-GB" sz="3200" b="1" dirty="0"/>
          </a:p>
        </p:txBody>
      </p:sp>
      <p:sp>
        <p:nvSpPr>
          <p:cNvPr id="4" name="TextBox 3"/>
          <p:cNvSpPr txBox="1"/>
          <p:nvPr/>
        </p:nvSpPr>
        <p:spPr>
          <a:xfrm>
            <a:off x="683568" y="1988840"/>
            <a:ext cx="3698192" cy="3323987"/>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smtClean="0"/>
              <a:t>‘middle class’ values</a:t>
            </a:r>
          </a:p>
          <a:p>
            <a:pPr marL="457200" indent="-457200">
              <a:lnSpc>
                <a:spcPct val="150000"/>
              </a:lnSpc>
              <a:buFont typeface="Arial" panose="020B0604020202020204" pitchFamily="34" charset="0"/>
              <a:buChar char="•"/>
            </a:pPr>
            <a:r>
              <a:rPr lang="en-GB" sz="2800" dirty="0" smtClean="0"/>
              <a:t>‘ruling class’ values</a:t>
            </a:r>
          </a:p>
          <a:p>
            <a:pPr marL="457200" indent="-457200">
              <a:lnSpc>
                <a:spcPct val="150000"/>
              </a:lnSpc>
              <a:buFont typeface="Arial" panose="020B0604020202020204" pitchFamily="34" charset="0"/>
              <a:buChar char="•"/>
            </a:pPr>
            <a:r>
              <a:rPr lang="en-GB" sz="2800" dirty="0"/>
              <a:t>p</a:t>
            </a:r>
            <a:r>
              <a:rPr lang="en-GB" sz="2800" dirty="0" smtClean="0"/>
              <a:t>olitical system</a:t>
            </a:r>
          </a:p>
          <a:p>
            <a:pPr marL="457200" indent="-457200">
              <a:lnSpc>
                <a:spcPct val="150000"/>
              </a:lnSpc>
              <a:buFont typeface="Arial" panose="020B0604020202020204" pitchFamily="34" charset="0"/>
              <a:buChar char="•"/>
            </a:pPr>
            <a:r>
              <a:rPr lang="en-GB" sz="2800" dirty="0"/>
              <a:t>l</a:t>
            </a:r>
            <a:r>
              <a:rPr lang="en-GB" sz="2800" dirty="0" smtClean="0"/>
              <a:t>egal system</a:t>
            </a:r>
          </a:p>
          <a:p>
            <a:pPr marL="457200" indent="-457200">
              <a:lnSpc>
                <a:spcPct val="150000"/>
              </a:lnSpc>
              <a:buFont typeface="Arial" panose="020B0604020202020204" pitchFamily="34" charset="0"/>
              <a:buChar char="•"/>
            </a:pPr>
            <a:r>
              <a:rPr lang="en-GB" sz="2800" dirty="0"/>
              <a:t>s</a:t>
            </a:r>
            <a:r>
              <a:rPr lang="en-GB" sz="2800" dirty="0" smtClean="0"/>
              <a:t>tate religion</a:t>
            </a:r>
          </a:p>
        </p:txBody>
      </p:sp>
      <p:sp>
        <p:nvSpPr>
          <p:cNvPr id="5" name="TextBox 4"/>
          <p:cNvSpPr txBox="1"/>
          <p:nvPr/>
        </p:nvSpPr>
        <p:spPr>
          <a:xfrm>
            <a:off x="4572000" y="1251283"/>
            <a:ext cx="3960440" cy="584775"/>
          </a:xfrm>
          <a:prstGeom prst="rect">
            <a:avLst/>
          </a:prstGeom>
          <a:noFill/>
        </p:spPr>
        <p:txBody>
          <a:bodyPr wrap="square" rtlCol="0">
            <a:spAutoFit/>
          </a:bodyPr>
          <a:lstStyle/>
          <a:p>
            <a:r>
              <a:rPr lang="en-GB" sz="3200" b="1" dirty="0" smtClean="0"/>
              <a:t>‘Sub-cultural’ Values</a:t>
            </a:r>
            <a:endParaRPr lang="en-GB" sz="3200" b="1" dirty="0"/>
          </a:p>
        </p:txBody>
      </p:sp>
      <p:sp>
        <p:nvSpPr>
          <p:cNvPr id="6" name="TextBox 5"/>
          <p:cNvSpPr txBox="1"/>
          <p:nvPr/>
        </p:nvSpPr>
        <p:spPr>
          <a:xfrm>
            <a:off x="4834248" y="1977221"/>
            <a:ext cx="3914216" cy="4616648"/>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smtClean="0"/>
              <a:t>‘working class’ values</a:t>
            </a:r>
          </a:p>
          <a:p>
            <a:pPr marL="457200" indent="-457200">
              <a:lnSpc>
                <a:spcPct val="150000"/>
              </a:lnSpc>
              <a:buFont typeface="Arial" panose="020B0604020202020204" pitchFamily="34" charset="0"/>
              <a:buChar char="•"/>
            </a:pPr>
            <a:r>
              <a:rPr lang="en-GB" sz="2800" dirty="0" smtClean="0"/>
              <a:t>‘under-class’ values</a:t>
            </a:r>
          </a:p>
          <a:p>
            <a:pPr marL="457200" indent="-457200">
              <a:lnSpc>
                <a:spcPct val="150000"/>
              </a:lnSpc>
              <a:buFont typeface="Arial" panose="020B0604020202020204" pitchFamily="34" charset="0"/>
              <a:buChar char="•"/>
            </a:pPr>
            <a:r>
              <a:rPr lang="en-GB" sz="2800" dirty="0"/>
              <a:t>p</a:t>
            </a:r>
            <a:r>
              <a:rPr lang="en-GB" sz="2800" dirty="0" smtClean="0"/>
              <a:t>eer group values e.g.</a:t>
            </a:r>
          </a:p>
          <a:p>
            <a:pPr marL="914400" lvl="1" indent="-457200">
              <a:lnSpc>
                <a:spcPct val="150000"/>
              </a:lnSpc>
              <a:buFont typeface="Arial" panose="020B0604020202020204" pitchFamily="34" charset="0"/>
              <a:buChar char="•"/>
            </a:pPr>
            <a:r>
              <a:rPr lang="en-GB" sz="2800" dirty="0" smtClean="0"/>
              <a:t>gangs, goths</a:t>
            </a:r>
          </a:p>
          <a:p>
            <a:pPr marL="457200" indent="-457200">
              <a:lnSpc>
                <a:spcPct val="150000"/>
              </a:lnSpc>
              <a:buFont typeface="Arial" panose="020B0604020202020204" pitchFamily="34" charset="0"/>
              <a:buChar char="•"/>
            </a:pPr>
            <a:r>
              <a:rPr lang="en-GB" sz="2800" dirty="0" smtClean="0"/>
              <a:t>‘radical’ values e.g.</a:t>
            </a:r>
          </a:p>
          <a:p>
            <a:pPr marL="914400" lvl="1" indent="-457200">
              <a:lnSpc>
                <a:spcPct val="150000"/>
              </a:lnSpc>
              <a:buFont typeface="Arial" panose="020B0604020202020204" pitchFamily="34" charset="0"/>
              <a:buChar char="•"/>
            </a:pPr>
            <a:r>
              <a:rPr lang="en-GB" sz="2800" dirty="0"/>
              <a:t>f</a:t>
            </a:r>
            <a:r>
              <a:rPr lang="en-GB" sz="2800" dirty="0" smtClean="0"/>
              <a:t>eminism, environmentalism</a:t>
            </a:r>
          </a:p>
        </p:txBody>
      </p:sp>
    </p:spTree>
    <p:extLst>
      <p:ext uri="{BB962C8B-B14F-4D97-AF65-F5344CB8AC3E}">
        <p14:creationId xmlns:p14="http://schemas.microsoft.com/office/powerpoint/2010/main" val="1649537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6">
                                            <p:txEl>
                                              <p:pRg st="4" end="4"/>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5" grpId="0"/>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Our place in the debate</a:t>
            </a:r>
            <a:endParaRPr lang="en-US" b="1" dirty="0"/>
          </a:p>
        </p:txBody>
      </p:sp>
      <p:sp>
        <p:nvSpPr>
          <p:cNvPr id="3" name="Content Placeholder 2"/>
          <p:cNvSpPr>
            <a:spLocks noGrp="1"/>
          </p:cNvSpPr>
          <p:nvPr>
            <p:ph idx="1"/>
          </p:nvPr>
        </p:nvSpPr>
        <p:spPr>
          <a:xfrm>
            <a:off x="539552" y="2780928"/>
            <a:ext cx="8229600" cy="2188840"/>
          </a:xfrm>
        </p:spPr>
        <p:txBody>
          <a:bodyPr>
            <a:normAutofit/>
          </a:bodyPr>
          <a:lstStyle/>
          <a:p>
            <a:r>
              <a:rPr lang="en-US" dirty="0" smtClean="0"/>
              <a:t>Distinguish between ‘evidence’ and ‘popular discourse’</a:t>
            </a:r>
          </a:p>
          <a:p>
            <a:r>
              <a:rPr lang="en-US" u="sng" dirty="0" smtClean="0"/>
              <a:t>Reflect</a:t>
            </a:r>
            <a:r>
              <a:rPr lang="en-US" dirty="0" smtClean="0"/>
              <a:t> on the origins of our own values and </a:t>
            </a:r>
            <a:r>
              <a:rPr lang="en-GB" dirty="0" smtClean="0"/>
              <a:t>behaviours</a:t>
            </a:r>
            <a:r>
              <a:rPr lang="en-US" dirty="0" smtClean="0"/>
              <a:t> towards others</a:t>
            </a:r>
          </a:p>
        </p:txBody>
      </p:sp>
      <p:sp>
        <p:nvSpPr>
          <p:cNvPr id="4" name="TextBox 3"/>
          <p:cNvSpPr txBox="1"/>
          <p:nvPr/>
        </p:nvSpPr>
        <p:spPr>
          <a:xfrm>
            <a:off x="251520" y="1772816"/>
            <a:ext cx="7704856" cy="584775"/>
          </a:xfrm>
          <a:prstGeom prst="rect">
            <a:avLst/>
          </a:prstGeom>
          <a:noFill/>
        </p:spPr>
        <p:txBody>
          <a:bodyPr wrap="square" rtlCol="0">
            <a:spAutoFit/>
          </a:bodyPr>
          <a:lstStyle/>
          <a:p>
            <a:r>
              <a:rPr lang="en-US" sz="3200" b="1" dirty="0"/>
              <a:t>As Students of Social Inclusion, we need to</a:t>
            </a:r>
            <a:r>
              <a:rPr lang="en-US" sz="3200" b="1" dirty="0" smtClean="0"/>
              <a:t>:</a:t>
            </a:r>
            <a:endParaRPr lang="en-US" sz="3200" b="1" dirty="0"/>
          </a:p>
        </p:txBody>
      </p:sp>
    </p:spTree>
    <p:extLst>
      <p:ext uri="{BB962C8B-B14F-4D97-AF65-F5344CB8AC3E}">
        <p14:creationId xmlns:p14="http://schemas.microsoft.com/office/powerpoint/2010/main" val="314535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fontScale="90000"/>
          </a:bodyPr>
          <a:lstStyle/>
          <a:p>
            <a:r>
              <a:rPr lang="en-GB" b="1" dirty="0" smtClean="0"/>
              <a:t>Values and perceptions</a:t>
            </a:r>
            <a:endParaRPr lang="en-GB" b="1" dirty="0"/>
          </a:p>
        </p:txBody>
      </p:sp>
      <p:sp>
        <p:nvSpPr>
          <p:cNvPr id="3" name="TextBox 2"/>
          <p:cNvSpPr txBox="1"/>
          <p:nvPr/>
        </p:nvSpPr>
        <p:spPr>
          <a:xfrm>
            <a:off x="467544" y="908720"/>
            <a:ext cx="8352928"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Our values are shaped by our experiences</a:t>
            </a:r>
          </a:p>
          <a:p>
            <a:pPr marL="457200" indent="-457200">
              <a:buFont typeface="Arial" panose="020B0604020202020204" pitchFamily="34" charset="0"/>
              <a:buChar char="•"/>
            </a:pPr>
            <a:r>
              <a:rPr lang="en-GB" sz="2800" dirty="0" smtClean="0"/>
              <a:t>In turn our values influence the way that we look at the world</a:t>
            </a:r>
          </a:p>
          <a:p>
            <a:pPr marL="457200" indent="-457200">
              <a:buFont typeface="Arial" panose="020B0604020202020204" pitchFamily="34" charset="0"/>
              <a:buChar char="•"/>
            </a:pPr>
            <a:r>
              <a:rPr lang="en-GB" sz="2800" dirty="0" smtClean="0"/>
              <a:t>They influence our attitudes to individuals and groups of people</a:t>
            </a:r>
          </a:p>
          <a:p>
            <a:pPr marL="457200" indent="-457200">
              <a:buFont typeface="Arial" panose="020B0604020202020204" pitchFamily="34" charset="0"/>
              <a:buChar char="•"/>
            </a:pPr>
            <a:r>
              <a:rPr lang="en-GB" sz="2800" dirty="0" smtClean="0"/>
              <a:t>They influence the decisions that we make</a:t>
            </a:r>
            <a:endParaRPr lang="en-GB" sz="2800" dirty="0"/>
          </a:p>
        </p:txBody>
      </p:sp>
      <p:sp>
        <p:nvSpPr>
          <p:cNvPr id="6" name="TextBox 5"/>
          <p:cNvSpPr txBox="1"/>
          <p:nvPr/>
        </p:nvSpPr>
        <p:spPr>
          <a:xfrm>
            <a:off x="467544" y="3573016"/>
            <a:ext cx="8280920" cy="954107"/>
          </a:xfrm>
          <a:prstGeom prst="rect">
            <a:avLst/>
          </a:prstGeom>
          <a:noFill/>
        </p:spPr>
        <p:txBody>
          <a:bodyPr wrap="square" rtlCol="0">
            <a:spAutoFit/>
          </a:bodyPr>
          <a:lstStyle/>
          <a:p>
            <a:pPr algn="ctr"/>
            <a:r>
              <a:rPr lang="en-GB" sz="2800" i="1" dirty="0" smtClean="0"/>
              <a:t>Discuss your perceptions of the values held by people in the EU referendum (Leave, Remain &amp; non-voters)</a:t>
            </a:r>
            <a:endParaRPr lang="en-GB" sz="2800" i="1" dirty="0"/>
          </a:p>
        </p:txBody>
      </p:sp>
      <p:sp>
        <p:nvSpPr>
          <p:cNvPr id="7" name="TextBox 6"/>
          <p:cNvSpPr txBox="1"/>
          <p:nvPr/>
        </p:nvSpPr>
        <p:spPr>
          <a:xfrm>
            <a:off x="467544" y="4653136"/>
            <a:ext cx="8280920" cy="954107"/>
          </a:xfrm>
          <a:prstGeom prst="rect">
            <a:avLst/>
          </a:prstGeom>
          <a:noFill/>
        </p:spPr>
        <p:txBody>
          <a:bodyPr wrap="square" rtlCol="0">
            <a:spAutoFit/>
          </a:bodyPr>
          <a:lstStyle/>
          <a:p>
            <a:pPr algn="ctr"/>
            <a:r>
              <a:rPr lang="en-GB" sz="2800" b="1" i="1" dirty="0" smtClean="0"/>
              <a:t>Remember that, as social scientists we need to be objective</a:t>
            </a:r>
            <a:endParaRPr lang="en-GB" sz="2800" b="1" i="1"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2760" y="5851304"/>
            <a:ext cx="895224" cy="895224"/>
          </a:xfrm>
          <a:prstGeom prst="rect">
            <a:avLst/>
          </a:prstGeom>
        </p:spPr>
      </p:pic>
    </p:spTree>
    <p:extLst>
      <p:ext uri="{BB962C8B-B14F-4D97-AF65-F5344CB8AC3E}">
        <p14:creationId xmlns:p14="http://schemas.microsoft.com/office/powerpoint/2010/main" val="182615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Our place in the debate</a:t>
            </a:r>
            <a:endParaRPr lang="en-US" b="1" dirty="0"/>
          </a:p>
        </p:txBody>
      </p:sp>
      <p:sp>
        <p:nvSpPr>
          <p:cNvPr id="5" name="Content Placeholder 4"/>
          <p:cNvSpPr>
            <a:spLocks noGrp="1"/>
          </p:cNvSpPr>
          <p:nvPr>
            <p:ph idx="1"/>
          </p:nvPr>
        </p:nvSpPr>
        <p:spPr>
          <a:xfrm>
            <a:off x="457200" y="1196752"/>
            <a:ext cx="8229600" cy="4525963"/>
          </a:xfrm>
        </p:spPr>
        <p:txBody>
          <a:bodyPr>
            <a:normAutofit fontScale="92500"/>
          </a:bodyPr>
          <a:lstStyle/>
          <a:p>
            <a:r>
              <a:rPr lang="en-GB" dirty="0" smtClean="0"/>
              <a:t>In order to reflect on our place in any debate on current issues we need to be aware of our own values.</a:t>
            </a:r>
          </a:p>
          <a:p>
            <a:r>
              <a:rPr lang="en-GB" dirty="0" smtClean="0"/>
              <a:t>We have talked about values in many other Modules but in this one we will be looking closely at our own attitudes to current issues.</a:t>
            </a:r>
          </a:p>
          <a:p>
            <a:r>
              <a:rPr lang="en-GB" dirty="0" smtClean="0"/>
              <a:t>We have undertaken</a:t>
            </a:r>
            <a:r>
              <a:rPr lang="en-GB" dirty="0" smtClean="0"/>
              <a:t> </a:t>
            </a:r>
            <a:r>
              <a:rPr lang="en-GB" dirty="0" smtClean="0"/>
              <a:t>an online self-assessment and </a:t>
            </a:r>
            <a:r>
              <a:rPr lang="en-GB" dirty="0" smtClean="0"/>
              <a:t>the results of this will contribute </a:t>
            </a:r>
            <a:r>
              <a:rPr lang="en-GB" dirty="0" smtClean="0"/>
              <a:t>to </a:t>
            </a:r>
            <a:r>
              <a:rPr lang="en-GB" dirty="0" smtClean="0"/>
              <a:t>our </a:t>
            </a:r>
            <a:r>
              <a:rPr lang="en-GB" dirty="0" smtClean="0"/>
              <a:t>discussion on our values as a group.</a:t>
            </a:r>
            <a:endParaRPr lang="en-GB" dirty="0"/>
          </a:p>
        </p:txBody>
      </p:sp>
    </p:spTree>
    <p:extLst>
      <p:ext uri="{BB962C8B-B14F-4D97-AF65-F5344CB8AC3E}">
        <p14:creationId xmlns:p14="http://schemas.microsoft.com/office/powerpoint/2010/main" val="1589034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b="1" dirty="0" smtClean="0"/>
              <a:t>Our place in the debate</a:t>
            </a:r>
            <a:endParaRPr lang="en-US" b="1" dirty="0"/>
          </a:p>
        </p:txBody>
      </p:sp>
      <p:sp>
        <p:nvSpPr>
          <p:cNvPr id="4" name="TextBox 3"/>
          <p:cNvSpPr txBox="1"/>
          <p:nvPr/>
        </p:nvSpPr>
        <p:spPr>
          <a:xfrm>
            <a:off x="457200" y="1111035"/>
            <a:ext cx="8363272" cy="523220"/>
          </a:xfrm>
          <a:prstGeom prst="rect">
            <a:avLst/>
          </a:prstGeom>
          <a:noFill/>
        </p:spPr>
        <p:txBody>
          <a:bodyPr wrap="square" rtlCol="0">
            <a:spAutoFit/>
          </a:bodyPr>
          <a:lstStyle/>
          <a:p>
            <a:pPr algn="ctr"/>
            <a:r>
              <a:rPr lang="en-GB" sz="2800" b="1" dirty="0" smtClean="0"/>
              <a:t>For the next session you will need to;</a:t>
            </a:r>
            <a:endParaRPr lang="en-GB" sz="2800" b="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27784" y="5848901"/>
            <a:ext cx="604435" cy="604435"/>
          </a:xfrm>
          <a:prstGeom prst="rect">
            <a:avLst/>
          </a:prstGeom>
        </p:spPr>
      </p:pic>
      <p:sp>
        <p:nvSpPr>
          <p:cNvPr id="9" name="TextBox 8"/>
          <p:cNvSpPr txBox="1"/>
          <p:nvPr/>
        </p:nvSpPr>
        <p:spPr>
          <a:xfrm>
            <a:off x="3347864" y="5966453"/>
            <a:ext cx="5256584" cy="369332"/>
          </a:xfrm>
          <a:prstGeom prst="rect">
            <a:avLst/>
          </a:prstGeom>
          <a:noFill/>
        </p:spPr>
        <p:txBody>
          <a:bodyPr wrap="square" rtlCol="0">
            <a:spAutoFit/>
          </a:bodyPr>
          <a:lstStyle/>
          <a:p>
            <a:r>
              <a:rPr lang="en-GB" dirty="0" smtClean="0"/>
              <a:t>Guided Study Activity – Assessing Our Own Values</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3444760588"/>
              </p:ext>
            </p:extLst>
          </p:nvPr>
        </p:nvGraphicFramePr>
        <p:xfrm>
          <a:off x="227972" y="1600474"/>
          <a:ext cx="8424936" cy="4144698"/>
        </p:xfrm>
        <a:graphic>
          <a:graphicData uri="http://schemas.openxmlformats.org/drawingml/2006/table">
            <a:tbl>
              <a:tblPr firstRow="1" firstCol="1" bandRow="1">
                <a:tableStyleId>{5C22544A-7EE6-4342-B048-85BDC9FD1C3A}</a:tableStyleId>
              </a:tblPr>
              <a:tblGrid>
                <a:gridCol w="747899">
                  <a:extLst>
                    <a:ext uri="{9D8B030D-6E8A-4147-A177-3AD203B41FA5}">
                      <a16:colId xmlns:a16="http://schemas.microsoft.com/office/drawing/2014/main" val="157741541"/>
                    </a:ext>
                  </a:extLst>
                </a:gridCol>
                <a:gridCol w="7677037">
                  <a:extLst>
                    <a:ext uri="{9D8B030D-6E8A-4147-A177-3AD203B41FA5}">
                      <a16:colId xmlns:a16="http://schemas.microsoft.com/office/drawing/2014/main" val="253202895"/>
                    </a:ext>
                  </a:extLst>
                </a:gridCol>
              </a:tblGrid>
              <a:tr h="852858">
                <a:tc>
                  <a:txBody>
                    <a:bodyPr/>
                    <a:lstStyle/>
                    <a:p>
                      <a:pPr algn="ctr">
                        <a:spcBef>
                          <a:spcPts val="600"/>
                        </a:spcBef>
                        <a:spcAft>
                          <a:spcPts val="600"/>
                        </a:spcAft>
                      </a:pPr>
                      <a:r>
                        <a:rPr lang="en-GB" sz="2400">
                          <a:effectLst/>
                        </a:rPr>
                        <a:t>1</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spcBef>
                          <a:spcPts val="600"/>
                        </a:spcBef>
                        <a:spcAft>
                          <a:spcPts val="600"/>
                        </a:spcAft>
                      </a:pPr>
                      <a:r>
                        <a:rPr lang="en-GB" sz="2400">
                          <a:effectLst/>
                        </a:rPr>
                        <a:t>Go to the Political Compass website </a:t>
                      </a:r>
                      <a:r>
                        <a:rPr lang="en-GB" sz="2400" u="sng">
                          <a:effectLst/>
                          <a:hlinkClick r:id="rId3"/>
                        </a:rPr>
                        <a:t>https://www.politicalcompass.org/</a:t>
                      </a:r>
                      <a:r>
                        <a:rPr lang="en-GB" sz="2400">
                          <a:effectLst/>
                        </a:rPr>
                        <a:t>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7663546"/>
                  </a:ext>
                </a:extLst>
              </a:tr>
              <a:tr h="693814">
                <a:tc>
                  <a:txBody>
                    <a:bodyPr/>
                    <a:lstStyle/>
                    <a:p>
                      <a:pPr algn="ctr">
                        <a:spcBef>
                          <a:spcPts val="600"/>
                        </a:spcBef>
                        <a:spcAft>
                          <a:spcPts val="600"/>
                        </a:spcAft>
                      </a:pPr>
                      <a:r>
                        <a:rPr lang="en-GB" sz="2400">
                          <a:effectLst/>
                        </a:rPr>
                        <a:t>2</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spcBef>
                          <a:spcPts val="600"/>
                        </a:spcBef>
                        <a:spcAft>
                          <a:spcPts val="600"/>
                        </a:spcAft>
                      </a:pPr>
                      <a:r>
                        <a:rPr lang="en-GB" sz="2400">
                          <a:effectLst/>
                        </a:rPr>
                        <a:t>Click on Take the Test and answer the series of questions on your own attitudes towards current issues and ‘Hot Topics’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39568487"/>
                  </a:ext>
                </a:extLst>
              </a:tr>
              <a:tr h="1040722">
                <a:tc>
                  <a:txBody>
                    <a:bodyPr/>
                    <a:lstStyle/>
                    <a:p>
                      <a:pPr algn="ctr">
                        <a:spcBef>
                          <a:spcPts val="600"/>
                        </a:spcBef>
                        <a:spcAft>
                          <a:spcPts val="600"/>
                        </a:spcAft>
                      </a:pPr>
                      <a:r>
                        <a:rPr lang="en-GB" sz="2400">
                          <a:effectLst/>
                        </a:rPr>
                        <a:t>3</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spcBef>
                          <a:spcPts val="600"/>
                        </a:spcBef>
                        <a:spcAft>
                          <a:spcPts val="600"/>
                        </a:spcAft>
                      </a:pPr>
                      <a:r>
                        <a:rPr lang="en-GB" sz="2400" dirty="0">
                          <a:effectLst/>
                        </a:rPr>
                        <a:t>When you have completed the test click on the link below your result and </a:t>
                      </a:r>
                      <a:r>
                        <a:rPr lang="en-GB" sz="2400" dirty="0" smtClean="0">
                          <a:effectLst/>
                        </a:rPr>
                        <a:t>save or print out </a:t>
                      </a:r>
                      <a:r>
                        <a:rPr lang="en-GB" sz="2400" dirty="0">
                          <a:effectLst/>
                        </a:rPr>
                        <a:t>the graph that shows where you are on the ‘political compass’.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99876602"/>
                  </a:ext>
                </a:extLst>
              </a:tr>
              <a:tr h="693814">
                <a:tc>
                  <a:txBody>
                    <a:bodyPr/>
                    <a:lstStyle/>
                    <a:p>
                      <a:pPr algn="ctr">
                        <a:spcBef>
                          <a:spcPts val="600"/>
                        </a:spcBef>
                        <a:spcAft>
                          <a:spcPts val="600"/>
                        </a:spcAft>
                      </a:pPr>
                      <a:r>
                        <a:rPr lang="en-GB" sz="2400">
                          <a:effectLst/>
                        </a:rPr>
                        <a:t>4</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spcBef>
                          <a:spcPts val="600"/>
                        </a:spcBef>
                        <a:spcAft>
                          <a:spcPts val="600"/>
                        </a:spcAft>
                      </a:pPr>
                      <a:r>
                        <a:rPr lang="en-GB" sz="2400">
                          <a:effectLst/>
                        </a:rPr>
                        <a:t>Bring this print-out with you to the next session where we will be reflecting on our results.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2272549"/>
                  </a:ext>
                </a:extLst>
              </a:tr>
              <a:tr h="693814">
                <a:tc>
                  <a:txBody>
                    <a:bodyPr/>
                    <a:lstStyle/>
                    <a:p>
                      <a:pPr algn="ctr">
                        <a:spcBef>
                          <a:spcPts val="600"/>
                        </a:spcBef>
                        <a:spcAft>
                          <a:spcPts val="600"/>
                        </a:spcAft>
                      </a:pPr>
                      <a:r>
                        <a:rPr lang="en-GB" sz="2400">
                          <a:effectLst/>
                        </a:rPr>
                        <a:t>5</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spcBef>
                          <a:spcPts val="600"/>
                        </a:spcBef>
                        <a:spcAft>
                          <a:spcPts val="600"/>
                        </a:spcAft>
                      </a:pPr>
                      <a:r>
                        <a:rPr lang="en-GB" sz="2400" dirty="0">
                          <a:effectLst/>
                        </a:rPr>
                        <a:t>What are your feelings about your result? Does it surprise you or is it what you expected it to be?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76880200"/>
                  </a:ext>
                </a:extLst>
              </a:tr>
            </a:tbl>
          </a:graphicData>
        </a:graphic>
      </p:graphicFrame>
    </p:spTree>
    <p:extLst>
      <p:ext uri="{BB962C8B-B14F-4D97-AF65-F5344CB8AC3E}">
        <p14:creationId xmlns:p14="http://schemas.microsoft.com/office/powerpoint/2010/main" val="144795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smtClean="0"/>
              <a:t>Equal Opportunities</a:t>
            </a:r>
          </a:p>
        </p:txBody>
      </p:sp>
      <p:sp>
        <p:nvSpPr>
          <p:cNvPr id="6147" name="Rectangle 3"/>
          <p:cNvSpPr>
            <a:spLocks noGrp="1" noChangeArrowheads="1"/>
          </p:cNvSpPr>
          <p:nvPr>
            <p:ph type="body" idx="1"/>
          </p:nvPr>
        </p:nvSpPr>
        <p:spPr>
          <a:xfrm>
            <a:off x="457200" y="1412776"/>
            <a:ext cx="8229600" cy="2088232"/>
          </a:xfrm>
        </p:spPr>
        <p:txBody>
          <a:bodyPr/>
          <a:lstStyle/>
          <a:p>
            <a:pPr eaLnBrk="1" hangingPunct="1"/>
            <a:r>
              <a:rPr lang="en-GB" altLang="en-US" dirty="0" smtClean="0"/>
              <a:t>The idea that all persons, regardless of class, age, race or gender, should have equal rights to compete for and attain sought after positions in society.</a:t>
            </a:r>
          </a:p>
        </p:txBody>
      </p:sp>
      <p:sp>
        <p:nvSpPr>
          <p:cNvPr id="2" name="TextBox 1"/>
          <p:cNvSpPr txBox="1"/>
          <p:nvPr/>
        </p:nvSpPr>
        <p:spPr>
          <a:xfrm>
            <a:off x="611560" y="4077072"/>
            <a:ext cx="7848872" cy="1384995"/>
          </a:xfrm>
          <a:prstGeom prst="rect">
            <a:avLst/>
          </a:prstGeom>
          <a:noFill/>
        </p:spPr>
        <p:txBody>
          <a:bodyPr wrap="square" rtlCol="0">
            <a:spAutoFit/>
          </a:bodyPr>
          <a:lstStyle/>
          <a:p>
            <a:endParaRPr lang="en-GB" altLang="en-US" sz="2800" i="1" dirty="0"/>
          </a:p>
          <a:p>
            <a:pPr marL="457200" indent="-457200">
              <a:buFont typeface="Arial" panose="020B0604020202020204" pitchFamily="34" charset="0"/>
              <a:buChar char="•"/>
            </a:pPr>
            <a:r>
              <a:rPr lang="en-GB" altLang="en-US" sz="2800" i="1" dirty="0"/>
              <a:t>Can this ideal be delivered within current structures and systems</a:t>
            </a:r>
            <a:r>
              <a:rPr lang="en-GB" altLang="en-US" sz="2800" i="1" dirty="0" smtClean="0"/>
              <a:t>?</a:t>
            </a:r>
            <a:endParaRPr lang="en-GB" altLang="en-US" sz="2800" i="1" dirty="0"/>
          </a:p>
        </p:txBody>
      </p:sp>
      <p:sp>
        <p:nvSpPr>
          <p:cNvPr id="3" name="TextBox 2"/>
          <p:cNvSpPr txBox="1"/>
          <p:nvPr/>
        </p:nvSpPr>
        <p:spPr>
          <a:xfrm>
            <a:off x="395536" y="3985900"/>
            <a:ext cx="3528392" cy="523220"/>
          </a:xfrm>
          <a:prstGeom prst="rect">
            <a:avLst/>
          </a:prstGeom>
          <a:noFill/>
        </p:spPr>
        <p:txBody>
          <a:bodyPr wrap="square" rtlCol="0">
            <a:spAutoFit/>
          </a:bodyPr>
          <a:lstStyle/>
          <a:p>
            <a:r>
              <a:rPr lang="en-GB" sz="2800" b="1" dirty="0" smtClean="0"/>
              <a:t>Question</a:t>
            </a:r>
            <a:endParaRPr lang="en-GB" sz="28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build="p"/>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27384"/>
            <a:ext cx="8229600" cy="936104"/>
          </a:xfrm>
        </p:spPr>
        <p:txBody>
          <a:bodyPr/>
          <a:lstStyle/>
          <a:p>
            <a:pPr eaLnBrk="1" hangingPunct="1"/>
            <a:r>
              <a:rPr lang="en-GB" altLang="en-US" b="1" dirty="0" smtClean="0"/>
              <a:t>Oppression</a:t>
            </a:r>
          </a:p>
        </p:txBody>
      </p:sp>
      <p:sp>
        <p:nvSpPr>
          <p:cNvPr id="7171" name="Rectangle 3"/>
          <p:cNvSpPr>
            <a:spLocks noGrp="1" noChangeArrowheads="1"/>
          </p:cNvSpPr>
          <p:nvPr>
            <p:ph type="body" idx="1"/>
          </p:nvPr>
        </p:nvSpPr>
        <p:spPr>
          <a:xfrm>
            <a:off x="251520" y="908720"/>
            <a:ext cx="8712968" cy="1511498"/>
          </a:xfrm>
        </p:spPr>
        <p:txBody>
          <a:bodyPr/>
          <a:lstStyle/>
          <a:p>
            <a:pPr eaLnBrk="1" hangingPunct="1">
              <a:lnSpc>
                <a:spcPct val="90000"/>
              </a:lnSpc>
            </a:pPr>
            <a:r>
              <a:rPr lang="en-GB" altLang="en-US" sz="2400" dirty="0" smtClean="0"/>
              <a:t>There is no simple definition of oppression, to attempt to find a simple definition is to deny its complexity.  However, Dalrymple and Burke (2006) cite Mitchell (1989), who captures the essence of oppression in the UK:</a:t>
            </a:r>
          </a:p>
        </p:txBody>
      </p:sp>
      <p:sp>
        <p:nvSpPr>
          <p:cNvPr id="2" name="TextBox 1"/>
          <p:cNvSpPr txBox="1"/>
          <p:nvPr/>
        </p:nvSpPr>
        <p:spPr>
          <a:xfrm>
            <a:off x="251520" y="2348880"/>
            <a:ext cx="8568952" cy="2246769"/>
          </a:xfrm>
          <a:prstGeom prst="rect">
            <a:avLst/>
          </a:prstGeom>
          <a:noFill/>
        </p:spPr>
        <p:txBody>
          <a:bodyPr wrap="square" rtlCol="0">
            <a:spAutoFit/>
          </a:bodyPr>
          <a:lstStyle/>
          <a:p>
            <a:pPr marL="0" lvl="1" algn="ctr"/>
            <a:r>
              <a:rPr lang="en-GB" altLang="en-US" sz="2000" dirty="0" smtClean="0"/>
              <a:t>‘British </a:t>
            </a:r>
            <a:r>
              <a:rPr lang="en-GB" altLang="en-US" sz="2000" dirty="0"/>
              <a:t>society is saturated in oppression.. empowering practice addresses itself to the powerlessness and loss which results from the material and ideological oppression of black people by white people; working class people by middle class people, women by men; children and old people by ‘adults’; disabled people by ‘able bodied’ people; and gay people by straight people.  This recognises oppression not simply in the behaviours, values and attitudes of individuals and groups but in the institutions, structures and common sense </a:t>
            </a:r>
            <a:r>
              <a:rPr lang="en-GB" altLang="en-US" sz="2000" dirty="0" smtClean="0"/>
              <a:t>assumptions’. </a:t>
            </a:r>
            <a:endParaRPr lang="en-GB"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b="1" dirty="0" smtClean="0"/>
              <a:t>Stereotype</a:t>
            </a:r>
          </a:p>
        </p:txBody>
      </p:sp>
      <p:sp>
        <p:nvSpPr>
          <p:cNvPr id="8195" name="Rectangle 3"/>
          <p:cNvSpPr>
            <a:spLocks noGrp="1" noChangeArrowheads="1"/>
          </p:cNvSpPr>
          <p:nvPr>
            <p:ph type="body" idx="1"/>
          </p:nvPr>
        </p:nvSpPr>
        <p:spPr>
          <a:xfrm>
            <a:off x="457200" y="1600201"/>
            <a:ext cx="8229600" cy="2548880"/>
          </a:xfrm>
        </p:spPr>
        <p:txBody>
          <a:bodyPr/>
          <a:lstStyle/>
          <a:p>
            <a:pPr eaLnBrk="1" hangingPunct="1"/>
            <a:r>
              <a:rPr lang="en-GB" altLang="en-US" dirty="0" smtClean="0"/>
              <a:t>A set of inaccurate, simplistic generalisations about a group of individuals which enables others to categorise members of this group and treat them routinely according to these expectations.</a:t>
            </a:r>
          </a:p>
        </p:txBody>
      </p:sp>
      <p:sp>
        <p:nvSpPr>
          <p:cNvPr id="4" name="TextBox 3"/>
          <p:cNvSpPr txBox="1"/>
          <p:nvPr/>
        </p:nvSpPr>
        <p:spPr>
          <a:xfrm>
            <a:off x="395536" y="4633972"/>
            <a:ext cx="3528392" cy="523220"/>
          </a:xfrm>
          <a:prstGeom prst="rect">
            <a:avLst/>
          </a:prstGeom>
          <a:noFill/>
        </p:spPr>
        <p:txBody>
          <a:bodyPr wrap="square" rtlCol="0">
            <a:spAutoFit/>
          </a:bodyPr>
          <a:lstStyle/>
          <a:p>
            <a:r>
              <a:rPr lang="en-GB" sz="2800" b="1" dirty="0" smtClean="0"/>
              <a:t>Question</a:t>
            </a:r>
            <a:endParaRPr lang="en-GB" sz="2800" b="1" dirty="0"/>
          </a:p>
        </p:txBody>
      </p:sp>
      <p:sp>
        <p:nvSpPr>
          <p:cNvPr id="5" name="TextBox 4"/>
          <p:cNvSpPr txBox="1"/>
          <p:nvPr/>
        </p:nvSpPr>
        <p:spPr>
          <a:xfrm>
            <a:off x="755576" y="5157192"/>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How does stereotyping lead to social exclusion?</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dirty="0" smtClean="0"/>
              <a:t>Ethnicity</a:t>
            </a:r>
          </a:p>
        </p:txBody>
      </p:sp>
      <p:sp>
        <p:nvSpPr>
          <p:cNvPr id="9219" name="Rectangle 3"/>
          <p:cNvSpPr>
            <a:spLocks noGrp="1" noChangeArrowheads="1"/>
          </p:cNvSpPr>
          <p:nvPr>
            <p:ph type="body" idx="1"/>
          </p:nvPr>
        </p:nvSpPr>
        <p:spPr>
          <a:xfrm>
            <a:off x="457200" y="1268760"/>
            <a:ext cx="8229600" cy="3196952"/>
          </a:xfrm>
        </p:spPr>
        <p:txBody>
          <a:bodyPr/>
          <a:lstStyle/>
          <a:p>
            <a:pPr eaLnBrk="1" hangingPunct="1"/>
            <a:r>
              <a:rPr lang="en-GB" altLang="en-US" dirty="0" smtClean="0"/>
              <a:t>A shared racial, linguistic or national identity of a social group.  A distinction may be drawn between </a:t>
            </a:r>
            <a:r>
              <a:rPr lang="en-GB" altLang="en-US" i="1" dirty="0" smtClean="0"/>
              <a:t>cultural ethnicity</a:t>
            </a:r>
            <a:r>
              <a:rPr lang="en-GB" altLang="en-US" dirty="0" smtClean="0"/>
              <a:t> and </a:t>
            </a:r>
            <a:r>
              <a:rPr lang="en-GB" altLang="en-US" i="1" dirty="0" smtClean="0"/>
              <a:t>political ethnicity.  </a:t>
            </a:r>
            <a:r>
              <a:rPr lang="en-GB" altLang="en-US" dirty="0" smtClean="0"/>
              <a:t>Racial attributes are not necessarily, or even usually, the defining feature of ethnic groups.</a:t>
            </a:r>
          </a:p>
        </p:txBody>
      </p:sp>
      <p:sp>
        <p:nvSpPr>
          <p:cNvPr id="4" name="TextBox 3"/>
          <p:cNvSpPr txBox="1"/>
          <p:nvPr/>
        </p:nvSpPr>
        <p:spPr>
          <a:xfrm>
            <a:off x="395536" y="4365104"/>
            <a:ext cx="3528392" cy="523220"/>
          </a:xfrm>
          <a:prstGeom prst="rect">
            <a:avLst/>
          </a:prstGeom>
          <a:noFill/>
        </p:spPr>
        <p:txBody>
          <a:bodyPr wrap="square" rtlCol="0">
            <a:spAutoFit/>
          </a:bodyPr>
          <a:lstStyle/>
          <a:p>
            <a:r>
              <a:rPr lang="en-GB" sz="2800" b="1" dirty="0" smtClean="0"/>
              <a:t>Question</a:t>
            </a:r>
            <a:endParaRPr lang="en-GB" sz="2800" b="1" dirty="0"/>
          </a:p>
        </p:txBody>
      </p:sp>
      <p:sp>
        <p:nvSpPr>
          <p:cNvPr id="5" name="TextBox 4"/>
          <p:cNvSpPr txBox="1"/>
          <p:nvPr/>
        </p:nvSpPr>
        <p:spPr>
          <a:xfrm>
            <a:off x="755576" y="4888324"/>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Which is a better multi-culturalism or integration?</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44624"/>
            <a:ext cx="8229600" cy="1143000"/>
          </a:xfrm>
        </p:spPr>
        <p:txBody>
          <a:bodyPr/>
          <a:lstStyle/>
          <a:p>
            <a:pPr eaLnBrk="1" hangingPunct="1"/>
            <a:r>
              <a:rPr lang="en-GB" altLang="en-US" b="1" dirty="0" smtClean="0"/>
              <a:t>Prejudice</a:t>
            </a:r>
          </a:p>
        </p:txBody>
      </p:sp>
      <p:sp>
        <p:nvSpPr>
          <p:cNvPr id="10243" name="Rectangle 3"/>
          <p:cNvSpPr>
            <a:spLocks noGrp="1" noChangeArrowheads="1"/>
          </p:cNvSpPr>
          <p:nvPr>
            <p:ph type="body" idx="1"/>
          </p:nvPr>
        </p:nvSpPr>
        <p:spPr>
          <a:xfrm>
            <a:off x="446856" y="1340768"/>
            <a:ext cx="8229600" cy="3240359"/>
          </a:xfrm>
        </p:spPr>
        <p:txBody>
          <a:bodyPr>
            <a:normAutofit/>
          </a:bodyPr>
          <a:lstStyle/>
          <a:p>
            <a:pPr eaLnBrk="1" hangingPunct="1"/>
            <a:r>
              <a:rPr lang="en-GB" altLang="en-US" sz="2800" dirty="0" smtClean="0"/>
              <a:t>Prejudice – an opinion or attitude which is unsupported by the facts.  Prejudiced opinions are unfounded and often not formed through first hand experience.  As with all attitudes prejudices are the result of social learning within families and other social groups where opportunities for modelling and strong pressures towards conformity exist. </a:t>
            </a:r>
          </a:p>
        </p:txBody>
      </p:sp>
      <p:sp>
        <p:nvSpPr>
          <p:cNvPr id="4" name="TextBox 3"/>
          <p:cNvSpPr txBox="1"/>
          <p:nvPr/>
        </p:nvSpPr>
        <p:spPr>
          <a:xfrm>
            <a:off x="395536" y="4509120"/>
            <a:ext cx="3528392" cy="523220"/>
          </a:xfrm>
          <a:prstGeom prst="rect">
            <a:avLst/>
          </a:prstGeom>
          <a:noFill/>
        </p:spPr>
        <p:txBody>
          <a:bodyPr wrap="square" rtlCol="0">
            <a:spAutoFit/>
          </a:bodyPr>
          <a:lstStyle/>
          <a:p>
            <a:r>
              <a:rPr lang="en-GB" sz="2800" b="1" dirty="0" smtClean="0"/>
              <a:t>Question</a:t>
            </a:r>
            <a:endParaRPr lang="en-GB" sz="2800" b="1" dirty="0"/>
          </a:p>
        </p:txBody>
      </p:sp>
      <p:sp>
        <p:nvSpPr>
          <p:cNvPr id="5" name="TextBox 4"/>
          <p:cNvSpPr txBox="1"/>
          <p:nvPr/>
        </p:nvSpPr>
        <p:spPr>
          <a:xfrm>
            <a:off x="755576" y="5032340"/>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How good are we at recognising prejudice in ourselves?</a:t>
            </a:r>
            <a:endParaRPr lang="en-GB" sz="28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7391" y="5661248"/>
            <a:ext cx="1075184" cy="107518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b="1" dirty="0" smtClean="0"/>
              <a:t>Community </a:t>
            </a:r>
          </a:p>
        </p:txBody>
      </p:sp>
      <p:sp>
        <p:nvSpPr>
          <p:cNvPr id="12291" name="Rectangle 3"/>
          <p:cNvSpPr>
            <a:spLocks noGrp="1" noChangeArrowheads="1"/>
          </p:cNvSpPr>
          <p:nvPr>
            <p:ph type="body" idx="1"/>
          </p:nvPr>
        </p:nvSpPr>
        <p:spPr>
          <a:xfrm>
            <a:off x="457200" y="1600201"/>
            <a:ext cx="8229600" cy="2260848"/>
          </a:xfrm>
        </p:spPr>
        <p:txBody>
          <a:bodyPr/>
          <a:lstStyle/>
          <a:p>
            <a:pPr eaLnBrk="1" hangingPunct="1"/>
            <a:r>
              <a:rPr lang="en-GB" altLang="en-US" dirty="0" smtClean="0"/>
              <a:t>One of the most difficult and controversial things to define in modern society</a:t>
            </a:r>
          </a:p>
          <a:p>
            <a:pPr eaLnBrk="1" hangingPunct="1"/>
            <a:r>
              <a:rPr lang="en-GB" altLang="en-US" dirty="0" smtClean="0"/>
              <a:t>Any set of social relationships operating within certain boundaries, locations or territories.  </a:t>
            </a:r>
          </a:p>
        </p:txBody>
      </p:sp>
      <p:sp>
        <p:nvSpPr>
          <p:cNvPr id="4" name="TextBox 3"/>
          <p:cNvSpPr txBox="1"/>
          <p:nvPr/>
        </p:nvSpPr>
        <p:spPr>
          <a:xfrm>
            <a:off x="395536" y="4221088"/>
            <a:ext cx="3528392" cy="523220"/>
          </a:xfrm>
          <a:prstGeom prst="rect">
            <a:avLst/>
          </a:prstGeom>
          <a:noFill/>
        </p:spPr>
        <p:txBody>
          <a:bodyPr wrap="square" rtlCol="0">
            <a:spAutoFit/>
          </a:bodyPr>
          <a:lstStyle/>
          <a:p>
            <a:r>
              <a:rPr lang="en-GB" sz="2800" b="1" dirty="0" smtClean="0"/>
              <a:t>Questions</a:t>
            </a:r>
            <a:endParaRPr lang="en-GB" sz="2800" b="1" dirty="0"/>
          </a:p>
        </p:txBody>
      </p:sp>
      <p:sp>
        <p:nvSpPr>
          <p:cNvPr id="5" name="TextBox 4"/>
          <p:cNvSpPr txBox="1"/>
          <p:nvPr/>
        </p:nvSpPr>
        <p:spPr>
          <a:xfrm>
            <a:off x="755576" y="4744308"/>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Can we talk of community in the singular or are there many communities?</a:t>
            </a:r>
            <a:endParaRPr lang="en-GB" sz="28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7391" y="5661248"/>
            <a:ext cx="1075184" cy="107518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b="1" dirty="0" smtClean="0"/>
              <a:t>Culture</a:t>
            </a:r>
          </a:p>
        </p:txBody>
      </p:sp>
      <p:sp>
        <p:nvSpPr>
          <p:cNvPr id="13315" name="Rectangle 3"/>
          <p:cNvSpPr>
            <a:spLocks noGrp="1" noChangeArrowheads="1"/>
          </p:cNvSpPr>
          <p:nvPr>
            <p:ph type="body" idx="1"/>
          </p:nvPr>
        </p:nvSpPr>
        <p:spPr>
          <a:xfrm>
            <a:off x="457200" y="1600201"/>
            <a:ext cx="8229600" cy="3124944"/>
          </a:xfrm>
        </p:spPr>
        <p:txBody>
          <a:bodyPr/>
          <a:lstStyle/>
          <a:p>
            <a:pPr eaLnBrk="1" hangingPunct="1"/>
            <a:r>
              <a:rPr lang="en-GB" altLang="en-US" dirty="0" smtClean="0"/>
              <a:t>The human creation and use of symbols and artefacts.  Culture may be taken as constituting  the ‘way of life’ of an entire society, and this will include codes of manners, dress, language, rituals, norms of behaviour and systems of belief.    </a:t>
            </a:r>
          </a:p>
        </p:txBody>
      </p:sp>
      <p:sp>
        <p:nvSpPr>
          <p:cNvPr id="4" name="TextBox 3"/>
          <p:cNvSpPr txBox="1"/>
          <p:nvPr/>
        </p:nvSpPr>
        <p:spPr>
          <a:xfrm>
            <a:off x="395536" y="4633972"/>
            <a:ext cx="3528392" cy="523220"/>
          </a:xfrm>
          <a:prstGeom prst="rect">
            <a:avLst/>
          </a:prstGeom>
          <a:noFill/>
        </p:spPr>
        <p:txBody>
          <a:bodyPr wrap="square" rtlCol="0">
            <a:spAutoFit/>
          </a:bodyPr>
          <a:lstStyle/>
          <a:p>
            <a:r>
              <a:rPr lang="en-GB" sz="2800" b="1" dirty="0" smtClean="0"/>
              <a:t>Question</a:t>
            </a:r>
            <a:endParaRPr lang="en-GB" sz="2800" b="1" dirty="0"/>
          </a:p>
        </p:txBody>
      </p:sp>
      <p:sp>
        <p:nvSpPr>
          <p:cNvPr id="5" name="TextBox 4"/>
          <p:cNvSpPr txBox="1"/>
          <p:nvPr/>
        </p:nvSpPr>
        <p:spPr>
          <a:xfrm>
            <a:off x="755576" y="5157192"/>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What happens when two cultures have opposite values?</a:t>
            </a:r>
            <a:endParaRPr lang="en-GB" sz="28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7391" y="5661248"/>
            <a:ext cx="1075184" cy="107518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dirty="0" smtClean="0"/>
              <a:t>Ethnocentrism</a:t>
            </a:r>
          </a:p>
        </p:txBody>
      </p:sp>
      <p:sp>
        <p:nvSpPr>
          <p:cNvPr id="14339" name="Rectangle 3"/>
          <p:cNvSpPr>
            <a:spLocks noGrp="1" noChangeArrowheads="1"/>
          </p:cNvSpPr>
          <p:nvPr>
            <p:ph type="body" idx="1"/>
          </p:nvPr>
        </p:nvSpPr>
        <p:spPr/>
        <p:txBody>
          <a:bodyPr/>
          <a:lstStyle/>
          <a:p>
            <a:pPr eaLnBrk="1" hangingPunct="1">
              <a:lnSpc>
                <a:spcPct val="90000"/>
              </a:lnSpc>
            </a:pPr>
            <a:r>
              <a:rPr lang="en-GB" altLang="en-US" dirty="0" smtClean="0"/>
              <a:t>The attitude of prejudice or mistrust towards outsiders which may exist within a social group; a way of perceiving one’s own cultural group (in-group) in relation to others (out-groups).  Thus, one’s own culture is considered to be racially, morally and culturally of greater value or significance that that of others and one becomes distrustful of those define as outsiders.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b="1" dirty="0" smtClean="0"/>
              <a:t>Xenophobia</a:t>
            </a:r>
          </a:p>
        </p:txBody>
      </p:sp>
      <p:sp>
        <p:nvSpPr>
          <p:cNvPr id="15363" name="Rectangle 3"/>
          <p:cNvSpPr>
            <a:spLocks noGrp="1" noChangeArrowheads="1"/>
          </p:cNvSpPr>
          <p:nvPr>
            <p:ph type="body" idx="1"/>
          </p:nvPr>
        </p:nvSpPr>
        <p:spPr/>
        <p:txBody>
          <a:bodyPr/>
          <a:lstStyle/>
          <a:p>
            <a:pPr eaLnBrk="1" hangingPunct="1"/>
            <a:r>
              <a:rPr lang="en-GB" altLang="en-US" dirty="0" smtClean="0"/>
              <a:t>An exaggerated hostility towards or fear of foreigners.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b="1" dirty="0" smtClean="0"/>
              <a:t>Racism or Racialism</a:t>
            </a:r>
          </a:p>
        </p:txBody>
      </p:sp>
      <p:sp>
        <p:nvSpPr>
          <p:cNvPr id="18435" name="Rectangle 3"/>
          <p:cNvSpPr>
            <a:spLocks noGrp="1" noChangeArrowheads="1"/>
          </p:cNvSpPr>
          <p:nvPr>
            <p:ph type="body" idx="1"/>
          </p:nvPr>
        </p:nvSpPr>
        <p:spPr/>
        <p:txBody>
          <a:bodyPr/>
          <a:lstStyle/>
          <a:p>
            <a:pPr eaLnBrk="1" hangingPunct="1"/>
            <a:r>
              <a:rPr lang="en-GB" altLang="en-US" dirty="0" smtClean="0"/>
              <a:t>A set of beliefs, ideologies and social processes that discriminate against others on the basis of their supposed membership of a ‘racial’ group.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smtClean="0"/>
              <a:t>Tolerance</a:t>
            </a:r>
          </a:p>
        </p:txBody>
      </p:sp>
      <p:sp>
        <p:nvSpPr>
          <p:cNvPr id="24579" name="Rectangle 3"/>
          <p:cNvSpPr>
            <a:spLocks noGrp="1" noChangeArrowheads="1"/>
          </p:cNvSpPr>
          <p:nvPr>
            <p:ph type="body" idx="1"/>
          </p:nvPr>
        </p:nvSpPr>
        <p:spPr/>
        <p:txBody>
          <a:bodyPr/>
          <a:lstStyle/>
          <a:p>
            <a:pPr eaLnBrk="1" hangingPunct="1"/>
            <a:r>
              <a:rPr lang="en-GB" altLang="en-US" dirty="0" smtClean="0"/>
              <a:t>‘A recognition of a religiously pluralistic Wales is one thing and a tolerance of ethnic diversity is perhaps another, but only an unqualified acceptance of the right of minority faith groups to participate within civil society can truly be termed religious tolerance’ (Chambers, 2005)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44624"/>
            <a:ext cx="8229600" cy="864096"/>
          </a:xfrm>
        </p:spPr>
        <p:txBody>
          <a:bodyPr/>
          <a:lstStyle/>
          <a:p>
            <a:pPr eaLnBrk="1" hangingPunct="1"/>
            <a:r>
              <a:rPr lang="en-GB" altLang="en-US" b="1" dirty="0" smtClean="0"/>
              <a:t>Labelling</a:t>
            </a:r>
          </a:p>
        </p:txBody>
      </p:sp>
      <p:sp>
        <p:nvSpPr>
          <p:cNvPr id="24579" name="Rectangle 3"/>
          <p:cNvSpPr>
            <a:spLocks noGrp="1" noChangeArrowheads="1"/>
          </p:cNvSpPr>
          <p:nvPr>
            <p:ph type="body" idx="1"/>
          </p:nvPr>
        </p:nvSpPr>
        <p:spPr>
          <a:xfrm>
            <a:off x="457200" y="980729"/>
            <a:ext cx="8229600" cy="3456384"/>
          </a:xfrm>
        </p:spPr>
        <p:txBody>
          <a:bodyPr/>
          <a:lstStyle/>
          <a:p>
            <a:pPr eaLnBrk="1" hangingPunct="1"/>
            <a:r>
              <a:rPr lang="en-GB" altLang="en-US" dirty="0" smtClean="0"/>
              <a:t>This describes the process by which people and groups of people are given ‘labels’ by society</a:t>
            </a:r>
          </a:p>
          <a:p>
            <a:pPr eaLnBrk="1" hangingPunct="1"/>
            <a:r>
              <a:rPr lang="en-GB" altLang="en-US" dirty="0" smtClean="0"/>
              <a:t>It is commonly used in studies of deviance and education but applies to all of society</a:t>
            </a:r>
          </a:p>
          <a:p>
            <a:pPr eaLnBrk="1" hangingPunct="1"/>
            <a:r>
              <a:rPr lang="en-GB" altLang="en-US" dirty="0" smtClean="0"/>
              <a:t>Labelling can be both positive and negative </a:t>
            </a:r>
          </a:p>
        </p:txBody>
      </p:sp>
      <p:sp>
        <p:nvSpPr>
          <p:cNvPr id="4" name="TextBox 3"/>
          <p:cNvSpPr txBox="1"/>
          <p:nvPr/>
        </p:nvSpPr>
        <p:spPr>
          <a:xfrm>
            <a:off x="395536" y="4470792"/>
            <a:ext cx="3528392" cy="523220"/>
          </a:xfrm>
          <a:prstGeom prst="rect">
            <a:avLst/>
          </a:prstGeom>
          <a:noFill/>
        </p:spPr>
        <p:txBody>
          <a:bodyPr wrap="square" rtlCol="0">
            <a:spAutoFit/>
          </a:bodyPr>
          <a:lstStyle/>
          <a:p>
            <a:r>
              <a:rPr lang="en-GB" sz="2800" b="1" dirty="0" smtClean="0"/>
              <a:t>Question</a:t>
            </a:r>
            <a:endParaRPr lang="en-GB" sz="2800" b="1" dirty="0"/>
          </a:p>
        </p:txBody>
      </p:sp>
      <p:sp>
        <p:nvSpPr>
          <p:cNvPr id="5" name="TextBox 4"/>
          <p:cNvSpPr txBox="1"/>
          <p:nvPr/>
        </p:nvSpPr>
        <p:spPr>
          <a:xfrm>
            <a:off x="755576" y="4994012"/>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What examples can you think of?</a:t>
            </a:r>
            <a:endParaRPr lang="en-GB" sz="2800" dirty="0"/>
          </a:p>
        </p:txBody>
      </p:sp>
    </p:spTree>
    <p:extLst>
      <p:ext uri="{BB962C8B-B14F-4D97-AF65-F5344CB8AC3E}">
        <p14:creationId xmlns:p14="http://schemas.microsoft.com/office/powerpoint/2010/main" val="2384120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4" grpId="0"/>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smtClean="0"/>
              <a:t>Stigma</a:t>
            </a:r>
          </a:p>
        </p:txBody>
      </p:sp>
      <p:sp>
        <p:nvSpPr>
          <p:cNvPr id="24579" name="Rectangle 3"/>
          <p:cNvSpPr>
            <a:spLocks noGrp="1" noChangeArrowheads="1"/>
          </p:cNvSpPr>
          <p:nvPr>
            <p:ph type="body" idx="1"/>
          </p:nvPr>
        </p:nvSpPr>
        <p:spPr>
          <a:xfrm>
            <a:off x="467544" y="1484784"/>
            <a:ext cx="8229600" cy="1684784"/>
          </a:xfrm>
        </p:spPr>
        <p:txBody>
          <a:bodyPr/>
          <a:lstStyle/>
          <a:p>
            <a:pPr eaLnBrk="1" hangingPunct="1"/>
            <a:r>
              <a:rPr lang="en-GB" altLang="en-US" dirty="0" smtClean="0"/>
              <a:t>‘A powerfully negative social label that radically changes a person’s self-concept and social identity’		</a:t>
            </a:r>
          </a:p>
        </p:txBody>
      </p:sp>
      <p:sp>
        <p:nvSpPr>
          <p:cNvPr id="2" name="TextBox 1"/>
          <p:cNvSpPr txBox="1"/>
          <p:nvPr/>
        </p:nvSpPr>
        <p:spPr>
          <a:xfrm>
            <a:off x="4211960" y="3284984"/>
            <a:ext cx="4680520" cy="369332"/>
          </a:xfrm>
          <a:prstGeom prst="rect">
            <a:avLst/>
          </a:prstGeom>
          <a:noFill/>
        </p:spPr>
        <p:txBody>
          <a:bodyPr wrap="square" rtlCol="0">
            <a:spAutoFit/>
          </a:bodyPr>
          <a:lstStyle/>
          <a:p>
            <a:r>
              <a:rPr lang="en-GB" dirty="0" smtClean="0"/>
              <a:t>(</a:t>
            </a:r>
            <a:r>
              <a:rPr lang="en-GB" dirty="0" err="1" smtClean="0"/>
              <a:t>Macionos</a:t>
            </a:r>
            <a:r>
              <a:rPr lang="en-GB" dirty="0" smtClean="0"/>
              <a:t> &amp; Plummer,  2012, p.610)</a:t>
            </a:r>
            <a:endParaRPr lang="en-GB" dirty="0"/>
          </a:p>
        </p:txBody>
      </p:sp>
      <p:sp>
        <p:nvSpPr>
          <p:cNvPr id="5" name="TextBox 4"/>
          <p:cNvSpPr txBox="1"/>
          <p:nvPr/>
        </p:nvSpPr>
        <p:spPr>
          <a:xfrm>
            <a:off x="395536" y="3645024"/>
            <a:ext cx="3528392" cy="523220"/>
          </a:xfrm>
          <a:prstGeom prst="rect">
            <a:avLst/>
          </a:prstGeom>
          <a:noFill/>
        </p:spPr>
        <p:txBody>
          <a:bodyPr wrap="square" rtlCol="0">
            <a:spAutoFit/>
          </a:bodyPr>
          <a:lstStyle/>
          <a:p>
            <a:r>
              <a:rPr lang="en-GB" sz="2800" b="1" dirty="0" smtClean="0"/>
              <a:t>Question</a:t>
            </a:r>
            <a:endParaRPr lang="en-GB" sz="2800" b="1" dirty="0"/>
          </a:p>
        </p:txBody>
      </p:sp>
      <p:sp>
        <p:nvSpPr>
          <p:cNvPr id="6" name="TextBox 5"/>
          <p:cNvSpPr txBox="1"/>
          <p:nvPr/>
        </p:nvSpPr>
        <p:spPr>
          <a:xfrm>
            <a:off x="755576" y="4168244"/>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What does this mean in practice?</a:t>
            </a:r>
            <a:endParaRPr lang="en-GB" sz="2800" dirty="0"/>
          </a:p>
        </p:txBody>
      </p:sp>
      <p:sp>
        <p:nvSpPr>
          <p:cNvPr id="3" name="TextBox 2"/>
          <p:cNvSpPr txBox="1"/>
          <p:nvPr/>
        </p:nvSpPr>
        <p:spPr>
          <a:xfrm>
            <a:off x="395536" y="4941168"/>
            <a:ext cx="828092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Once people are stigmatised then they often ‘live up’ to that label.</a:t>
            </a:r>
            <a:endParaRPr lang="en-GB" sz="2800"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4248" y="3865984"/>
            <a:ext cx="1075184" cy="1075184"/>
          </a:xfrm>
          <a:prstGeom prst="rect">
            <a:avLst/>
          </a:prstGeom>
        </p:spPr>
      </p:pic>
    </p:spTree>
    <p:extLst>
      <p:ext uri="{BB962C8B-B14F-4D97-AF65-F5344CB8AC3E}">
        <p14:creationId xmlns:p14="http://schemas.microsoft.com/office/powerpoint/2010/main" val="3620129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2" grpId="0"/>
      <p:bldP spid="5" grpId="0"/>
      <p:bldP spid="6" grpId="0"/>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67544" y="116632"/>
            <a:ext cx="8229600" cy="706090"/>
          </a:xfrm>
        </p:spPr>
        <p:txBody>
          <a:bodyPr>
            <a:normAutofit fontScale="90000"/>
          </a:bodyPr>
          <a:lstStyle/>
          <a:p>
            <a:pPr eaLnBrk="1" hangingPunct="1"/>
            <a:r>
              <a:rPr lang="en-GB" altLang="en-US" b="1" dirty="0" smtClean="0"/>
              <a:t>‘Othering’</a:t>
            </a:r>
          </a:p>
        </p:txBody>
      </p:sp>
      <p:sp>
        <p:nvSpPr>
          <p:cNvPr id="24579" name="Rectangle 3"/>
          <p:cNvSpPr>
            <a:spLocks noGrp="1" noChangeArrowheads="1"/>
          </p:cNvSpPr>
          <p:nvPr>
            <p:ph type="body" idx="1"/>
          </p:nvPr>
        </p:nvSpPr>
        <p:spPr>
          <a:xfrm>
            <a:off x="467544" y="908720"/>
            <a:ext cx="8229600" cy="2160240"/>
          </a:xfrm>
        </p:spPr>
        <p:txBody>
          <a:bodyPr>
            <a:noAutofit/>
          </a:bodyPr>
          <a:lstStyle/>
          <a:p>
            <a:pPr eaLnBrk="1" hangingPunct="1"/>
            <a:r>
              <a:rPr lang="en-GB" altLang="en-US" sz="2800" dirty="0" smtClean="0"/>
              <a:t>A process first described by the post-colonial theorist Gayatri Spivak in 1985</a:t>
            </a:r>
          </a:p>
          <a:p>
            <a:pPr eaLnBrk="1" hangingPunct="1"/>
            <a:r>
              <a:rPr lang="en-GB" altLang="en-US" sz="2800" dirty="0" smtClean="0"/>
              <a:t>It is a process that relies on ‘power asymmetries’ or imbalances i.e. one group has power over other groups</a:t>
            </a:r>
          </a:p>
          <a:p>
            <a:r>
              <a:rPr lang="en-GB" altLang="en-US" sz="2800" dirty="0"/>
              <a:t>The ‘other’ is defined in terms of binary opposites; e.g</a:t>
            </a:r>
            <a:r>
              <a:rPr lang="en-GB" altLang="en-US" sz="2800" dirty="0" smtClean="0"/>
              <a:t>. </a:t>
            </a:r>
          </a:p>
        </p:txBody>
      </p:sp>
      <p:sp>
        <p:nvSpPr>
          <p:cNvPr id="2" name="TextBox 1"/>
          <p:cNvSpPr txBox="1"/>
          <p:nvPr/>
        </p:nvSpPr>
        <p:spPr>
          <a:xfrm>
            <a:off x="1187624" y="4293096"/>
            <a:ext cx="2736304"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Us and them</a:t>
            </a:r>
          </a:p>
          <a:p>
            <a:pPr marL="342900" indent="-342900">
              <a:buFont typeface="Arial" panose="020B0604020202020204" pitchFamily="34" charset="0"/>
              <a:buChar char="•"/>
            </a:pPr>
            <a:r>
              <a:rPr lang="en-GB" sz="2400" dirty="0" smtClean="0"/>
              <a:t>Male and female</a:t>
            </a:r>
          </a:p>
          <a:p>
            <a:pPr marL="342900" indent="-342900">
              <a:buFont typeface="Arial" panose="020B0604020202020204" pitchFamily="34" charset="0"/>
              <a:buChar char="•"/>
            </a:pPr>
            <a:r>
              <a:rPr lang="en-GB" sz="2400" dirty="0" smtClean="0"/>
              <a:t>White and black</a:t>
            </a:r>
          </a:p>
          <a:p>
            <a:pPr marL="342900" indent="-342900">
              <a:buFont typeface="Arial" panose="020B0604020202020204" pitchFamily="34" charset="0"/>
              <a:buChar char="•"/>
            </a:pPr>
            <a:r>
              <a:rPr lang="en-GB" sz="2400" dirty="0" smtClean="0"/>
              <a:t>Right and wrong</a:t>
            </a:r>
            <a:endParaRPr lang="en-GB" sz="2400" dirty="0"/>
          </a:p>
        </p:txBody>
      </p:sp>
      <p:sp>
        <p:nvSpPr>
          <p:cNvPr id="5" name="TextBox 4"/>
          <p:cNvSpPr txBox="1"/>
          <p:nvPr/>
        </p:nvSpPr>
        <p:spPr>
          <a:xfrm>
            <a:off x="4788024" y="4379620"/>
            <a:ext cx="396044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Sane and insane</a:t>
            </a:r>
          </a:p>
          <a:p>
            <a:pPr marL="342900" indent="-342900">
              <a:buFont typeface="Arial" panose="020B0604020202020204" pitchFamily="34" charset="0"/>
              <a:buChar char="•"/>
            </a:pPr>
            <a:r>
              <a:rPr lang="en-GB" sz="2400" dirty="0" smtClean="0"/>
              <a:t>Law abiding and criminal</a:t>
            </a:r>
          </a:p>
          <a:p>
            <a:pPr marL="342900" indent="-342900">
              <a:buFont typeface="Arial" panose="020B0604020202020204" pitchFamily="34" charset="0"/>
              <a:buChar char="•"/>
            </a:pPr>
            <a:r>
              <a:rPr lang="en-GB" sz="2400" dirty="0" smtClean="0"/>
              <a:t>Deserving and undeserving</a:t>
            </a:r>
          </a:p>
        </p:txBody>
      </p:sp>
    </p:spTree>
    <p:extLst>
      <p:ext uri="{BB962C8B-B14F-4D97-AF65-F5344CB8AC3E}">
        <p14:creationId xmlns:p14="http://schemas.microsoft.com/office/powerpoint/2010/main" val="1881837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2" grpId="0" build="p"/>
      <p:bldP spid="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67544" y="116632"/>
            <a:ext cx="8229600" cy="706090"/>
          </a:xfrm>
        </p:spPr>
        <p:txBody>
          <a:bodyPr>
            <a:normAutofit fontScale="90000"/>
          </a:bodyPr>
          <a:lstStyle/>
          <a:p>
            <a:pPr eaLnBrk="1" hangingPunct="1"/>
            <a:r>
              <a:rPr lang="en-GB" altLang="en-US" b="1" dirty="0" smtClean="0"/>
              <a:t>‘Othering’</a:t>
            </a:r>
          </a:p>
        </p:txBody>
      </p:sp>
      <p:sp>
        <p:nvSpPr>
          <p:cNvPr id="24579" name="Rectangle 3"/>
          <p:cNvSpPr>
            <a:spLocks noGrp="1" noChangeArrowheads="1"/>
          </p:cNvSpPr>
          <p:nvPr>
            <p:ph type="body" idx="1"/>
          </p:nvPr>
        </p:nvSpPr>
        <p:spPr>
          <a:xfrm>
            <a:off x="486397" y="764704"/>
            <a:ext cx="8229600" cy="648072"/>
          </a:xfrm>
        </p:spPr>
        <p:txBody>
          <a:bodyPr>
            <a:noAutofit/>
          </a:bodyPr>
          <a:lstStyle/>
          <a:p>
            <a:pPr eaLnBrk="1" hangingPunct="1"/>
            <a:r>
              <a:rPr lang="en-GB" altLang="en-US" sz="2800" dirty="0" smtClean="0"/>
              <a:t>Spivak, who was mostly looking at post-colonial societies, identified three forms of othering</a:t>
            </a:r>
          </a:p>
        </p:txBody>
      </p:sp>
      <p:sp>
        <p:nvSpPr>
          <p:cNvPr id="3" name="TextBox 2"/>
          <p:cNvSpPr txBox="1"/>
          <p:nvPr/>
        </p:nvSpPr>
        <p:spPr>
          <a:xfrm>
            <a:off x="573444" y="1772816"/>
            <a:ext cx="7992888" cy="3108543"/>
          </a:xfrm>
          <a:prstGeom prst="rect">
            <a:avLst/>
          </a:prstGeom>
          <a:noFill/>
        </p:spPr>
        <p:txBody>
          <a:bodyPr wrap="square" rtlCol="0">
            <a:spAutoFit/>
          </a:bodyPr>
          <a:lstStyle/>
          <a:p>
            <a:pPr marL="514350" indent="-514350">
              <a:buFont typeface="+mj-lt"/>
              <a:buAutoNum type="arabicPeriod"/>
            </a:pPr>
            <a:r>
              <a:rPr lang="en-GB" sz="2800" dirty="0" smtClean="0"/>
              <a:t>Those who have power perceive the other as subordinate or less important</a:t>
            </a:r>
          </a:p>
          <a:p>
            <a:pPr marL="514350" indent="-514350">
              <a:buFont typeface="+mj-lt"/>
              <a:buAutoNum type="arabicPeriod"/>
            </a:pPr>
            <a:r>
              <a:rPr lang="en-GB" sz="2800" dirty="0" smtClean="0"/>
              <a:t>The ‘other’ is seen as morally inferior, sub-standard, barbaric or uncivilised</a:t>
            </a:r>
          </a:p>
          <a:p>
            <a:pPr marL="514350" indent="-514350">
              <a:buFont typeface="+mj-lt"/>
              <a:buAutoNum type="arabicPeriod"/>
            </a:pPr>
            <a:r>
              <a:rPr lang="en-GB" sz="2800" dirty="0" smtClean="0"/>
              <a:t>The ‘other’ is denied access to knowledge, technology and the means of improving their position</a:t>
            </a:r>
            <a:endParaRPr lang="en-GB" sz="2800" dirty="0"/>
          </a:p>
        </p:txBody>
      </p:sp>
      <p:sp>
        <p:nvSpPr>
          <p:cNvPr id="4" name="TextBox 3"/>
          <p:cNvSpPr txBox="1"/>
          <p:nvPr/>
        </p:nvSpPr>
        <p:spPr>
          <a:xfrm>
            <a:off x="548649" y="4881359"/>
            <a:ext cx="820891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However, the process can be seen in a variety of situations</a:t>
            </a:r>
            <a:endParaRPr lang="en-GB" sz="2800" dirty="0"/>
          </a:p>
        </p:txBody>
      </p:sp>
    </p:spTree>
    <p:extLst>
      <p:ext uri="{BB962C8B-B14F-4D97-AF65-F5344CB8AC3E}">
        <p14:creationId xmlns:p14="http://schemas.microsoft.com/office/powerpoint/2010/main" val="3080984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3" grpId="0" build="p"/>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67544" y="116632"/>
            <a:ext cx="8229600" cy="706090"/>
          </a:xfrm>
        </p:spPr>
        <p:txBody>
          <a:bodyPr>
            <a:normAutofit fontScale="90000"/>
          </a:bodyPr>
          <a:lstStyle/>
          <a:p>
            <a:pPr eaLnBrk="1" hangingPunct="1"/>
            <a:r>
              <a:rPr lang="en-GB" altLang="en-US" b="1" dirty="0" smtClean="0"/>
              <a:t>‘Othering’</a:t>
            </a:r>
          </a:p>
        </p:txBody>
      </p:sp>
      <p:sp>
        <p:nvSpPr>
          <p:cNvPr id="24579" name="Rectangle 3"/>
          <p:cNvSpPr>
            <a:spLocks noGrp="1" noChangeArrowheads="1"/>
          </p:cNvSpPr>
          <p:nvPr>
            <p:ph type="body" idx="1"/>
          </p:nvPr>
        </p:nvSpPr>
        <p:spPr>
          <a:xfrm>
            <a:off x="486397" y="1196752"/>
            <a:ext cx="8229600" cy="648072"/>
          </a:xfrm>
        </p:spPr>
        <p:txBody>
          <a:bodyPr>
            <a:noAutofit/>
          </a:bodyPr>
          <a:lstStyle/>
          <a:p>
            <a:pPr eaLnBrk="1" hangingPunct="1"/>
            <a:r>
              <a:rPr lang="en-GB" altLang="en-US" sz="2800" dirty="0" smtClean="0"/>
              <a:t>Once a person or group has been ‘</a:t>
            </a:r>
            <a:r>
              <a:rPr lang="en-GB" altLang="en-US" sz="2800" dirty="0" err="1" smtClean="0"/>
              <a:t>othered</a:t>
            </a:r>
            <a:r>
              <a:rPr lang="en-GB" altLang="en-US" sz="2800" dirty="0" smtClean="0"/>
              <a:t>’ then they are often subject to degradation and </a:t>
            </a:r>
            <a:r>
              <a:rPr lang="en-GB" altLang="en-US" sz="2800" dirty="0" err="1" smtClean="0"/>
              <a:t>mis</a:t>
            </a:r>
            <a:r>
              <a:rPr lang="en-GB" altLang="en-US" sz="2800" dirty="0" smtClean="0"/>
              <a:t>-treatment</a:t>
            </a:r>
          </a:p>
        </p:txBody>
      </p:sp>
      <p:sp>
        <p:nvSpPr>
          <p:cNvPr id="2" name="TextBox 1"/>
          <p:cNvSpPr txBox="1"/>
          <p:nvPr/>
        </p:nvSpPr>
        <p:spPr>
          <a:xfrm>
            <a:off x="1469829" y="2348880"/>
            <a:ext cx="6336704" cy="523220"/>
          </a:xfrm>
          <a:prstGeom prst="rect">
            <a:avLst/>
          </a:prstGeom>
          <a:noFill/>
        </p:spPr>
        <p:txBody>
          <a:bodyPr wrap="square" rtlCol="0">
            <a:spAutoFit/>
          </a:bodyPr>
          <a:lstStyle/>
          <a:p>
            <a:pPr algn="ctr"/>
            <a:r>
              <a:rPr lang="en-GB" sz="2800" i="1" dirty="0" smtClean="0"/>
              <a:t>What examples can you think of?</a:t>
            </a:r>
            <a:endParaRPr lang="en-GB" sz="2800" i="1"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5324" y="3376156"/>
            <a:ext cx="2285714" cy="2285714"/>
          </a:xfrm>
          <a:prstGeom prst="rect">
            <a:avLst/>
          </a:prstGeom>
        </p:spPr>
      </p:pic>
    </p:spTree>
    <p:extLst>
      <p:ext uri="{BB962C8B-B14F-4D97-AF65-F5344CB8AC3E}">
        <p14:creationId xmlns:p14="http://schemas.microsoft.com/office/powerpoint/2010/main" val="2371362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4000" b="1" dirty="0" smtClean="0"/>
              <a:t>References</a:t>
            </a:r>
            <a:endParaRPr lang="en-GB" sz="4000" b="1" dirty="0"/>
          </a:p>
        </p:txBody>
      </p:sp>
      <p:sp>
        <p:nvSpPr>
          <p:cNvPr id="3" name="TextBox 2"/>
          <p:cNvSpPr txBox="1"/>
          <p:nvPr/>
        </p:nvSpPr>
        <p:spPr>
          <a:xfrm>
            <a:off x="539552" y="5003884"/>
            <a:ext cx="8280920" cy="369332"/>
          </a:xfrm>
          <a:prstGeom prst="rect">
            <a:avLst/>
          </a:prstGeom>
          <a:noFill/>
        </p:spPr>
        <p:txBody>
          <a:bodyPr wrap="square" rtlCol="0">
            <a:spAutoFit/>
          </a:bodyPr>
          <a:lstStyle/>
          <a:p>
            <a:r>
              <a:rPr lang="en-GB" dirty="0" smtClean="0"/>
              <a:t>Taylor, P. </a:t>
            </a:r>
            <a:r>
              <a:rPr lang="en-GB" i="1" dirty="0" smtClean="0"/>
              <a:t>et al</a:t>
            </a:r>
            <a:r>
              <a:rPr lang="en-GB" dirty="0" smtClean="0"/>
              <a:t> (1995) </a:t>
            </a:r>
            <a:r>
              <a:rPr lang="en-GB" i="1" dirty="0" smtClean="0"/>
              <a:t>Sociology in Focus </a:t>
            </a:r>
            <a:r>
              <a:rPr lang="en-GB" dirty="0" smtClean="0"/>
              <a:t>Ormskirk: Causeway Press Limited</a:t>
            </a:r>
            <a:endParaRPr lang="en-GB" dirty="0"/>
          </a:p>
        </p:txBody>
      </p:sp>
      <p:sp>
        <p:nvSpPr>
          <p:cNvPr id="4" name="TextBox 3"/>
          <p:cNvSpPr txBox="1"/>
          <p:nvPr/>
        </p:nvSpPr>
        <p:spPr>
          <a:xfrm>
            <a:off x="539552" y="2996952"/>
            <a:ext cx="8280920" cy="646331"/>
          </a:xfrm>
          <a:prstGeom prst="rect">
            <a:avLst/>
          </a:prstGeom>
          <a:noFill/>
        </p:spPr>
        <p:txBody>
          <a:bodyPr wrap="square" rtlCol="0">
            <a:spAutoFit/>
          </a:bodyPr>
          <a:lstStyle/>
          <a:p>
            <a:r>
              <a:rPr lang="en-GB" dirty="0" err="1" smtClean="0"/>
              <a:t>Macionis</a:t>
            </a:r>
            <a:r>
              <a:rPr lang="en-GB" dirty="0" smtClean="0"/>
              <a:t>, </a:t>
            </a:r>
            <a:r>
              <a:rPr lang="en-GB" dirty="0" err="1" smtClean="0"/>
              <a:t>J.J</a:t>
            </a:r>
            <a:r>
              <a:rPr lang="en-GB" dirty="0" smtClean="0"/>
              <a:t>. &amp; Plummer, K. (2012) </a:t>
            </a:r>
            <a:r>
              <a:rPr lang="en-GB" i="1" dirty="0" smtClean="0"/>
              <a:t>Sociology: A Global Introduction (5</a:t>
            </a:r>
            <a:r>
              <a:rPr lang="en-GB" i="1" baseline="30000" dirty="0" smtClean="0"/>
              <a:t>th</a:t>
            </a:r>
            <a:r>
              <a:rPr lang="en-GB" i="1" dirty="0" smtClean="0"/>
              <a:t> ed.) </a:t>
            </a:r>
            <a:r>
              <a:rPr lang="en-GB" dirty="0" smtClean="0"/>
              <a:t>Harlow: Prentice Hall</a:t>
            </a:r>
            <a:endParaRPr lang="en-GB" dirty="0"/>
          </a:p>
        </p:txBody>
      </p:sp>
      <p:sp>
        <p:nvSpPr>
          <p:cNvPr id="5" name="TextBox 4"/>
          <p:cNvSpPr txBox="1"/>
          <p:nvPr/>
        </p:nvSpPr>
        <p:spPr>
          <a:xfrm>
            <a:off x="539552" y="1916832"/>
            <a:ext cx="7992888" cy="646331"/>
          </a:xfrm>
          <a:prstGeom prst="rect">
            <a:avLst/>
          </a:prstGeom>
          <a:noFill/>
        </p:spPr>
        <p:txBody>
          <a:bodyPr wrap="square" rtlCol="0">
            <a:spAutoFit/>
          </a:bodyPr>
          <a:lstStyle/>
          <a:p>
            <a:r>
              <a:rPr lang="en-GB" dirty="0" smtClean="0"/>
              <a:t>Dalrymple, J. &amp; Burke, B. </a:t>
            </a:r>
            <a:r>
              <a:rPr lang="en-GB" dirty="0"/>
              <a:t>(2006) </a:t>
            </a:r>
            <a:r>
              <a:rPr lang="en-GB" i="1" dirty="0"/>
              <a:t>Anti-Oppressive Practice: Social Care and the </a:t>
            </a:r>
            <a:r>
              <a:rPr lang="en-GB" i="1" dirty="0" smtClean="0"/>
              <a:t>Law</a:t>
            </a:r>
            <a:r>
              <a:rPr lang="en-GB" dirty="0" smtClean="0"/>
              <a:t> Maidenhead: Open University Press</a:t>
            </a:r>
            <a:endParaRPr lang="en-GB" i="1" dirty="0"/>
          </a:p>
        </p:txBody>
      </p:sp>
      <p:sp>
        <p:nvSpPr>
          <p:cNvPr id="6" name="TextBox 5"/>
          <p:cNvSpPr txBox="1"/>
          <p:nvPr/>
        </p:nvSpPr>
        <p:spPr>
          <a:xfrm>
            <a:off x="467544" y="1124744"/>
            <a:ext cx="8208912" cy="646331"/>
          </a:xfrm>
          <a:prstGeom prst="rect">
            <a:avLst/>
          </a:prstGeom>
          <a:noFill/>
        </p:spPr>
        <p:txBody>
          <a:bodyPr wrap="square" rtlCol="0">
            <a:spAutoFit/>
          </a:bodyPr>
          <a:lstStyle/>
          <a:p>
            <a:r>
              <a:rPr lang="en-GB" dirty="0"/>
              <a:t> </a:t>
            </a:r>
            <a:r>
              <a:rPr lang="en-GB" dirty="0" smtClean="0"/>
              <a:t>Chambers</a:t>
            </a:r>
            <a:r>
              <a:rPr lang="en-GB" dirty="0"/>
              <a:t>, </a:t>
            </a:r>
            <a:r>
              <a:rPr lang="en-GB" dirty="0" smtClean="0"/>
              <a:t>P. (2005) </a:t>
            </a:r>
            <a:r>
              <a:rPr lang="en-GB" i="1" dirty="0" smtClean="0"/>
              <a:t>Religion</a:t>
            </a:r>
            <a:r>
              <a:rPr lang="en-GB" i="1" dirty="0"/>
              <a:t>, Secularization and Social Change </a:t>
            </a:r>
            <a:r>
              <a:rPr lang="en-GB" dirty="0" smtClean="0"/>
              <a:t>Cardiff</a:t>
            </a:r>
            <a:r>
              <a:rPr lang="en-GB" dirty="0"/>
              <a:t>: University of Wales </a:t>
            </a:r>
            <a:r>
              <a:rPr lang="en-GB" dirty="0" smtClean="0"/>
              <a:t>Press</a:t>
            </a:r>
            <a:endParaRPr lang="en-GB" dirty="0"/>
          </a:p>
        </p:txBody>
      </p:sp>
      <p:sp>
        <p:nvSpPr>
          <p:cNvPr id="7" name="TextBox 6"/>
          <p:cNvSpPr txBox="1"/>
          <p:nvPr/>
        </p:nvSpPr>
        <p:spPr>
          <a:xfrm>
            <a:off x="539552" y="3861048"/>
            <a:ext cx="7848872" cy="923330"/>
          </a:xfrm>
          <a:prstGeom prst="rect">
            <a:avLst/>
          </a:prstGeom>
          <a:noFill/>
        </p:spPr>
        <p:txBody>
          <a:bodyPr wrap="square" rtlCol="0">
            <a:spAutoFit/>
          </a:bodyPr>
          <a:lstStyle/>
          <a:p>
            <a:r>
              <a:rPr lang="en-GB" dirty="0"/>
              <a:t>Spivak, G. C. </a:t>
            </a:r>
            <a:r>
              <a:rPr lang="en-GB" dirty="0" smtClean="0"/>
              <a:t>(1985) </a:t>
            </a:r>
            <a:r>
              <a:rPr lang="en-GB" dirty="0"/>
              <a:t>“Can the Subaltern Speak?” In Colonial Discourse and Postcolonial Theory, edited </a:t>
            </a:r>
            <a:r>
              <a:rPr lang="en-GB" dirty="0" smtClean="0"/>
              <a:t>by P</a:t>
            </a:r>
            <a:r>
              <a:rPr lang="en-GB" dirty="0"/>
              <a:t>. Williams and L. Chrisman, </a:t>
            </a:r>
            <a:r>
              <a:rPr lang="en-GB" dirty="0" smtClean="0"/>
              <a:t>pp. 66–111</a:t>
            </a:r>
            <a:r>
              <a:rPr lang="en-GB" dirty="0"/>
              <a:t>. New York: Columbia University Press.</a:t>
            </a:r>
          </a:p>
        </p:txBody>
      </p:sp>
    </p:spTree>
    <p:extLst>
      <p:ext uri="{BB962C8B-B14F-4D97-AF65-F5344CB8AC3E}">
        <p14:creationId xmlns:p14="http://schemas.microsoft.com/office/powerpoint/2010/main" val="974654091"/>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454</TotalTime>
  <Words>1772</Words>
  <Application>Microsoft Office PowerPoint</Application>
  <PresentationFormat>On-screen Show (4:3)</PresentationFormat>
  <Paragraphs>162</Paragraphs>
  <Slides>32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Source Sans Pro</vt:lpstr>
      <vt:lpstr>Times New Roman</vt:lpstr>
      <vt:lpstr>UWTSD PPT Template (lectures)</vt:lpstr>
      <vt:lpstr>SJSI5021 Public Perceptions and Social Inclusion: Key Concepts</vt:lpstr>
      <vt:lpstr>Learning Review</vt:lpstr>
      <vt:lpstr>Opinion Polls &amp; Market Research</vt:lpstr>
      <vt:lpstr>Module Aims</vt:lpstr>
      <vt:lpstr>Attitudes, beliefs and values</vt:lpstr>
      <vt:lpstr>Who am I?</vt:lpstr>
      <vt:lpstr>Key Concepts</vt:lpstr>
      <vt:lpstr>Perception</vt:lpstr>
      <vt:lpstr>PowerPoint Presentation</vt:lpstr>
      <vt:lpstr>PowerPoint Presentation</vt:lpstr>
      <vt:lpstr>PowerPoint Presentation</vt:lpstr>
      <vt:lpstr>Our place in the debate</vt:lpstr>
      <vt:lpstr>Values and perceptions</vt:lpstr>
      <vt:lpstr>Our place in the debate</vt:lpstr>
      <vt:lpstr>Our place in the debate</vt:lpstr>
      <vt:lpstr>Equal Opportunities</vt:lpstr>
      <vt:lpstr>Oppression</vt:lpstr>
      <vt:lpstr>Stereotype</vt:lpstr>
      <vt:lpstr>Ethnicity</vt:lpstr>
      <vt:lpstr>Prejudice</vt:lpstr>
      <vt:lpstr>Community </vt:lpstr>
      <vt:lpstr>Culture</vt:lpstr>
      <vt:lpstr>Ethnocentrism</vt:lpstr>
      <vt:lpstr>Xenophobia</vt:lpstr>
      <vt:lpstr>Racism or Racialism</vt:lpstr>
      <vt:lpstr>Tolerance</vt:lpstr>
      <vt:lpstr>Labelling</vt:lpstr>
      <vt:lpstr>Stigma</vt:lpstr>
      <vt:lpstr>‘Othering’</vt:lpstr>
      <vt:lpstr>‘Othering’</vt:lpstr>
      <vt:lpstr>‘Othering’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Changing Perceptions and Social Inclusion</dc:title>
  <dc:creator>Ken Dicks</dc:creator>
  <cp:lastModifiedBy>Ken Dicks</cp:lastModifiedBy>
  <cp:revision>31</cp:revision>
  <dcterms:created xsi:type="dcterms:W3CDTF">2016-11-18T10:59:11Z</dcterms:created>
  <dcterms:modified xsi:type="dcterms:W3CDTF">2020-02-12T14:42:29Z</dcterms:modified>
</cp:coreProperties>
</file>