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44" r:id="rId1"/>
  </p:sldMasterIdLst>
  <p:notesMasterIdLst>
    <p:notesMasterId r:id="rId14"/>
  </p:notesMasterIdLst>
  <p:sldIdLst>
    <p:sldId id="256" r:id="rId2"/>
    <p:sldId id="260" r:id="rId3"/>
    <p:sldId id="261" r:id="rId4"/>
    <p:sldId id="263" r:id="rId5"/>
    <p:sldId id="264" r:id="rId6"/>
    <p:sldId id="265" r:id="rId7"/>
    <p:sldId id="269" r:id="rId8"/>
    <p:sldId id="266" r:id="rId9"/>
    <p:sldId id="270" r:id="rId10"/>
    <p:sldId id="258" r:id="rId11"/>
    <p:sldId id="259"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867"/>
    <p:restoredTop sz="94651"/>
  </p:normalViewPr>
  <p:slideViewPr>
    <p:cSldViewPr snapToGrid="0">
      <p:cViewPr varScale="1">
        <p:scale>
          <a:sx n="60" d="100"/>
          <a:sy n="60" d="100"/>
        </p:scale>
        <p:origin x="184" y="136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2E80F6-0EFA-7D44-8B60-4F27F12B6B51}" type="datetimeFigureOut">
              <a:rPr lang="en-US" smtClean="0"/>
              <a:t>11/17/25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341396-018F-A147-8854-478242049A39}" type="slidenum">
              <a:rPr lang="en-US" smtClean="0"/>
              <a:t>‹#›</a:t>
            </a:fld>
            <a:endParaRPr lang="en-US"/>
          </a:p>
        </p:txBody>
      </p:sp>
    </p:spTree>
    <p:extLst>
      <p:ext uri="{BB962C8B-B14F-4D97-AF65-F5344CB8AC3E}">
        <p14:creationId xmlns:p14="http://schemas.microsoft.com/office/powerpoint/2010/main" val="793428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341396-018F-A147-8854-478242049A39}" type="slidenum">
              <a:rPr lang="en-US" smtClean="0"/>
              <a:t>5</a:t>
            </a:fld>
            <a:endParaRPr lang="en-US"/>
          </a:p>
        </p:txBody>
      </p:sp>
    </p:spTree>
    <p:extLst>
      <p:ext uri="{BB962C8B-B14F-4D97-AF65-F5344CB8AC3E}">
        <p14:creationId xmlns:p14="http://schemas.microsoft.com/office/powerpoint/2010/main" val="775805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11/17/25</a:t>
            </a:fld>
            <a:endParaRPr lang="en-US"/>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77399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11/17/25</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990009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11/17/25</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4725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11/17/25</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70859129"/>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11/17/25</a:t>
            </a:fld>
            <a:endParaRPr 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55908736"/>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11/17/25</a:t>
            </a:fld>
            <a:endParaRPr lang="en-US"/>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2643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11/17/25</a:t>
            </a:fld>
            <a:endParaRPr lang="en-US"/>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5161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11/17/25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85691503"/>
      </p:ext>
    </p:extLst>
  </p:cSld>
  <p:clrMapOvr>
    <a:masterClrMapping/>
  </p:clrMapOvr>
  <p:hf sldNum="0" hdr="0" ftr="0" dt="0"/>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11/17/25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125535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11/17/25</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655627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11/17/25</a:t>
            </a:fld>
            <a:endParaRPr 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0C12960-6E85-460F-B6E3-5B82CB31AF3D}"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1727577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11/17/25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177327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11/17/25</a:t>
            </a:fld>
            <a:endParaRPr 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0C12960-6E85-460F-B6E3-5B82CB31AF3D}"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0659123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11/17/25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246205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11/17/25</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5956284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11/17/25</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0796291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DA38F49-B3E2-4BF0-BEC7-C30D34ABBB8D}" type="datetime1">
              <a:rPr lang="en-US" smtClean="0"/>
              <a:t>11/17/25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89959463"/>
      </p:ext>
    </p:extLst>
  </p:cSld>
  <p:clrMap bg1="lt1" tx1="dk1" bg2="lt2" tx2="dk2" accent1="accent1" accent2="accent2" accent3="accent3" accent4="accent4" accent5="accent5" accent6="accent6" hlink="hlink" folHlink="folHlink"/>
  <p:sldLayoutIdLst>
    <p:sldLayoutId id="2147484245" r:id="rId1"/>
    <p:sldLayoutId id="2147484246" r:id="rId2"/>
    <p:sldLayoutId id="2147484247" r:id="rId3"/>
    <p:sldLayoutId id="2147484248" r:id="rId4"/>
    <p:sldLayoutId id="2147484249" r:id="rId5"/>
    <p:sldLayoutId id="2147484250" r:id="rId6"/>
    <p:sldLayoutId id="2147484251" r:id="rId7"/>
    <p:sldLayoutId id="2147484252" r:id="rId8"/>
    <p:sldLayoutId id="2147484253" r:id="rId9"/>
    <p:sldLayoutId id="2147484254" r:id="rId10"/>
    <p:sldLayoutId id="2147484255" r:id="rId11"/>
    <p:sldLayoutId id="2147484256" r:id="rId12"/>
    <p:sldLayoutId id="2147484257" r:id="rId13"/>
    <p:sldLayoutId id="2147484258" r:id="rId14"/>
    <p:sldLayoutId id="2147484259" r:id="rId15"/>
    <p:sldLayoutId id="2147484260"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neubiorev.2020.03.014" TargetMode="External"/><Relationship Id="rId7" Type="http://schemas.openxmlformats.org/officeDocument/2006/relationships/hyperlink" Target="https://doi.org/10.1016/j.dr.2005.11.002" TargetMode="External"/><Relationship Id="rId2" Type="http://schemas.openxmlformats.org/officeDocument/2006/relationships/hyperlink" Target="https://doi.org/10.1111/ajpy.12240" TargetMode="External"/><Relationship Id="rId1" Type="http://schemas.openxmlformats.org/officeDocument/2006/relationships/slideLayout" Target="../slideLayouts/slideLayout2.xml"/><Relationship Id="rId6" Type="http://schemas.openxmlformats.org/officeDocument/2006/relationships/hyperlink" Target="https://doi.org/10.1186/1753-2000-3-25" TargetMode="External"/><Relationship Id="rId5" Type="http://schemas.openxmlformats.org/officeDocument/2006/relationships/hyperlink" Target="https://doi.org/10.1017/S0954579413000692" TargetMode="External"/><Relationship Id="rId4" Type="http://schemas.openxmlformats.org/officeDocument/2006/relationships/hyperlink" Target="https://doi.org/10.1037/0012-1649.28.5.75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73/pnas.1720325115" TargetMode="External"/><Relationship Id="rId2" Type="http://schemas.openxmlformats.org/officeDocument/2006/relationships/hyperlink" Target="https://doi.org/10.3389/fpsyt.2022.838950" TargetMode="External"/><Relationship Id="rId1" Type="http://schemas.openxmlformats.org/officeDocument/2006/relationships/slideLayout" Target="../slideLayouts/slideLayout2.xml"/><Relationship Id="rId6" Type="http://schemas.openxmlformats.org/officeDocument/2006/relationships/hyperlink" Target="https://doi.org/10.1037/dev0001165" TargetMode="External"/><Relationship Id="rId5" Type="http://schemas.openxmlformats.org/officeDocument/2006/relationships/hyperlink" Target="https://www.researchgate.net/publication/318507925_Implementation_of_attachment_theory_into_early_childhood_settings" TargetMode="External"/><Relationship Id="rId4" Type="http://schemas.openxmlformats.org/officeDocument/2006/relationships/hyperlink" Target="https://doi.org/10.1177/03085759198677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CD634F31-88A7-4E82-9070-D63A6428E0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4" name="Freeform 11">
              <a:extLst>
                <a:ext uri="{FF2B5EF4-FFF2-40B4-BE49-F238E27FC236}">
                  <a16:creationId xmlns:a16="http://schemas.microsoft.com/office/drawing/2014/main" id="{D6C057C8-1E16-4060-8D55-05D5D5D07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55" name="Freeform 12">
              <a:extLst>
                <a:ext uri="{FF2B5EF4-FFF2-40B4-BE49-F238E27FC236}">
                  <a16:creationId xmlns:a16="http://schemas.microsoft.com/office/drawing/2014/main" id="{E1F98C26-0A9C-4742-A698-19158F1C8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56" name="Freeform 13">
              <a:extLst>
                <a:ext uri="{FF2B5EF4-FFF2-40B4-BE49-F238E27FC236}">
                  <a16:creationId xmlns:a16="http://schemas.microsoft.com/office/drawing/2014/main" id="{D87E6507-86BA-46F9-B90E-7F3E5ADC7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57" name="Freeform 14">
              <a:extLst>
                <a:ext uri="{FF2B5EF4-FFF2-40B4-BE49-F238E27FC236}">
                  <a16:creationId xmlns:a16="http://schemas.microsoft.com/office/drawing/2014/main" id="{04581D9B-E0A7-43E7-A38D-34182FD4F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58" name="Freeform 15">
              <a:extLst>
                <a:ext uri="{FF2B5EF4-FFF2-40B4-BE49-F238E27FC236}">
                  <a16:creationId xmlns:a16="http://schemas.microsoft.com/office/drawing/2014/main" id="{C08DA6B1-2269-41B3-A787-BA547DF37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59" name="Freeform 16">
              <a:extLst>
                <a:ext uri="{FF2B5EF4-FFF2-40B4-BE49-F238E27FC236}">
                  <a16:creationId xmlns:a16="http://schemas.microsoft.com/office/drawing/2014/main" id="{BA8AD4A9-ABF6-42E7-8141-CFF407E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60" name="Freeform 17">
              <a:extLst>
                <a:ext uri="{FF2B5EF4-FFF2-40B4-BE49-F238E27FC236}">
                  <a16:creationId xmlns:a16="http://schemas.microsoft.com/office/drawing/2014/main" id="{3AD59983-4E3C-41A7-9165-E87AEAD28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61" name="Freeform 18">
              <a:extLst>
                <a:ext uri="{FF2B5EF4-FFF2-40B4-BE49-F238E27FC236}">
                  <a16:creationId xmlns:a16="http://schemas.microsoft.com/office/drawing/2014/main" id="{C563901A-235B-487B-B94E-4B9412B61B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62" name="Freeform 19">
              <a:extLst>
                <a:ext uri="{FF2B5EF4-FFF2-40B4-BE49-F238E27FC236}">
                  <a16:creationId xmlns:a16="http://schemas.microsoft.com/office/drawing/2014/main" id="{0E724F3A-410B-4217-85AF-A5D187057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63" name="Freeform 20">
              <a:extLst>
                <a:ext uri="{FF2B5EF4-FFF2-40B4-BE49-F238E27FC236}">
                  <a16:creationId xmlns:a16="http://schemas.microsoft.com/office/drawing/2014/main" id="{52C8871D-13F5-4561-8F6C-A4D880ECC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64" name="Freeform 21">
              <a:extLst>
                <a:ext uri="{FF2B5EF4-FFF2-40B4-BE49-F238E27FC236}">
                  <a16:creationId xmlns:a16="http://schemas.microsoft.com/office/drawing/2014/main" id="{EF244A66-C28B-4EF7-BB63-2C00DE043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65" name="Freeform 22">
              <a:extLst>
                <a:ext uri="{FF2B5EF4-FFF2-40B4-BE49-F238E27FC236}">
                  <a16:creationId xmlns:a16="http://schemas.microsoft.com/office/drawing/2014/main" id="{762A3201-75BE-44DF-8C82-C6635D936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67" name="Group 66">
            <a:extLst>
              <a:ext uri="{FF2B5EF4-FFF2-40B4-BE49-F238E27FC236}">
                <a16:creationId xmlns:a16="http://schemas.microsoft.com/office/drawing/2014/main" id="{DE7C1789-56F1-4821-8CC9-343034A62A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68" name="Freeform 27">
              <a:extLst>
                <a:ext uri="{FF2B5EF4-FFF2-40B4-BE49-F238E27FC236}">
                  <a16:creationId xmlns:a16="http://schemas.microsoft.com/office/drawing/2014/main" id="{9B177574-8A90-42DE-AF54-7373CF84F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69" name="Freeform 28">
              <a:extLst>
                <a:ext uri="{FF2B5EF4-FFF2-40B4-BE49-F238E27FC236}">
                  <a16:creationId xmlns:a16="http://schemas.microsoft.com/office/drawing/2014/main" id="{FBDDC1F5-6C7F-46F7-989A-C7A5DE8FB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70" name="Freeform 29">
              <a:extLst>
                <a:ext uri="{FF2B5EF4-FFF2-40B4-BE49-F238E27FC236}">
                  <a16:creationId xmlns:a16="http://schemas.microsoft.com/office/drawing/2014/main" id="{6340295C-F48B-4A74-8DCC-60CF61220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71" name="Freeform 30">
              <a:extLst>
                <a:ext uri="{FF2B5EF4-FFF2-40B4-BE49-F238E27FC236}">
                  <a16:creationId xmlns:a16="http://schemas.microsoft.com/office/drawing/2014/main" id="{1A03C1B3-6CBF-4E4C-80FE-220EA6E5D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72" name="Freeform 31">
              <a:extLst>
                <a:ext uri="{FF2B5EF4-FFF2-40B4-BE49-F238E27FC236}">
                  <a16:creationId xmlns:a16="http://schemas.microsoft.com/office/drawing/2014/main" id="{695685FE-1D7F-404C-AC82-0C05C0F2E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73" name="Freeform 32">
              <a:extLst>
                <a:ext uri="{FF2B5EF4-FFF2-40B4-BE49-F238E27FC236}">
                  <a16:creationId xmlns:a16="http://schemas.microsoft.com/office/drawing/2014/main" id="{620A0536-4D49-4EA8-92CF-B9CB4C15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74" name="Freeform 33">
              <a:extLst>
                <a:ext uri="{FF2B5EF4-FFF2-40B4-BE49-F238E27FC236}">
                  <a16:creationId xmlns:a16="http://schemas.microsoft.com/office/drawing/2014/main" id="{C2C7A12C-E22E-467C-AFDC-9FACC2199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75" name="Freeform 34">
              <a:extLst>
                <a:ext uri="{FF2B5EF4-FFF2-40B4-BE49-F238E27FC236}">
                  <a16:creationId xmlns:a16="http://schemas.microsoft.com/office/drawing/2014/main" id="{92AB8B27-3820-458F-B66C-E4FE27ECD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76" name="Freeform 35">
              <a:extLst>
                <a:ext uri="{FF2B5EF4-FFF2-40B4-BE49-F238E27FC236}">
                  <a16:creationId xmlns:a16="http://schemas.microsoft.com/office/drawing/2014/main" id="{AEBAA7A1-DCDB-4719-8C4D-5FD7B52775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77" name="Freeform 36">
              <a:extLst>
                <a:ext uri="{FF2B5EF4-FFF2-40B4-BE49-F238E27FC236}">
                  <a16:creationId xmlns:a16="http://schemas.microsoft.com/office/drawing/2014/main" id="{07C3439C-CA32-4BF0-86C6-A9D201EFE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78" name="Freeform 37">
              <a:extLst>
                <a:ext uri="{FF2B5EF4-FFF2-40B4-BE49-F238E27FC236}">
                  <a16:creationId xmlns:a16="http://schemas.microsoft.com/office/drawing/2014/main" id="{23288E86-BF41-4FAE-8FFC-4F5F9FD2D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79" name="Freeform 38">
              <a:extLst>
                <a:ext uri="{FF2B5EF4-FFF2-40B4-BE49-F238E27FC236}">
                  <a16:creationId xmlns:a16="http://schemas.microsoft.com/office/drawing/2014/main" id="{B91B6C72-0DF9-4ECF-B00E-8393A0C1B9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81" name="Rectangle 80">
            <a:extLst>
              <a:ext uri="{FF2B5EF4-FFF2-40B4-BE49-F238E27FC236}">
                <a16:creationId xmlns:a16="http://schemas.microsoft.com/office/drawing/2014/main" id="{91D7BA48-C009-48C1-BA03-2BA26320A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3" name="Freeform 11">
            <a:extLst>
              <a:ext uri="{FF2B5EF4-FFF2-40B4-BE49-F238E27FC236}">
                <a16:creationId xmlns:a16="http://schemas.microsoft.com/office/drawing/2014/main" id="{9B95A8C9-F04B-41CE-A209-E4267A680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2" name="Title 1">
            <a:extLst>
              <a:ext uri="{FF2B5EF4-FFF2-40B4-BE49-F238E27FC236}">
                <a16:creationId xmlns:a16="http://schemas.microsoft.com/office/drawing/2014/main" id="{4EB76F3A-2766-8D24-70F0-085321928C53}"/>
              </a:ext>
            </a:extLst>
          </p:cNvPr>
          <p:cNvSpPr>
            <a:spLocks noGrp="1"/>
          </p:cNvSpPr>
          <p:nvPr>
            <p:ph type="ctrTitle"/>
          </p:nvPr>
        </p:nvSpPr>
        <p:spPr>
          <a:xfrm>
            <a:off x="903571" y="624109"/>
            <a:ext cx="4921157" cy="2418229"/>
          </a:xfrm>
        </p:spPr>
        <p:txBody>
          <a:bodyPr vert="horz" lIns="91440" tIns="45720" rIns="91440" bIns="45720" rtlCol="0" anchor="t">
            <a:normAutofit/>
          </a:bodyPr>
          <a:lstStyle/>
          <a:p>
            <a:pPr algn="ctr">
              <a:lnSpc>
                <a:spcPct val="90000"/>
              </a:lnSpc>
            </a:pPr>
            <a:r>
              <a:rPr lang="en-US" sz="4000" dirty="0">
                <a:effectLst/>
              </a:rPr>
              <a:t>Psychology in Health and Social Care</a:t>
            </a:r>
            <a:br>
              <a:rPr lang="en-US" sz="4000" dirty="0">
                <a:effectLst/>
              </a:rPr>
            </a:br>
            <a:r>
              <a:rPr lang="en-US" sz="4000" b="1" dirty="0"/>
              <a:t>LCHS 4010</a:t>
            </a:r>
            <a:endParaRPr lang="en-US" sz="4000" dirty="0"/>
          </a:p>
        </p:txBody>
      </p:sp>
      <p:sp>
        <p:nvSpPr>
          <p:cNvPr id="3" name="Subtitle 2">
            <a:extLst>
              <a:ext uri="{FF2B5EF4-FFF2-40B4-BE49-F238E27FC236}">
                <a16:creationId xmlns:a16="http://schemas.microsoft.com/office/drawing/2014/main" id="{F8F3F916-1732-B617-0501-24A12D0BAC13}"/>
              </a:ext>
            </a:extLst>
          </p:cNvPr>
          <p:cNvSpPr>
            <a:spLocks noGrp="1"/>
          </p:cNvSpPr>
          <p:nvPr>
            <p:ph type="subTitle" idx="1"/>
          </p:nvPr>
        </p:nvSpPr>
        <p:spPr>
          <a:xfrm>
            <a:off x="1179279" y="4401010"/>
            <a:ext cx="4645449" cy="1907541"/>
          </a:xfrm>
        </p:spPr>
        <p:txBody>
          <a:bodyPr vert="horz" lIns="91440" tIns="45720" rIns="91440" bIns="45720" rtlCol="0">
            <a:normAutofit/>
          </a:bodyPr>
          <a:lstStyle/>
          <a:p>
            <a:pPr>
              <a:buFont typeface="Wingdings 3" charset="2"/>
              <a:buChar char=""/>
            </a:pPr>
            <a:r>
              <a:rPr lang="en-US" sz="1600" b="1" dirty="0">
                <a:solidFill>
                  <a:srgbClr val="000000"/>
                </a:solidFill>
              </a:rPr>
              <a:t>Assignment 1: Individual Presentation</a:t>
            </a:r>
            <a:br>
              <a:rPr lang="en-US" sz="1600" dirty="0">
                <a:solidFill>
                  <a:srgbClr val="000000"/>
                </a:solidFill>
              </a:rPr>
            </a:br>
            <a:r>
              <a:rPr lang="en-US" sz="1600" dirty="0">
                <a:solidFill>
                  <a:srgbClr val="000000"/>
                </a:solidFill>
              </a:rPr>
              <a:t>Student Name: </a:t>
            </a:r>
            <a:r>
              <a:rPr lang="en-US" sz="1600" b="1" dirty="0">
                <a:solidFill>
                  <a:srgbClr val="000000"/>
                </a:solidFill>
              </a:rPr>
              <a:t>Yuliia </a:t>
            </a:r>
            <a:r>
              <a:rPr lang="en-US" sz="1600" b="1" dirty="0" err="1">
                <a:solidFill>
                  <a:srgbClr val="000000"/>
                </a:solidFill>
              </a:rPr>
              <a:t>Silman</a:t>
            </a:r>
            <a:br>
              <a:rPr lang="en-US" sz="1600" dirty="0">
                <a:solidFill>
                  <a:srgbClr val="000000"/>
                </a:solidFill>
              </a:rPr>
            </a:br>
            <a:r>
              <a:rPr lang="en-US" sz="1600" dirty="0">
                <a:solidFill>
                  <a:srgbClr val="000000"/>
                </a:solidFill>
              </a:rPr>
              <a:t>Student ID: </a:t>
            </a:r>
            <a:r>
              <a:rPr lang="en-US" sz="1600" b="1" dirty="0">
                <a:solidFill>
                  <a:srgbClr val="000000"/>
                </a:solidFill>
              </a:rPr>
              <a:t>2431446</a:t>
            </a:r>
            <a:br>
              <a:rPr lang="en-US" sz="1600" dirty="0">
                <a:solidFill>
                  <a:srgbClr val="000000"/>
                </a:solidFill>
              </a:rPr>
            </a:br>
            <a:r>
              <a:rPr lang="en-US" sz="1600" dirty="0">
                <a:solidFill>
                  <a:srgbClr val="000000"/>
                </a:solidFill>
              </a:rPr>
              <a:t>Lecturer’s Name: Farah Wiita </a:t>
            </a:r>
          </a:p>
          <a:p>
            <a:pPr>
              <a:buFont typeface="Wingdings 3" charset="2"/>
              <a:buChar char=""/>
            </a:pPr>
            <a:r>
              <a:rPr lang="en-US" sz="1200" b="0" i="0" u="none" strike="noStrike" dirty="0">
                <a:solidFill>
                  <a:srgbClr val="000000"/>
                </a:solidFill>
                <a:effectLst/>
              </a:rPr>
              <a:t>I acknowledge the use of AI assistance for proofreading and creating visual materials for this presentation.</a:t>
            </a:r>
            <a:endParaRPr lang="en-US" sz="1200" b="1" dirty="0">
              <a:solidFill>
                <a:srgbClr val="000000"/>
              </a:solidFill>
            </a:endParaRPr>
          </a:p>
          <a:p>
            <a:pPr>
              <a:buFont typeface="Wingdings 3" charset="2"/>
              <a:buChar char=""/>
            </a:pPr>
            <a:endParaRPr lang="en-US" sz="1600" dirty="0">
              <a:solidFill>
                <a:srgbClr val="000000"/>
              </a:solidFill>
            </a:endParaRPr>
          </a:p>
        </p:txBody>
      </p:sp>
      <p:sp>
        <p:nvSpPr>
          <p:cNvPr id="85" name="Rectangle 84">
            <a:extLst>
              <a:ext uri="{FF2B5EF4-FFF2-40B4-BE49-F238E27FC236}">
                <a16:creationId xmlns:a16="http://schemas.microsoft.com/office/drawing/2014/main" id="{32A5ED01-349F-4D34-A003-A3F6C50D9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040" y="645106"/>
            <a:ext cx="5451627" cy="5247747"/>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sychology">
            <a:extLst>
              <a:ext uri="{FF2B5EF4-FFF2-40B4-BE49-F238E27FC236}">
                <a16:creationId xmlns:a16="http://schemas.microsoft.com/office/drawing/2014/main" id="{91F36F6B-47BA-0E7B-431C-ADD934EAB1CB}"/>
              </a:ext>
            </a:extLst>
          </p:cNvPr>
          <p:cNvPicPr>
            <a:picLocks noChangeAspect="1"/>
          </p:cNvPicPr>
          <p:nvPr/>
        </p:nvPicPr>
        <p:blipFill>
          <a:blip r:embed="rId2"/>
          <a:srcRect l="9091" t="21262" b="27602"/>
          <a:stretch>
            <a:fillRect/>
          </a:stretch>
        </p:blipFill>
        <p:spPr>
          <a:xfrm>
            <a:off x="6555476" y="809698"/>
            <a:ext cx="4505342" cy="2534239"/>
          </a:xfrm>
          <a:prstGeom prst="rect">
            <a:avLst/>
          </a:prstGeom>
        </p:spPr>
      </p:pic>
      <p:pic>
        <p:nvPicPr>
          <p:cNvPr id="5" name="Picture 4">
            <a:extLst>
              <a:ext uri="{FF2B5EF4-FFF2-40B4-BE49-F238E27FC236}">
                <a16:creationId xmlns:a16="http://schemas.microsoft.com/office/drawing/2014/main" id="{9D2D4917-FEEE-7849-1128-6AF6C9561CCE}"/>
              </a:ext>
            </a:extLst>
          </p:cNvPr>
          <p:cNvPicPr>
            <a:picLocks noChangeAspect="1"/>
          </p:cNvPicPr>
          <p:nvPr/>
        </p:nvPicPr>
        <p:blipFill>
          <a:blip r:embed="rId3">
            <a:extLst>
              <a:ext uri="{28A0092B-C50C-407E-A947-70E740481C1C}">
                <a14:useLocalDpi xmlns:a14="http://schemas.microsoft.com/office/drawing/2010/main" val="0"/>
              </a:ext>
            </a:extLst>
          </a:blip>
          <a:srcRect r="595" b="-1"/>
          <a:stretch>
            <a:fillRect/>
          </a:stretch>
        </p:blipFill>
        <p:spPr bwMode="auto">
          <a:xfrm>
            <a:off x="6338518" y="3508529"/>
            <a:ext cx="4946671" cy="2214984"/>
          </a:xfrm>
          <a:prstGeom prst="rect">
            <a:avLst/>
          </a:prstGeom>
          <a:noFill/>
        </p:spPr>
      </p:pic>
    </p:spTree>
    <p:extLst>
      <p:ext uri="{BB962C8B-B14F-4D97-AF65-F5344CB8AC3E}">
        <p14:creationId xmlns:p14="http://schemas.microsoft.com/office/powerpoint/2010/main" val="1075714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 separated from mother">
            <a:extLst>
              <a:ext uri="{FF2B5EF4-FFF2-40B4-BE49-F238E27FC236}">
                <a16:creationId xmlns:a16="http://schemas.microsoft.com/office/drawing/2014/main" id="{8F56244F-B74B-D59A-F8A7-09C72294B2BA}"/>
              </a:ext>
            </a:extLst>
          </p:cNvPr>
          <p:cNvPicPr>
            <a:picLocks noChangeAspect="1"/>
          </p:cNvPicPr>
          <p:nvPr/>
        </p:nvPicPr>
        <p:blipFill>
          <a:blip r:embed="rId2">
            <a:alphaModFix amt="35000"/>
          </a:blip>
          <a:srcRect t="12313" b="31438"/>
          <a:stretch>
            <a:fillRect/>
          </a:stretch>
        </p:blipFill>
        <p:spPr>
          <a:xfrm>
            <a:off x="-8825" y="10"/>
            <a:ext cx="12192000" cy="6857990"/>
          </a:xfrm>
          <a:prstGeom prst="rect">
            <a:avLst/>
          </a:prstGeom>
        </p:spPr>
      </p:pic>
      <p:sp>
        <p:nvSpPr>
          <p:cNvPr id="2" name="Title 1">
            <a:extLst>
              <a:ext uri="{FF2B5EF4-FFF2-40B4-BE49-F238E27FC236}">
                <a16:creationId xmlns:a16="http://schemas.microsoft.com/office/drawing/2014/main" id="{2F8C4A70-C92C-C277-46F3-0B34DA950ED7}"/>
              </a:ext>
            </a:extLst>
          </p:cNvPr>
          <p:cNvSpPr>
            <a:spLocks noGrp="1"/>
          </p:cNvSpPr>
          <p:nvPr>
            <p:ph type="title"/>
          </p:nvPr>
        </p:nvSpPr>
        <p:spPr>
          <a:xfrm>
            <a:off x="1583871" y="624110"/>
            <a:ext cx="9920741" cy="1280890"/>
          </a:xfrm>
        </p:spPr>
        <p:txBody>
          <a:bodyPr>
            <a:normAutofit/>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5241896-5BA5-DA85-9FAE-DB0B1A1DCAD1}"/>
              </a:ext>
            </a:extLst>
          </p:cNvPr>
          <p:cNvSpPr>
            <a:spLocks noGrp="1"/>
          </p:cNvSpPr>
          <p:nvPr>
            <p:ph idx="1"/>
          </p:nvPr>
        </p:nvSpPr>
        <p:spPr>
          <a:xfrm>
            <a:off x="1387929" y="1905000"/>
            <a:ext cx="10116683" cy="4006222"/>
          </a:xfrm>
        </p:spPr>
        <p:txBody>
          <a:bodyPr>
            <a:normAutofit/>
          </a:bodyPr>
          <a:lstStyle/>
          <a:p>
            <a:pPr>
              <a:buClr>
                <a:srgbClr val="F3F86C"/>
              </a:buClr>
            </a:pPr>
            <a:r>
              <a:rPr lang="en-GB" sz="2400" b="0" i="0" u="none" strike="noStrike" dirty="0">
                <a:effectLst/>
                <a:latin typeface=""/>
                <a:cs typeface="Times New Roman" panose="02020603050405020304" pitchFamily="18" charset="0"/>
              </a:rPr>
              <a:t>Amira is a 3-year-old girl who has recently started attending a nursery. She demonstrates signs of anxiety when separated from her carers, has difficulty in engaging in group activity, and has limited verbal communication.</a:t>
            </a:r>
          </a:p>
          <a:p>
            <a:pPr>
              <a:buClr>
                <a:srgbClr val="F3F86C"/>
              </a:buClr>
            </a:pPr>
            <a:r>
              <a:rPr lang="en-GB" sz="2400" b="0" i="0" u="none" strike="noStrike" dirty="0">
                <a:effectLst/>
                <a:latin typeface=""/>
                <a:cs typeface="Times New Roman" panose="02020603050405020304" pitchFamily="18" charset="0"/>
              </a:rPr>
              <a:t>To understand her behaviours and developmental needs, Bowlby's attachment theory was chosen.</a:t>
            </a:r>
          </a:p>
          <a:p>
            <a:pPr>
              <a:buClr>
                <a:srgbClr val="F3F86C"/>
              </a:buClr>
            </a:pPr>
            <a:r>
              <a:rPr lang="en-GB" sz="2400" b="0" i="0" u="none" strike="noStrike" dirty="0">
                <a:effectLst/>
                <a:latin typeface=""/>
                <a:cs typeface="Times New Roman" panose="02020603050405020304" pitchFamily="18" charset="0"/>
              </a:rPr>
              <a:t>The aim of this presentation is to apply this theory to Amira’s situation, identify factors affecting her development, and suggest practical strategies to support her growth within the nursery environment.</a:t>
            </a:r>
          </a:p>
          <a:p>
            <a:pPr>
              <a:buClr>
                <a:srgbClr val="F3F86C"/>
              </a:buClr>
            </a:pPr>
            <a:endParaRPr lang="en-US" dirty="0"/>
          </a:p>
        </p:txBody>
      </p:sp>
    </p:spTree>
    <p:extLst>
      <p:ext uri="{BB962C8B-B14F-4D97-AF65-F5344CB8AC3E}">
        <p14:creationId xmlns:p14="http://schemas.microsoft.com/office/powerpoint/2010/main" val="236738530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DEF7FFE-4D64-436F-AD94-4A93A062A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D4D9CC87-0E0B-4C62-BF07-D7891B462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descr="A close-up of an old person&#10;&#10;AI-generated content may be incorrect.">
            <a:extLst>
              <a:ext uri="{FF2B5EF4-FFF2-40B4-BE49-F238E27FC236}">
                <a16:creationId xmlns:a16="http://schemas.microsoft.com/office/drawing/2014/main" id="{5C87ECC2-7E0E-61D5-6155-CCB3B31F3324}"/>
              </a:ext>
            </a:extLst>
          </p:cNvPr>
          <p:cNvPicPr>
            <a:picLocks noChangeAspect="1"/>
          </p:cNvPicPr>
          <p:nvPr/>
        </p:nvPicPr>
        <p:blipFill>
          <a:blip r:embed="rId2"/>
          <a:srcRect l="7982" r="15246" b="-2"/>
          <a:stretch>
            <a:fillRect/>
          </a:stretch>
        </p:blipFill>
        <p:spPr>
          <a:xfrm>
            <a:off x="8229598" y="10"/>
            <a:ext cx="3962401" cy="6857990"/>
          </a:xfrm>
          <a:prstGeom prst="rect">
            <a:avLst/>
          </a:prstGeom>
        </p:spPr>
      </p:pic>
      <p:sp>
        <p:nvSpPr>
          <p:cNvPr id="18" name="Freeform 5">
            <a:extLst>
              <a:ext uri="{FF2B5EF4-FFF2-40B4-BE49-F238E27FC236}">
                <a16:creationId xmlns:a16="http://schemas.microsoft.com/office/drawing/2014/main" id="{B7D7AEBC-DEC4-4C87-9581-41DA4DBEE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4A79D71-56A9-5683-8C28-918E2ED47D3F}"/>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effectLst/>
                <a:latin typeface="Times New Roman" panose="02020603050405020304" pitchFamily="18" charset="0"/>
                <a:ea typeface="Aptos" panose="020B0004020202020204" pitchFamily="34" charset="0"/>
                <a:cs typeface="Times New Roman" panose="02020603050405020304" pitchFamily="18" charset="0"/>
              </a:rPr>
              <a:t>Bowlby’s Attachment Theory</a:t>
            </a:r>
            <a:endParaRPr lang="en-US" sz="3200">
              <a:solidFill>
                <a:srgbClr val="FEFFFF"/>
              </a:solidFill>
            </a:endParaRPr>
          </a:p>
        </p:txBody>
      </p:sp>
      <p:sp>
        <p:nvSpPr>
          <p:cNvPr id="9" name="Content Placeholder 8">
            <a:extLst>
              <a:ext uri="{FF2B5EF4-FFF2-40B4-BE49-F238E27FC236}">
                <a16:creationId xmlns:a16="http://schemas.microsoft.com/office/drawing/2014/main" id="{5E14AEFC-028F-13D4-1FC3-A74B732E415F}"/>
              </a:ext>
            </a:extLst>
          </p:cNvPr>
          <p:cNvSpPr>
            <a:spLocks noGrp="1"/>
          </p:cNvSpPr>
          <p:nvPr>
            <p:ph idx="1"/>
          </p:nvPr>
        </p:nvSpPr>
        <p:spPr>
          <a:xfrm>
            <a:off x="541866" y="2032000"/>
            <a:ext cx="7145867" cy="4317042"/>
          </a:xfrm>
        </p:spPr>
        <p:txBody>
          <a:bodyPr>
            <a:normAutofit/>
          </a:bodyPr>
          <a:lstStyle/>
          <a:p>
            <a:r>
              <a:rPr lang="en-GB" sz="2200" dirty="0">
                <a:solidFill>
                  <a:srgbClr val="FEFFFF"/>
                </a:solidFill>
                <a:latin typeface="Times New Roman" panose="02020603050405020304" pitchFamily="18" charset="0"/>
                <a:cs typeface="Times New Roman" panose="02020603050405020304" pitchFamily="18" charset="0"/>
              </a:rPr>
              <a:t>A</a:t>
            </a:r>
            <a:r>
              <a:rPr lang="en-GB" sz="2200" b="0" i="0" u="none" strike="noStrike" dirty="0">
                <a:solidFill>
                  <a:srgbClr val="FEFFFF"/>
                </a:solidFill>
                <a:effectLst/>
                <a:latin typeface="Times New Roman" panose="02020603050405020304" pitchFamily="18" charset="0"/>
                <a:cs typeface="Times New Roman" panose="02020603050405020304" pitchFamily="18" charset="0"/>
              </a:rPr>
              <a:t>ttachment theory was </a:t>
            </a:r>
            <a:r>
              <a:rPr lang="en-GB" sz="2200" dirty="0">
                <a:solidFill>
                  <a:srgbClr val="FEFFFF"/>
                </a:solidFill>
                <a:latin typeface="Times New Roman" panose="02020603050405020304" pitchFamily="18" charset="0"/>
                <a:cs typeface="Times New Roman" panose="02020603050405020304" pitchFamily="18" charset="0"/>
              </a:rPr>
              <a:t>introduced</a:t>
            </a:r>
            <a:r>
              <a:rPr lang="en-GB" sz="2200" b="0" i="0" u="none" strike="noStrike" dirty="0">
                <a:solidFill>
                  <a:srgbClr val="FEFFFF"/>
                </a:solidFill>
                <a:effectLst/>
                <a:latin typeface="Times New Roman" panose="02020603050405020304" pitchFamily="18" charset="0"/>
                <a:cs typeface="Times New Roman" panose="02020603050405020304" pitchFamily="18" charset="0"/>
              </a:rPr>
              <a:t> by British psychologist and psychoanalyst John Bowlby.</a:t>
            </a:r>
          </a:p>
          <a:p>
            <a:r>
              <a:rPr lang="en-GB" sz="2200" b="0" i="0" u="none" strike="noStrike" dirty="0">
                <a:solidFill>
                  <a:srgbClr val="FEFFFF"/>
                </a:solidFill>
                <a:effectLst/>
                <a:latin typeface="Times New Roman" panose="02020603050405020304" pitchFamily="18" charset="0"/>
                <a:cs typeface="Times New Roman" panose="02020603050405020304" pitchFamily="18" charset="0"/>
              </a:rPr>
              <a:t>The theory suggested that infants have a biological predisposition to form a strong emotional bond with a key carer. These early relationships influence emotional and social development (Bretherton, 1992).</a:t>
            </a:r>
          </a:p>
          <a:p>
            <a:r>
              <a:rPr lang="en-GB" sz="2200" b="0" i="0" u="none" strike="noStrike" dirty="0">
                <a:solidFill>
                  <a:srgbClr val="FEFFFF"/>
                </a:solidFill>
                <a:effectLst/>
                <a:latin typeface="Times New Roman" panose="02020603050405020304" pitchFamily="18" charset="0"/>
                <a:cs typeface="Times New Roman" panose="02020603050405020304" pitchFamily="18" charset="0"/>
              </a:rPr>
              <a:t>A secure bond provides a “safe base” for a child </a:t>
            </a:r>
            <a:r>
              <a:rPr lang="en-GB" sz="2200" dirty="0">
                <a:solidFill>
                  <a:srgbClr val="FEFFFF"/>
                </a:solidFill>
                <a:latin typeface="Times New Roman" panose="02020603050405020304" pitchFamily="18" charset="0"/>
                <a:cs typeface="Times New Roman" panose="02020603050405020304" pitchFamily="18" charset="0"/>
              </a:rPr>
              <a:t>to</a:t>
            </a:r>
            <a:r>
              <a:rPr lang="en-GB" sz="2200" b="0" i="0" u="none" strike="noStrike" dirty="0">
                <a:solidFill>
                  <a:srgbClr val="FEFFFF"/>
                </a:solidFill>
                <a:effectLst/>
                <a:latin typeface="Times New Roman" panose="02020603050405020304" pitchFamily="18" charset="0"/>
                <a:cs typeface="Times New Roman" panose="02020603050405020304" pitchFamily="18" charset="0"/>
              </a:rPr>
              <a:t> explore the </a:t>
            </a:r>
            <a:r>
              <a:rPr lang="en-GB" sz="2200" dirty="0" err="1">
                <a:solidFill>
                  <a:srgbClr val="FEFFFF"/>
                </a:solidFill>
                <a:latin typeface="Times New Roman" panose="02020603050405020304" pitchFamily="18" charset="0"/>
                <a:cs typeface="Times New Roman" panose="02020603050405020304" pitchFamily="18" charset="0"/>
              </a:rPr>
              <a:t>surroending</a:t>
            </a:r>
            <a:r>
              <a:rPr lang="en-GB" sz="2200" b="0" i="0" u="none" strike="noStrike" dirty="0">
                <a:solidFill>
                  <a:srgbClr val="FEFFFF"/>
                </a:solidFill>
                <a:effectLst/>
                <a:latin typeface="Times New Roman" panose="02020603050405020304" pitchFamily="18" charset="0"/>
                <a:cs typeface="Times New Roman" panose="02020603050405020304" pitchFamily="18" charset="0"/>
              </a:rPr>
              <a:t> and develop. Insecure or disrupted attachments may cause anxiety, withdrawal, or difficulty interacting with others (Holmes, 2014).</a:t>
            </a:r>
          </a:p>
          <a:p>
            <a:endParaRPr lang="en-GB" sz="2200" b="0" i="0" u="none" strike="noStrike" dirty="0">
              <a:solidFill>
                <a:srgbClr val="FEFFFF"/>
              </a:solidFill>
              <a:effectLst/>
              <a:latin typeface="Avenir" panose="02000503020000020003" pitchFamily="2" charset="0"/>
            </a:endParaRPr>
          </a:p>
          <a:p>
            <a:endParaRPr lang="en-US" dirty="0">
              <a:solidFill>
                <a:srgbClr val="FEFFFF"/>
              </a:solidFill>
            </a:endParaRPr>
          </a:p>
        </p:txBody>
      </p:sp>
    </p:spTree>
    <p:extLst>
      <p:ext uri="{BB962C8B-B14F-4D97-AF65-F5344CB8AC3E}">
        <p14:creationId xmlns:p14="http://schemas.microsoft.com/office/powerpoint/2010/main" val="32972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47C69-2C92-575C-EBE9-578F4D035A55}"/>
              </a:ext>
            </a:extLst>
          </p:cNvPr>
          <p:cNvSpPr>
            <a:spLocks noGrp="1"/>
          </p:cNvSpPr>
          <p:nvPr>
            <p:ph type="title"/>
          </p:nvPr>
        </p:nvSpPr>
        <p:spPr>
          <a:xfrm>
            <a:off x="640079" y="1224366"/>
            <a:ext cx="10890929" cy="883403"/>
          </a:xfrm>
        </p:spPr>
        <p:txBody>
          <a:bodyPr>
            <a:normAutofit fontScale="90000"/>
          </a:bodyPr>
          <a:lstStyle/>
          <a:p>
            <a:r>
              <a:rPr lang="en-GB" dirty="0">
                <a:latin typeface="Times New Roman" panose="02020603050405020304" pitchFamily="18" charset="0"/>
                <a:cs typeface="Times New Roman" panose="02020603050405020304" pitchFamily="18" charset="0"/>
              </a:rPr>
              <a:t>Applying Attachment theory to Amira’s case</a:t>
            </a:r>
            <a:b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br>
            <a:br>
              <a:rPr lang="en-US" dirty="0"/>
            </a:br>
            <a:endParaRPr lang="en-US" dirty="0"/>
          </a:p>
        </p:txBody>
      </p:sp>
      <p:sp>
        <p:nvSpPr>
          <p:cNvPr id="3" name="Content Placeholder 2">
            <a:extLst>
              <a:ext uri="{FF2B5EF4-FFF2-40B4-BE49-F238E27FC236}">
                <a16:creationId xmlns:a16="http://schemas.microsoft.com/office/drawing/2014/main" id="{FE7538DB-A612-11D1-E5C6-78700033D52A}"/>
              </a:ext>
            </a:extLst>
          </p:cNvPr>
          <p:cNvSpPr>
            <a:spLocks noGrp="1"/>
          </p:cNvSpPr>
          <p:nvPr>
            <p:ph idx="1"/>
          </p:nvPr>
        </p:nvSpPr>
        <p:spPr>
          <a:xfrm>
            <a:off x="640080" y="2107769"/>
            <a:ext cx="10890928" cy="4091863"/>
          </a:xfrm>
        </p:spPr>
        <p:txBody>
          <a:bodyPr>
            <a:normAutofit/>
          </a:bodyPr>
          <a:lstStyle/>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According to Holmes (2014), Amira’s anxiety can be explained as an activated attachment system</a:t>
            </a:r>
            <a:r>
              <a:rPr lang="en-GB" sz="2400" b="1" i="0" u="none" strike="noStrike" dirty="0">
                <a:solidFill>
                  <a:srgbClr val="000000"/>
                </a:solidFill>
                <a:effectLst/>
                <a:latin typeface="Times New Roman" panose="02020603050405020304" pitchFamily="18" charset="0"/>
                <a:cs typeface="Times New Roman" panose="02020603050405020304" pitchFamily="18" charset="0"/>
              </a:rPr>
              <a:t>, </a:t>
            </a:r>
            <a:r>
              <a:rPr lang="en-GB" sz="2400" b="0" i="0" u="none" strike="noStrike" dirty="0">
                <a:solidFill>
                  <a:srgbClr val="000000"/>
                </a:solidFill>
                <a:effectLst/>
                <a:latin typeface="Times New Roman" panose="02020603050405020304" pitchFamily="18" charset="0"/>
                <a:cs typeface="Times New Roman" panose="02020603050405020304" pitchFamily="18" charset="0"/>
              </a:rPr>
              <a:t>where a child experiences fear or distress when a primary carer is not available.</a:t>
            </a:r>
          </a:p>
          <a:p>
            <a:r>
              <a:rPr lang="en-GB" sz="2400" b="0" i="0" u="none" strike="noStrike" dirty="0">
                <a:solidFill>
                  <a:srgbClr val="000000"/>
                </a:solidFill>
                <a:effectLst/>
                <a:latin typeface="Times New Roman" panose="02020603050405020304" pitchFamily="18" charset="0"/>
                <a:cs typeface="Times New Roman" panose="02020603050405020304" pitchFamily="18" charset="0"/>
              </a:rPr>
              <a:t>Limited verbal communication can increase this anxiety because it limits children from clearly expressing their needs or seeking reassurance (</a:t>
            </a:r>
            <a:r>
              <a:rPr lang="en-GB" sz="2400" b="0" i="0" u="none" strike="noStrike" dirty="0" err="1">
                <a:solidFill>
                  <a:srgbClr val="000000"/>
                </a:solidFill>
                <a:effectLst/>
                <a:latin typeface="Times New Roman" panose="02020603050405020304" pitchFamily="18" charset="0"/>
                <a:cs typeface="Times New Roman" panose="02020603050405020304" pitchFamily="18" charset="0"/>
              </a:rPr>
              <a:t>Jethava</a:t>
            </a:r>
            <a:r>
              <a:rPr lang="en-GB" sz="2400" dirty="0">
                <a:solidFill>
                  <a:srgbClr val="000000"/>
                </a:solidFill>
                <a:latin typeface="Times New Roman" panose="02020603050405020304" pitchFamily="18" charset="0"/>
                <a:cs typeface="Times New Roman" panose="02020603050405020304" pitchFamily="18" charset="0"/>
              </a:rPr>
              <a:t> et al.,</a:t>
            </a:r>
            <a:r>
              <a:rPr lang="en-GB" sz="2400" b="0" i="0" u="none" strike="noStrike" dirty="0">
                <a:solidFill>
                  <a:srgbClr val="000000"/>
                </a:solidFill>
                <a:effectLst/>
                <a:latin typeface="Times New Roman" panose="02020603050405020304" pitchFamily="18" charset="0"/>
                <a:cs typeface="Times New Roman" panose="02020603050405020304" pitchFamily="18" charset="0"/>
              </a:rPr>
              <a:t> 2022).</a:t>
            </a:r>
          </a:p>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Bretherton (1992) explains that children tend to limit social exploration if they do not feel emotionally secure. Limited communication skills can make social interaction difficult and may lead to social withdrawal (</a:t>
            </a:r>
            <a:r>
              <a:rPr lang="en-GB" sz="2400" b="0" i="0" u="none" strike="noStrike" dirty="0" err="1">
                <a:solidFill>
                  <a:srgbClr val="000000"/>
                </a:solidFill>
                <a:effectLst/>
                <a:latin typeface="Times New Roman" panose="02020603050405020304" pitchFamily="18" charset="0"/>
                <a:cs typeface="Times New Roman" panose="02020603050405020304" pitchFamily="18" charset="0"/>
              </a:rPr>
              <a:t>Jethava</a:t>
            </a:r>
            <a:r>
              <a:rPr lang="en-GB" sz="2400" dirty="0">
                <a:solidFill>
                  <a:srgbClr val="000000"/>
                </a:solidFill>
                <a:latin typeface="Times New Roman" panose="02020603050405020304" pitchFamily="18" charset="0"/>
                <a:cs typeface="Times New Roman" panose="02020603050405020304" pitchFamily="18" charset="0"/>
              </a:rPr>
              <a:t> et al.,</a:t>
            </a:r>
            <a:r>
              <a:rPr lang="en-GB" sz="2400" b="0" i="0" u="none" strike="noStrike" dirty="0">
                <a:solidFill>
                  <a:srgbClr val="000000"/>
                </a:solidFill>
                <a:effectLst/>
                <a:latin typeface="Times New Roman" panose="02020603050405020304" pitchFamily="18" charset="0"/>
                <a:cs typeface="Times New Roman" panose="02020603050405020304" pitchFamily="18" charset="0"/>
              </a:rPr>
              <a:t> 2022).</a:t>
            </a:r>
          </a:p>
          <a:p>
            <a:pPr marL="0" indent="0">
              <a:buNone/>
            </a:pPr>
            <a:endParaRPr lang="en-GB" dirty="0"/>
          </a:p>
          <a:p>
            <a:endParaRPr lang="en-US" dirty="0"/>
          </a:p>
        </p:txBody>
      </p:sp>
    </p:spTree>
    <p:extLst>
      <p:ext uri="{BB962C8B-B14F-4D97-AF65-F5344CB8AC3E}">
        <p14:creationId xmlns:p14="http://schemas.microsoft.com/office/powerpoint/2010/main" val="640560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e of child">
            <a:extLst>
              <a:ext uri="{FF2B5EF4-FFF2-40B4-BE49-F238E27FC236}">
                <a16:creationId xmlns:a16="http://schemas.microsoft.com/office/drawing/2014/main" id="{A0D1C4D6-5F69-2671-8348-675D22AAA694}"/>
              </a:ext>
            </a:extLst>
          </p:cNvPr>
          <p:cNvPicPr>
            <a:picLocks noChangeAspect="1"/>
          </p:cNvPicPr>
          <p:nvPr/>
        </p:nvPicPr>
        <p:blipFill>
          <a:blip r:embed="rId3">
            <a:duotone>
              <a:prstClr val="black"/>
              <a:schemeClr val="tx2">
                <a:tint val="45000"/>
                <a:satMod val="400000"/>
              </a:schemeClr>
            </a:duotone>
            <a:alphaModFix amt="35000"/>
          </a:blip>
          <a:srcRect t="27519" b="1623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15A299D-D0E4-4721-8E04-73DF4DB3C31E}"/>
              </a:ext>
            </a:extLst>
          </p:cNvPr>
          <p:cNvSpPr>
            <a:spLocks noGrp="1"/>
          </p:cNvSpPr>
          <p:nvPr>
            <p:ph type="title"/>
          </p:nvPr>
        </p:nvSpPr>
        <p:spPr>
          <a:xfrm>
            <a:off x="2592925" y="624110"/>
            <a:ext cx="8911687" cy="1280890"/>
          </a:xfrm>
        </p:spPr>
        <p:txBody>
          <a:bodyPr>
            <a:normAutofit/>
          </a:bodyPr>
          <a:lstStyle/>
          <a:p>
            <a:r>
              <a:rPr lang="en-GB" kern="100" dirty="0">
                <a:effectLst/>
                <a:latin typeface="Times New Roman" panose="02020603050405020304" pitchFamily="18" charset="0"/>
                <a:ea typeface="Aptos" panose="020B0004020202020204" pitchFamily="34" charset="0"/>
                <a:cs typeface="Times New Roman" panose="02020603050405020304" pitchFamily="18" charset="0"/>
              </a:rPr>
              <a:t>Strategies to support Amira in the nursery</a:t>
            </a:r>
            <a:br>
              <a:rPr lang="en-GB" kern="100">
                <a:effectLst/>
                <a:latin typeface="Aptos" panose="020B0004020202020204" pitchFamily="34" charset="0"/>
                <a:ea typeface="Aptos" panose="020B0004020202020204" pitchFamily="34" charset="0"/>
                <a:cs typeface="Times New Roman" panose="02020603050405020304" pitchFamily="18" charset="0"/>
              </a:rPr>
            </a:br>
            <a:endParaRPr lang="en-US" b="0" dirty="0"/>
          </a:p>
        </p:txBody>
      </p:sp>
      <p:sp>
        <p:nvSpPr>
          <p:cNvPr id="11" name="Rectangle 10">
            <a:extLst>
              <a:ext uri="{FF2B5EF4-FFF2-40B4-BE49-F238E27FC236}">
                <a16:creationId xmlns:a16="http://schemas.microsoft.com/office/drawing/2014/main" id="{047FC0EE-347A-48CD-B437-8E3C1E680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Freeform 11">
            <a:extLst>
              <a:ext uri="{FF2B5EF4-FFF2-40B4-BE49-F238E27FC236}">
                <a16:creationId xmlns:a16="http://schemas.microsoft.com/office/drawing/2014/main" id="{531E865F-583A-41A7-8FC4-630555C081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3" name="Content Placeholder 2">
            <a:extLst>
              <a:ext uri="{FF2B5EF4-FFF2-40B4-BE49-F238E27FC236}">
                <a16:creationId xmlns:a16="http://schemas.microsoft.com/office/drawing/2014/main" id="{77918401-8D9B-9DF5-8F04-31EFEFFBE2B0}"/>
              </a:ext>
            </a:extLst>
          </p:cNvPr>
          <p:cNvSpPr>
            <a:spLocks noGrp="1"/>
          </p:cNvSpPr>
          <p:nvPr>
            <p:ph idx="1"/>
          </p:nvPr>
        </p:nvSpPr>
        <p:spPr>
          <a:xfrm>
            <a:off x="1121434" y="1552755"/>
            <a:ext cx="10383178" cy="4590870"/>
          </a:xfrm>
        </p:spPr>
        <p:txBody>
          <a:bodyPr>
            <a:noAutofit/>
          </a:bodyPr>
          <a:lstStyle/>
          <a:p>
            <a:r>
              <a:rPr lang="en-GB" sz="2400" b="0" i="0" u="none" strike="noStrike" dirty="0">
                <a:effectLst/>
                <a:latin typeface="Times New Roman" panose="02020603050405020304" pitchFamily="18" charset="0"/>
                <a:cs typeface="Times New Roman" panose="02020603050405020304" pitchFamily="18" charset="0"/>
              </a:rPr>
              <a:t>Early-years practitioners can support children like Amira by acting as a </a:t>
            </a:r>
            <a:r>
              <a:rPr lang="en-GB" sz="2400" b="1" i="0" u="none" strike="noStrike" dirty="0">
                <a:effectLst/>
                <a:latin typeface="Times New Roman" panose="02020603050405020304" pitchFamily="18" charset="0"/>
                <a:cs typeface="Times New Roman" panose="02020603050405020304" pitchFamily="18" charset="0"/>
              </a:rPr>
              <a:t>key person </a:t>
            </a:r>
            <a:r>
              <a:rPr lang="en-GB" sz="2400" b="0" i="0" u="none" strike="noStrike" dirty="0">
                <a:effectLst/>
                <a:latin typeface="Times New Roman" panose="02020603050405020304" pitchFamily="18" charset="0"/>
                <a:cs typeface="Times New Roman" panose="02020603050405020304" pitchFamily="18" charset="0"/>
              </a:rPr>
              <a:t>– someone who provides consistent emotional support and builds trust (</a:t>
            </a:r>
            <a:r>
              <a:rPr lang="en-GB" sz="2400" b="0" i="0" u="none" strike="noStrike" dirty="0" err="1">
                <a:effectLst/>
                <a:latin typeface="Times New Roman" panose="02020603050405020304" pitchFamily="18" charset="0"/>
                <a:cs typeface="Times New Roman" panose="02020603050405020304" pitchFamily="18" charset="0"/>
              </a:rPr>
              <a:t>Shirvanian</a:t>
            </a:r>
            <a:r>
              <a:rPr lang="en-GB" sz="2400" dirty="0">
                <a:latin typeface="Times New Roman" panose="02020603050405020304" pitchFamily="18" charset="0"/>
                <a:cs typeface="Times New Roman" panose="02020603050405020304" pitchFamily="18" charset="0"/>
              </a:rPr>
              <a:t> </a:t>
            </a:r>
            <a:r>
              <a:rPr lang="en-GB" sz="2400" b="0" i="0" u="none" strike="noStrike" dirty="0">
                <a:effectLst/>
                <a:latin typeface="Times New Roman" panose="02020603050405020304" pitchFamily="18" charset="0"/>
                <a:cs typeface="Times New Roman" panose="02020603050405020304" pitchFamily="18" charset="0"/>
              </a:rPr>
              <a:t>and Michael, 2017).</a:t>
            </a:r>
            <a:endParaRPr lang="en-GB" sz="2400" b="0" i="0" u="none" strike="noStrike" dirty="0">
              <a:effectLst/>
              <a:highlight>
                <a:srgbClr val="FFFF00"/>
              </a:highlight>
              <a:latin typeface="Times New Roman" panose="02020603050405020304" pitchFamily="18" charset="0"/>
              <a:cs typeface="Times New Roman" panose="02020603050405020304" pitchFamily="18" charset="0"/>
            </a:endParaRPr>
          </a:p>
          <a:p>
            <a:r>
              <a:rPr lang="en-GB" sz="2400" b="0" i="0" u="none" strike="noStrike" dirty="0">
                <a:effectLst/>
                <a:latin typeface="Times New Roman" panose="02020603050405020304" pitchFamily="18" charset="0"/>
                <a:cs typeface="Times New Roman" panose="02020603050405020304" pitchFamily="18" charset="0"/>
              </a:rPr>
              <a:t>Predictable daily routines help reduce anxiety by giving children a sense of stability and control (Waters et al., 2021).</a:t>
            </a:r>
          </a:p>
          <a:p>
            <a:r>
              <a:rPr lang="en-GB" sz="2400" b="0" i="0" u="none" strike="noStrike" dirty="0">
                <a:effectLst/>
                <a:latin typeface="Times New Roman" panose="02020603050405020304" pitchFamily="18" charset="0"/>
                <a:cs typeface="Times New Roman" panose="02020603050405020304" pitchFamily="18" charset="0"/>
              </a:rPr>
              <a:t>A nurturing and emotionally secure environment enables children to form positive internal working models – helping them feel safe enough to explore and interact with others (Cassidy et al., 2013).</a:t>
            </a:r>
          </a:p>
          <a:p>
            <a:r>
              <a:rPr lang="en-GB" sz="2400" b="0" i="0" u="none" strike="noStrike" dirty="0">
                <a:effectLst/>
                <a:latin typeface="Times New Roman" panose="02020603050405020304" pitchFamily="18" charset="0"/>
                <a:cs typeface="Times New Roman" panose="02020603050405020304" pitchFamily="18" charset="0"/>
              </a:rPr>
              <a:t>Practitioners should also use responsive communication, carefully observing Amira’s behaviour, acknowledging emotions, and responding with warmth and reassurance.</a:t>
            </a:r>
          </a:p>
        </p:txBody>
      </p:sp>
    </p:spTree>
    <p:extLst>
      <p:ext uri="{BB962C8B-B14F-4D97-AF65-F5344CB8AC3E}">
        <p14:creationId xmlns:p14="http://schemas.microsoft.com/office/powerpoint/2010/main" val="201961449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E56A8-292E-BE11-1300-672F5E469A3A}"/>
              </a:ext>
            </a:extLst>
          </p:cNvPr>
          <p:cNvSpPr>
            <a:spLocks noGrp="1"/>
          </p:cNvSpPr>
          <p:nvPr>
            <p:ph type="title"/>
          </p:nvPr>
        </p:nvSpPr>
        <p:spPr>
          <a:xfrm>
            <a:off x="640079" y="1100667"/>
            <a:ext cx="10890929" cy="1261532"/>
          </a:xfrm>
        </p:spPr>
        <p:txBody>
          <a:bodyPr>
            <a:noAutofit/>
          </a:bodyPr>
          <a:lstStyle/>
          <a:p>
            <a:r>
              <a:rPr lang="en-GB" sz="3600" kern="100">
                <a:effectLst/>
                <a:latin typeface="Times New Roman" panose="02020603050405020304" pitchFamily="18" charset="0"/>
                <a:ea typeface="Aptos" panose="020B0004020202020204" pitchFamily="34" charset="0"/>
                <a:cs typeface="Times New Roman" panose="02020603050405020304" pitchFamily="18" charset="0"/>
              </a:rPr>
              <a:t>Biological and Environmental </a:t>
            </a:r>
            <a:r>
              <a:rPr lang="en-GB" sz="3600" kern="100">
                <a:latin typeface="Times New Roman" panose="02020603050405020304" pitchFamily="18" charset="0"/>
                <a:ea typeface="Aptos" panose="020B0004020202020204" pitchFamily="34" charset="0"/>
                <a:cs typeface="Times New Roman" panose="02020603050405020304" pitchFamily="18" charset="0"/>
              </a:rPr>
              <a:t>influences on Amira’s psychological development</a:t>
            </a: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03FDB74-879F-F657-32E7-BEB32CBBB2CD}"/>
              </a:ext>
            </a:extLst>
          </p:cNvPr>
          <p:cNvSpPr>
            <a:spLocks noGrp="1"/>
          </p:cNvSpPr>
          <p:nvPr>
            <p:ph idx="1"/>
          </p:nvPr>
        </p:nvSpPr>
        <p:spPr>
          <a:xfrm>
            <a:off x="1224950" y="2362199"/>
            <a:ext cx="10306057" cy="4495801"/>
          </a:xfrm>
        </p:spPr>
        <p:txBody>
          <a:bodyPr>
            <a:normAutofit/>
          </a:bodyPr>
          <a:lstStyle/>
          <a:p>
            <a:pPr algn="l"/>
            <a:r>
              <a:rPr lang="en-GB" sz="2800" b="1" i="0" u="none" strike="noStrike" dirty="0">
                <a:solidFill>
                  <a:srgbClr val="000000"/>
                </a:solidFill>
                <a:effectLst/>
                <a:latin typeface="Times New Roman" panose="02020603050405020304" pitchFamily="18" charset="0"/>
                <a:cs typeface="Times New Roman" panose="02020603050405020304" pitchFamily="18" charset="0"/>
              </a:rPr>
              <a:t>Biological factors:</a:t>
            </a:r>
          </a:p>
          <a:p>
            <a:pPr marL="0" indent="0" algn="l">
              <a:buNone/>
            </a:pPr>
            <a:r>
              <a:rPr lang="en-GB" sz="2400" b="0" i="0" u="none" strike="noStrike" dirty="0">
                <a:solidFill>
                  <a:srgbClr val="000000"/>
                </a:solidFill>
                <a:effectLst/>
                <a:latin typeface="Times New Roman" panose="02020603050405020304" pitchFamily="18" charset="0"/>
                <a:cs typeface="Times New Roman" panose="02020603050405020304" pitchFamily="18" charset="0"/>
              </a:rPr>
              <a:t>Her brain systems for emotional regulation and stress response are still developing, meaning she may become overwhelmed in unfamiliar settings (Oliveira and Fearon, 2019).</a:t>
            </a:r>
          </a:p>
          <a:p>
            <a:pPr marL="0" indent="0" algn="l">
              <a:buNone/>
            </a:pPr>
            <a:r>
              <a:rPr lang="en-GB" sz="2400" b="0" i="0" u="none" strike="noStrike" dirty="0">
                <a:solidFill>
                  <a:srgbClr val="000000"/>
                </a:solidFill>
                <a:effectLst/>
                <a:latin typeface="Times New Roman" panose="02020603050405020304" pitchFamily="18" charset="0"/>
                <a:cs typeface="Times New Roman" panose="02020603050405020304" pitchFamily="18" charset="0"/>
              </a:rPr>
              <a:t>Some children have a genetic tendency towards anxiety or shyness, which can increase emotional sensitivity during separation from carers (</a:t>
            </a:r>
            <a:r>
              <a:rPr lang="en-GB" sz="2400" b="0" i="0" u="none" strike="noStrike" dirty="0" err="1">
                <a:solidFill>
                  <a:srgbClr val="000000"/>
                </a:solidFill>
                <a:effectLst/>
                <a:latin typeface="Times New Roman" panose="02020603050405020304" pitchFamily="18" charset="0"/>
                <a:cs typeface="Times New Roman" panose="02020603050405020304" pitchFamily="18" charset="0"/>
              </a:rPr>
              <a:t>Gervai</a:t>
            </a:r>
            <a:r>
              <a:rPr lang="en-GB" sz="2400" b="0" i="0" u="none" strike="noStrike" dirty="0">
                <a:solidFill>
                  <a:srgbClr val="000000"/>
                </a:solidFill>
                <a:effectLst/>
                <a:latin typeface="Times New Roman" panose="02020603050405020304" pitchFamily="18" charset="0"/>
                <a:cs typeface="Times New Roman" panose="02020603050405020304" pitchFamily="18" charset="0"/>
              </a:rPr>
              <a:t>, 2009).</a:t>
            </a:r>
          </a:p>
          <a:p>
            <a:pPr marL="0" indent="0" algn="l">
              <a:buNone/>
            </a:pPr>
            <a:endParaRPr lang="en-GB" sz="2400" b="0" i="0" u="none" strike="noStrike" dirty="0">
              <a:solidFill>
                <a:srgbClr val="000000"/>
              </a:solidFill>
              <a:effectLst/>
              <a:highlight>
                <a:srgbClr val="FFFF0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9141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6CE7C-6F6B-ABD3-B104-556FE3313699}"/>
              </a:ext>
            </a:extLst>
          </p:cNvPr>
          <p:cNvSpPr>
            <a:spLocks noGrp="1"/>
          </p:cNvSpPr>
          <p:nvPr>
            <p:ph type="title"/>
          </p:nvPr>
        </p:nvSpPr>
        <p:spPr>
          <a:xfrm>
            <a:off x="640079" y="1185333"/>
            <a:ext cx="10890929" cy="1283548"/>
          </a:xfrm>
        </p:spPr>
        <p:txBody>
          <a:bodyPr>
            <a:normAutofit fontScale="90000"/>
          </a:bodyPr>
          <a:lstStyle/>
          <a:p>
            <a:r>
              <a:rPr lang="en-GB" sz="4000" kern="100">
                <a:effectLst/>
                <a:latin typeface="Times New Roman" panose="02020603050405020304" pitchFamily="18" charset="0"/>
                <a:ea typeface="Aptos" panose="020B0004020202020204" pitchFamily="34" charset="0"/>
                <a:cs typeface="Times New Roman" panose="02020603050405020304" pitchFamily="18" charset="0"/>
              </a:rPr>
              <a:t>Biological and Environmental </a:t>
            </a:r>
            <a:r>
              <a:rPr lang="en-GB" sz="4000" kern="100">
                <a:latin typeface="Times New Roman" panose="02020603050405020304" pitchFamily="18" charset="0"/>
                <a:ea typeface="Aptos" panose="020B0004020202020204" pitchFamily="34" charset="0"/>
                <a:cs typeface="Times New Roman" panose="02020603050405020304" pitchFamily="18" charset="0"/>
              </a:rPr>
              <a:t>influences on Amira’s psychological development cont.</a:t>
            </a:r>
            <a:endParaRPr lang="en-US" dirty="0"/>
          </a:p>
        </p:txBody>
      </p:sp>
      <p:sp>
        <p:nvSpPr>
          <p:cNvPr id="3" name="Content Placeholder 2">
            <a:extLst>
              <a:ext uri="{FF2B5EF4-FFF2-40B4-BE49-F238E27FC236}">
                <a16:creationId xmlns:a16="http://schemas.microsoft.com/office/drawing/2014/main" id="{CFDC9402-67AC-720B-D0EC-F35529B02D6A}"/>
              </a:ext>
            </a:extLst>
          </p:cNvPr>
          <p:cNvSpPr>
            <a:spLocks noGrp="1"/>
          </p:cNvSpPr>
          <p:nvPr>
            <p:ph idx="1"/>
          </p:nvPr>
        </p:nvSpPr>
        <p:spPr>
          <a:xfrm>
            <a:off x="1224951" y="2468880"/>
            <a:ext cx="10279661" cy="3442341"/>
          </a:xfrm>
        </p:spPr>
        <p:txBody>
          <a:bodyPr>
            <a:normAutofit lnSpcReduction="10000"/>
          </a:bodyPr>
          <a:lstStyle/>
          <a:p>
            <a:pPr algn="l"/>
            <a:r>
              <a:rPr lang="en-GB" sz="3000" b="1" i="0" u="none" strike="noStrike" dirty="0">
                <a:solidFill>
                  <a:srgbClr val="000000"/>
                </a:solidFill>
                <a:effectLst/>
                <a:latin typeface="Times New Roman" panose="02020603050405020304" pitchFamily="18" charset="0"/>
                <a:cs typeface="Times New Roman" panose="02020603050405020304" pitchFamily="18" charset="0"/>
              </a:rPr>
              <a:t>Environmental factors:</a:t>
            </a:r>
          </a:p>
          <a:p>
            <a:pPr marL="0" indent="0" algn="l">
              <a:buNone/>
            </a:pPr>
            <a:r>
              <a:rPr lang="en-GB" sz="2400" b="0" i="0" u="none" strike="noStrike" dirty="0">
                <a:solidFill>
                  <a:srgbClr val="000000"/>
                </a:solidFill>
                <a:effectLst/>
                <a:latin typeface="Times New Roman" panose="02020603050405020304" pitchFamily="18" charset="0"/>
                <a:cs typeface="Times New Roman" panose="02020603050405020304" pitchFamily="18" charset="0"/>
              </a:rPr>
              <a:t>Early transition in childcare can challenge a child’s emotional security and sense of stability (Waters et al., 2021).</a:t>
            </a:r>
          </a:p>
          <a:p>
            <a:pPr marL="0" indent="0" algn="l">
              <a:buNone/>
            </a:pPr>
            <a:r>
              <a:rPr lang="en-GB" sz="2400" b="0" i="0" u="none" strike="noStrike" dirty="0">
                <a:solidFill>
                  <a:srgbClr val="000000"/>
                </a:solidFill>
                <a:effectLst/>
                <a:latin typeface="Times New Roman" panose="02020603050405020304" pitchFamily="18" charset="0"/>
                <a:cs typeface="Times New Roman" panose="02020603050405020304" pitchFamily="18" charset="0"/>
              </a:rPr>
              <a:t>Children’s communication skills depend on the quality of their language environment. Limited or less responsive interaction can slow language development and make it harder to interact with others (Hoff, 2006).</a:t>
            </a:r>
          </a:p>
          <a:p>
            <a:pPr marL="0" indent="0" algn="l">
              <a:buNone/>
            </a:pPr>
            <a:r>
              <a:rPr lang="en-GB" sz="2400" b="0" i="0" u="none" strike="noStrike" dirty="0">
                <a:solidFill>
                  <a:srgbClr val="000000"/>
                </a:solidFill>
                <a:effectLst/>
                <a:latin typeface="Times New Roman" panose="02020603050405020304" pitchFamily="18" charset="0"/>
                <a:cs typeface="Times New Roman" panose="02020603050405020304" pitchFamily="18" charset="0"/>
              </a:rPr>
              <a:t>Barlow (2019) explains that children’s development is </a:t>
            </a:r>
            <a:r>
              <a:rPr lang="en-GB" sz="2400" dirty="0">
                <a:solidFill>
                  <a:srgbClr val="000000"/>
                </a:solidFill>
                <a:latin typeface="Times New Roman" panose="02020603050405020304" pitchFamily="18" charset="0"/>
                <a:cs typeface="Times New Roman" panose="02020603050405020304" pitchFamily="18" charset="0"/>
              </a:rPr>
              <a:t>influenced</a:t>
            </a:r>
            <a:r>
              <a:rPr lang="en-GB" sz="2400" b="0" i="0" u="none" strike="noStrike" dirty="0">
                <a:solidFill>
                  <a:srgbClr val="000000"/>
                </a:solidFill>
                <a:effectLst/>
                <a:latin typeface="Times New Roman" panose="02020603050405020304" pitchFamily="18" charset="0"/>
                <a:cs typeface="Times New Roman" panose="02020603050405020304" pitchFamily="18" charset="0"/>
              </a:rPr>
              <a:t> by both their biology and their environment, which work together rather than separately.</a:t>
            </a:r>
          </a:p>
          <a:p>
            <a:endParaRPr lang="en-US" dirty="0"/>
          </a:p>
        </p:txBody>
      </p:sp>
    </p:spTree>
    <p:extLst>
      <p:ext uri="{BB962C8B-B14F-4D97-AF65-F5344CB8AC3E}">
        <p14:creationId xmlns:p14="http://schemas.microsoft.com/office/powerpoint/2010/main" val="2493513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2CD14-4C51-E879-C187-D791AED3F712}"/>
              </a:ext>
            </a:extLst>
          </p:cNvPr>
          <p:cNvSpPr>
            <a:spLocks noGrp="1"/>
          </p:cNvSpPr>
          <p:nvPr>
            <p:ph type="title"/>
          </p:nvPr>
        </p:nvSpPr>
        <p:spPr>
          <a:xfrm>
            <a:off x="640079" y="1100667"/>
            <a:ext cx="10890929" cy="711200"/>
          </a:xfrm>
        </p:spPr>
        <p:txBody>
          <a:bodyPr>
            <a:noAutofit/>
          </a:bodyPr>
          <a:lstStyle/>
          <a:p>
            <a:pPr marL="342900" lvl="0" indent="-342900"/>
            <a:r>
              <a:rPr lang="en-GB" kern="100" dirty="0">
                <a:effectLst/>
                <a:latin typeface="Times New Roman" panose="02020603050405020304" pitchFamily="18" charset="0"/>
                <a:ea typeface="Aptos" panose="020B0004020202020204" pitchFamily="34" charset="0"/>
                <a:cs typeface="Times New Roman" panose="02020603050405020304" pitchFamily="18" charset="0"/>
              </a:rPr>
              <a:t>Evaluation of Attachment theory</a:t>
            </a:r>
            <a:br>
              <a:rPr lang="en-GB" sz="3600" kern="100" dirty="0">
                <a:effectLst/>
                <a:latin typeface="Times New Roman" panose="02020603050405020304" pitchFamily="18" charset="0"/>
                <a:ea typeface="Aptos" panose="020B0004020202020204" pitchFamily="34" charset="0"/>
                <a:cs typeface="Times New Roman" panose="02020603050405020304" pitchFamily="18" charset="0"/>
              </a:rPr>
            </a:br>
            <a:br>
              <a:rPr lang="en-GB" sz="3600" kern="100" dirty="0">
                <a:effectLst/>
                <a:latin typeface="Times New Roman" panose="02020603050405020304" pitchFamily="18" charset="0"/>
                <a:ea typeface="Aptos" panose="020B0004020202020204" pitchFamily="34"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1CC52CC-28F6-B2F8-3B77-8CC6F8979177}"/>
              </a:ext>
            </a:extLst>
          </p:cNvPr>
          <p:cNvSpPr>
            <a:spLocks noGrp="1"/>
          </p:cNvSpPr>
          <p:nvPr>
            <p:ph idx="1"/>
          </p:nvPr>
        </p:nvSpPr>
        <p:spPr>
          <a:xfrm>
            <a:off x="1155940" y="1811867"/>
            <a:ext cx="10375068" cy="4867229"/>
          </a:xfrm>
        </p:spPr>
        <p:txBody>
          <a:bodyPr>
            <a:noAutofit/>
          </a:bodyPr>
          <a:lstStyle/>
          <a:p>
            <a:pPr marL="0" indent="0">
              <a:buNone/>
            </a:pPr>
            <a:r>
              <a:rPr lang="en-GB" sz="2400" b="1" dirty="0">
                <a:latin typeface="Times New Roman" panose="02020603050405020304" pitchFamily="18" charset="0"/>
                <a:ea typeface="Aptos" panose="020B0004020202020204" pitchFamily="34" charset="0"/>
                <a:cs typeface="Times New Roman" panose="02020603050405020304" pitchFamily="18" charset="0"/>
              </a:rPr>
              <a:t>S</a:t>
            </a:r>
            <a:r>
              <a:rPr lang="en-GB" sz="2400" b="1" dirty="0">
                <a:effectLst/>
                <a:latin typeface="Times New Roman" panose="02020603050405020304" pitchFamily="18" charset="0"/>
                <a:ea typeface="Aptos" panose="020B0004020202020204" pitchFamily="34" charset="0"/>
                <a:cs typeface="Times New Roman" panose="02020603050405020304" pitchFamily="18" charset="0"/>
              </a:rPr>
              <a:t>trengths</a:t>
            </a:r>
            <a:r>
              <a:rPr lang="en-GB" sz="2400" b="1" dirty="0">
                <a:latin typeface="Times New Roman" panose="02020603050405020304" pitchFamily="18" charset="0"/>
                <a:ea typeface="Aptos" panose="020B0004020202020204" pitchFamily="34"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It explains how emotional bonds influence children’s ability to feel secure and form relationships </a:t>
            </a:r>
            <a:r>
              <a:rPr lang="en-GB" sz="2400" dirty="0">
                <a:solidFill>
                  <a:srgbClr val="000000"/>
                </a:solidFill>
                <a:latin typeface="Times New Roman" panose="02020603050405020304" pitchFamily="18" charset="0"/>
                <a:cs typeface="Times New Roman" panose="02020603050405020304" pitchFamily="18" charset="0"/>
              </a:rPr>
              <a:t>in later development </a:t>
            </a:r>
            <a:r>
              <a:rPr lang="en-GB" sz="2400" b="0" i="0" u="none" strike="noStrike" dirty="0">
                <a:solidFill>
                  <a:srgbClr val="000000"/>
                </a:solidFill>
                <a:effectLst/>
                <a:latin typeface="Times New Roman" panose="02020603050405020304" pitchFamily="18" charset="0"/>
                <a:cs typeface="Times New Roman" panose="02020603050405020304" pitchFamily="18" charset="0"/>
              </a:rPr>
              <a:t>(Bretherton, 1992).</a:t>
            </a:r>
          </a:p>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Attachment theory provides a useful framework for early-year practice, emphasising consistent and responsive caregiving to build children’s emotional security and trust (</a:t>
            </a:r>
            <a:r>
              <a:rPr lang="en-GB" sz="2400" b="0" i="0" u="none" strike="noStrike" dirty="0" err="1">
                <a:solidFill>
                  <a:srgbClr val="3A3A3A"/>
                </a:solidFill>
                <a:effectLst/>
                <a:latin typeface="Times New Roman" panose="02020603050405020304" pitchFamily="18" charset="0"/>
                <a:cs typeface="Times New Roman" panose="02020603050405020304" pitchFamily="18" charset="0"/>
              </a:rPr>
              <a:t>Shirvanian</a:t>
            </a:r>
            <a:r>
              <a:rPr lang="en-GB" sz="2400" dirty="0">
                <a:solidFill>
                  <a:srgbClr val="3A3A3A"/>
                </a:solidFill>
                <a:latin typeface="Times New Roman" panose="02020603050405020304" pitchFamily="18" charset="0"/>
                <a:cs typeface="Times New Roman" panose="02020603050405020304" pitchFamily="18" charset="0"/>
              </a:rPr>
              <a:t> </a:t>
            </a:r>
            <a:r>
              <a:rPr lang="en-GB" sz="2400" b="0" i="0" u="none" strike="noStrike" dirty="0">
                <a:solidFill>
                  <a:srgbClr val="3A3A3A"/>
                </a:solidFill>
                <a:effectLst/>
                <a:latin typeface="Times New Roman" panose="02020603050405020304" pitchFamily="18" charset="0"/>
                <a:cs typeface="Times New Roman" panose="02020603050405020304" pitchFamily="18" charset="0"/>
              </a:rPr>
              <a:t>and Michael, 2017).</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Research shows that early attachment can influence children’s later emotional and social wellbeing (Cassidy et al., 2013).</a:t>
            </a:r>
          </a:p>
          <a:p>
            <a:pPr algn="l"/>
            <a:endParaRPr lang="en-GB" sz="1600" b="0" i="0" u="none" strike="noStrike" dirty="0">
              <a:solidFill>
                <a:srgbClr val="000000"/>
              </a:solidFill>
              <a:effectLst/>
              <a:highlight>
                <a:srgbClr val="FFFF0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7216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37E8-A07A-7ACD-4B2E-4D8C0D88B9D3}"/>
              </a:ext>
            </a:extLst>
          </p:cNvPr>
          <p:cNvSpPr>
            <a:spLocks noGrp="1"/>
          </p:cNvSpPr>
          <p:nvPr>
            <p:ph type="title"/>
          </p:nvPr>
        </p:nvSpPr>
        <p:spPr>
          <a:xfrm>
            <a:off x="640079" y="1134533"/>
            <a:ext cx="10890929" cy="931334"/>
          </a:xfrm>
        </p:spPr>
        <p:txBody>
          <a:bodyPr>
            <a:normAutofit/>
          </a:bodyPr>
          <a:lstStyle/>
          <a:p>
            <a:r>
              <a:rPr lang="en-GB" sz="4000" kern="100" dirty="0">
                <a:effectLst/>
                <a:latin typeface="Times New Roman" panose="02020603050405020304" pitchFamily="18" charset="0"/>
                <a:ea typeface="Aptos" panose="020B0004020202020204" pitchFamily="34" charset="0"/>
                <a:cs typeface="Times New Roman" panose="02020603050405020304" pitchFamily="18" charset="0"/>
              </a:rPr>
              <a:t>Evaluation of Attachment theory</a:t>
            </a:r>
            <a:endParaRPr lang="en-US" dirty="0"/>
          </a:p>
        </p:txBody>
      </p:sp>
      <p:sp>
        <p:nvSpPr>
          <p:cNvPr id="3" name="Content Placeholder 2">
            <a:extLst>
              <a:ext uri="{FF2B5EF4-FFF2-40B4-BE49-F238E27FC236}">
                <a16:creationId xmlns:a16="http://schemas.microsoft.com/office/drawing/2014/main" id="{F2251498-5617-9DFB-870A-CCD12D3E026A}"/>
              </a:ext>
            </a:extLst>
          </p:cNvPr>
          <p:cNvSpPr>
            <a:spLocks noGrp="1"/>
          </p:cNvSpPr>
          <p:nvPr>
            <p:ph idx="1"/>
          </p:nvPr>
        </p:nvSpPr>
        <p:spPr>
          <a:xfrm>
            <a:off x="1173192" y="2065867"/>
            <a:ext cx="10357816" cy="4133765"/>
          </a:xfrm>
        </p:spPr>
        <p:txBody>
          <a:bodyPr>
            <a:normAutofit/>
          </a:bodyPr>
          <a:lstStyle/>
          <a:p>
            <a:pPr marL="0" indent="0" algn="l">
              <a:buNone/>
            </a:pPr>
            <a:r>
              <a:rPr lang="en-GB" sz="2400" b="1" i="0" u="none" strike="noStrike" dirty="0">
                <a:solidFill>
                  <a:srgbClr val="000000"/>
                </a:solidFill>
                <a:effectLst/>
                <a:latin typeface="Times New Roman" panose="02020603050405020304" pitchFamily="18" charset="0"/>
                <a:cs typeface="Times New Roman" panose="02020603050405020304" pitchFamily="18" charset="0"/>
              </a:rPr>
              <a:t>Weaknesses:</a:t>
            </a:r>
          </a:p>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The theory</a:t>
            </a:r>
            <a:r>
              <a:rPr lang="uk-UA" sz="24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2400" b="0" i="0" u="none" strike="noStrike" dirty="0">
                <a:solidFill>
                  <a:srgbClr val="000000"/>
                </a:solidFill>
                <a:effectLst/>
                <a:latin typeface="Times New Roman" panose="02020603050405020304" pitchFamily="18" charset="0"/>
                <a:cs typeface="Times New Roman" panose="02020603050405020304" pitchFamily="18" charset="0"/>
              </a:rPr>
              <a:t>has been criticised for universality claim, as it may not fully reflect cultural differences in caregiving and children’s socioemotional development (Keller, 2018).</a:t>
            </a:r>
          </a:p>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Attachment theory can seem too fixed, as it suggests that early experiences strongly shape a person’s future development, while newer research shows that development can change through new experience (Cassidy et al., 2013).</a:t>
            </a:r>
          </a:p>
          <a:p>
            <a:pPr algn="l"/>
            <a:r>
              <a:rPr lang="en-GB" sz="2400" b="0" i="0" u="none" strike="noStrike" dirty="0">
                <a:solidFill>
                  <a:srgbClr val="000000"/>
                </a:solidFill>
                <a:effectLst/>
                <a:latin typeface="Times New Roman" panose="02020603050405020304" pitchFamily="18" charset="0"/>
                <a:cs typeface="Times New Roman" panose="02020603050405020304" pitchFamily="18" charset="0"/>
              </a:rPr>
              <a:t>The theory accords less attention to cognitive and cultural dimensions of child development and focuses mainly on emotional aspects (Bosmans et al., 2020).</a:t>
            </a:r>
          </a:p>
          <a:p>
            <a:endParaRPr lang="en-US" dirty="0"/>
          </a:p>
        </p:txBody>
      </p:sp>
    </p:spTree>
    <p:extLst>
      <p:ext uri="{BB962C8B-B14F-4D97-AF65-F5344CB8AC3E}">
        <p14:creationId xmlns:p14="http://schemas.microsoft.com/office/powerpoint/2010/main" val="4228407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DEF7FFE-4D64-436F-AD94-4A93A062A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D4D9CC87-0E0B-4C62-BF07-D7891B462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4" name="Picture 23" descr="Child holding heart gummies to eyes">
            <a:extLst>
              <a:ext uri="{FF2B5EF4-FFF2-40B4-BE49-F238E27FC236}">
                <a16:creationId xmlns:a16="http://schemas.microsoft.com/office/drawing/2014/main" id="{089BC714-9874-F921-2C07-05CCCDE853FD}"/>
              </a:ext>
            </a:extLst>
          </p:cNvPr>
          <p:cNvPicPr>
            <a:picLocks noChangeAspect="1"/>
          </p:cNvPicPr>
          <p:nvPr/>
        </p:nvPicPr>
        <p:blipFill>
          <a:blip r:embed="rId2"/>
          <a:srcRect l="48208" r="13224" b="-1"/>
          <a:stretch>
            <a:fillRect/>
          </a:stretch>
        </p:blipFill>
        <p:spPr>
          <a:xfrm>
            <a:off x="8229598" y="10"/>
            <a:ext cx="3962401" cy="6857990"/>
          </a:xfrm>
          <a:prstGeom prst="rect">
            <a:avLst/>
          </a:prstGeom>
        </p:spPr>
      </p:pic>
      <p:sp>
        <p:nvSpPr>
          <p:cNvPr id="33" name="Freeform 5">
            <a:extLst>
              <a:ext uri="{FF2B5EF4-FFF2-40B4-BE49-F238E27FC236}">
                <a16:creationId xmlns:a16="http://schemas.microsoft.com/office/drawing/2014/main" id="{B7D7AEBC-DEC4-4C87-9581-41DA4DBEE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1C46B0D-D1D2-768F-91AD-991CA5FB851A}"/>
              </a:ext>
            </a:extLst>
          </p:cNvPr>
          <p:cNvSpPr>
            <a:spLocks noGrp="1"/>
          </p:cNvSpPr>
          <p:nvPr>
            <p:ph type="title"/>
          </p:nvPr>
        </p:nvSpPr>
        <p:spPr>
          <a:xfrm>
            <a:off x="541867" y="787400"/>
            <a:ext cx="7145866" cy="778933"/>
          </a:xfrm>
        </p:spPr>
        <p:txBody>
          <a:bodyPr anchor="ctr">
            <a:normAutofit/>
          </a:bodyPr>
          <a:lstStyle/>
          <a:p>
            <a:pPr lvl="0">
              <a:lnSpc>
                <a:spcPct val="90000"/>
              </a:lnSpc>
            </a:pPr>
            <a:r>
              <a:rPr lang="en-US" sz="2500">
                <a:solidFill>
                  <a:srgbClr val="FEFFFF"/>
                </a:solidFill>
                <a:latin typeface="Times New Roman" panose="02020603050405020304" pitchFamily="18" charset="0"/>
                <a:cs typeface="Times New Roman" panose="02020603050405020304" pitchFamily="18" charset="0"/>
              </a:rPr>
              <a:t>Conclusion</a:t>
            </a:r>
            <a:br>
              <a:rPr lang="en-GB" sz="2500" kern="100">
                <a:solidFill>
                  <a:srgbClr val="FEFFFF"/>
                </a:solidFill>
                <a:effectLst/>
                <a:latin typeface="Aptos" panose="020B0004020202020204" pitchFamily="34" charset="0"/>
                <a:ea typeface="Aptos" panose="020B0004020202020204" pitchFamily="34" charset="0"/>
                <a:cs typeface="Times New Roman" panose="02020603050405020304" pitchFamily="18" charset="0"/>
              </a:rPr>
            </a:br>
            <a:endParaRPr lang="en-US" sz="2500">
              <a:solidFill>
                <a:srgbClr val="FEFFFF"/>
              </a:solidFill>
            </a:endParaRPr>
          </a:p>
        </p:txBody>
      </p:sp>
      <p:sp>
        <p:nvSpPr>
          <p:cNvPr id="3" name="Content Placeholder 2">
            <a:extLst>
              <a:ext uri="{FF2B5EF4-FFF2-40B4-BE49-F238E27FC236}">
                <a16:creationId xmlns:a16="http://schemas.microsoft.com/office/drawing/2014/main" id="{A3107F09-9639-FE97-6EFD-309C9D05B363}"/>
              </a:ext>
            </a:extLst>
          </p:cNvPr>
          <p:cNvSpPr>
            <a:spLocks noGrp="1"/>
          </p:cNvSpPr>
          <p:nvPr>
            <p:ph idx="1"/>
          </p:nvPr>
        </p:nvSpPr>
        <p:spPr>
          <a:xfrm>
            <a:off x="541866" y="1822552"/>
            <a:ext cx="7342677" cy="4612754"/>
          </a:xfrm>
        </p:spPr>
        <p:txBody>
          <a:bodyPr>
            <a:noAutofit/>
          </a:bodyPr>
          <a:lstStyle/>
          <a:p>
            <a:pPr marL="0" indent="0">
              <a:lnSpc>
                <a:spcPct val="90000"/>
              </a:lnSpc>
              <a:buNone/>
            </a:pPr>
            <a:r>
              <a:rPr lang="en-GB" sz="1900" b="0" i="0" u="none" strike="noStrike" dirty="0">
                <a:solidFill>
                  <a:srgbClr val="FEFFFF"/>
                </a:solidFill>
                <a:effectLst/>
                <a:latin typeface="Times New Roman" panose="02020603050405020304" pitchFamily="18" charset="0"/>
                <a:cs typeface="Times New Roman" panose="02020603050405020304" pitchFamily="18" charset="0"/>
              </a:rPr>
              <a:t>In conclusion, Bowlby’s attachment theory helps explain Amira’s behaviour and developmental needs. The theory shows that early emotional bonds influence children’s sense of security and their ability to form relationships. It provides a useful framework for understanding Amira’s separation anxiety, limited communication, and social withdrawal. The main strategy proposed was to offer consistent and responsive caregiving within the nursery setting. This includes acting as a key person who provides emotional support, creating predictable routines, and building a trusting, nurturing environment. The theory’s strengths lie in its clear explanation of how early attachments shape emotional and social development and in its practical application for early-years practice. However, it also has limitations — it may not fully reflect cultural differences and can appear too fixed in how it views early experiences. The key message is that attachment theory is a valuable tool for understanding young children’s emotional needs, but it should be applied with flexibility and awareness of each child’s unique experiences and background.</a:t>
            </a:r>
          </a:p>
        </p:txBody>
      </p:sp>
    </p:spTree>
    <p:extLst>
      <p:ext uri="{BB962C8B-B14F-4D97-AF65-F5344CB8AC3E}">
        <p14:creationId xmlns:p14="http://schemas.microsoft.com/office/powerpoint/2010/main" val="2099666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9FD74-B71E-E7FC-F910-A603C8930ED4}"/>
              </a:ext>
            </a:extLst>
          </p:cNvPr>
          <p:cNvSpPr>
            <a:spLocks noGrp="1"/>
          </p:cNvSpPr>
          <p:nvPr>
            <p:ph type="title"/>
          </p:nvPr>
        </p:nvSpPr>
        <p:spPr>
          <a:xfrm>
            <a:off x="640079" y="321733"/>
            <a:ext cx="10890929" cy="935567"/>
          </a:xfrm>
        </p:spPr>
        <p:txBody>
          <a:bodyPr>
            <a:normAutofit/>
          </a:bodyPr>
          <a:lstStyle/>
          <a:p>
            <a:r>
              <a:rPr lang="en-GB" sz="4000" b="1" dirty="0">
                <a:latin typeface="Times New Roman" panose="02020603050405020304" pitchFamily="18" charset="0"/>
                <a:cs typeface="Times New Roman" panose="02020603050405020304" pitchFamily="18" charset="0"/>
              </a:rPr>
              <a:t>Reference list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DEC4985-AFC3-AE39-85BE-E5C1A06A3DC5}"/>
              </a:ext>
            </a:extLst>
          </p:cNvPr>
          <p:cNvSpPr>
            <a:spLocks noGrp="1"/>
          </p:cNvSpPr>
          <p:nvPr>
            <p:ph idx="1"/>
          </p:nvPr>
        </p:nvSpPr>
        <p:spPr>
          <a:xfrm>
            <a:off x="640080" y="1257300"/>
            <a:ext cx="10890928" cy="5278967"/>
          </a:xfrm>
        </p:spPr>
        <p:txBody>
          <a:bodyPr>
            <a:normAutofit/>
          </a:bodyPr>
          <a:lstStyle/>
          <a:p>
            <a:r>
              <a:rPr lang="en-GB" sz="1600" b="0" i="0" u="none" strike="noStrike" dirty="0">
                <a:solidFill>
                  <a:srgbClr val="3A3A3A"/>
                </a:solidFill>
                <a:effectLst/>
                <a:latin typeface="Times New Roman" panose="02020603050405020304" pitchFamily="18" charset="0"/>
                <a:cs typeface="Times New Roman" panose="02020603050405020304" pitchFamily="18" charset="0"/>
              </a:rPr>
              <a:t>Barlow, F.K. (2019) ‘Nature vs. nurture is nonsense: On the necessity of an integrated genetic, social, developmental, and personality psychology’, </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Australian journal of psychology</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71(1), pp. 68–79. Available at: </a:t>
            </a:r>
            <a:r>
              <a:rPr lang="en-GB" sz="1600" b="0" i="0" u="none" strike="noStrike" dirty="0">
                <a:solidFill>
                  <a:srgbClr val="3A3A3A"/>
                </a:solidFill>
                <a:effectLst/>
                <a:latin typeface="Times New Roman" panose="02020603050405020304" pitchFamily="18" charset="0"/>
                <a:cs typeface="Times New Roman" panose="02020603050405020304" pitchFamily="18" charset="0"/>
                <a:hlinkClick r:id="rId2"/>
              </a:rPr>
              <a:t>https://doi.org/10.1111/ajpy.12240</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a:t>
            </a:r>
            <a:r>
              <a:rPr lang="en-GB" sz="1600" dirty="0">
                <a:solidFill>
                  <a:srgbClr val="000000"/>
                </a:solidFill>
                <a:effectLst/>
                <a:latin typeface="Times New Roman" panose="02020603050405020304" pitchFamily="18" charset="0"/>
                <a:cs typeface="Times New Roman" panose="02020603050405020304" pitchFamily="18" charset="0"/>
              </a:rPr>
              <a:t> (Accessed: 16 </a:t>
            </a:r>
            <a:r>
              <a:rPr lang="en-GB" sz="1600" dirty="0">
                <a:solidFill>
                  <a:srgbClr val="000000"/>
                </a:solidFill>
                <a:latin typeface="Times New Roman" panose="02020603050405020304" pitchFamily="18" charset="0"/>
                <a:cs typeface="Times New Roman" panose="02020603050405020304" pitchFamily="18" charset="0"/>
              </a:rPr>
              <a:t>N</a:t>
            </a:r>
            <a:r>
              <a:rPr lang="en-GB" sz="1600" dirty="0">
                <a:solidFill>
                  <a:srgbClr val="000000"/>
                </a:solidFill>
                <a:effectLst/>
                <a:latin typeface="Times New Roman" panose="02020603050405020304" pitchFamily="18" charset="0"/>
                <a:cs typeface="Times New Roman" panose="02020603050405020304" pitchFamily="18" charset="0"/>
              </a:rPr>
              <a:t>ovember 2025).</a:t>
            </a:r>
          </a:p>
          <a:p>
            <a:r>
              <a:rPr lang="en-GB" sz="1600" b="0" i="0" u="none" strike="noStrike" dirty="0">
                <a:solidFill>
                  <a:srgbClr val="3A3A3A"/>
                </a:solidFill>
                <a:effectLst/>
                <a:latin typeface="Times New Roman" panose="02020603050405020304" pitchFamily="18" charset="0"/>
                <a:cs typeface="Times New Roman" panose="02020603050405020304" pitchFamily="18" charset="0"/>
              </a:rPr>
              <a:t>Bosmans, G., </a:t>
            </a:r>
            <a:r>
              <a:rPr lang="en-GB" sz="1600" b="0" i="0" u="none" strike="noStrike" dirty="0" err="1">
                <a:solidFill>
                  <a:srgbClr val="3A3A3A"/>
                </a:solidFill>
                <a:effectLst/>
                <a:latin typeface="Times New Roman" panose="02020603050405020304" pitchFamily="18" charset="0"/>
                <a:cs typeface="Times New Roman" panose="02020603050405020304" pitchFamily="18" charset="0"/>
              </a:rPr>
              <a:t>Bakermans-Kranenburg</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M. J., </a:t>
            </a:r>
            <a:r>
              <a:rPr lang="en-GB" sz="1600" b="0" i="0" u="none" strike="noStrike" dirty="0" err="1">
                <a:solidFill>
                  <a:srgbClr val="3A3A3A"/>
                </a:solidFill>
                <a:effectLst/>
                <a:latin typeface="Times New Roman" panose="02020603050405020304" pitchFamily="18" charset="0"/>
                <a:cs typeface="Times New Roman" panose="02020603050405020304" pitchFamily="18" charset="0"/>
              </a:rPr>
              <a:t>Vervliet</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B., </a:t>
            </a:r>
            <a:r>
              <a:rPr lang="en-GB" sz="1600" b="0" i="0" u="none" strike="noStrike" dirty="0" err="1">
                <a:solidFill>
                  <a:srgbClr val="3A3A3A"/>
                </a:solidFill>
                <a:effectLst/>
                <a:latin typeface="Times New Roman" panose="02020603050405020304" pitchFamily="18" charset="0"/>
                <a:cs typeface="Times New Roman" panose="02020603050405020304" pitchFamily="18" charset="0"/>
              </a:rPr>
              <a:t>Verhees</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M. W. F. T., &amp; van </a:t>
            </a:r>
            <a:r>
              <a:rPr lang="en-GB" sz="1600" b="0" i="0" u="none" strike="noStrike" dirty="0" err="1">
                <a:solidFill>
                  <a:srgbClr val="3A3A3A"/>
                </a:solidFill>
                <a:effectLst/>
                <a:latin typeface="Times New Roman" panose="02020603050405020304" pitchFamily="18" charset="0"/>
                <a:cs typeface="Times New Roman" panose="02020603050405020304" pitchFamily="18" charset="0"/>
              </a:rPr>
              <a:t>IJzendoorn</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M. H. (2020) ‘A learning theory of attachment: </a:t>
            </a:r>
            <a:r>
              <a:rPr lang="en-GB" sz="1600" b="0" i="0" u="none" strike="noStrike" dirty="0" err="1">
                <a:solidFill>
                  <a:srgbClr val="3A3A3A"/>
                </a:solidFill>
                <a:effectLst/>
                <a:latin typeface="Times New Roman" panose="02020603050405020304" pitchFamily="18" charset="0"/>
                <a:cs typeface="Times New Roman" panose="02020603050405020304" pitchFamily="18" charset="0"/>
              </a:rPr>
              <a:t>Unraveling</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the black box of attachment development’, </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Neuroscience and </a:t>
            </a:r>
            <a:r>
              <a:rPr lang="en-GB" sz="1600" b="0" i="1" u="none" strike="noStrike" dirty="0" err="1">
                <a:solidFill>
                  <a:srgbClr val="3A3A3A"/>
                </a:solidFill>
                <a:effectLst/>
                <a:latin typeface="Times New Roman" panose="02020603050405020304" pitchFamily="18" charset="0"/>
                <a:cs typeface="Times New Roman" panose="02020603050405020304" pitchFamily="18" charset="0"/>
              </a:rPr>
              <a:t>biobehavioral</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 reviews</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113, pp. 287–298. Available at: </a:t>
            </a:r>
            <a:r>
              <a:rPr lang="en-GB" sz="1600" b="0" i="0" u="none" strike="noStrike" dirty="0">
                <a:solidFill>
                  <a:srgbClr val="3A3A3A"/>
                </a:solidFill>
                <a:effectLst/>
                <a:latin typeface="Times New Roman" panose="02020603050405020304" pitchFamily="18" charset="0"/>
                <a:cs typeface="Times New Roman" panose="02020603050405020304" pitchFamily="18" charset="0"/>
                <a:hlinkClick r:id="rId3"/>
              </a:rPr>
              <a:t>https://doi.org/10.1016/j.neubiorev.2020.03.014</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(Accessed: 15 </a:t>
            </a:r>
            <a:r>
              <a:rPr lang="en-GB" sz="1600" dirty="0">
                <a:solidFill>
                  <a:srgbClr val="000000"/>
                </a:solidFill>
                <a:latin typeface="Times New Roman" panose="02020603050405020304" pitchFamily="18" charset="0"/>
                <a:cs typeface="Times New Roman" panose="02020603050405020304" pitchFamily="18" charset="0"/>
              </a:rPr>
              <a:t>N</a:t>
            </a:r>
            <a:r>
              <a:rPr lang="en-GB" sz="1600" dirty="0">
                <a:solidFill>
                  <a:srgbClr val="000000"/>
                </a:solidFill>
                <a:effectLst/>
                <a:latin typeface="Times New Roman" panose="02020603050405020304" pitchFamily="18" charset="0"/>
                <a:cs typeface="Times New Roman" panose="02020603050405020304" pitchFamily="18" charset="0"/>
              </a:rPr>
              <a:t>ovember 2025).</a:t>
            </a:r>
          </a:p>
          <a:p>
            <a:r>
              <a:rPr lang="en-GB" sz="1600" b="0" i="0" u="none" strike="noStrike" dirty="0">
                <a:solidFill>
                  <a:srgbClr val="3A3A3A"/>
                </a:solidFill>
                <a:effectLst/>
                <a:latin typeface="Times New Roman" panose="02020603050405020304" pitchFamily="18" charset="0"/>
                <a:cs typeface="Times New Roman" panose="02020603050405020304" pitchFamily="18" charset="0"/>
              </a:rPr>
              <a:t>Bretherton, I. (1992) ‘The Origins of Attachment Theory: John Bowlby and Mary Ainsworth’, </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Developmental psychology</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28(5), pp. 759–775. Available at: </a:t>
            </a:r>
            <a:r>
              <a:rPr lang="en-GB" sz="1600" b="0" i="0" u="none" strike="noStrike" dirty="0">
                <a:solidFill>
                  <a:srgbClr val="3A3A3A"/>
                </a:solidFill>
                <a:effectLst/>
                <a:latin typeface="Times New Roman" panose="02020603050405020304" pitchFamily="18" charset="0"/>
                <a:cs typeface="Times New Roman" panose="02020603050405020304" pitchFamily="18" charset="0"/>
                <a:hlinkClick r:id="rId4"/>
              </a:rPr>
              <a:t>https://doi.org/10.1037/0012-1649.28.5.759</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(Accessed: 11 </a:t>
            </a:r>
            <a:r>
              <a:rPr lang="en-GB" sz="1600" dirty="0">
                <a:solidFill>
                  <a:srgbClr val="000000"/>
                </a:solidFill>
                <a:latin typeface="Times New Roman" panose="02020603050405020304" pitchFamily="18" charset="0"/>
                <a:cs typeface="Times New Roman" panose="02020603050405020304" pitchFamily="18" charset="0"/>
              </a:rPr>
              <a:t>N</a:t>
            </a:r>
            <a:r>
              <a:rPr lang="en-GB" sz="1600" dirty="0">
                <a:solidFill>
                  <a:srgbClr val="000000"/>
                </a:solidFill>
                <a:effectLst/>
                <a:latin typeface="Times New Roman" panose="02020603050405020304" pitchFamily="18" charset="0"/>
                <a:cs typeface="Times New Roman" panose="02020603050405020304" pitchFamily="18" charset="0"/>
              </a:rPr>
              <a:t>ovember 2025).</a:t>
            </a:r>
          </a:p>
          <a:p>
            <a:r>
              <a:rPr lang="en-GB" sz="1600" b="0" i="0" u="none" strike="noStrike" dirty="0">
                <a:solidFill>
                  <a:srgbClr val="3A3A3A"/>
                </a:solidFill>
                <a:effectLst/>
                <a:latin typeface="Times New Roman" panose="02020603050405020304" pitchFamily="18" charset="0"/>
                <a:cs typeface="Times New Roman" panose="02020603050405020304" pitchFamily="18" charset="0"/>
              </a:rPr>
              <a:t>Cassidy, J., Jones, J.D. and Shaver, P.R. (2013) ‘Contributions of attachment theory and research: A framework for future research, translation, and policy’, </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Development and psychopathology</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Edited by Dante Cicchetti, 25(4pt2), pp. 1415–1434. Available at: </a:t>
            </a:r>
            <a:r>
              <a:rPr lang="en-GB" sz="1600" b="0" i="0" u="none" strike="noStrike" dirty="0">
                <a:solidFill>
                  <a:srgbClr val="3A3A3A"/>
                </a:solidFill>
                <a:effectLst/>
                <a:latin typeface="Times New Roman" panose="02020603050405020304" pitchFamily="18" charset="0"/>
                <a:cs typeface="Times New Roman" panose="02020603050405020304" pitchFamily="18" charset="0"/>
                <a:hlinkClick r:id="rId5"/>
              </a:rPr>
              <a:t>https://doi.org/10.1017/S0954579413000692</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(Accessed: 13 </a:t>
            </a:r>
            <a:r>
              <a:rPr lang="en-GB" sz="1600" dirty="0">
                <a:solidFill>
                  <a:srgbClr val="000000"/>
                </a:solidFill>
                <a:latin typeface="Times New Roman" panose="02020603050405020304" pitchFamily="18" charset="0"/>
                <a:cs typeface="Times New Roman" panose="02020603050405020304" pitchFamily="18" charset="0"/>
              </a:rPr>
              <a:t>N</a:t>
            </a:r>
            <a:r>
              <a:rPr lang="en-GB" sz="1600" dirty="0">
                <a:solidFill>
                  <a:srgbClr val="000000"/>
                </a:solidFill>
                <a:effectLst/>
                <a:latin typeface="Times New Roman" panose="02020603050405020304" pitchFamily="18" charset="0"/>
                <a:cs typeface="Times New Roman" panose="02020603050405020304" pitchFamily="18" charset="0"/>
              </a:rPr>
              <a:t>ovember 2025).</a:t>
            </a:r>
          </a:p>
          <a:p>
            <a:r>
              <a:rPr lang="en-GB" sz="1600" b="0" i="0" u="none" strike="noStrike" dirty="0" err="1">
                <a:solidFill>
                  <a:srgbClr val="3A3A3A"/>
                </a:solidFill>
                <a:effectLst/>
                <a:latin typeface="Times New Roman" panose="02020603050405020304" pitchFamily="18" charset="0"/>
                <a:cs typeface="Times New Roman" panose="02020603050405020304" pitchFamily="18" charset="0"/>
              </a:rPr>
              <a:t>Gervai</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J. (2009) ‘Environmental and genetic influences on early attachment’, </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Child and adolescent psychiatry and mental health</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3(1). Available at: </a:t>
            </a:r>
            <a:r>
              <a:rPr lang="en-GB" sz="1600" b="0" i="0" u="none" strike="noStrike" dirty="0">
                <a:solidFill>
                  <a:srgbClr val="3A3A3A"/>
                </a:solidFill>
                <a:effectLst/>
                <a:latin typeface="Times New Roman" panose="02020603050405020304" pitchFamily="18" charset="0"/>
                <a:cs typeface="Times New Roman" panose="02020603050405020304" pitchFamily="18" charset="0"/>
                <a:hlinkClick r:id="rId6"/>
              </a:rPr>
              <a:t>https://doi.org/10.1186/1753-2000-3-25</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(Accessed: 13 </a:t>
            </a:r>
            <a:r>
              <a:rPr lang="en-GB" sz="1600" dirty="0">
                <a:solidFill>
                  <a:srgbClr val="000000"/>
                </a:solidFill>
                <a:latin typeface="Times New Roman" panose="02020603050405020304" pitchFamily="18" charset="0"/>
                <a:cs typeface="Times New Roman" panose="02020603050405020304" pitchFamily="18" charset="0"/>
              </a:rPr>
              <a:t>N</a:t>
            </a:r>
            <a:r>
              <a:rPr lang="en-GB" sz="1600" dirty="0">
                <a:solidFill>
                  <a:srgbClr val="000000"/>
                </a:solidFill>
                <a:effectLst/>
                <a:latin typeface="Times New Roman" panose="02020603050405020304" pitchFamily="18" charset="0"/>
                <a:cs typeface="Times New Roman" panose="02020603050405020304" pitchFamily="18" charset="0"/>
              </a:rPr>
              <a:t>ovember 2025).</a:t>
            </a:r>
          </a:p>
          <a:p>
            <a:r>
              <a:rPr lang="en-GB" sz="1600" b="0" i="0" u="none" strike="noStrike" dirty="0">
                <a:solidFill>
                  <a:srgbClr val="3A3A3A"/>
                </a:solidFill>
                <a:effectLst/>
                <a:latin typeface="Times New Roman" panose="02020603050405020304" pitchFamily="18" charset="0"/>
                <a:cs typeface="Times New Roman" panose="02020603050405020304" pitchFamily="18" charset="0"/>
              </a:rPr>
              <a:t>Hoff, E. (2006) ‘How social contexts support and shape language development’, </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Developmental review</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26(1), pp. 55–88. Available at: </a:t>
            </a:r>
            <a:r>
              <a:rPr lang="en-GB" sz="1600" b="0" i="0" u="none" strike="noStrike" dirty="0">
                <a:solidFill>
                  <a:srgbClr val="3A3A3A"/>
                </a:solidFill>
                <a:effectLst/>
                <a:latin typeface="Times New Roman" panose="02020603050405020304" pitchFamily="18" charset="0"/>
                <a:cs typeface="Times New Roman" panose="02020603050405020304" pitchFamily="18" charset="0"/>
                <a:hlinkClick r:id="rId7"/>
              </a:rPr>
              <a:t>https://doi.org/10.1016/j.dr.2005.11.002</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(Accessed: 14 </a:t>
            </a:r>
            <a:r>
              <a:rPr lang="en-GB" sz="1600" dirty="0">
                <a:solidFill>
                  <a:srgbClr val="000000"/>
                </a:solidFill>
                <a:latin typeface="Times New Roman" panose="02020603050405020304" pitchFamily="18" charset="0"/>
                <a:cs typeface="Times New Roman" panose="02020603050405020304" pitchFamily="18" charset="0"/>
              </a:rPr>
              <a:t>N</a:t>
            </a:r>
            <a:r>
              <a:rPr lang="en-GB" sz="1600" dirty="0">
                <a:solidFill>
                  <a:srgbClr val="000000"/>
                </a:solidFill>
                <a:effectLst/>
                <a:latin typeface="Times New Roman" panose="02020603050405020304" pitchFamily="18" charset="0"/>
                <a:cs typeface="Times New Roman" panose="02020603050405020304" pitchFamily="18" charset="0"/>
              </a:rPr>
              <a:t>ovember 2025).</a:t>
            </a:r>
          </a:p>
          <a:p>
            <a:r>
              <a:rPr lang="en-GB" sz="1600" b="0" i="0" u="none" strike="noStrike" dirty="0">
                <a:solidFill>
                  <a:srgbClr val="3A3A3A"/>
                </a:solidFill>
                <a:effectLst/>
                <a:latin typeface="Times New Roman" panose="02020603050405020304" pitchFamily="18" charset="0"/>
                <a:cs typeface="Times New Roman" panose="02020603050405020304" pitchFamily="18" charset="0"/>
              </a:rPr>
              <a:t>Holmes, J. (2014) </a:t>
            </a:r>
            <a:r>
              <a:rPr lang="en-GB" sz="1600" b="0" i="1" u="none" strike="noStrike" dirty="0">
                <a:solidFill>
                  <a:srgbClr val="3A3A3A"/>
                </a:solidFill>
                <a:effectLst/>
                <a:latin typeface="Times New Roman" panose="02020603050405020304" pitchFamily="18" charset="0"/>
                <a:cs typeface="Times New Roman" panose="02020603050405020304" pitchFamily="18" charset="0"/>
              </a:rPr>
              <a:t>John Bowlby and attachment theory</a:t>
            </a:r>
            <a:r>
              <a:rPr lang="en-GB" sz="1600" b="0" i="0" u="none" strike="noStrike" dirty="0">
                <a:solidFill>
                  <a:srgbClr val="3A3A3A"/>
                </a:solidFill>
                <a:effectLst/>
                <a:latin typeface="Times New Roman" panose="02020603050405020304" pitchFamily="18" charset="0"/>
                <a:cs typeface="Times New Roman" panose="02020603050405020304" pitchFamily="18" charset="0"/>
              </a:rPr>
              <a:t>. Second edition. London ; Routledge, Taylor &amp; Francis Group.</a:t>
            </a:r>
            <a:endParaRPr lang="uk-UA" sz="1600" b="0" i="0" u="none" strike="noStrike" dirty="0">
              <a:solidFill>
                <a:srgbClr val="3A3A3A"/>
              </a:solidFill>
              <a:effectLst/>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80980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35A07-9EE3-C3D6-8205-4C266E0BF07D}"/>
              </a:ext>
            </a:extLst>
          </p:cNvPr>
          <p:cNvSpPr>
            <a:spLocks noGrp="1"/>
          </p:cNvSpPr>
          <p:nvPr>
            <p:ph type="title"/>
          </p:nvPr>
        </p:nvSpPr>
        <p:spPr>
          <a:xfrm>
            <a:off x="640079" y="778933"/>
            <a:ext cx="10890929" cy="842833"/>
          </a:xfrm>
        </p:spPr>
        <p:txBody>
          <a:bodyPr>
            <a:normAutofit fontScale="90000"/>
          </a:bodyPr>
          <a:lstStyle/>
          <a:p>
            <a:br>
              <a:rPr lang="en-US" dirty="0"/>
            </a:br>
            <a:endParaRPr lang="en-US" dirty="0"/>
          </a:p>
        </p:txBody>
      </p:sp>
      <p:sp>
        <p:nvSpPr>
          <p:cNvPr id="3" name="Content Placeholder 2">
            <a:extLst>
              <a:ext uri="{FF2B5EF4-FFF2-40B4-BE49-F238E27FC236}">
                <a16:creationId xmlns:a16="http://schemas.microsoft.com/office/drawing/2014/main" id="{8E1794EA-7F6E-B817-BFD1-3CEF6354C347}"/>
              </a:ext>
            </a:extLst>
          </p:cNvPr>
          <p:cNvSpPr>
            <a:spLocks noGrp="1"/>
          </p:cNvSpPr>
          <p:nvPr>
            <p:ph idx="1"/>
          </p:nvPr>
        </p:nvSpPr>
        <p:spPr>
          <a:xfrm>
            <a:off x="640080" y="1232453"/>
            <a:ext cx="10890928" cy="5286880"/>
          </a:xfrm>
        </p:spPr>
        <p:txBody>
          <a:bodyPr>
            <a:normAutofit/>
          </a:bodyPr>
          <a:lstStyle/>
          <a:p>
            <a:r>
              <a:rPr lang="en-GB" sz="1700" b="0" i="0" u="none" strike="noStrike" dirty="0" err="1">
                <a:solidFill>
                  <a:srgbClr val="212121"/>
                </a:solidFill>
                <a:effectLst/>
                <a:latin typeface="Times New Roman" panose="02020603050405020304" pitchFamily="18" charset="0"/>
                <a:cs typeface="Times New Roman" panose="02020603050405020304" pitchFamily="18" charset="0"/>
              </a:rPr>
              <a:t>Jethava</a:t>
            </a:r>
            <a:r>
              <a:rPr lang="en-GB" sz="1700" b="0" i="0" u="none" strike="noStrike" dirty="0">
                <a:solidFill>
                  <a:srgbClr val="212121"/>
                </a:solidFill>
                <a:effectLst/>
                <a:latin typeface="Times New Roman" panose="02020603050405020304" pitchFamily="18" charset="0"/>
                <a:cs typeface="Times New Roman" panose="02020603050405020304" pitchFamily="18" charset="0"/>
              </a:rPr>
              <a:t>, V., Kadish, J., </a:t>
            </a:r>
            <a:r>
              <a:rPr lang="en-GB" sz="1700" b="0" i="0" u="none" strike="noStrike" dirty="0" err="1">
                <a:solidFill>
                  <a:srgbClr val="212121"/>
                </a:solidFill>
                <a:effectLst/>
                <a:latin typeface="Times New Roman" panose="02020603050405020304" pitchFamily="18" charset="0"/>
                <a:cs typeface="Times New Roman" panose="02020603050405020304" pitchFamily="18" charset="0"/>
              </a:rPr>
              <a:t>Kakonge</a:t>
            </a:r>
            <a:r>
              <a:rPr lang="en-GB" sz="1700" b="0" i="0" u="none" strike="noStrike" dirty="0">
                <a:solidFill>
                  <a:srgbClr val="212121"/>
                </a:solidFill>
                <a:effectLst/>
                <a:latin typeface="Times New Roman" panose="02020603050405020304" pitchFamily="18" charset="0"/>
                <a:cs typeface="Times New Roman" panose="02020603050405020304" pitchFamily="18" charset="0"/>
              </a:rPr>
              <a:t>, L., Wiseman-Hakes, C. </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(2022) ‘Early Attachment and the Development of Social Communication: A Neuropsychological Approach’, </a:t>
            </a:r>
            <a:r>
              <a:rPr lang="en-GB" sz="1700" b="0" i="1" u="none" strike="noStrike" dirty="0">
                <a:solidFill>
                  <a:srgbClr val="3A3A3A"/>
                </a:solidFill>
                <a:effectLst/>
                <a:latin typeface="Times New Roman" panose="02020603050405020304" pitchFamily="18" charset="0"/>
                <a:cs typeface="Times New Roman" panose="02020603050405020304" pitchFamily="18" charset="0"/>
              </a:rPr>
              <a:t>Frontiers in psychiatry</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13, p. 838950. Available at: </a:t>
            </a:r>
            <a:r>
              <a:rPr lang="en-GB" sz="1700" b="0" i="0" u="none" strike="noStrike" dirty="0">
                <a:solidFill>
                  <a:srgbClr val="3A3A3A"/>
                </a:solidFill>
                <a:effectLst/>
                <a:latin typeface="Times New Roman" panose="02020603050405020304" pitchFamily="18" charset="0"/>
                <a:cs typeface="Times New Roman" panose="02020603050405020304" pitchFamily="18" charset="0"/>
                <a:hlinkClick r:id="rId2"/>
              </a:rPr>
              <a:t>https://doi.org/10.3389/fpsyt.2022.838950</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700" dirty="0">
                <a:solidFill>
                  <a:srgbClr val="000000"/>
                </a:solidFill>
                <a:effectLst/>
                <a:latin typeface="Times New Roman" panose="02020603050405020304" pitchFamily="18" charset="0"/>
                <a:cs typeface="Times New Roman" panose="02020603050405020304" pitchFamily="18" charset="0"/>
              </a:rPr>
              <a:t>(Accessed: 16 </a:t>
            </a:r>
            <a:r>
              <a:rPr lang="en-GB" sz="1700" dirty="0">
                <a:solidFill>
                  <a:srgbClr val="000000"/>
                </a:solidFill>
                <a:latin typeface="Times New Roman" panose="02020603050405020304" pitchFamily="18" charset="0"/>
                <a:cs typeface="Times New Roman" panose="02020603050405020304" pitchFamily="18" charset="0"/>
              </a:rPr>
              <a:t>N</a:t>
            </a:r>
            <a:r>
              <a:rPr lang="en-GB" sz="1700" dirty="0">
                <a:solidFill>
                  <a:srgbClr val="000000"/>
                </a:solidFill>
                <a:effectLst/>
                <a:latin typeface="Times New Roman" panose="02020603050405020304" pitchFamily="18" charset="0"/>
                <a:cs typeface="Times New Roman" panose="02020603050405020304" pitchFamily="18" charset="0"/>
              </a:rPr>
              <a:t>ovember 2025).</a:t>
            </a:r>
          </a:p>
          <a:p>
            <a:r>
              <a:rPr lang="en-GB" sz="1700" b="0" i="0" u="none" strike="noStrike" dirty="0">
                <a:solidFill>
                  <a:srgbClr val="3A3A3A"/>
                </a:solidFill>
                <a:effectLst/>
                <a:latin typeface="Times New Roman" panose="02020603050405020304" pitchFamily="18" charset="0"/>
                <a:cs typeface="Times New Roman" panose="02020603050405020304" pitchFamily="18" charset="0"/>
              </a:rPr>
              <a:t>Keller, H. (2018) ‘Universality claim of attachment theory: Children’s socioemotional development across cultures’, </a:t>
            </a:r>
            <a:r>
              <a:rPr lang="en-GB" sz="1700" b="0" i="1" u="none" strike="noStrike" dirty="0">
                <a:solidFill>
                  <a:srgbClr val="3A3A3A"/>
                </a:solidFill>
                <a:effectLst/>
                <a:latin typeface="Times New Roman" panose="02020603050405020304" pitchFamily="18" charset="0"/>
                <a:cs typeface="Times New Roman" panose="02020603050405020304" pitchFamily="18" charset="0"/>
              </a:rPr>
              <a:t>Proceedings of the National Academy of Sciences - PNAS</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115(45), pp. 11414–11419. Available at: </a:t>
            </a:r>
            <a:r>
              <a:rPr lang="en-GB" sz="1700" b="0" i="0" u="none" strike="noStrike" dirty="0">
                <a:solidFill>
                  <a:srgbClr val="3A3A3A"/>
                </a:solidFill>
                <a:effectLst/>
                <a:latin typeface="Times New Roman" panose="02020603050405020304" pitchFamily="18" charset="0"/>
                <a:cs typeface="Times New Roman" panose="02020603050405020304" pitchFamily="18" charset="0"/>
                <a:hlinkClick r:id="rId3"/>
              </a:rPr>
              <a:t>https://doi.org/10.1073/pnas.1720325115</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700" dirty="0">
                <a:solidFill>
                  <a:srgbClr val="000000"/>
                </a:solidFill>
                <a:effectLst/>
                <a:latin typeface="Times New Roman" panose="02020603050405020304" pitchFamily="18" charset="0"/>
                <a:cs typeface="Times New Roman" panose="02020603050405020304" pitchFamily="18" charset="0"/>
              </a:rPr>
              <a:t>(Accessed: 16 </a:t>
            </a:r>
            <a:r>
              <a:rPr lang="en-GB" sz="1700" dirty="0">
                <a:solidFill>
                  <a:srgbClr val="000000"/>
                </a:solidFill>
                <a:latin typeface="Times New Roman" panose="02020603050405020304" pitchFamily="18" charset="0"/>
                <a:cs typeface="Times New Roman" panose="02020603050405020304" pitchFamily="18" charset="0"/>
              </a:rPr>
              <a:t>N</a:t>
            </a:r>
            <a:r>
              <a:rPr lang="en-GB" sz="1700" dirty="0">
                <a:solidFill>
                  <a:srgbClr val="000000"/>
                </a:solidFill>
                <a:effectLst/>
                <a:latin typeface="Times New Roman" panose="02020603050405020304" pitchFamily="18" charset="0"/>
                <a:cs typeface="Times New Roman" panose="02020603050405020304" pitchFamily="18" charset="0"/>
              </a:rPr>
              <a:t>ovember 2025).</a:t>
            </a:r>
          </a:p>
          <a:p>
            <a:r>
              <a:rPr lang="en-GB" sz="1700" b="0" i="0" u="none" strike="noStrike" dirty="0">
                <a:solidFill>
                  <a:srgbClr val="3A3A3A"/>
                </a:solidFill>
                <a:effectLst/>
                <a:latin typeface="Times New Roman" panose="02020603050405020304" pitchFamily="18" charset="0"/>
                <a:cs typeface="Times New Roman" panose="02020603050405020304" pitchFamily="18" charset="0"/>
              </a:rPr>
              <a:t>Oliveira, P. and Fearon, P. (2019) ‘The biological bases of attachment’, </a:t>
            </a:r>
            <a:r>
              <a:rPr lang="en-GB" sz="1700" b="0" i="1" u="none" strike="noStrike" dirty="0">
                <a:solidFill>
                  <a:srgbClr val="3A3A3A"/>
                </a:solidFill>
                <a:effectLst/>
                <a:latin typeface="Times New Roman" panose="02020603050405020304" pitchFamily="18" charset="0"/>
                <a:cs typeface="Times New Roman" panose="02020603050405020304" pitchFamily="18" charset="0"/>
              </a:rPr>
              <a:t>Adoption &amp; fostering</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43(3), pp. 274–293. Available at: </a:t>
            </a:r>
            <a:r>
              <a:rPr lang="en-GB" sz="1700" b="0" i="0" u="none" strike="noStrike" dirty="0">
                <a:solidFill>
                  <a:srgbClr val="3A3A3A"/>
                </a:solidFill>
                <a:effectLst/>
                <a:latin typeface="Times New Roman" panose="02020603050405020304" pitchFamily="18" charset="0"/>
                <a:cs typeface="Times New Roman" panose="02020603050405020304" pitchFamily="18" charset="0"/>
                <a:hlinkClick r:id="rId4"/>
              </a:rPr>
              <a:t>https://doi.org/10.1177/0308575919867770</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700" dirty="0">
                <a:solidFill>
                  <a:srgbClr val="000000"/>
                </a:solidFill>
                <a:effectLst/>
                <a:latin typeface="Times New Roman" panose="02020603050405020304" pitchFamily="18" charset="0"/>
                <a:cs typeface="Times New Roman" panose="02020603050405020304" pitchFamily="18" charset="0"/>
              </a:rPr>
              <a:t>(Accessed: 15 </a:t>
            </a:r>
            <a:r>
              <a:rPr lang="en-GB" sz="1700" dirty="0">
                <a:solidFill>
                  <a:srgbClr val="000000"/>
                </a:solidFill>
                <a:latin typeface="Times New Roman" panose="02020603050405020304" pitchFamily="18" charset="0"/>
                <a:cs typeface="Times New Roman" panose="02020603050405020304" pitchFamily="18" charset="0"/>
              </a:rPr>
              <a:t>N</a:t>
            </a:r>
            <a:r>
              <a:rPr lang="en-GB" sz="1700" dirty="0">
                <a:solidFill>
                  <a:srgbClr val="000000"/>
                </a:solidFill>
                <a:effectLst/>
                <a:latin typeface="Times New Roman" panose="02020603050405020304" pitchFamily="18" charset="0"/>
                <a:cs typeface="Times New Roman" panose="02020603050405020304" pitchFamily="18" charset="0"/>
              </a:rPr>
              <a:t>ovember 2025).</a:t>
            </a:r>
          </a:p>
          <a:p>
            <a:r>
              <a:rPr lang="en-GB" sz="1700" b="0" i="0" u="none" strike="noStrike" dirty="0" err="1">
                <a:solidFill>
                  <a:srgbClr val="3A3A3A"/>
                </a:solidFill>
                <a:effectLst/>
                <a:latin typeface="Times New Roman" panose="02020603050405020304" pitchFamily="18" charset="0"/>
                <a:cs typeface="Times New Roman" panose="02020603050405020304" pitchFamily="18" charset="0"/>
              </a:rPr>
              <a:t>Shirvanian</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N. and Michael, T. (2017) ‘Implementation of Attachment Theory into Early Childhood Settings’, </a:t>
            </a:r>
            <a:r>
              <a:rPr lang="en-GB" sz="1700" b="0" i="1" u="none" strike="noStrike" dirty="0">
                <a:solidFill>
                  <a:srgbClr val="3A3A3A"/>
                </a:solidFill>
                <a:effectLst/>
                <a:latin typeface="Times New Roman" panose="02020603050405020304" pitchFamily="18" charset="0"/>
                <a:cs typeface="Times New Roman" panose="02020603050405020304" pitchFamily="18" charset="0"/>
              </a:rPr>
              <a:t>International education journal</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16(2), p. 97. Available at:</a:t>
            </a:r>
            <a:r>
              <a:rPr lang="en-GB" sz="1700" dirty="0">
                <a:solidFill>
                  <a:srgbClr val="3A3A3A"/>
                </a:solidFill>
                <a:latin typeface="Times New Roman" panose="02020603050405020304" pitchFamily="18" charset="0"/>
                <a:cs typeface="Times New Roman" panose="02020603050405020304" pitchFamily="18" charset="0"/>
              </a:rPr>
              <a:t> </a:t>
            </a:r>
            <a:r>
              <a:rPr lang="en-GB" sz="1700" b="0" i="0" u="none" strike="noStrike" dirty="0">
                <a:solidFill>
                  <a:srgbClr val="3A3A3A"/>
                </a:solidFill>
                <a:effectLst/>
                <a:latin typeface="Times New Roman" panose="02020603050405020304" pitchFamily="18" charset="0"/>
                <a:cs typeface="Times New Roman" panose="02020603050405020304" pitchFamily="18" charset="0"/>
                <a:hlinkClick r:id="rId5"/>
              </a:rPr>
              <a:t>https://www.researchgate.net/publication/318507925_Implementation_of_attachment_theory_into_early_childhood_settings</a:t>
            </a:r>
            <a:r>
              <a:rPr lang="en-GB" sz="1700" dirty="0">
                <a:solidFill>
                  <a:srgbClr val="3A3A3A"/>
                </a:solidFill>
                <a:latin typeface="Times New Roman" panose="02020603050405020304" pitchFamily="18" charset="0"/>
                <a:cs typeface="Times New Roman" panose="02020603050405020304" pitchFamily="18" charset="0"/>
              </a:rPr>
              <a:t>. </a:t>
            </a:r>
            <a:r>
              <a:rPr lang="en-GB" sz="1700" dirty="0">
                <a:solidFill>
                  <a:srgbClr val="000000"/>
                </a:solidFill>
                <a:effectLst/>
                <a:latin typeface="Times New Roman" panose="02020603050405020304" pitchFamily="18" charset="0"/>
                <a:cs typeface="Times New Roman" panose="02020603050405020304" pitchFamily="18" charset="0"/>
              </a:rPr>
              <a:t>(Accessed: 14 </a:t>
            </a:r>
            <a:r>
              <a:rPr lang="en-GB" sz="1700" dirty="0">
                <a:solidFill>
                  <a:srgbClr val="000000"/>
                </a:solidFill>
                <a:latin typeface="Times New Roman" panose="02020603050405020304" pitchFamily="18" charset="0"/>
                <a:cs typeface="Times New Roman" panose="02020603050405020304" pitchFamily="18" charset="0"/>
              </a:rPr>
              <a:t>N</a:t>
            </a:r>
            <a:r>
              <a:rPr lang="en-GB" sz="1700" dirty="0">
                <a:solidFill>
                  <a:srgbClr val="000000"/>
                </a:solidFill>
                <a:effectLst/>
                <a:latin typeface="Times New Roman" panose="02020603050405020304" pitchFamily="18" charset="0"/>
                <a:cs typeface="Times New Roman" panose="02020603050405020304" pitchFamily="18" charset="0"/>
              </a:rPr>
              <a:t>ovember 2025).</a:t>
            </a:r>
            <a:endParaRPr lang="en-GB" sz="1700" b="0" i="0" u="none" strike="noStrike" dirty="0">
              <a:solidFill>
                <a:srgbClr val="000000"/>
              </a:solidFill>
              <a:effectLst/>
              <a:latin typeface="Times New Roman" panose="02020603050405020304" pitchFamily="18" charset="0"/>
              <a:cs typeface="Times New Roman" panose="02020603050405020304" pitchFamily="18" charset="0"/>
            </a:endParaRPr>
          </a:p>
          <a:p>
            <a:r>
              <a:rPr lang="en-GB" sz="1700" b="0" i="0" u="none" strike="noStrike" dirty="0">
                <a:solidFill>
                  <a:srgbClr val="000000"/>
                </a:solidFill>
                <a:effectLst/>
                <a:latin typeface="Times New Roman" panose="02020603050405020304" pitchFamily="18" charset="0"/>
                <a:cs typeface="Times New Roman" panose="02020603050405020304" pitchFamily="18" charset="0"/>
              </a:rPr>
              <a:t>Waters, T. E. A., Magro, S. W., </a:t>
            </a:r>
            <a:r>
              <a:rPr lang="en-GB" sz="1700" b="0" i="0" u="none" strike="noStrike" dirty="0" err="1">
                <a:solidFill>
                  <a:srgbClr val="000000"/>
                </a:solidFill>
                <a:effectLst/>
                <a:latin typeface="Times New Roman" panose="02020603050405020304" pitchFamily="18" charset="0"/>
                <a:cs typeface="Times New Roman" panose="02020603050405020304" pitchFamily="18" charset="0"/>
              </a:rPr>
              <a:t>Alhajeri</a:t>
            </a:r>
            <a:r>
              <a:rPr lang="en-GB" sz="1700" b="0" i="0" u="none" strike="noStrike" dirty="0">
                <a:solidFill>
                  <a:srgbClr val="000000"/>
                </a:solidFill>
                <a:effectLst/>
                <a:latin typeface="Times New Roman" panose="02020603050405020304" pitchFamily="18" charset="0"/>
                <a:cs typeface="Times New Roman" panose="02020603050405020304" pitchFamily="18" charset="0"/>
              </a:rPr>
              <a:t>, J., Yang, R., Groh, A., </a:t>
            </a:r>
            <a:r>
              <a:rPr lang="en-GB" sz="1700" b="0" i="0" u="none" strike="noStrike" dirty="0" err="1">
                <a:solidFill>
                  <a:srgbClr val="000000"/>
                </a:solidFill>
                <a:effectLst/>
                <a:latin typeface="Times New Roman" panose="02020603050405020304" pitchFamily="18" charset="0"/>
                <a:cs typeface="Times New Roman" panose="02020603050405020304" pitchFamily="18" charset="0"/>
              </a:rPr>
              <a:t>Haltigan</a:t>
            </a:r>
            <a:r>
              <a:rPr lang="en-GB" sz="1700" b="0" i="0" u="none" strike="noStrike" dirty="0">
                <a:solidFill>
                  <a:srgbClr val="000000"/>
                </a:solidFill>
                <a:effectLst/>
                <a:latin typeface="Times New Roman" panose="02020603050405020304" pitchFamily="18" charset="0"/>
                <a:cs typeface="Times New Roman" panose="02020603050405020304" pitchFamily="18" charset="0"/>
              </a:rPr>
              <a:t>, J. D., Holland, A. A., Steele, R. D., Bost, K. K., Owen, M. T., Vaughn, B. E., Booth-LaForce, C., &amp; Roisman, G. I. (2021) </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‘Early Child Care Experiences and Attachment Representations at Age 18 Years: Evidence From the NICHD Study of Early Child Care and Youth Development’, </a:t>
            </a:r>
            <a:r>
              <a:rPr lang="en-GB" sz="1700" b="0" i="1" u="none" strike="noStrike" dirty="0">
                <a:solidFill>
                  <a:srgbClr val="3A3A3A"/>
                </a:solidFill>
                <a:effectLst/>
                <a:latin typeface="Times New Roman" panose="02020603050405020304" pitchFamily="18" charset="0"/>
                <a:cs typeface="Times New Roman" panose="02020603050405020304" pitchFamily="18" charset="0"/>
              </a:rPr>
              <a:t>Developmental psychology</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57(4), pp. 548–556. Available at: </a:t>
            </a:r>
            <a:r>
              <a:rPr lang="en-GB" sz="1700" b="0" i="0" u="none" strike="noStrike" dirty="0">
                <a:solidFill>
                  <a:srgbClr val="3A3A3A"/>
                </a:solidFill>
                <a:effectLst/>
                <a:latin typeface="Times New Roman" panose="02020603050405020304" pitchFamily="18" charset="0"/>
                <a:cs typeface="Times New Roman" panose="02020603050405020304" pitchFamily="18" charset="0"/>
                <a:hlinkClick r:id="rId6"/>
              </a:rPr>
              <a:t>https://doi.org/10.1037/dev0001165</a:t>
            </a:r>
            <a:r>
              <a:rPr lang="en-GB" sz="1700" b="0" i="0" u="none" strike="noStrike" dirty="0">
                <a:solidFill>
                  <a:srgbClr val="3A3A3A"/>
                </a:solidFill>
                <a:effectLst/>
                <a:latin typeface="Times New Roman" panose="02020603050405020304" pitchFamily="18" charset="0"/>
                <a:cs typeface="Times New Roman" panose="02020603050405020304" pitchFamily="18" charset="0"/>
              </a:rPr>
              <a:t>. </a:t>
            </a:r>
            <a:r>
              <a:rPr lang="en-GB" sz="1700" dirty="0">
                <a:solidFill>
                  <a:srgbClr val="000000"/>
                </a:solidFill>
                <a:effectLst/>
                <a:latin typeface="Times New Roman" panose="02020603050405020304" pitchFamily="18" charset="0"/>
                <a:cs typeface="Times New Roman" panose="02020603050405020304" pitchFamily="18" charset="0"/>
              </a:rPr>
              <a:t>(Accessed: 14 </a:t>
            </a:r>
            <a:r>
              <a:rPr lang="en-GB" sz="1700" dirty="0">
                <a:solidFill>
                  <a:srgbClr val="000000"/>
                </a:solidFill>
                <a:latin typeface="Times New Roman" panose="02020603050405020304" pitchFamily="18" charset="0"/>
                <a:cs typeface="Times New Roman" panose="02020603050405020304" pitchFamily="18" charset="0"/>
              </a:rPr>
              <a:t>N</a:t>
            </a:r>
            <a:r>
              <a:rPr lang="en-GB" sz="1700" dirty="0">
                <a:solidFill>
                  <a:srgbClr val="000000"/>
                </a:solidFill>
                <a:effectLst/>
                <a:latin typeface="Times New Roman" panose="02020603050405020304" pitchFamily="18" charset="0"/>
                <a:cs typeface="Times New Roman" panose="02020603050405020304" pitchFamily="18" charset="0"/>
              </a:rPr>
              <a:t>ovember 2025).</a:t>
            </a:r>
            <a:endParaRPr lang="uk-UA" sz="1700" b="0" i="0" u="none" strike="noStrike" dirty="0">
              <a:solidFill>
                <a:srgbClr val="3A3A3A"/>
              </a:solidFill>
              <a:effectLst/>
              <a:latin typeface="Times New Roman" panose="02020603050405020304" pitchFamily="18" charset="0"/>
              <a:cs typeface="Times New Roman" panose="02020603050405020304" pitchFamily="18" charset="0"/>
            </a:endParaRPr>
          </a:p>
          <a:p>
            <a:endParaRPr lang="uk-UA" b="0" i="0" u="none" strike="noStrike" dirty="0">
              <a:solidFill>
                <a:srgbClr val="3A3A3A"/>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596096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6418</TotalTime>
  <Words>1721</Words>
  <Application>Microsoft Macintosh PowerPoint</Application>
  <PresentationFormat>Widescreen</PresentationFormat>
  <Paragraphs>56</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Avenir</vt:lpstr>
      <vt:lpstr>Century Gothic</vt:lpstr>
      <vt:lpstr>Times New Roman</vt:lpstr>
      <vt:lpstr>Wingdings 3</vt:lpstr>
      <vt:lpstr>Wisp</vt:lpstr>
      <vt:lpstr>Psychology in Health and Social Care LCHS 4010</vt:lpstr>
      <vt:lpstr>Introduction</vt:lpstr>
      <vt:lpstr>Bowlby’s Attachment Theory</vt:lpstr>
      <vt:lpstr>Applying Attachment theory to Amira’s case  </vt:lpstr>
      <vt:lpstr>Strategies to support Amira in the nursery </vt:lpstr>
      <vt:lpstr>Biological and Environmental influences on Amira’s psychological development</vt:lpstr>
      <vt:lpstr>Biological and Environmental influences on Amira’s psychological development cont.</vt:lpstr>
      <vt:lpstr>Evaluation of Attachment theory  </vt:lpstr>
      <vt:lpstr>Evaluation of Attachment theory</vt:lpstr>
      <vt:lpstr>Conclusion </vt:lpstr>
      <vt:lpstr>Reference list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Yuliia Silman</dc:creator>
  <cp:lastModifiedBy>Yuliia Silman</cp:lastModifiedBy>
  <cp:revision>15</cp:revision>
  <dcterms:created xsi:type="dcterms:W3CDTF">2025-11-12T16:14:16Z</dcterms:created>
  <dcterms:modified xsi:type="dcterms:W3CDTF">2025-11-17T03:47:49Z</dcterms:modified>
</cp:coreProperties>
</file>