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46"/>
    <p:restoredTop sz="94648"/>
  </p:normalViewPr>
  <p:slideViewPr>
    <p:cSldViewPr snapToGrid="0" snapToObjects="1">
      <p:cViewPr>
        <p:scale>
          <a:sx n="159" d="100"/>
          <a:sy n="159" d="100"/>
        </p:scale>
        <p:origin x="-2448"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031F0E-008B-1745-B463-624AFBE2C868}" type="datetimeFigureOut">
              <a:rPr lang="en-US" smtClean="0"/>
              <a:t>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ECDEDE-E2BC-8B45-86E1-C83E0EBC215A}"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031F0E-008B-1745-B463-624AFBE2C868}" type="datetimeFigureOut">
              <a:rPr lang="en-US" smtClean="0"/>
              <a:t>10/20/17</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ECDEDE-E2BC-8B45-86E1-C83E0EBC215A}" type="slidenum">
              <a:rPr lang="en-US" smtClean="0"/>
              <a:t>‹#›</a:t>
            </a:fld>
            <a:endParaRPr lang="en-US" dirty="0"/>
          </a:p>
        </p:txBody>
      </p:sp>
    </p:spTree>
    <p:extLst>
      <p:ext uri="{BB962C8B-B14F-4D97-AF65-F5344CB8AC3E}">
        <p14:creationId xmlns:p14="http://schemas.microsoft.com/office/powerpoint/2010/main" val="17767517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656272" y="237725"/>
            <a:ext cx="8734637" cy="276999"/>
          </a:xfrm>
          <a:prstGeom prst="rect">
            <a:avLst/>
          </a:prstGeom>
          <a:noFill/>
        </p:spPr>
        <p:txBody>
          <a:bodyPr wrap="square" rtlCol="0">
            <a:spAutoFit/>
          </a:bodyPr>
          <a:lstStyle/>
          <a:p>
            <a:pPr algn="ctr"/>
            <a:r>
              <a:rPr lang="en-US" sz="1200" b="1" u="sng" dirty="0" smtClean="0">
                <a:solidFill>
                  <a:schemeClr val="accent1"/>
                </a:solidFill>
                <a:latin typeface="Arial" charset="0"/>
                <a:ea typeface="Arial" charset="0"/>
                <a:cs typeface="Arial" charset="0"/>
              </a:rPr>
              <a:t>The Development of Critical Thinking</a:t>
            </a:r>
            <a:endParaRPr lang="en-US" sz="1200" b="1" u="sng" dirty="0">
              <a:solidFill>
                <a:schemeClr val="accent1"/>
              </a:solidFill>
              <a:latin typeface="Arial" charset="0"/>
              <a:ea typeface="Arial" charset="0"/>
              <a:cs typeface="Arial" charset="0"/>
            </a:endParaRPr>
          </a:p>
        </p:txBody>
      </p:sp>
      <p:sp>
        <p:nvSpPr>
          <p:cNvPr id="8" name="TextBox 7"/>
          <p:cNvSpPr txBox="1"/>
          <p:nvPr/>
        </p:nvSpPr>
        <p:spPr>
          <a:xfrm>
            <a:off x="1813899" y="476863"/>
            <a:ext cx="8419381" cy="276999"/>
          </a:xfrm>
          <a:prstGeom prst="rect">
            <a:avLst/>
          </a:prstGeom>
          <a:noFill/>
        </p:spPr>
        <p:txBody>
          <a:bodyPr wrap="square" rtlCol="0">
            <a:spAutoFit/>
          </a:bodyPr>
          <a:lstStyle/>
          <a:p>
            <a:pPr algn="ctr"/>
            <a:r>
              <a:rPr lang="en-US" sz="1200" b="1" u="sng" dirty="0" smtClean="0">
                <a:solidFill>
                  <a:schemeClr val="accent1"/>
                </a:solidFill>
                <a:latin typeface="Arial" charset="0"/>
                <a:ea typeface="Arial" charset="0"/>
                <a:cs typeface="Arial" charset="0"/>
              </a:rPr>
              <a:t>Academic Study Skills Individual Presentation</a:t>
            </a:r>
            <a:endParaRPr lang="en-US" sz="1200" b="1" u="sng" dirty="0">
              <a:solidFill>
                <a:schemeClr val="accent1"/>
              </a:solidFill>
              <a:latin typeface="Arial" charset="0"/>
              <a:ea typeface="Arial" charset="0"/>
              <a:cs typeface="Arial" charset="0"/>
            </a:endParaRPr>
          </a:p>
        </p:txBody>
      </p:sp>
      <p:sp>
        <p:nvSpPr>
          <p:cNvPr id="9" name="TextBox 8"/>
          <p:cNvSpPr txBox="1"/>
          <p:nvPr/>
        </p:nvSpPr>
        <p:spPr>
          <a:xfrm>
            <a:off x="2253845" y="716001"/>
            <a:ext cx="7539487" cy="276999"/>
          </a:xfrm>
          <a:prstGeom prst="rect">
            <a:avLst/>
          </a:prstGeom>
          <a:noFill/>
        </p:spPr>
        <p:txBody>
          <a:bodyPr wrap="square" rtlCol="0">
            <a:spAutoFit/>
          </a:bodyPr>
          <a:lstStyle/>
          <a:p>
            <a:pPr algn="ctr"/>
            <a:r>
              <a:rPr lang="en-US" sz="1200" b="1" u="sng" dirty="0" smtClean="0">
                <a:solidFill>
                  <a:schemeClr val="accent1"/>
                </a:solidFill>
                <a:latin typeface="Arial" charset="0"/>
                <a:ea typeface="Arial" charset="0"/>
                <a:cs typeface="Arial" charset="0"/>
              </a:rPr>
              <a:t>Darcey Jones</a:t>
            </a:r>
            <a:endParaRPr lang="en-US" sz="1200" b="1" u="sng" dirty="0">
              <a:solidFill>
                <a:schemeClr val="accent1"/>
              </a:solidFill>
              <a:latin typeface="Arial" charset="0"/>
              <a:ea typeface="Arial" charset="0"/>
              <a:cs typeface="Arial" charset="0"/>
            </a:endParaRPr>
          </a:p>
        </p:txBody>
      </p:sp>
      <p:sp>
        <p:nvSpPr>
          <p:cNvPr id="10" name="TextBox 9"/>
          <p:cNvSpPr txBox="1"/>
          <p:nvPr/>
        </p:nvSpPr>
        <p:spPr>
          <a:xfrm>
            <a:off x="21958" y="218001"/>
            <a:ext cx="3899140" cy="1277273"/>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Introduction</a:t>
            </a:r>
          </a:p>
          <a:p>
            <a:r>
              <a:rPr lang="en-US" altLang="en-US" sz="1100" dirty="0" smtClean="0">
                <a:solidFill>
                  <a:schemeClr val="dk1"/>
                </a:solidFill>
                <a:latin typeface="Arial" charset="0"/>
                <a:ea typeface="Arial" charset="0"/>
                <a:cs typeface="Arial" charset="0"/>
              </a:rPr>
              <a:t>This presentation will be discussing the development of critical thinking as well as talking briefly about what critical thinking is and why we need it. All of the information will be backed up with evidence from different sources. This poster will also include skills needed to develop critical thinking as well as the decline in critical thinking over the past years.</a:t>
            </a:r>
            <a:endParaRPr lang="en-US" sz="1100" dirty="0">
              <a:latin typeface="Arial" charset="0"/>
              <a:ea typeface="Arial" charset="0"/>
              <a:cs typeface="Arial" charset="0"/>
            </a:endParaRPr>
          </a:p>
        </p:txBody>
      </p:sp>
      <p:sp>
        <p:nvSpPr>
          <p:cNvPr id="11" name="TextBox 10"/>
          <p:cNvSpPr txBox="1"/>
          <p:nvPr/>
        </p:nvSpPr>
        <p:spPr>
          <a:xfrm>
            <a:off x="0" y="1495274"/>
            <a:ext cx="3921098" cy="5170646"/>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What is Critical Thinking?</a:t>
            </a:r>
          </a:p>
          <a:p>
            <a:pPr>
              <a:defRPr/>
            </a:pPr>
            <a:r>
              <a:rPr lang="en-US" altLang="en-US" sz="1100" dirty="0">
                <a:latin typeface="Arial" charset="0"/>
                <a:ea typeface="Arial" charset="0"/>
                <a:cs typeface="Arial" charset="0"/>
              </a:rPr>
              <a:t>The description of critical thinking is being able to think well, to think for yourself and to have the ability to appropriately judge a situation or information </a:t>
            </a:r>
            <a:r>
              <a:rPr lang="en-US" altLang="en-US" sz="1100" dirty="0" smtClean="0">
                <a:latin typeface="Arial" charset="0"/>
                <a:ea typeface="Arial" charset="0"/>
                <a:cs typeface="Arial" charset="0"/>
              </a:rPr>
              <a:t>that </a:t>
            </a:r>
            <a:r>
              <a:rPr lang="en-US" altLang="en-US" sz="1100" dirty="0">
                <a:latin typeface="Arial" charset="0"/>
                <a:ea typeface="Arial" charset="0"/>
                <a:cs typeface="Arial" charset="0"/>
              </a:rPr>
              <a:t>given. </a:t>
            </a:r>
            <a:r>
              <a:rPr lang="en-US" altLang="en-US" sz="1100" dirty="0" smtClean="0">
                <a:latin typeface="Arial" charset="0"/>
                <a:ea typeface="Arial" charset="0"/>
                <a:cs typeface="Arial" charset="0"/>
              </a:rPr>
              <a:t>According </a:t>
            </a:r>
            <a:r>
              <a:rPr lang="en-US" altLang="en-US" sz="1100" dirty="0">
                <a:latin typeface="Arial" charset="0"/>
                <a:ea typeface="Arial" charset="0"/>
                <a:cs typeface="Arial" charset="0"/>
              </a:rPr>
              <a:t>to </a:t>
            </a:r>
            <a:r>
              <a:rPr lang="en-US" altLang="en-US" sz="1100" dirty="0" smtClean="0">
                <a:latin typeface="Arial" charset="0"/>
                <a:ea typeface="Arial" charset="0"/>
                <a:cs typeface="Arial" charset="0"/>
              </a:rPr>
              <a:t>Pithers, P.T. </a:t>
            </a:r>
            <a:r>
              <a:rPr lang="en-US" altLang="en-US" sz="1100" dirty="0">
                <a:latin typeface="Arial" charset="0"/>
                <a:ea typeface="Arial" charset="0"/>
                <a:cs typeface="Arial" charset="0"/>
              </a:rPr>
              <a:t>and </a:t>
            </a:r>
            <a:r>
              <a:rPr lang="en-US" altLang="en-US" sz="1100" dirty="0" smtClean="0">
                <a:latin typeface="Arial" charset="0"/>
                <a:ea typeface="Arial" charset="0"/>
                <a:cs typeface="Arial" charset="0"/>
              </a:rPr>
              <a:t>Soden, R </a:t>
            </a:r>
            <a:r>
              <a:rPr lang="en-US" altLang="en-US" sz="1100" dirty="0">
                <a:latin typeface="Arial" charset="0"/>
                <a:ea typeface="Arial" charset="0"/>
                <a:cs typeface="Arial" charset="0"/>
              </a:rPr>
              <a:t>(</a:t>
            </a:r>
            <a:r>
              <a:rPr lang="en-US" altLang="en-US" sz="1100" dirty="0" smtClean="0">
                <a:latin typeface="Arial" charset="0"/>
                <a:ea typeface="Arial" charset="0"/>
                <a:cs typeface="Arial" charset="0"/>
              </a:rPr>
              <a:t>2010), not </a:t>
            </a:r>
            <a:r>
              <a:rPr lang="en-US" altLang="en-US" sz="1100" dirty="0">
                <a:latin typeface="Arial" charset="0"/>
                <a:ea typeface="Arial" charset="0"/>
                <a:cs typeface="Arial" charset="0"/>
              </a:rPr>
              <a:t>all students have good critical thinking skills and not all teachers actually teach them the </a:t>
            </a:r>
            <a:r>
              <a:rPr lang="en-US" altLang="en-US" sz="1100" dirty="0" smtClean="0">
                <a:latin typeface="Arial" charset="0"/>
                <a:ea typeface="Arial" charset="0"/>
                <a:cs typeface="Arial" charset="0"/>
              </a:rPr>
              <a:t>skills.</a:t>
            </a:r>
            <a:endParaRPr lang="en-US" altLang="en-US" sz="1100" dirty="0">
              <a:latin typeface="Arial" charset="0"/>
              <a:ea typeface="Arial" charset="0"/>
              <a:cs typeface="Arial" charset="0"/>
            </a:endParaRPr>
          </a:p>
          <a:p>
            <a:pPr>
              <a:defRPr/>
            </a:pPr>
            <a:r>
              <a:rPr lang="en-US" altLang="en-US" sz="1100" dirty="0">
                <a:latin typeface="Arial" charset="0"/>
                <a:ea typeface="Arial" charset="0"/>
                <a:cs typeface="Arial" charset="0"/>
              </a:rPr>
              <a:t>Critical thinking involves asking questions rather than just believing everything you read or hear. This means asking the most relevant questions in the best possible </a:t>
            </a:r>
            <a:r>
              <a:rPr lang="en-US" altLang="en-US" sz="1100" dirty="0" smtClean="0">
                <a:latin typeface="Arial" charset="0"/>
                <a:ea typeface="Arial" charset="0"/>
                <a:cs typeface="Arial" charset="0"/>
              </a:rPr>
              <a:t>order (Plymouth University, 2010).</a:t>
            </a:r>
          </a:p>
          <a:p>
            <a:pPr algn="ctr">
              <a:defRPr/>
            </a:pPr>
            <a:endParaRPr lang="en-US" sz="1100" b="1" u="sng" dirty="0" smtClean="0">
              <a:solidFill>
                <a:schemeClr val="accent6">
                  <a:lumMod val="60000"/>
                  <a:lumOff val="40000"/>
                </a:schemeClr>
              </a:solidFill>
              <a:latin typeface="Arial" charset="0"/>
              <a:ea typeface="Arial" charset="0"/>
              <a:cs typeface="Arial" charset="0"/>
            </a:endParaRPr>
          </a:p>
          <a:p>
            <a:pPr algn="ctr">
              <a:defRPr/>
            </a:pPr>
            <a:r>
              <a:rPr lang="en-US" sz="1100" b="1" u="sng" dirty="0" smtClean="0">
                <a:solidFill>
                  <a:schemeClr val="accent6">
                    <a:lumMod val="60000"/>
                    <a:lumOff val="40000"/>
                  </a:schemeClr>
                </a:solidFill>
                <a:latin typeface="Arial" charset="0"/>
                <a:ea typeface="Arial" charset="0"/>
                <a:cs typeface="Arial" charset="0"/>
              </a:rPr>
              <a:t>Importance </a:t>
            </a:r>
            <a:r>
              <a:rPr lang="en-US" sz="1100" b="1" u="sng" dirty="0">
                <a:solidFill>
                  <a:schemeClr val="accent6">
                    <a:lumMod val="60000"/>
                    <a:lumOff val="40000"/>
                  </a:schemeClr>
                </a:solidFill>
                <a:latin typeface="Arial" charset="0"/>
                <a:ea typeface="Arial" charset="0"/>
                <a:cs typeface="Arial" charset="0"/>
              </a:rPr>
              <a:t>of Critical Thinking</a:t>
            </a:r>
          </a:p>
          <a:p>
            <a:r>
              <a:rPr lang="en-US" altLang="en-US" sz="1100" dirty="0" smtClean="0">
                <a:latin typeface="Arial" charset="0"/>
                <a:ea typeface="Arial" charset="0"/>
                <a:cs typeface="Arial" charset="0"/>
              </a:rPr>
              <a:t>Having </a:t>
            </a:r>
            <a:r>
              <a:rPr lang="en-US" altLang="en-US" sz="1100" dirty="0">
                <a:latin typeface="Arial" charset="0"/>
                <a:ea typeface="Arial" charset="0"/>
                <a:cs typeface="Arial" charset="0"/>
              </a:rPr>
              <a:t>good critical thinking skills will help you in everyday life. This can include help with decision making, communication skills and reasoning. It is a skill specifically essential in work and study, you need a good understanding of critical thinking in order to overcome problems and to have confidence in your work. This skill helps students to see the difference between relevant and irrelevant information. There has been evidence from lecturers that suggest students are underachieving due to the lack of critical thinking (Cottrell 2005</a:t>
            </a:r>
            <a:r>
              <a:rPr lang="en-US" altLang="en-US" sz="1100" dirty="0" smtClean="0">
                <a:latin typeface="Arial" charset="0"/>
                <a:ea typeface="Arial" charset="0"/>
                <a:cs typeface="Arial" charset="0"/>
              </a:rPr>
              <a:t>). </a:t>
            </a:r>
            <a:r>
              <a:rPr lang="en-US" sz="1100" dirty="0" smtClean="0">
                <a:latin typeface="Arial" charset="0"/>
                <a:ea typeface="Arial" charset="0"/>
                <a:cs typeface="Arial" charset="0"/>
              </a:rPr>
              <a:t>Critical </a:t>
            </a:r>
            <a:r>
              <a:rPr lang="en-US" sz="1100" dirty="0">
                <a:latin typeface="Arial" charset="0"/>
                <a:ea typeface="Arial" charset="0"/>
                <a:cs typeface="Arial" charset="0"/>
              </a:rPr>
              <a:t>thinking is much more than simple reasoning or decision making skills, having good critical thinking skills also involves being creative and thinking on your feet, having the capability to come up with your own conclusions as well as evaluating </a:t>
            </a:r>
            <a:r>
              <a:rPr lang="en-US" sz="1100" dirty="0" smtClean="0">
                <a:latin typeface="Arial" charset="0"/>
                <a:ea typeface="Arial" charset="0"/>
                <a:cs typeface="Arial" charset="0"/>
              </a:rPr>
              <a:t>and </a:t>
            </a:r>
            <a:r>
              <a:rPr lang="en-US" sz="1100" dirty="0">
                <a:latin typeface="Arial" charset="0"/>
                <a:ea typeface="Arial" charset="0"/>
                <a:cs typeface="Arial" charset="0"/>
              </a:rPr>
              <a:t>reflecting on situations appropriately. Being able to </a:t>
            </a:r>
            <a:endParaRPr lang="en-US" altLang="en-US" sz="1100" dirty="0">
              <a:latin typeface="Arial" charset="0"/>
              <a:ea typeface="Arial" charset="0"/>
              <a:cs typeface="Arial" charset="0"/>
            </a:endParaRPr>
          </a:p>
          <a:p>
            <a:r>
              <a:rPr lang="en-US" sz="1100" dirty="0">
                <a:latin typeface="Arial" charset="0"/>
                <a:ea typeface="Arial" charset="0"/>
                <a:cs typeface="Arial" charset="0"/>
              </a:rPr>
              <a:t>think critically has become so important in the past </a:t>
            </a:r>
            <a:r>
              <a:rPr lang="en-US" sz="1100" dirty="0" smtClean="0">
                <a:latin typeface="Arial" charset="0"/>
                <a:ea typeface="Arial" charset="0"/>
                <a:cs typeface="Arial" charset="0"/>
              </a:rPr>
              <a:t>few </a:t>
            </a:r>
            <a:r>
              <a:rPr lang="en-US" sz="1100" dirty="0">
                <a:latin typeface="Arial" charset="0"/>
                <a:ea typeface="Arial" charset="0"/>
                <a:cs typeface="Arial" charset="0"/>
              </a:rPr>
              <a:t>years and is essential in most job roles, specifically when</a:t>
            </a:r>
            <a:r>
              <a:rPr lang="en-US" sz="1100" dirty="0" smtClean="0">
                <a:latin typeface="Arial" charset="0"/>
                <a:ea typeface="Arial" charset="0"/>
                <a:cs typeface="Arial" charset="0"/>
              </a:rPr>
              <a:t> </a:t>
            </a:r>
            <a:endParaRPr lang="en-US" sz="1100" dirty="0">
              <a:latin typeface="Arial" charset="0"/>
              <a:ea typeface="Arial" charset="0"/>
              <a:cs typeface="Arial" charset="0"/>
            </a:endParaRPr>
          </a:p>
        </p:txBody>
      </p:sp>
      <p:sp>
        <p:nvSpPr>
          <p:cNvPr id="15" name="TextBox 14"/>
          <p:cNvSpPr txBox="1"/>
          <p:nvPr/>
        </p:nvSpPr>
        <p:spPr>
          <a:xfrm>
            <a:off x="3943056" y="995927"/>
            <a:ext cx="3886200" cy="5509200"/>
          </a:xfrm>
          <a:prstGeom prst="rect">
            <a:avLst/>
          </a:prstGeom>
          <a:noFill/>
        </p:spPr>
        <p:txBody>
          <a:bodyPr wrap="square" rtlCol="0">
            <a:spAutoFit/>
          </a:bodyPr>
          <a:lstStyle/>
          <a:p>
            <a:r>
              <a:rPr lang="en-US" sz="1100" dirty="0" smtClean="0">
                <a:latin typeface="Arial" charset="0"/>
                <a:ea typeface="Arial" charset="0"/>
                <a:cs typeface="Arial" charset="0"/>
              </a:rPr>
              <a:t>working </a:t>
            </a:r>
            <a:r>
              <a:rPr lang="en-US" sz="1100" dirty="0">
                <a:latin typeface="Arial" charset="0"/>
                <a:ea typeface="Arial" charset="0"/>
                <a:cs typeface="Arial" charset="0"/>
              </a:rPr>
              <a:t>for the NLN (National League for Nursing) (Olin, J. 2011). </a:t>
            </a:r>
            <a:endParaRPr lang="en-US" sz="1100" dirty="0">
              <a:solidFill>
                <a:schemeClr val="accent6">
                  <a:lumMod val="60000"/>
                  <a:lumOff val="40000"/>
                </a:schemeClr>
              </a:solidFill>
              <a:latin typeface="Arial" charset="0"/>
              <a:ea typeface="Arial" charset="0"/>
              <a:cs typeface="Arial" charset="0"/>
            </a:endParaRPr>
          </a:p>
          <a:p>
            <a:pPr algn="ctr"/>
            <a:r>
              <a:rPr lang="en-US" sz="1100" b="1" u="sng" dirty="0" smtClean="0">
                <a:solidFill>
                  <a:schemeClr val="accent6">
                    <a:lumMod val="60000"/>
                    <a:lumOff val="40000"/>
                  </a:schemeClr>
                </a:solidFill>
                <a:latin typeface="Arial" charset="0"/>
                <a:ea typeface="Arial" charset="0"/>
                <a:cs typeface="Arial" charset="0"/>
              </a:rPr>
              <a:t>Seven Characteristics </a:t>
            </a:r>
          </a:p>
          <a:p>
            <a:r>
              <a:rPr lang="en-US" sz="1100" dirty="0" smtClean="0">
                <a:latin typeface="Arial" charset="0"/>
                <a:ea typeface="Arial" charset="0"/>
                <a:cs typeface="Arial" charset="0"/>
              </a:rPr>
              <a:t>Olin, J (2011) also believes that there are seven characteristics that can enable peoples critical thinking skills. The first says that being reasonable and rational is essential, this meaning that the individual does not assume quickly and rather gather evidence in order to come to the best conclusion. The next skill is having to be reflective, here they say how a person should think carefully using any information you have. The third point states that for critical thinking it is important to always ask questions and consider why something is what it is. Another of their needed characteristics is being strong minded, to have good critical thinking, a person should not be gullible or easily persuaded. The fifth factor they have suggested will encourage critical thinking is creativity. This would help with developing ideas and having the ability to find solutions to problems. The next skill a person should have in order to best develop their critical thinking is being </a:t>
            </a:r>
            <a:r>
              <a:rPr lang="en-US" sz="1100" dirty="0">
                <a:latin typeface="Arial" charset="0"/>
                <a:ea typeface="Arial" charset="0"/>
                <a:cs typeface="Arial" charset="0"/>
              </a:rPr>
              <a:t>open minded and </a:t>
            </a:r>
            <a:r>
              <a:rPr lang="en-US" sz="1100" dirty="0" smtClean="0">
                <a:latin typeface="Arial" charset="0"/>
                <a:ea typeface="Arial" charset="0"/>
                <a:cs typeface="Arial" charset="0"/>
              </a:rPr>
              <a:t>able to </a:t>
            </a:r>
            <a:r>
              <a:rPr lang="en-US" sz="1100" dirty="0">
                <a:latin typeface="Arial" charset="0"/>
                <a:ea typeface="Arial" charset="0"/>
                <a:cs typeface="Arial" charset="0"/>
              </a:rPr>
              <a:t>see all perspectives. Finally the NLN say that critical thinking is about understanding what you should believe and making decisions for yourself on what you should be doing or planning ahead</a:t>
            </a:r>
            <a:r>
              <a:rPr lang="en-US" sz="1100" dirty="0" smtClean="0">
                <a:latin typeface="Arial" charset="0"/>
                <a:ea typeface="Arial" charset="0"/>
                <a:cs typeface="Arial" charset="0"/>
              </a:rPr>
              <a:t>.</a:t>
            </a:r>
          </a:p>
          <a:p>
            <a:pPr algn="ctr"/>
            <a:endParaRPr lang="en-US" sz="1100" b="1" u="sng" dirty="0" smtClean="0">
              <a:solidFill>
                <a:schemeClr val="accent6">
                  <a:lumMod val="60000"/>
                  <a:lumOff val="40000"/>
                </a:schemeClr>
              </a:solidFill>
              <a:latin typeface="Arial" charset="0"/>
              <a:ea typeface="Arial" charset="0"/>
              <a:cs typeface="Arial" charset="0"/>
            </a:endParaRPr>
          </a:p>
          <a:p>
            <a:pPr algn="ctr"/>
            <a:r>
              <a:rPr lang="en-US" sz="1100" b="1" u="sng" dirty="0" smtClean="0">
                <a:solidFill>
                  <a:schemeClr val="accent6">
                    <a:lumMod val="60000"/>
                    <a:lumOff val="40000"/>
                  </a:schemeClr>
                </a:solidFill>
                <a:latin typeface="Arial" charset="0"/>
                <a:ea typeface="Arial" charset="0"/>
                <a:cs typeface="Arial" charset="0"/>
              </a:rPr>
              <a:t>A </a:t>
            </a:r>
            <a:r>
              <a:rPr lang="en-US" sz="1100" b="1" u="sng" dirty="0">
                <a:solidFill>
                  <a:schemeClr val="accent6">
                    <a:lumMod val="60000"/>
                    <a:lumOff val="40000"/>
                  </a:schemeClr>
                </a:solidFill>
                <a:latin typeface="Arial" charset="0"/>
                <a:ea typeface="Arial" charset="0"/>
                <a:cs typeface="Arial" charset="0"/>
              </a:rPr>
              <a:t>Theory on Critical Thinking</a:t>
            </a:r>
          </a:p>
          <a:p>
            <a:r>
              <a:rPr lang="en-US" sz="1100" dirty="0">
                <a:latin typeface="Arial" charset="0"/>
                <a:ea typeface="Arial" charset="0"/>
                <a:cs typeface="Arial" charset="0"/>
              </a:rPr>
              <a:t>In a study by Elder, L. and Richard, P. (2010) it is suggested that in order to build on thinking skills, a person must first achieve several stages of development. They say how most teachers in </a:t>
            </a:r>
            <a:r>
              <a:rPr lang="en-US" sz="1100" dirty="0" smtClean="0">
                <a:latin typeface="Arial" charset="0"/>
                <a:ea typeface="Arial" charset="0"/>
                <a:cs typeface="Arial" charset="0"/>
              </a:rPr>
              <a:t>today’s society are unaware of this </a:t>
            </a:r>
            <a:r>
              <a:rPr lang="en-US" sz="1100" dirty="0">
                <a:latin typeface="Arial" charset="0"/>
                <a:ea typeface="Arial" charset="0"/>
                <a:cs typeface="Arial" charset="0"/>
              </a:rPr>
              <a:t>therefore leads to students not reaching their full potential as critical thinkers from lack of explanation. </a:t>
            </a:r>
            <a:endParaRPr lang="en-US" sz="1100" dirty="0" smtClean="0">
              <a:latin typeface="Arial" charset="0"/>
              <a:ea typeface="Arial" charset="0"/>
              <a:cs typeface="Arial" charset="0"/>
            </a:endParaRPr>
          </a:p>
        </p:txBody>
      </p:sp>
      <p:sp>
        <p:nvSpPr>
          <p:cNvPr id="2" name="TextBox 1"/>
          <p:cNvSpPr txBox="1"/>
          <p:nvPr/>
        </p:nvSpPr>
        <p:spPr>
          <a:xfrm>
            <a:off x="8078242" y="267280"/>
            <a:ext cx="3501483" cy="1615827"/>
          </a:xfrm>
          <a:prstGeom prst="rect">
            <a:avLst/>
          </a:prstGeom>
          <a:noFill/>
        </p:spPr>
        <p:txBody>
          <a:bodyPr wrap="square" rtlCol="0">
            <a:spAutoFit/>
          </a:bodyPr>
          <a:lstStyle/>
          <a:p>
            <a:r>
              <a:rPr lang="en-US" sz="1100" dirty="0" smtClean="0">
                <a:latin typeface="Arial" charset="0"/>
                <a:ea typeface="Arial" charset="0"/>
                <a:cs typeface="Arial" charset="0"/>
              </a:rPr>
              <a:t>The study talks about how each person needs dedication to pass each stage to be successfully develop as a critical thinker. The study reveals that the six stages of becoming a critical thinker are; Being an unreflective thinker, a challenged thinker, being a beginning thinker, a practicing thinker, an advanced thinker and finally an accomplished thinker. Each person needs to be shown how to improve their thinking and  to be shown what they are doing wrong. </a:t>
            </a:r>
            <a:endParaRPr lang="en-US" sz="1100" dirty="0">
              <a:latin typeface="Arial" charset="0"/>
              <a:ea typeface="Arial" charset="0"/>
              <a:cs typeface="Arial" charset="0"/>
            </a:endParaRPr>
          </a:p>
        </p:txBody>
      </p:sp>
      <p:sp>
        <p:nvSpPr>
          <p:cNvPr id="3" name="TextBox 2"/>
          <p:cNvSpPr txBox="1"/>
          <p:nvPr/>
        </p:nvSpPr>
        <p:spPr>
          <a:xfrm>
            <a:off x="8078242" y="1883626"/>
            <a:ext cx="3465831" cy="2462213"/>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Today’s effects on Critical Thinking</a:t>
            </a:r>
          </a:p>
          <a:p>
            <a:r>
              <a:rPr lang="en-US" sz="1100" dirty="0" smtClean="0">
                <a:latin typeface="Arial" charset="0"/>
                <a:ea typeface="Arial" charset="0"/>
                <a:cs typeface="Arial" charset="0"/>
              </a:rPr>
              <a:t>In today’s society it is important to consider that the new ways of the world such as technology and media is effecting people’s ability to think critically. In the opinion of Svenson, E. (2017) mainstream media is unintentionally attempting to kill people’s critical thinking skills. Wolpert, S. (2009) states that as technology progresses, people’s critical thinking skills have and will continue to subside. He talks about studies taken out by Greenfield, P. (2009) that revealed students abilities have differed as their use of technology increases. The more this continues the less people continue to read for fun which is a main way of expanding creativity and good thinking. </a:t>
            </a:r>
          </a:p>
        </p:txBody>
      </p:sp>
      <p:sp>
        <p:nvSpPr>
          <p:cNvPr id="4" name="TextBox 3"/>
          <p:cNvSpPr txBox="1"/>
          <p:nvPr/>
        </p:nvSpPr>
        <p:spPr>
          <a:xfrm>
            <a:off x="8078242" y="4271621"/>
            <a:ext cx="3709386" cy="1615827"/>
          </a:xfrm>
          <a:prstGeom prst="rect">
            <a:avLst/>
          </a:prstGeom>
          <a:noFill/>
        </p:spPr>
        <p:txBody>
          <a:bodyPr wrap="square" rtlCol="0">
            <a:spAutoFit/>
          </a:bodyPr>
          <a:lstStyle/>
          <a:p>
            <a:pPr algn="ctr"/>
            <a:r>
              <a:rPr lang="en-US" sz="1100" b="1" u="sng" dirty="0" smtClean="0">
                <a:solidFill>
                  <a:schemeClr val="accent6">
                    <a:lumMod val="60000"/>
                    <a:lumOff val="40000"/>
                  </a:schemeClr>
                </a:solidFill>
                <a:latin typeface="Arial" charset="0"/>
                <a:ea typeface="Arial" charset="0"/>
                <a:cs typeface="Arial" charset="0"/>
              </a:rPr>
              <a:t>Conclusion</a:t>
            </a:r>
          </a:p>
          <a:p>
            <a:r>
              <a:rPr lang="en-US" sz="1100" dirty="0" smtClean="0">
                <a:latin typeface="Arial" charset="0"/>
                <a:ea typeface="Arial" charset="0"/>
                <a:cs typeface="Arial" charset="0"/>
              </a:rPr>
              <a:t>To sum up, critical thinking is necessity in education as well as in everyday life. Developing this skills however is not as simple as it may sound and can develop slowly providing the person preservers and wants to learn. Studies, however have shown that gaining good critical thinking is becoming more and more difficult due to lack of teaching and more importantly the high use of technology and media. </a:t>
            </a:r>
            <a:endParaRPr lang="en-US" sz="1100" dirty="0">
              <a:latin typeface="Arial" charset="0"/>
              <a:ea typeface="Arial" charset="0"/>
              <a:cs typeface="Arial" charset="0"/>
            </a:endParaRPr>
          </a:p>
        </p:txBody>
      </p:sp>
      <p:pic>
        <p:nvPicPr>
          <p:cNvPr id="5" name="Picture 4"/>
          <p:cNvPicPr>
            <a:picLocks noChangeAspect="1"/>
          </p:cNvPicPr>
          <p:nvPr/>
        </p:nvPicPr>
        <p:blipFill>
          <a:blip r:embed="rId2"/>
          <a:stretch>
            <a:fillRect/>
          </a:stretch>
        </p:blipFill>
        <p:spPr>
          <a:xfrm>
            <a:off x="9793332" y="5813230"/>
            <a:ext cx="2242134" cy="896853"/>
          </a:xfrm>
          <a:prstGeom prst="rect">
            <a:avLst/>
          </a:prstGeom>
        </p:spPr>
      </p:pic>
    </p:spTree>
    <p:extLst>
      <p:ext uri="{BB962C8B-B14F-4D97-AF65-F5344CB8AC3E}">
        <p14:creationId xmlns:p14="http://schemas.microsoft.com/office/powerpoint/2010/main" val="62707132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1025</TotalTime>
  <Words>939</Words>
  <Application>Microsoft Macintosh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Darcey Jones (1702834)</dc:creator>
  <cp:lastModifiedBy>Darcey Jones (1702834)</cp:lastModifiedBy>
  <cp:revision>37</cp:revision>
  <dcterms:created xsi:type="dcterms:W3CDTF">2017-10-18T17:08:48Z</dcterms:created>
  <dcterms:modified xsi:type="dcterms:W3CDTF">2017-10-20T09:02:11Z</dcterms:modified>
</cp:coreProperties>
</file>