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5"/>
  </p:notesMasterIdLst>
  <p:sldIdLst>
    <p:sldId id="256" r:id="rId2"/>
    <p:sldId id="257" r:id="rId3"/>
    <p:sldId id="258" r:id="rId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Untitled Section" id="{1D93FB2B-8137-488A-88AF-973D21CE42C0}">
          <p14:sldIdLst>
            <p14:sldId id="256"/>
            <p14:sldId id="257"/>
            <p14:sldId id="258"/>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16D9F66E-5EB9-4882-86FB-DCBF35E3C3E4}" styleName="Medium Style 4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solidFill>
            <a:schemeClr val="accent6">
              <a:tint val="20000"/>
            </a:schemeClr>
          </a:solidFill>
        </a:fill>
      </a:tcStyle>
    </a:wholeTbl>
    <a:band1H>
      <a:tcStyle>
        <a:tcBdr/>
        <a:fill>
          <a:solidFill>
            <a:schemeClr val="accent6">
              <a:tint val="40000"/>
            </a:schemeClr>
          </a:solidFill>
        </a:fill>
      </a:tcStyle>
    </a:band1H>
    <a:band1V>
      <a:tcStyle>
        <a:tcBdr/>
        <a:fill>
          <a:solidFill>
            <a:schemeClr val="accent6">
              <a:tint val="40000"/>
            </a:schemeClr>
          </a:solidFill>
        </a:fill>
      </a:tcStyle>
    </a:band1V>
    <a:lastCol>
      <a:tcTxStyle b="on"/>
      <a:tcStyle>
        <a:tcBdr/>
      </a:tcStyle>
    </a:lastCol>
    <a:firstCol>
      <a:tcTxStyle b="on"/>
      <a:tcStyle>
        <a:tcBdr/>
      </a:tcStyle>
    </a:firstCol>
    <a:lastRow>
      <a:tcTxStyle b="on"/>
      <a:tcStyle>
        <a:tcBdr>
          <a:top>
            <a:ln w="25400" cmpd="sng">
              <a:solidFill>
                <a:schemeClr val="accent6"/>
              </a:solidFill>
            </a:ln>
          </a:top>
        </a:tcBdr>
        <a:fill>
          <a:solidFill>
            <a:schemeClr val="accent6">
              <a:tint val="20000"/>
            </a:schemeClr>
          </a:solidFill>
        </a:fill>
      </a:tcStyle>
    </a:lastRow>
    <a:firstRow>
      <a:tcTxStyle b="on"/>
      <a:tcStyle>
        <a:tcBdr/>
        <a:fill>
          <a:solidFill>
            <a:schemeClr val="accent6">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6" d="100"/>
          <a:sy n="86" d="100"/>
        </p:scale>
        <p:origin x="562" y="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6868CB0-DD24-4A1B-8160-0634FF7D3BA8}" type="datetimeFigureOut">
              <a:rPr lang="en-GB" smtClean="0"/>
              <a:t>26/09/2023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BE666BE-EA00-4E8D-AED5-FB4BC95FFC02}" type="slidenum">
              <a:rPr lang="en-GB" smtClean="0"/>
              <a:t>‹#›</a:t>
            </a:fld>
            <a:endParaRPr lang="en-GB"/>
          </a:p>
        </p:txBody>
      </p:sp>
    </p:spTree>
    <p:extLst>
      <p:ext uri="{BB962C8B-B14F-4D97-AF65-F5344CB8AC3E}">
        <p14:creationId xmlns:p14="http://schemas.microsoft.com/office/powerpoint/2010/main" val="400022282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74E0A61-87E7-4D5B-B18A-690C41EE4CC8}" type="datetime1">
              <a:rPr lang="en-GB" smtClean="0"/>
              <a:t>26/09/2023</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7345-C372-48C9-AD30-A808AC0D773E}" type="slidenum">
              <a:rPr lang="en-GB" smtClean="0"/>
              <a:t>‹#›</a:t>
            </a:fld>
            <a:endParaRPr lang="en-GB"/>
          </a:p>
        </p:txBody>
      </p:sp>
    </p:spTree>
    <p:extLst>
      <p:ext uri="{BB962C8B-B14F-4D97-AF65-F5344CB8AC3E}">
        <p14:creationId xmlns:p14="http://schemas.microsoft.com/office/powerpoint/2010/main" val="7597774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11FF5B8-64CF-4345-969B-E424BBA9AC71}" type="datetime1">
              <a:rPr lang="en-GB" smtClean="0"/>
              <a:t>26/09/2023</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7345-C372-48C9-AD30-A808AC0D773E}" type="slidenum">
              <a:rPr lang="en-GB" smtClean="0"/>
              <a:t>‹#›</a:t>
            </a:fld>
            <a:endParaRPr lang="en-GB"/>
          </a:p>
        </p:txBody>
      </p:sp>
    </p:spTree>
    <p:extLst>
      <p:ext uri="{BB962C8B-B14F-4D97-AF65-F5344CB8AC3E}">
        <p14:creationId xmlns:p14="http://schemas.microsoft.com/office/powerpoint/2010/main" val="17752327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477ED62-E7D1-47AF-8A28-E68269449582}" type="datetime1">
              <a:rPr lang="en-GB" smtClean="0"/>
              <a:t>26/09/2023</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7345-C372-48C9-AD30-A808AC0D773E}" type="slidenum">
              <a:rPr lang="en-GB" smtClean="0"/>
              <a:t>‹#›</a:t>
            </a:fld>
            <a:endParaRPr lang="en-GB"/>
          </a:p>
        </p:txBody>
      </p:sp>
    </p:spTree>
    <p:extLst>
      <p:ext uri="{BB962C8B-B14F-4D97-AF65-F5344CB8AC3E}">
        <p14:creationId xmlns:p14="http://schemas.microsoft.com/office/powerpoint/2010/main" val="15818800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21C9705-CC37-4846-9B68-EBFF59CFC1F3}" type="datetime1">
              <a:rPr lang="en-GB" smtClean="0"/>
              <a:t>26/09/2023</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D57F7345-C372-48C9-AD30-A808AC0D773E}" type="slidenum">
              <a:rPr lang="en-GB" smtClean="0"/>
              <a:t>‹#›</a:t>
            </a:fld>
            <a:endParaRPr lang="en-GB"/>
          </a:p>
        </p:txBody>
      </p:sp>
    </p:spTree>
    <p:extLst>
      <p:ext uri="{BB962C8B-B14F-4D97-AF65-F5344CB8AC3E}">
        <p14:creationId xmlns:p14="http://schemas.microsoft.com/office/powerpoint/2010/main" val="13931135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64361D7-E73B-4913-80D7-C5183ED44763}" type="datetime1">
              <a:rPr lang="en-GB" smtClean="0"/>
              <a:t>26/09/2023</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7345-C372-48C9-AD30-A808AC0D773E}" type="slidenum">
              <a:rPr lang="en-GB" smtClean="0"/>
              <a:t>‹#›</a:t>
            </a:fld>
            <a:endParaRPr lang="en-GB"/>
          </a:p>
        </p:txBody>
      </p:sp>
    </p:spTree>
    <p:extLst>
      <p:ext uri="{BB962C8B-B14F-4D97-AF65-F5344CB8AC3E}">
        <p14:creationId xmlns:p14="http://schemas.microsoft.com/office/powerpoint/2010/main" val="22562371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C3C8CB8-18BC-445C-8D64-73B1E0D767EB}" type="datetime1">
              <a:rPr lang="en-GB" smtClean="0"/>
              <a:t>26/09/2023</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7345-C372-48C9-AD30-A808AC0D773E}" type="slidenum">
              <a:rPr lang="en-GB" smtClean="0"/>
              <a:t>‹#›</a:t>
            </a:fld>
            <a:endParaRPr lang="en-GB"/>
          </a:p>
        </p:txBody>
      </p:sp>
    </p:spTree>
    <p:extLst>
      <p:ext uri="{BB962C8B-B14F-4D97-AF65-F5344CB8AC3E}">
        <p14:creationId xmlns:p14="http://schemas.microsoft.com/office/powerpoint/2010/main" val="28601654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4C43E8A-60B5-4961-9648-EA04C92EC1E2}" type="datetime1">
              <a:rPr lang="en-GB" smtClean="0"/>
              <a:t>26/09/2023</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7345-C372-48C9-AD30-A808AC0D773E}" type="slidenum">
              <a:rPr lang="en-GB" smtClean="0"/>
              <a:t>‹#›</a:t>
            </a:fld>
            <a:endParaRPr lang="en-GB"/>
          </a:p>
        </p:txBody>
      </p:sp>
    </p:spTree>
    <p:extLst>
      <p:ext uri="{BB962C8B-B14F-4D97-AF65-F5344CB8AC3E}">
        <p14:creationId xmlns:p14="http://schemas.microsoft.com/office/powerpoint/2010/main" val="4951629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0203CB6-EB6F-4655-BD36-7D43023A559A}" type="datetime1">
              <a:rPr lang="en-GB" smtClean="0"/>
              <a:t>26/09/2023</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7345-C372-48C9-AD30-A808AC0D773E}" type="slidenum">
              <a:rPr lang="en-GB" smtClean="0"/>
              <a:t>‹#›</a:t>
            </a:fld>
            <a:endParaRPr lang="en-GB"/>
          </a:p>
        </p:txBody>
      </p:sp>
    </p:spTree>
    <p:extLst>
      <p:ext uri="{BB962C8B-B14F-4D97-AF65-F5344CB8AC3E}">
        <p14:creationId xmlns:p14="http://schemas.microsoft.com/office/powerpoint/2010/main" val="6233838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821E6AD-09F5-4C22-BA56-BEE4FE0EFA29}" type="datetime1">
              <a:rPr lang="en-GB" smtClean="0"/>
              <a:t>26/09/2023</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7345-C372-48C9-AD30-A808AC0D773E}" type="slidenum">
              <a:rPr lang="en-GB" smtClean="0"/>
              <a:t>‹#›</a:t>
            </a:fld>
            <a:endParaRPr lang="en-GB"/>
          </a:p>
        </p:txBody>
      </p:sp>
    </p:spTree>
    <p:extLst>
      <p:ext uri="{BB962C8B-B14F-4D97-AF65-F5344CB8AC3E}">
        <p14:creationId xmlns:p14="http://schemas.microsoft.com/office/powerpoint/2010/main" val="21007008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A2CA3FD-63B6-4733-AE4A-8C30458B1239}" type="datetime1">
              <a:rPr lang="en-GB" smtClean="0"/>
              <a:t>26/09/2023</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7345-C372-48C9-AD30-A808AC0D773E}" type="slidenum">
              <a:rPr lang="en-GB" smtClean="0"/>
              <a:t>‹#›</a:t>
            </a:fld>
            <a:endParaRPr lang="en-GB"/>
          </a:p>
        </p:txBody>
      </p:sp>
    </p:spTree>
    <p:extLst>
      <p:ext uri="{BB962C8B-B14F-4D97-AF65-F5344CB8AC3E}">
        <p14:creationId xmlns:p14="http://schemas.microsoft.com/office/powerpoint/2010/main" val="1838343555"/>
      </p:ext>
    </p:extLst>
  </p:cSld>
  <p:clrMapOvr>
    <a:masterClrMapping/>
  </p:clrMapOvr>
  <p:hf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A2CA3FD-63B6-4733-AE4A-8C30458B1239}" type="datetime1">
              <a:rPr lang="en-GB" smtClean="0"/>
              <a:t>26/09/2023</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7345-C372-48C9-AD30-A808AC0D773E}"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819766936"/>
      </p:ext>
    </p:extLst>
  </p:cSld>
  <p:clrMapOvr>
    <a:masterClrMapping/>
  </p:clrMapOvr>
  <p:hf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0A2CA3FD-63B6-4733-AE4A-8C30458B1239}" type="datetime1">
              <a:rPr lang="en-GB" smtClean="0"/>
              <a:t>26/09/2023</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7345-C372-48C9-AD30-A808AC0D773E}" type="slidenum">
              <a:rPr lang="en-GB" smtClean="0"/>
              <a:t>‹#›</a:t>
            </a:fld>
            <a:endParaRPr lang="en-GB"/>
          </a:p>
        </p:txBody>
      </p:sp>
    </p:spTree>
    <p:extLst>
      <p:ext uri="{BB962C8B-B14F-4D97-AF65-F5344CB8AC3E}">
        <p14:creationId xmlns:p14="http://schemas.microsoft.com/office/powerpoint/2010/main" val="701515172"/>
      </p:ext>
    </p:extLst>
  </p:cSld>
  <p:clrMapOvr>
    <a:masterClrMapping/>
  </p:clrMapOvr>
  <p:hf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0A2CA3FD-63B6-4733-AE4A-8C30458B1239}" type="datetime1">
              <a:rPr lang="en-GB" smtClean="0"/>
              <a:t>26/09/2023</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7345-C372-48C9-AD30-A808AC0D773E}"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738084784"/>
      </p:ext>
    </p:extLst>
  </p:cSld>
  <p:clrMapOvr>
    <a:masterClrMapping/>
  </p:clrMapOvr>
  <p:hf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0A2CA3FD-63B6-4733-AE4A-8C30458B1239}" type="datetime1">
              <a:rPr lang="en-GB" smtClean="0"/>
              <a:t>26/09/2023</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7345-C372-48C9-AD30-A808AC0D773E}" type="slidenum">
              <a:rPr lang="en-GB" smtClean="0"/>
              <a:t>‹#›</a:t>
            </a:fld>
            <a:endParaRPr lang="en-GB"/>
          </a:p>
        </p:txBody>
      </p:sp>
    </p:spTree>
    <p:extLst>
      <p:ext uri="{BB962C8B-B14F-4D97-AF65-F5344CB8AC3E}">
        <p14:creationId xmlns:p14="http://schemas.microsoft.com/office/powerpoint/2010/main" val="2989954535"/>
      </p:ext>
    </p:extLst>
  </p:cSld>
  <p:clrMapOvr>
    <a:masterClrMapping/>
  </p:clrMapOvr>
  <p:hf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40E4F39-8BE6-450F-8F43-365FBC36423C}" type="datetime1">
              <a:rPr lang="en-GB" smtClean="0"/>
              <a:t>26/09/2023</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7345-C372-48C9-AD30-A808AC0D773E}" type="slidenum">
              <a:rPr lang="en-GB" smtClean="0"/>
              <a:t>‹#›</a:t>
            </a:fld>
            <a:endParaRPr lang="en-GB"/>
          </a:p>
        </p:txBody>
      </p:sp>
    </p:spTree>
    <p:extLst>
      <p:ext uri="{BB962C8B-B14F-4D97-AF65-F5344CB8AC3E}">
        <p14:creationId xmlns:p14="http://schemas.microsoft.com/office/powerpoint/2010/main" val="120596467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40C78A1-15DD-49EA-92C2-1A462F360B77}" type="datetime1">
              <a:rPr lang="en-GB" smtClean="0"/>
              <a:t>26/09/2023</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7345-C372-48C9-AD30-A808AC0D773E}" type="slidenum">
              <a:rPr lang="en-GB" smtClean="0"/>
              <a:t>‹#›</a:t>
            </a:fld>
            <a:endParaRPr lang="en-GB"/>
          </a:p>
        </p:txBody>
      </p:sp>
    </p:spTree>
    <p:extLst>
      <p:ext uri="{BB962C8B-B14F-4D97-AF65-F5344CB8AC3E}">
        <p14:creationId xmlns:p14="http://schemas.microsoft.com/office/powerpoint/2010/main" val="21124310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0A2CA3FD-63B6-4733-AE4A-8C30458B1239}" type="datetime1">
              <a:rPr lang="en-GB" smtClean="0"/>
              <a:t>26/09/2023</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7345-C372-48C9-AD30-A808AC0D773E}" type="slidenum">
              <a:rPr lang="en-GB" smtClean="0"/>
              <a:t>‹#›</a:t>
            </a:fld>
            <a:endParaRPr lang="en-GB"/>
          </a:p>
        </p:txBody>
      </p:sp>
    </p:spTree>
    <p:extLst>
      <p:ext uri="{BB962C8B-B14F-4D97-AF65-F5344CB8AC3E}">
        <p14:creationId xmlns:p14="http://schemas.microsoft.com/office/powerpoint/2010/main" val="3772248766"/>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Lst>
  <p:hf hdr="0" ftr="0" dt="0"/>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vark-learn.com/the-vark-questionnaire/" TargetMode="Externa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hyperlink" Target="https://www.linkedin.com/pulse/learning-styles-why-matter-laura-mason" TargetMode="External"/><Relationship Id="rId13" Type="http://schemas.openxmlformats.org/officeDocument/2006/relationships/hyperlink" Target="https://my.clevelandclinic.org/health/articles/22187-cortisol" TargetMode="External"/><Relationship Id="rId3" Type="http://schemas.openxmlformats.org/officeDocument/2006/relationships/hyperlink" Target="https://vark-learn.com/" TargetMode="External"/><Relationship Id="rId7" Type="http://schemas.openxmlformats.org/officeDocument/2006/relationships/hyperlink" Target="https://practera.com/what-is-the-experiential-learning-theory-of-david-kolb/#:~:text=Kolb%27s%20theory%20explains%20that%20concrete,for%20students%2C%20educators%20and%20employers." TargetMode="External"/><Relationship Id="rId12" Type="http://schemas.openxmlformats.org/officeDocument/2006/relationships/hyperlink" Target="https://developingchild.harvard.edu/" TargetMode="External"/><Relationship Id="rId2" Type="http://schemas.openxmlformats.org/officeDocument/2006/relationships/hyperlink" Target="https://sphero.com/blogs/news/learning-styles-for-kids#:~:text=What%20are%20the%20four%20learning,all%20four%20learning%20style%20types." TargetMode="External"/><Relationship Id="rId1" Type="http://schemas.openxmlformats.org/officeDocument/2006/relationships/slideLayout" Target="../slideLayouts/slideLayout2.xml"/><Relationship Id="rId6" Type="http://schemas.openxmlformats.org/officeDocument/2006/relationships/hyperlink" Target="https://www.melioeducation.com/blog/vark-different-learning-styles" TargetMode="External"/><Relationship Id="rId11" Type="http://schemas.openxmlformats.org/officeDocument/2006/relationships/hyperlink" Target="https://developingchild.harvard.edu/resources/inbrief-science-of-ecd/" TargetMode="External"/><Relationship Id="rId5" Type="http://schemas.openxmlformats.org/officeDocument/2006/relationships/hyperlink" Target="https://www.helpingyouharmonise.com/dilts%2024/09/2023" TargetMode="External"/><Relationship Id="rId15" Type="http://schemas.openxmlformats.org/officeDocument/2006/relationships/hyperlink" Target="https://www.melo.cymru/topic/stress/" TargetMode="External"/><Relationship Id="rId10" Type="http://schemas.openxmlformats.org/officeDocument/2006/relationships/hyperlink" Target="https://thetrainingthinking.com/en/the-four-stage-learning-cycle-by-david-kolb/" TargetMode="External"/><Relationship Id="rId4" Type="http://schemas.openxmlformats.org/officeDocument/2006/relationships/hyperlink" Target="https://www.theguardian.com/education/2017/mar/12/no-evidence-to-back-idea-of-learning-styles" TargetMode="External"/><Relationship Id="rId9" Type="http://schemas.openxmlformats.org/officeDocument/2006/relationships/hyperlink" Target="https://hwb.gov.wales/storage/d5d8e39c-b534-40cb-a3f5-7e2e126d8077/foundation-phase-framework.pdf" TargetMode="External"/><Relationship Id="rId14" Type="http://schemas.openxmlformats.org/officeDocument/2006/relationships/hyperlink" Target="https://nhswales.silvercloudhealth.com/onboard/nhswales/programs/53/details" TargetMode="External"/></Relationships>
</file>

<file path=ppt/slides/_rels/slide3.xml.rels><?xml version="1.0" encoding="UTF-8" standalone="yes"?>
<Relationships xmlns="http://schemas.openxmlformats.org/package/2006/relationships"><Relationship Id="rId2" Type="http://schemas.openxmlformats.org/officeDocument/2006/relationships/hyperlink" Target="https://hwb.gov.wales/storage/d5d8e39c-b534-40cb-a3f5-7e2e126d8077/foundation-phase-framework.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6F9B6F-3BB9-1FA4-B7BE-B5689E57F3AA}"/>
              </a:ext>
            </a:extLst>
          </p:cNvPr>
          <p:cNvSpPr>
            <a:spLocks noGrp="1"/>
          </p:cNvSpPr>
          <p:nvPr>
            <p:ph type="ctrTitle"/>
          </p:nvPr>
        </p:nvSpPr>
        <p:spPr>
          <a:xfrm>
            <a:off x="2024109" y="12204"/>
            <a:ext cx="8395630" cy="476982"/>
          </a:xfrm>
        </p:spPr>
        <p:txBody>
          <a:bodyPr>
            <a:normAutofit fontScale="90000"/>
          </a:bodyPr>
          <a:lstStyle/>
          <a:p>
            <a:pPr algn="ctr"/>
            <a:r>
              <a:rPr lang="en-GB" sz="2800" dirty="0"/>
              <a:t>Skills and Qualities for Successful Study</a:t>
            </a:r>
          </a:p>
        </p:txBody>
      </p:sp>
      <p:sp>
        <p:nvSpPr>
          <p:cNvPr id="3" name="Subtitle 2">
            <a:extLst>
              <a:ext uri="{FF2B5EF4-FFF2-40B4-BE49-F238E27FC236}">
                <a16:creationId xmlns:a16="http://schemas.microsoft.com/office/drawing/2014/main" id="{98567D0C-6F08-47F2-5D0B-F3C2340D08C1}"/>
              </a:ext>
            </a:extLst>
          </p:cNvPr>
          <p:cNvSpPr>
            <a:spLocks noGrp="1"/>
          </p:cNvSpPr>
          <p:nvPr>
            <p:ph type="subTitle" idx="1"/>
          </p:nvPr>
        </p:nvSpPr>
        <p:spPr>
          <a:xfrm>
            <a:off x="896645" y="6249941"/>
            <a:ext cx="10638564" cy="595855"/>
          </a:xfrm>
          <a:solidFill>
            <a:schemeClr val="accent5">
              <a:lumMod val="20000"/>
              <a:lumOff val="80000"/>
            </a:schemeClr>
          </a:solidFill>
        </p:spPr>
        <p:txBody>
          <a:bodyPr>
            <a:noAutofit/>
          </a:bodyPr>
          <a:lstStyle/>
          <a:p>
            <a:pPr algn="ctr">
              <a:lnSpc>
                <a:spcPct val="110000"/>
              </a:lnSpc>
            </a:pPr>
            <a:r>
              <a:rPr lang="en-GB" sz="1100" dirty="0">
                <a:solidFill>
                  <a:schemeClr val="tx2"/>
                </a:solidFill>
              </a:rPr>
              <a:t>In her 2019 book, The Study Skills Handbook, Stella Cottrell identifies that it is useful to establish what type of learner you are to be able to succeed in academia. Identifying your learning style and being authentic to this will have a positive impact on not only your studies but also your Time Management skills and therefore your wellbeing. </a:t>
            </a:r>
          </a:p>
        </p:txBody>
      </p:sp>
      <p:sp>
        <p:nvSpPr>
          <p:cNvPr id="19" name="Slide Number Placeholder 18">
            <a:extLst>
              <a:ext uri="{FF2B5EF4-FFF2-40B4-BE49-F238E27FC236}">
                <a16:creationId xmlns:a16="http://schemas.microsoft.com/office/drawing/2014/main" id="{DF08DDAB-FA13-FC0A-B0FB-62A3F68BD952}"/>
              </a:ext>
            </a:extLst>
          </p:cNvPr>
          <p:cNvSpPr>
            <a:spLocks noGrp="1"/>
          </p:cNvSpPr>
          <p:nvPr>
            <p:ph type="sldNum" sz="quarter" idx="12"/>
          </p:nvPr>
        </p:nvSpPr>
        <p:spPr>
          <a:xfrm>
            <a:off x="10425330" y="118463"/>
            <a:ext cx="1766670" cy="485219"/>
          </a:xfrm>
        </p:spPr>
        <p:txBody>
          <a:bodyPr>
            <a:noAutofit/>
          </a:bodyPr>
          <a:lstStyle/>
          <a:p>
            <a:pPr>
              <a:lnSpc>
                <a:spcPct val="90000"/>
              </a:lnSpc>
              <a:spcAft>
                <a:spcPts val="600"/>
              </a:spcAft>
            </a:pPr>
            <a:r>
              <a:rPr lang="en-GB" sz="800" dirty="0">
                <a:solidFill>
                  <a:schemeClr val="tx1"/>
                </a:solidFill>
              </a:rPr>
              <a:t>Sheridan Hyde – 2306600</a:t>
            </a:r>
          </a:p>
          <a:p>
            <a:pPr>
              <a:lnSpc>
                <a:spcPct val="0"/>
              </a:lnSpc>
            </a:pPr>
            <a:r>
              <a:rPr lang="en-GB" sz="800" dirty="0">
                <a:solidFill>
                  <a:schemeClr val="tx1"/>
                </a:solidFill>
              </a:rPr>
              <a:t>Module 1 - ECEY4008/C </a:t>
            </a:r>
          </a:p>
        </p:txBody>
      </p:sp>
      <p:graphicFrame>
        <p:nvGraphicFramePr>
          <p:cNvPr id="18" name="Table 18">
            <a:extLst>
              <a:ext uri="{FF2B5EF4-FFF2-40B4-BE49-F238E27FC236}">
                <a16:creationId xmlns:a16="http://schemas.microsoft.com/office/drawing/2014/main" id="{CD4FE9DF-6A8B-15E9-7B25-81036ACD1538}"/>
              </a:ext>
            </a:extLst>
          </p:cNvPr>
          <p:cNvGraphicFramePr>
            <a:graphicFrameLocks noGrp="1"/>
          </p:cNvGraphicFramePr>
          <p:nvPr>
            <p:extLst>
              <p:ext uri="{D42A27DB-BD31-4B8C-83A1-F6EECF244321}">
                <p14:modId xmlns:p14="http://schemas.microsoft.com/office/powerpoint/2010/main" val="2501024036"/>
              </p:ext>
            </p:extLst>
          </p:nvPr>
        </p:nvGraphicFramePr>
        <p:xfrm>
          <a:off x="908638" y="966168"/>
          <a:ext cx="10626571" cy="5295508"/>
        </p:xfrm>
        <a:graphic>
          <a:graphicData uri="http://schemas.openxmlformats.org/drawingml/2006/table">
            <a:tbl>
              <a:tblPr firstRow="1" bandRow="1">
                <a:tableStyleId>{93296810-A885-4BE3-A3E7-6D5BEEA58F35}</a:tableStyleId>
              </a:tblPr>
              <a:tblGrid>
                <a:gridCol w="3488803">
                  <a:extLst>
                    <a:ext uri="{9D8B030D-6E8A-4147-A177-3AD203B41FA5}">
                      <a16:colId xmlns:a16="http://schemas.microsoft.com/office/drawing/2014/main" val="1152382907"/>
                    </a:ext>
                  </a:extLst>
                </a:gridCol>
                <a:gridCol w="3734505">
                  <a:extLst>
                    <a:ext uri="{9D8B030D-6E8A-4147-A177-3AD203B41FA5}">
                      <a16:colId xmlns:a16="http://schemas.microsoft.com/office/drawing/2014/main" val="2899546241"/>
                    </a:ext>
                  </a:extLst>
                </a:gridCol>
                <a:gridCol w="3403263">
                  <a:extLst>
                    <a:ext uri="{9D8B030D-6E8A-4147-A177-3AD203B41FA5}">
                      <a16:colId xmlns:a16="http://schemas.microsoft.com/office/drawing/2014/main" val="1973292868"/>
                    </a:ext>
                  </a:extLst>
                </a:gridCol>
              </a:tblGrid>
              <a:tr h="777773">
                <a:tc>
                  <a:txBody>
                    <a:bodyPr/>
                    <a:lstStyle/>
                    <a:p>
                      <a:pPr algn="ctr"/>
                      <a:r>
                        <a:rPr lang="en-GB" sz="1400" dirty="0"/>
                        <a:t>Learning Styles</a:t>
                      </a:r>
                    </a:p>
                    <a:p>
                      <a:pPr algn="ctr"/>
                      <a:r>
                        <a:rPr lang="en-GB" sz="1100" b="0" dirty="0"/>
                        <a:t>How you learn and retain information.</a:t>
                      </a:r>
                    </a:p>
                  </a:txBody>
                  <a:tcPr marL="72195" marR="72195" marT="36097" marB="36097"/>
                </a:tc>
                <a:tc>
                  <a:txBody>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400" b="1" i="0" u="none" strike="noStrike" kern="1200" cap="none" spc="0" normalizeH="0" baseline="0" noProof="0" dirty="0">
                          <a:ln>
                            <a:noFill/>
                          </a:ln>
                          <a:solidFill>
                            <a:prstClr val="white"/>
                          </a:solidFill>
                          <a:effectLst/>
                          <a:uLnTx/>
                          <a:uFillTx/>
                          <a:latin typeface="+mn-lt"/>
                          <a:ea typeface="+mn-ea"/>
                          <a:cs typeface="+mn-cs"/>
                        </a:rPr>
                        <a:t>Time Management </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white"/>
                          </a:solidFill>
                          <a:effectLst/>
                          <a:uLnTx/>
                          <a:uFillTx/>
                          <a:latin typeface="+mn-lt"/>
                          <a:ea typeface="+mn-ea"/>
                          <a:cs typeface="+mn-cs"/>
                        </a:rPr>
                        <a:t>Organising your time effectively to allow for all of your commitments.</a:t>
                      </a:r>
                    </a:p>
                  </a:txBody>
                  <a:tcPr marL="72195" marR="72195" marT="36097" marB="36097"/>
                </a:tc>
                <a:tc>
                  <a:txBody>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400" b="1" i="0" u="none" strike="noStrike" kern="1200" cap="none" spc="0" normalizeH="0" baseline="0" noProof="0" dirty="0">
                          <a:ln>
                            <a:noFill/>
                          </a:ln>
                          <a:solidFill>
                            <a:prstClr val="white"/>
                          </a:solidFill>
                          <a:effectLst/>
                          <a:uLnTx/>
                          <a:uFillTx/>
                          <a:latin typeface="+mn-lt"/>
                          <a:ea typeface="+mn-ea"/>
                          <a:cs typeface="+mn-cs"/>
                        </a:rPr>
                        <a:t>Managing Stress &amp; Wellbeing</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white"/>
                          </a:solidFill>
                          <a:effectLst/>
                          <a:uLnTx/>
                          <a:uFillTx/>
                          <a:latin typeface="+mn-lt"/>
                          <a:ea typeface="Calibri" panose="020F0502020204030204" pitchFamily="34" charset="0"/>
                          <a:cs typeface="+mn-cs"/>
                        </a:rPr>
                        <a:t>Controlling your own contentment and resilience with the ability to function well and happily. </a:t>
                      </a:r>
                      <a:endParaRPr kumimoji="0" lang="en-GB" sz="1100" b="0" i="0" u="none" strike="noStrike" kern="1200" cap="none" spc="0" normalizeH="0" baseline="0" noProof="0" dirty="0">
                        <a:ln>
                          <a:noFill/>
                        </a:ln>
                        <a:solidFill>
                          <a:prstClr val="white"/>
                        </a:solidFill>
                        <a:effectLst/>
                        <a:uLnTx/>
                        <a:uFillTx/>
                        <a:latin typeface="+mn-lt"/>
                        <a:ea typeface="+mn-ea"/>
                        <a:cs typeface="+mn-cs"/>
                      </a:endParaRPr>
                    </a:p>
                  </a:txBody>
                  <a:tcPr marL="72195" marR="72195" marT="36097" marB="36097"/>
                </a:tc>
                <a:extLst>
                  <a:ext uri="{0D108BD9-81ED-4DB2-BD59-A6C34878D82A}">
                    <a16:rowId xmlns:a16="http://schemas.microsoft.com/office/drawing/2014/main" val="3895561829"/>
                  </a:ext>
                </a:extLst>
              </a:tr>
              <a:tr h="4506000">
                <a:tc>
                  <a:txBody>
                    <a:bodyPr/>
                    <a:lstStyle/>
                    <a:p>
                      <a:r>
                        <a:rPr lang="en-GB" sz="900" dirty="0">
                          <a:solidFill>
                            <a:schemeClr val="accent6">
                              <a:lumMod val="50000"/>
                            </a:schemeClr>
                          </a:solidFill>
                        </a:rPr>
                        <a:t>The VARK model states that there are 4 different learning styles which can be identified via their self–evaluating questionnaire;</a:t>
                      </a:r>
                    </a:p>
                    <a:p>
                      <a:r>
                        <a:rPr lang="en-GB" sz="900" dirty="0">
                          <a:solidFill>
                            <a:schemeClr val="accent1"/>
                          </a:solidFill>
                        </a:rPr>
                        <a:t>V</a:t>
                      </a:r>
                      <a:r>
                        <a:rPr lang="en-GB" sz="900" dirty="0">
                          <a:solidFill>
                            <a:schemeClr val="accent6">
                              <a:lumMod val="50000"/>
                            </a:schemeClr>
                          </a:solidFill>
                        </a:rPr>
                        <a:t>isual - Maps, charts, graphs</a:t>
                      </a:r>
                    </a:p>
                    <a:p>
                      <a:r>
                        <a:rPr lang="en-GB" sz="900" dirty="0">
                          <a:solidFill>
                            <a:schemeClr val="accent1"/>
                          </a:solidFill>
                        </a:rPr>
                        <a:t>A</a:t>
                      </a:r>
                      <a:r>
                        <a:rPr lang="en-GB" sz="900" dirty="0">
                          <a:solidFill>
                            <a:schemeClr val="accent6">
                              <a:lumMod val="50000"/>
                            </a:schemeClr>
                          </a:solidFill>
                        </a:rPr>
                        <a:t>ural – Speaking &amp; listening</a:t>
                      </a:r>
                    </a:p>
                    <a:p>
                      <a:r>
                        <a:rPr lang="en-GB" sz="900" dirty="0">
                          <a:solidFill>
                            <a:schemeClr val="accent1"/>
                          </a:solidFill>
                        </a:rPr>
                        <a:t>R</a:t>
                      </a:r>
                      <a:r>
                        <a:rPr lang="en-GB" sz="900" dirty="0">
                          <a:solidFill>
                            <a:schemeClr val="accent6">
                              <a:lumMod val="50000"/>
                            </a:schemeClr>
                          </a:solidFill>
                        </a:rPr>
                        <a:t>ead/Write – Notes, journalling, books</a:t>
                      </a:r>
                    </a:p>
                    <a:p>
                      <a:r>
                        <a:rPr lang="en-GB" sz="900" dirty="0">
                          <a:solidFill>
                            <a:schemeClr val="accent1"/>
                          </a:solidFill>
                        </a:rPr>
                        <a:t>K</a:t>
                      </a:r>
                      <a:r>
                        <a:rPr lang="en-GB" sz="900" dirty="0">
                          <a:solidFill>
                            <a:schemeClr val="accent6">
                              <a:lumMod val="50000"/>
                            </a:schemeClr>
                          </a:solidFill>
                        </a:rPr>
                        <a:t>inaesthetic – ‘Hands-on’ experiences</a:t>
                      </a:r>
                      <a:endParaRPr lang="en-GB" sz="900" dirty="0"/>
                    </a:p>
                    <a:p>
                      <a:r>
                        <a:rPr lang="en-GB" sz="900" dirty="0">
                          <a:solidFill>
                            <a:schemeClr val="accent6">
                              <a:lumMod val="50000"/>
                            </a:schemeClr>
                          </a:solidFill>
                          <a:hlinkClick r:id="rId2">
                            <a:extLst>
                              <a:ext uri="{A12FA001-AC4F-418D-AE19-62706E023703}">
                                <ahyp:hlinkClr xmlns:ahyp="http://schemas.microsoft.com/office/drawing/2018/hyperlinkcolor" val="tx"/>
                              </a:ext>
                            </a:extLst>
                          </a:hlinkClick>
                        </a:rPr>
                        <a:t>VARK Learning Style Questionnaire: How do you learn best? (vark-learn.com)</a:t>
                      </a:r>
                      <a:endParaRPr lang="en-GB" sz="900" dirty="0">
                        <a:solidFill>
                          <a:schemeClr val="accent6">
                            <a:lumMod val="50000"/>
                          </a:schemeClr>
                        </a:solidFill>
                      </a:endParaRPr>
                    </a:p>
                    <a:p>
                      <a:endParaRPr lang="en-GB" sz="900" dirty="0">
                        <a:solidFill>
                          <a:schemeClr val="accent6">
                            <a:lumMod val="50000"/>
                          </a:schemeClr>
                        </a:solidFill>
                      </a:endParaRPr>
                    </a:p>
                    <a:p>
                      <a:r>
                        <a:rPr lang="en-GB" sz="900" dirty="0">
                          <a:solidFill>
                            <a:schemeClr val="accent6">
                              <a:lumMod val="50000"/>
                            </a:schemeClr>
                          </a:solidFill>
                        </a:rPr>
                        <a:t>David Kolb's Experiential Learning Cycle suggests the 4 learning styles are:</a:t>
                      </a:r>
                    </a:p>
                    <a:p>
                      <a:r>
                        <a:rPr lang="en-GB" sz="900" dirty="0">
                          <a:solidFill>
                            <a:schemeClr val="accent6">
                              <a:lumMod val="50000"/>
                            </a:schemeClr>
                          </a:solidFill>
                        </a:rPr>
                        <a:t>Diverging – Watch and reflect</a:t>
                      </a:r>
                    </a:p>
                    <a:p>
                      <a:r>
                        <a:rPr lang="en-GB" sz="900" dirty="0">
                          <a:solidFill>
                            <a:schemeClr val="accent6">
                              <a:lumMod val="50000"/>
                            </a:schemeClr>
                          </a:solidFill>
                        </a:rPr>
                        <a:t>Assimilating - </a:t>
                      </a:r>
                    </a:p>
                    <a:p>
                      <a:r>
                        <a:rPr lang="en-GB" sz="900" dirty="0">
                          <a:solidFill>
                            <a:schemeClr val="accent6">
                              <a:lumMod val="50000"/>
                            </a:schemeClr>
                          </a:solidFill>
                        </a:rPr>
                        <a:t>Converging – Problem solving and practical application</a:t>
                      </a:r>
                    </a:p>
                    <a:p>
                      <a:r>
                        <a:rPr lang="en-GB" sz="900" dirty="0">
                          <a:solidFill>
                            <a:schemeClr val="accent6">
                              <a:lumMod val="50000"/>
                            </a:schemeClr>
                          </a:solidFill>
                        </a:rPr>
                        <a:t>Accommodating – Practical application and experiences.</a:t>
                      </a:r>
                    </a:p>
                    <a:p>
                      <a:endParaRPr lang="en-GB" sz="900" dirty="0">
                        <a:solidFill>
                          <a:schemeClr val="accent6">
                            <a:lumMod val="50000"/>
                          </a:schemeClr>
                        </a:solidFill>
                      </a:endParaRPr>
                    </a:p>
                    <a:p>
                      <a:r>
                        <a:rPr lang="en-GB" sz="900" dirty="0">
                          <a:solidFill>
                            <a:schemeClr val="accent6">
                              <a:lumMod val="50000"/>
                            </a:schemeClr>
                          </a:solidFill>
                        </a:rPr>
                        <a:t>Honey &amp; Mumford expanded on Kolb’s model and explained that although one style may be preferential, a working knowledge of all styles creates a well-rounded learner. </a:t>
                      </a:r>
                    </a:p>
                    <a:p>
                      <a:endParaRPr lang="en-GB" sz="900" dirty="0">
                        <a:solidFill>
                          <a:schemeClr val="accent6">
                            <a:lumMod val="50000"/>
                          </a:schemeClr>
                        </a:solidFill>
                      </a:endParaRPr>
                    </a:p>
                    <a:p>
                      <a:endParaRPr lang="en-GB" sz="900" dirty="0">
                        <a:solidFill>
                          <a:schemeClr val="accent6">
                            <a:lumMod val="50000"/>
                          </a:schemeClr>
                        </a:solidFill>
                      </a:endParaRPr>
                    </a:p>
                    <a:p>
                      <a:endParaRPr lang="en-GB" sz="900" dirty="0">
                        <a:solidFill>
                          <a:schemeClr val="accent6">
                            <a:lumMod val="50000"/>
                          </a:schemeClr>
                        </a:solidFill>
                      </a:endParaRPr>
                    </a:p>
                    <a:p>
                      <a:endParaRPr lang="en-GB" sz="900" dirty="0">
                        <a:solidFill>
                          <a:schemeClr val="accent6">
                            <a:lumMod val="50000"/>
                          </a:schemeClr>
                        </a:solidFill>
                      </a:endParaRPr>
                    </a:p>
                    <a:p>
                      <a:endParaRPr lang="en-GB" sz="900" dirty="0">
                        <a:solidFill>
                          <a:schemeClr val="accent6">
                            <a:lumMod val="50000"/>
                          </a:schemeClr>
                        </a:solidFill>
                      </a:endParaRPr>
                    </a:p>
                    <a:p>
                      <a:endParaRPr lang="en-GB" sz="900" dirty="0">
                        <a:solidFill>
                          <a:schemeClr val="accent6">
                            <a:lumMod val="50000"/>
                          </a:schemeClr>
                        </a:solidFill>
                      </a:endParaRPr>
                    </a:p>
                    <a:p>
                      <a:endParaRPr lang="en-GB" sz="900" dirty="0">
                        <a:solidFill>
                          <a:schemeClr val="accent6">
                            <a:lumMod val="50000"/>
                          </a:schemeClr>
                        </a:solidFill>
                      </a:endParaRPr>
                    </a:p>
                    <a:p>
                      <a:endParaRPr lang="en-GB" sz="900" dirty="0">
                        <a:solidFill>
                          <a:schemeClr val="accent6">
                            <a:lumMod val="50000"/>
                          </a:schemeClr>
                        </a:solidFill>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lang="en-GB" sz="800" b="0" i="0" kern="1200" dirty="0">
                        <a:solidFill>
                          <a:schemeClr val="dk1"/>
                        </a:solidFill>
                        <a:effectLst/>
                        <a:latin typeface="+mn-lt"/>
                        <a:ea typeface="+mn-ea"/>
                        <a:cs typeface="+mn-cs"/>
                      </a:endParaRPr>
                    </a:p>
                    <a:p>
                      <a:pPr marL="0" marR="0" lvl="0" indent="0" algn="ctr" defTabSz="457200" rtl="0" eaLnBrk="1" fontAlgn="auto" latinLnBrk="0" hangingPunct="1">
                        <a:lnSpc>
                          <a:spcPct val="100000"/>
                        </a:lnSpc>
                        <a:spcBef>
                          <a:spcPts val="0"/>
                        </a:spcBef>
                        <a:spcAft>
                          <a:spcPts val="0"/>
                        </a:spcAft>
                        <a:buClrTx/>
                        <a:buSzTx/>
                        <a:buFontTx/>
                        <a:buNone/>
                        <a:tabLst/>
                        <a:defRPr/>
                      </a:pPr>
                      <a:r>
                        <a:rPr lang="en-GB" sz="800" b="0" i="0" kern="1200" dirty="0">
                          <a:solidFill>
                            <a:schemeClr val="dk1"/>
                          </a:solidFill>
                          <a:effectLst/>
                          <a:latin typeface="+mn-lt"/>
                          <a:ea typeface="+mn-ea"/>
                          <a:cs typeface="+mn-cs"/>
                        </a:rPr>
                        <a:t>     </a:t>
                      </a:r>
                      <a:r>
                        <a:rPr lang="en-GB" sz="800" b="0" i="0" kern="1200" dirty="0">
                          <a:solidFill>
                            <a:schemeClr val="tx2"/>
                          </a:solidFill>
                          <a:effectLst/>
                          <a:latin typeface="+mn-lt"/>
                          <a:ea typeface="+mn-ea"/>
                          <a:cs typeface="+mn-cs"/>
                        </a:rPr>
                        <a:t>Mason, L. </a:t>
                      </a:r>
                      <a:r>
                        <a:rPr lang="en-GB" sz="800" b="0" i="1" kern="1200" dirty="0">
                          <a:solidFill>
                            <a:schemeClr val="tx2"/>
                          </a:solidFill>
                          <a:effectLst/>
                          <a:latin typeface="+mn-lt"/>
                          <a:ea typeface="+mn-ea"/>
                          <a:cs typeface="+mn-cs"/>
                        </a:rPr>
                        <a:t>Learning Styles &amp; Why They Matter, </a:t>
                      </a:r>
                      <a:r>
                        <a:rPr lang="en-GB" sz="800" b="0" i="0" kern="1200" dirty="0">
                          <a:solidFill>
                            <a:schemeClr val="tx2"/>
                          </a:solidFill>
                          <a:effectLst/>
                          <a:latin typeface="+mn-lt"/>
                          <a:ea typeface="+mn-ea"/>
                          <a:cs typeface="+mn-cs"/>
                        </a:rPr>
                        <a:t>20/07/2015.</a:t>
                      </a:r>
                    </a:p>
                    <a:p>
                      <a:endParaRPr lang="en-GB" sz="900" dirty="0">
                        <a:solidFill>
                          <a:schemeClr val="accent6">
                            <a:lumMod val="50000"/>
                          </a:schemeClr>
                        </a:solidFill>
                      </a:endParaRPr>
                    </a:p>
                  </a:txBody>
                  <a:tcPr marL="72195" marR="72195" marT="36097" marB="36097"/>
                </a:tc>
                <a:tc>
                  <a:txBody>
                    <a:bodyPr/>
                    <a:lstStyle/>
                    <a:p>
                      <a:r>
                        <a:rPr lang="en-GB" sz="900" kern="1200" dirty="0">
                          <a:solidFill>
                            <a:srgbClr val="385723"/>
                          </a:solidFill>
                          <a:effectLst/>
                          <a:latin typeface="+mn-lt"/>
                          <a:ea typeface="Times New Roman" panose="02020603050405020304" pitchFamily="18" charset="0"/>
                          <a:cs typeface="Times New Roman" panose="02020603050405020304" pitchFamily="18" charset="0"/>
                        </a:rPr>
                        <a:t>Time Management = Study Success*</a:t>
                      </a:r>
                    </a:p>
                    <a:p>
                      <a:endParaRPr lang="en-GB" sz="1200" dirty="0">
                        <a:effectLst/>
                        <a:latin typeface="+mn-lt"/>
                        <a:ea typeface="Times New Roman" panose="02020603050405020304" pitchFamily="18" charset="0"/>
                      </a:endParaRPr>
                    </a:p>
                    <a:p>
                      <a:r>
                        <a:rPr lang="en-GB" sz="900" kern="1200" dirty="0">
                          <a:solidFill>
                            <a:srgbClr val="385723"/>
                          </a:solidFill>
                          <a:effectLst/>
                          <a:latin typeface="+mn-lt"/>
                          <a:ea typeface="Times New Roman" panose="02020603050405020304" pitchFamily="18" charset="0"/>
                          <a:cs typeface="Times New Roman" panose="02020603050405020304" pitchFamily="18" charset="0"/>
                        </a:rPr>
                        <a:t>There are many time management techniques with one example being Francesco Cirillo’s ‘Pomodoro’ Technique which helps to manage productivity using a to-do list in order of priority in 25-minute intervals followed by a 3–5-minute break. This cycle continues for a total of 4 ‘Pomodoro’s’ plus breaks and ending with a 15 -30-minute break. This technique works on the basis that focused tasks can be completed with sustained and organised attention. </a:t>
                      </a:r>
                    </a:p>
                    <a:p>
                      <a:endParaRPr lang="en-GB" sz="1200" dirty="0">
                        <a:effectLst/>
                        <a:latin typeface="+mn-lt"/>
                        <a:ea typeface="Times New Roman" panose="02020603050405020304" pitchFamily="18" charset="0"/>
                      </a:endParaRPr>
                    </a:p>
                    <a:p>
                      <a:r>
                        <a:rPr lang="en-GB" sz="900" kern="1200" dirty="0">
                          <a:solidFill>
                            <a:srgbClr val="385723"/>
                          </a:solidFill>
                          <a:effectLst/>
                          <a:latin typeface="+mn-lt"/>
                          <a:ea typeface="Times New Roman" panose="02020603050405020304" pitchFamily="18" charset="0"/>
                          <a:cs typeface="Times New Roman" panose="02020603050405020304" pitchFamily="18" charset="0"/>
                        </a:rPr>
                        <a:t>Another way to keep ‘on track’ would be to create SMART goals which are:</a:t>
                      </a:r>
                      <a:endParaRPr lang="en-GB" sz="1200" dirty="0">
                        <a:effectLst/>
                        <a:latin typeface="+mn-lt"/>
                        <a:ea typeface="Times New Roman" panose="02020603050405020304" pitchFamily="18" charset="0"/>
                      </a:endParaRPr>
                    </a:p>
                    <a:p>
                      <a:r>
                        <a:rPr lang="en-GB" sz="900" kern="1200" dirty="0">
                          <a:solidFill>
                            <a:srgbClr val="385723"/>
                          </a:solidFill>
                          <a:effectLst/>
                          <a:latin typeface="+mn-lt"/>
                          <a:ea typeface="Times New Roman" panose="02020603050405020304" pitchFamily="18" charset="0"/>
                          <a:cs typeface="Times New Roman" panose="02020603050405020304" pitchFamily="18" charset="0"/>
                        </a:rPr>
                        <a:t>Specific</a:t>
                      </a:r>
                      <a:endParaRPr lang="en-GB" sz="1200" dirty="0">
                        <a:effectLst/>
                        <a:latin typeface="+mn-lt"/>
                        <a:ea typeface="Times New Roman" panose="02020603050405020304" pitchFamily="18" charset="0"/>
                      </a:endParaRPr>
                    </a:p>
                    <a:p>
                      <a:r>
                        <a:rPr lang="en-GB" sz="900" kern="1200" dirty="0">
                          <a:solidFill>
                            <a:srgbClr val="385723"/>
                          </a:solidFill>
                          <a:effectLst/>
                          <a:latin typeface="+mn-lt"/>
                          <a:ea typeface="Times New Roman" panose="02020603050405020304" pitchFamily="18" charset="0"/>
                          <a:cs typeface="Times New Roman" panose="02020603050405020304" pitchFamily="18" charset="0"/>
                        </a:rPr>
                        <a:t>Measurable</a:t>
                      </a:r>
                      <a:endParaRPr lang="en-GB" sz="1200" dirty="0">
                        <a:effectLst/>
                        <a:latin typeface="+mn-lt"/>
                        <a:ea typeface="Times New Roman" panose="02020603050405020304" pitchFamily="18" charset="0"/>
                      </a:endParaRPr>
                    </a:p>
                    <a:p>
                      <a:r>
                        <a:rPr lang="en-GB" sz="900" kern="1200" dirty="0">
                          <a:solidFill>
                            <a:srgbClr val="385723"/>
                          </a:solidFill>
                          <a:effectLst/>
                          <a:latin typeface="+mn-lt"/>
                          <a:ea typeface="Times New Roman" panose="02020603050405020304" pitchFamily="18" charset="0"/>
                          <a:cs typeface="Times New Roman" panose="02020603050405020304" pitchFamily="18" charset="0"/>
                        </a:rPr>
                        <a:t>Achievable </a:t>
                      </a:r>
                      <a:endParaRPr lang="en-GB" sz="1200" dirty="0">
                        <a:effectLst/>
                        <a:latin typeface="+mn-lt"/>
                        <a:ea typeface="Times New Roman" panose="02020603050405020304" pitchFamily="18" charset="0"/>
                      </a:endParaRPr>
                    </a:p>
                    <a:p>
                      <a:r>
                        <a:rPr lang="en-GB" sz="900" kern="1200" dirty="0">
                          <a:solidFill>
                            <a:srgbClr val="385723"/>
                          </a:solidFill>
                          <a:effectLst/>
                          <a:latin typeface="+mn-lt"/>
                          <a:ea typeface="Times New Roman" panose="02020603050405020304" pitchFamily="18" charset="0"/>
                          <a:cs typeface="Times New Roman" panose="02020603050405020304" pitchFamily="18" charset="0"/>
                        </a:rPr>
                        <a:t>Relevant</a:t>
                      </a:r>
                    </a:p>
                    <a:p>
                      <a:r>
                        <a:rPr lang="en-GB" sz="900" kern="1200" dirty="0">
                          <a:solidFill>
                            <a:srgbClr val="385723"/>
                          </a:solidFill>
                          <a:effectLst/>
                          <a:latin typeface="+mn-lt"/>
                          <a:ea typeface="Times New Roman" panose="02020603050405020304" pitchFamily="18" charset="0"/>
                          <a:cs typeface="Times New Roman" panose="02020603050405020304" pitchFamily="18" charset="0"/>
                        </a:rPr>
                        <a:t>Time-bound</a:t>
                      </a:r>
                    </a:p>
                    <a:p>
                      <a:endParaRPr lang="en-GB" sz="900" kern="1200" dirty="0">
                        <a:solidFill>
                          <a:srgbClr val="385723"/>
                        </a:solidFill>
                        <a:effectLst/>
                        <a:latin typeface="+mn-lt"/>
                        <a:ea typeface="Times New Roman" panose="02020603050405020304" pitchFamily="18" charset="0"/>
                        <a:cs typeface="Times New Roman" panose="02020603050405020304" pitchFamily="18" charset="0"/>
                      </a:endParaRPr>
                    </a:p>
                    <a:p>
                      <a:endParaRPr lang="en-GB" sz="1200" dirty="0">
                        <a:effectLst/>
                        <a:latin typeface="+mn-lt"/>
                        <a:ea typeface="Times New Roman" panose="02020603050405020304" pitchFamily="18" charset="0"/>
                      </a:endParaRPr>
                    </a:p>
                    <a:p>
                      <a:pPr algn="ctr"/>
                      <a:r>
                        <a:rPr lang="en-GB" sz="900" u="sng" kern="1200" dirty="0">
                          <a:solidFill>
                            <a:srgbClr val="385723"/>
                          </a:solidFill>
                          <a:effectLst/>
                          <a:latin typeface="+mn-lt"/>
                          <a:ea typeface="Times New Roman" panose="02020603050405020304" pitchFamily="18" charset="0"/>
                          <a:cs typeface="Times New Roman" panose="02020603050405020304" pitchFamily="18" charset="0"/>
                        </a:rPr>
                        <a:t>Tips for Time Management</a:t>
                      </a:r>
                      <a:endParaRPr lang="en-GB" sz="1200" dirty="0">
                        <a:effectLst/>
                        <a:latin typeface="+mn-lt"/>
                        <a:ea typeface="Times New Roman" panose="02020603050405020304" pitchFamily="18" charset="0"/>
                      </a:endParaRPr>
                    </a:p>
                    <a:p>
                      <a:pPr algn="ctr"/>
                      <a:r>
                        <a:rPr lang="en-GB" sz="900" kern="1200" dirty="0">
                          <a:solidFill>
                            <a:srgbClr val="385723"/>
                          </a:solidFill>
                          <a:effectLst/>
                          <a:latin typeface="+mn-lt"/>
                          <a:ea typeface="Times New Roman" panose="02020603050405020304" pitchFamily="18" charset="0"/>
                          <a:cs typeface="Times New Roman" panose="02020603050405020304" pitchFamily="18" charset="0"/>
                        </a:rPr>
                        <a:t>Be realistic </a:t>
                      </a:r>
                      <a:endParaRPr lang="en-GB" sz="1200" dirty="0">
                        <a:effectLst/>
                        <a:latin typeface="+mn-lt"/>
                        <a:ea typeface="Times New Roman" panose="02020603050405020304" pitchFamily="18" charset="0"/>
                      </a:endParaRPr>
                    </a:p>
                    <a:p>
                      <a:pPr algn="ctr"/>
                      <a:r>
                        <a:rPr lang="en-GB" sz="900" kern="1200" dirty="0">
                          <a:solidFill>
                            <a:srgbClr val="385723"/>
                          </a:solidFill>
                          <a:effectLst/>
                          <a:latin typeface="+mn-lt"/>
                          <a:ea typeface="Times New Roman" panose="02020603050405020304" pitchFamily="18" charset="0"/>
                          <a:cs typeface="Times New Roman" panose="02020603050405020304" pitchFamily="18" charset="0"/>
                        </a:rPr>
                        <a:t>Create a timetable </a:t>
                      </a:r>
                      <a:endParaRPr lang="en-GB" sz="1200" dirty="0">
                        <a:effectLst/>
                        <a:latin typeface="+mn-lt"/>
                        <a:ea typeface="Times New Roman" panose="02020603050405020304" pitchFamily="18" charset="0"/>
                      </a:endParaRPr>
                    </a:p>
                    <a:p>
                      <a:pPr algn="ctr"/>
                      <a:r>
                        <a:rPr lang="en-GB" sz="900" kern="1200" dirty="0">
                          <a:solidFill>
                            <a:srgbClr val="385723"/>
                          </a:solidFill>
                          <a:effectLst/>
                          <a:latin typeface="+mn-lt"/>
                          <a:ea typeface="Times New Roman" panose="02020603050405020304" pitchFamily="18" charset="0"/>
                          <a:cs typeface="Times New Roman" panose="02020603050405020304" pitchFamily="18" charset="0"/>
                        </a:rPr>
                        <a:t>Prioritise</a:t>
                      </a:r>
                      <a:endParaRPr lang="en-GB" sz="1200" dirty="0">
                        <a:effectLst/>
                        <a:latin typeface="+mn-lt"/>
                        <a:ea typeface="Times New Roman" panose="02020603050405020304" pitchFamily="18" charset="0"/>
                      </a:endParaRPr>
                    </a:p>
                    <a:p>
                      <a:pPr algn="ctr"/>
                      <a:r>
                        <a:rPr lang="en-GB" sz="900" kern="1200" dirty="0">
                          <a:solidFill>
                            <a:srgbClr val="385723"/>
                          </a:solidFill>
                          <a:effectLst/>
                          <a:latin typeface="+mn-lt"/>
                          <a:ea typeface="Times New Roman" panose="02020603050405020304" pitchFamily="18" charset="0"/>
                          <a:cs typeface="Times New Roman" panose="02020603050405020304" pitchFamily="18" charset="0"/>
                        </a:rPr>
                        <a:t>Avoid distraction/procrastination</a:t>
                      </a:r>
                    </a:p>
                    <a:p>
                      <a:pPr algn="ctr"/>
                      <a:r>
                        <a:rPr lang="en-GB" sz="900" kern="1200" dirty="0">
                          <a:solidFill>
                            <a:srgbClr val="385723"/>
                          </a:solidFill>
                          <a:effectLst/>
                          <a:latin typeface="+mn-lt"/>
                          <a:ea typeface="Times New Roman" panose="02020603050405020304" pitchFamily="18" charset="0"/>
                          <a:cs typeface="Times New Roman" panose="02020603050405020304" pitchFamily="18" charset="0"/>
                        </a:rPr>
                        <a:t>Avoid multitasking</a:t>
                      </a:r>
                    </a:p>
                    <a:p>
                      <a:pPr algn="ctr"/>
                      <a:r>
                        <a:rPr lang="en-GB" sz="900" kern="1200" dirty="0">
                          <a:solidFill>
                            <a:srgbClr val="385723"/>
                          </a:solidFill>
                          <a:effectLst/>
                          <a:latin typeface="+mn-lt"/>
                          <a:ea typeface="Times New Roman" panose="02020603050405020304" pitchFamily="18" charset="0"/>
                          <a:cs typeface="Times New Roman" panose="02020603050405020304" pitchFamily="18" charset="0"/>
                        </a:rPr>
                        <a:t>Learn when to say ‘no’</a:t>
                      </a:r>
                    </a:p>
                    <a:p>
                      <a:endParaRPr lang="en-GB" sz="900" kern="1200" dirty="0">
                        <a:solidFill>
                          <a:srgbClr val="385723"/>
                        </a:solidFill>
                        <a:effectLst/>
                        <a:latin typeface="+mn-lt"/>
                        <a:ea typeface="Times New Roman" panose="02020603050405020304" pitchFamily="18" charset="0"/>
                        <a:cs typeface="Times New Roman" panose="02020603050405020304" pitchFamily="18" charset="0"/>
                      </a:endParaRPr>
                    </a:p>
                    <a:p>
                      <a:endParaRPr lang="en-GB" sz="1200" dirty="0">
                        <a:effectLst/>
                        <a:latin typeface="+mn-lt"/>
                        <a:ea typeface="Times New Roman" panose="02020603050405020304" pitchFamily="18" charset="0"/>
                      </a:endParaRPr>
                    </a:p>
                    <a:p>
                      <a:pPr marL="171450" indent="-171450">
                        <a:buFont typeface="Arial" panose="020B0604020202020204" pitchFamily="34" charset="0"/>
                        <a:buChar char="•"/>
                      </a:pPr>
                      <a:r>
                        <a:rPr lang="en-GB" sz="900" kern="1200" dirty="0">
                          <a:solidFill>
                            <a:srgbClr val="385723"/>
                          </a:solidFill>
                          <a:effectLst/>
                          <a:latin typeface="+mn-lt"/>
                          <a:ea typeface="Times New Roman" panose="02020603050405020304" pitchFamily="18" charset="0"/>
                          <a:cs typeface="Times New Roman" panose="02020603050405020304" pitchFamily="18" charset="0"/>
                        </a:rPr>
                        <a:t>Cottrell (2019, p.  )</a:t>
                      </a:r>
                    </a:p>
                    <a:p>
                      <a:pPr marL="0" indent="0">
                        <a:buFont typeface="Arial" panose="020B0604020202020204" pitchFamily="34" charset="0"/>
                        <a:buNone/>
                      </a:pPr>
                      <a:endParaRPr lang="en-GB" sz="900" kern="1200" dirty="0">
                        <a:solidFill>
                          <a:srgbClr val="385723"/>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72195" marR="72195" marT="36097" marB="36097"/>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900" b="0" i="0" u="none" strike="noStrike" kern="1200" cap="none" spc="0" normalizeH="0" baseline="0" noProof="0" dirty="0">
                          <a:ln>
                            <a:noFill/>
                          </a:ln>
                          <a:solidFill>
                            <a:srgbClr val="6AAC91">
                              <a:lumMod val="50000"/>
                            </a:srgbClr>
                          </a:solidFill>
                          <a:effectLst/>
                          <a:uLnTx/>
                          <a:uFillTx/>
                          <a:latin typeface="+mn-lt"/>
                          <a:ea typeface="+mn-ea"/>
                          <a:cs typeface="+mn-cs"/>
                        </a:rPr>
                        <a:t>The Five Ways to Wellbeing were developed following the Mental Capital and Wellbeing Report (2008). They include;</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900" b="0" i="0" u="none" strike="noStrike" kern="1200" cap="none" spc="0" normalizeH="0" baseline="0" noProof="0" dirty="0">
                          <a:ln>
                            <a:noFill/>
                          </a:ln>
                          <a:solidFill>
                            <a:srgbClr val="6AAC91">
                              <a:lumMod val="50000"/>
                            </a:srgbClr>
                          </a:solidFill>
                          <a:effectLst/>
                          <a:uLnTx/>
                          <a:uFillTx/>
                          <a:latin typeface="+mn-lt"/>
                          <a:ea typeface="+mn-ea"/>
                          <a:cs typeface="+mn-cs"/>
                        </a:rPr>
                        <a:t>Connect</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900" b="0" i="0" u="none" strike="noStrike" kern="1200" cap="none" spc="0" normalizeH="0" baseline="0" noProof="0" dirty="0">
                          <a:ln>
                            <a:noFill/>
                          </a:ln>
                          <a:solidFill>
                            <a:srgbClr val="6AAC91">
                              <a:lumMod val="50000"/>
                            </a:srgbClr>
                          </a:solidFill>
                          <a:effectLst/>
                          <a:uLnTx/>
                          <a:uFillTx/>
                          <a:latin typeface="+mn-lt"/>
                          <a:ea typeface="+mn-ea"/>
                          <a:cs typeface="+mn-cs"/>
                        </a:rPr>
                        <a:t>Be active</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900" b="0" i="0" u="none" strike="noStrike" kern="1200" cap="none" spc="0" normalizeH="0" baseline="0" noProof="0" dirty="0">
                          <a:ln>
                            <a:noFill/>
                          </a:ln>
                          <a:solidFill>
                            <a:srgbClr val="6AAC91">
                              <a:lumMod val="50000"/>
                            </a:srgbClr>
                          </a:solidFill>
                          <a:effectLst/>
                          <a:uLnTx/>
                          <a:uFillTx/>
                          <a:latin typeface="+mn-lt"/>
                          <a:ea typeface="+mn-ea"/>
                          <a:cs typeface="+mn-cs"/>
                        </a:rPr>
                        <a:t>Take notice</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900" b="0" i="0" u="none" strike="noStrike" kern="1200" cap="none" spc="0" normalizeH="0" baseline="0" noProof="0" dirty="0">
                          <a:ln>
                            <a:noFill/>
                          </a:ln>
                          <a:solidFill>
                            <a:srgbClr val="6AAC91">
                              <a:lumMod val="50000"/>
                            </a:srgbClr>
                          </a:solidFill>
                          <a:effectLst/>
                          <a:uLnTx/>
                          <a:uFillTx/>
                          <a:latin typeface="+mn-lt"/>
                          <a:ea typeface="+mn-ea"/>
                          <a:cs typeface="+mn-cs"/>
                        </a:rPr>
                        <a:t>Keep learning</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900" b="0" i="0" u="none" strike="noStrike" kern="1200" cap="none" spc="0" normalizeH="0" baseline="0" noProof="0" dirty="0">
                          <a:ln>
                            <a:noFill/>
                          </a:ln>
                          <a:solidFill>
                            <a:srgbClr val="6AAC91">
                              <a:lumMod val="50000"/>
                            </a:srgbClr>
                          </a:solidFill>
                          <a:effectLst/>
                          <a:uLnTx/>
                          <a:uFillTx/>
                          <a:latin typeface="+mn-lt"/>
                          <a:ea typeface="+mn-ea"/>
                          <a:cs typeface="+mn-cs"/>
                        </a:rPr>
                        <a:t>Give</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900" b="0" i="0" u="none" strike="noStrike" kern="1200" cap="none" spc="0" normalizeH="0" baseline="0" noProof="0" dirty="0">
                        <a:ln>
                          <a:noFill/>
                        </a:ln>
                        <a:solidFill>
                          <a:srgbClr val="6AAC91">
                            <a:lumMod val="50000"/>
                          </a:srgbClr>
                        </a:solidFill>
                        <a:effectLst/>
                        <a:uLnTx/>
                        <a:uFillTx/>
                        <a:latin typeface="+mn-lt"/>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900" b="0" i="0" u="none" strike="noStrike" kern="1200" cap="none" spc="0" normalizeH="0" baseline="0" noProof="0" dirty="0">
                          <a:ln>
                            <a:noFill/>
                          </a:ln>
                          <a:solidFill>
                            <a:srgbClr val="6AAC91">
                              <a:lumMod val="50000"/>
                            </a:srgbClr>
                          </a:solidFill>
                          <a:effectLst/>
                          <a:uLnTx/>
                          <a:uFillTx/>
                          <a:latin typeface="+mn-lt"/>
                          <a:ea typeface="+mn-ea"/>
                          <a:cs typeface="+mn-cs"/>
                        </a:rPr>
                        <a:t>Practising mindfulness can have a positive effect on stress levels and overall wellbeing. Mindful activities often include breathing, grounding and meditation techniques, for example. </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900" b="0" i="0" u="none" strike="noStrike" kern="1200" cap="none" spc="0" normalizeH="0" baseline="0" noProof="0" dirty="0">
                        <a:ln>
                          <a:noFill/>
                        </a:ln>
                        <a:solidFill>
                          <a:srgbClr val="6AAC91">
                            <a:lumMod val="50000"/>
                          </a:srgbClr>
                        </a:solidFill>
                        <a:effectLst/>
                        <a:uLnTx/>
                        <a:uFillTx/>
                        <a:latin typeface="+mn-lt"/>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900" b="0" i="0" u="none" strike="noStrike" kern="1200" cap="none" spc="0" normalizeH="0" baseline="0" noProof="0" dirty="0">
                          <a:ln>
                            <a:noFill/>
                          </a:ln>
                          <a:solidFill>
                            <a:srgbClr val="6AAC91">
                              <a:lumMod val="50000"/>
                            </a:srgbClr>
                          </a:solidFill>
                          <a:effectLst/>
                          <a:uLnTx/>
                          <a:uFillTx/>
                          <a:latin typeface="+mn-lt"/>
                          <a:ea typeface="+mn-ea"/>
                          <a:cs typeface="+mn-cs"/>
                        </a:rPr>
                        <a:t>Smiling Minds</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900" b="0" i="0" u="none" strike="noStrike" kern="1200" cap="none" spc="0" normalizeH="0" baseline="0" noProof="0" dirty="0">
                        <a:ln>
                          <a:noFill/>
                        </a:ln>
                        <a:solidFill>
                          <a:srgbClr val="6AAC91">
                            <a:lumMod val="50000"/>
                          </a:srgbClr>
                        </a:solidFill>
                        <a:effectLst/>
                        <a:uLnTx/>
                        <a:uFillTx/>
                        <a:latin typeface="+mn-lt"/>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900" b="0" i="0" u="none" strike="noStrike" kern="1200" cap="none" spc="0" normalizeH="0" baseline="0" noProof="0" dirty="0" err="1">
                          <a:ln>
                            <a:noFill/>
                          </a:ln>
                          <a:solidFill>
                            <a:srgbClr val="6AAC91">
                              <a:lumMod val="50000"/>
                            </a:srgbClr>
                          </a:solidFill>
                          <a:effectLst/>
                          <a:uLnTx/>
                          <a:uFillTx/>
                          <a:latin typeface="+mn-lt"/>
                          <a:ea typeface="+mn-ea"/>
                          <a:cs typeface="+mn-cs"/>
                        </a:rPr>
                        <a:t>Silvercloud</a:t>
                      </a:r>
                      <a:endParaRPr kumimoji="0" lang="en-GB" sz="900" b="0" i="0" u="none" strike="noStrike" kern="1200" cap="none" spc="0" normalizeH="0" baseline="0" noProof="0" dirty="0">
                        <a:ln>
                          <a:noFill/>
                        </a:ln>
                        <a:solidFill>
                          <a:srgbClr val="6AAC91">
                            <a:lumMod val="50000"/>
                          </a:srgbClr>
                        </a:solidFill>
                        <a:effectLst/>
                        <a:uLnTx/>
                        <a:uFillTx/>
                        <a:latin typeface="+mn-lt"/>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900" b="0" i="0" u="none" strike="noStrike" kern="1200" cap="none" spc="0" normalizeH="0" baseline="0" noProof="0" dirty="0">
                        <a:ln>
                          <a:noFill/>
                        </a:ln>
                        <a:solidFill>
                          <a:srgbClr val="6AAC91">
                            <a:lumMod val="50000"/>
                          </a:srgbClr>
                        </a:solidFill>
                        <a:effectLst/>
                        <a:uLnTx/>
                        <a:uFillTx/>
                        <a:latin typeface="+mn-lt"/>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900" b="0" i="0" u="none" strike="noStrike" kern="1200" cap="none" spc="0" normalizeH="0" baseline="0" noProof="0">
                          <a:ln>
                            <a:noFill/>
                          </a:ln>
                          <a:solidFill>
                            <a:srgbClr val="6AAC91">
                              <a:lumMod val="50000"/>
                            </a:srgbClr>
                          </a:solidFill>
                          <a:effectLst/>
                          <a:uLnTx/>
                          <a:uFillTx/>
                          <a:latin typeface="+mn-lt"/>
                          <a:ea typeface="+mn-ea"/>
                          <a:cs typeface="+mn-cs"/>
                        </a:rPr>
                        <a:t>Melo</a:t>
                      </a:r>
                      <a:endParaRPr kumimoji="0" lang="en-GB" sz="900" b="0" i="0" u="none" strike="noStrike" kern="1200" cap="none" spc="0" normalizeH="0" baseline="0" noProof="0" dirty="0">
                        <a:ln>
                          <a:noFill/>
                        </a:ln>
                        <a:solidFill>
                          <a:srgbClr val="6AAC91">
                            <a:lumMod val="50000"/>
                          </a:srgbClr>
                        </a:solidFill>
                        <a:effectLst/>
                        <a:uLnTx/>
                        <a:uFillTx/>
                        <a:latin typeface="+mn-lt"/>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900" b="0" i="0" u="none" strike="noStrike" kern="1200" cap="none" spc="0" normalizeH="0" baseline="0" noProof="0" dirty="0">
                        <a:ln>
                          <a:noFill/>
                        </a:ln>
                        <a:solidFill>
                          <a:srgbClr val="6AAC91">
                            <a:lumMod val="50000"/>
                          </a:srgbClr>
                        </a:solidFill>
                        <a:effectLst/>
                        <a:uLnTx/>
                        <a:uFillTx/>
                        <a:latin typeface="+mn-lt"/>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900" b="0" i="0" u="none" strike="noStrike" kern="1200" cap="none" spc="0" normalizeH="0" baseline="0" noProof="0" dirty="0">
                        <a:ln>
                          <a:noFill/>
                        </a:ln>
                        <a:solidFill>
                          <a:srgbClr val="6AAC91">
                            <a:lumMod val="50000"/>
                          </a:srgbClr>
                        </a:solidFill>
                        <a:effectLst/>
                        <a:uLnTx/>
                        <a:uFillTx/>
                        <a:latin typeface="+mn-lt"/>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900" b="0" i="0" u="sng" strike="noStrike" kern="1200" cap="none" spc="0" normalizeH="0" baseline="0" noProof="0" dirty="0">
                        <a:ln>
                          <a:noFill/>
                        </a:ln>
                        <a:solidFill>
                          <a:srgbClr val="6AAC91">
                            <a:lumMod val="50000"/>
                          </a:srgbClr>
                        </a:solidFill>
                        <a:effectLst/>
                        <a:uLnTx/>
                        <a:uFillTx/>
                        <a:latin typeface="+mn-lt"/>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900" b="0" i="0" u="sng" strike="noStrike" kern="1200" cap="none" spc="0" normalizeH="0" baseline="0" noProof="0" dirty="0">
                        <a:ln>
                          <a:noFill/>
                        </a:ln>
                        <a:solidFill>
                          <a:srgbClr val="6AAC91">
                            <a:lumMod val="50000"/>
                          </a:srgbClr>
                        </a:solidFill>
                        <a:effectLst/>
                        <a:uLnTx/>
                        <a:uFillTx/>
                        <a:latin typeface="+mn-lt"/>
                        <a:ea typeface="+mn-ea"/>
                        <a:cs typeface="+mn-cs"/>
                      </a:endParaRP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900" b="0" i="0" u="sng" strike="noStrike" kern="1200" cap="none" spc="0" normalizeH="0" baseline="0" noProof="0" dirty="0">
                          <a:ln>
                            <a:noFill/>
                          </a:ln>
                          <a:solidFill>
                            <a:srgbClr val="6AAC91">
                              <a:lumMod val="50000"/>
                            </a:srgbClr>
                          </a:solidFill>
                          <a:effectLst/>
                          <a:uLnTx/>
                          <a:uFillTx/>
                          <a:latin typeface="+mn-lt"/>
                          <a:ea typeface="+mn-ea"/>
                          <a:cs typeface="+mn-cs"/>
                        </a:rPr>
                        <a:t>Tips for Wellbeing</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900" b="0" i="0" u="none" strike="noStrike" kern="1200" cap="none" spc="0" normalizeH="0" baseline="0" noProof="0" dirty="0">
                          <a:ln>
                            <a:noFill/>
                          </a:ln>
                          <a:solidFill>
                            <a:srgbClr val="6AAC91">
                              <a:lumMod val="50000"/>
                            </a:srgbClr>
                          </a:solidFill>
                          <a:effectLst/>
                          <a:uLnTx/>
                          <a:uFillTx/>
                          <a:latin typeface="+mn-lt"/>
                          <a:ea typeface="+mn-ea"/>
                          <a:cs typeface="+mn-cs"/>
                        </a:rPr>
                        <a:t>Organisation and perspective</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900" b="0" i="0" u="none" strike="noStrike" kern="1200" cap="none" spc="0" normalizeH="0" baseline="0" noProof="0" dirty="0">
                          <a:ln>
                            <a:noFill/>
                          </a:ln>
                          <a:solidFill>
                            <a:srgbClr val="6AAC91">
                              <a:lumMod val="50000"/>
                            </a:srgbClr>
                          </a:solidFill>
                          <a:effectLst/>
                          <a:uLnTx/>
                          <a:uFillTx/>
                          <a:latin typeface="+mn-lt"/>
                          <a:ea typeface="+mn-ea"/>
                          <a:cs typeface="+mn-cs"/>
                        </a:rPr>
                        <a:t>Preparation and time management</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900" b="0" i="0" u="none" strike="noStrike" kern="1200" cap="none" spc="0" normalizeH="0" baseline="0" noProof="0" dirty="0">
                          <a:ln>
                            <a:noFill/>
                          </a:ln>
                          <a:solidFill>
                            <a:srgbClr val="6AAC91">
                              <a:lumMod val="50000"/>
                            </a:srgbClr>
                          </a:solidFill>
                          <a:effectLst/>
                          <a:uLnTx/>
                          <a:uFillTx/>
                          <a:latin typeface="+mn-lt"/>
                          <a:ea typeface="+mn-ea"/>
                          <a:cs typeface="+mn-cs"/>
                        </a:rPr>
                        <a:t>Eat and drink healthily &amp; in moderation</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900" b="0" i="0" u="none" strike="noStrike" kern="1200" cap="none" spc="0" normalizeH="0" baseline="0" noProof="0" dirty="0">
                          <a:ln>
                            <a:noFill/>
                          </a:ln>
                          <a:solidFill>
                            <a:srgbClr val="6AAC91">
                              <a:lumMod val="50000"/>
                            </a:srgbClr>
                          </a:solidFill>
                          <a:effectLst/>
                          <a:uLnTx/>
                          <a:uFillTx/>
                          <a:latin typeface="+mn-lt"/>
                          <a:ea typeface="+mn-ea"/>
                          <a:cs typeface="+mn-cs"/>
                        </a:rPr>
                        <a:t>Relax with family/friends</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900" b="0" i="0" u="none" strike="noStrike" kern="1200" cap="none" spc="0" normalizeH="0" baseline="0" noProof="0" dirty="0">
                          <a:ln>
                            <a:noFill/>
                          </a:ln>
                          <a:solidFill>
                            <a:srgbClr val="6AAC91">
                              <a:lumMod val="50000"/>
                            </a:srgbClr>
                          </a:solidFill>
                          <a:effectLst/>
                          <a:uLnTx/>
                          <a:uFillTx/>
                          <a:latin typeface="+mn-lt"/>
                          <a:ea typeface="+mn-ea"/>
                          <a:cs typeface="+mn-cs"/>
                        </a:rPr>
                        <a:t>Exercise</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900" b="0" i="0" u="none" strike="noStrike" kern="1200" cap="none" spc="0" normalizeH="0" baseline="0" noProof="0" dirty="0">
                          <a:ln>
                            <a:noFill/>
                          </a:ln>
                          <a:solidFill>
                            <a:srgbClr val="6AAC91">
                              <a:lumMod val="50000"/>
                            </a:srgbClr>
                          </a:solidFill>
                          <a:effectLst/>
                          <a:uLnTx/>
                          <a:uFillTx/>
                          <a:latin typeface="+mn-lt"/>
                          <a:ea typeface="+mn-ea"/>
                          <a:cs typeface="+mn-cs"/>
                        </a:rPr>
                        <a:t>Sleep well</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900" b="0" i="0" u="none" strike="noStrike" kern="1200" cap="none" spc="0" normalizeH="0" baseline="0" noProof="0" dirty="0">
                          <a:ln>
                            <a:noFill/>
                          </a:ln>
                          <a:solidFill>
                            <a:srgbClr val="6892A0">
                              <a:lumMod val="50000"/>
                            </a:srgbClr>
                          </a:solidFill>
                          <a:effectLst/>
                          <a:uLnTx/>
                          <a:uFillTx/>
                          <a:latin typeface="+mn-lt"/>
                          <a:ea typeface="+mn-ea"/>
                          <a:cs typeface="+mn-cs"/>
                        </a:rPr>
                        <a:t>If you are struggling, </a:t>
                      </a:r>
                      <a:r>
                        <a:rPr kumimoji="0" lang="en-GB" sz="1100" b="1" i="0" u="sng" strike="noStrike" kern="1200" cap="none" spc="0" normalizeH="0" baseline="0" noProof="0" dirty="0">
                          <a:ln>
                            <a:noFill/>
                          </a:ln>
                          <a:solidFill>
                            <a:srgbClr val="92AA4C">
                              <a:lumMod val="75000"/>
                            </a:srgbClr>
                          </a:solidFill>
                          <a:effectLst/>
                          <a:uLnTx/>
                          <a:uFillTx/>
                          <a:latin typeface="+mn-lt"/>
                          <a:ea typeface="+mn-ea"/>
                          <a:cs typeface="+mn-cs"/>
                        </a:rPr>
                        <a:t>ask for support!</a:t>
                      </a:r>
                    </a:p>
                  </a:txBody>
                  <a:tcPr marL="72195" marR="72195" marT="36097" marB="36097"/>
                </a:tc>
                <a:extLst>
                  <a:ext uri="{0D108BD9-81ED-4DB2-BD59-A6C34878D82A}">
                    <a16:rowId xmlns:a16="http://schemas.microsoft.com/office/drawing/2014/main" val="2414389690"/>
                  </a:ext>
                </a:extLst>
              </a:tr>
            </a:tbl>
          </a:graphicData>
        </a:graphic>
      </p:graphicFrame>
      <p:graphicFrame>
        <p:nvGraphicFramePr>
          <p:cNvPr id="7" name="Table 7">
            <a:extLst>
              <a:ext uri="{FF2B5EF4-FFF2-40B4-BE49-F238E27FC236}">
                <a16:creationId xmlns:a16="http://schemas.microsoft.com/office/drawing/2014/main" id="{E8FC6C8F-8F02-A1E3-4E32-BA03CAF734FB}"/>
              </a:ext>
            </a:extLst>
          </p:cNvPr>
          <p:cNvGraphicFramePr>
            <a:graphicFrameLocks noGrp="1"/>
          </p:cNvGraphicFramePr>
          <p:nvPr>
            <p:extLst>
              <p:ext uri="{D42A27DB-BD31-4B8C-83A1-F6EECF244321}">
                <p14:modId xmlns:p14="http://schemas.microsoft.com/office/powerpoint/2010/main" val="3954146415"/>
              </p:ext>
            </p:extLst>
          </p:nvPr>
        </p:nvGraphicFramePr>
        <p:xfrm>
          <a:off x="896645" y="489186"/>
          <a:ext cx="10626571" cy="426720"/>
        </p:xfrm>
        <a:graphic>
          <a:graphicData uri="http://schemas.openxmlformats.org/drawingml/2006/table">
            <a:tbl>
              <a:tblPr firstRow="1" bandRow="1">
                <a:tableStyleId>{16D9F66E-5EB9-4882-86FB-DCBF35E3C3E4}</a:tableStyleId>
              </a:tblPr>
              <a:tblGrid>
                <a:gridCol w="10626571">
                  <a:extLst>
                    <a:ext uri="{9D8B030D-6E8A-4147-A177-3AD203B41FA5}">
                      <a16:colId xmlns:a16="http://schemas.microsoft.com/office/drawing/2014/main" val="3187061482"/>
                    </a:ext>
                  </a:extLst>
                </a:gridCol>
              </a:tblGrid>
              <a:tr h="393794">
                <a:tc>
                  <a:txBody>
                    <a:bodyPr/>
                    <a:lstStyle/>
                    <a:p>
                      <a:pPr algn="ctr"/>
                      <a:r>
                        <a:rPr lang="en-GB" sz="1100" b="0" dirty="0">
                          <a:solidFill>
                            <a:schemeClr val="tx2"/>
                          </a:solidFill>
                        </a:rPr>
                        <a:t>Study skills are essential in succeeding in higher education. When discussing these skills, we refer to skills and qualities that we possess and develop to be a successful learner. These can be either academic which include referencing and paraphrasing, among others or personal skills such as time management.</a:t>
                      </a:r>
                    </a:p>
                  </a:txBody>
                  <a:tcPr>
                    <a:lnL w="12700" cmpd="sng">
                      <a:noFill/>
                    </a:lnL>
                    <a:lnR w="12700" cmpd="sng">
                      <a:noFill/>
                    </a:lnR>
                    <a:lnT w="12700" cmpd="sng">
                      <a:noFill/>
                    </a:lnT>
                    <a:lnB w="12700" cmpd="sng">
                      <a:noFill/>
                    </a:lnB>
                    <a:lnTlToBr w="12700" cmpd="sng">
                      <a:noFill/>
                      <a:prstDash val="solid"/>
                    </a:lnTlToBr>
                    <a:lnBlToTr w="12700" cmpd="sng">
                      <a:noFill/>
                      <a:prstDash val="solid"/>
                    </a:lnBlToTr>
                    <a:solidFill>
                      <a:schemeClr val="accent5">
                        <a:lumMod val="20000"/>
                        <a:lumOff val="80000"/>
                      </a:schemeClr>
                    </a:solidFill>
                  </a:tcPr>
                </a:tc>
                <a:extLst>
                  <a:ext uri="{0D108BD9-81ED-4DB2-BD59-A6C34878D82A}">
                    <a16:rowId xmlns:a16="http://schemas.microsoft.com/office/drawing/2014/main" val="1384667081"/>
                  </a:ext>
                </a:extLst>
              </a:tr>
            </a:tbl>
          </a:graphicData>
        </a:graphic>
      </p:graphicFrame>
      <p:pic>
        <p:nvPicPr>
          <p:cNvPr id="8" name="Picture 7" descr="A diagram of a company&#10;&#10;Description automatically generated with medium confidence">
            <a:extLst>
              <a:ext uri="{FF2B5EF4-FFF2-40B4-BE49-F238E27FC236}">
                <a16:creationId xmlns:a16="http://schemas.microsoft.com/office/drawing/2014/main" id="{1099F87E-5A99-4476-5CE1-003403F050BD}"/>
              </a:ext>
            </a:extLst>
          </p:cNvPr>
          <p:cNvPicPr>
            <a:picLocks noChangeAspect="1"/>
          </p:cNvPicPr>
          <p:nvPr/>
        </p:nvPicPr>
        <p:blipFill>
          <a:blip r:embed="rId3"/>
          <a:stretch>
            <a:fillRect/>
          </a:stretch>
        </p:blipFill>
        <p:spPr>
          <a:xfrm>
            <a:off x="1447061" y="4631283"/>
            <a:ext cx="2370337" cy="1224864"/>
          </a:xfrm>
          <a:prstGeom prst="rect">
            <a:avLst/>
          </a:prstGeom>
        </p:spPr>
      </p:pic>
    </p:spTree>
    <p:extLst>
      <p:ext uri="{BB962C8B-B14F-4D97-AF65-F5344CB8AC3E}">
        <p14:creationId xmlns:p14="http://schemas.microsoft.com/office/powerpoint/2010/main" val="31008930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680807-BA59-652B-06F1-44DC09527EE2}"/>
              </a:ext>
            </a:extLst>
          </p:cNvPr>
          <p:cNvSpPr>
            <a:spLocks noGrp="1"/>
          </p:cNvSpPr>
          <p:nvPr>
            <p:ph type="title"/>
          </p:nvPr>
        </p:nvSpPr>
        <p:spPr/>
        <p:txBody>
          <a:bodyPr/>
          <a:lstStyle/>
          <a:p>
            <a:r>
              <a:rPr lang="en-GB" u="sng" dirty="0"/>
              <a:t>Referencing</a:t>
            </a:r>
          </a:p>
        </p:txBody>
      </p:sp>
      <p:sp>
        <p:nvSpPr>
          <p:cNvPr id="3" name="Content Placeholder 2">
            <a:extLst>
              <a:ext uri="{FF2B5EF4-FFF2-40B4-BE49-F238E27FC236}">
                <a16:creationId xmlns:a16="http://schemas.microsoft.com/office/drawing/2014/main" id="{B062659F-072D-1898-B09A-213322B861BD}"/>
              </a:ext>
            </a:extLst>
          </p:cNvPr>
          <p:cNvSpPr>
            <a:spLocks noGrp="1"/>
          </p:cNvSpPr>
          <p:nvPr>
            <p:ph idx="1"/>
          </p:nvPr>
        </p:nvSpPr>
        <p:spPr>
          <a:xfrm>
            <a:off x="1568280" y="1343487"/>
            <a:ext cx="8915400" cy="4724400"/>
          </a:xfrm>
        </p:spPr>
        <p:txBody>
          <a:bodyPr>
            <a:normAutofit/>
          </a:bodyPr>
          <a:lstStyle/>
          <a:p>
            <a:pPr marL="0" indent="0">
              <a:spcBef>
                <a:spcPts val="0"/>
              </a:spcBef>
              <a:buNone/>
            </a:pPr>
            <a:r>
              <a:rPr lang="en-GB" sz="1300"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2"/>
              </a:rPr>
              <a:t>4 Types of Learning Styles | The VARK Model | Sphero</a:t>
            </a:r>
            <a:r>
              <a:rPr lang="en-GB" sz="1300" kern="100" dirty="0">
                <a:effectLst/>
                <a:latin typeface="Times New Roman" panose="02020603050405020304" pitchFamily="18" charset="0"/>
                <a:ea typeface="Calibri" panose="020F0502020204030204" pitchFamily="34" charset="0"/>
                <a:cs typeface="Times New Roman" panose="02020603050405020304" pitchFamily="18" charset="0"/>
              </a:rPr>
              <a:t>, Sphero, Inc. 2023, 17/09/2023</a:t>
            </a:r>
            <a:endParaRPr lang="en-GB" sz="13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spcBef>
                <a:spcPts val="0"/>
              </a:spcBef>
              <a:buNone/>
            </a:pPr>
            <a:r>
              <a:rPr lang="en-GB" sz="1300"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3"/>
              </a:rPr>
              <a:t>VARK Learning Styles (vark-learn.com)</a:t>
            </a:r>
            <a:r>
              <a:rPr lang="en-GB" sz="1300" kern="100" dirty="0">
                <a:effectLst/>
                <a:latin typeface="Times New Roman" panose="02020603050405020304" pitchFamily="18" charset="0"/>
                <a:ea typeface="Calibri" panose="020F0502020204030204" pitchFamily="34" charset="0"/>
                <a:cs typeface="Times New Roman" panose="02020603050405020304" pitchFamily="18" charset="0"/>
              </a:rPr>
              <a:t>, 2023, VARK Learn Limited, </a:t>
            </a:r>
            <a:endParaRPr lang="en-GB" sz="13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spcBef>
                <a:spcPts val="0"/>
              </a:spcBef>
              <a:buNone/>
            </a:pPr>
            <a:r>
              <a:rPr lang="en-GB" sz="1400" b="0" i="0" dirty="0">
                <a:solidFill>
                  <a:srgbClr val="2C3E50"/>
                </a:solidFill>
                <a:effectLst/>
                <a:latin typeface="Calibri" panose="020F0502020204030204" pitchFamily="34" charset="0"/>
              </a:rPr>
              <a:t>Wulff, D.H., Nyquist, J.D. and Higher, I. (1992). </a:t>
            </a:r>
            <a:r>
              <a:rPr lang="en-GB" sz="1400" b="0" i="1" dirty="0">
                <a:solidFill>
                  <a:srgbClr val="2C3E50"/>
                </a:solidFill>
                <a:effectLst/>
                <a:latin typeface="Calibri" panose="020F0502020204030204" pitchFamily="34" charset="0"/>
              </a:rPr>
              <a:t>To improve the academy : resources for faculty, instructional and organizational development</a:t>
            </a:r>
            <a:r>
              <a:rPr lang="en-GB" sz="1400" b="0" i="0" dirty="0">
                <a:solidFill>
                  <a:srgbClr val="2C3E50"/>
                </a:solidFill>
                <a:effectLst/>
                <a:latin typeface="Calibri" panose="020F0502020204030204" pitchFamily="34" charset="0"/>
              </a:rPr>
              <a:t>. Stillwater, </a:t>
            </a:r>
            <a:r>
              <a:rPr lang="en-GB" sz="1400" b="0" i="0" dirty="0" err="1">
                <a:solidFill>
                  <a:srgbClr val="2C3E50"/>
                </a:solidFill>
                <a:effectLst/>
                <a:latin typeface="Calibri" panose="020F0502020204030204" pitchFamily="34" charset="0"/>
              </a:rPr>
              <a:t>Okla</a:t>
            </a:r>
            <a:r>
              <a:rPr lang="en-GB" sz="1400" b="0" i="0" dirty="0">
                <a:solidFill>
                  <a:srgbClr val="2C3E50"/>
                </a:solidFill>
                <a:effectLst/>
                <a:latin typeface="Calibri" panose="020F0502020204030204" pitchFamily="34" charset="0"/>
              </a:rPr>
              <a:t>: New Forums Press. </a:t>
            </a:r>
          </a:p>
          <a:p>
            <a:pPr marL="0" indent="0">
              <a:spcBef>
                <a:spcPts val="0"/>
              </a:spcBef>
              <a:buNone/>
            </a:pPr>
            <a:r>
              <a:rPr lang="en-GB" sz="1300"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4"/>
              </a:rPr>
              <a:t>No evidence to back idea of learning styles | Letter | The Guardian</a:t>
            </a:r>
            <a:r>
              <a:rPr lang="en-GB" sz="1300" kern="100" dirty="0">
                <a:effectLst/>
                <a:latin typeface="Times New Roman" panose="02020603050405020304" pitchFamily="18" charset="0"/>
                <a:ea typeface="Calibri" panose="020F0502020204030204" pitchFamily="34" charset="0"/>
                <a:cs typeface="Times New Roman" panose="02020603050405020304" pitchFamily="18" charset="0"/>
              </a:rPr>
              <a:t>, Bruce Hood, “No evidence to back idea of learning styles” 12/03/2017.</a:t>
            </a:r>
            <a:endParaRPr lang="en-GB" sz="13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spcBef>
                <a:spcPts val="0"/>
              </a:spcBef>
              <a:buNone/>
            </a:pPr>
            <a:r>
              <a:rPr lang="en-GB" sz="1300" kern="100" dirty="0">
                <a:effectLst/>
                <a:latin typeface="Times New Roman" panose="02020603050405020304" pitchFamily="18" charset="0"/>
                <a:ea typeface="Calibri" panose="020F0502020204030204" pitchFamily="34" charset="0"/>
                <a:cs typeface="Times New Roman" panose="02020603050405020304" pitchFamily="18" charset="0"/>
              </a:rPr>
              <a:t>Five ways to Wellbeing in the UK, Hay, N. (2017) </a:t>
            </a:r>
            <a:endParaRPr lang="en-GB" sz="13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spcBef>
                <a:spcPts val="0"/>
              </a:spcBef>
              <a:buNone/>
            </a:pPr>
            <a:r>
              <a:rPr lang="en-GB" sz="1300" kern="100" dirty="0">
                <a:effectLst/>
                <a:latin typeface="Times New Roman" panose="02020603050405020304" pitchFamily="18" charset="0"/>
                <a:ea typeface="Calibri" panose="020F0502020204030204" pitchFamily="34" charset="0"/>
                <a:cs typeface="Times New Roman" panose="02020603050405020304" pitchFamily="18" charset="0"/>
              </a:rPr>
              <a:t>Foresight Mental Capital and Wellbeing Project (2008). Final Project report. The Government Office for Science, London.</a:t>
            </a:r>
            <a:endParaRPr lang="en-GB" sz="13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spcBef>
                <a:spcPts val="0"/>
              </a:spcBef>
              <a:buNone/>
            </a:pPr>
            <a:r>
              <a:rPr lang="en-GB" sz="1300" kern="100" dirty="0">
                <a:effectLst/>
                <a:latin typeface="Times New Roman" panose="02020603050405020304" pitchFamily="18" charset="0"/>
                <a:ea typeface="Calibri" panose="020F0502020204030204" pitchFamily="34" charset="0"/>
                <a:cs typeface="Times New Roman" panose="02020603050405020304" pitchFamily="18" charset="0"/>
              </a:rPr>
              <a:t>Francesco Cirillo (P)2018 Random House Audiobooks</a:t>
            </a:r>
          </a:p>
          <a:p>
            <a:pPr marL="0" indent="0">
              <a:spcBef>
                <a:spcPts val="0"/>
              </a:spcBef>
              <a:buNone/>
            </a:pPr>
            <a:r>
              <a:rPr lang="en-GB" sz="1300" kern="100" dirty="0">
                <a:latin typeface="Times New Roman" panose="02020603050405020304" pitchFamily="18" charset="0"/>
                <a:ea typeface="Calibri" panose="020F0502020204030204" pitchFamily="34" charset="0"/>
                <a:cs typeface="Times New Roman" panose="02020603050405020304" pitchFamily="18" charset="0"/>
              </a:rPr>
              <a:t>Stella Cottrell</a:t>
            </a:r>
          </a:p>
          <a:p>
            <a:pPr marL="0" indent="0">
              <a:spcBef>
                <a:spcPts val="0"/>
              </a:spcBef>
              <a:buNone/>
            </a:pPr>
            <a:r>
              <a:rPr lang="en-GB" sz="1300" kern="100" dirty="0">
                <a:latin typeface="Times New Roman" panose="02020603050405020304" pitchFamily="18" charset="0"/>
                <a:ea typeface="Calibri" panose="020F0502020204030204" pitchFamily="34" charset="0"/>
                <a:cs typeface="Times New Roman" panose="02020603050405020304" pitchFamily="18" charset="0"/>
                <a:hlinkClick r:id="rId5"/>
              </a:rPr>
              <a:t>https://www.helpingyouharmonise.com/dilts 24/09/2023</a:t>
            </a:r>
            <a:endParaRPr lang="en-GB" sz="1300" kern="100" dirty="0">
              <a:latin typeface="Times New Roman" panose="02020603050405020304" pitchFamily="18" charset="0"/>
              <a:ea typeface="Calibri" panose="020F0502020204030204" pitchFamily="34" charset="0"/>
              <a:cs typeface="Times New Roman" panose="02020603050405020304" pitchFamily="18" charset="0"/>
            </a:endParaRPr>
          </a:p>
          <a:p>
            <a:pPr marL="0" indent="0">
              <a:spcBef>
                <a:spcPts val="0"/>
              </a:spcBef>
              <a:buNone/>
            </a:pPr>
            <a:r>
              <a:rPr lang="en-GB" sz="1200" dirty="0">
                <a:latin typeface="Calibri" panose="020F0502020204030204" pitchFamily="34" charset="0"/>
                <a:cs typeface="Calibri" panose="020F0502020204030204" pitchFamily="34" charset="0"/>
                <a:hlinkClick r:id="rId6"/>
              </a:rPr>
              <a:t>4 Different Learning Styles: The VARK Theory (melioeducation.com)</a:t>
            </a:r>
            <a:r>
              <a:rPr lang="en-GB" sz="1200" dirty="0">
                <a:latin typeface="Calibri" panose="020F0502020204030204" pitchFamily="34" charset="0"/>
                <a:cs typeface="Calibri" panose="020F0502020204030204" pitchFamily="34" charset="0"/>
              </a:rPr>
              <a:t> 07/04/2021 - accessed 24/09/2023</a:t>
            </a:r>
          </a:p>
          <a:p>
            <a:pPr marL="0" indent="0">
              <a:spcBef>
                <a:spcPts val="0"/>
              </a:spcBef>
              <a:buNone/>
            </a:pPr>
            <a:r>
              <a:rPr lang="en-GB" sz="1200" dirty="0">
                <a:latin typeface="Calibri" panose="020F0502020204030204" pitchFamily="34" charset="0"/>
                <a:cs typeface="Calibri" panose="020F0502020204030204" pitchFamily="34" charset="0"/>
              </a:rPr>
              <a:t> </a:t>
            </a:r>
            <a:r>
              <a:rPr lang="en-GB" sz="1200" dirty="0">
                <a:latin typeface="Calibri" panose="020F0502020204030204" pitchFamily="34" charset="0"/>
                <a:cs typeface="Calibri" panose="020F0502020204030204" pitchFamily="34" charset="0"/>
                <a:hlinkClick r:id="rId7"/>
              </a:rPr>
              <a:t>What is the Kolb Experiential Learning Theory? – </a:t>
            </a:r>
            <a:r>
              <a:rPr lang="en-GB" sz="1200" dirty="0" err="1">
                <a:latin typeface="Calibri" panose="020F0502020204030204" pitchFamily="34" charset="0"/>
                <a:cs typeface="Calibri" panose="020F0502020204030204" pitchFamily="34" charset="0"/>
                <a:hlinkClick r:id="rId7"/>
              </a:rPr>
              <a:t>Practera</a:t>
            </a:r>
            <a:endParaRPr lang="en-GB" sz="1200" dirty="0">
              <a:latin typeface="Calibri" panose="020F0502020204030204" pitchFamily="34" charset="0"/>
              <a:cs typeface="Calibri" panose="020F0502020204030204" pitchFamily="34" charset="0"/>
            </a:endParaRPr>
          </a:p>
          <a:p>
            <a:pPr marL="0" indent="0">
              <a:spcBef>
                <a:spcPts val="0"/>
              </a:spcBef>
              <a:buNone/>
            </a:pPr>
            <a:r>
              <a:rPr lang="en-GB" sz="1200" dirty="0">
                <a:latin typeface="Calibri" panose="020F0502020204030204" pitchFamily="34" charset="0"/>
                <a:cs typeface="Calibri" panose="020F0502020204030204" pitchFamily="34" charset="0"/>
                <a:hlinkClick r:id="rId8"/>
              </a:rPr>
              <a:t>Learning Styles &amp; Why They Matter (linkedin.com)</a:t>
            </a:r>
            <a:r>
              <a:rPr lang="en-GB" sz="1200" dirty="0">
                <a:latin typeface="Calibri" panose="020F0502020204030204" pitchFamily="34" charset="0"/>
                <a:cs typeface="Calibri" panose="020F0502020204030204" pitchFamily="34" charset="0"/>
              </a:rPr>
              <a:t> </a:t>
            </a:r>
          </a:p>
          <a:p>
            <a:pPr marL="0" indent="0">
              <a:spcBef>
                <a:spcPts val="0"/>
              </a:spcBef>
              <a:buNone/>
            </a:pPr>
            <a:r>
              <a:rPr lang="en-GB" sz="1200" dirty="0">
                <a:hlinkClick r:id="rId9"/>
              </a:rPr>
              <a:t>foundation-phase-framework.pdf (</a:t>
            </a:r>
            <a:r>
              <a:rPr lang="en-GB" sz="1200" dirty="0" err="1">
                <a:hlinkClick r:id="rId9"/>
              </a:rPr>
              <a:t>gov.wales</a:t>
            </a:r>
            <a:r>
              <a:rPr lang="en-GB" sz="1200" dirty="0">
                <a:hlinkClick r:id="rId9"/>
              </a:rPr>
              <a:t>)</a:t>
            </a:r>
            <a:endParaRPr lang="en-GB" sz="1200" dirty="0"/>
          </a:p>
          <a:p>
            <a:pPr marL="0" indent="0">
              <a:spcBef>
                <a:spcPts val="0"/>
              </a:spcBef>
              <a:buNone/>
            </a:pPr>
            <a:r>
              <a:rPr lang="en-GB" sz="1200" dirty="0">
                <a:hlinkClick r:id="rId10"/>
              </a:rPr>
              <a:t>The Training Thinking | The Four Stage Learning Cycle by David Kolb</a:t>
            </a:r>
            <a:endParaRPr lang="en-GB" sz="1200" dirty="0"/>
          </a:p>
          <a:p>
            <a:pPr marL="0" indent="0">
              <a:spcBef>
                <a:spcPts val="0"/>
              </a:spcBef>
              <a:buNone/>
            </a:pPr>
            <a:r>
              <a:rPr lang="en-GB" sz="1200" dirty="0" err="1">
                <a:hlinkClick r:id="rId11"/>
              </a:rPr>
              <a:t>InBrief</a:t>
            </a:r>
            <a:r>
              <a:rPr lang="en-GB" sz="1200" dirty="0">
                <a:hlinkClick r:id="rId11"/>
              </a:rPr>
              <a:t>: The Science of Early Childhood Development (harvard.edu)</a:t>
            </a:r>
            <a:r>
              <a:rPr lang="en-GB" sz="1200" dirty="0"/>
              <a:t> - </a:t>
            </a:r>
            <a:r>
              <a:rPr lang="en-GB" sz="1200" b="0" i="0" dirty="0" err="1">
                <a:solidFill>
                  <a:srgbClr val="3A3A3A"/>
                </a:solidFill>
                <a:effectLst/>
                <a:latin typeface="proxima-nova"/>
              </a:rPr>
              <a:t>Center</a:t>
            </a:r>
            <a:r>
              <a:rPr lang="en-GB" sz="1200" b="0" i="0" dirty="0">
                <a:solidFill>
                  <a:srgbClr val="3A3A3A"/>
                </a:solidFill>
                <a:effectLst/>
                <a:latin typeface="proxima-nova"/>
              </a:rPr>
              <a:t> on the Developing Child (2007). </a:t>
            </a:r>
            <a:r>
              <a:rPr lang="en-GB" sz="1200" b="0" i="1" dirty="0">
                <a:solidFill>
                  <a:srgbClr val="3A3A3A"/>
                </a:solidFill>
                <a:effectLst/>
                <a:latin typeface="proxima-nova"/>
              </a:rPr>
              <a:t>The Science of Early Childhood Development</a:t>
            </a:r>
            <a:r>
              <a:rPr lang="en-GB" sz="1200" b="0" i="0" dirty="0">
                <a:solidFill>
                  <a:srgbClr val="3A3A3A"/>
                </a:solidFill>
                <a:effectLst/>
                <a:latin typeface="proxima-nova"/>
              </a:rPr>
              <a:t> (</a:t>
            </a:r>
            <a:r>
              <a:rPr lang="en-GB" sz="1200" b="0" i="0" dirty="0" err="1">
                <a:solidFill>
                  <a:srgbClr val="3A3A3A"/>
                </a:solidFill>
                <a:effectLst/>
                <a:latin typeface="proxima-nova"/>
              </a:rPr>
              <a:t>InBrief</a:t>
            </a:r>
            <a:r>
              <a:rPr lang="en-GB" sz="1200" b="0" i="0" dirty="0">
                <a:solidFill>
                  <a:srgbClr val="3A3A3A"/>
                </a:solidFill>
                <a:effectLst/>
                <a:latin typeface="proxima-nova"/>
              </a:rPr>
              <a:t>). Retrieved from </a:t>
            </a:r>
            <a:r>
              <a:rPr lang="en-GB" sz="1200" b="0" i="0" u="none" strike="noStrike" dirty="0">
                <a:solidFill>
                  <a:srgbClr val="22585D"/>
                </a:solidFill>
                <a:effectLst/>
                <a:latin typeface="proxima-nova"/>
                <a:hlinkClick r:id="rId12"/>
              </a:rPr>
              <a:t>www.developingchild.harvard.edu</a:t>
            </a:r>
            <a:r>
              <a:rPr lang="en-GB" sz="1200" b="0" i="0" dirty="0">
                <a:solidFill>
                  <a:srgbClr val="3A3A3A"/>
                </a:solidFill>
                <a:effectLst/>
                <a:latin typeface="proxima-nova"/>
              </a:rPr>
              <a:t>.</a:t>
            </a:r>
          </a:p>
          <a:p>
            <a:pPr marL="0" indent="0">
              <a:spcBef>
                <a:spcPts val="0"/>
              </a:spcBef>
              <a:buNone/>
            </a:pPr>
            <a:r>
              <a:rPr lang="en-GB" sz="1200" dirty="0">
                <a:hlinkClick r:id="rId13"/>
              </a:rPr>
              <a:t>Cortisol: What It Is, Function, Symptoms &amp; Levels (clevelandclinic.org)</a:t>
            </a:r>
            <a:endParaRPr lang="en-GB" sz="1200" dirty="0"/>
          </a:p>
          <a:p>
            <a:pPr marL="0" indent="0">
              <a:spcBef>
                <a:spcPts val="0"/>
              </a:spcBef>
              <a:buNone/>
            </a:pPr>
            <a:r>
              <a:rPr lang="en-GB" sz="1200" dirty="0">
                <a:hlinkClick r:id="rId14"/>
              </a:rPr>
              <a:t>Space from Stress - </a:t>
            </a:r>
            <a:r>
              <a:rPr lang="en-GB" sz="1200" dirty="0" err="1">
                <a:hlinkClick r:id="rId14"/>
              </a:rPr>
              <a:t>SilverCloud</a:t>
            </a:r>
            <a:r>
              <a:rPr lang="en-GB" sz="1200" dirty="0">
                <a:hlinkClick r:id="rId14"/>
              </a:rPr>
              <a:t> (silvercloudhealth.com)</a:t>
            </a:r>
            <a:endParaRPr lang="en-GB" sz="1200" dirty="0"/>
          </a:p>
          <a:p>
            <a:pPr marL="0" indent="0">
              <a:spcBef>
                <a:spcPts val="0"/>
              </a:spcBef>
              <a:buNone/>
            </a:pPr>
            <a:r>
              <a:rPr lang="en-GB" sz="1200" dirty="0">
                <a:hlinkClick r:id="rId15"/>
              </a:rPr>
              <a:t>Managing Feelings of Stress | Mental Health &amp; Wellbeing Help (</a:t>
            </a:r>
            <a:r>
              <a:rPr lang="en-GB" sz="1200" dirty="0" err="1">
                <a:hlinkClick r:id="rId15"/>
              </a:rPr>
              <a:t>melo.cymru</a:t>
            </a:r>
            <a:r>
              <a:rPr lang="en-GB" sz="1200" dirty="0">
                <a:hlinkClick r:id="rId15"/>
              </a:rPr>
              <a:t>)</a:t>
            </a:r>
            <a:endParaRPr lang="en-GB" sz="1200" kern="100" dirty="0">
              <a:latin typeface="Calibri" panose="020F0502020204030204" pitchFamily="34" charset="0"/>
              <a:ea typeface="Calibri" panose="020F0502020204030204" pitchFamily="34" charset="0"/>
              <a:cs typeface="Calibri" panose="020F0502020204030204" pitchFamily="34" charset="0"/>
            </a:endParaRPr>
          </a:p>
          <a:p>
            <a:pPr marL="0" indent="0">
              <a:lnSpc>
                <a:spcPct val="107000"/>
              </a:lnSpc>
              <a:spcAft>
                <a:spcPts val="800"/>
              </a:spcAft>
              <a:buNone/>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a:extLst>
              <a:ext uri="{FF2B5EF4-FFF2-40B4-BE49-F238E27FC236}">
                <a16:creationId xmlns:a16="http://schemas.microsoft.com/office/drawing/2014/main" id="{578FFA6A-582E-B6E0-08FB-B0F39DAAA6E9}"/>
              </a:ext>
            </a:extLst>
          </p:cNvPr>
          <p:cNvSpPr>
            <a:spLocks noGrp="1"/>
          </p:cNvSpPr>
          <p:nvPr>
            <p:ph type="sldNum" sz="quarter" idx="12"/>
          </p:nvPr>
        </p:nvSpPr>
        <p:spPr>
          <a:xfrm>
            <a:off x="10333607" y="144492"/>
            <a:ext cx="1686757" cy="498049"/>
          </a:xfrm>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r>
              <a:rPr kumimoji="0" lang="en-GB" sz="800" b="0" i="0" u="none" strike="noStrike" kern="1200" cap="none" spc="0" normalizeH="0" baseline="0" noProof="0" dirty="0">
                <a:ln>
                  <a:noFill/>
                </a:ln>
                <a:solidFill>
                  <a:srgbClr val="6892A0">
                    <a:lumMod val="50000"/>
                  </a:srgbClr>
                </a:solidFill>
                <a:effectLst/>
                <a:uLnTx/>
                <a:uFillTx/>
                <a:ea typeface="+mn-ea"/>
                <a:cs typeface="+mn-cs"/>
              </a:rPr>
              <a:t>Sheridan Hyde – 2306600 </a:t>
            </a:r>
          </a:p>
          <a:p>
            <a:pPr marL="0" marR="0" lvl="0" indent="0" algn="r" defTabSz="457200" rtl="0" eaLnBrk="1" fontAlgn="auto" latinLnBrk="0" hangingPunct="1">
              <a:lnSpc>
                <a:spcPct val="100000"/>
              </a:lnSpc>
              <a:spcBef>
                <a:spcPts val="0"/>
              </a:spcBef>
              <a:spcAft>
                <a:spcPts val="0"/>
              </a:spcAft>
              <a:buClrTx/>
              <a:buSzTx/>
              <a:buFontTx/>
              <a:buNone/>
              <a:tabLst/>
              <a:defRPr/>
            </a:pPr>
            <a:r>
              <a:rPr kumimoji="0" lang="en-GB" sz="800" b="0" i="0" u="none" strike="noStrike" kern="1200" cap="none" spc="0" normalizeH="0" baseline="0" noProof="0" dirty="0">
                <a:ln>
                  <a:noFill/>
                </a:ln>
                <a:solidFill>
                  <a:srgbClr val="6892A0">
                    <a:lumMod val="50000"/>
                  </a:srgbClr>
                </a:solidFill>
                <a:effectLst/>
                <a:uLnTx/>
                <a:uFillTx/>
                <a:ea typeface="+mn-ea"/>
                <a:cs typeface="+mn-cs"/>
              </a:rPr>
              <a:t>Module 1 - ECEY4008/C </a:t>
            </a:r>
          </a:p>
        </p:txBody>
      </p:sp>
    </p:spTree>
    <p:extLst>
      <p:ext uri="{BB962C8B-B14F-4D97-AF65-F5344CB8AC3E}">
        <p14:creationId xmlns:p14="http://schemas.microsoft.com/office/powerpoint/2010/main" val="14185392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7B25A9-4B56-A19B-4239-7AE725AA06D7}"/>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6A743646-6628-3B18-739B-EB397CD17F38}"/>
              </a:ext>
            </a:extLst>
          </p:cNvPr>
          <p:cNvSpPr>
            <a:spLocks noGrp="1"/>
          </p:cNvSpPr>
          <p:nvPr>
            <p:ph idx="1"/>
          </p:nvPr>
        </p:nvSpPr>
        <p:spPr/>
        <p:txBody>
          <a:bodyPr>
            <a:normAutofit fontScale="55000" lnSpcReduction="20000"/>
          </a:bodyPr>
          <a:lstStyle/>
          <a:p>
            <a:pPr algn="ctr">
              <a:lnSpc>
                <a:spcPct val="106000"/>
              </a:lnSpc>
              <a:spcAft>
                <a:spcPts val="800"/>
              </a:spcAft>
            </a:pPr>
            <a:r>
              <a:rPr lang="en-GB" sz="1800" b="1" u="sng" kern="100" dirty="0">
                <a:effectLst/>
                <a:latin typeface="Calibri" panose="020F0502020204030204" pitchFamily="34" charset="0"/>
                <a:ea typeface="Calibri" panose="020F0502020204030204" pitchFamily="34" charset="0"/>
                <a:cs typeface="Calibri" panose="020F0502020204030204" pitchFamily="34" charset="0"/>
              </a:rPr>
              <a:t>Presentation notes</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6000"/>
              </a:lnSpc>
              <a:spcAft>
                <a:spcPts val="800"/>
              </a:spcAft>
            </a:pPr>
            <a:r>
              <a:rPr lang="en-GB" sz="1800" b="1" kern="100" dirty="0">
                <a:effectLst/>
                <a:latin typeface="Calibri" panose="020F0502020204030204" pitchFamily="34" charset="0"/>
                <a:ea typeface="Calibri" panose="020F0502020204030204" pitchFamily="34" charset="0"/>
                <a:cs typeface="Times New Roman" panose="02020603050405020304" pitchFamily="18" charset="0"/>
              </a:rPr>
              <a:t>Intro: </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Each learner will have their own experiences and skills that they have already developed. However, there is always room to learn and develop both new and existing skills or qualities. </a:t>
            </a:r>
          </a:p>
          <a:p>
            <a:pPr>
              <a:lnSpc>
                <a:spcPct val="106000"/>
              </a:lnSpc>
              <a:spcAft>
                <a:spcPts val="800"/>
              </a:spcAft>
            </a:pPr>
            <a:r>
              <a:rPr lang="en-GB" sz="1800" b="1" kern="1200" dirty="0">
                <a:effectLst/>
                <a:latin typeface="Calibri" panose="020F0502020204030204" pitchFamily="34" charset="0"/>
                <a:ea typeface="+mn-ea"/>
                <a:cs typeface="Times New Roman" panose="02020603050405020304" pitchFamily="18" charset="0"/>
              </a:rPr>
              <a:t>Learning Styles:</a:t>
            </a:r>
            <a:r>
              <a:rPr lang="en-GB" sz="1800" kern="1200" dirty="0">
                <a:effectLst/>
                <a:latin typeface="Calibri" panose="020F0502020204030204" pitchFamily="34" charset="0"/>
                <a:ea typeface="+mn-ea"/>
                <a:cs typeface="Times New Roman" panose="02020603050405020304" pitchFamily="18" charset="0"/>
              </a:rPr>
              <a:t> Identifying your learning style can help you to focus on how you learn best, however there have been arguments such as that of Bruce Hood in his 2017 letter to the Guardian entitled </a:t>
            </a:r>
            <a:r>
              <a:rPr lang="en-GB" sz="1800" i="1" kern="1200" dirty="0">
                <a:effectLst/>
                <a:latin typeface="Calibri" panose="020F0502020204030204" pitchFamily="34" charset="0"/>
                <a:ea typeface="+mn-ea"/>
                <a:cs typeface="Times New Roman" panose="02020603050405020304" pitchFamily="18" charset="0"/>
              </a:rPr>
              <a:t>No evidence to back idea of learning styles</a:t>
            </a:r>
            <a:r>
              <a:rPr lang="en-GB" sz="1800" kern="1200" dirty="0">
                <a:effectLst/>
                <a:latin typeface="Calibri" panose="020F0502020204030204" pitchFamily="34" charset="0"/>
                <a:ea typeface="+mn-ea"/>
                <a:cs typeface="Times New Roman" panose="02020603050405020304" pitchFamily="18" charset="0"/>
              </a:rPr>
              <a:t> arguing that to pigeonhole yourself will result in a lack of motivation to learn in any other way and thus not necessarily understand or try to understand materials delivered in a non-preferential style.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6000"/>
              </a:lnSpc>
              <a:spcAft>
                <a:spcPts val="800"/>
              </a:spcAft>
            </a:pPr>
            <a:r>
              <a:rPr lang="en-GB" sz="1800" b="1" kern="1200" dirty="0">
                <a:effectLst/>
                <a:latin typeface="Calibri" panose="020F0502020204030204" pitchFamily="34" charset="0"/>
                <a:ea typeface="+mn-ea"/>
                <a:cs typeface="Times New Roman" panose="02020603050405020304" pitchFamily="18" charset="0"/>
              </a:rPr>
              <a:t>Time Management: </a:t>
            </a:r>
            <a:r>
              <a:rPr lang="en-GB" sz="1800" kern="1200" dirty="0">
                <a:effectLst/>
                <a:latin typeface="Calibri" panose="020F0502020204030204" pitchFamily="34" charset="0"/>
                <a:ea typeface="+mn-ea"/>
                <a:cs typeface="Times New Roman" panose="02020603050405020304" pitchFamily="18" charset="0"/>
              </a:rPr>
              <a:t>A baby learns through serve and return interaction, often looking away to process what they are learning thus synapses firing and forming neural connections. Using the pomodoro technique for learning or revising follows the same principle with the breaks in particular allowing the brain to process and cement the learning.</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6000"/>
              </a:lnSpc>
              <a:spcAft>
                <a:spcPts val="800"/>
              </a:spcAft>
            </a:pPr>
            <a:r>
              <a:rPr lang="en-GB" sz="1800" b="1" kern="100" dirty="0">
                <a:effectLst/>
                <a:latin typeface="Calibri" panose="020F0502020204030204" pitchFamily="34" charset="0"/>
                <a:ea typeface="Calibri" panose="020F0502020204030204" pitchFamily="34" charset="0"/>
                <a:cs typeface="Times New Roman" panose="02020603050405020304" pitchFamily="18" charset="0"/>
              </a:rPr>
              <a:t>Managing Stress &amp; Wellbeing: </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 certain amount of stress can be a good thing. The release of the stress hormone, adrenalin provides a physical response in our bodies such as increased heart rate and blood pressure, triggering our fight, flight and freeze responses. This is what gives us a push to act or react to situations. Cortisol is the hormone that regulates the bodies stress responses. Learning to regulate reactions to situations develops resilience and in turn become successful in our pursuits, whatever they may be. </a:t>
            </a:r>
          </a:p>
          <a:p>
            <a:pPr>
              <a:lnSpc>
                <a:spcPct val="106000"/>
              </a:lnSpc>
              <a:spcAft>
                <a:spcPts val="800"/>
              </a:spcAft>
            </a:pPr>
            <a:r>
              <a:rPr lang="en-GB" sz="1800" b="1" kern="100" dirty="0">
                <a:effectLst/>
                <a:latin typeface="Calibri" panose="020F0502020204030204" pitchFamily="34" charset="0"/>
                <a:ea typeface="Calibri" panose="020F0502020204030204" pitchFamily="34" charset="0"/>
                <a:cs typeface="Times New Roman" panose="02020603050405020304" pitchFamily="18" charset="0"/>
              </a:rPr>
              <a:t>Conclusion: </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However, effective learning is subjective. Each successful student will develop their own preferred learning styles and techniques. Each will have their own experiences, skills and coping strategies. Being mindful of your own individualism is essential in becoming a successful learner. This statement can be supported by Welsh Governments commitment to individualised learning and as stated on Page 3 of the 2015 Foundation Phase Framework “Children should move on to the next stages of their learning when they are developmentally ready and at their own pace.” Page 3 </a:t>
            </a:r>
            <a:r>
              <a:rPr lang="en-GB" sz="18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2"/>
              </a:rPr>
              <a:t>foundation-phase-framework.pdf (</a:t>
            </a:r>
            <a:r>
              <a:rPr lang="en-GB" sz="1800" u="sng" kern="100" dirty="0" err="1">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2"/>
              </a:rPr>
              <a:t>gov.wales</a:t>
            </a:r>
            <a:r>
              <a:rPr lang="en-GB" sz="18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2"/>
              </a:rPr>
              <a:t>)</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a:extLst>
              <a:ext uri="{FF2B5EF4-FFF2-40B4-BE49-F238E27FC236}">
                <a16:creationId xmlns:a16="http://schemas.microsoft.com/office/drawing/2014/main" id="{DF606380-36E9-427F-61BD-9B887A35ABCF}"/>
              </a:ext>
            </a:extLst>
          </p:cNvPr>
          <p:cNvSpPr>
            <a:spLocks noGrp="1"/>
          </p:cNvSpPr>
          <p:nvPr>
            <p:ph type="sldNum" sz="quarter" idx="12"/>
          </p:nvPr>
        </p:nvSpPr>
        <p:spPr/>
        <p:txBody>
          <a:bodyPr/>
          <a:lstStyle/>
          <a:p>
            <a:fld id="{D57F7345-C372-48C9-AD30-A808AC0D773E}" type="slidenum">
              <a:rPr lang="en-GB" smtClean="0"/>
              <a:t>3</a:t>
            </a:fld>
            <a:endParaRPr lang="en-GB"/>
          </a:p>
        </p:txBody>
      </p:sp>
    </p:spTree>
    <p:extLst>
      <p:ext uri="{BB962C8B-B14F-4D97-AF65-F5344CB8AC3E}">
        <p14:creationId xmlns:p14="http://schemas.microsoft.com/office/powerpoint/2010/main" val="3495666746"/>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TM02892315[[fn=Wisp]]</Template>
  <TotalTime>882</TotalTime>
  <Words>1231</Words>
  <Application>Microsoft Office PowerPoint</Application>
  <PresentationFormat>Widescreen</PresentationFormat>
  <Paragraphs>112</Paragraphs>
  <Slides>3</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vt:i4>
      </vt:variant>
    </vt:vector>
  </HeadingPairs>
  <TitlesOfParts>
    <vt:vector size="10" baseType="lpstr">
      <vt:lpstr>Arial</vt:lpstr>
      <vt:lpstr>Calibri</vt:lpstr>
      <vt:lpstr>Century Gothic</vt:lpstr>
      <vt:lpstr>proxima-nova</vt:lpstr>
      <vt:lpstr>Times New Roman</vt:lpstr>
      <vt:lpstr>Wingdings 3</vt:lpstr>
      <vt:lpstr>Wisp</vt:lpstr>
      <vt:lpstr>Skills and Qualities for Successful Study</vt:lpstr>
      <vt:lpstr>Referencing</vt:lpstr>
      <vt:lpstr>PowerPoint Presentation</vt:lpstr>
    </vt:vector>
  </TitlesOfParts>
  <Company>Caerphilly CBC</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Skills and Qualities for Successful Study</dc:title>
  <dc:creator>Hyde, Sheridan</dc:creator>
  <cp:lastModifiedBy>Hyde, Sheridan</cp:lastModifiedBy>
  <cp:revision>10</cp:revision>
  <dcterms:created xsi:type="dcterms:W3CDTF">2023-09-17T09:37:04Z</dcterms:created>
  <dcterms:modified xsi:type="dcterms:W3CDTF">2023-09-26T09:24:22Z</dcterms:modified>
</cp:coreProperties>
</file>