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40" r:id="rId2"/>
  </p:sldMasterIdLst>
  <p:notesMasterIdLst>
    <p:notesMasterId r:id="rId30"/>
  </p:notesMasterIdLst>
  <p:handoutMasterIdLst>
    <p:handoutMasterId r:id="rId31"/>
  </p:handoutMasterIdLst>
  <p:sldIdLst>
    <p:sldId id="256" r:id="rId3"/>
    <p:sldId id="257" r:id="rId4"/>
    <p:sldId id="266" r:id="rId5"/>
    <p:sldId id="263" r:id="rId6"/>
    <p:sldId id="267" r:id="rId7"/>
    <p:sldId id="268" r:id="rId8"/>
    <p:sldId id="292" r:id="rId9"/>
    <p:sldId id="293" r:id="rId10"/>
    <p:sldId id="294" r:id="rId11"/>
    <p:sldId id="274" r:id="rId12"/>
    <p:sldId id="275" r:id="rId13"/>
    <p:sldId id="280" r:id="rId14"/>
    <p:sldId id="281" r:id="rId15"/>
    <p:sldId id="282" r:id="rId16"/>
    <p:sldId id="277" r:id="rId17"/>
    <p:sldId id="276" r:id="rId18"/>
    <p:sldId id="278" r:id="rId19"/>
    <p:sldId id="284" r:id="rId20"/>
    <p:sldId id="285" r:id="rId21"/>
    <p:sldId id="286" r:id="rId22"/>
    <p:sldId id="287" r:id="rId23"/>
    <p:sldId id="291" r:id="rId24"/>
    <p:sldId id="290" r:id="rId25"/>
    <p:sldId id="269" r:id="rId26"/>
    <p:sldId id="270" r:id="rId27"/>
    <p:sldId id="271" r:id="rId28"/>
    <p:sldId id="26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18603FDC-E32A-4AB5-989C-0864C3EAD2B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4660"/>
  </p:normalViewPr>
  <p:slideViewPr>
    <p:cSldViewPr snapToGrid="0">
      <p:cViewPr varScale="1">
        <p:scale>
          <a:sx n="115" d="100"/>
          <a:sy n="115" d="100"/>
        </p:scale>
        <p:origin x="258" y="108"/>
      </p:cViewPr>
      <p:guideLst>
        <p:guide orient="horz" pos="2160"/>
        <p:guide pos="384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E71268B-8AC2-4239-8FAF-7C144C210720}" type="datetimeFigureOut">
              <a:rPr lang="en-US"/>
              <a:t>3/21/2016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02BA2C8-71FC-43D0-BD87-0547616971FA}" type="slidenum">
              <a:rPr/>
              <a:t>‹#›</a:t>
            </a:fld>
            <a:endParaRPr/>
          </a:p>
        </p:txBody>
      </p:sp>
    </p:spTree>
    <p:extLst>
      <p:ext uri="{BB962C8B-B14F-4D97-AF65-F5344CB8AC3E}">
        <p14:creationId xmlns:p14="http://schemas.microsoft.com/office/powerpoint/2010/main" val="37292136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D8362-6D63-40AC-BAA9-90C3AE6D5875}" type="datetimeFigureOut">
              <a:rPr lang="en-US"/>
              <a:t>3/21/2016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539446-6953-447E-A4E3-E7CFBF870046}" type="slidenum">
              <a:rPr/>
              <a:t>‹#›</a:t>
            </a:fld>
            <a:endParaRPr/>
          </a:p>
        </p:txBody>
      </p:sp>
    </p:spTree>
    <p:extLst>
      <p:ext uri="{BB962C8B-B14F-4D97-AF65-F5344CB8AC3E}">
        <p14:creationId xmlns:p14="http://schemas.microsoft.com/office/powerpoint/2010/main" val="1423929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water3"/>
          <p:cNvSpPr/>
          <p:nvPr/>
        </p:nvSpPr>
        <p:spPr>
          <a:xfrm>
            <a:off x="2552" y="5243129"/>
            <a:ext cx="12188952" cy="1614871"/>
          </a:xfrm>
          <a:prstGeom prst="rect">
            <a:avLst/>
          </a:prstGeom>
          <a:gradFill>
            <a:gsLst>
              <a:gs pos="833">
                <a:schemeClr val="accent2">
                  <a:lumMod val="60000"/>
                  <a:lumOff val="40000"/>
                  <a:alpha val="38000"/>
                </a:schemeClr>
              </a:gs>
              <a:gs pos="23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5" name="sky"/>
          <p:cNvSpPr/>
          <p:nvPr/>
        </p:nvSpPr>
        <p:spPr>
          <a:xfrm>
            <a:off x="2552" y="0"/>
            <a:ext cx="12188952" cy="5334000"/>
          </a:xfrm>
          <a:prstGeom prst="rect">
            <a:avLst/>
          </a:prstGeom>
          <a:gradFill>
            <a:gsLst>
              <a:gs pos="0">
                <a:schemeClr val="accent2">
                  <a:lumMod val="60000"/>
                  <a:lumOff val="40000"/>
                  <a:alpha val="80000"/>
                </a:schemeClr>
              </a:gs>
              <a:gs pos="99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6" name="water2"/>
          <p:cNvPicPr>
            <a:picLocks noChangeAspect="1"/>
          </p:cNvPicPr>
          <p:nvPr/>
        </p:nvPicPr>
        <p:blipFill rotWithShape="1">
          <a:blip r:embed="rId2" cstate="print">
            <a:extLst>
              <a:ext uri="{28A0092B-C50C-407E-A947-70E740481C1C}">
                <a14:useLocalDpi xmlns:a14="http://schemas.microsoft.com/office/drawing/2010/main" val="0"/>
              </a:ext>
            </a:extLst>
          </a:blip>
          <a:srcRect l="2674" r="9901"/>
          <a:stretch/>
        </p:blipFill>
        <p:spPr>
          <a:xfrm>
            <a:off x="-1425" y="5497897"/>
            <a:ext cx="12188952" cy="463209"/>
          </a:xfrm>
          <a:prstGeom prst="rect">
            <a:avLst/>
          </a:prstGeom>
          <a:noFill/>
          <a:ln>
            <a:noFill/>
          </a:ln>
        </p:spPr>
      </p:pic>
      <p:pic>
        <p:nvPicPr>
          <p:cNvPr id="7" name="water1"/>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a:xfrm flipH="1">
            <a:off x="-1425" y="5221111"/>
            <a:ext cx="12188952" cy="268288"/>
          </a:xfrm>
          <a:prstGeom prst="rect">
            <a:avLst/>
          </a:prstGeom>
          <a:noFill/>
          <a:ln>
            <a:noFill/>
          </a:ln>
        </p:spPr>
      </p:pic>
      <p:sp>
        <p:nvSpPr>
          <p:cNvPr id="8" name="Rectangle 7"/>
          <p:cNvSpPr/>
          <p:nvPr/>
        </p:nvSpPr>
        <p:spPr>
          <a:xfrm>
            <a:off x="-1425" y="5961106"/>
            <a:ext cx="12188952" cy="896846"/>
          </a:xfrm>
          <a:prstGeom prst="rect">
            <a:avLst/>
          </a:prstGeom>
          <a:gradFill>
            <a:gsLst>
              <a:gs pos="25000">
                <a:schemeClr val="accent6">
                  <a:lumMod val="60000"/>
                  <a:lumOff val="40000"/>
                  <a:alpha val="0"/>
                </a:schemeClr>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305872" y="1309047"/>
            <a:ext cx="9602789" cy="2667000"/>
          </a:xfrm>
        </p:spPr>
        <p:txBody>
          <a:bodyPr anchor="b">
            <a:noAutofit/>
          </a:bodyPr>
          <a:lstStyle>
            <a:lvl1pPr algn="ctr">
              <a:defRPr sz="6000"/>
            </a:lvl1pPr>
          </a:lstStyle>
          <a:p>
            <a:r>
              <a:rPr lang="en-US" smtClean="0"/>
              <a:t>Click to edit Master title style</a:t>
            </a:r>
            <a:endParaRPr/>
          </a:p>
        </p:txBody>
      </p:sp>
      <p:sp>
        <p:nvSpPr>
          <p:cNvPr id="3" name="Subtitle 2"/>
          <p:cNvSpPr>
            <a:spLocks noGrp="1"/>
          </p:cNvSpPr>
          <p:nvPr>
            <p:ph type="subTitle" idx="1"/>
          </p:nvPr>
        </p:nvSpPr>
        <p:spPr>
          <a:xfrm>
            <a:off x="1305872" y="4038600"/>
            <a:ext cx="9601200" cy="990600"/>
          </a:xfrm>
        </p:spPr>
        <p:txBody>
          <a:bodyPr>
            <a:normAutofit/>
          </a:bodyPr>
          <a:lstStyle>
            <a:lvl1pPr marL="0" indent="0" algn="ctr">
              <a:spcBef>
                <a:spcPts val="0"/>
              </a:spcBef>
              <a:buNone/>
              <a:defRPr sz="1800" cap="all" baseline="0">
                <a:solidFill>
                  <a:schemeClr val="accent2"/>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a:p>
        </p:txBody>
      </p:sp>
    </p:spTree>
    <p:extLst>
      <p:ext uri="{BB962C8B-B14F-4D97-AF65-F5344CB8AC3E}">
        <p14:creationId xmlns:p14="http://schemas.microsoft.com/office/powerpoint/2010/main" val="2942361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B2D3E9E-A95C-48F2-B4BF-A71542E0BE9A}" type="datetime1">
              <a:rPr lang="en-US"/>
              <a:t>3/21/2016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405082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2" name="Title 1"/>
          <p:cNvSpPr>
            <a:spLocks noGrp="1"/>
          </p:cNvSpPr>
          <p:nvPr>
            <p:ph type="title"/>
          </p:nvPr>
        </p:nvSpPr>
        <p:spPr>
          <a:xfrm>
            <a:off x="1293813" y="1309047"/>
            <a:ext cx="9601252" cy="2667000"/>
          </a:xfrm>
        </p:spPr>
        <p:txBody>
          <a:bodyPr anchor="b">
            <a:normAutofit/>
          </a:bodyPr>
          <a:lstStyle>
            <a:lvl1pPr algn="ctr">
              <a:defRPr sz="6000" b="0"/>
            </a:lvl1pPr>
          </a:lstStyle>
          <a:p>
            <a:r>
              <a:rPr lang="en-US" smtClean="0"/>
              <a:t>Click to edit Master title style</a:t>
            </a:r>
            <a:endParaRPr/>
          </a:p>
        </p:txBody>
      </p:sp>
      <p:sp>
        <p:nvSpPr>
          <p:cNvPr id="3" name="Text Placeholder 2"/>
          <p:cNvSpPr>
            <a:spLocks noGrp="1"/>
          </p:cNvSpPr>
          <p:nvPr>
            <p:ph type="body" idx="1"/>
          </p:nvPr>
        </p:nvSpPr>
        <p:spPr>
          <a:xfrm>
            <a:off x="1293813" y="4038600"/>
            <a:ext cx="9601200" cy="1143000"/>
          </a:xfrm>
        </p:spPr>
        <p:txBody>
          <a:bodyPr anchor="t">
            <a:normAutofit/>
          </a:bodyPr>
          <a:lstStyle>
            <a:lvl1pPr marL="0" indent="0" algn="ctr">
              <a:spcBef>
                <a:spcPts val="0"/>
              </a:spcBef>
              <a:buNone/>
              <a:defRPr sz="2000" cap="all" baseline="0">
                <a:solidFill>
                  <a:schemeClr val="accent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50F84E2-2D7A-43CF-AC90-352A289A783A}" type="datetime1">
              <a:rPr lang="en-US"/>
              <a:t>3/21/2016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04355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341120" y="1572768"/>
            <a:ext cx="4572000" cy="414223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78880" y="1572768"/>
            <a:ext cx="4572000" cy="414223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F12952B5-7A2F-4CC8-B7CE-9234E21C2837}" type="datetime1">
              <a:rPr lang="en-US"/>
              <a:t>3/21/2016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24937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1572768"/>
            <a:ext cx="4572000" cy="766588"/>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41120" y="2365861"/>
            <a:ext cx="4572000" cy="334914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78880" y="1572768"/>
            <a:ext cx="4572000" cy="766588"/>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78880" y="2365861"/>
            <a:ext cx="4572000" cy="334914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CE1DA07A-9201-4B4B-BAF2-015AFA30F520}" type="datetime1">
              <a:rPr lang="en-US"/>
              <a:t>3/21/2016</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4FAB73BC-B049-4115-A692-8D63A059BFB8}" type="slidenum">
              <a:rPr/>
              <a:t>‹#›</a:t>
            </a:fld>
            <a:endParaRPr/>
          </a:p>
        </p:txBody>
      </p:sp>
      <p:sp>
        <p:nvSpPr>
          <p:cNvPr id="10" name="Title 9"/>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1072378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73D7E00A-486F-4252-8B1D-E32645521F49}" type="datetime1">
              <a:rPr lang="en-US"/>
              <a:t>3/21/2016</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4FAB73BC-B049-4115-A692-8D63A059BFB8}" type="slidenum">
              <a:rPr/>
              <a:t>‹#›</a:t>
            </a:fld>
            <a:endParaRPr/>
          </a:p>
        </p:txBody>
      </p:sp>
      <p:sp>
        <p:nvSpPr>
          <p:cNvPr id="6" name="Title 5"/>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3681886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2" name="Date Placeholder 1"/>
          <p:cNvSpPr>
            <a:spLocks noGrp="1"/>
          </p:cNvSpPr>
          <p:nvPr>
            <p:ph type="dt" sz="half" idx="10"/>
          </p:nvPr>
        </p:nvSpPr>
        <p:spPr/>
        <p:txBody>
          <a:bodyPr/>
          <a:lstStyle/>
          <a:p>
            <a:fld id="{8DDF5F92-E675-4B36-9A60-69A962A68675}" type="datetime1">
              <a:rPr lang="en-US"/>
              <a:t>3/21/2016</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92262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anchor="b">
            <a:normAutofit/>
          </a:bodyPr>
          <a:lstStyle>
            <a:lvl1pPr>
              <a:defRPr sz="3200" b="0"/>
            </a:lvl1pPr>
          </a:lstStyle>
          <a:p>
            <a:r>
              <a:rPr lang="en-US" smtClean="0"/>
              <a:t>Click to edit Master title style</a:t>
            </a:r>
            <a:endParaRPr/>
          </a:p>
        </p:txBody>
      </p:sp>
      <p:sp>
        <p:nvSpPr>
          <p:cNvPr id="3" name="Content Placeholder 2"/>
          <p:cNvSpPr>
            <a:spLocks noGrp="1"/>
          </p:cNvSpPr>
          <p:nvPr>
            <p:ph idx="1"/>
          </p:nvPr>
        </p:nvSpPr>
        <p:spPr>
          <a:xfrm>
            <a:off x="760413" y="685800"/>
            <a:ext cx="6858000" cy="4572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8127479" y="3554104"/>
            <a:ext cx="3377133" cy="1703696"/>
          </a:xfrm>
        </p:spPr>
        <p:txBody>
          <a:bodyPr>
            <a:normAutofit/>
          </a:bodyPr>
          <a:lstStyle>
            <a:lvl1pPr marL="0" indent="0">
              <a:lnSpc>
                <a:spcPct val="9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6E2C9B-5FA2-460D-9BE7-B0812FC2A6FF}" type="datetime1">
              <a:rPr lang="en-US"/>
              <a:t>3/21/2016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483897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anchor="b">
            <a:normAutofit/>
          </a:bodyPr>
          <a:lstStyle>
            <a:lvl1pPr>
              <a:defRPr sz="3400" b="0"/>
            </a:lvl1pPr>
          </a:lstStyle>
          <a:p>
            <a:r>
              <a:rPr lang="en-US" smtClean="0"/>
              <a:t>Click to edit Master title style</a:t>
            </a:r>
            <a:endParaRPr/>
          </a:p>
        </p:txBody>
      </p:sp>
      <p:sp>
        <p:nvSpPr>
          <p:cNvPr id="3" name="Picture Placeholder 2"/>
          <p:cNvSpPr>
            <a:spLocks noGrp="1"/>
          </p:cNvSpPr>
          <p:nvPr>
            <p:ph type="pic" idx="1"/>
          </p:nvPr>
        </p:nvSpPr>
        <p:spPr>
          <a:xfrm>
            <a:off x="760413" y="685800"/>
            <a:ext cx="6858000" cy="4572000"/>
          </a:xfrm>
          <a:solidFill>
            <a:schemeClr val="bg1">
              <a:lumMod val="95000"/>
            </a:schemeClr>
          </a:solidFill>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8127479" y="3554104"/>
            <a:ext cx="3377133" cy="1703696"/>
          </a:xfrm>
        </p:spPr>
        <p:txBody>
          <a:bodyPr>
            <a:normAutofit/>
          </a:bodyPr>
          <a:lstStyle>
            <a:lvl1pPr marL="0" indent="0">
              <a:lnSpc>
                <a:spcPct val="10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374940-A916-4C8B-9648-02A2D3898F9E}" type="datetime1">
              <a:rPr lang="en-US"/>
              <a:t>3/21/2016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216615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5F4E5243-F52A-4D37-9694-EB26C6C31910}" type="datetime1">
              <a:rPr lang="en-US"/>
              <a:t>3/21/2016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536256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440362"/>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838200" y="274638"/>
            <a:ext cx="7734300" cy="5440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3A77B6E1-634A-48DC-9E8B-D894023267EF}" type="datetime1">
              <a:rPr lang="en-US"/>
              <a:t>3/21/2016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358651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58000"/>
                </a:schemeClr>
              </a:gs>
              <a:gs pos="88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8" name="water3"/>
          <p:cNvSpPr/>
          <p:nvPr/>
        </p:nvSpPr>
        <p:spPr>
          <a:xfrm>
            <a:off x="2552" y="6064101"/>
            <a:ext cx="12188952" cy="793899"/>
          </a:xfrm>
          <a:prstGeom prst="rect">
            <a:avLst/>
          </a:prstGeom>
          <a:gradFill>
            <a:gsLst>
              <a:gs pos="833">
                <a:schemeClr val="accent2">
                  <a:lumMod val="60000"/>
                  <a:lumOff val="40000"/>
                  <a:alpha val="38000"/>
                </a:schemeClr>
              </a:gs>
              <a:gs pos="49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9" name="water2"/>
          <p:cNvPicPr>
            <a:picLocks noChangeAspect="1"/>
          </p:cNvPicPr>
          <p:nvPr/>
        </p:nvPicPr>
        <p:blipFill rotWithShape="1">
          <a:blip r:embed="rId13" cstate="print">
            <a:extLst>
              <a:ext uri="{28A0092B-C50C-407E-A947-70E740481C1C}">
                <a14:useLocalDpi xmlns:a14="http://schemas.microsoft.com/office/drawing/2010/main" val="0"/>
              </a:ext>
            </a:extLst>
          </a:blip>
          <a:srcRect l="2674" r="9901"/>
          <a:stretch/>
        </p:blipFill>
        <p:spPr>
          <a:xfrm>
            <a:off x="-1425" y="6256181"/>
            <a:ext cx="12188952" cy="463209"/>
          </a:xfrm>
          <a:prstGeom prst="rect">
            <a:avLst/>
          </a:prstGeom>
          <a:noFill/>
          <a:ln>
            <a:noFill/>
          </a:ln>
        </p:spPr>
      </p:pic>
      <p:pic>
        <p:nvPicPr>
          <p:cNvPr id="10" name="water1"/>
          <p:cNvPicPr>
            <a:picLocks noChangeAspect="1"/>
          </p:cNvPicPr>
          <p:nvPr/>
        </p:nvPicPr>
        <p:blipFill rotWithShape="1">
          <a:blip r:embed="rId14"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a:xfrm flipH="1">
            <a:off x="-1425" y="5979395"/>
            <a:ext cx="12188952" cy="268288"/>
          </a:xfrm>
          <a:prstGeom prst="rect">
            <a:avLst/>
          </a:prstGeom>
          <a:noFill/>
          <a:ln>
            <a:noFill/>
          </a:ln>
        </p:spPr>
      </p:pic>
      <p:sp>
        <p:nvSpPr>
          <p:cNvPr id="2" name="Title Placeholder 1"/>
          <p:cNvSpPr>
            <a:spLocks noGrp="1"/>
          </p:cNvSpPr>
          <p:nvPr>
            <p:ph type="title"/>
          </p:nvPr>
        </p:nvSpPr>
        <p:spPr>
          <a:xfrm>
            <a:off x="1341120" y="265176"/>
            <a:ext cx="9509759" cy="1088136"/>
          </a:xfrm>
          <a:prstGeom prst="rect">
            <a:avLst/>
          </a:prstGeom>
        </p:spPr>
        <p:txBody>
          <a:bodyPr vert="horz" lIns="91440" tIns="45720" rIns="9144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341120" y="1572768"/>
            <a:ext cx="9509760" cy="41422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2"/>
          </p:nvPr>
        </p:nvSpPr>
        <p:spPr>
          <a:xfrm>
            <a:off x="8875776" y="6601968"/>
            <a:ext cx="960120" cy="237744"/>
          </a:xfrm>
          <a:prstGeom prst="rect">
            <a:avLst/>
          </a:prstGeom>
        </p:spPr>
        <p:txBody>
          <a:bodyPr vert="horz" lIns="91440" tIns="45720" rIns="91440" bIns="45720" rtlCol="0" anchor="ctr"/>
          <a:lstStyle>
            <a:lvl1pPr algn="l">
              <a:defRPr sz="800" cap="all" baseline="0">
                <a:solidFill>
                  <a:schemeClr val="tx1"/>
                </a:solidFill>
              </a:defRPr>
            </a:lvl1pPr>
          </a:lstStyle>
          <a:p>
            <a:fld id="{5586B75A-687E-405C-8A0B-8D00578BA2C3}" type="datetime1">
              <a:rPr lang="en-US"/>
              <a:pPr/>
              <a:t>3/21/2016</a:t>
            </a:fld>
            <a:endParaRPr/>
          </a:p>
        </p:txBody>
      </p:sp>
      <p:sp>
        <p:nvSpPr>
          <p:cNvPr id="5" name="Footer Placeholder 4"/>
          <p:cNvSpPr>
            <a:spLocks noGrp="1"/>
          </p:cNvSpPr>
          <p:nvPr>
            <p:ph type="ftr" sz="quarter" idx="3"/>
          </p:nvPr>
        </p:nvSpPr>
        <p:spPr>
          <a:xfrm>
            <a:off x="1341120" y="6601968"/>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endParaRPr/>
          </a:p>
        </p:txBody>
      </p:sp>
      <p:sp>
        <p:nvSpPr>
          <p:cNvPr id="6" name="Slide Number Placeholder 5"/>
          <p:cNvSpPr>
            <a:spLocks noGrp="1"/>
          </p:cNvSpPr>
          <p:nvPr>
            <p:ph type="sldNum" sz="quarter" idx="4"/>
          </p:nvPr>
        </p:nvSpPr>
        <p:spPr>
          <a:xfrm>
            <a:off x="10210800" y="6601968"/>
            <a:ext cx="640080" cy="237744"/>
          </a:xfrm>
          <a:prstGeom prst="rect">
            <a:avLst/>
          </a:prstGeom>
        </p:spPr>
        <p:txBody>
          <a:bodyPr vert="horz" lIns="91440" tIns="45720" rIns="91440" bIns="45720" rtlCol="0" anchor="ctr"/>
          <a:lstStyle>
            <a:lvl1pPr algn="r">
              <a:defRPr sz="800" cap="all" baseline="0">
                <a:solidFill>
                  <a:schemeClr val="tx1"/>
                </a:solidFill>
              </a:defRPr>
            </a:lvl1pPr>
          </a:lstStyle>
          <a:p>
            <a:fld id="{4FAB73BC-B049-4115-A692-8D63A059BFB8}" type="slidenum">
              <a:rPr/>
              <a:pPr/>
              <a:t>‹#›</a:t>
            </a:fld>
            <a:endParaRPr/>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800" kern="1200">
          <a:solidFill>
            <a:schemeClr val="accent2">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gif"/><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23047" y="2040351"/>
            <a:ext cx="10966850" cy="2052431"/>
          </a:xfrm>
        </p:spPr>
        <p:txBody>
          <a:bodyPr/>
          <a:lstStyle/>
          <a:p>
            <a:r>
              <a:rPr lang="en-GB" sz="2800" dirty="0">
                <a:latin typeface="Adobe Fan Heiti Std B" panose="020B0700000000000000" pitchFamily="34" charset="-128"/>
                <a:ea typeface="Adobe Fan Heiti Std B" panose="020B0700000000000000" pitchFamily="34" charset="-128"/>
              </a:rPr>
              <a:t>An Echo-Sounding Wireless Sensor Network for </a:t>
            </a:r>
            <a:r>
              <a:rPr lang="en-GB" sz="2800" dirty="0" smtClean="0">
                <a:latin typeface="Adobe Fan Heiti Std B" panose="020B0700000000000000" pitchFamily="34" charset="-128"/>
                <a:ea typeface="Adobe Fan Heiti Std B" panose="020B0700000000000000" pitchFamily="34" charset="-128"/>
              </a:rPr>
              <a:t/>
            </a:r>
            <a:br>
              <a:rPr lang="en-GB" sz="2800" dirty="0" smtClean="0">
                <a:latin typeface="Adobe Fan Heiti Std B" panose="020B0700000000000000" pitchFamily="34" charset="-128"/>
                <a:ea typeface="Adobe Fan Heiti Std B" panose="020B0700000000000000" pitchFamily="34" charset="-128"/>
              </a:rPr>
            </a:br>
            <a:r>
              <a:rPr lang="en-GB" sz="2800" dirty="0" smtClean="0">
                <a:latin typeface="Adobe Fan Heiti Std B" panose="020B0700000000000000" pitchFamily="34" charset="-128"/>
                <a:ea typeface="Adobe Fan Heiti Std B" panose="020B0700000000000000" pitchFamily="34" charset="-128"/>
              </a:rPr>
              <a:t>the </a:t>
            </a:r>
            <a:r>
              <a:rPr lang="en-GB" sz="2800" dirty="0">
                <a:latin typeface="Adobe Fan Heiti Std B" panose="020B0700000000000000" pitchFamily="34" charset="-128"/>
                <a:ea typeface="Adobe Fan Heiti Std B" panose="020B0700000000000000" pitchFamily="34" charset="-128"/>
              </a:rPr>
              <a:t>Monitoring of Underwater Sediment Transport</a:t>
            </a:r>
            <a:endParaRPr lang="en-US" sz="2800" dirty="0">
              <a:latin typeface="Adobe Fan Heiti Std B" panose="020B0700000000000000" pitchFamily="34" charset="-128"/>
              <a:ea typeface="Adobe Fan Heiti Std B" panose="020B0700000000000000" pitchFamily="34" charset="-128"/>
            </a:endParaRPr>
          </a:p>
        </p:txBody>
      </p:sp>
      <p:pic>
        <p:nvPicPr>
          <p:cNvPr id="5" name="Picture 2" descr="https://appliedcomputin.files.wordpress.com/2014/12/ac-logo-with-uwtsd-swansea.gif?w=280&amp;h=29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72972" y="185057"/>
            <a:ext cx="2667000" cy="27908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6" name="TextBox 5"/>
          <p:cNvSpPr txBox="1"/>
          <p:nvPr/>
        </p:nvSpPr>
        <p:spPr>
          <a:xfrm>
            <a:off x="2361786" y="4092782"/>
            <a:ext cx="7489372" cy="2585323"/>
          </a:xfrm>
          <a:prstGeom prst="rect">
            <a:avLst/>
          </a:prstGeom>
          <a:noFill/>
        </p:spPr>
        <p:txBody>
          <a:bodyPr wrap="square" rtlCol="0">
            <a:spAutoFit/>
          </a:bodyPr>
          <a:lstStyle/>
          <a:p>
            <a:pPr algn="ctr"/>
            <a:endParaRPr lang="en-GB" sz="1600" b="1" dirty="0" smtClean="0"/>
          </a:p>
          <a:p>
            <a:pPr algn="ctr"/>
            <a:r>
              <a:rPr lang="en-GB" sz="1600" b="1" dirty="0" smtClean="0"/>
              <a:t>Archie J. Watt</a:t>
            </a:r>
          </a:p>
          <a:p>
            <a:pPr algn="ctr"/>
            <a:endParaRPr lang="en-GB" sz="1600" b="1" u="sng" dirty="0" smtClean="0"/>
          </a:p>
          <a:p>
            <a:pPr algn="ctr"/>
            <a:r>
              <a:rPr lang="en-GB" sz="1600" b="1" u="sng" dirty="0" smtClean="0"/>
              <a:t>Supervisors</a:t>
            </a:r>
          </a:p>
          <a:p>
            <a:pPr algn="ctr"/>
            <a:endParaRPr lang="en-GB" sz="1600" b="1" u="sng" dirty="0" smtClean="0"/>
          </a:p>
          <a:p>
            <a:pPr algn="ctr"/>
            <a:r>
              <a:rPr lang="en-GB" sz="1600" b="1" dirty="0" smtClean="0"/>
              <a:t>Dr Carlene </a:t>
            </a:r>
            <a:r>
              <a:rPr lang="en-GB" sz="1600" b="1" dirty="0" smtClean="0"/>
              <a:t>Campbell</a:t>
            </a:r>
          </a:p>
          <a:p>
            <a:pPr algn="ctr"/>
            <a:r>
              <a:rPr lang="en-GB" sz="1600" b="1" dirty="0" smtClean="0"/>
              <a:t>Professor </a:t>
            </a:r>
            <a:r>
              <a:rPr lang="en-GB" sz="1600" b="1" dirty="0" smtClean="0"/>
              <a:t>Stephen Hole</a:t>
            </a:r>
          </a:p>
          <a:p>
            <a:pPr algn="ctr"/>
            <a:r>
              <a:rPr lang="en-GB" sz="1600" b="1" dirty="0" smtClean="0"/>
              <a:t>Professor Ian Wells</a:t>
            </a:r>
          </a:p>
          <a:p>
            <a:pPr algn="ctr"/>
            <a:r>
              <a:rPr lang="en-GB" sz="1600" b="1" dirty="0" smtClean="0"/>
              <a:t>Professor Mike Phillips</a:t>
            </a:r>
          </a:p>
          <a:p>
            <a:pPr algn="ctr"/>
            <a:endParaRPr lang="en-GB" b="1" dirty="0"/>
          </a:p>
        </p:txBody>
      </p:sp>
    </p:spTree>
    <p:extLst>
      <p:ext uri="{BB962C8B-B14F-4D97-AF65-F5344CB8AC3E}">
        <p14:creationId xmlns:p14="http://schemas.microsoft.com/office/powerpoint/2010/main" val="1503902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Contents</a:t>
            </a:r>
            <a:endParaRPr lang="en-US" dirty="0"/>
          </a:p>
        </p:txBody>
      </p:sp>
      <p:sp>
        <p:nvSpPr>
          <p:cNvPr id="3" name="Content Placeholder 2"/>
          <p:cNvSpPr>
            <a:spLocks noGrp="1"/>
          </p:cNvSpPr>
          <p:nvPr>
            <p:ph idx="1"/>
          </p:nvPr>
        </p:nvSpPr>
        <p:spPr/>
        <p:txBody>
          <a:bodyPr/>
          <a:lstStyle/>
          <a:p>
            <a:r>
              <a:rPr lang="en-US" dirty="0" smtClean="0">
                <a:solidFill>
                  <a:schemeClr val="tx1"/>
                </a:solidFill>
              </a:rPr>
              <a:t>Research Question, Aims, and Objectives</a:t>
            </a:r>
          </a:p>
          <a:p>
            <a:r>
              <a:rPr lang="en-US" dirty="0" smtClean="0">
                <a:solidFill>
                  <a:schemeClr val="tx1"/>
                </a:solidFill>
              </a:rPr>
              <a:t>Coastal Erosion</a:t>
            </a:r>
          </a:p>
          <a:p>
            <a:r>
              <a:rPr lang="en-US" dirty="0" smtClean="0">
                <a:solidFill>
                  <a:schemeClr val="tx1"/>
                </a:solidFill>
              </a:rPr>
              <a:t>Wireless Sensor Networks (WSNs)</a:t>
            </a:r>
          </a:p>
          <a:p>
            <a:r>
              <a:rPr lang="en-US" dirty="0" smtClean="0">
                <a:solidFill>
                  <a:schemeClr val="tx1"/>
                </a:solidFill>
              </a:rPr>
              <a:t>Comparison of WSN Deployments</a:t>
            </a:r>
          </a:p>
          <a:p>
            <a:r>
              <a:rPr lang="en-US" dirty="0" smtClean="0">
                <a:solidFill>
                  <a:schemeClr val="tx1"/>
                </a:solidFill>
              </a:rPr>
              <a:t>Next Research Stages</a:t>
            </a:r>
          </a:p>
          <a:p>
            <a:r>
              <a:rPr lang="en-US" dirty="0" smtClean="0">
                <a:solidFill>
                  <a:schemeClr val="tx1"/>
                </a:solidFill>
              </a:rPr>
              <a:t>Outcomes &amp; Future Work</a:t>
            </a:r>
            <a:endParaRPr lang="en-US" dirty="0">
              <a:solidFill>
                <a:schemeClr val="tx1"/>
              </a:solidFill>
            </a:endParaRPr>
          </a:p>
        </p:txBody>
      </p:sp>
      <p:sp>
        <p:nvSpPr>
          <p:cNvPr id="5" name="Rectangle 4"/>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6" name="Rectangle 5"/>
          <p:cNvSpPr/>
          <p:nvPr/>
        </p:nvSpPr>
        <p:spPr>
          <a:xfrm>
            <a:off x="0" y="6448508"/>
            <a:ext cx="1107881"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Contents</a:t>
            </a:r>
            <a:endParaRPr lang="en-GB" sz="1600" b="1" dirty="0"/>
          </a:p>
        </p:txBody>
      </p:sp>
      <p:sp>
        <p:nvSpPr>
          <p:cNvPr id="7" name="Rectangle 6"/>
          <p:cNvSpPr/>
          <p:nvPr/>
        </p:nvSpPr>
        <p:spPr>
          <a:xfrm>
            <a:off x="111835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Question</a:t>
            </a:r>
            <a:endParaRPr lang="en-GB" b="1" dirty="0"/>
          </a:p>
        </p:txBody>
      </p:sp>
      <p:sp>
        <p:nvSpPr>
          <p:cNvPr id="8" name="Rectangle 7"/>
          <p:cNvSpPr/>
          <p:nvPr/>
        </p:nvSpPr>
        <p:spPr>
          <a:xfrm>
            <a:off x="2348025" y="6448508"/>
            <a:ext cx="946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Aim</a:t>
            </a:r>
            <a:endParaRPr lang="en-GB" b="1" dirty="0"/>
          </a:p>
        </p:txBody>
      </p:sp>
      <p:sp>
        <p:nvSpPr>
          <p:cNvPr id="9" name="Rectangle 8"/>
          <p:cNvSpPr/>
          <p:nvPr/>
        </p:nvSpPr>
        <p:spPr>
          <a:xfrm>
            <a:off x="3294225"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Objectives</a:t>
            </a:r>
            <a:endParaRPr lang="en-GB" sz="1600" b="1" dirty="0"/>
          </a:p>
        </p:txBody>
      </p:sp>
      <p:sp>
        <p:nvSpPr>
          <p:cNvPr id="10" name="Rectangle 9"/>
          <p:cNvSpPr/>
          <p:nvPr/>
        </p:nvSpPr>
        <p:spPr>
          <a:xfrm>
            <a:off x="4513425" y="6448508"/>
            <a:ext cx="1945549"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Literature Review</a:t>
            </a:r>
            <a:endParaRPr lang="en-GB" sz="1600" b="1" dirty="0"/>
          </a:p>
        </p:txBody>
      </p:sp>
      <p:sp>
        <p:nvSpPr>
          <p:cNvPr id="11" name="Rectangle 10"/>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Timeline</a:t>
            </a:r>
            <a:endParaRPr lang="en-GB" sz="1400" b="1" dirty="0"/>
          </a:p>
        </p:txBody>
      </p:sp>
      <p:sp>
        <p:nvSpPr>
          <p:cNvPr id="12" name="Rectangle 11"/>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3" name="Rectangle 12"/>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Tree>
    <p:extLst>
      <p:ext uri="{BB962C8B-B14F-4D97-AF65-F5344CB8AC3E}">
        <p14:creationId xmlns:p14="http://schemas.microsoft.com/office/powerpoint/2010/main" val="3327456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Research Question</a:t>
            </a:r>
            <a:endParaRPr lang="en-US" dirty="0"/>
          </a:p>
        </p:txBody>
      </p:sp>
      <p:sp>
        <p:nvSpPr>
          <p:cNvPr id="3" name="Content Placeholder 2"/>
          <p:cNvSpPr>
            <a:spLocks noGrp="1"/>
          </p:cNvSpPr>
          <p:nvPr>
            <p:ph idx="1"/>
          </p:nvPr>
        </p:nvSpPr>
        <p:spPr/>
        <p:txBody>
          <a:bodyPr/>
          <a:lstStyle/>
          <a:p>
            <a:pPr marL="45720" indent="0">
              <a:buNone/>
            </a:pPr>
            <a:r>
              <a:rPr lang="en-GB" dirty="0" smtClean="0">
                <a:solidFill>
                  <a:schemeClr val="tx1"/>
                </a:solidFill>
              </a:rPr>
              <a:t>How can underwater sediment transport processes be monitored on a </a:t>
            </a:r>
            <a:r>
              <a:rPr lang="en-GB" u="sng" dirty="0" smtClean="0">
                <a:solidFill>
                  <a:schemeClr val="tx1"/>
                </a:solidFill>
              </a:rPr>
              <a:t>regular basis</a:t>
            </a:r>
            <a:r>
              <a:rPr lang="en-GB" dirty="0" smtClean="0">
                <a:solidFill>
                  <a:schemeClr val="tx1"/>
                </a:solidFill>
              </a:rPr>
              <a:t> over a </a:t>
            </a:r>
            <a:r>
              <a:rPr lang="en-GB" u="sng" dirty="0" smtClean="0">
                <a:solidFill>
                  <a:schemeClr val="tx1"/>
                </a:solidFill>
              </a:rPr>
              <a:t>long period of time</a:t>
            </a:r>
            <a:r>
              <a:rPr lang="en-GB" dirty="0" smtClean="0">
                <a:solidFill>
                  <a:schemeClr val="tx1"/>
                </a:solidFill>
              </a:rPr>
              <a:t>?</a:t>
            </a:r>
            <a:endParaRPr lang="en-US" dirty="0">
              <a:solidFill>
                <a:schemeClr val="tx1"/>
              </a:solidFill>
            </a:endParaRPr>
          </a:p>
        </p:txBody>
      </p:sp>
      <p:sp>
        <p:nvSpPr>
          <p:cNvPr id="5" name="Rectangle 4"/>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6" name="Rectangle 5"/>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7" name="Rectangle 6"/>
          <p:cNvSpPr/>
          <p:nvPr/>
        </p:nvSpPr>
        <p:spPr>
          <a:xfrm>
            <a:off x="1118353" y="6448508"/>
            <a:ext cx="1219200"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Question</a:t>
            </a:r>
            <a:endParaRPr lang="en-GB" b="1" dirty="0"/>
          </a:p>
        </p:txBody>
      </p:sp>
      <p:sp>
        <p:nvSpPr>
          <p:cNvPr id="8" name="Rectangle 7"/>
          <p:cNvSpPr/>
          <p:nvPr/>
        </p:nvSpPr>
        <p:spPr>
          <a:xfrm>
            <a:off x="2348025" y="6448508"/>
            <a:ext cx="946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Aim</a:t>
            </a:r>
            <a:endParaRPr lang="en-GB" b="1" dirty="0"/>
          </a:p>
        </p:txBody>
      </p:sp>
      <p:sp>
        <p:nvSpPr>
          <p:cNvPr id="9" name="Rectangle 8"/>
          <p:cNvSpPr/>
          <p:nvPr/>
        </p:nvSpPr>
        <p:spPr>
          <a:xfrm>
            <a:off x="3294225"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Objectives</a:t>
            </a:r>
            <a:endParaRPr lang="en-GB" sz="1600" b="1" dirty="0"/>
          </a:p>
        </p:txBody>
      </p:sp>
      <p:sp>
        <p:nvSpPr>
          <p:cNvPr id="10" name="Rectangle 9"/>
          <p:cNvSpPr/>
          <p:nvPr/>
        </p:nvSpPr>
        <p:spPr>
          <a:xfrm>
            <a:off x="4513425" y="6448508"/>
            <a:ext cx="1945549"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Literature Review</a:t>
            </a:r>
            <a:endParaRPr lang="en-GB" sz="1600" b="1" dirty="0"/>
          </a:p>
        </p:txBody>
      </p:sp>
      <p:sp>
        <p:nvSpPr>
          <p:cNvPr id="11" name="Rectangle 10"/>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p>
        </p:txBody>
      </p:sp>
      <p:sp>
        <p:nvSpPr>
          <p:cNvPr id="12" name="Rectangle 11"/>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3" name="Rectangle 12"/>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Tree>
    <p:extLst>
      <p:ext uri="{BB962C8B-B14F-4D97-AF65-F5344CB8AC3E}">
        <p14:creationId xmlns:p14="http://schemas.microsoft.com/office/powerpoint/2010/main" val="453692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Research Aim</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4"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marL="45720" indent="0">
              <a:buNone/>
            </a:pPr>
            <a:r>
              <a:rPr lang="en-GB" dirty="0">
                <a:solidFill>
                  <a:schemeClr val="tx1"/>
                </a:solidFill>
              </a:rPr>
              <a:t>The core aim of this research is to design and evaluate a wireless sensor network (WSN) for </a:t>
            </a:r>
            <a:r>
              <a:rPr lang="en-GB" dirty="0" smtClean="0">
                <a:solidFill>
                  <a:schemeClr val="tx1"/>
                </a:solidFill>
              </a:rPr>
              <a:t>measuring long term </a:t>
            </a:r>
            <a:r>
              <a:rPr lang="en-GB" dirty="0">
                <a:solidFill>
                  <a:schemeClr val="tx1"/>
                </a:solidFill>
              </a:rPr>
              <a:t>underwater sediment </a:t>
            </a:r>
            <a:r>
              <a:rPr lang="en-GB" dirty="0" smtClean="0">
                <a:solidFill>
                  <a:schemeClr val="tx1"/>
                </a:solidFill>
              </a:rPr>
              <a:t>transport.</a:t>
            </a:r>
            <a:endParaRPr lang="en-US" dirty="0">
              <a:solidFill>
                <a:schemeClr val="tx1"/>
              </a:solidFill>
            </a:endParaRPr>
          </a:p>
        </p:txBody>
      </p:sp>
    </p:spTree>
    <p:extLst>
      <p:ext uri="{BB962C8B-B14F-4D97-AF65-F5344CB8AC3E}">
        <p14:creationId xmlns:p14="http://schemas.microsoft.com/office/powerpoint/2010/main" val="1689357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Objectives</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2"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r>
              <a:rPr lang="en-GB" dirty="0" smtClean="0">
                <a:solidFill>
                  <a:schemeClr val="tx1"/>
                </a:solidFill>
              </a:rPr>
              <a:t>Develop a thorough understanding of wireless sensor networks (WSNs) and their applications in monitoring environmental processes.</a:t>
            </a:r>
          </a:p>
          <a:p>
            <a:r>
              <a:rPr lang="en-GB" dirty="0" smtClean="0">
                <a:solidFill>
                  <a:schemeClr val="tx1"/>
                </a:solidFill>
              </a:rPr>
              <a:t>Research examples of previous WSN systems developed for similar use-cases in order to establish optimal approaches and potential problems that could be faced.</a:t>
            </a:r>
            <a:endParaRPr lang="en-US" dirty="0" smtClean="0">
              <a:solidFill>
                <a:schemeClr val="tx1"/>
              </a:solidFill>
            </a:endParaRPr>
          </a:p>
          <a:p>
            <a:pPr lvl="0"/>
            <a:r>
              <a:rPr lang="en-GB" dirty="0" smtClean="0">
                <a:solidFill>
                  <a:schemeClr val="tx1"/>
                </a:solidFill>
              </a:rPr>
              <a:t>Comparatively assess different types of WSN deployments that would be appropriate for the use-case of this research.</a:t>
            </a:r>
            <a:endParaRPr lang="en-US" dirty="0" smtClean="0">
              <a:solidFill>
                <a:schemeClr val="tx1"/>
              </a:solidFill>
            </a:endParaRPr>
          </a:p>
          <a:p>
            <a:pPr lvl="0"/>
            <a:r>
              <a:rPr lang="en-GB" dirty="0" smtClean="0">
                <a:solidFill>
                  <a:schemeClr val="tx1"/>
                </a:solidFill>
              </a:rPr>
              <a:t>Design and implement a WSN capable of monitoring underwater sediment transport on a regular basis over a long time period.</a:t>
            </a:r>
            <a:endParaRPr lang="en-US" dirty="0" smtClean="0">
              <a:solidFill>
                <a:schemeClr val="tx1"/>
              </a:solidFill>
            </a:endParaRPr>
          </a:p>
          <a:p>
            <a:pPr lvl="0"/>
            <a:r>
              <a:rPr lang="en-GB" dirty="0" smtClean="0">
                <a:solidFill>
                  <a:schemeClr val="tx1"/>
                </a:solidFill>
              </a:rPr>
              <a:t>Critically evaluate the performance of the developed system by means of testing in a lab environment and possibly a small field trial.</a:t>
            </a:r>
            <a:endParaRPr lang="en-US" dirty="0">
              <a:solidFill>
                <a:schemeClr val="tx1"/>
              </a:solidFill>
            </a:endParaRPr>
          </a:p>
        </p:txBody>
      </p:sp>
    </p:spTree>
    <p:extLst>
      <p:ext uri="{BB962C8B-B14F-4D97-AF65-F5344CB8AC3E}">
        <p14:creationId xmlns:p14="http://schemas.microsoft.com/office/powerpoint/2010/main" val="391509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Coastal Erosion</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3"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endParaRPr lang="en-US" dirty="0"/>
          </a:p>
        </p:txBody>
      </p:sp>
      <p:sp>
        <p:nvSpPr>
          <p:cNvPr id="14" name="Content Placeholder 2"/>
          <p:cNvSpPr txBox="1">
            <a:spLocks/>
          </p:cNvSpPr>
          <p:nvPr/>
        </p:nvSpPr>
        <p:spPr>
          <a:xfrm>
            <a:off x="1493520" y="17251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r>
              <a:rPr lang="en-GB" dirty="0" smtClean="0">
                <a:solidFill>
                  <a:schemeClr val="tx1"/>
                </a:solidFill>
              </a:rPr>
              <a:t>Coastal erosion is becoming an increasingly common and destructive occurrence worldwide due to rising sea levels.</a:t>
            </a:r>
          </a:p>
          <a:p>
            <a:pPr lvl="0"/>
            <a:r>
              <a:rPr lang="en-GB" dirty="0" smtClean="0">
                <a:solidFill>
                  <a:schemeClr val="tx1"/>
                </a:solidFill>
              </a:rPr>
              <a:t>Huge amounts of money are spent every year protecting beaches against the effects of such processes.</a:t>
            </a:r>
          </a:p>
        </p:txBody>
      </p:sp>
      <p:pic>
        <p:nvPicPr>
          <p:cNvPr id="15" name="Picture 14" descr="Picture3.jpg"/>
          <p:cNvPicPr/>
          <p:nvPr/>
        </p:nvPicPr>
        <p:blipFill>
          <a:blip r:embed="rId2" cstate="print"/>
          <a:stretch>
            <a:fillRect/>
          </a:stretch>
        </p:blipFill>
        <p:spPr>
          <a:xfrm>
            <a:off x="1914299" y="3286108"/>
            <a:ext cx="3571900" cy="2428892"/>
          </a:xfrm>
          <a:prstGeom prst="rect">
            <a:avLst/>
          </a:prstGeom>
        </p:spPr>
      </p:pic>
      <p:pic>
        <p:nvPicPr>
          <p:cNvPr id="16" name="Picture 4" descr="http://www.aaas.org/news/releases/2006/images/1204alaska_444_lg.jpg"/>
          <p:cNvPicPr>
            <a:picLocks noChangeAspect="1" noChangeArrowheads="1"/>
          </p:cNvPicPr>
          <p:nvPr/>
        </p:nvPicPr>
        <p:blipFill>
          <a:blip r:embed="rId3" cstate="print"/>
          <a:srcRect l="3183" r="23605"/>
          <a:stretch>
            <a:fillRect/>
          </a:stretch>
        </p:blipFill>
        <p:spPr bwMode="auto">
          <a:xfrm>
            <a:off x="5987645" y="3286108"/>
            <a:ext cx="2815533" cy="2428892"/>
          </a:xfrm>
          <a:prstGeom prst="rect">
            <a:avLst/>
          </a:prstGeom>
          <a:noFill/>
        </p:spPr>
      </p:pic>
      <p:sp>
        <p:nvSpPr>
          <p:cNvPr id="12" name="TextBox 11"/>
          <p:cNvSpPr txBox="1"/>
          <p:nvPr/>
        </p:nvSpPr>
        <p:spPr>
          <a:xfrm>
            <a:off x="2821125" y="6085367"/>
            <a:ext cx="7072472" cy="307777"/>
          </a:xfrm>
          <a:prstGeom prst="rect">
            <a:avLst/>
          </a:prstGeom>
          <a:noFill/>
        </p:spPr>
        <p:txBody>
          <a:bodyPr wrap="square" rtlCol="0">
            <a:spAutoFit/>
          </a:bodyPr>
          <a:lstStyle/>
          <a:p>
            <a:pPr algn="ctr"/>
            <a:r>
              <a:rPr lang="en-GB" sz="1400" dirty="0" smtClean="0"/>
              <a:t>Photos courtesy of Prof. Mike Phillips</a:t>
            </a:r>
            <a:endParaRPr lang="en-GB" sz="1400" dirty="0"/>
          </a:p>
        </p:txBody>
      </p:sp>
    </p:spTree>
    <p:extLst>
      <p:ext uri="{BB962C8B-B14F-4D97-AF65-F5344CB8AC3E}">
        <p14:creationId xmlns:p14="http://schemas.microsoft.com/office/powerpoint/2010/main" val="3199069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Monitoring Coastal Erosion</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3"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endParaRPr lang="en-US" dirty="0"/>
          </a:p>
        </p:txBody>
      </p:sp>
      <p:sp>
        <p:nvSpPr>
          <p:cNvPr id="14" name="Content Placeholder 2"/>
          <p:cNvSpPr txBox="1">
            <a:spLocks/>
          </p:cNvSpPr>
          <p:nvPr/>
        </p:nvSpPr>
        <p:spPr>
          <a:xfrm>
            <a:off x="1485282" y="1829794"/>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r>
              <a:rPr lang="en-GB" dirty="0">
                <a:solidFill>
                  <a:schemeClr val="tx1"/>
                </a:solidFill>
              </a:rPr>
              <a:t>Current methods of monitoring coastal erosion are restricted to measurements of affected </a:t>
            </a:r>
            <a:r>
              <a:rPr lang="en-GB" dirty="0" smtClean="0">
                <a:solidFill>
                  <a:schemeClr val="tx1"/>
                </a:solidFill>
              </a:rPr>
              <a:t>areas.</a:t>
            </a:r>
          </a:p>
          <a:p>
            <a:pPr lvl="0"/>
            <a:r>
              <a:rPr lang="en-GB" dirty="0" smtClean="0">
                <a:solidFill>
                  <a:schemeClr val="tx1"/>
                </a:solidFill>
              </a:rPr>
              <a:t>Whilst </a:t>
            </a:r>
            <a:r>
              <a:rPr lang="en-GB" dirty="0">
                <a:solidFill>
                  <a:schemeClr val="tx1"/>
                </a:solidFill>
              </a:rPr>
              <a:t>this makes it possible to quantify the effects that erosion have on the coastline, it only provides a partial view of this phenomenon, due to the inability to measure what is occurring beneath the sea’s </a:t>
            </a:r>
            <a:r>
              <a:rPr lang="en-GB" dirty="0" smtClean="0">
                <a:solidFill>
                  <a:schemeClr val="tx1"/>
                </a:solidFill>
              </a:rPr>
              <a:t>surface.</a:t>
            </a:r>
          </a:p>
        </p:txBody>
      </p:sp>
    </p:spTree>
    <p:extLst>
      <p:ext uri="{BB962C8B-B14F-4D97-AF65-F5344CB8AC3E}">
        <p14:creationId xmlns:p14="http://schemas.microsoft.com/office/powerpoint/2010/main" val="1832530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Beach Profile Modelling</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3"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endParaRPr lang="en-US" dirty="0"/>
          </a:p>
        </p:txBody>
      </p:sp>
      <p:sp>
        <p:nvSpPr>
          <p:cNvPr id="14" name="Content Placeholder 2"/>
          <p:cNvSpPr txBox="1">
            <a:spLocks/>
          </p:cNvSpPr>
          <p:nvPr/>
        </p:nvSpPr>
        <p:spPr>
          <a:xfrm>
            <a:off x="1493520" y="17251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endParaRPr lang="en-GB" dirty="0" smtClean="0">
              <a:solidFill>
                <a:schemeClr val="tx1"/>
              </a:solidFill>
            </a:endParaRPr>
          </a:p>
        </p:txBody>
      </p:sp>
      <p:sp>
        <p:nvSpPr>
          <p:cNvPr id="15" name="Content Placeholder 2"/>
          <p:cNvSpPr txBox="1">
            <a:spLocks/>
          </p:cNvSpPr>
          <p:nvPr/>
        </p:nvSpPr>
        <p:spPr>
          <a:xfrm>
            <a:off x="1493520" y="1829794"/>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r>
              <a:rPr lang="en-GB" dirty="0" smtClean="0">
                <a:solidFill>
                  <a:schemeClr val="tx1"/>
                </a:solidFill>
              </a:rPr>
              <a:t>The submerged beach profile is generally modelled by describing two ‘zones’:</a:t>
            </a:r>
          </a:p>
          <a:p>
            <a:pPr lvl="1">
              <a:buFont typeface="Wingdings" panose="05000000000000000000" pitchFamily="2" charset="2"/>
              <a:buChar char="Ø"/>
            </a:pPr>
            <a:r>
              <a:rPr lang="en-GB" b="1" dirty="0" smtClean="0">
                <a:solidFill>
                  <a:schemeClr val="tx1"/>
                </a:solidFill>
              </a:rPr>
              <a:t>Near-shore zone </a:t>
            </a:r>
            <a:r>
              <a:rPr lang="en-GB" dirty="0" smtClean="0">
                <a:solidFill>
                  <a:schemeClr val="tx1"/>
                </a:solidFill>
              </a:rPr>
              <a:t>– active movement of sediment</a:t>
            </a:r>
          </a:p>
          <a:p>
            <a:pPr lvl="1">
              <a:buFont typeface="Wingdings" panose="05000000000000000000" pitchFamily="2" charset="2"/>
              <a:buChar char="Ø"/>
            </a:pPr>
            <a:r>
              <a:rPr lang="en-GB" b="1" dirty="0" smtClean="0">
                <a:solidFill>
                  <a:schemeClr val="tx1"/>
                </a:solidFill>
              </a:rPr>
              <a:t>Offshore zone</a:t>
            </a:r>
            <a:r>
              <a:rPr lang="en-GB" dirty="0" smtClean="0">
                <a:solidFill>
                  <a:schemeClr val="tx1"/>
                </a:solidFill>
              </a:rPr>
              <a:t> – inactive movement of sediment</a:t>
            </a:r>
          </a:p>
          <a:p>
            <a:r>
              <a:rPr lang="en-GB" dirty="0" smtClean="0">
                <a:solidFill>
                  <a:schemeClr val="tx1"/>
                </a:solidFill>
              </a:rPr>
              <a:t>These two zones are divided by what is known as the depth of closure.</a:t>
            </a:r>
          </a:p>
          <a:p>
            <a:r>
              <a:rPr lang="en-GB" dirty="0" smtClean="0">
                <a:solidFill>
                  <a:schemeClr val="tx1"/>
                </a:solidFill>
              </a:rPr>
              <a:t>Being able to measure this divider would enable the gathering of useful data relating to sediment movement on the seabed, thus enabling a better understanding and more accurate measurements of coastal erosion.</a:t>
            </a:r>
            <a:endParaRPr lang="en-GB" dirty="0">
              <a:solidFill>
                <a:schemeClr val="tx1"/>
              </a:solidFill>
            </a:endParaRPr>
          </a:p>
        </p:txBody>
      </p:sp>
    </p:spTree>
    <p:extLst>
      <p:ext uri="{BB962C8B-B14F-4D97-AF65-F5344CB8AC3E}">
        <p14:creationId xmlns:p14="http://schemas.microsoft.com/office/powerpoint/2010/main" val="3239508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Depth of Closure</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3"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endParaRPr lang="en-US" dirty="0"/>
          </a:p>
        </p:txBody>
      </p:sp>
      <p:sp>
        <p:nvSpPr>
          <p:cNvPr id="14" name="Content Placeholder 2"/>
          <p:cNvSpPr txBox="1">
            <a:spLocks/>
          </p:cNvSpPr>
          <p:nvPr/>
        </p:nvSpPr>
        <p:spPr>
          <a:xfrm>
            <a:off x="1493520" y="17251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endParaRPr lang="en-GB" dirty="0" smtClean="0">
              <a:solidFill>
                <a:schemeClr val="tx1"/>
              </a:solidFill>
            </a:endParaRPr>
          </a:p>
        </p:txBody>
      </p:sp>
      <p:grpSp>
        <p:nvGrpSpPr>
          <p:cNvPr id="16" name="Group 2"/>
          <p:cNvGrpSpPr>
            <a:grpSpLocks/>
          </p:cNvGrpSpPr>
          <p:nvPr/>
        </p:nvGrpSpPr>
        <p:grpSpPr bwMode="auto">
          <a:xfrm>
            <a:off x="2414921" y="1725168"/>
            <a:ext cx="7362156" cy="3989832"/>
            <a:chOff x="3090" y="1498"/>
            <a:chExt cx="5670" cy="3555"/>
          </a:xfrm>
        </p:grpSpPr>
        <p:sp>
          <p:nvSpPr>
            <p:cNvPr id="17" name="Rectangle 3"/>
            <p:cNvSpPr>
              <a:spLocks noChangeArrowheads="1"/>
            </p:cNvSpPr>
            <p:nvPr/>
          </p:nvSpPr>
          <p:spPr bwMode="auto">
            <a:xfrm>
              <a:off x="3090" y="1513"/>
              <a:ext cx="5670" cy="3525"/>
            </a:xfrm>
            <a:prstGeom prst="rect">
              <a:avLst/>
            </a:prstGeom>
            <a:solidFill>
              <a:srgbClr val="F2F2F2"/>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8" name="Freeform 4"/>
            <p:cNvSpPr>
              <a:spLocks/>
            </p:cNvSpPr>
            <p:nvPr/>
          </p:nvSpPr>
          <p:spPr bwMode="auto">
            <a:xfrm>
              <a:off x="4527" y="1528"/>
              <a:ext cx="444" cy="3525"/>
            </a:xfrm>
            <a:custGeom>
              <a:avLst/>
              <a:gdLst/>
              <a:ahLst/>
              <a:cxnLst>
                <a:cxn ang="0">
                  <a:pos x="164" y="0"/>
                </a:cxn>
                <a:cxn ang="0">
                  <a:pos x="440" y="562"/>
                </a:cxn>
                <a:cxn ang="0">
                  <a:pos x="139" y="1338"/>
                </a:cxn>
                <a:cxn ang="0">
                  <a:pos x="277" y="1827"/>
                </a:cxn>
                <a:cxn ang="0">
                  <a:pos x="302" y="2278"/>
                </a:cxn>
                <a:cxn ang="0">
                  <a:pos x="27" y="2415"/>
                </a:cxn>
                <a:cxn ang="0">
                  <a:pos x="139" y="2691"/>
                </a:cxn>
                <a:cxn ang="0">
                  <a:pos x="227" y="3117"/>
                </a:cxn>
                <a:cxn ang="0">
                  <a:pos x="164" y="3329"/>
                </a:cxn>
                <a:cxn ang="0">
                  <a:pos x="164" y="3525"/>
                </a:cxn>
              </a:cxnLst>
              <a:rect l="0" t="0" r="r" b="b"/>
              <a:pathLst>
                <a:path w="444" h="3525">
                  <a:moveTo>
                    <a:pt x="164" y="0"/>
                  </a:moveTo>
                  <a:cubicBezTo>
                    <a:pt x="304" y="169"/>
                    <a:pt x="444" y="339"/>
                    <a:pt x="440" y="562"/>
                  </a:cubicBezTo>
                  <a:cubicBezTo>
                    <a:pt x="436" y="785"/>
                    <a:pt x="166" y="1127"/>
                    <a:pt x="139" y="1338"/>
                  </a:cubicBezTo>
                  <a:cubicBezTo>
                    <a:pt x="112" y="1549"/>
                    <a:pt x="250" y="1670"/>
                    <a:pt x="277" y="1827"/>
                  </a:cubicBezTo>
                  <a:cubicBezTo>
                    <a:pt x="304" y="1984"/>
                    <a:pt x="344" y="2180"/>
                    <a:pt x="302" y="2278"/>
                  </a:cubicBezTo>
                  <a:cubicBezTo>
                    <a:pt x="260" y="2376"/>
                    <a:pt x="54" y="2346"/>
                    <a:pt x="27" y="2415"/>
                  </a:cubicBezTo>
                  <a:cubicBezTo>
                    <a:pt x="0" y="2484"/>
                    <a:pt x="106" y="2574"/>
                    <a:pt x="139" y="2691"/>
                  </a:cubicBezTo>
                  <a:cubicBezTo>
                    <a:pt x="172" y="2808"/>
                    <a:pt x="223" y="3011"/>
                    <a:pt x="227" y="3117"/>
                  </a:cubicBezTo>
                  <a:cubicBezTo>
                    <a:pt x="231" y="3223"/>
                    <a:pt x="174" y="3261"/>
                    <a:pt x="164" y="3329"/>
                  </a:cubicBezTo>
                  <a:cubicBezTo>
                    <a:pt x="154" y="3397"/>
                    <a:pt x="166" y="3492"/>
                    <a:pt x="164" y="3525"/>
                  </a:cubicBezTo>
                </a:path>
              </a:pathLst>
            </a:cu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9" name="Text Box 5"/>
            <p:cNvSpPr txBox="1">
              <a:spLocks noChangeArrowheads="1"/>
            </p:cNvSpPr>
            <p:nvPr/>
          </p:nvSpPr>
          <p:spPr bwMode="auto">
            <a:xfrm>
              <a:off x="5230" y="2905"/>
              <a:ext cx="1490" cy="61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dirty="0" smtClean="0">
                  <a:ln>
                    <a:noFill/>
                  </a:ln>
                  <a:solidFill>
                    <a:srgbClr val="000000"/>
                  </a:solidFill>
                  <a:effectLst/>
                </a:rPr>
                <a:t>Near Shore </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dirty="0" smtClean="0">
                  <a:ln>
                    <a:noFill/>
                  </a:ln>
                  <a:solidFill>
                    <a:srgbClr val="000000"/>
                  </a:solidFill>
                  <a:effectLst/>
                </a:rPr>
                <a:t>Zone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100" i="0" u="none" strike="noStrike" cap="none" normalizeH="0" baseline="0" dirty="0" smtClean="0">
                <a:ln>
                  <a:noFill/>
                </a:ln>
                <a:solidFill>
                  <a:schemeClr val="tx1"/>
                </a:solidFill>
                <a:effectLst/>
              </a:endParaRPr>
            </a:p>
          </p:txBody>
        </p:sp>
        <p:sp>
          <p:nvSpPr>
            <p:cNvPr id="20" name="Text Box 6"/>
            <p:cNvSpPr txBox="1">
              <a:spLocks noChangeArrowheads="1"/>
            </p:cNvSpPr>
            <p:nvPr/>
          </p:nvSpPr>
          <p:spPr bwMode="auto">
            <a:xfrm>
              <a:off x="3090" y="2905"/>
              <a:ext cx="1490" cy="61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dirty="0" smtClean="0">
                  <a:ln>
                    <a:noFill/>
                  </a:ln>
                  <a:solidFill>
                    <a:srgbClr val="000000"/>
                  </a:solidFill>
                  <a:effectLst/>
                </a:rPr>
                <a:t>Offshore </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dirty="0" smtClean="0">
                  <a:ln>
                    <a:noFill/>
                  </a:ln>
                  <a:solidFill>
                    <a:srgbClr val="000000"/>
                  </a:solidFill>
                  <a:effectLst/>
                </a:rPr>
                <a:t>Zone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100" i="0" u="none" strike="noStrike" cap="none" normalizeH="0" baseline="0" dirty="0" smtClean="0">
                <a:ln>
                  <a:noFill/>
                </a:ln>
                <a:solidFill>
                  <a:schemeClr val="tx1"/>
                </a:solidFill>
                <a:effectLst/>
              </a:endParaRPr>
            </a:p>
          </p:txBody>
        </p:sp>
        <p:sp>
          <p:nvSpPr>
            <p:cNvPr id="21" name="Text Box 7"/>
            <p:cNvSpPr txBox="1">
              <a:spLocks noChangeArrowheads="1"/>
            </p:cNvSpPr>
            <p:nvPr/>
          </p:nvSpPr>
          <p:spPr bwMode="auto">
            <a:xfrm>
              <a:off x="5409" y="1639"/>
              <a:ext cx="1490" cy="61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smtClean="0">
                  <a:ln>
                    <a:noFill/>
                  </a:ln>
                  <a:solidFill>
                    <a:srgbClr val="000000"/>
                  </a:solidFill>
                  <a:effectLst/>
                </a:rPr>
                <a:t>Closure</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smtClean="0">
                  <a:ln>
                    <a:noFill/>
                  </a:ln>
                  <a:solidFill>
                    <a:srgbClr val="000000"/>
                  </a:solidFill>
                  <a:effectLst/>
                </a:rPr>
                <a:t>Contour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100" i="0" u="none" strike="noStrike" cap="none" normalizeH="0" baseline="0" smtClean="0">
                <a:ln>
                  <a:noFill/>
                </a:ln>
                <a:solidFill>
                  <a:schemeClr val="tx1"/>
                </a:solidFill>
                <a:effectLst/>
              </a:endParaRPr>
            </a:p>
          </p:txBody>
        </p:sp>
        <p:cxnSp>
          <p:nvCxnSpPr>
            <p:cNvPr id="22" name="AutoShape 8"/>
            <p:cNvCxnSpPr>
              <a:cxnSpLocks noChangeShapeType="1"/>
            </p:cNvCxnSpPr>
            <p:nvPr/>
          </p:nvCxnSpPr>
          <p:spPr bwMode="auto">
            <a:xfrm flipH="1">
              <a:off x="4721" y="2116"/>
              <a:ext cx="976" cy="551"/>
            </a:xfrm>
            <a:prstGeom prst="straightConnector1">
              <a:avLst/>
            </a:prstGeom>
            <a:noFill/>
            <a:ln w="9525">
              <a:solidFill>
                <a:srgbClr val="000000"/>
              </a:solidFill>
              <a:round/>
              <a:headEnd/>
              <a:tailEnd type="triangle" w="med" len="med"/>
            </a:ln>
          </p:spPr>
        </p:cxnSp>
        <p:sp>
          <p:nvSpPr>
            <p:cNvPr id="23" name="Freeform 9"/>
            <p:cNvSpPr>
              <a:spLocks/>
            </p:cNvSpPr>
            <p:nvPr/>
          </p:nvSpPr>
          <p:spPr bwMode="auto">
            <a:xfrm>
              <a:off x="6720" y="1498"/>
              <a:ext cx="2040" cy="3540"/>
            </a:xfrm>
            <a:custGeom>
              <a:avLst/>
              <a:gdLst/>
              <a:ahLst/>
              <a:cxnLst>
                <a:cxn ang="0">
                  <a:pos x="1980" y="3540"/>
                </a:cxn>
                <a:cxn ang="0">
                  <a:pos x="1980" y="15"/>
                </a:cxn>
                <a:cxn ang="0">
                  <a:pos x="0" y="30"/>
                </a:cxn>
                <a:cxn ang="0">
                  <a:pos x="105" y="1785"/>
                </a:cxn>
                <a:cxn ang="0">
                  <a:pos x="15" y="3540"/>
                </a:cxn>
                <a:cxn ang="0">
                  <a:pos x="1980" y="3540"/>
                </a:cxn>
              </a:cxnLst>
              <a:rect l="0" t="0" r="r" b="b"/>
              <a:pathLst>
                <a:path w="1980" h="3540">
                  <a:moveTo>
                    <a:pt x="1980" y="3540"/>
                  </a:moveTo>
                  <a:lnTo>
                    <a:pt x="1980" y="15"/>
                  </a:lnTo>
                  <a:cubicBezTo>
                    <a:pt x="1980" y="15"/>
                    <a:pt x="390" y="0"/>
                    <a:pt x="0" y="30"/>
                  </a:cubicBezTo>
                  <a:cubicBezTo>
                    <a:pt x="120" y="510"/>
                    <a:pt x="90" y="450"/>
                    <a:pt x="105" y="1785"/>
                  </a:cubicBezTo>
                  <a:cubicBezTo>
                    <a:pt x="90" y="2850"/>
                    <a:pt x="105" y="3030"/>
                    <a:pt x="15" y="3540"/>
                  </a:cubicBezTo>
                  <a:cubicBezTo>
                    <a:pt x="997" y="3540"/>
                    <a:pt x="1980" y="3540"/>
                    <a:pt x="1980" y="3540"/>
                  </a:cubicBezTo>
                  <a:close/>
                </a:path>
              </a:pathLst>
            </a:custGeom>
            <a:solidFill>
              <a:srgbClr val="FFFFFF"/>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4" name="Text Box 10"/>
            <p:cNvSpPr txBox="1">
              <a:spLocks noChangeArrowheads="1"/>
            </p:cNvSpPr>
            <p:nvPr/>
          </p:nvSpPr>
          <p:spPr bwMode="auto">
            <a:xfrm>
              <a:off x="7073" y="2905"/>
              <a:ext cx="1490" cy="61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smtClean="0">
                  <a:ln>
                    <a:noFill/>
                  </a:ln>
                  <a:solidFill>
                    <a:srgbClr val="000000"/>
                  </a:solidFill>
                  <a:effectLst/>
                </a:rPr>
                <a:t>Visible</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smtClean="0">
                  <a:ln>
                    <a:noFill/>
                  </a:ln>
                  <a:solidFill>
                    <a:srgbClr val="000000"/>
                  </a:solidFill>
                  <a:effectLst/>
                </a:rPr>
                <a:t>Beach</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100" i="0" u="none" strike="noStrike" cap="none" normalizeH="0" baseline="0" smtClean="0">
                <a:ln>
                  <a:noFill/>
                </a:ln>
                <a:solidFill>
                  <a:schemeClr val="tx1"/>
                </a:solidFill>
                <a:effectLst/>
              </a:endParaRPr>
            </a:p>
          </p:txBody>
        </p:sp>
      </p:grpSp>
    </p:spTree>
    <p:extLst>
      <p:ext uri="{BB962C8B-B14F-4D97-AF65-F5344CB8AC3E}">
        <p14:creationId xmlns:p14="http://schemas.microsoft.com/office/powerpoint/2010/main" val="3612608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Wireless Sensor Networks (WSNs)</a:t>
            </a:r>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3" name="Content Placeholder 2"/>
          <p:cNvSpPr txBox="1">
            <a:spLocks/>
          </p:cNvSpPr>
          <p:nvPr/>
        </p:nvSpPr>
        <p:spPr>
          <a:xfrm>
            <a:off x="1341120" y="1572767"/>
            <a:ext cx="9509760" cy="4597373"/>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r>
              <a:rPr lang="en-GB" dirty="0" smtClean="0">
                <a:solidFill>
                  <a:schemeClr val="tx1"/>
                </a:solidFill>
              </a:rPr>
              <a:t>Can generally be described as a network of nodes that co-operatively monitor physical or environmental conditions.</a:t>
            </a:r>
          </a:p>
          <a:p>
            <a:pPr lvl="0"/>
            <a:r>
              <a:rPr lang="en-GB" dirty="0" smtClean="0">
                <a:solidFill>
                  <a:schemeClr val="tx1"/>
                </a:solidFill>
              </a:rPr>
              <a:t>Parameters monitored </a:t>
            </a:r>
            <a:r>
              <a:rPr lang="en-GB" dirty="0">
                <a:solidFill>
                  <a:schemeClr val="tx1"/>
                </a:solidFill>
              </a:rPr>
              <a:t>might </a:t>
            </a:r>
            <a:r>
              <a:rPr lang="en-GB" dirty="0" smtClean="0">
                <a:solidFill>
                  <a:schemeClr val="tx1"/>
                </a:solidFill>
              </a:rPr>
              <a:t>include pressure</a:t>
            </a:r>
            <a:r>
              <a:rPr lang="en-GB" dirty="0">
                <a:solidFill>
                  <a:schemeClr val="tx1"/>
                </a:solidFill>
              </a:rPr>
              <a:t>, stress, strain, sound, light, electricity, magnetism, </a:t>
            </a:r>
            <a:r>
              <a:rPr lang="en-GB" dirty="0" smtClean="0">
                <a:solidFill>
                  <a:schemeClr val="tx1"/>
                </a:solidFill>
              </a:rPr>
              <a:t>and heat.</a:t>
            </a:r>
          </a:p>
          <a:p>
            <a:pPr lvl="0"/>
            <a:r>
              <a:rPr lang="en-GB" dirty="0" smtClean="0">
                <a:solidFill>
                  <a:schemeClr val="tx1"/>
                </a:solidFill>
              </a:rPr>
              <a:t>Initial development was motivated by military applications, but nowadays WSNs are used across many industrial and consumer applications.</a:t>
            </a:r>
          </a:p>
          <a:p>
            <a:pPr lvl="0"/>
            <a:r>
              <a:rPr lang="en-GB" dirty="0" smtClean="0">
                <a:solidFill>
                  <a:schemeClr val="tx1"/>
                </a:solidFill>
              </a:rPr>
              <a:t>WSNs have been viewed as one of the most important technologies of the 21</a:t>
            </a:r>
            <a:r>
              <a:rPr lang="en-GB" baseline="30000" dirty="0" smtClean="0">
                <a:solidFill>
                  <a:schemeClr val="tx1"/>
                </a:solidFill>
              </a:rPr>
              <a:t>st</a:t>
            </a:r>
            <a:r>
              <a:rPr lang="en-GB" dirty="0" smtClean="0">
                <a:solidFill>
                  <a:schemeClr val="tx1"/>
                </a:solidFill>
              </a:rPr>
              <a:t> century.  China, for example, has included WSNs in their national strategic research programmes.</a:t>
            </a:r>
          </a:p>
          <a:p>
            <a:pPr lvl="0"/>
            <a:r>
              <a:rPr lang="en-GB" dirty="0" smtClean="0">
                <a:solidFill>
                  <a:schemeClr val="tx1"/>
                </a:solidFill>
              </a:rPr>
              <a:t>As a result, the commercialization of WSNs is accelerating rapidly.</a:t>
            </a:r>
          </a:p>
        </p:txBody>
      </p:sp>
    </p:spTree>
    <p:extLst>
      <p:ext uri="{BB962C8B-B14F-4D97-AF65-F5344CB8AC3E}">
        <p14:creationId xmlns:p14="http://schemas.microsoft.com/office/powerpoint/2010/main" val="3282526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Wireless Sensor Networks (WSNs)</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3"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marL="45720" lvl="0" indent="0">
              <a:buNone/>
            </a:pPr>
            <a:endParaRPr lang="en-US" dirty="0"/>
          </a:p>
        </p:txBody>
      </p:sp>
      <p:pic>
        <p:nvPicPr>
          <p:cNvPr id="1026" name="Picture 2" descr="https://upload.wikimedia.org/wikipedia/commons/thumb/2/21/WSN.svg/400px-WSN.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17" y="1572768"/>
            <a:ext cx="8642363" cy="4061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9593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Wireless Sensor Networks (WSNs)</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3"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marL="45720" lvl="0" indent="0">
              <a:buNone/>
            </a:pPr>
            <a:endParaRPr lang="en-US" dirty="0"/>
          </a:p>
        </p:txBody>
      </p:sp>
      <p:pic>
        <p:nvPicPr>
          <p:cNvPr id="14" name="Picture 13"/>
          <p:cNvPicPr/>
          <p:nvPr/>
        </p:nvPicPr>
        <p:blipFill rotWithShape="1">
          <a:blip r:embed="rId2">
            <a:extLst>
              <a:ext uri="{28A0092B-C50C-407E-A947-70E740481C1C}">
                <a14:useLocalDpi xmlns:a14="http://schemas.microsoft.com/office/drawing/2010/main" val="0"/>
              </a:ext>
            </a:extLst>
          </a:blip>
          <a:srcRect l="3389" t="6615" r="4743" b="12004"/>
          <a:stretch/>
        </p:blipFill>
        <p:spPr bwMode="auto">
          <a:xfrm>
            <a:off x="2079662" y="1800482"/>
            <a:ext cx="8032674" cy="347173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61531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Benefits of WSNs</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3"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r>
              <a:rPr lang="en-GB" b="1" dirty="0" smtClean="0">
                <a:solidFill>
                  <a:schemeClr val="tx1"/>
                </a:solidFill>
              </a:rPr>
              <a:t>Non-intrusive</a:t>
            </a:r>
          </a:p>
          <a:p>
            <a:pPr lvl="1">
              <a:buFont typeface="Wingdings" panose="05000000000000000000" pitchFamily="2" charset="2"/>
              <a:buChar char="Ø"/>
            </a:pPr>
            <a:r>
              <a:rPr lang="en-GB" sz="1600" dirty="0" smtClean="0">
                <a:solidFill>
                  <a:schemeClr val="tx1"/>
                </a:solidFill>
              </a:rPr>
              <a:t>Particularly beneficial for monitoring areas that might be sensitive to human presence.</a:t>
            </a:r>
          </a:p>
          <a:p>
            <a:pPr lvl="1">
              <a:buFont typeface="Wingdings" panose="05000000000000000000" pitchFamily="2" charset="2"/>
              <a:buChar char="Ø"/>
            </a:pPr>
            <a:r>
              <a:rPr lang="en-GB" sz="1600" dirty="0" smtClean="0">
                <a:solidFill>
                  <a:schemeClr val="tx1"/>
                </a:solidFill>
              </a:rPr>
              <a:t>Two major examples are the Great Duck Island Network in Maine and ZebraNet.</a:t>
            </a:r>
          </a:p>
          <a:p>
            <a:pPr lvl="1">
              <a:buFont typeface="Wingdings" panose="05000000000000000000" pitchFamily="2" charset="2"/>
              <a:buChar char="Ø"/>
            </a:pPr>
            <a:r>
              <a:rPr lang="en-GB" sz="1600" dirty="0" smtClean="0">
                <a:solidFill>
                  <a:schemeClr val="tx1"/>
                </a:solidFill>
              </a:rPr>
              <a:t>For coastal monitoring, a non-intrusive means of data collection reduces potential inconvenience to beachgoers.</a:t>
            </a:r>
          </a:p>
          <a:p>
            <a:pPr lvl="0"/>
            <a:r>
              <a:rPr lang="en-GB" b="1" dirty="0" smtClean="0">
                <a:solidFill>
                  <a:schemeClr val="tx1"/>
                </a:solidFill>
              </a:rPr>
              <a:t>Regular &amp; long term monitoring</a:t>
            </a:r>
          </a:p>
          <a:p>
            <a:pPr lvl="1">
              <a:buFont typeface="Wingdings" panose="05000000000000000000" pitchFamily="2" charset="2"/>
              <a:buChar char="Ø"/>
            </a:pPr>
            <a:r>
              <a:rPr lang="en-GB" sz="1600" dirty="0" smtClean="0">
                <a:solidFill>
                  <a:schemeClr val="tx1"/>
                </a:solidFill>
              </a:rPr>
              <a:t>Due to the dynamic nature of the coast, periodic measurements may not be adequate to fully understand the processes that are occurring.</a:t>
            </a:r>
          </a:p>
          <a:p>
            <a:pPr lvl="0"/>
            <a:r>
              <a:rPr lang="en-GB" b="1" dirty="0" smtClean="0">
                <a:solidFill>
                  <a:schemeClr val="tx1"/>
                </a:solidFill>
              </a:rPr>
              <a:t>Monitoring otherwise inaccessible locations</a:t>
            </a:r>
            <a:endParaRPr lang="en-GB" dirty="0" smtClean="0">
              <a:solidFill>
                <a:schemeClr val="tx1"/>
              </a:solidFill>
            </a:endParaRPr>
          </a:p>
          <a:p>
            <a:pPr lvl="1">
              <a:buFont typeface="Wingdings" panose="05000000000000000000" pitchFamily="2" charset="2"/>
              <a:buChar char="Ø"/>
            </a:pPr>
            <a:r>
              <a:rPr lang="en-GB" sz="1600" dirty="0" smtClean="0">
                <a:solidFill>
                  <a:schemeClr val="tx1"/>
                </a:solidFill>
              </a:rPr>
              <a:t>Enables the gathering of data from locations that are difficult or dangerous for people to access, making it possible to collect data that could not otherwise be collected.</a:t>
            </a:r>
          </a:p>
        </p:txBody>
      </p:sp>
    </p:spTree>
    <p:extLst>
      <p:ext uri="{BB962C8B-B14F-4D97-AF65-F5344CB8AC3E}">
        <p14:creationId xmlns:p14="http://schemas.microsoft.com/office/powerpoint/2010/main" val="4170976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WSN Challenges</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3"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marL="45720" lvl="0" indent="0">
              <a:buNone/>
            </a:pPr>
            <a:r>
              <a:rPr lang="en-GB" b="1" dirty="0" smtClean="0">
                <a:solidFill>
                  <a:schemeClr val="tx1"/>
                </a:solidFill>
              </a:rPr>
              <a:t>Most challenges relate to </a:t>
            </a:r>
            <a:r>
              <a:rPr lang="en-GB" b="1" dirty="0">
                <a:solidFill>
                  <a:schemeClr val="tx1"/>
                </a:solidFill>
              </a:rPr>
              <a:t>e</a:t>
            </a:r>
            <a:r>
              <a:rPr lang="en-GB" b="1" dirty="0" smtClean="0">
                <a:solidFill>
                  <a:schemeClr val="tx1"/>
                </a:solidFill>
              </a:rPr>
              <a:t>nergy efficiency</a:t>
            </a:r>
          </a:p>
          <a:p>
            <a:pPr lvl="1">
              <a:buFont typeface="Wingdings" panose="05000000000000000000" pitchFamily="2" charset="2"/>
              <a:buChar char="Ø"/>
            </a:pPr>
            <a:r>
              <a:rPr lang="en-GB" sz="1600" dirty="0" smtClean="0">
                <a:solidFill>
                  <a:schemeClr val="tx1"/>
                </a:solidFill>
              </a:rPr>
              <a:t>Nodes are usually battery powered, and therefore have limited energy available.</a:t>
            </a:r>
          </a:p>
          <a:p>
            <a:pPr lvl="1">
              <a:buFont typeface="Wingdings" panose="05000000000000000000" pitchFamily="2" charset="2"/>
              <a:buChar char="Ø"/>
            </a:pPr>
            <a:r>
              <a:rPr lang="en-GB" sz="1600" dirty="0" smtClean="0">
                <a:solidFill>
                  <a:schemeClr val="tx1"/>
                </a:solidFill>
              </a:rPr>
              <a:t>Additionally, they are often deployed in locations where batteries cannot easily be replaced.</a:t>
            </a:r>
          </a:p>
          <a:p>
            <a:pPr lvl="1">
              <a:buFont typeface="Wingdings" panose="05000000000000000000" pitchFamily="2" charset="2"/>
              <a:buChar char="Ø"/>
            </a:pPr>
            <a:r>
              <a:rPr lang="en-GB" sz="1600" dirty="0" smtClean="0">
                <a:solidFill>
                  <a:schemeClr val="tx1"/>
                </a:solidFill>
              </a:rPr>
              <a:t>Conditions such as idle listening, collisions, and excessive listening can lead to energy waste.</a:t>
            </a:r>
          </a:p>
          <a:p>
            <a:r>
              <a:rPr lang="en-GB" b="1" dirty="0" smtClean="0">
                <a:solidFill>
                  <a:schemeClr val="tx1"/>
                </a:solidFill>
              </a:rPr>
              <a:t>Security</a:t>
            </a:r>
          </a:p>
          <a:p>
            <a:r>
              <a:rPr lang="en-GB" b="1" dirty="0" smtClean="0">
                <a:solidFill>
                  <a:schemeClr val="tx1"/>
                </a:solidFill>
              </a:rPr>
              <a:t>Communication failures</a:t>
            </a:r>
          </a:p>
          <a:p>
            <a:r>
              <a:rPr lang="en-GB" b="1" dirty="0" smtClean="0">
                <a:solidFill>
                  <a:schemeClr val="tx1"/>
                </a:solidFill>
              </a:rPr>
              <a:t>Lower data rates</a:t>
            </a:r>
          </a:p>
          <a:p>
            <a:endParaRPr lang="en-GB" b="1" dirty="0" smtClean="0">
              <a:solidFill>
                <a:schemeClr val="tx1"/>
              </a:solidFill>
            </a:endParaRPr>
          </a:p>
        </p:txBody>
      </p:sp>
    </p:spTree>
    <p:extLst>
      <p:ext uri="{BB962C8B-B14F-4D97-AF65-F5344CB8AC3E}">
        <p14:creationId xmlns:p14="http://schemas.microsoft.com/office/powerpoint/2010/main" val="2753001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WSNs for Underwater Monitoring</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2"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r>
              <a:rPr lang="en-GB" dirty="0" smtClean="0">
                <a:solidFill>
                  <a:schemeClr val="tx1"/>
                </a:solidFill>
              </a:rPr>
              <a:t>Most WSNs deployed to date for underwater monitoring have been in the form of Underwater Sensor Networks (UWSNs) that use acoustic waves as a communications medium.</a:t>
            </a:r>
          </a:p>
          <a:p>
            <a:pPr lvl="0"/>
            <a:r>
              <a:rPr lang="en-GB" dirty="0" smtClean="0">
                <a:solidFill>
                  <a:schemeClr val="tx1"/>
                </a:solidFill>
              </a:rPr>
              <a:t>The ASTEC project developed the world’s first UWSN that utilized electromagnetic (EM) waves as the communication medium, as well as the first specifically deployed to monitor coastal erosion.</a:t>
            </a:r>
          </a:p>
          <a:p>
            <a:pPr lvl="0"/>
            <a:r>
              <a:rPr lang="en-GB" dirty="0" smtClean="0">
                <a:solidFill>
                  <a:schemeClr val="tx1"/>
                </a:solidFill>
              </a:rPr>
              <a:t>The ASTEC project successfully demonstrated that EM communication was possible underwater, however, little useful data was collected due to problems relating to energy efficiency and maintenance. </a:t>
            </a:r>
          </a:p>
          <a:p>
            <a:pPr lvl="0"/>
            <a:r>
              <a:rPr lang="en-GB" dirty="0" smtClean="0">
                <a:solidFill>
                  <a:schemeClr val="tx1"/>
                </a:solidFill>
              </a:rPr>
              <a:t>As such, floating sensor networks were investigated as a possible alternate approach.</a:t>
            </a:r>
            <a:endParaRPr lang="en-US" dirty="0">
              <a:solidFill>
                <a:schemeClr val="tx1"/>
              </a:solidFill>
            </a:endParaRPr>
          </a:p>
        </p:txBody>
      </p:sp>
    </p:spTree>
    <p:extLst>
      <p:ext uri="{BB962C8B-B14F-4D97-AF65-F5344CB8AC3E}">
        <p14:creationId xmlns:p14="http://schemas.microsoft.com/office/powerpoint/2010/main" val="4169591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834" y="-14406"/>
            <a:ext cx="9509759" cy="1088136"/>
          </a:xfrm>
        </p:spPr>
        <p:txBody>
          <a:bodyPr/>
          <a:lstStyle/>
          <a:p>
            <a:r>
              <a:rPr lang="en-GB" dirty="0" smtClean="0"/>
              <a:t>Underwater Sensor Networks (UWSNs)</a:t>
            </a:r>
            <a:endParaRPr lang="en-GB" dirty="0"/>
          </a:p>
        </p:txBody>
      </p:sp>
      <p:pic>
        <p:nvPicPr>
          <p:cNvPr id="1026" name="Picture 2" descr="http://d29qn7q9z0j1p6.cloudfront.net/content/roypta/370/1958/158/F1.large.jpg?width=800&amp;height=600&amp;carousel=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4832" y="1252032"/>
            <a:ext cx="5797168" cy="5018174"/>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9625" y="1252032"/>
            <a:ext cx="6219568" cy="5433513"/>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r>
              <a:rPr lang="en-GB" sz="1600" dirty="0">
                <a:solidFill>
                  <a:schemeClr val="tx1"/>
                </a:solidFill>
              </a:rPr>
              <a:t>Underwater Sensor Networks (UWSNs) are </a:t>
            </a:r>
            <a:r>
              <a:rPr lang="en-GB" sz="1600" dirty="0" smtClean="0">
                <a:solidFill>
                  <a:schemeClr val="tx1"/>
                </a:solidFill>
              </a:rPr>
              <a:t>submerged </a:t>
            </a:r>
            <a:r>
              <a:rPr lang="en-GB" sz="1600" dirty="0">
                <a:solidFill>
                  <a:schemeClr val="tx1"/>
                </a:solidFill>
              </a:rPr>
              <a:t>in the body of water in which they are operating and </a:t>
            </a:r>
            <a:r>
              <a:rPr lang="en-GB" sz="1600" dirty="0" smtClean="0">
                <a:solidFill>
                  <a:schemeClr val="tx1"/>
                </a:solidFill>
              </a:rPr>
              <a:t>typically use </a:t>
            </a:r>
            <a:r>
              <a:rPr lang="en-GB" sz="1600" dirty="0">
                <a:solidFill>
                  <a:schemeClr val="tx1"/>
                </a:solidFill>
              </a:rPr>
              <a:t>acoustic waves as a transmission medium (sometimes known as hydro-acoustics</a:t>
            </a:r>
            <a:r>
              <a:rPr lang="en-GB" sz="1600" dirty="0" smtClean="0">
                <a:solidFill>
                  <a:schemeClr val="tx1"/>
                </a:solidFill>
              </a:rPr>
              <a:t>).</a:t>
            </a:r>
          </a:p>
          <a:p>
            <a:pPr lvl="0"/>
            <a:r>
              <a:rPr lang="en-GB" sz="1600" dirty="0" smtClean="0">
                <a:solidFill>
                  <a:schemeClr val="tx1"/>
                </a:solidFill>
              </a:rPr>
              <a:t>Acoustics is the most reliable and robust medium for underwater communications, despite </a:t>
            </a:r>
            <a:r>
              <a:rPr lang="en-GB" sz="1600" dirty="0">
                <a:solidFill>
                  <a:schemeClr val="tx1"/>
                </a:solidFill>
              </a:rPr>
              <a:t>suffering from such issues as extremely low bandwidth, and vulnerability to adverse effects caused by conditions such as turbidity, ambient noise, salinity, and pressure </a:t>
            </a:r>
            <a:r>
              <a:rPr lang="en-GB" sz="1600" dirty="0" smtClean="0">
                <a:solidFill>
                  <a:schemeClr val="tx1"/>
                </a:solidFill>
              </a:rPr>
              <a:t>gradients.</a:t>
            </a:r>
          </a:p>
          <a:p>
            <a:pPr lvl="0"/>
            <a:r>
              <a:rPr lang="en-GB" sz="1600" dirty="0">
                <a:solidFill>
                  <a:schemeClr val="tx1"/>
                </a:solidFill>
              </a:rPr>
              <a:t>Electromagnetics (EM) and optical communications are two alternative mediums, and although both have been proven to work in underwater deployments, </a:t>
            </a:r>
            <a:r>
              <a:rPr lang="en-GB" sz="1600" dirty="0" smtClean="0">
                <a:solidFill>
                  <a:schemeClr val="tx1"/>
                </a:solidFill>
              </a:rPr>
              <a:t>there are significant limitations.</a:t>
            </a:r>
          </a:p>
          <a:p>
            <a:pPr lvl="0"/>
            <a:r>
              <a:rPr lang="en-GB" sz="1600" dirty="0" smtClean="0">
                <a:solidFill>
                  <a:schemeClr val="tx1"/>
                </a:solidFill>
              </a:rPr>
              <a:t>Irrespective </a:t>
            </a:r>
            <a:r>
              <a:rPr lang="en-GB" sz="1600" dirty="0">
                <a:solidFill>
                  <a:schemeClr val="tx1"/>
                </a:solidFill>
              </a:rPr>
              <a:t>of the communication medium that is used, there are further problems relating to deployment, maintenance, and cost associated with UWSNs.  As such, it is worthwhile to evaluate the merits of different types of WSN deployment.</a:t>
            </a:r>
            <a:endParaRPr lang="en-US" sz="1600" dirty="0">
              <a:solidFill>
                <a:schemeClr val="tx1"/>
              </a:solidFill>
            </a:endParaRPr>
          </a:p>
        </p:txBody>
      </p:sp>
      <p:sp>
        <p:nvSpPr>
          <p:cNvPr id="6" name="Rectangle 5"/>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7" name="Rectangle 6"/>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8" name="Rectangle 7"/>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9" name="Rectangle 8"/>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10" name="Rectangle 9"/>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11" name="Rectangle 10"/>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12" name="Rectangle 11"/>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3" name="Rectangle 12"/>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4" name="Rectangle 13"/>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Tree>
    <p:extLst>
      <p:ext uri="{BB962C8B-B14F-4D97-AF65-F5344CB8AC3E}">
        <p14:creationId xmlns:p14="http://schemas.microsoft.com/office/powerpoint/2010/main" val="3404281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10544"/>
            <a:ext cx="9509759" cy="1088136"/>
          </a:xfrm>
        </p:spPr>
        <p:txBody>
          <a:bodyPr/>
          <a:lstStyle/>
          <a:p>
            <a:r>
              <a:rPr lang="en-GB" dirty="0" smtClean="0"/>
              <a:t>Floating Echo Sounding Sensor Networks</a:t>
            </a:r>
            <a:endParaRPr lang="en-GB" dirty="0"/>
          </a:p>
        </p:txBody>
      </p:sp>
      <p:pic>
        <p:nvPicPr>
          <p:cNvPr id="2050" name="Picture 2" descr="Echosounding"/>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949894" y="1237982"/>
            <a:ext cx="3242106" cy="240314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p:cNvSpPr txBox="1">
            <a:spLocks/>
          </p:cNvSpPr>
          <p:nvPr/>
        </p:nvSpPr>
        <p:spPr>
          <a:xfrm>
            <a:off x="19625" y="1252032"/>
            <a:ext cx="6219568" cy="5433513"/>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endParaRPr lang="en-US" sz="1600" dirty="0">
              <a:solidFill>
                <a:schemeClr val="tx1"/>
              </a:solidFill>
            </a:endParaRPr>
          </a:p>
        </p:txBody>
      </p:sp>
      <mc:AlternateContent xmlns:mc="http://schemas.openxmlformats.org/markup-compatibility/2006" xmlns:a14="http://schemas.microsoft.com/office/drawing/2010/main">
        <mc:Choice Requires="a14">
          <p:sp>
            <p:nvSpPr>
              <p:cNvPr id="6" name="Content Placeholder 2"/>
              <p:cNvSpPr txBox="1">
                <a:spLocks/>
              </p:cNvSpPr>
              <p:nvPr/>
            </p:nvSpPr>
            <p:spPr>
              <a:xfrm>
                <a:off x="172025" y="1404432"/>
                <a:ext cx="6219568" cy="5433513"/>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r>
                  <a:rPr lang="en-GB" sz="1600" dirty="0" smtClean="0">
                    <a:solidFill>
                      <a:schemeClr val="tx1"/>
                    </a:solidFill>
                  </a:rPr>
                  <a:t>An echo sounding sensor makes use of sonar technology to derive the height of a water column by sending a sound pulse which reflects (“echoes”) off the seabed.</a:t>
                </a:r>
              </a:p>
              <a:p>
                <a:pPr lvl="0"/>
                <a:r>
                  <a:rPr lang="en-GB" sz="1600" dirty="0" smtClean="0">
                    <a:solidFill>
                      <a:schemeClr val="tx1"/>
                    </a:solidFill>
                  </a:rPr>
                  <a:t>Most accurate means of measuring </a:t>
                </a:r>
                <a:r>
                  <a:rPr lang="en-GB" sz="1600" dirty="0">
                    <a:solidFill>
                      <a:schemeClr val="tx1"/>
                    </a:solidFill>
                  </a:rPr>
                  <a:t>water depth - </a:t>
                </a:r>
                <a:r>
                  <a:rPr lang="en-GB" sz="1600" b="1" dirty="0">
                    <a:solidFill>
                      <a:schemeClr val="tx1"/>
                    </a:solidFill>
                  </a:rPr>
                  <a:t>±1%</a:t>
                </a:r>
                <a:endParaRPr lang="en-GB" sz="1600" b="1" dirty="0" smtClean="0">
                  <a:solidFill>
                    <a:schemeClr val="tx1"/>
                  </a:solidFill>
                </a:endParaRPr>
              </a:p>
              <a:p>
                <a:pPr lvl="0"/>
                <a:r>
                  <a:rPr lang="en-GB" sz="1600" dirty="0">
                    <a:solidFill>
                      <a:schemeClr val="tx1"/>
                    </a:solidFill>
                  </a:rPr>
                  <a:t>The depth of the body of water is calculated based upon measurements of how long it takes the sound wave to reach the seabed and return.  This approach is commonly known as </a:t>
                </a:r>
                <a:r>
                  <a:rPr lang="en-GB" sz="1600" dirty="0" smtClean="0">
                    <a:solidFill>
                      <a:schemeClr val="tx1"/>
                    </a:solidFill>
                  </a:rPr>
                  <a:t>‘echosounding’, </a:t>
                </a:r>
                <a:r>
                  <a:rPr lang="en-GB" sz="1600" dirty="0">
                    <a:solidFill>
                      <a:schemeClr val="tx1"/>
                    </a:solidFill>
                  </a:rPr>
                  <a:t>and is mathematically formulated as</a:t>
                </a:r>
                <a:r>
                  <a:rPr lang="en-GB" sz="1600" dirty="0" smtClean="0">
                    <a:solidFill>
                      <a:schemeClr val="tx1"/>
                    </a:solidFill>
                  </a:rPr>
                  <a:t>:</a:t>
                </a:r>
              </a:p>
              <a:p>
                <a:pPr lvl="0"/>
                <a:endParaRPr lang="en-GB" sz="1600" dirty="0" smtClean="0">
                  <a:solidFill>
                    <a:schemeClr val="tx1"/>
                  </a:solidFill>
                </a:endParaRPr>
              </a:p>
              <a:p>
                <a:pPr marL="45720" indent="0" algn="ctr">
                  <a:buNone/>
                </a:pPr>
                <a14:m>
                  <m:oMathPara xmlns:m="http://schemas.openxmlformats.org/officeDocument/2006/math">
                    <m:oMathParaPr>
                      <m:jc m:val="centerGroup"/>
                    </m:oMathParaPr>
                    <m:oMath xmlns:m="http://schemas.openxmlformats.org/officeDocument/2006/math">
                      <m:r>
                        <a:rPr lang="en-GB" sz="1600" b="1" i="1" smtClean="0">
                          <a:solidFill>
                            <a:schemeClr val="tx1"/>
                          </a:solidFill>
                          <a:latin typeface="Cambria Math" panose="02040503050406030204" pitchFamily="18" charset="0"/>
                        </a:rPr>
                        <m:t>𝒅𝒊𝒔𝒕𝒂𝒏𝒄𝒆</m:t>
                      </m:r>
                      <m:r>
                        <a:rPr lang="en-GB" sz="1600" b="1" i="1">
                          <a:solidFill>
                            <a:schemeClr val="tx1"/>
                          </a:solidFill>
                          <a:latin typeface="Cambria Math" panose="02040503050406030204" pitchFamily="18" charset="0"/>
                        </a:rPr>
                        <m:t>=</m:t>
                      </m:r>
                      <m:f>
                        <m:fPr>
                          <m:ctrlPr>
                            <a:rPr lang="en-GB" sz="1600" b="1" i="1">
                              <a:solidFill>
                                <a:schemeClr val="tx1"/>
                              </a:solidFill>
                              <a:latin typeface="Cambria Math" panose="02040503050406030204" pitchFamily="18" charset="0"/>
                            </a:rPr>
                          </m:ctrlPr>
                        </m:fPr>
                        <m:num>
                          <m:r>
                            <a:rPr lang="en-GB" sz="1600" b="1" i="1">
                              <a:solidFill>
                                <a:schemeClr val="tx1"/>
                              </a:solidFill>
                              <a:latin typeface="Cambria Math" panose="02040503050406030204" pitchFamily="18" charset="0"/>
                            </a:rPr>
                            <m:t>𝒔</m:t>
                          </m:r>
                          <m:r>
                            <a:rPr lang="en-GB" sz="1600" b="1" i="1">
                              <a:solidFill>
                                <a:schemeClr val="tx1"/>
                              </a:solidFill>
                              <a:latin typeface="Cambria Math" panose="02040503050406030204" pitchFamily="18" charset="0"/>
                            </a:rPr>
                            <m:t> </m:t>
                          </m:r>
                          <m:r>
                            <a:rPr lang="en-GB" sz="1600" b="1" i="1">
                              <a:solidFill>
                                <a:schemeClr val="tx1"/>
                              </a:solidFill>
                              <a:latin typeface="Cambria Math" panose="02040503050406030204" pitchFamily="18" charset="0"/>
                            </a:rPr>
                            <m:t>𝒙</m:t>
                          </m:r>
                          <m:r>
                            <a:rPr lang="en-GB" sz="1600" b="1" i="1">
                              <a:solidFill>
                                <a:schemeClr val="tx1"/>
                              </a:solidFill>
                              <a:latin typeface="Cambria Math" panose="02040503050406030204" pitchFamily="18" charset="0"/>
                            </a:rPr>
                            <m:t> </m:t>
                          </m:r>
                          <m:r>
                            <a:rPr lang="en-GB" sz="1600" b="1" i="1">
                              <a:solidFill>
                                <a:schemeClr val="tx1"/>
                              </a:solidFill>
                              <a:latin typeface="Cambria Math" panose="02040503050406030204" pitchFamily="18" charset="0"/>
                            </a:rPr>
                            <m:t>𝒕</m:t>
                          </m:r>
                        </m:num>
                        <m:den>
                          <m:r>
                            <a:rPr lang="en-GB" sz="1600" b="1" i="1">
                              <a:solidFill>
                                <a:schemeClr val="tx1"/>
                              </a:solidFill>
                              <a:latin typeface="Cambria Math" panose="02040503050406030204" pitchFamily="18" charset="0"/>
                            </a:rPr>
                            <m:t>𝟐</m:t>
                          </m:r>
                        </m:den>
                      </m:f>
                    </m:oMath>
                  </m:oMathPara>
                </a14:m>
                <a:endParaRPr lang="en-GB" sz="1600" b="1" dirty="0" smtClean="0"/>
              </a:p>
              <a:p>
                <a:pPr marL="45720" indent="0" algn="ctr">
                  <a:buNone/>
                </a:pPr>
                <a:r>
                  <a:rPr lang="en-GB" sz="1600" dirty="0" smtClean="0">
                    <a:solidFill>
                      <a:schemeClr val="tx1"/>
                    </a:solidFill>
                  </a:rPr>
                  <a:t>t=time</a:t>
                </a:r>
              </a:p>
              <a:p>
                <a:pPr marL="45720" indent="0" algn="ctr">
                  <a:buNone/>
                </a:pPr>
                <a:r>
                  <a:rPr lang="en-GB" sz="1600" dirty="0" smtClean="0">
                    <a:solidFill>
                      <a:schemeClr val="tx1"/>
                    </a:solidFill>
                  </a:rPr>
                  <a:t>s=speed of sound through water, approx. 1500m/second</a:t>
                </a:r>
              </a:p>
              <a:p>
                <a:pPr marL="45720" indent="0">
                  <a:buNone/>
                </a:pPr>
                <a:r>
                  <a:rPr lang="en-GB" sz="1600" b="1" dirty="0" smtClean="0">
                    <a:solidFill>
                      <a:schemeClr val="tx1"/>
                    </a:solidFill>
                  </a:rPr>
                  <a:t>Thus, if the sound pulse took two seconds to return, the depth to the seafloor would be 1500m.</a:t>
                </a:r>
              </a:p>
            </p:txBody>
          </p:sp>
        </mc:Choice>
        <mc:Fallback xmlns="">
          <p:sp>
            <p:nvSpPr>
              <p:cNvPr id="6" name="Content Placeholder 2"/>
              <p:cNvSpPr txBox="1">
                <a:spLocks noRot="1" noChangeAspect="1" noMove="1" noResize="1" noEditPoints="1" noAdjustHandles="1" noChangeArrowheads="1" noChangeShapeType="1" noTextEdit="1"/>
              </p:cNvSpPr>
              <p:nvPr/>
            </p:nvSpPr>
            <p:spPr>
              <a:xfrm>
                <a:off x="172025" y="1404432"/>
                <a:ext cx="6219568" cy="5433513"/>
              </a:xfrm>
              <a:prstGeom prst="rect">
                <a:avLst/>
              </a:prstGeom>
              <a:blipFill rotWithShape="0">
                <a:blip r:embed="rId3"/>
                <a:stretch>
                  <a:fillRect t="-785"/>
                </a:stretch>
              </a:blipFill>
            </p:spPr>
            <p:txBody>
              <a:bodyPr/>
              <a:lstStyle/>
              <a:p>
                <a:r>
                  <a:rPr lang="en-GB">
                    <a:noFill/>
                  </a:rPr>
                  <a:t> </a:t>
                </a:r>
              </a:p>
            </p:txBody>
          </p:sp>
        </mc:Fallback>
      </mc:AlternateContent>
      <p:sp>
        <p:nvSpPr>
          <p:cNvPr id="7" name="Rectangle 6"/>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8" name="Rectangle 7"/>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9" name="Rectangle 8"/>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10" name="Rectangle 9"/>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11" name="Rectangle 10"/>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12" name="Rectangle 11"/>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13" name="Rectangle 12"/>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4" name="Rectangle 13"/>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5" name="Rectangle 14"/>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Tree>
    <p:extLst>
      <p:ext uri="{BB962C8B-B14F-4D97-AF65-F5344CB8AC3E}">
        <p14:creationId xmlns:p14="http://schemas.microsoft.com/office/powerpoint/2010/main" val="2062592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10544"/>
            <a:ext cx="9509759" cy="1088136"/>
          </a:xfrm>
        </p:spPr>
        <p:txBody>
          <a:bodyPr/>
          <a:lstStyle/>
          <a:p>
            <a:r>
              <a:rPr lang="en-GB" dirty="0" smtClean="0"/>
              <a:t>Floating Echo Sounding Sensor Networks</a:t>
            </a:r>
            <a:endParaRPr lang="en-GB" dirty="0"/>
          </a:p>
        </p:txBody>
      </p:sp>
      <p:sp>
        <p:nvSpPr>
          <p:cNvPr id="6" name="Content Placeholder 2"/>
          <p:cNvSpPr txBox="1">
            <a:spLocks/>
          </p:cNvSpPr>
          <p:nvPr/>
        </p:nvSpPr>
        <p:spPr>
          <a:xfrm>
            <a:off x="172024" y="1404432"/>
            <a:ext cx="12019975" cy="5433513"/>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r>
              <a:rPr lang="en-GB" dirty="0" smtClean="0">
                <a:solidFill>
                  <a:schemeClr val="tx1"/>
                </a:solidFill>
              </a:rPr>
              <a:t>By correlating depth measurements over a period of time with tide level data, the change in sediment depth can be measured.</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363" y="2772453"/>
            <a:ext cx="5887272" cy="3191320"/>
          </a:xfrm>
          <a:prstGeom prst="rect">
            <a:avLst/>
          </a:prstGeom>
        </p:spPr>
      </p:pic>
      <p:sp>
        <p:nvSpPr>
          <p:cNvPr id="8" name="Rectangle 7"/>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9" name="Rectangle 8"/>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10" name="Rectangle 9"/>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11" name="Rectangle 10"/>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12" name="Rectangle 11"/>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13" name="Rectangle 12"/>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14" name="Rectangle 13"/>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5" name="Rectangle 14"/>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6" name="Rectangle 15"/>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Tree>
    <p:extLst>
      <p:ext uri="{BB962C8B-B14F-4D97-AF65-F5344CB8AC3E}">
        <p14:creationId xmlns:p14="http://schemas.microsoft.com/office/powerpoint/2010/main" val="1131437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Comparisons</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2"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marL="45720" lvl="0" indent="0">
              <a:buNone/>
            </a:pPr>
            <a:r>
              <a:rPr lang="en-US" b="1" dirty="0" smtClean="0">
                <a:solidFill>
                  <a:schemeClr val="tx1"/>
                </a:solidFill>
              </a:rPr>
              <a:t>Cost</a:t>
            </a:r>
          </a:p>
          <a:p>
            <a:r>
              <a:rPr lang="en-GB" dirty="0" smtClean="0">
                <a:solidFill>
                  <a:schemeClr val="tx1"/>
                </a:solidFill>
              </a:rPr>
              <a:t>UWSNs </a:t>
            </a:r>
            <a:r>
              <a:rPr lang="en-GB" dirty="0">
                <a:solidFill>
                  <a:schemeClr val="tx1"/>
                </a:solidFill>
              </a:rPr>
              <a:t>require more complex transceivers that can function underwater as well as advanced hardware protection capable of withstanding the conditions of the underwater </a:t>
            </a:r>
            <a:r>
              <a:rPr lang="en-GB" dirty="0" smtClean="0">
                <a:solidFill>
                  <a:schemeClr val="tx1"/>
                </a:solidFill>
              </a:rPr>
              <a:t>environment.  Additionally</a:t>
            </a:r>
            <a:r>
              <a:rPr lang="en-GB" dirty="0">
                <a:solidFill>
                  <a:schemeClr val="tx1"/>
                </a:solidFill>
              </a:rPr>
              <a:t>, the processing capabilities of sensor nodes may need to be more </a:t>
            </a:r>
            <a:r>
              <a:rPr lang="en-GB" dirty="0" smtClean="0">
                <a:solidFill>
                  <a:schemeClr val="tx1"/>
                </a:solidFill>
              </a:rPr>
              <a:t>advanced due to an intermittent communication channel, increasing both cost and power requirements.</a:t>
            </a:r>
          </a:p>
          <a:p>
            <a:r>
              <a:rPr lang="en-GB" dirty="0" smtClean="0">
                <a:solidFill>
                  <a:schemeClr val="tx1"/>
                </a:solidFill>
              </a:rPr>
              <a:t>Floating WSNs do not need to communicate underwater, reducing the complexity of the transceiver design and node processing requirements.  Whilst they will require water protection, the requirements will be less advanced.</a:t>
            </a:r>
          </a:p>
        </p:txBody>
      </p:sp>
    </p:spTree>
    <p:extLst>
      <p:ext uri="{BB962C8B-B14F-4D97-AF65-F5344CB8AC3E}">
        <p14:creationId xmlns:p14="http://schemas.microsoft.com/office/powerpoint/2010/main" val="1033219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Comparisons</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2"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marL="45720" lvl="0" indent="0">
              <a:buNone/>
            </a:pPr>
            <a:r>
              <a:rPr lang="en-US" b="1" dirty="0" smtClean="0">
                <a:solidFill>
                  <a:schemeClr val="tx1"/>
                </a:solidFill>
              </a:rPr>
              <a:t>Deployment and Maintenance</a:t>
            </a:r>
          </a:p>
          <a:p>
            <a:r>
              <a:rPr lang="en-GB" dirty="0" smtClean="0">
                <a:solidFill>
                  <a:schemeClr val="tx1"/>
                </a:solidFill>
              </a:rPr>
              <a:t>UWSNs are likely to be difficult to deploy and maintain:</a:t>
            </a:r>
          </a:p>
          <a:p>
            <a:pPr lvl="1">
              <a:buFont typeface="Wingdings" panose="05000000000000000000" pitchFamily="2" charset="2"/>
              <a:buChar char="Ø"/>
            </a:pPr>
            <a:r>
              <a:rPr lang="en-GB" dirty="0" smtClean="0">
                <a:solidFill>
                  <a:schemeClr val="tx1"/>
                </a:solidFill>
              </a:rPr>
              <a:t>Often heavy and bulky devices due to the required hardware protection.</a:t>
            </a:r>
          </a:p>
          <a:p>
            <a:pPr lvl="1">
              <a:buFont typeface="Wingdings" panose="05000000000000000000" pitchFamily="2" charset="2"/>
              <a:buChar char="Ø"/>
            </a:pPr>
            <a:r>
              <a:rPr lang="en-GB" dirty="0" smtClean="0">
                <a:solidFill>
                  <a:schemeClr val="tx1"/>
                </a:solidFill>
              </a:rPr>
              <a:t>Virtually impossible to maintain once deployed.</a:t>
            </a:r>
          </a:p>
          <a:p>
            <a:r>
              <a:rPr lang="en-GB" dirty="0" smtClean="0">
                <a:solidFill>
                  <a:schemeClr val="tx1"/>
                </a:solidFill>
              </a:rPr>
              <a:t>Floating WSNs operate on the surface, and therefore both deployment and retrieval for maintenance purposes is relatively easy.</a:t>
            </a:r>
          </a:p>
        </p:txBody>
      </p:sp>
    </p:spTree>
    <p:extLst>
      <p:ext uri="{BB962C8B-B14F-4D97-AF65-F5344CB8AC3E}">
        <p14:creationId xmlns:p14="http://schemas.microsoft.com/office/powerpoint/2010/main" val="3788722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Comparisons</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2"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marL="45720" lvl="0" indent="0">
              <a:buNone/>
            </a:pPr>
            <a:r>
              <a:rPr lang="en-US" b="1" dirty="0" smtClean="0">
                <a:solidFill>
                  <a:schemeClr val="tx1"/>
                </a:solidFill>
              </a:rPr>
              <a:t>Power Supply &amp; Consumption</a:t>
            </a:r>
          </a:p>
          <a:p>
            <a:r>
              <a:rPr lang="en-GB" dirty="0" smtClean="0">
                <a:solidFill>
                  <a:schemeClr val="tx1"/>
                </a:solidFill>
              </a:rPr>
              <a:t>UWSNs have greater power requirements due to the complex digital signal processing (DSP) that </a:t>
            </a:r>
            <a:r>
              <a:rPr lang="en-GB" dirty="0">
                <a:solidFill>
                  <a:schemeClr val="tx1"/>
                </a:solidFill>
              </a:rPr>
              <a:t>has to be performed by the receivers in order to compensate for the channel </a:t>
            </a:r>
            <a:r>
              <a:rPr lang="en-GB" dirty="0" smtClean="0">
                <a:solidFill>
                  <a:schemeClr val="tx1"/>
                </a:solidFill>
              </a:rPr>
              <a:t>impairments.</a:t>
            </a:r>
          </a:p>
          <a:p>
            <a:r>
              <a:rPr lang="en-GB" dirty="0">
                <a:solidFill>
                  <a:schemeClr val="tx1"/>
                </a:solidFill>
              </a:rPr>
              <a:t>By communicating on the surface, floating WSNs not only reduce the communication power requirements, they also ease the process of replenishing sensor node battery power, either through battery replacements or by charging the battery using small solar panels or wind </a:t>
            </a:r>
            <a:r>
              <a:rPr lang="en-GB" dirty="0" smtClean="0">
                <a:solidFill>
                  <a:schemeClr val="tx1"/>
                </a:solidFill>
              </a:rPr>
              <a:t>turbines mounted </a:t>
            </a:r>
            <a:r>
              <a:rPr lang="en-GB" dirty="0">
                <a:solidFill>
                  <a:schemeClr val="tx1"/>
                </a:solidFill>
              </a:rPr>
              <a:t>on </a:t>
            </a:r>
            <a:r>
              <a:rPr lang="en-GB" dirty="0" smtClean="0">
                <a:solidFill>
                  <a:schemeClr val="tx1"/>
                </a:solidFill>
              </a:rPr>
              <a:t>a buoy.</a:t>
            </a:r>
            <a:endParaRPr lang="en-GB" dirty="0">
              <a:solidFill>
                <a:schemeClr val="tx1"/>
              </a:solidFill>
            </a:endParaRPr>
          </a:p>
        </p:txBody>
      </p:sp>
    </p:spTree>
    <p:extLst>
      <p:ext uri="{BB962C8B-B14F-4D97-AF65-F5344CB8AC3E}">
        <p14:creationId xmlns:p14="http://schemas.microsoft.com/office/powerpoint/2010/main" val="2301116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Comparisons</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2"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marL="45720" lvl="0" indent="0">
              <a:buNone/>
            </a:pPr>
            <a:r>
              <a:rPr lang="en-US" b="1" dirty="0" smtClean="0">
                <a:solidFill>
                  <a:schemeClr val="tx1"/>
                </a:solidFill>
              </a:rPr>
              <a:t>Node Communication</a:t>
            </a:r>
          </a:p>
          <a:p>
            <a:r>
              <a:rPr lang="en-GB" dirty="0">
                <a:solidFill>
                  <a:schemeClr val="tx1"/>
                </a:solidFill>
              </a:rPr>
              <a:t>The three possible underwater communication technologies, acoustics, RF, and optical, have all have been proven to work underwater, but none of them can be classed as the one optimal medium for </a:t>
            </a:r>
            <a:r>
              <a:rPr lang="en-GB" dirty="0" smtClean="0">
                <a:solidFill>
                  <a:schemeClr val="tx1"/>
                </a:solidFill>
              </a:rPr>
              <a:t>UWSNs; all suffer from problems which have negative affects on the performance and sometimes usefulness of the WSN.</a:t>
            </a:r>
          </a:p>
          <a:p>
            <a:r>
              <a:rPr lang="en-GB" dirty="0" smtClean="0">
                <a:solidFill>
                  <a:schemeClr val="tx1"/>
                </a:solidFill>
              </a:rPr>
              <a:t>Floating WSNs do not </a:t>
            </a:r>
            <a:r>
              <a:rPr lang="en-GB" dirty="0">
                <a:solidFill>
                  <a:schemeClr val="tx1"/>
                </a:solidFill>
              </a:rPr>
              <a:t>need to communicate underwater; following data collection it can transmit readings to the sink node using wireless technologies such as ZigBee or 6LoWPAN, enabling the data communication to avoid issues such as extreme bandwidth limitations and propagation delays.</a:t>
            </a:r>
          </a:p>
        </p:txBody>
      </p:sp>
    </p:spTree>
    <p:extLst>
      <p:ext uri="{BB962C8B-B14F-4D97-AF65-F5344CB8AC3E}">
        <p14:creationId xmlns:p14="http://schemas.microsoft.com/office/powerpoint/2010/main" val="4108916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Conclusions</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2"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r>
              <a:rPr lang="en-US" dirty="0" smtClean="0">
                <a:solidFill>
                  <a:schemeClr val="tx1"/>
                </a:solidFill>
              </a:rPr>
              <a:t>From a practical perspective, floating WSNs show considerable promise when compared to those that are deployed underwater.</a:t>
            </a:r>
          </a:p>
          <a:p>
            <a:r>
              <a:rPr lang="en-US" dirty="0" smtClean="0">
                <a:solidFill>
                  <a:schemeClr val="tx1"/>
                </a:solidFill>
              </a:rPr>
              <a:t>Whilst this approach cannot work for all UWSN applications, for the particular use-case of monitoring underwater sediment transport it appears to be a superior approach when compared to deploying sensors on the seabed.</a:t>
            </a:r>
          </a:p>
        </p:txBody>
      </p:sp>
    </p:spTree>
    <p:extLst>
      <p:ext uri="{BB962C8B-B14F-4D97-AF65-F5344CB8AC3E}">
        <p14:creationId xmlns:p14="http://schemas.microsoft.com/office/powerpoint/2010/main" val="609999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Timeline</a:t>
            </a:r>
            <a:endParaRPr lang="en-US" dirty="0"/>
          </a:p>
        </p:txBody>
      </p:sp>
      <p:sp>
        <p:nvSpPr>
          <p:cNvPr id="3" name="Rectangle 2"/>
          <p:cNvSpPr/>
          <p:nvPr/>
        </p:nvSpPr>
        <p:spPr>
          <a:xfrm>
            <a:off x="8054803" y="6448508"/>
            <a:ext cx="1219200"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pic>
        <p:nvPicPr>
          <p:cNvPr id="13" name="Picture 12"/>
          <p:cNvPicPr/>
          <p:nvPr/>
        </p:nvPicPr>
        <p:blipFill>
          <a:blip r:embed="rId2">
            <a:extLst>
              <a:ext uri="{28A0092B-C50C-407E-A947-70E740481C1C}">
                <a14:useLocalDpi xmlns:a14="http://schemas.microsoft.com/office/drawing/2010/main" val="0"/>
              </a:ext>
            </a:extLst>
          </a:blip>
          <a:stretch>
            <a:fillRect/>
          </a:stretch>
        </p:blipFill>
        <p:spPr>
          <a:xfrm>
            <a:off x="1341120" y="1353312"/>
            <a:ext cx="9397365" cy="4695825"/>
          </a:xfrm>
          <a:prstGeom prst="rect">
            <a:avLst/>
          </a:prstGeom>
        </p:spPr>
      </p:pic>
    </p:spTree>
    <p:extLst>
      <p:ext uri="{BB962C8B-B14F-4D97-AF65-F5344CB8AC3E}">
        <p14:creationId xmlns:p14="http://schemas.microsoft.com/office/powerpoint/2010/main" val="2986046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Outcomes</a:t>
            </a:r>
            <a:endParaRPr lang="en-US" dirty="0"/>
          </a:p>
        </p:txBody>
      </p:sp>
      <p:sp>
        <p:nvSpPr>
          <p:cNvPr id="3" name="Rectangle 2"/>
          <p:cNvSpPr/>
          <p:nvPr/>
        </p:nvSpPr>
        <p:spPr>
          <a:xfrm>
            <a:off x="8054803" y="6448508"/>
            <a:ext cx="1219200"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a:t>
            </a:r>
            <a:endParaRPr lang="en-GB" b="1" dirty="0"/>
          </a:p>
        </p:txBody>
      </p:sp>
      <p:sp>
        <p:nvSpPr>
          <p:cNvPr id="12"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r>
              <a:rPr lang="en-GB" dirty="0" smtClean="0">
                <a:solidFill>
                  <a:schemeClr val="tx1"/>
                </a:solidFill>
              </a:rPr>
              <a:t>Ultimately, it is expected that this research </a:t>
            </a:r>
            <a:r>
              <a:rPr lang="en-GB" dirty="0">
                <a:solidFill>
                  <a:schemeClr val="tx1"/>
                </a:solidFill>
              </a:rPr>
              <a:t>will result in a unique coastal monitoring system that will have global application</a:t>
            </a:r>
            <a:r>
              <a:rPr lang="en-GB" dirty="0" smtClean="0">
                <a:solidFill>
                  <a:schemeClr val="tx1"/>
                </a:solidFill>
              </a:rPr>
              <a:t>.</a:t>
            </a:r>
          </a:p>
          <a:p>
            <a:pPr lvl="0"/>
            <a:r>
              <a:rPr lang="en-GB" dirty="0" smtClean="0">
                <a:solidFill>
                  <a:schemeClr val="tx1"/>
                </a:solidFill>
              </a:rPr>
              <a:t>By gathering </a:t>
            </a:r>
            <a:r>
              <a:rPr lang="en-GB" dirty="0">
                <a:solidFill>
                  <a:schemeClr val="tx1"/>
                </a:solidFill>
              </a:rPr>
              <a:t>previously unavailable data on the effects of coastal erosion beneath the sea’s surface, this system will contribute significantly towards predicting the long-term evolution of the coastline </a:t>
            </a:r>
            <a:r>
              <a:rPr lang="en-GB" dirty="0" smtClean="0">
                <a:solidFill>
                  <a:schemeClr val="tx1"/>
                </a:solidFill>
              </a:rPr>
              <a:t>worldwide.</a:t>
            </a:r>
          </a:p>
          <a:p>
            <a:pPr lvl="0"/>
            <a:endParaRPr lang="en-US" dirty="0">
              <a:solidFill>
                <a:schemeClr val="tx1"/>
              </a:solidFill>
            </a:endParaRPr>
          </a:p>
        </p:txBody>
      </p:sp>
    </p:spTree>
    <p:extLst>
      <p:ext uri="{BB962C8B-B14F-4D97-AF65-F5344CB8AC3E}">
        <p14:creationId xmlns:p14="http://schemas.microsoft.com/office/powerpoint/2010/main" val="501639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Future Work</a:t>
            </a:r>
            <a:endParaRPr lang="en-US" dirty="0"/>
          </a:p>
        </p:txBody>
      </p:sp>
      <p:sp>
        <p:nvSpPr>
          <p:cNvPr id="3" name="Rectangle 2"/>
          <p:cNvSpPr/>
          <p:nvPr/>
        </p:nvSpPr>
        <p:spPr>
          <a:xfrm>
            <a:off x="805480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Outcomes</a:t>
            </a:r>
            <a:endParaRPr lang="en-GB" sz="1600" b="1" dirty="0"/>
          </a:p>
        </p:txBody>
      </p:sp>
      <p:sp>
        <p:nvSpPr>
          <p:cNvPr id="4" name="Rectangle 3"/>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5" name="Rectangle 4"/>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6" name="Rectangle 5"/>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7" name="Rectangle 6"/>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8" name="Rectangle 7"/>
          <p:cNvSpPr/>
          <p:nvPr/>
        </p:nvSpPr>
        <p:spPr>
          <a:xfrm>
            <a:off x="4513425" y="6448508"/>
            <a:ext cx="1945549"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Literature Review</a:t>
            </a:r>
            <a:endParaRPr lang="en-GB" sz="1600" b="1" dirty="0"/>
          </a:p>
        </p:txBody>
      </p:sp>
      <p:sp>
        <p:nvSpPr>
          <p:cNvPr id="9" name="Rectangle 8"/>
          <p:cNvSpPr/>
          <p:nvPr/>
        </p:nvSpPr>
        <p:spPr>
          <a:xfrm>
            <a:off x="6458974" y="6448508"/>
            <a:ext cx="1595828"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a:t>Timeline</a:t>
            </a:r>
            <a:endParaRPr lang="en-GB" sz="1600" b="1" dirty="0"/>
          </a:p>
        </p:txBody>
      </p:sp>
      <p:sp>
        <p:nvSpPr>
          <p:cNvPr id="10" name="Rectangle 9"/>
          <p:cNvSpPr/>
          <p:nvPr/>
        </p:nvSpPr>
        <p:spPr>
          <a:xfrm>
            <a:off x="9274002" y="6448508"/>
            <a:ext cx="1521347" cy="40949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smtClean="0"/>
              <a:t>Future work</a:t>
            </a:r>
            <a:endParaRPr lang="en-GB" sz="1600" b="1" dirty="0"/>
          </a:p>
        </p:txBody>
      </p:sp>
      <p:sp>
        <p:nvSpPr>
          <p:cNvPr id="11" name="Rectangle 10"/>
          <p:cNvSpPr/>
          <p:nvPr/>
        </p:nvSpPr>
        <p:spPr>
          <a:xfrm>
            <a:off x="10795349" y="6448508"/>
            <a:ext cx="1396651" cy="4094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Q &amp; </a:t>
            </a:r>
            <a:r>
              <a:rPr lang="en-GB" sz="1400" b="1" dirty="0" smtClean="0"/>
              <a:t>A</a:t>
            </a:r>
            <a:endParaRPr lang="en-GB" sz="1400" b="1" dirty="0"/>
          </a:p>
        </p:txBody>
      </p:sp>
      <p:sp>
        <p:nvSpPr>
          <p:cNvPr id="12" name="Content Placeholder 2"/>
          <p:cNvSpPr txBox="1">
            <a:spLocks/>
          </p:cNvSpPr>
          <p:nvPr/>
        </p:nvSpPr>
        <p:spPr>
          <a:xfrm>
            <a:off x="1341120" y="1572768"/>
            <a:ext cx="9509760" cy="4142232"/>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r>
              <a:rPr lang="en-GB" dirty="0" smtClean="0">
                <a:solidFill>
                  <a:schemeClr val="tx1"/>
                </a:solidFill>
              </a:rPr>
              <a:t>More extensive and long-term field trials.</a:t>
            </a:r>
          </a:p>
          <a:p>
            <a:pPr lvl="0"/>
            <a:r>
              <a:rPr lang="en-GB" dirty="0" smtClean="0">
                <a:solidFill>
                  <a:schemeClr val="tx1"/>
                </a:solidFill>
              </a:rPr>
              <a:t>Development of a predictive computational model that will utilize gathered data to predict the future evolution of the coastline.</a:t>
            </a:r>
            <a:endParaRPr lang="en-US" dirty="0">
              <a:solidFill>
                <a:schemeClr val="tx1"/>
              </a:solidFill>
            </a:endParaRPr>
          </a:p>
        </p:txBody>
      </p:sp>
    </p:spTree>
    <p:extLst>
      <p:ext uri="{BB962C8B-B14F-4D97-AF65-F5344CB8AC3E}">
        <p14:creationId xmlns:p14="http://schemas.microsoft.com/office/powerpoint/2010/main" val="139609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6269" y="1083276"/>
            <a:ext cx="3377133" cy="2743200"/>
          </a:xfrm>
        </p:spPr>
        <p:txBody>
          <a:bodyPr>
            <a:normAutofit/>
          </a:bodyPr>
          <a:lstStyle/>
          <a:p>
            <a:pPr algn="ctr"/>
            <a:r>
              <a:rPr lang="en-US" sz="4800" dirty="0" smtClean="0"/>
              <a:t>Thank You</a:t>
            </a:r>
            <a:br>
              <a:rPr lang="en-US" sz="4800" dirty="0" smtClean="0"/>
            </a:br>
            <a:r>
              <a:rPr lang="en-US" sz="4800" dirty="0" smtClean="0"/>
              <a:t>Q &amp; A</a:t>
            </a:r>
            <a:endParaRPr lang="en-US" sz="4800" dirty="0"/>
          </a:p>
        </p:txBody>
      </p:sp>
      <p:sp>
        <p:nvSpPr>
          <p:cNvPr id="5" name="Rectangle 4"/>
          <p:cNvSpPr/>
          <p:nvPr/>
        </p:nvSpPr>
        <p:spPr>
          <a:xfrm>
            <a:off x="805480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Outcomes</a:t>
            </a:r>
            <a:endParaRPr lang="en-GB" sz="1600" b="1" dirty="0"/>
          </a:p>
        </p:txBody>
      </p:sp>
      <p:sp>
        <p:nvSpPr>
          <p:cNvPr id="6" name="Rectangle 5"/>
          <p:cNvSpPr/>
          <p:nvPr/>
        </p:nvSpPr>
        <p:spPr>
          <a:xfrm>
            <a:off x="0" y="6448508"/>
            <a:ext cx="110788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Contents</a:t>
            </a:r>
            <a:endParaRPr lang="en-GB" sz="1600" b="1" dirty="0"/>
          </a:p>
        </p:txBody>
      </p:sp>
      <p:sp>
        <p:nvSpPr>
          <p:cNvPr id="7" name="Rectangle 6"/>
          <p:cNvSpPr/>
          <p:nvPr/>
        </p:nvSpPr>
        <p:spPr>
          <a:xfrm>
            <a:off x="1118353"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Question</a:t>
            </a:r>
            <a:endParaRPr lang="en-GB" b="1" dirty="0"/>
          </a:p>
        </p:txBody>
      </p:sp>
      <p:sp>
        <p:nvSpPr>
          <p:cNvPr id="8" name="Rectangle 7"/>
          <p:cNvSpPr/>
          <p:nvPr/>
        </p:nvSpPr>
        <p:spPr>
          <a:xfrm>
            <a:off x="2348025" y="6448508"/>
            <a:ext cx="946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Aim</a:t>
            </a:r>
            <a:endParaRPr lang="en-GB" b="1" dirty="0"/>
          </a:p>
        </p:txBody>
      </p:sp>
      <p:sp>
        <p:nvSpPr>
          <p:cNvPr id="9" name="Rectangle 8"/>
          <p:cNvSpPr/>
          <p:nvPr/>
        </p:nvSpPr>
        <p:spPr>
          <a:xfrm>
            <a:off x="3294225" y="6448508"/>
            <a:ext cx="1219200"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Objectives</a:t>
            </a:r>
            <a:endParaRPr lang="en-GB" sz="1600" b="1" dirty="0"/>
          </a:p>
        </p:txBody>
      </p:sp>
      <p:sp>
        <p:nvSpPr>
          <p:cNvPr id="10" name="Rectangle 9"/>
          <p:cNvSpPr/>
          <p:nvPr/>
        </p:nvSpPr>
        <p:spPr>
          <a:xfrm>
            <a:off x="4513425" y="6448508"/>
            <a:ext cx="1945549"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Literature Review</a:t>
            </a:r>
            <a:endParaRPr lang="en-GB" sz="1600" b="1" dirty="0"/>
          </a:p>
        </p:txBody>
      </p:sp>
      <p:sp>
        <p:nvSpPr>
          <p:cNvPr id="11" name="Rectangle 10"/>
          <p:cNvSpPr/>
          <p:nvPr/>
        </p:nvSpPr>
        <p:spPr>
          <a:xfrm>
            <a:off x="6458974" y="6448508"/>
            <a:ext cx="1595828"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a:t>Timeline</a:t>
            </a:r>
            <a:endParaRPr lang="en-GB" sz="1600" b="1" dirty="0"/>
          </a:p>
        </p:txBody>
      </p:sp>
      <p:sp>
        <p:nvSpPr>
          <p:cNvPr id="12" name="Rectangle 11"/>
          <p:cNvSpPr/>
          <p:nvPr/>
        </p:nvSpPr>
        <p:spPr>
          <a:xfrm>
            <a:off x="9274002" y="6448508"/>
            <a:ext cx="1521347"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Future work</a:t>
            </a:r>
            <a:endParaRPr lang="en-GB" sz="1600" b="1" dirty="0"/>
          </a:p>
        </p:txBody>
      </p:sp>
      <p:sp>
        <p:nvSpPr>
          <p:cNvPr id="13" name="Rectangle 12"/>
          <p:cNvSpPr/>
          <p:nvPr/>
        </p:nvSpPr>
        <p:spPr>
          <a:xfrm>
            <a:off x="10795349" y="6448508"/>
            <a:ext cx="1396651" cy="4094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b="1" dirty="0" smtClean="0"/>
              <a:t>Q &amp; A</a:t>
            </a:r>
            <a:endParaRPr lang="en-GB" b="1" dirty="0"/>
          </a:p>
        </p:txBody>
      </p:sp>
    </p:spTree>
    <p:extLst>
      <p:ext uri="{BB962C8B-B14F-4D97-AF65-F5344CB8AC3E}">
        <p14:creationId xmlns:p14="http://schemas.microsoft.com/office/powerpoint/2010/main" val="161801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cean 16x9">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B7E3C02-E47E-4702-8BC9-1082997D9CB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Ocean painting presentation (widescreen)</Template>
  <TotalTime>0</TotalTime>
  <Words>1881</Words>
  <Application>Microsoft Office PowerPoint</Application>
  <PresentationFormat>Widescreen</PresentationFormat>
  <Paragraphs>358</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Adobe Fan Heiti Std B</vt:lpstr>
      <vt:lpstr>Arial</vt:lpstr>
      <vt:lpstr>Cambria Math</vt:lpstr>
      <vt:lpstr>Georgia</vt:lpstr>
      <vt:lpstr>Wingdings</vt:lpstr>
      <vt:lpstr>Ocean 16x9</vt:lpstr>
      <vt:lpstr>An Echo-Sounding Wireless Sensor Network for  the Monitoring of Underwater Sediment Transport</vt:lpstr>
      <vt:lpstr>Contents</vt:lpstr>
      <vt:lpstr>Research Question</vt:lpstr>
      <vt:lpstr>Research Aim</vt:lpstr>
      <vt:lpstr>Objectives</vt:lpstr>
      <vt:lpstr>Coastal Erosion</vt:lpstr>
      <vt:lpstr>Monitoring Coastal Erosion</vt:lpstr>
      <vt:lpstr>Beach Profile Modelling</vt:lpstr>
      <vt:lpstr>Depth of Closure</vt:lpstr>
      <vt:lpstr>Wireless Sensor Networks (WSNs)</vt:lpstr>
      <vt:lpstr>Wireless Sensor Networks (WSNs)</vt:lpstr>
      <vt:lpstr>Wireless Sensor Networks (WSNs)</vt:lpstr>
      <vt:lpstr>Benefits of WSNs</vt:lpstr>
      <vt:lpstr>WSN Challenges</vt:lpstr>
      <vt:lpstr>WSNs for Underwater Monitoring</vt:lpstr>
      <vt:lpstr>Underwater Sensor Networks (UWSNs)</vt:lpstr>
      <vt:lpstr>Floating Echo Sounding Sensor Networks</vt:lpstr>
      <vt:lpstr>Floating Echo Sounding Sensor Networks</vt:lpstr>
      <vt:lpstr>Comparisons</vt:lpstr>
      <vt:lpstr>Comparisons</vt:lpstr>
      <vt:lpstr>Comparisons</vt:lpstr>
      <vt:lpstr>Comparisons</vt:lpstr>
      <vt:lpstr>Conclusions</vt:lpstr>
      <vt:lpstr>Timeline</vt:lpstr>
      <vt:lpstr>Outcomes</vt:lpstr>
      <vt:lpstr>Future Work</vt:lpstr>
      <vt:lpstr>Thank You Q &amp; 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2015-10-15T13:34:05Z</dcterms:created>
  <dcterms:modified xsi:type="dcterms:W3CDTF">2016-03-21T10:12:16Z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TC028952569991</vt:lpwstr>
  </property>
</Properties>
</file>