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8" r:id="rId1"/>
    <p:sldMasterId id="2147483704" r:id="rId2"/>
  </p:sldMasterIdLst>
  <p:notesMasterIdLst>
    <p:notesMasterId r:id="rId44"/>
  </p:notesMasterIdLst>
  <p:sldIdLst>
    <p:sldId id="256" r:id="rId3"/>
    <p:sldId id="287" r:id="rId4"/>
    <p:sldId id="298" r:id="rId5"/>
    <p:sldId id="297" r:id="rId6"/>
    <p:sldId id="333" r:id="rId7"/>
    <p:sldId id="312" r:id="rId8"/>
    <p:sldId id="311" r:id="rId9"/>
    <p:sldId id="313" r:id="rId10"/>
    <p:sldId id="332" r:id="rId11"/>
    <p:sldId id="299" r:id="rId12"/>
    <p:sldId id="300" r:id="rId13"/>
    <p:sldId id="301" r:id="rId14"/>
    <p:sldId id="302" r:id="rId15"/>
    <p:sldId id="303" r:id="rId16"/>
    <p:sldId id="304" r:id="rId17"/>
    <p:sldId id="305" r:id="rId18"/>
    <p:sldId id="306" r:id="rId19"/>
    <p:sldId id="308" r:id="rId20"/>
    <p:sldId id="314" r:id="rId21"/>
    <p:sldId id="315" r:id="rId22"/>
    <p:sldId id="309" r:id="rId23"/>
    <p:sldId id="316" r:id="rId24"/>
    <p:sldId id="310" r:id="rId25"/>
    <p:sldId id="317" r:id="rId26"/>
    <p:sldId id="318" r:id="rId27"/>
    <p:sldId id="319" r:id="rId28"/>
    <p:sldId id="320" r:id="rId29"/>
    <p:sldId id="321" r:id="rId30"/>
    <p:sldId id="322" r:id="rId31"/>
    <p:sldId id="323" r:id="rId32"/>
    <p:sldId id="334" r:id="rId33"/>
    <p:sldId id="324" r:id="rId34"/>
    <p:sldId id="325" r:id="rId35"/>
    <p:sldId id="326" r:id="rId36"/>
    <p:sldId id="327" r:id="rId37"/>
    <p:sldId id="1463" r:id="rId38"/>
    <p:sldId id="1478" r:id="rId39"/>
    <p:sldId id="1479" r:id="rId40"/>
    <p:sldId id="278" r:id="rId41"/>
    <p:sldId id="1430" r:id="rId42"/>
    <p:sldId id="268" r:id="rId4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2361" autoAdjust="0"/>
  </p:normalViewPr>
  <p:slideViewPr>
    <p:cSldViewPr snapToGrid="0" showGuides="1">
      <p:cViewPr varScale="1">
        <p:scale>
          <a:sx n="95" d="100"/>
          <a:sy n="95" d="100"/>
        </p:scale>
        <p:origin x="148" y="6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tableStyles" Target="tableStyle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viewProps" Target="viewProps.xml"/><Relationship Id="rId20" Type="http://schemas.openxmlformats.org/officeDocument/2006/relationships/slide" Target="slides/slide18.xml"/><Relationship Id="rId41" Type="http://schemas.openxmlformats.org/officeDocument/2006/relationships/slide" Target="slides/slide3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D17191-FBF5-431E-9F17-EACEEFA0ABE8}" type="datetimeFigureOut">
              <a:rPr lang="en-GB" smtClean="0"/>
              <a:t>31/01/2026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E6192B-B71D-408A-9E80-1D03B1B94061}" type="slidenum">
              <a:rPr lang="en-GB" smtClean="0"/>
              <a:t>‹#›</a:t>
            </a:fld>
            <a:endParaRPr lang="en-GB"/>
          </a:p>
        </p:txBody>
      </p:sp>
    </p:spTree>
    <p:extLst>
      <p:ext uri="{BB962C8B-B14F-4D97-AF65-F5344CB8AC3E}">
        <p14:creationId xmlns:p14="http://schemas.microsoft.com/office/powerpoint/2010/main" val="24791191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a:t>
            </a:fld>
            <a:endParaRPr lang="en-GB"/>
          </a:p>
        </p:txBody>
      </p:sp>
    </p:spTree>
    <p:extLst>
      <p:ext uri="{BB962C8B-B14F-4D97-AF65-F5344CB8AC3E}">
        <p14:creationId xmlns:p14="http://schemas.microsoft.com/office/powerpoint/2010/main" val="15273647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1" i="0" dirty="0">
                <a:solidFill>
                  <a:srgbClr val="161616"/>
                </a:solidFill>
                <a:effectLst/>
                <a:highlight>
                  <a:srgbClr val="FFFFFF"/>
                </a:highlight>
                <a:latin typeface="inherit"/>
              </a:rPr>
              <a:t>Length of stay</a:t>
            </a:r>
            <a:br>
              <a:rPr lang="en-GB" b="1" i="0" dirty="0">
                <a:solidFill>
                  <a:srgbClr val="161616"/>
                </a:solidFill>
                <a:effectLst/>
                <a:highlight>
                  <a:srgbClr val="FFFFFF"/>
                </a:highlight>
                <a:latin typeface="inherit"/>
              </a:rPr>
            </a:br>
            <a:r>
              <a:rPr lang="en-GB" b="1" i="0" dirty="0">
                <a:solidFill>
                  <a:srgbClr val="161616"/>
                </a:solidFill>
                <a:effectLst/>
                <a:highlight>
                  <a:srgbClr val="FFFFFF"/>
                </a:highlight>
                <a:latin typeface="inherit"/>
              </a:rPr>
              <a:t>Readmission rates</a:t>
            </a:r>
            <a:br>
              <a:rPr lang="en-GB" b="1" i="0" dirty="0">
                <a:solidFill>
                  <a:srgbClr val="161616"/>
                </a:solidFill>
                <a:effectLst/>
                <a:highlight>
                  <a:srgbClr val="FFFFFF"/>
                </a:highlight>
                <a:latin typeface="inherit"/>
              </a:rPr>
            </a:br>
            <a:r>
              <a:rPr lang="en-GB" b="1" i="0" dirty="0">
                <a:solidFill>
                  <a:srgbClr val="161616"/>
                </a:solidFill>
                <a:effectLst/>
                <a:highlight>
                  <a:srgbClr val="FFFFFF"/>
                </a:highlight>
                <a:latin typeface="inherit"/>
              </a:rPr>
              <a:t>Mortality rates</a:t>
            </a:r>
            <a:br>
              <a:rPr lang="en-GB" b="1" i="0" dirty="0">
                <a:solidFill>
                  <a:srgbClr val="161616"/>
                </a:solidFill>
                <a:effectLst/>
                <a:highlight>
                  <a:srgbClr val="FFFFFF"/>
                </a:highlight>
                <a:latin typeface="inherit"/>
              </a:rPr>
            </a:br>
            <a:r>
              <a:rPr lang="en-GB" b="1" i="0" dirty="0">
                <a:solidFill>
                  <a:srgbClr val="161616"/>
                </a:solidFill>
                <a:effectLst/>
                <a:highlight>
                  <a:srgbClr val="FFFFFF"/>
                </a:highlight>
                <a:latin typeface="inherit"/>
              </a:rPr>
              <a:t>Bed utilization rate (or bed occupation rate)</a:t>
            </a:r>
            <a:br>
              <a:rPr lang="en-GB" b="1" i="0" dirty="0">
                <a:solidFill>
                  <a:srgbClr val="161616"/>
                </a:solidFill>
                <a:effectLst/>
                <a:highlight>
                  <a:srgbClr val="FFFFFF"/>
                </a:highlight>
                <a:latin typeface="inherit"/>
              </a:rPr>
            </a:br>
            <a:r>
              <a:rPr lang="en-GB" b="1" i="0" dirty="0">
                <a:solidFill>
                  <a:srgbClr val="161616"/>
                </a:solidFill>
                <a:effectLst/>
                <a:highlight>
                  <a:srgbClr val="FFFFFF"/>
                </a:highlight>
                <a:latin typeface="inherit"/>
              </a:rPr>
              <a:t>Hospital incidents</a:t>
            </a:r>
            <a:br>
              <a:rPr lang="en-GB" b="1" i="0" dirty="0">
                <a:solidFill>
                  <a:srgbClr val="161616"/>
                </a:solidFill>
                <a:effectLst/>
                <a:highlight>
                  <a:srgbClr val="FFFFFF"/>
                </a:highlight>
                <a:latin typeface="inherit"/>
              </a:rPr>
            </a:br>
            <a:r>
              <a:rPr lang="en-GB" b="1" i="0" dirty="0">
                <a:solidFill>
                  <a:srgbClr val="161616"/>
                </a:solidFill>
                <a:effectLst/>
                <a:highlight>
                  <a:srgbClr val="FFFFFF"/>
                </a:highlight>
                <a:latin typeface="inherit"/>
              </a:rPr>
              <a:t>Average cost per discharge</a:t>
            </a:r>
            <a:br>
              <a:rPr lang="en-GB" b="1" i="0" dirty="0">
                <a:solidFill>
                  <a:srgbClr val="161616"/>
                </a:solidFill>
                <a:effectLst/>
                <a:highlight>
                  <a:srgbClr val="FFFFFF"/>
                </a:highlight>
                <a:latin typeface="inherit"/>
              </a:rPr>
            </a:br>
            <a:r>
              <a:rPr lang="en-GB" b="1" i="0" dirty="0">
                <a:solidFill>
                  <a:srgbClr val="161616"/>
                </a:solidFill>
                <a:effectLst/>
                <a:highlight>
                  <a:srgbClr val="FFFFFF"/>
                </a:highlight>
                <a:latin typeface="inherit"/>
              </a:rPr>
              <a:t>Operating margin</a:t>
            </a:r>
            <a:br>
              <a:rPr lang="en-GB" b="1" i="0" dirty="0">
                <a:solidFill>
                  <a:srgbClr val="161616"/>
                </a:solidFill>
                <a:effectLst/>
                <a:highlight>
                  <a:srgbClr val="FFFFFF"/>
                </a:highlight>
                <a:latin typeface="inherit"/>
              </a:rPr>
            </a:br>
            <a:r>
              <a:rPr lang="en-GB" b="1" i="0" dirty="0">
                <a:solidFill>
                  <a:srgbClr val="161616"/>
                </a:solidFill>
                <a:effectLst/>
                <a:highlight>
                  <a:srgbClr val="FFFFFF"/>
                </a:highlight>
                <a:latin typeface="inherit"/>
              </a:rPr>
              <a:t>Bad debt</a:t>
            </a:r>
            <a:br>
              <a:rPr lang="en-GB" b="1" i="0" dirty="0">
                <a:solidFill>
                  <a:srgbClr val="161616"/>
                </a:solidFill>
                <a:effectLst/>
                <a:highlight>
                  <a:srgbClr val="FFFFFF"/>
                </a:highlight>
                <a:latin typeface="inherit"/>
              </a:rPr>
            </a:br>
            <a:endParaRPr lang="en-GB" dirty="0"/>
          </a:p>
        </p:txBody>
      </p:sp>
      <p:sp>
        <p:nvSpPr>
          <p:cNvPr id="4" name="Slide Number Placeholder 3"/>
          <p:cNvSpPr>
            <a:spLocks noGrp="1"/>
          </p:cNvSpPr>
          <p:nvPr>
            <p:ph type="sldNum" sz="quarter" idx="5"/>
          </p:nvPr>
        </p:nvSpPr>
        <p:spPr/>
        <p:txBody>
          <a:bodyPr/>
          <a:lstStyle/>
          <a:p>
            <a:fld id="{09E6192B-B71D-408A-9E80-1D03B1B94061}" type="slidenum">
              <a:rPr lang="en-GB" smtClean="0"/>
              <a:t>5</a:t>
            </a:fld>
            <a:endParaRPr lang="en-GB"/>
          </a:p>
        </p:txBody>
      </p:sp>
    </p:spTree>
    <p:extLst>
      <p:ext uri="{BB962C8B-B14F-4D97-AF65-F5344CB8AC3E}">
        <p14:creationId xmlns:p14="http://schemas.microsoft.com/office/powerpoint/2010/main" val="2907774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37</a:t>
            </a:fld>
            <a:endParaRPr lang="en-GB"/>
          </a:p>
        </p:txBody>
      </p:sp>
    </p:spTree>
    <p:extLst>
      <p:ext uri="{BB962C8B-B14F-4D97-AF65-F5344CB8AC3E}">
        <p14:creationId xmlns:p14="http://schemas.microsoft.com/office/powerpoint/2010/main" val="27702996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New technology?</a:t>
            </a:r>
          </a:p>
          <a:p>
            <a:r>
              <a:rPr lang="en-GB" dirty="0"/>
              <a:t>Leadership skills?</a:t>
            </a:r>
          </a:p>
        </p:txBody>
      </p:sp>
      <p:sp>
        <p:nvSpPr>
          <p:cNvPr id="4" name="Slide Number Placeholder 3"/>
          <p:cNvSpPr>
            <a:spLocks noGrp="1"/>
          </p:cNvSpPr>
          <p:nvPr>
            <p:ph type="sldNum" sz="quarter" idx="5"/>
          </p:nvPr>
        </p:nvSpPr>
        <p:spPr/>
        <p:txBody>
          <a:bodyPr/>
          <a:lstStyle/>
          <a:p>
            <a:fld id="{17EA8173-6EA7-483C-A1E0-CFB4950086E9}" type="slidenum">
              <a:rPr lang="en-GB" smtClean="0"/>
              <a:t>40</a:t>
            </a:fld>
            <a:endParaRPr lang="en-GB"/>
          </a:p>
        </p:txBody>
      </p:sp>
    </p:spTree>
    <p:extLst>
      <p:ext uri="{BB962C8B-B14F-4D97-AF65-F5344CB8AC3E}">
        <p14:creationId xmlns:p14="http://schemas.microsoft.com/office/powerpoint/2010/main" val="11497578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889785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B61BEF0D-F0BB-DE4B-95CE-6DB70DBA9567}" type="datetimeFigureOut">
              <a:rPr lang="en-US" smtClean="0"/>
              <a:pPr/>
              <a:t>1/31/2026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260455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963950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1/31/2026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12709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1/31/2026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048358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B61BEF0D-F0BB-DE4B-95CE-6DB70DBA9567}" type="datetimeFigureOut">
              <a:rPr lang="en-US" smtClean="0"/>
              <a:pPr/>
              <a:t>1/31/2026</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106828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61BEF0D-F0BB-DE4B-95CE-6DB70DBA9567}" type="datetimeFigureOut">
              <a:rPr lang="en-US" smtClean="0"/>
              <a:pPr/>
              <a:t>1/31/2026</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9457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42A54C80-263E-416B-A8E0-580EDEADCBDC}" type="datetimeFigureOut">
              <a:rPr lang="en-US" smtClean="0"/>
              <a:t>1/31/2026</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9185403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1/31/2026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067037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1/31/2026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557866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560640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8536815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44447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61BEF0D-F0BB-DE4B-95CE-6DB70DBA9567}" type="datetimeFigureOut">
              <a:rPr lang="en-US" smtClean="0"/>
              <a:pPr/>
              <a:t>1/31/2026</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087719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61BEF0D-F0BB-DE4B-95CE-6DB70DBA9567}" type="datetimeFigureOut">
              <a:rPr lang="en-US" smtClean="0"/>
              <a:pPr/>
              <a:t>1/31/2026</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868602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1/31/2026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23034051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6309935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Standard Content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7A609-623C-4E88-9DFC-D5A70B03D711}"/>
              </a:ext>
            </a:extLst>
          </p:cNvPr>
          <p:cNvSpPr>
            <a:spLocks noGrp="1"/>
          </p:cNvSpPr>
          <p:nvPr>
            <p:ph type="title" hasCustomPrompt="1"/>
          </p:nvPr>
        </p:nvSpPr>
        <p:spPr/>
        <p:txBody>
          <a:bodyPr/>
          <a:lstStyle>
            <a:lvl1pPr>
              <a:defRPr/>
            </a:lvl1pPr>
          </a:lstStyle>
          <a:p>
            <a:r>
              <a:rPr lang="en-US" dirty="0"/>
              <a:t>Title</a:t>
            </a:r>
            <a:endParaRPr lang="en-GB" dirty="0"/>
          </a:p>
        </p:txBody>
      </p:sp>
      <p:sp>
        <p:nvSpPr>
          <p:cNvPr id="3" name="Content Placeholder 2">
            <a:extLst>
              <a:ext uri="{FF2B5EF4-FFF2-40B4-BE49-F238E27FC236}">
                <a16:creationId xmlns:a16="http://schemas.microsoft.com/office/drawing/2014/main" id="{DBA118FF-E6CD-45D9-B1B8-714FF0CF41A3}"/>
              </a:ext>
            </a:extLst>
          </p:cNvPr>
          <p:cNvSpPr>
            <a:spLocks noGrp="1"/>
          </p:cNvSpPr>
          <p:nvPr>
            <p:ph idx="1" hasCustomPrompt="1"/>
          </p:nvPr>
        </p:nvSpPr>
        <p:spPr>
          <a:xfrm>
            <a:off x="838200" y="1825625"/>
            <a:ext cx="10515600" cy="1789446"/>
          </a:xfrm>
        </p:spPr>
        <p:txBody>
          <a:bodyPr/>
          <a:lstStyle>
            <a:lvl1pPr>
              <a:defRPr/>
            </a:lvl1pPr>
            <a:lvl2pPr>
              <a:defRPr/>
            </a:lvl2pPr>
            <a:lvl3pPr>
              <a:defRPr/>
            </a:lvl3pPr>
            <a:lvl4pPr>
              <a:defRPr/>
            </a:lvl4pPr>
            <a:lvl5pPr>
              <a:defRPr/>
            </a:lvl5pPr>
          </a:lstStyle>
          <a:p>
            <a:pPr lvl="0"/>
            <a:r>
              <a:rPr lang="en-US" dirty="0"/>
              <a:t>Bullet point first level style</a:t>
            </a:r>
          </a:p>
          <a:p>
            <a:pPr lvl="1"/>
            <a:r>
              <a:rPr lang="en-US" dirty="0"/>
              <a:t>Second level style</a:t>
            </a:r>
          </a:p>
          <a:p>
            <a:pPr lvl="2"/>
            <a:r>
              <a:rPr lang="en-US" dirty="0"/>
              <a:t>Third level style</a:t>
            </a:r>
          </a:p>
          <a:p>
            <a:pPr lvl="3"/>
            <a:r>
              <a:rPr lang="en-US" dirty="0"/>
              <a:t>Fourth level style</a:t>
            </a:r>
          </a:p>
          <a:p>
            <a:pPr lvl="4"/>
            <a:r>
              <a:rPr lang="en-US" dirty="0"/>
              <a:t>Fifth level style</a:t>
            </a:r>
            <a:endParaRPr lang="en-GB" dirty="0"/>
          </a:p>
        </p:txBody>
      </p:sp>
      <p:sp>
        <p:nvSpPr>
          <p:cNvPr id="6" name="Slide Number Placeholder 5">
            <a:extLst>
              <a:ext uri="{FF2B5EF4-FFF2-40B4-BE49-F238E27FC236}">
                <a16:creationId xmlns:a16="http://schemas.microsoft.com/office/drawing/2014/main" id="{06746E62-8884-4F46-8B2C-DEA3C5093BD0}"/>
              </a:ext>
            </a:extLst>
          </p:cNvPr>
          <p:cNvSpPr>
            <a:spLocks noGrp="1"/>
          </p:cNvSpPr>
          <p:nvPr>
            <p:ph type="sldNum" sz="quarter" idx="12"/>
          </p:nvPr>
        </p:nvSpPr>
        <p:spPr/>
        <p:txBody>
          <a:bodyPr/>
          <a:lstStyle/>
          <a:p>
            <a:fld id="{D9058C1D-BFE8-4D4E-9AFD-88415CC19C78}" type="slidenum">
              <a:rPr lang="en-GB" smtClean="0"/>
              <a:t>‹#›</a:t>
            </a:fld>
            <a:endParaRPr lang="en-GB"/>
          </a:p>
        </p:txBody>
      </p:sp>
    </p:spTree>
    <p:extLst>
      <p:ext uri="{BB962C8B-B14F-4D97-AF65-F5344CB8AC3E}">
        <p14:creationId xmlns:p14="http://schemas.microsoft.com/office/powerpoint/2010/main" val="73835208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a:defRPr/>
            </a:lvl1pPr>
          </a:lstStyle>
          <a:p>
            <a:pPr>
              <a:defRPr/>
            </a:pPr>
            <a:fld id="{DC5F2894-083C-485B-81B5-22B7408F78C7}" type="datetime1">
              <a:rPr lang="en-GB" altLang="en-US"/>
              <a:pPr>
                <a:defRPr/>
              </a:pPr>
              <a:t>31/01/2026</a:t>
            </a:fld>
            <a:endParaRPr lang="en-GB" altLang="en-US" dirty="0"/>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8BBFF40-87F9-4198-BC05-2BA763503A1E}" type="slidenum">
              <a:rPr lang="en-GB" altLang="en-US"/>
              <a:pPr>
                <a:defRPr/>
              </a:pPr>
              <a:t>‹#›</a:t>
            </a:fld>
            <a:endParaRPr lang="en-GB" altLang="en-US"/>
          </a:p>
        </p:txBody>
      </p:sp>
    </p:spTree>
    <p:extLst>
      <p:ext uri="{BB962C8B-B14F-4D97-AF65-F5344CB8AC3E}">
        <p14:creationId xmlns:p14="http://schemas.microsoft.com/office/powerpoint/2010/main" val="325501055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86AC34E-3327-478B-AA98-02919358A10D}" type="datetime1">
              <a:rPr lang="en-GB" altLang="en-US"/>
              <a:pPr>
                <a:defRPr/>
              </a:pPr>
              <a:t>31/01/2026</a:t>
            </a:fld>
            <a:endParaRPr lang="en-GB" altLang="en-US" dirty="0"/>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EECDDA5-5E0B-4B0B-9390-47B030622544}" type="slidenum">
              <a:rPr lang="en-GB" altLang="en-US"/>
              <a:pPr>
                <a:defRPr/>
              </a:pPr>
              <a:t>‹#›</a:t>
            </a:fld>
            <a:endParaRPr lang="en-GB" altLang="en-US"/>
          </a:p>
        </p:txBody>
      </p:sp>
    </p:spTree>
    <p:extLst>
      <p:ext uri="{BB962C8B-B14F-4D97-AF65-F5344CB8AC3E}">
        <p14:creationId xmlns:p14="http://schemas.microsoft.com/office/powerpoint/2010/main" val="251145986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960C8E02-F0FC-4945-A242-363EDF5CF7A9}" type="datetime1">
              <a:rPr lang="en-GB" altLang="en-US"/>
              <a:pPr>
                <a:defRPr/>
              </a:pPr>
              <a:t>31/01/2026</a:t>
            </a:fld>
            <a:endParaRPr lang="en-GB" altLang="en-US" dirty="0"/>
          </a:p>
        </p:txBody>
      </p:sp>
      <p:sp>
        <p:nvSpPr>
          <p:cNvPr id="5" name="Slide Number Placeholder 5"/>
          <p:cNvSpPr>
            <a:spLocks noGrp="1"/>
          </p:cNvSpPr>
          <p:nvPr>
            <p:ph type="sldNum" sz="quarter" idx="11"/>
          </p:nvPr>
        </p:nvSpPr>
        <p:spPr/>
        <p:txBody>
          <a:bodyPr/>
          <a:lstStyle>
            <a:lvl1pPr>
              <a:defRPr/>
            </a:lvl1pPr>
          </a:lstStyle>
          <a:p>
            <a:pPr>
              <a:defRPr/>
            </a:pPr>
            <a:fld id="{4A0536FD-0CD1-4D4E-9E83-0674A613A9B3}" type="slidenum">
              <a:rPr lang="en-GB" altLang="en-US"/>
              <a:pPr>
                <a:defRPr/>
              </a:pPr>
              <a:t>‹#›</a:t>
            </a:fld>
            <a:endParaRPr lang="en-GB" altLang="en-US"/>
          </a:p>
        </p:txBody>
      </p:sp>
    </p:spTree>
    <p:extLst>
      <p:ext uri="{BB962C8B-B14F-4D97-AF65-F5344CB8AC3E}">
        <p14:creationId xmlns:p14="http://schemas.microsoft.com/office/powerpoint/2010/main" val="259793999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0FEDBC1D-38FC-49CE-877E-BF8FF2356DA6}" type="datetime1">
              <a:rPr lang="en-GB" altLang="en-US"/>
              <a:pPr>
                <a:defRPr/>
              </a:pPr>
              <a:t>31/01/2026</a:t>
            </a:fld>
            <a:endParaRPr lang="en-GB" altLang="en-US" dirty="0"/>
          </a:p>
        </p:txBody>
      </p:sp>
      <p:sp>
        <p:nvSpPr>
          <p:cNvPr id="6" name="Slide Number Placeholder 5"/>
          <p:cNvSpPr>
            <a:spLocks noGrp="1"/>
          </p:cNvSpPr>
          <p:nvPr>
            <p:ph type="sldNum" sz="quarter" idx="11"/>
          </p:nvPr>
        </p:nvSpPr>
        <p:spPr/>
        <p:txBody>
          <a:bodyPr/>
          <a:lstStyle>
            <a:lvl1pPr>
              <a:defRPr/>
            </a:lvl1pPr>
          </a:lstStyle>
          <a:p>
            <a:pPr>
              <a:defRPr/>
            </a:pPr>
            <a:fld id="{D67C3EDD-CA86-4C3C-B818-D6F573735277}" type="slidenum">
              <a:rPr lang="en-GB" altLang="en-US"/>
              <a:pPr>
                <a:defRPr/>
              </a:pPr>
              <a:t>‹#›</a:t>
            </a:fld>
            <a:endParaRPr lang="en-GB" altLang="en-US"/>
          </a:p>
        </p:txBody>
      </p:sp>
    </p:spTree>
    <p:extLst>
      <p:ext uri="{BB962C8B-B14F-4D97-AF65-F5344CB8AC3E}">
        <p14:creationId xmlns:p14="http://schemas.microsoft.com/office/powerpoint/2010/main" val="7523525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035BCCA0-7E80-4A90-8B1C-A1EC70E62D73}" type="datetime1">
              <a:rPr lang="en-GB" altLang="en-US"/>
              <a:pPr>
                <a:defRPr/>
              </a:pPr>
              <a:t>31/01/2026</a:t>
            </a:fld>
            <a:endParaRPr lang="en-GB" altLang="en-US" dirty="0"/>
          </a:p>
        </p:txBody>
      </p:sp>
      <p:sp>
        <p:nvSpPr>
          <p:cNvPr id="8" name="Slide Number Placeholder 5"/>
          <p:cNvSpPr>
            <a:spLocks noGrp="1"/>
          </p:cNvSpPr>
          <p:nvPr>
            <p:ph type="sldNum" sz="quarter" idx="11"/>
          </p:nvPr>
        </p:nvSpPr>
        <p:spPr/>
        <p:txBody>
          <a:bodyPr/>
          <a:lstStyle>
            <a:lvl1pPr>
              <a:defRPr/>
            </a:lvl1pPr>
          </a:lstStyle>
          <a:p>
            <a:pPr>
              <a:defRPr/>
            </a:pPr>
            <a:fld id="{E34DFB81-3E3F-4A14-8A55-46DF072DB85E}" type="slidenum">
              <a:rPr lang="en-GB" altLang="en-US"/>
              <a:pPr>
                <a:defRPr/>
              </a:pPr>
              <a:t>‹#›</a:t>
            </a:fld>
            <a:endParaRPr lang="en-GB" altLang="en-US"/>
          </a:p>
        </p:txBody>
      </p:sp>
    </p:spTree>
    <p:extLst>
      <p:ext uri="{BB962C8B-B14F-4D97-AF65-F5344CB8AC3E}">
        <p14:creationId xmlns:p14="http://schemas.microsoft.com/office/powerpoint/2010/main" val="275607752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3E5038E7-B72E-40AC-9752-BCDC3EDCCC26}" type="datetime1">
              <a:rPr lang="en-GB" altLang="en-US"/>
              <a:pPr>
                <a:defRPr/>
              </a:pPr>
              <a:t>31/01/2026</a:t>
            </a:fld>
            <a:endParaRPr lang="en-GB" altLang="en-US" dirty="0"/>
          </a:p>
        </p:txBody>
      </p:sp>
      <p:sp>
        <p:nvSpPr>
          <p:cNvPr id="4" name="Slide Number Placeholder 5"/>
          <p:cNvSpPr>
            <a:spLocks noGrp="1"/>
          </p:cNvSpPr>
          <p:nvPr>
            <p:ph type="sldNum" sz="quarter" idx="11"/>
          </p:nvPr>
        </p:nvSpPr>
        <p:spPr/>
        <p:txBody>
          <a:bodyPr/>
          <a:lstStyle>
            <a:lvl1pPr>
              <a:defRPr/>
            </a:lvl1pPr>
          </a:lstStyle>
          <a:p>
            <a:pPr>
              <a:defRPr/>
            </a:pPr>
            <a:fld id="{6317EBA2-04D5-4FF2-919F-98623AD50844}" type="slidenum">
              <a:rPr lang="en-GB" altLang="en-US"/>
              <a:pPr>
                <a:defRPr/>
              </a:pPr>
              <a:t>‹#›</a:t>
            </a:fld>
            <a:endParaRPr lang="en-GB" altLang="en-US"/>
          </a:p>
        </p:txBody>
      </p:sp>
    </p:spTree>
    <p:extLst>
      <p:ext uri="{BB962C8B-B14F-4D97-AF65-F5344CB8AC3E}">
        <p14:creationId xmlns:p14="http://schemas.microsoft.com/office/powerpoint/2010/main" val="285970977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781D4AA1-EDD4-4937-BF22-43EDD5246804}" type="datetime1">
              <a:rPr lang="en-GB" altLang="en-US"/>
              <a:pPr>
                <a:defRPr/>
              </a:pPr>
              <a:t>31/01/2026</a:t>
            </a:fld>
            <a:endParaRPr lang="en-GB" altLang="en-US" dirty="0"/>
          </a:p>
        </p:txBody>
      </p:sp>
      <p:sp>
        <p:nvSpPr>
          <p:cNvPr id="3" name="Slide Number Placeholder 5"/>
          <p:cNvSpPr>
            <a:spLocks noGrp="1"/>
          </p:cNvSpPr>
          <p:nvPr>
            <p:ph type="sldNum" sz="quarter" idx="11"/>
          </p:nvPr>
        </p:nvSpPr>
        <p:spPr/>
        <p:txBody>
          <a:bodyPr/>
          <a:lstStyle>
            <a:lvl1pPr>
              <a:defRPr/>
            </a:lvl1pPr>
          </a:lstStyle>
          <a:p>
            <a:pPr>
              <a:defRPr/>
            </a:pPr>
            <a:fld id="{4249D4DB-ECFE-4136-9243-0C0E28DBDC55}" type="slidenum">
              <a:rPr lang="en-GB" altLang="en-US"/>
              <a:pPr>
                <a:defRPr/>
              </a:pPr>
              <a:t>‹#›</a:t>
            </a:fld>
            <a:endParaRPr lang="en-GB" altLang="en-US"/>
          </a:p>
        </p:txBody>
      </p:sp>
    </p:spTree>
    <p:extLst>
      <p:ext uri="{BB962C8B-B14F-4D97-AF65-F5344CB8AC3E}">
        <p14:creationId xmlns:p14="http://schemas.microsoft.com/office/powerpoint/2010/main" val="128089541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58AF2469-849A-4F59-94DE-4F697F09C80B}" type="datetime1">
              <a:rPr lang="en-GB" altLang="en-US"/>
              <a:pPr>
                <a:defRPr/>
              </a:pPr>
              <a:t>31/01/2026</a:t>
            </a:fld>
            <a:endParaRPr lang="en-GB" altLang="en-US" dirty="0"/>
          </a:p>
        </p:txBody>
      </p:sp>
      <p:sp>
        <p:nvSpPr>
          <p:cNvPr id="6" name="Slide Number Placeholder 5"/>
          <p:cNvSpPr>
            <a:spLocks noGrp="1"/>
          </p:cNvSpPr>
          <p:nvPr>
            <p:ph type="sldNum" sz="quarter" idx="11"/>
          </p:nvPr>
        </p:nvSpPr>
        <p:spPr/>
        <p:txBody>
          <a:bodyPr/>
          <a:lstStyle>
            <a:lvl1pPr>
              <a:defRPr/>
            </a:lvl1pPr>
          </a:lstStyle>
          <a:p>
            <a:pPr>
              <a:defRPr/>
            </a:pPr>
            <a:fld id="{D54A540F-7D0F-48F7-8009-CCD79BF9671C}" type="slidenum">
              <a:rPr lang="en-GB" altLang="en-US"/>
              <a:pPr>
                <a:defRPr/>
              </a:pPr>
              <a:t>‹#›</a:t>
            </a:fld>
            <a:endParaRPr lang="en-GB" altLang="en-US"/>
          </a:p>
        </p:txBody>
      </p:sp>
    </p:spTree>
    <p:extLst>
      <p:ext uri="{BB962C8B-B14F-4D97-AF65-F5344CB8AC3E}">
        <p14:creationId xmlns:p14="http://schemas.microsoft.com/office/powerpoint/2010/main" val="403762048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22004731-FC9F-4AD1-9F72-51B396ABA37E}" type="datetime1">
              <a:rPr lang="en-GB" altLang="en-US"/>
              <a:pPr>
                <a:defRPr/>
              </a:pPr>
              <a:t>31/01/2026</a:t>
            </a:fld>
            <a:endParaRPr lang="en-GB" altLang="en-US" dirty="0"/>
          </a:p>
        </p:txBody>
      </p:sp>
      <p:sp>
        <p:nvSpPr>
          <p:cNvPr id="6" name="Slide Number Placeholder 5"/>
          <p:cNvSpPr>
            <a:spLocks noGrp="1"/>
          </p:cNvSpPr>
          <p:nvPr>
            <p:ph type="sldNum" sz="quarter" idx="11"/>
          </p:nvPr>
        </p:nvSpPr>
        <p:spPr/>
        <p:txBody>
          <a:bodyPr/>
          <a:lstStyle>
            <a:lvl1pPr>
              <a:defRPr/>
            </a:lvl1pPr>
          </a:lstStyle>
          <a:p>
            <a:pPr>
              <a:defRPr/>
            </a:pPr>
            <a:fld id="{85DBF153-FFA3-4C33-A722-6143B2CFBAFA}" type="slidenum">
              <a:rPr lang="en-GB" altLang="en-US"/>
              <a:pPr>
                <a:defRPr/>
              </a:pPr>
              <a:t>‹#›</a:t>
            </a:fld>
            <a:endParaRPr lang="en-GB" altLang="en-US"/>
          </a:p>
        </p:txBody>
      </p:sp>
    </p:spTree>
    <p:extLst>
      <p:ext uri="{BB962C8B-B14F-4D97-AF65-F5344CB8AC3E}">
        <p14:creationId xmlns:p14="http://schemas.microsoft.com/office/powerpoint/2010/main" val="151016407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969A991D-1310-4FF8-931A-A3D5A381D3B0}" type="datetime1">
              <a:rPr lang="en-GB" altLang="en-US"/>
              <a:pPr>
                <a:defRPr/>
              </a:pPr>
              <a:t>31/01/2026</a:t>
            </a:fld>
            <a:endParaRPr lang="en-GB" altLang="en-US" dirty="0"/>
          </a:p>
        </p:txBody>
      </p:sp>
      <p:sp>
        <p:nvSpPr>
          <p:cNvPr id="5" name="Slide Number Placeholder 5"/>
          <p:cNvSpPr>
            <a:spLocks noGrp="1"/>
          </p:cNvSpPr>
          <p:nvPr>
            <p:ph type="sldNum" sz="quarter" idx="11"/>
          </p:nvPr>
        </p:nvSpPr>
        <p:spPr/>
        <p:txBody>
          <a:bodyPr/>
          <a:lstStyle>
            <a:lvl1pPr>
              <a:defRPr/>
            </a:lvl1pPr>
          </a:lstStyle>
          <a:p>
            <a:pPr>
              <a:defRPr/>
            </a:pPr>
            <a:fld id="{D98B6AB8-AA39-48F7-981E-5287C75D875A}" type="slidenum">
              <a:rPr lang="en-GB" altLang="en-US"/>
              <a:pPr>
                <a:defRPr/>
              </a:pPr>
              <a:t>‹#›</a:t>
            </a:fld>
            <a:endParaRPr lang="en-GB" altLang="en-US"/>
          </a:p>
        </p:txBody>
      </p:sp>
    </p:spTree>
    <p:extLst>
      <p:ext uri="{BB962C8B-B14F-4D97-AF65-F5344CB8AC3E}">
        <p14:creationId xmlns:p14="http://schemas.microsoft.com/office/powerpoint/2010/main" val="291611419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FEFB056-CBF7-480C-9119-AE418DB95F29}" type="datetime1">
              <a:rPr lang="en-GB" altLang="en-US"/>
              <a:pPr>
                <a:defRPr/>
              </a:pPr>
              <a:t>31/01/2026</a:t>
            </a:fld>
            <a:endParaRPr lang="en-GB" altLang="en-US" dirty="0"/>
          </a:p>
        </p:txBody>
      </p:sp>
      <p:sp>
        <p:nvSpPr>
          <p:cNvPr id="5" name="Slide Number Placeholder 5"/>
          <p:cNvSpPr>
            <a:spLocks noGrp="1"/>
          </p:cNvSpPr>
          <p:nvPr>
            <p:ph type="sldNum" sz="quarter" idx="11"/>
          </p:nvPr>
        </p:nvSpPr>
        <p:spPr/>
        <p:txBody>
          <a:bodyPr/>
          <a:lstStyle>
            <a:lvl1pPr>
              <a:defRPr/>
            </a:lvl1pPr>
          </a:lstStyle>
          <a:p>
            <a:pPr>
              <a:defRPr/>
            </a:pPr>
            <a:fld id="{4521BB59-382E-4DE1-B993-489C59041137}" type="slidenum">
              <a:rPr lang="en-GB" altLang="en-US"/>
              <a:pPr>
                <a:defRPr/>
              </a:pPr>
              <a:t>‹#›</a:t>
            </a:fld>
            <a:endParaRPr lang="en-GB" altLang="en-US"/>
          </a:p>
        </p:txBody>
      </p:sp>
    </p:spTree>
    <p:extLst>
      <p:ext uri="{BB962C8B-B14F-4D97-AF65-F5344CB8AC3E}">
        <p14:creationId xmlns:p14="http://schemas.microsoft.com/office/powerpoint/2010/main" val="29421588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Standard Content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7A609-623C-4E88-9DFC-D5A70B03D711}"/>
              </a:ext>
            </a:extLst>
          </p:cNvPr>
          <p:cNvSpPr>
            <a:spLocks noGrp="1"/>
          </p:cNvSpPr>
          <p:nvPr>
            <p:ph type="title" hasCustomPrompt="1"/>
          </p:nvPr>
        </p:nvSpPr>
        <p:spPr/>
        <p:txBody>
          <a:bodyPr/>
          <a:lstStyle>
            <a:lvl1pPr>
              <a:defRPr/>
            </a:lvl1pPr>
          </a:lstStyle>
          <a:p>
            <a:r>
              <a:rPr lang="en-US" dirty="0"/>
              <a:t>Title</a:t>
            </a:r>
            <a:endParaRPr lang="en-GB" dirty="0"/>
          </a:p>
        </p:txBody>
      </p:sp>
      <p:sp>
        <p:nvSpPr>
          <p:cNvPr id="3" name="Content Placeholder 2">
            <a:extLst>
              <a:ext uri="{FF2B5EF4-FFF2-40B4-BE49-F238E27FC236}">
                <a16:creationId xmlns:a16="http://schemas.microsoft.com/office/drawing/2014/main" id="{DBA118FF-E6CD-45D9-B1B8-714FF0CF41A3}"/>
              </a:ext>
            </a:extLst>
          </p:cNvPr>
          <p:cNvSpPr>
            <a:spLocks noGrp="1"/>
          </p:cNvSpPr>
          <p:nvPr>
            <p:ph idx="1" hasCustomPrompt="1"/>
          </p:nvPr>
        </p:nvSpPr>
        <p:spPr>
          <a:xfrm>
            <a:off x="838200" y="1825625"/>
            <a:ext cx="10515600" cy="1789446"/>
          </a:xfrm>
        </p:spPr>
        <p:txBody>
          <a:bodyPr/>
          <a:lstStyle>
            <a:lvl1pPr>
              <a:defRPr/>
            </a:lvl1pPr>
            <a:lvl2pPr>
              <a:defRPr/>
            </a:lvl2pPr>
            <a:lvl3pPr>
              <a:defRPr/>
            </a:lvl3pPr>
            <a:lvl4pPr>
              <a:defRPr/>
            </a:lvl4pPr>
            <a:lvl5pPr>
              <a:defRPr/>
            </a:lvl5pPr>
          </a:lstStyle>
          <a:p>
            <a:pPr lvl="0"/>
            <a:r>
              <a:rPr lang="en-US" dirty="0"/>
              <a:t>Bullet point first level style</a:t>
            </a:r>
          </a:p>
          <a:p>
            <a:pPr lvl="1"/>
            <a:r>
              <a:rPr lang="en-US" dirty="0"/>
              <a:t>Second level style</a:t>
            </a:r>
          </a:p>
          <a:p>
            <a:pPr lvl="2"/>
            <a:r>
              <a:rPr lang="en-US" dirty="0"/>
              <a:t>Third level style</a:t>
            </a:r>
          </a:p>
          <a:p>
            <a:pPr lvl="3"/>
            <a:r>
              <a:rPr lang="en-US" dirty="0"/>
              <a:t>Fourth level style</a:t>
            </a:r>
          </a:p>
          <a:p>
            <a:pPr lvl="4"/>
            <a:r>
              <a:rPr lang="en-US" dirty="0"/>
              <a:t>Fifth level style</a:t>
            </a:r>
            <a:endParaRPr lang="en-GB" dirty="0"/>
          </a:p>
        </p:txBody>
      </p:sp>
      <p:sp>
        <p:nvSpPr>
          <p:cNvPr id="6" name="Slide Number Placeholder 5">
            <a:extLst>
              <a:ext uri="{FF2B5EF4-FFF2-40B4-BE49-F238E27FC236}">
                <a16:creationId xmlns:a16="http://schemas.microsoft.com/office/drawing/2014/main" id="{06746E62-8884-4F46-8B2C-DEA3C5093BD0}"/>
              </a:ext>
            </a:extLst>
          </p:cNvPr>
          <p:cNvSpPr>
            <a:spLocks noGrp="1"/>
          </p:cNvSpPr>
          <p:nvPr>
            <p:ph type="sldNum" sz="quarter" idx="12"/>
          </p:nvPr>
        </p:nvSpPr>
        <p:spPr/>
        <p:txBody>
          <a:bodyPr/>
          <a:lstStyle/>
          <a:p>
            <a:fld id="{D9058C1D-BFE8-4D4E-9AFD-88415CC19C78}" type="slidenum">
              <a:rPr lang="en-GB" smtClean="0"/>
              <a:t>‹#›</a:t>
            </a:fld>
            <a:endParaRPr lang="en-GB"/>
          </a:p>
        </p:txBody>
      </p:sp>
    </p:spTree>
    <p:extLst>
      <p:ext uri="{BB962C8B-B14F-4D97-AF65-F5344CB8AC3E}">
        <p14:creationId xmlns:p14="http://schemas.microsoft.com/office/powerpoint/2010/main" val="948833048"/>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5.png"/><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4.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6.xml"/><Relationship Id="rId13" Type="http://schemas.openxmlformats.org/officeDocument/2006/relationships/theme" Target="../theme/theme2.xml"/><Relationship Id="rId3" Type="http://schemas.openxmlformats.org/officeDocument/2006/relationships/slideLayout" Target="../slideLayouts/slideLayout21.xml"/><Relationship Id="rId7" Type="http://schemas.openxmlformats.org/officeDocument/2006/relationships/slideLayout" Target="../slideLayouts/slideLayout25.xml"/><Relationship Id="rId12" Type="http://schemas.openxmlformats.org/officeDocument/2006/relationships/slideLayout" Target="../slideLayouts/slideLayout30.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slideLayout" Target="../slideLayouts/slideLayout29.xml"/><Relationship Id="rId5" Type="http://schemas.openxmlformats.org/officeDocument/2006/relationships/slideLayout" Target="../slideLayouts/slideLayout23.xml"/><Relationship Id="rId10" Type="http://schemas.openxmlformats.org/officeDocument/2006/relationships/slideLayout" Target="../slideLayouts/slideLayout28.xml"/><Relationship Id="rId4" Type="http://schemas.openxmlformats.org/officeDocument/2006/relationships/slideLayout" Target="../slideLayouts/slideLayout22.xml"/><Relationship Id="rId9" Type="http://schemas.openxmlformats.org/officeDocument/2006/relationships/slideLayout" Target="../slideLayouts/slideLayout27.xml"/><Relationship Id="rId14" Type="http://schemas.openxmlformats.org/officeDocument/2006/relationships/image" Target="../media/image6.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0">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1">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2">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3">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B61BEF0D-F0BB-DE4B-95CE-6DB70DBA9567}" type="datetimeFigureOut">
              <a:rPr lang="en-US" smtClean="0"/>
              <a:pPr/>
              <a:t>1/31/2026</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68370729"/>
      </p:ext>
    </p:extLst>
  </p:cSld>
  <p:clrMap bg1="dk1" tx1="lt1" bg2="dk2" tx2="lt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80" r:id="rId12"/>
    <p:sldLayoutId id="2147483681" r:id="rId13"/>
    <p:sldLayoutId id="2147483682" r:id="rId14"/>
    <p:sldLayoutId id="2147483683" r:id="rId15"/>
    <p:sldLayoutId id="2147483684" r:id="rId16"/>
    <p:sldLayoutId id="2147483685" r:id="rId17"/>
    <p:sldLayoutId id="2147483717" r:id="rId18"/>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1B0443B-DDD4-4CDD-B567-71C79560B9F2}" type="datetime1">
              <a:rPr lang="en-GB" altLang="en-US"/>
              <a:pPr>
                <a:defRPr/>
              </a:pPr>
              <a:t>31/01/2026</a:t>
            </a:fld>
            <a:endParaRPr lang="en-GB" altLang="en-US"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425B6D51-2801-4FEA-9624-F65F5ABC4C81}" type="slidenum">
              <a:rPr lang="en-GB" altLang="en-US"/>
              <a:pPr>
                <a:defRPr/>
              </a:pPr>
              <a:t>‹#›</a:t>
            </a:fld>
            <a:endParaRPr lang="en-GB" altLang="en-US"/>
          </a:p>
        </p:txBody>
      </p:sp>
    </p:spTree>
    <p:extLst>
      <p:ext uri="{BB962C8B-B14F-4D97-AF65-F5344CB8AC3E}">
        <p14:creationId xmlns:p14="http://schemas.microsoft.com/office/powerpoint/2010/main" val="1943608509"/>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10" r:id="rId6"/>
    <p:sldLayoutId id="2147483711" r:id="rId7"/>
    <p:sldLayoutId id="2147483712" r:id="rId8"/>
    <p:sldLayoutId id="2147483713" r:id="rId9"/>
    <p:sldLayoutId id="2147483714" r:id="rId10"/>
    <p:sldLayoutId id="2147483715" r:id="rId11"/>
    <p:sldLayoutId id="2147483716" r:id="rId12"/>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2" Type="http://schemas.openxmlformats.org/officeDocument/2006/relationships/hyperlink" Target="https://www.youtube.com/watch?v=mcgkqH6S78A" TargetMode="External"/><Relationship Id="rId1" Type="http://schemas.openxmlformats.org/officeDocument/2006/relationships/slideLayout" Target="../slideLayouts/slideLayout2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0.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0.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1.xml.rels><?xml version="1.0" encoding="UTF-8" standalone="yes"?>
<Relationships xmlns="http://schemas.openxmlformats.org/package/2006/relationships"><Relationship Id="rId3" Type="http://schemas.openxmlformats.org/officeDocument/2006/relationships/hyperlink" Target="https://www.scdc.org.uk/what/leap#:~:text=to%20download%20here.-,The%20LEAP%20framework%20is%20designed%20to%20support%20a%20partnership%20approach,used%20to%20implement%20this%20approach" TargetMode="External"/><Relationship Id="rId2" Type="http://schemas.openxmlformats.org/officeDocument/2006/relationships/hyperlink" Target="https://assets.publishing.service.gov.uk/government/uploads/system/uploads/attachment_data/file/836597/Teenage_Pregnancy_Prevention_Framework.pdf" TargetMode="External"/><Relationship Id="rId1" Type="http://schemas.openxmlformats.org/officeDocument/2006/relationships/slideLayout" Target="../slideLayouts/slideLayout20.xml"/></Relationships>
</file>

<file path=ppt/slides/_rels/slide3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0.xml"/></Relationships>
</file>

<file path=ppt/slides/_rels/slide33.xml.rels><?xml version="1.0" encoding="UTF-8" standalone="yes"?>
<Relationships xmlns="http://schemas.openxmlformats.org/package/2006/relationships"><Relationship Id="rId2" Type="http://schemas.openxmlformats.org/officeDocument/2006/relationships/hyperlink" Target="https://static1.squarespace.com/static/5943c23a440243c1fa28585f/t/5e4bade347efbd6a69b346b4/1582018020760/Leap+Manual.pdf" TargetMode="External"/><Relationship Id="rId1" Type="http://schemas.openxmlformats.org/officeDocument/2006/relationships/slideLayout" Target="../slideLayouts/slideLayout20.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0.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xml"/><Relationship Id="rId1" Type="http://schemas.openxmlformats.org/officeDocument/2006/relationships/slideLayout" Target="../slideLayouts/slideLayout20.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41.xml.rels><?xml version="1.0" encoding="UTF-8" standalone="yes"?>
<Relationships xmlns="http://schemas.openxmlformats.org/package/2006/relationships"><Relationship Id="rId2" Type="http://schemas.openxmlformats.org/officeDocument/2006/relationships/hyperlink" Target="https://www.england.nhs.uk/improvement-hub/wp-content/uploads/sites/44/2017/11/ILG-2.1-Measuring-for-Improvement.pdf" TargetMode="External"/><Relationship Id="rId1" Type="http://schemas.openxmlformats.org/officeDocument/2006/relationships/slideLayout" Target="../slideLayouts/slideLayout3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734318" y="1221054"/>
            <a:ext cx="7992888" cy="901942"/>
          </a:xfrm>
        </p:spPr>
        <p:txBody>
          <a:bodyPr>
            <a:noAutofit/>
          </a:bodyPr>
          <a:lstStyle/>
          <a:p>
            <a:br>
              <a:rPr lang="en-GB" sz="3600" b="1" i="1" dirty="0">
                <a:solidFill>
                  <a:schemeClr val="bg1"/>
                </a:solidFill>
              </a:rPr>
            </a:br>
            <a:br>
              <a:rPr lang="en-GB" sz="3600" b="1" i="1" dirty="0">
                <a:solidFill>
                  <a:schemeClr val="bg1"/>
                </a:solidFill>
              </a:rPr>
            </a:br>
            <a:r>
              <a:rPr lang="en-GB" sz="3600" b="1" i="1" dirty="0">
                <a:solidFill>
                  <a:schemeClr val="bg1"/>
                </a:solidFill>
              </a:rPr>
              <a:t>Health Care System Organisation and Leadership</a:t>
            </a:r>
            <a:br>
              <a:rPr lang="en-GB" sz="3600" b="1" i="1" dirty="0">
                <a:solidFill>
                  <a:schemeClr val="bg1"/>
                </a:solidFill>
              </a:rPr>
            </a:br>
            <a:br>
              <a:rPr lang="en-GB" sz="3600" b="1" dirty="0">
                <a:solidFill>
                  <a:schemeClr val="bg1"/>
                </a:solidFill>
              </a:rPr>
            </a:br>
            <a:br>
              <a:rPr lang="en-GB" sz="3600" b="1" dirty="0">
                <a:solidFill>
                  <a:schemeClr val="bg1"/>
                </a:solidFill>
              </a:rPr>
            </a:br>
            <a:br>
              <a:rPr lang="en-GB" sz="3600" b="1" dirty="0">
                <a:solidFill>
                  <a:schemeClr val="bg1"/>
                </a:solidFill>
              </a:rPr>
            </a:br>
            <a:r>
              <a:rPr lang="en-GB" sz="3200" b="1" dirty="0">
                <a:solidFill>
                  <a:schemeClr val="bg1"/>
                </a:solidFill>
              </a:rPr>
              <a:t>  </a:t>
            </a: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1976505" y="4112412"/>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4" name="Rectangle 3">
            <a:extLst>
              <a:ext uri="{FF2B5EF4-FFF2-40B4-BE49-F238E27FC236}">
                <a16:creationId xmlns:a16="http://schemas.microsoft.com/office/drawing/2014/main" id="{63DE40DA-47CD-4349-9D54-BB22EFAEF32A}"/>
              </a:ext>
            </a:extLst>
          </p:cNvPr>
          <p:cNvSpPr/>
          <p:nvPr/>
        </p:nvSpPr>
        <p:spPr>
          <a:xfrm>
            <a:off x="1771829" y="1781876"/>
            <a:ext cx="8759736" cy="3539430"/>
          </a:xfrm>
          <a:prstGeom prst="rect">
            <a:avLst/>
          </a:prstGeom>
        </p:spPr>
        <p:txBody>
          <a:bodyPr wrap="square" lIns="91440" tIns="45720" rIns="91440" bIns="45720" anchor="t">
            <a:spAutoFit/>
          </a:bodyPr>
          <a:lstStyle/>
          <a:p>
            <a:pPr algn="ctr"/>
            <a:endParaRPr lang="en-GB" sz="3200" b="1" dirty="0">
              <a:solidFill>
                <a:schemeClr val="bg1"/>
              </a:solidFill>
            </a:endParaRPr>
          </a:p>
          <a:p>
            <a:pPr algn="ctr"/>
            <a:r>
              <a:rPr lang="en-GB" sz="3200" b="1" dirty="0">
                <a:solidFill>
                  <a:schemeClr val="bg1"/>
                </a:solidFill>
              </a:rPr>
              <a:t>Health Project  Performance Management and Evaluation</a:t>
            </a:r>
          </a:p>
          <a:p>
            <a:pPr algn="ctr"/>
            <a:endParaRPr lang="en-GB" sz="3200" b="1" dirty="0">
              <a:solidFill>
                <a:schemeClr val="bg1"/>
              </a:solidFill>
            </a:endParaRPr>
          </a:p>
          <a:p>
            <a:pPr algn="ctr"/>
            <a:r>
              <a:rPr lang="en-GB" sz="3200" b="1" dirty="0">
                <a:solidFill>
                  <a:schemeClr val="bg1"/>
                </a:solidFill>
              </a:rPr>
              <a:t>LCHS7002</a:t>
            </a:r>
          </a:p>
          <a:p>
            <a:pPr algn="ctr"/>
            <a:endParaRPr lang="en-GB" sz="3200" b="1" dirty="0">
              <a:solidFill>
                <a:schemeClr val="bg1"/>
              </a:solidFill>
            </a:endParaRPr>
          </a:p>
          <a:p>
            <a:pPr algn="ctr"/>
            <a:r>
              <a:rPr lang="en-GB" sz="3200" b="1">
                <a:solidFill>
                  <a:schemeClr val="bg1"/>
                </a:solidFill>
              </a:rPr>
              <a:t>Week 8</a:t>
            </a:r>
            <a:endParaRPr lang="en-GB" sz="3200" b="1"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69FDB-22F4-83E6-996E-5323CA547ACD}"/>
              </a:ext>
            </a:extLst>
          </p:cNvPr>
          <p:cNvSpPr>
            <a:spLocks noGrp="1"/>
          </p:cNvSpPr>
          <p:nvPr>
            <p:ph type="title"/>
          </p:nvPr>
        </p:nvSpPr>
        <p:spPr/>
        <p:txBody>
          <a:bodyPr/>
          <a:lstStyle/>
          <a:p>
            <a:r>
              <a:rPr lang="en-GB" b="1" dirty="0"/>
              <a:t>Aims of the session</a:t>
            </a:r>
          </a:p>
        </p:txBody>
      </p:sp>
      <p:sp>
        <p:nvSpPr>
          <p:cNvPr id="3" name="Content Placeholder 2">
            <a:extLst>
              <a:ext uri="{FF2B5EF4-FFF2-40B4-BE49-F238E27FC236}">
                <a16:creationId xmlns:a16="http://schemas.microsoft.com/office/drawing/2014/main" id="{34CFAB99-19A0-23D7-10F5-78283F00FA7B}"/>
              </a:ext>
            </a:extLst>
          </p:cNvPr>
          <p:cNvSpPr>
            <a:spLocks noGrp="1"/>
          </p:cNvSpPr>
          <p:nvPr>
            <p:ph idx="1"/>
          </p:nvPr>
        </p:nvSpPr>
        <p:spPr/>
        <p:txBody>
          <a:bodyPr>
            <a:normAutofit/>
          </a:bodyPr>
          <a:lstStyle/>
          <a:p>
            <a:r>
              <a:rPr lang="en-GB" sz="2800" dirty="0"/>
              <a:t>To define the term “project”</a:t>
            </a:r>
          </a:p>
          <a:p>
            <a:r>
              <a:rPr lang="en-GB" sz="2800" dirty="0"/>
              <a:t>Explain the importance of performance measurement in population health</a:t>
            </a:r>
          </a:p>
          <a:p>
            <a:r>
              <a:rPr lang="en-GB" sz="2800" dirty="0"/>
              <a:t>To outline the different stages of a population health project</a:t>
            </a:r>
          </a:p>
          <a:p>
            <a:r>
              <a:rPr lang="en-GB" sz="2800" dirty="0"/>
              <a:t>To discuss different project evaluation tools</a:t>
            </a:r>
          </a:p>
          <a:p>
            <a:endParaRPr lang="en-GB" sz="2700" dirty="0"/>
          </a:p>
          <a:p>
            <a:endParaRPr lang="en-GB" sz="2700" dirty="0"/>
          </a:p>
        </p:txBody>
      </p:sp>
    </p:spTree>
    <p:extLst>
      <p:ext uri="{BB962C8B-B14F-4D97-AF65-F5344CB8AC3E}">
        <p14:creationId xmlns:p14="http://schemas.microsoft.com/office/powerpoint/2010/main" val="33440018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What is a Health Project</a:t>
            </a:r>
          </a:p>
        </p:txBody>
      </p:sp>
      <p:sp>
        <p:nvSpPr>
          <p:cNvPr id="3" name="Content Placeholder 2"/>
          <p:cNvSpPr>
            <a:spLocks noGrp="1"/>
          </p:cNvSpPr>
          <p:nvPr>
            <p:ph idx="1"/>
          </p:nvPr>
        </p:nvSpPr>
        <p:spPr/>
        <p:txBody>
          <a:bodyPr/>
          <a:lstStyle/>
          <a:p>
            <a:pPr>
              <a:buFont typeface="Wingdings" panose="05000000000000000000" pitchFamily="2" charset="2"/>
              <a:buChar char="v"/>
            </a:pPr>
            <a:r>
              <a:rPr lang="en-US" sz="2400" dirty="0"/>
              <a:t>A project is an individual or collaborative enterprise that is carefully planned to achieve a particular aim.</a:t>
            </a:r>
            <a:endParaRPr lang="en-GB" sz="2400" dirty="0"/>
          </a:p>
          <a:p>
            <a:pPr marL="0" indent="0">
              <a:buNone/>
            </a:pPr>
            <a:endParaRPr lang="en-GB" sz="2400" dirty="0"/>
          </a:p>
          <a:p>
            <a:pPr marL="0" indent="0">
              <a:buNone/>
            </a:pPr>
            <a:r>
              <a:rPr lang="en-GB" sz="2400" dirty="0"/>
              <a:t>A project features the following characteristics;</a:t>
            </a:r>
          </a:p>
          <a:p>
            <a:r>
              <a:rPr lang="en-GB" sz="2400" dirty="0"/>
              <a:t>Specific start and end date (although some maybe continuous)</a:t>
            </a:r>
          </a:p>
          <a:p>
            <a:r>
              <a:rPr lang="en-GB" sz="2400" dirty="0"/>
              <a:t>Series of tasks to achieve a defined outcome or objective</a:t>
            </a:r>
          </a:p>
          <a:p>
            <a:r>
              <a:rPr lang="en-GB" sz="2400" dirty="0"/>
              <a:t>Uses people or resources to achieve that objective</a:t>
            </a:r>
          </a:p>
          <a:p>
            <a:pPr marL="0" indent="0">
              <a:buNone/>
            </a:pPr>
            <a:endParaRPr lang="en-GB" dirty="0"/>
          </a:p>
        </p:txBody>
      </p:sp>
    </p:spTree>
    <p:extLst>
      <p:ext uri="{BB962C8B-B14F-4D97-AF65-F5344CB8AC3E}">
        <p14:creationId xmlns:p14="http://schemas.microsoft.com/office/powerpoint/2010/main" val="34607967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Performance Measurement</a:t>
            </a:r>
          </a:p>
        </p:txBody>
      </p:sp>
      <p:sp>
        <p:nvSpPr>
          <p:cNvPr id="3" name="Content Placeholder 2"/>
          <p:cNvSpPr>
            <a:spLocks noGrp="1"/>
          </p:cNvSpPr>
          <p:nvPr>
            <p:ph idx="1"/>
          </p:nvPr>
        </p:nvSpPr>
        <p:spPr/>
        <p:txBody>
          <a:bodyPr/>
          <a:lstStyle/>
          <a:p>
            <a:pPr marL="0" indent="0">
              <a:buNone/>
            </a:pPr>
            <a:r>
              <a:rPr lang="en-GB" sz="2400" dirty="0"/>
              <a:t>Performance measurement seeks to monitor, evaluate and communicate the extent to which various aspects of the health system meet key objectives. </a:t>
            </a:r>
          </a:p>
          <a:p>
            <a:pPr marL="0" indent="0">
              <a:buNone/>
            </a:pPr>
            <a:r>
              <a:rPr lang="en-GB" sz="2400" dirty="0"/>
              <a:t>There is a fair degree of consensus that those objectives can be summarized under a limited number of headings, such as: </a:t>
            </a:r>
          </a:p>
          <a:p>
            <a:pPr marL="0" indent="0">
              <a:buNone/>
            </a:pPr>
            <a:r>
              <a:rPr lang="en-GB" sz="2400" dirty="0"/>
              <a:t>• health conferred on citizens by the health system </a:t>
            </a:r>
          </a:p>
          <a:p>
            <a:pPr marL="0" indent="0">
              <a:buNone/>
            </a:pPr>
            <a:r>
              <a:rPr lang="en-GB" sz="2400" dirty="0"/>
              <a:t>• responsiveness to individual needs and preferences of patients </a:t>
            </a:r>
          </a:p>
          <a:p>
            <a:pPr marL="0" indent="0">
              <a:buNone/>
            </a:pPr>
            <a:r>
              <a:rPr lang="en-GB" sz="2400" dirty="0"/>
              <a:t>• financial protection offered by the health system • productivity of utilization of health resources.</a:t>
            </a:r>
          </a:p>
        </p:txBody>
      </p:sp>
    </p:spTree>
    <p:extLst>
      <p:ext uri="{BB962C8B-B14F-4D97-AF65-F5344CB8AC3E}">
        <p14:creationId xmlns:p14="http://schemas.microsoft.com/office/powerpoint/2010/main" val="24068942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49F57-31AE-462B-E419-3BFF7F7FE9B1}"/>
              </a:ext>
            </a:extLst>
          </p:cNvPr>
          <p:cNvSpPr>
            <a:spLocks noGrp="1"/>
          </p:cNvSpPr>
          <p:nvPr>
            <p:ph type="title"/>
          </p:nvPr>
        </p:nvSpPr>
        <p:spPr/>
        <p:txBody>
          <a:bodyPr/>
          <a:lstStyle/>
          <a:p>
            <a:r>
              <a:rPr lang="en-GB" b="1" dirty="0"/>
              <a:t>Examples performance measurement</a:t>
            </a:r>
          </a:p>
        </p:txBody>
      </p:sp>
      <p:sp>
        <p:nvSpPr>
          <p:cNvPr id="3" name="Content Placeholder 2">
            <a:extLst>
              <a:ext uri="{FF2B5EF4-FFF2-40B4-BE49-F238E27FC236}">
                <a16:creationId xmlns:a16="http://schemas.microsoft.com/office/drawing/2014/main" id="{037EEC06-FA36-06B4-CE78-51D3BD742A98}"/>
              </a:ext>
            </a:extLst>
          </p:cNvPr>
          <p:cNvSpPr>
            <a:spLocks noGrp="1"/>
          </p:cNvSpPr>
          <p:nvPr>
            <p:ph idx="1"/>
          </p:nvPr>
        </p:nvSpPr>
        <p:spPr/>
        <p:txBody>
          <a:bodyPr/>
          <a:lstStyle/>
          <a:p>
            <a:pPr algn="l" fontAlgn="base">
              <a:buFont typeface="Arial" panose="020B0604020202020204" pitchFamily="34" charset="0"/>
              <a:buChar char="•"/>
            </a:pPr>
            <a:r>
              <a:rPr lang="en-GB" b="0" i="0" dirty="0">
                <a:solidFill>
                  <a:srgbClr val="161616"/>
                </a:solidFill>
                <a:effectLst/>
                <a:highlight>
                  <a:srgbClr val="FFFFFF"/>
                </a:highlight>
                <a:latin typeface="inherit"/>
              </a:rPr>
              <a:t>Quality and efficiency of patient care</a:t>
            </a:r>
          </a:p>
          <a:p>
            <a:pPr algn="l" fontAlgn="base">
              <a:buFont typeface="Arial" panose="020B0604020202020204" pitchFamily="34" charset="0"/>
              <a:buChar char="•"/>
            </a:pPr>
            <a:r>
              <a:rPr lang="en-GB" b="0" i="0" dirty="0">
                <a:solidFill>
                  <a:srgbClr val="161616"/>
                </a:solidFill>
                <a:effectLst/>
                <a:highlight>
                  <a:srgbClr val="FFFFFF"/>
                </a:highlight>
                <a:latin typeface="inherit"/>
              </a:rPr>
              <a:t>Cost of healthcare services</a:t>
            </a:r>
          </a:p>
          <a:p>
            <a:pPr algn="l" fontAlgn="base">
              <a:buFont typeface="Arial" panose="020B0604020202020204" pitchFamily="34" charset="0"/>
              <a:buChar char="•"/>
            </a:pPr>
            <a:r>
              <a:rPr lang="en-GB" b="0" i="0" dirty="0">
                <a:solidFill>
                  <a:srgbClr val="161616"/>
                </a:solidFill>
                <a:effectLst/>
                <a:highlight>
                  <a:srgbClr val="FFFFFF"/>
                </a:highlight>
                <a:latin typeface="inherit"/>
              </a:rPr>
              <a:t>Disparities in performance</a:t>
            </a:r>
          </a:p>
          <a:p>
            <a:pPr algn="l" fontAlgn="base">
              <a:buFont typeface="Arial" panose="020B0604020202020204" pitchFamily="34" charset="0"/>
              <a:buChar char="•"/>
            </a:pPr>
            <a:r>
              <a:rPr lang="en-GB" b="0" i="0" dirty="0">
                <a:solidFill>
                  <a:srgbClr val="161616"/>
                </a:solidFill>
                <a:effectLst/>
                <a:highlight>
                  <a:srgbClr val="FFFFFF"/>
                </a:highlight>
                <a:latin typeface="inherit"/>
              </a:rPr>
              <a:t>Care outcomes</a:t>
            </a:r>
          </a:p>
          <a:p>
            <a:pPr algn="l" fontAlgn="base">
              <a:buFont typeface="Arial" panose="020B0604020202020204" pitchFamily="34" charset="0"/>
              <a:buChar char="•"/>
            </a:pPr>
            <a:r>
              <a:rPr lang="en-GB" b="0" i="0" dirty="0">
                <a:solidFill>
                  <a:srgbClr val="161616"/>
                </a:solidFill>
                <a:effectLst/>
                <a:highlight>
                  <a:srgbClr val="FFFFFF"/>
                </a:highlight>
                <a:latin typeface="inherit"/>
              </a:rPr>
              <a:t>Safety levels</a:t>
            </a:r>
          </a:p>
          <a:p>
            <a:pPr algn="l" fontAlgn="base">
              <a:buFont typeface="Arial" panose="020B0604020202020204" pitchFamily="34" charset="0"/>
              <a:buChar char="•"/>
            </a:pPr>
            <a:r>
              <a:rPr lang="en-GB" b="0" i="0" dirty="0">
                <a:solidFill>
                  <a:srgbClr val="161616"/>
                </a:solidFill>
                <a:effectLst/>
                <a:highlight>
                  <a:srgbClr val="FFFFFF"/>
                </a:highlight>
                <a:latin typeface="inherit"/>
              </a:rPr>
              <a:t>Adherence to governmentally-mandated standards</a:t>
            </a:r>
          </a:p>
          <a:p>
            <a:endParaRPr lang="en-GB" dirty="0"/>
          </a:p>
        </p:txBody>
      </p:sp>
      <p:sp>
        <p:nvSpPr>
          <p:cNvPr id="4" name="Date Placeholder 3">
            <a:extLst>
              <a:ext uri="{FF2B5EF4-FFF2-40B4-BE49-F238E27FC236}">
                <a16:creationId xmlns:a16="http://schemas.microsoft.com/office/drawing/2014/main" id="{FF1FCF4B-272E-F5AA-46B6-3EEAB4BB32FE}"/>
              </a:ext>
            </a:extLst>
          </p:cNvPr>
          <p:cNvSpPr>
            <a:spLocks noGrp="1"/>
          </p:cNvSpPr>
          <p:nvPr>
            <p:ph type="dt" sz="half" idx="10"/>
          </p:nvPr>
        </p:nvSpPr>
        <p:spPr/>
        <p:txBody>
          <a:bodyPr/>
          <a:lstStyle/>
          <a:p>
            <a:pPr>
              <a:defRPr/>
            </a:pPr>
            <a:fld id="{486AC34E-3327-478B-AA98-02919358A10D}" type="datetime1">
              <a:rPr lang="en-GB" altLang="en-US" smtClean="0"/>
              <a:pPr>
                <a:defRPr/>
              </a:pPr>
              <a:t>31/01/2026</a:t>
            </a:fld>
            <a:endParaRPr lang="en-GB" altLang="en-US" dirty="0"/>
          </a:p>
        </p:txBody>
      </p:sp>
      <p:sp>
        <p:nvSpPr>
          <p:cNvPr id="5" name="Slide Number Placeholder 4">
            <a:extLst>
              <a:ext uri="{FF2B5EF4-FFF2-40B4-BE49-F238E27FC236}">
                <a16:creationId xmlns:a16="http://schemas.microsoft.com/office/drawing/2014/main" id="{AAD94CD2-7F21-D4DA-E348-449DF4E24FC8}"/>
              </a:ext>
            </a:extLst>
          </p:cNvPr>
          <p:cNvSpPr>
            <a:spLocks noGrp="1"/>
          </p:cNvSpPr>
          <p:nvPr>
            <p:ph type="sldNum" sz="quarter" idx="12"/>
          </p:nvPr>
        </p:nvSpPr>
        <p:spPr/>
        <p:txBody>
          <a:bodyPr/>
          <a:lstStyle/>
          <a:p>
            <a:pPr>
              <a:defRPr/>
            </a:pPr>
            <a:fld id="{9EECDDA5-5E0B-4B0B-9390-47B030622544}" type="slidenum">
              <a:rPr lang="en-GB" altLang="en-US" smtClean="0"/>
              <a:pPr>
                <a:defRPr/>
              </a:pPr>
              <a:t>5</a:t>
            </a:fld>
            <a:endParaRPr lang="en-GB" altLang="en-US"/>
          </a:p>
        </p:txBody>
      </p:sp>
    </p:spTree>
    <p:extLst>
      <p:ext uri="{BB962C8B-B14F-4D97-AF65-F5344CB8AC3E}">
        <p14:creationId xmlns:p14="http://schemas.microsoft.com/office/powerpoint/2010/main" val="25231050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Performance measurement</a:t>
            </a:r>
          </a:p>
        </p:txBody>
      </p:sp>
      <p:sp>
        <p:nvSpPr>
          <p:cNvPr id="3" name="Content Placeholder 2"/>
          <p:cNvSpPr>
            <a:spLocks noGrp="1"/>
          </p:cNvSpPr>
          <p:nvPr>
            <p:ph idx="1"/>
          </p:nvPr>
        </p:nvSpPr>
        <p:spPr/>
        <p:txBody>
          <a:bodyPr/>
          <a:lstStyle/>
          <a:p>
            <a:pPr marL="0" indent="0">
              <a:buNone/>
            </a:pPr>
            <a:r>
              <a:rPr lang="en-GB" sz="2400" dirty="0"/>
              <a:t>Performance monitoring should:</a:t>
            </a:r>
          </a:p>
          <a:p>
            <a:pPr>
              <a:buFont typeface="Wingdings" panose="05000000000000000000" pitchFamily="2" charset="2"/>
              <a:buChar char="v"/>
            </a:pPr>
            <a:r>
              <a:rPr lang="en-GB" sz="2400" dirty="0"/>
              <a:t>help to define performance targets/goals across key aspects of project delivery – including the management of resources (personnel, infrastructure), customer service and financial viability </a:t>
            </a:r>
          </a:p>
          <a:p>
            <a:pPr>
              <a:buFont typeface="Wingdings" panose="05000000000000000000" pitchFamily="2" charset="2"/>
              <a:buChar char="v"/>
            </a:pPr>
            <a:r>
              <a:rPr lang="en-GB" sz="2400" dirty="0"/>
              <a:t> provide a comprehensive picture of your organisation’s progress towards achieving its performance targets/goals </a:t>
            </a:r>
          </a:p>
          <a:p>
            <a:pPr>
              <a:buFont typeface="Wingdings" panose="05000000000000000000" pitchFamily="2" charset="2"/>
              <a:buChar char="v"/>
            </a:pPr>
            <a:r>
              <a:rPr lang="en-GB" sz="2400" dirty="0"/>
              <a:t>provide an early indication of emerging issues/pressures that may require remedial action </a:t>
            </a:r>
          </a:p>
          <a:p>
            <a:pPr>
              <a:buFont typeface="Wingdings" panose="05000000000000000000" pitchFamily="2" charset="2"/>
              <a:buChar char="v"/>
            </a:pPr>
            <a:r>
              <a:rPr lang="en-GB" sz="2400" dirty="0"/>
              <a:t>indicate where there is potential to improve the cost-effectiveness of services through comparison with other healthcare systems.</a:t>
            </a:r>
          </a:p>
        </p:txBody>
      </p:sp>
    </p:spTree>
    <p:extLst>
      <p:ext uri="{BB962C8B-B14F-4D97-AF65-F5344CB8AC3E}">
        <p14:creationId xmlns:p14="http://schemas.microsoft.com/office/powerpoint/2010/main" val="33039062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Performance Management</a:t>
            </a:r>
          </a:p>
        </p:txBody>
      </p:sp>
      <p:sp>
        <p:nvSpPr>
          <p:cNvPr id="3" name="Content Placeholder 2"/>
          <p:cNvSpPr>
            <a:spLocks noGrp="1"/>
          </p:cNvSpPr>
          <p:nvPr>
            <p:ph idx="1"/>
          </p:nvPr>
        </p:nvSpPr>
        <p:spPr/>
        <p:txBody>
          <a:bodyPr/>
          <a:lstStyle/>
          <a:p>
            <a:r>
              <a:rPr lang="en-GB" sz="2400" dirty="0"/>
              <a:t>Performance management is about establishing a formal, regular and rigorous system of data collection and usage to indicate trends and measure the performance of services.</a:t>
            </a:r>
          </a:p>
          <a:p>
            <a:endParaRPr lang="en-GB" sz="2400" dirty="0"/>
          </a:p>
          <a:p>
            <a:r>
              <a:rPr lang="en-GB" sz="2400" dirty="0"/>
              <a:t>Performance indicators are commonly used across health and care systems to examine and compare performance.</a:t>
            </a:r>
          </a:p>
          <a:p>
            <a:endParaRPr lang="en-GB" sz="2400" dirty="0"/>
          </a:p>
          <a:p>
            <a:r>
              <a:rPr lang="en-GB" sz="2400" dirty="0"/>
              <a:t>These indicators focus on areas such a length of stay in hospital and mortality rates.</a:t>
            </a:r>
          </a:p>
        </p:txBody>
      </p:sp>
    </p:spTree>
    <p:extLst>
      <p:ext uri="{BB962C8B-B14F-4D97-AF65-F5344CB8AC3E}">
        <p14:creationId xmlns:p14="http://schemas.microsoft.com/office/powerpoint/2010/main" val="12188608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Key Performance Indicators</a:t>
            </a:r>
          </a:p>
        </p:txBody>
      </p:sp>
      <p:sp>
        <p:nvSpPr>
          <p:cNvPr id="3" name="Content Placeholder 2"/>
          <p:cNvSpPr>
            <a:spLocks noGrp="1"/>
          </p:cNvSpPr>
          <p:nvPr>
            <p:ph idx="1"/>
          </p:nvPr>
        </p:nvSpPr>
        <p:spPr/>
        <p:txBody>
          <a:bodyPr>
            <a:normAutofit/>
          </a:bodyPr>
          <a:lstStyle/>
          <a:p>
            <a:r>
              <a:rPr lang="en-GB" sz="2700" dirty="0"/>
              <a:t>KPIs will help you to define and measure progress towards your goals. </a:t>
            </a:r>
          </a:p>
          <a:p>
            <a:r>
              <a:rPr lang="en-GB" sz="2700" dirty="0"/>
              <a:t>As the primary means of communicating performance across your organisation, KPIs should focus on a range of areas. </a:t>
            </a:r>
          </a:p>
          <a:p>
            <a:r>
              <a:rPr lang="en-GB" sz="2700" dirty="0"/>
              <a:t>Once your organisation has analysed its mission, identified its stakeholders and defined its goals, KPIs offer a way of measuring progress towards these goals.</a:t>
            </a:r>
          </a:p>
        </p:txBody>
      </p:sp>
    </p:spTree>
    <p:extLst>
      <p:ext uri="{BB962C8B-B14F-4D97-AF65-F5344CB8AC3E}">
        <p14:creationId xmlns:p14="http://schemas.microsoft.com/office/powerpoint/2010/main" val="1304406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ED55D-DBFD-3B4C-9585-18DD86B3F26F}"/>
              </a:ext>
            </a:extLst>
          </p:cNvPr>
          <p:cNvSpPr>
            <a:spLocks noGrp="1"/>
          </p:cNvSpPr>
          <p:nvPr>
            <p:ph type="title"/>
          </p:nvPr>
        </p:nvSpPr>
        <p:spPr/>
        <p:txBody>
          <a:bodyPr/>
          <a:lstStyle/>
          <a:p>
            <a:r>
              <a:rPr lang="en-US" b="1" dirty="0"/>
              <a:t>Group Discussion</a:t>
            </a:r>
            <a:endParaRPr lang="en-GB" b="1" dirty="0"/>
          </a:p>
        </p:txBody>
      </p:sp>
      <p:sp>
        <p:nvSpPr>
          <p:cNvPr id="3" name="Content Placeholder 2">
            <a:extLst>
              <a:ext uri="{FF2B5EF4-FFF2-40B4-BE49-F238E27FC236}">
                <a16:creationId xmlns:a16="http://schemas.microsoft.com/office/drawing/2014/main" id="{122BAE56-DA25-CBED-70ED-F4E504C4C244}"/>
              </a:ext>
            </a:extLst>
          </p:cNvPr>
          <p:cNvSpPr>
            <a:spLocks noGrp="1"/>
          </p:cNvSpPr>
          <p:nvPr>
            <p:ph idx="1"/>
          </p:nvPr>
        </p:nvSpPr>
        <p:spPr/>
        <p:txBody>
          <a:bodyPr/>
          <a:lstStyle/>
          <a:p>
            <a:r>
              <a:rPr lang="en-US" dirty="0"/>
              <a:t>Let us watch the following video on performance measures. </a:t>
            </a:r>
          </a:p>
          <a:p>
            <a:pPr marL="0" indent="0">
              <a:buNone/>
            </a:pPr>
            <a:r>
              <a:rPr lang="en-US" dirty="0">
                <a:hlinkClick r:id="rId2"/>
              </a:rPr>
              <a:t>Performance Measures in Public Health - YouTube</a:t>
            </a:r>
            <a:endParaRPr lang="en-US" dirty="0"/>
          </a:p>
          <a:p>
            <a:r>
              <a:rPr lang="en-US" dirty="0"/>
              <a:t>In groups of 5 discuss the steps you would use to develop performance measures for any specified population health initiative.</a:t>
            </a:r>
            <a:endParaRPr lang="en-GB" dirty="0"/>
          </a:p>
        </p:txBody>
      </p:sp>
      <p:sp>
        <p:nvSpPr>
          <p:cNvPr id="4" name="Date Placeholder 3">
            <a:extLst>
              <a:ext uri="{FF2B5EF4-FFF2-40B4-BE49-F238E27FC236}">
                <a16:creationId xmlns:a16="http://schemas.microsoft.com/office/drawing/2014/main" id="{D7774F41-C8EC-4192-9C81-5C3F221DC165}"/>
              </a:ext>
            </a:extLst>
          </p:cNvPr>
          <p:cNvSpPr>
            <a:spLocks noGrp="1"/>
          </p:cNvSpPr>
          <p:nvPr>
            <p:ph type="dt" sz="half" idx="10"/>
          </p:nvPr>
        </p:nvSpPr>
        <p:spPr/>
        <p:txBody>
          <a:bodyPr/>
          <a:lstStyle/>
          <a:p>
            <a:pPr>
              <a:defRPr/>
            </a:pPr>
            <a:fld id="{486AC34E-3327-478B-AA98-02919358A10D}" type="datetime1">
              <a:rPr lang="en-GB" altLang="en-US" smtClean="0"/>
              <a:pPr>
                <a:defRPr/>
              </a:pPr>
              <a:t>31/01/2026</a:t>
            </a:fld>
            <a:endParaRPr lang="en-GB" altLang="en-US" dirty="0"/>
          </a:p>
        </p:txBody>
      </p:sp>
      <p:sp>
        <p:nvSpPr>
          <p:cNvPr id="5" name="Slide Number Placeholder 4">
            <a:extLst>
              <a:ext uri="{FF2B5EF4-FFF2-40B4-BE49-F238E27FC236}">
                <a16:creationId xmlns:a16="http://schemas.microsoft.com/office/drawing/2014/main" id="{2B08C492-6C46-FE68-D785-D314C70123CE}"/>
              </a:ext>
            </a:extLst>
          </p:cNvPr>
          <p:cNvSpPr>
            <a:spLocks noGrp="1"/>
          </p:cNvSpPr>
          <p:nvPr>
            <p:ph type="sldNum" sz="quarter" idx="12"/>
          </p:nvPr>
        </p:nvSpPr>
        <p:spPr/>
        <p:txBody>
          <a:bodyPr/>
          <a:lstStyle/>
          <a:p>
            <a:pPr>
              <a:defRPr/>
            </a:pPr>
            <a:fld id="{9EECDDA5-5E0B-4B0B-9390-47B030622544}" type="slidenum">
              <a:rPr lang="en-GB" altLang="en-US" smtClean="0"/>
              <a:pPr>
                <a:defRPr/>
              </a:pPr>
              <a:t>9</a:t>
            </a:fld>
            <a:endParaRPr lang="en-GB" altLang="en-US"/>
          </a:p>
        </p:txBody>
      </p:sp>
    </p:spTree>
    <p:extLst>
      <p:ext uri="{BB962C8B-B14F-4D97-AF65-F5344CB8AC3E}">
        <p14:creationId xmlns:p14="http://schemas.microsoft.com/office/powerpoint/2010/main" val="12213630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400" b="1" dirty="0">
                <a:latin typeface="Calibri"/>
                <a:ea typeface="+mn-ea"/>
                <a:cs typeface="+mn-cs"/>
              </a:rPr>
              <a:t>What is the health problem? </a:t>
            </a:r>
            <a:endParaRPr lang="en-GB" dirty="0"/>
          </a:p>
        </p:txBody>
      </p:sp>
      <p:sp>
        <p:nvSpPr>
          <p:cNvPr id="3" name="Content Placeholder 2"/>
          <p:cNvSpPr>
            <a:spLocks noGrp="1"/>
          </p:cNvSpPr>
          <p:nvPr>
            <p:ph idx="1"/>
          </p:nvPr>
        </p:nvSpPr>
        <p:spPr/>
        <p:txBody>
          <a:bodyPr/>
          <a:lstStyle/>
          <a:p>
            <a:pPr>
              <a:defRPr/>
            </a:pPr>
            <a:r>
              <a:rPr lang="en-US" sz="2400" dirty="0"/>
              <a:t>A desired objective is not a problem by itself. </a:t>
            </a:r>
            <a:r>
              <a:rPr lang="en-US" sz="2400" i="1" dirty="0"/>
              <a:t>The key to a problem is that there is an obstacle that prevents you from closing the gap.</a:t>
            </a:r>
          </a:p>
          <a:p>
            <a:pPr>
              <a:defRPr/>
            </a:pPr>
            <a:r>
              <a:rPr lang="en-US" sz="2400" dirty="0"/>
              <a:t>A problem is a </a:t>
            </a:r>
            <a:r>
              <a:rPr lang="en-US" sz="2400" i="1" dirty="0"/>
              <a:t>gap</a:t>
            </a:r>
            <a:r>
              <a:rPr lang="en-US" sz="2400" i="1" dirty="0">
                <a:solidFill>
                  <a:schemeClr val="accent2">
                    <a:lumMod val="75000"/>
                  </a:schemeClr>
                </a:solidFill>
              </a:rPr>
              <a:t>(achieving your objective) </a:t>
            </a:r>
            <a:r>
              <a:rPr lang="en-US" sz="2400" dirty="0"/>
              <a:t>between where you are and where you want to be, with an obstacle that prevents easy movement to close the gap.</a:t>
            </a:r>
          </a:p>
          <a:p>
            <a:pPr>
              <a:defRPr/>
            </a:pPr>
            <a:r>
              <a:rPr lang="en-US" sz="2400" dirty="0"/>
              <a:t>Problem solving consists of finding ways of overcoming or getting around obstacles.</a:t>
            </a:r>
            <a:endParaRPr lang="en-US" sz="2400" i="1" dirty="0"/>
          </a:p>
          <a:p>
            <a:pPr marL="0" indent="0">
              <a:buNone/>
            </a:pPr>
            <a:endParaRPr lang="en-GB" dirty="0"/>
          </a:p>
        </p:txBody>
      </p:sp>
    </p:spTree>
    <p:extLst>
      <p:ext uri="{BB962C8B-B14F-4D97-AF65-F5344CB8AC3E}">
        <p14:creationId xmlns:p14="http://schemas.microsoft.com/office/powerpoint/2010/main" val="14409445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What is health project management</a:t>
            </a:r>
          </a:p>
        </p:txBody>
      </p:sp>
      <p:sp>
        <p:nvSpPr>
          <p:cNvPr id="3" name="Content Placeholder 2"/>
          <p:cNvSpPr>
            <a:spLocks noGrp="1"/>
          </p:cNvSpPr>
          <p:nvPr>
            <p:ph idx="1"/>
          </p:nvPr>
        </p:nvSpPr>
        <p:spPr/>
        <p:txBody>
          <a:bodyPr/>
          <a:lstStyle/>
          <a:p>
            <a:pPr algn="ctr">
              <a:buNone/>
            </a:pPr>
            <a:r>
              <a:rPr lang="en-GB" altLang="en-US" sz="2400" dirty="0"/>
              <a:t>The planning, organising, directing and controlling of....</a:t>
            </a:r>
          </a:p>
          <a:p>
            <a:pPr algn="ctr">
              <a:buFontTx/>
              <a:buChar char="•"/>
            </a:pPr>
            <a:endParaRPr lang="en-GB" altLang="en-US" sz="2400" dirty="0"/>
          </a:p>
          <a:p>
            <a:pPr algn="ctr">
              <a:buNone/>
            </a:pPr>
            <a:r>
              <a:rPr lang="en-GB" altLang="en-US" sz="2400" dirty="0"/>
              <a:t>....activities, people and money....</a:t>
            </a:r>
          </a:p>
          <a:p>
            <a:pPr algn="ctr">
              <a:buFontTx/>
              <a:buChar char="•"/>
            </a:pPr>
            <a:endParaRPr lang="en-GB" altLang="en-US" sz="2400" dirty="0"/>
          </a:p>
          <a:p>
            <a:pPr algn="ctr">
              <a:buNone/>
            </a:pPr>
            <a:r>
              <a:rPr lang="en-GB" altLang="en-US" sz="2400" dirty="0"/>
              <a:t>....to achieve a specific objective</a:t>
            </a:r>
            <a:endParaRPr lang="en-US" altLang="en-US" sz="2400" dirty="0"/>
          </a:p>
          <a:p>
            <a:endParaRPr lang="en-GB" dirty="0"/>
          </a:p>
        </p:txBody>
      </p:sp>
    </p:spTree>
    <p:extLst>
      <p:ext uri="{BB962C8B-B14F-4D97-AF65-F5344CB8AC3E}">
        <p14:creationId xmlns:p14="http://schemas.microsoft.com/office/powerpoint/2010/main" val="23497286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1880261" y="-25080"/>
            <a:ext cx="8013677" cy="1143000"/>
          </a:xfrm>
        </p:spPr>
        <p:txBody>
          <a:bodyPr/>
          <a:lstStyle/>
          <a:p>
            <a:pPr algn="l" eaLnBrk="1" hangingPunct="1"/>
            <a:r>
              <a:rPr lang="en-GB" altLang="en-US" b="1" dirty="0"/>
              <a:t>Project Equilibrium (Balance)</a:t>
            </a:r>
          </a:p>
        </p:txBody>
      </p:sp>
      <p:sp>
        <p:nvSpPr>
          <p:cNvPr id="11267" name="Diamond 3"/>
          <p:cNvSpPr>
            <a:spLocks noChangeArrowheads="1"/>
          </p:cNvSpPr>
          <p:nvPr/>
        </p:nvSpPr>
        <p:spPr bwMode="auto">
          <a:xfrm>
            <a:off x="3167063" y="1678782"/>
            <a:ext cx="4143375" cy="3786187"/>
          </a:xfrm>
          <a:prstGeom prst="diamond">
            <a:avLst/>
          </a:prstGeom>
          <a:noFill/>
          <a:ln w="9525" algn="ctr">
            <a:solidFill>
              <a:schemeClr val="tx1"/>
            </a:solidFill>
            <a:round/>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GB" altLang="en-US"/>
          </a:p>
          <a:p>
            <a:endParaRPr lang="en-GB" altLang="en-US"/>
          </a:p>
          <a:p>
            <a:pPr algn="ctr"/>
            <a:r>
              <a:rPr lang="en-GB" altLang="en-US"/>
              <a:t>Expectations</a:t>
            </a:r>
          </a:p>
        </p:txBody>
      </p:sp>
      <p:sp>
        <p:nvSpPr>
          <p:cNvPr id="11268" name="TextBox 4"/>
          <p:cNvSpPr txBox="1">
            <a:spLocks noChangeArrowheads="1"/>
          </p:cNvSpPr>
          <p:nvPr/>
        </p:nvSpPr>
        <p:spPr bwMode="auto">
          <a:xfrm>
            <a:off x="4738688" y="1091803"/>
            <a:ext cx="928687"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GB" altLang="en-US" dirty="0"/>
              <a:t>Time</a:t>
            </a:r>
          </a:p>
        </p:txBody>
      </p:sp>
      <p:sp>
        <p:nvSpPr>
          <p:cNvPr id="11269" name="TextBox 5"/>
          <p:cNvSpPr txBox="1">
            <a:spLocks noChangeArrowheads="1"/>
          </p:cNvSpPr>
          <p:nvPr/>
        </p:nvSpPr>
        <p:spPr bwMode="auto">
          <a:xfrm>
            <a:off x="7381875" y="3429001"/>
            <a:ext cx="1714500"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GB" altLang="en-US"/>
              <a:t>Money/</a:t>
            </a:r>
          </a:p>
          <a:p>
            <a:r>
              <a:rPr lang="en-GB" altLang="en-US"/>
              <a:t>Resources</a:t>
            </a:r>
          </a:p>
        </p:txBody>
      </p:sp>
      <p:sp>
        <p:nvSpPr>
          <p:cNvPr id="11270" name="TextBox 6"/>
          <p:cNvSpPr txBox="1">
            <a:spLocks noChangeArrowheads="1"/>
          </p:cNvSpPr>
          <p:nvPr/>
        </p:nvSpPr>
        <p:spPr bwMode="auto">
          <a:xfrm>
            <a:off x="1952625" y="3571876"/>
            <a:ext cx="1214438"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GB" altLang="en-US"/>
              <a:t>Quality</a:t>
            </a:r>
          </a:p>
        </p:txBody>
      </p:sp>
      <p:sp>
        <p:nvSpPr>
          <p:cNvPr id="11271" name="TextBox 7"/>
          <p:cNvSpPr txBox="1">
            <a:spLocks noChangeArrowheads="1"/>
          </p:cNvSpPr>
          <p:nvPr/>
        </p:nvSpPr>
        <p:spPr bwMode="auto">
          <a:xfrm>
            <a:off x="4738688" y="5304234"/>
            <a:ext cx="1071563"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GB" altLang="en-US" dirty="0"/>
              <a:t>Scope</a:t>
            </a:r>
          </a:p>
        </p:txBody>
      </p:sp>
    </p:spTree>
    <p:extLst>
      <p:ext uri="{BB962C8B-B14F-4D97-AF65-F5344CB8AC3E}">
        <p14:creationId xmlns:p14="http://schemas.microsoft.com/office/powerpoint/2010/main" val="36688292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Project Life Cycle</a:t>
            </a:r>
          </a:p>
        </p:txBody>
      </p:sp>
      <p:pic>
        <p:nvPicPr>
          <p:cNvPr id="8" name="Content Placeholder 7"/>
          <p:cNvPicPr>
            <a:picLocks noGrp="1" noChangeAspect="1"/>
          </p:cNvPicPr>
          <p:nvPr>
            <p:ph idx="1"/>
          </p:nvPr>
        </p:nvPicPr>
        <p:blipFill>
          <a:blip r:embed="rId2"/>
          <a:stretch>
            <a:fillRect/>
          </a:stretch>
        </p:blipFill>
        <p:spPr>
          <a:xfrm>
            <a:off x="2012996" y="1368955"/>
            <a:ext cx="8653336" cy="4280684"/>
          </a:xfrm>
          <a:prstGeom prst="rect">
            <a:avLst/>
          </a:prstGeom>
        </p:spPr>
      </p:pic>
    </p:spTree>
    <p:extLst>
      <p:ext uri="{BB962C8B-B14F-4D97-AF65-F5344CB8AC3E}">
        <p14:creationId xmlns:p14="http://schemas.microsoft.com/office/powerpoint/2010/main" val="1696688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063487" y="983974"/>
            <a:ext cx="9352721" cy="5595730"/>
          </a:xfrm>
          <a:prstGeom prst="rect">
            <a:avLst/>
          </a:prstGeom>
        </p:spPr>
      </p:pic>
    </p:spTree>
    <p:extLst>
      <p:ext uri="{BB962C8B-B14F-4D97-AF65-F5344CB8AC3E}">
        <p14:creationId xmlns:p14="http://schemas.microsoft.com/office/powerpoint/2010/main" val="17764526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idx="4294967295"/>
          </p:nvPr>
        </p:nvSpPr>
        <p:spPr>
          <a:xfrm>
            <a:off x="428693" y="419893"/>
            <a:ext cx="11334613" cy="769938"/>
          </a:xfrm>
        </p:spPr>
        <p:txBody>
          <a:bodyPr/>
          <a:lstStyle/>
          <a:p>
            <a:pPr algn="ctr" eaLnBrk="1" hangingPunct="1"/>
            <a:r>
              <a:rPr lang="en-GB" altLang="en-US" b="1" dirty="0"/>
              <a:t>Stages for a population health project</a:t>
            </a:r>
            <a:endParaRPr lang="en-US" altLang="en-US" b="1" dirty="0"/>
          </a:p>
        </p:txBody>
      </p:sp>
      <p:sp>
        <p:nvSpPr>
          <p:cNvPr id="35843" name="Content Placeholder 2"/>
          <p:cNvSpPr>
            <a:spLocks noGrp="1"/>
          </p:cNvSpPr>
          <p:nvPr>
            <p:ph idx="4294967295"/>
          </p:nvPr>
        </p:nvSpPr>
        <p:spPr>
          <a:xfrm>
            <a:off x="0" y="1773238"/>
            <a:ext cx="7772400" cy="4322762"/>
          </a:xfrm>
        </p:spPr>
        <p:txBody>
          <a:bodyPr>
            <a:normAutofit/>
          </a:bodyPr>
          <a:lstStyle/>
          <a:p>
            <a:pPr eaLnBrk="1" hangingPunct="1">
              <a:buFontTx/>
              <a:buChar char="•"/>
            </a:pPr>
            <a:endParaRPr lang="en-GB" altLang="en-US" dirty="0"/>
          </a:p>
          <a:p>
            <a:pPr eaLnBrk="1" hangingPunct="1">
              <a:buFontTx/>
              <a:buChar char="•"/>
            </a:pPr>
            <a:endParaRPr lang="en-GB" altLang="en-US" dirty="0"/>
          </a:p>
          <a:p>
            <a:pPr eaLnBrk="1" hangingPunct="1">
              <a:buFontTx/>
              <a:buChar char="•"/>
            </a:pPr>
            <a:endParaRPr lang="en-GB" altLang="en-US" dirty="0"/>
          </a:p>
          <a:p>
            <a:pPr eaLnBrk="1" hangingPunct="1">
              <a:buFontTx/>
              <a:buChar char="•"/>
            </a:pPr>
            <a:endParaRPr lang="en-GB" altLang="en-US" dirty="0"/>
          </a:p>
          <a:p>
            <a:pPr eaLnBrk="1" hangingPunct="1">
              <a:buFontTx/>
              <a:buChar char="•"/>
            </a:pPr>
            <a:endParaRPr lang="en-GB" altLang="en-US" dirty="0"/>
          </a:p>
          <a:p>
            <a:pPr eaLnBrk="1" hangingPunct="1">
              <a:buFontTx/>
              <a:buChar char="•"/>
            </a:pPr>
            <a:r>
              <a:rPr lang="en-GB" altLang="en-US" dirty="0"/>
              <a:t>A</a:t>
            </a:r>
            <a:r>
              <a:rPr lang="en-GB" altLang="en-US" sz="2000" dirty="0"/>
              <a:t> population health project needs to be evaluated.</a:t>
            </a:r>
          </a:p>
        </p:txBody>
      </p:sp>
      <p:sp>
        <p:nvSpPr>
          <p:cNvPr id="5" name="Rectangle 4"/>
          <p:cNvSpPr>
            <a:spLocks noChangeArrowheads="1"/>
          </p:cNvSpPr>
          <p:nvPr/>
        </p:nvSpPr>
        <p:spPr bwMode="auto">
          <a:xfrm>
            <a:off x="2135189" y="3141663"/>
            <a:ext cx="1081087" cy="792162"/>
          </a:xfrm>
          <a:prstGeom prst="rect">
            <a:avLst/>
          </a:prstGeom>
          <a:solidFill>
            <a:srgbClr val="0070C0"/>
          </a:solidFill>
          <a:ln w="9525" algn="ctr">
            <a:solidFill>
              <a:schemeClr val="tx1"/>
            </a:solidFill>
            <a:round/>
            <a:headEnd/>
            <a:tailEnd/>
          </a:ln>
        </p:spPr>
        <p:txBody>
          <a:bodyPr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a:r>
              <a:rPr lang="en-GB" altLang="en-US" sz="1600" b="1" dirty="0">
                <a:solidFill>
                  <a:schemeClr val="bg1"/>
                </a:solidFill>
              </a:rPr>
              <a:t>Initiate</a:t>
            </a:r>
            <a:endParaRPr lang="en-US" altLang="en-US" sz="1600" b="1" dirty="0">
              <a:solidFill>
                <a:schemeClr val="bg1"/>
              </a:solidFill>
            </a:endParaRPr>
          </a:p>
        </p:txBody>
      </p:sp>
      <p:sp>
        <p:nvSpPr>
          <p:cNvPr id="6" name="Rectangle 5"/>
          <p:cNvSpPr>
            <a:spLocks noChangeArrowheads="1"/>
          </p:cNvSpPr>
          <p:nvPr/>
        </p:nvSpPr>
        <p:spPr bwMode="auto">
          <a:xfrm>
            <a:off x="3792538" y="3141663"/>
            <a:ext cx="1079500" cy="792162"/>
          </a:xfrm>
          <a:prstGeom prst="rect">
            <a:avLst/>
          </a:prstGeom>
          <a:solidFill>
            <a:srgbClr val="0070C0"/>
          </a:solidFill>
          <a:ln w="9525" algn="ctr">
            <a:solidFill>
              <a:schemeClr val="tx1"/>
            </a:solidFill>
            <a:round/>
            <a:headEnd/>
            <a:tailEnd/>
          </a:ln>
        </p:spPr>
        <p:txBody>
          <a:bodyPr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a:r>
              <a:rPr lang="en-GB" altLang="en-US" sz="1600" b="1">
                <a:solidFill>
                  <a:schemeClr val="bg1"/>
                </a:solidFill>
              </a:rPr>
              <a:t>Plan</a:t>
            </a:r>
            <a:endParaRPr lang="en-US" altLang="en-US" sz="1600" b="1">
              <a:solidFill>
                <a:schemeClr val="bg1"/>
              </a:solidFill>
            </a:endParaRPr>
          </a:p>
        </p:txBody>
      </p:sp>
      <p:sp>
        <p:nvSpPr>
          <p:cNvPr id="7" name="Rectangle 6"/>
          <p:cNvSpPr>
            <a:spLocks noChangeArrowheads="1"/>
          </p:cNvSpPr>
          <p:nvPr/>
        </p:nvSpPr>
        <p:spPr bwMode="auto">
          <a:xfrm>
            <a:off x="5519739" y="3141663"/>
            <a:ext cx="1081087" cy="792162"/>
          </a:xfrm>
          <a:prstGeom prst="rect">
            <a:avLst/>
          </a:prstGeom>
          <a:solidFill>
            <a:srgbClr val="0070C0"/>
          </a:solidFill>
          <a:ln w="9525" algn="ctr">
            <a:solidFill>
              <a:schemeClr val="tx1"/>
            </a:solidFill>
            <a:round/>
            <a:headEnd/>
            <a:tailEnd/>
          </a:ln>
        </p:spPr>
        <p:txBody>
          <a:bodyPr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a:r>
              <a:rPr lang="en-GB" altLang="en-US" sz="1600" b="1" dirty="0">
                <a:solidFill>
                  <a:schemeClr val="bg1"/>
                </a:solidFill>
              </a:rPr>
              <a:t>Execute/Deliver</a:t>
            </a:r>
            <a:endParaRPr lang="en-US" altLang="en-US" sz="1600" b="1" dirty="0">
              <a:solidFill>
                <a:schemeClr val="bg1"/>
              </a:solidFill>
            </a:endParaRPr>
          </a:p>
        </p:txBody>
      </p:sp>
      <p:sp>
        <p:nvSpPr>
          <p:cNvPr id="8" name="Rectangle 7"/>
          <p:cNvSpPr>
            <a:spLocks noChangeArrowheads="1"/>
          </p:cNvSpPr>
          <p:nvPr/>
        </p:nvSpPr>
        <p:spPr bwMode="auto">
          <a:xfrm>
            <a:off x="7391400" y="3141663"/>
            <a:ext cx="1081088" cy="792162"/>
          </a:xfrm>
          <a:prstGeom prst="rect">
            <a:avLst/>
          </a:prstGeom>
          <a:solidFill>
            <a:srgbClr val="0070C0"/>
          </a:solidFill>
          <a:ln w="9525" algn="ctr">
            <a:solidFill>
              <a:schemeClr val="tx1"/>
            </a:solidFill>
            <a:round/>
            <a:headEnd/>
            <a:tailEnd/>
          </a:ln>
        </p:spPr>
        <p:txBody>
          <a:bodyPr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a:r>
              <a:rPr lang="en-GB" altLang="en-US" sz="1600" b="1" dirty="0">
                <a:solidFill>
                  <a:schemeClr val="bg1"/>
                </a:solidFill>
              </a:rPr>
              <a:t>Evaluate</a:t>
            </a:r>
            <a:endParaRPr lang="en-US" altLang="en-US" sz="1600" b="1" dirty="0">
              <a:solidFill>
                <a:schemeClr val="bg1"/>
              </a:solidFill>
            </a:endParaRPr>
          </a:p>
        </p:txBody>
      </p:sp>
      <p:sp>
        <p:nvSpPr>
          <p:cNvPr id="9" name="Rectangle 8"/>
          <p:cNvSpPr>
            <a:spLocks noChangeArrowheads="1"/>
          </p:cNvSpPr>
          <p:nvPr/>
        </p:nvSpPr>
        <p:spPr bwMode="auto">
          <a:xfrm>
            <a:off x="9191625" y="3141663"/>
            <a:ext cx="1081088" cy="792162"/>
          </a:xfrm>
          <a:prstGeom prst="rect">
            <a:avLst/>
          </a:prstGeom>
          <a:solidFill>
            <a:srgbClr val="0070C0"/>
          </a:solidFill>
          <a:ln w="9525" algn="ctr">
            <a:solidFill>
              <a:schemeClr val="tx1"/>
            </a:solidFill>
            <a:round/>
            <a:headEnd/>
            <a:tailEnd/>
          </a:ln>
        </p:spPr>
        <p:txBody>
          <a:bodyPr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a:r>
              <a:rPr lang="en-GB" altLang="en-US" sz="1600" b="1">
                <a:solidFill>
                  <a:schemeClr val="bg1"/>
                </a:solidFill>
              </a:rPr>
              <a:t>Close</a:t>
            </a:r>
            <a:endParaRPr lang="en-US" altLang="en-US" sz="1600" b="1">
              <a:solidFill>
                <a:schemeClr val="bg1"/>
              </a:solidFill>
            </a:endParaRPr>
          </a:p>
        </p:txBody>
      </p:sp>
      <p:cxnSp>
        <p:nvCxnSpPr>
          <p:cNvPr id="11" name="Straight Arrow Connector 10"/>
          <p:cNvCxnSpPr>
            <a:cxnSpLocks noChangeShapeType="1"/>
            <a:stCxn id="5" idx="3"/>
            <a:endCxn id="6" idx="1"/>
          </p:cNvCxnSpPr>
          <p:nvPr/>
        </p:nvCxnSpPr>
        <p:spPr bwMode="auto">
          <a:xfrm>
            <a:off x="3216276" y="3538539"/>
            <a:ext cx="576263" cy="1587"/>
          </a:xfrm>
          <a:prstGeom prst="straightConnector1">
            <a:avLst/>
          </a:prstGeom>
          <a:noFill/>
          <a:ln w="9525" algn="ctr">
            <a:solidFill>
              <a:schemeClr val="tx1"/>
            </a:solidFill>
            <a:round/>
            <a:headEnd/>
            <a:tailEnd type="arrow" w="med" len="med"/>
          </a:ln>
          <a:extLst>
            <a:ext uri="{909E8E84-426E-40DD-AFC4-6F175D3DCCD1}">
              <a14:hiddenFill xmlns:a14="http://schemas.microsoft.com/office/drawing/2010/main">
                <a:noFill/>
              </a14:hiddenFill>
            </a:ext>
          </a:extLst>
        </p:spPr>
      </p:cxnSp>
      <p:cxnSp>
        <p:nvCxnSpPr>
          <p:cNvPr id="13" name="Straight Arrow Connector 12"/>
          <p:cNvCxnSpPr>
            <a:cxnSpLocks noChangeShapeType="1"/>
            <a:stCxn id="6" idx="3"/>
            <a:endCxn id="7" idx="1"/>
          </p:cNvCxnSpPr>
          <p:nvPr/>
        </p:nvCxnSpPr>
        <p:spPr bwMode="auto">
          <a:xfrm>
            <a:off x="4872038" y="3538539"/>
            <a:ext cx="647700" cy="1587"/>
          </a:xfrm>
          <a:prstGeom prst="straightConnector1">
            <a:avLst/>
          </a:prstGeom>
          <a:noFill/>
          <a:ln w="9525" algn="ctr">
            <a:solidFill>
              <a:schemeClr val="tx1"/>
            </a:solidFill>
            <a:round/>
            <a:headEnd/>
            <a:tailEnd type="arrow" w="med" len="med"/>
          </a:ln>
          <a:extLst>
            <a:ext uri="{909E8E84-426E-40DD-AFC4-6F175D3DCCD1}">
              <a14:hiddenFill xmlns:a14="http://schemas.microsoft.com/office/drawing/2010/main">
                <a:noFill/>
              </a14:hiddenFill>
            </a:ext>
          </a:extLst>
        </p:spPr>
      </p:cxnSp>
      <p:cxnSp>
        <p:nvCxnSpPr>
          <p:cNvPr id="15" name="Straight Arrow Connector 14"/>
          <p:cNvCxnSpPr>
            <a:cxnSpLocks noChangeShapeType="1"/>
            <a:stCxn id="7" idx="3"/>
            <a:endCxn id="8" idx="1"/>
          </p:cNvCxnSpPr>
          <p:nvPr/>
        </p:nvCxnSpPr>
        <p:spPr bwMode="auto">
          <a:xfrm>
            <a:off x="6600826" y="3538539"/>
            <a:ext cx="790575" cy="1587"/>
          </a:xfrm>
          <a:prstGeom prst="straightConnector1">
            <a:avLst/>
          </a:prstGeom>
          <a:noFill/>
          <a:ln w="9525" algn="ctr">
            <a:solidFill>
              <a:schemeClr val="tx1"/>
            </a:solidFill>
            <a:round/>
            <a:headEnd/>
            <a:tailEnd type="arrow" w="med" len="med"/>
          </a:ln>
          <a:extLst>
            <a:ext uri="{909E8E84-426E-40DD-AFC4-6F175D3DCCD1}">
              <a14:hiddenFill xmlns:a14="http://schemas.microsoft.com/office/drawing/2010/main">
                <a:noFill/>
              </a14:hiddenFill>
            </a:ext>
          </a:extLst>
        </p:spPr>
      </p:cxnSp>
      <p:cxnSp>
        <p:nvCxnSpPr>
          <p:cNvPr id="17" name="Straight Arrow Connector 16"/>
          <p:cNvCxnSpPr>
            <a:cxnSpLocks noChangeShapeType="1"/>
            <a:stCxn id="8" idx="3"/>
            <a:endCxn id="9" idx="1"/>
          </p:cNvCxnSpPr>
          <p:nvPr/>
        </p:nvCxnSpPr>
        <p:spPr bwMode="auto">
          <a:xfrm>
            <a:off x="8472489" y="3538539"/>
            <a:ext cx="719137" cy="1587"/>
          </a:xfrm>
          <a:prstGeom prst="straightConnector1">
            <a:avLst/>
          </a:prstGeom>
          <a:noFill/>
          <a:ln w="9525" algn="ctr">
            <a:solidFill>
              <a:schemeClr val="tx1"/>
            </a:solidFill>
            <a:round/>
            <a:headEnd/>
            <a:tailEnd type="arrow" w="med" len="med"/>
          </a:ln>
          <a:extLst>
            <a:ext uri="{909E8E84-426E-40DD-AFC4-6F175D3DCCD1}">
              <a14:hiddenFill xmlns:a14="http://schemas.microsoft.com/office/drawing/2010/main">
                <a:noFill/>
              </a14:hiddenFill>
            </a:ext>
          </a:extLst>
        </p:spPr>
      </p:cxnSp>
    </p:spTree>
    <p:extLst>
      <p:ext uri="{BB962C8B-B14F-4D97-AF65-F5344CB8AC3E}">
        <p14:creationId xmlns:p14="http://schemas.microsoft.com/office/powerpoint/2010/main" val="402443078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3"/>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2" presetClass="entr" presetSubtype="8"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wipe(left)">
                                      <p:cBhvr>
                                        <p:cTn id="11" dur="500"/>
                                        <p:tgtEl>
                                          <p:spTgt spid="5"/>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22" presetClass="entr" presetSubtype="8" fill="hold" nodeType="clickEffect">
                                  <p:stCondLst>
                                    <p:cond delay="0"/>
                                  </p:stCondLst>
                                  <p:childTnLst>
                                    <p:set>
                                      <p:cBhvr>
                                        <p:cTn id="15" dur="1" fill="hold">
                                          <p:stCondLst>
                                            <p:cond delay="0"/>
                                          </p:stCondLst>
                                        </p:cTn>
                                        <p:tgtEl>
                                          <p:spTgt spid="11"/>
                                        </p:tgtEl>
                                        <p:attrNameLst>
                                          <p:attrName>style.visibility</p:attrName>
                                        </p:attrNameLst>
                                      </p:cBhvr>
                                      <p:to>
                                        <p:strVal val="visible"/>
                                      </p:to>
                                    </p:set>
                                    <p:animEffect transition="in" filter="wipe(left)">
                                      <p:cBhvr>
                                        <p:cTn id="16" dur="500"/>
                                        <p:tgtEl>
                                          <p:spTgt spid="11"/>
                                        </p:tgtEl>
                                      </p:cBhvr>
                                    </p:animEffect>
                                  </p:childTnLst>
                                </p:cTn>
                              </p:par>
                            </p:childTnLst>
                          </p:cTn>
                        </p:par>
                        <p:par>
                          <p:cTn id="17" fill="hold" nodeType="afterGroup">
                            <p:stCondLst>
                              <p:cond delay="500"/>
                            </p:stCondLst>
                            <p:childTnLst>
                              <p:par>
                                <p:cTn id="18" presetID="22" presetClass="entr" presetSubtype="8" fill="hold" grpId="0" nodeType="after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wipe(left)">
                                      <p:cBhvr>
                                        <p:cTn id="20" dur="500"/>
                                        <p:tgtEl>
                                          <p:spTgt spid="6"/>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22" presetClass="entr" presetSubtype="8" fill="hold" nodeType="clickEffect">
                                  <p:stCondLst>
                                    <p:cond delay="0"/>
                                  </p:stCondLst>
                                  <p:childTnLst>
                                    <p:set>
                                      <p:cBhvr>
                                        <p:cTn id="24" dur="1" fill="hold">
                                          <p:stCondLst>
                                            <p:cond delay="0"/>
                                          </p:stCondLst>
                                        </p:cTn>
                                        <p:tgtEl>
                                          <p:spTgt spid="13"/>
                                        </p:tgtEl>
                                        <p:attrNameLst>
                                          <p:attrName>style.visibility</p:attrName>
                                        </p:attrNameLst>
                                      </p:cBhvr>
                                      <p:to>
                                        <p:strVal val="visible"/>
                                      </p:to>
                                    </p:set>
                                    <p:animEffect transition="in" filter="wipe(left)">
                                      <p:cBhvr>
                                        <p:cTn id="25" dur="500"/>
                                        <p:tgtEl>
                                          <p:spTgt spid="13"/>
                                        </p:tgtEl>
                                      </p:cBhvr>
                                    </p:animEffect>
                                  </p:childTnLst>
                                </p:cTn>
                              </p:par>
                            </p:childTnLst>
                          </p:cTn>
                        </p:par>
                        <p:par>
                          <p:cTn id="26" fill="hold" nodeType="afterGroup">
                            <p:stCondLst>
                              <p:cond delay="500"/>
                            </p:stCondLst>
                            <p:childTnLst>
                              <p:par>
                                <p:cTn id="27" presetID="22" presetClass="entr" presetSubtype="8" fill="hold" grpId="0" nodeType="afterEffect">
                                  <p:stCondLst>
                                    <p:cond delay="0"/>
                                  </p:stCondLst>
                                  <p:childTnLst>
                                    <p:set>
                                      <p:cBhvr>
                                        <p:cTn id="28" dur="1" fill="hold">
                                          <p:stCondLst>
                                            <p:cond delay="0"/>
                                          </p:stCondLst>
                                        </p:cTn>
                                        <p:tgtEl>
                                          <p:spTgt spid="7"/>
                                        </p:tgtEl>
                                        <p:attrNameLst>
                                          <p:attrName>style.visibility</p:attrName>
                                        </p:attrNameLst>
                                      </p:cBhvr>
                                      <p:to>
                                        <p:strVal val="visible"/>
                                      </p:to>
                                    </p:set>
                                    <p:animEffect transition="in" filter="wipe(left)">
                                      <p:cBhvr>
                                        <p:cTn id="29" dur="500"/>
                                        <p:tgtEl>
                                          <p:spTgt spid="7"/>
                                        </p:tgtEl>
                                      </p:cBhvr>
                                    </p:animEffect>
                                  </p:childTnLst>
                                </p:cTn>
                              </p:par>
                            </p:childTnLst>
                          </p:cTn>
                        </p:par>
                      </p:childTnLst>
                    </p:cTn>
                  </p:par>
                  <p:par>
                    <p:cTn id="30" fill="hold" nodeType="clickPar">
                      <p:stCondLst>
                        <p:cond delay="indefinite"/>
                      </p:stCondLst>
                      <p:childTnLst>
                        <p:par>
                          <p:cTn id="31" fill="hold" nodeType="withGroup">
                            <p:stCondLst>
                              <p:cond delay="0"/>
                            </p:stCondLst>
                            <p:childTnLst>
                              <p:par>
                                <p:cTn id="32" presetID="22" presetClass="entr" presetSubtype="8" fill="hold" nodeType="clickEffect">
                                  <p:stCondLst>
                                    <p:cond delay="0"/>
                                  </p:stCondLst>
                                  <p:childTnLst>
                                    <p:set>
                                      <p:cBhvr>
                                        <p:cTn id="33" dur="1" fill="hold">
                                          <p:stCondLst>
                                            <p:cond delay="0"/>
                                          </p:stCondLst>
                                        </p:cTn>
                                        <p:tgtEl>
                                          <p:spTgt spid="15"/>
                                        </p:tgtEl>
                                        <p:attrNameLst>
                                          <p:attrName>style.visibility</p:attrName>
                                        </p:attrNameLst>
                                      </p:cBhvr>
                                      <p:to>
                                        <p:strVal val="visible"/>
                                      </p:to>
                                    </p:set>
                                    <p:animEffect transition="in" filter="wipe(left)">
                                      <p:cBhvr>
                                        <p:cTn id="34" dur="500"/>
                                        <p:tgtEl>
                                          <p:spTgt spid="15"/>
                                        </p:tgtEl>
                                      </p:cBhvr>
                                    </p:animEffect>
                                  </p:childTnLst>
                                </p:cTn>
                              </p:par>
                            </p:childTnLst>
                          </p:cTn>
                        </p:par>
                        <p:par>
                          <p:cTn id="35" fill="hold" nodeType="afterGroup">
                            <p:stCondLst>
                              <p:cond delay="500"/>
                            </p:stCondLst>
                            <p:childTnLst>
                              <p:par>
                                <p:cTn id="36" presetID="22" presetClass="entr" presetSubtype="8" fill="hold" grpId="0" nodeType="afterEffect">
                                  <p:stCondLst>
                                    <p:cond delay="0"/>
                                  </p:stCondLst>
                                  <p:childTnLst>
                                    <p:set>
                                      <p:cBhvr>
                                        <p:cTn id="37" dur="1" fill="hold">
                                          <p:stCondLst>
                                            <p:cond delay="0"/>
                                          </p:stCondLst>
                                        </p:cTn>
                                        <p:tgtEl>
                                          <p:spTgt spid="8"/>
                                        </p:tgtEl>
                                        <p:attrNameLst>
                                          <p:attrName>style.visibility</p:attrName>
                                        </p:attrNameLst>
                                      </p:cBhvr>
                                      <p:to>
                                        <p:strVal val="visible"/>
                                      </p:to>
                                    </p:set>
                                    <p:animEffect transition="in" filter="wipe(left)">
                                      <p:cBhvr>
                                        <p:cTn id="38" dur="500"/>
                                        <p:tgtEl>
                                          <p:spTgt spid="8"/>
                                        </p:tgtEl>
                                      </p:cBhvr>
                                    </p:animEffect>
                                  </p:childTnLst>
                                </p:cTn>
                              </p:par>
                            </p:childTnLst>
                          </p:cTn>
                        </p:par>
                      </p:childTnLst>
                    </p:cTn>
                  </p:par>
                  <p:par>
                    <p:cTn id="39" fill="hold" nodeType="clickPar">
                      <p:stCondLst>
                        <p:cond delay="indefinite"/>
                      </p:stCondLst>
                      <p:childTnLst>
                        <p:par>
                          <p:cTn id="40" fill="hold" nodeType="withGroup">
                            <p:stCondLst>
                              <p:cond delay="0"/>
                            </p:stCondLst>
                            <p:childTnLst>
                              <p:par>
                                <p:cTn id="41" presetID="22" presetClass="entr" presetSubtype="8" fill="hold" nodeType="clickEffect">
                                  <p:stCondLst>
                                    <p:cond delay="0"/>
                                  </p:stCondLst>
                                  <p:childTnLst>
                                    <p:set>
                                      <p:cBhvr>
                                        <p:cTn id="42" dur="1" fill="hold">
                                          <p:stCondLst>
                                            <p:cond delay="0"/>
                                          </p:stCondLst>
                                        </p:cTn>
                                        <p:tgtEl>
                                          <p:spTgt spid="17"/>
                                        </p:tgtEl>
                                        <p:attrNameLst>
                                          <p:attrName>style.visibility</p:attrName>
                                        </p:attrNameLst>
                                      </p:cBhvr>
                                      <p:to>
                                        <p:strVal val="visible"/>
                                      </p:to>
                                    </p:set>
                                    <p:animEffect transition="in" filter="wipe(left)">
                                      <p:cBhvr>
                                        <p:cTn id="43" dur="500"/>
                                        <p:tgtEl>
                                          <p:spTgt spid="17"/>
                                        </p:tgtEl>
                                      </p:cBhvr>
                                    </p:animEffect>
                                  </p:childTnLst>
                                </p:cTn>
                              </p:par>
                            </p:childTnLst>
                          </p:cTn>
                        </p:par>
                        <p:par>
                          <p:cTn id="44" fill="hold" nodeType="afterGroup">
                            <p:stCondLst>
                              <p:cond delay="500"/>
                            </p:stCondLst>
                            <p:childTnLst>
                              <p:par>
                                <p:cTn id="45" presetID="22" presetClass="entr" presetSubtype="8" fill="hold" grpId="0" nodeType="afterEffect">
                                  <p:stCondLst>
                                    <p:cond delay="0"/>
                                  </p:stCondLst>
                                  <p:childTnLst>
                                    <p:set>
                                      <p:cBhvr>
                                        <p:cTn id="46" dur="1" fill="hold">
                                          <p:stCondLst>
                                            <p:cond delay="0"/>
                                          </p:stCondLst>
                                        </p:cTn>
                                        <p:tgtEl>
                                          <p:spTgt spid="9"/>
                                        </p:tgtEl>
                                        <p:attrNameLst>
                                          <p:attrName>style.visibility</p:attrName>
                                        </p:attrNameLst>
                                      </p:cBhvr>
                                      <p:to>
                                        <p:strVal val="visible"/>
                                      </p:to>
                                    </p:set>
                                    <p:animEffect transition="in" filter="wipe(left)">
                                      <p:cBhvr>
                                        <p:cTn id="4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p:bldP spid="5" grpId="0" animBg="1"/>
      <p:bldP spid="6" grpId="0" animBg="1"/>
      <p:bldP spid="7" grpId="0" animBg="1"/>
      <p:bldP spid="8" grpId="0" animBg="1"/>
      <p:bldP spid="9"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Evaluation</a:t>
            </a:r>
          </a:p>
        </p:txBody>
      </p:sp>
      <p:sp>
        <p:nvSpPr>
          <p:cNvPr id="3" name="Content Placeholder 2"/>
          <p:cNvSpPr>
            <a:spLocks noGrp="1"/>
          </p:cNvSpPr>
          <p:nvPr>
            <p:ph idx="1"/>
          </p:nvPr>
        </p:nvSpPr>
        <p:spPr/>
        <p:txBody>
          <a:bodyPr>
            <a:normAutofit/>
          </a:bodyPr>
          <a:lstStyle/>
          <a:p>
            <a:pPr marL="0" indent="0">
              <a:buNone/>
            </a:pPr>
            <a:r>
              <a:rPr lang="en-GB" sz="2700" dirty="0"/>
              <a:t>There are two types of evaluation namely:</a:t>
            </a:r>
          </a:p>
          <a:p>
            <a:pPr marL="0" indent="0">
              <a:buNone/>
            </a:pPr>
            <a:endParaRPr lang="en-GB" sz="2700" dirty="0"/>
          </a:p>
          <a:p>
            <a:pPr>
              <a:buFont typeface="+mj-lt"/>
              <a:buAutoNum type="arabicPeriod"/>
            </a:pPr>
            <a:r>
              <a:rPr lang="en-GB" sz="2700" dirty="0"/>
              <a:t>Process evaluation</a:t>
            </a:r>
          </a:p>
          <a:p>
            <a:pPr>
              <a:buFont typeface="+mj-lt"/>
              <a:buAutoNum type="arabicPeriod"/>
            </a:pPr>
            <a:r>
              <a:rPr lang="en-GB" sz="2700" dirty="0"/>
              <a:t>Summative evaluation</a:t>
            </a:r>
          </a:p>
          <a:p>
            <a:pPr marL="0" indent="0">
              <a:buNone/>
            </a:pPr>
            <a:endParaRPr lang="en-GB" sz="2700" dirty="0"/>
          </a:p>
          <a:p>
            <a:pPr marL="0" indent="0">
              <a:buNone/>
            </a:pPr>
            <a:r>
              <a:rPr lang="en-GB" sz="2700" dirty="0"/>
              <a:t>The following slides give an overview about the two types of evaluation.</a:t>
            </a:r>
          </a:p>
          <a:p>
            <a:pPr marL="0" indent="0">
              <a:buNone/>
            </a:pPr>
            <a:endParaRPr lang="en-GB" sz="2700" dirty="0"/>
          </a:p>
        </p:txBody>
      </p:sp>
    </p:spTree>
    <p:extLst>
      <p:ext uri="{BB962C8B-B14F-4D97-AF65-F5344CB8AC3E}">
        <p14:creationId xmlns:p14="http://schemas.microsoft.com/office/powerpoint/2010/main" val="27178000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Process Evaluation</a:t>
            </a:r>
          </a:p>
        </p:txBody>
      </p:sp>
      <p:sp>
        <p:nvSpPr>
          <p:cNvPr id="3" name="Content Placeholder 2"/>
          <p:cNvSpPr>
            <a:spLocks noGrp="1"/>
          </p:cNvSpPr>
          <p:nvPr>
            <p:ph idx="1"/>
          </p:nvPr>
        </p:nvSpPr>
        <p:spPr/>
        <p:txBody>
          <a:bodyPr>
            <a:normAutofit fontScale="85000" lnSpcReduction="10000"/>
          </a:bodyPr>
          <a:lstStyle/>
          <a:p>
            <a:pPr marL="0" indent="0">
              <a:buNone/>
            </a:pPr>
            <a:r>
              <a:rPr lang="en-GB" dirty="0">
                <a:latin typeface="+mj-lt"/>
              </a:rPr>
              <a:t>The primary purpose of process evaluation is to provide information about program improvements; by establishing whether the implementation is proceeding as planned:</a:t>
            </a:r>
          </a:p>
          <a:p>
            <a:pPr marL="0" indent="0">
              <a:buNone/>
            </a:pPr>
            <a:endParaRPr lang="en-GB" dirty="0">
              <a:latin typeface="+mj-lt"/>
            </a:endParaRPr>
          </a:p>
          <a:p>
            <a:r>
              <a:rPr lang="en-GB" dirty="0">
                <a:latin typeface="+mj-lt"/>
              </a:rPr>
              <a:t>is the program is reaching all parts of the target group</a:t>
            </a:r>
          </a:p>
          <a:p>
            <a:r>
              <a:rPr lang="en-GB" dirty="0">
                <a:latin typeface="+mj-lt"/>
              </a:rPr>
              <a:t>are all the materials and components of the program of good quality</a:t>
            </a:r>
          </a:p>
          <a:p>
            <a:r>
              <a:rPr lang="en-GB" dirty="0">
                <a:latin typeface="+mj-lt"/>
              </a:rPr>
              <a:t>are all the planned activities of the program being implemented</a:t>
            </a:r>
          </a:p>
          <a:p>
            <a:r>
              <a:rPr lang="en-GB" dirty="0">
                <a:latin typeface="+mj-lt"/>
              </a:rPr>
              <a:t>are all the participants satisfied with the program</a:t>
            </a:r>
          </a:p>
        </p:txBody>
      </p:sp>
    </p:spTree>
    <p:extLst>
      <p:ext uri="{BB962C8B-B14F-4D97-AF65-F5344CB8AC3E}">
        <p14:creationId xmlns:p14="http://schemas.microsoft.com/office/powerpoint/2010/main" val="33013328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Methods for Process Evaluation</a:t>
            </a:r>
          </a:p>
        </p:txBody>
      </p:sp>
      <p:sp>
        <p:nvSpPr>
          <p:cNvPr id="3" name="Content Placeholder 2"/>
          <p:cNvSpPr>
            <a:spLocks noGrp="1"/>
          </p:cNvSpPr>
          <p:nvPr>
            <p:ph idx="1"/>
          </p:nvPr>
        </p:nvSpPr>
        <p:spPr/>
        <p:txBody>
          <a:bodyPr>
            <a:normAutofit fontScale="85000" lnSpcReduction="10000"/>
          </a:bodyPr>
          <a:lstStyle/>
          <a:p>
            <a:r>
              <a:rPr lang="en-GB" dirty="0">
                <a:latin typeface="Arial" panose="020B0604020202020204" pitchFamily="34" charset="0"/>
              </a:rPr>
              <a:t>Questionnaires for participants and health promotion practitioners</a:t>
            </a:r>
          </a:p>
          <a:p>
            <a:r>
              <a:rPr lang="en-GB" dirty="0">
                <a:latin typeface="Arial" panose="020B0604020202020204" pitchFamily="34" charset="0"/>
              </a:rPr>
              <a:t>Focus groups involving participants and practitioners </a:t>
            </a:r>
          </a:p>
          <a:p>
            <a:r>
              <a:rPr lang="en-GB" dirty="0">
                <a:latin typeface="Arial" panose="020B0604020202020204" pitchFamily="34" charset="0"/>
              </a:rPr>
              <a:t>Checklists </a:t>
            </a:r>
          </a:p>
          <a:p>
            <a:r>
              <a:rPr lang="en-GB" dirty="0">
                <a:latin typeface="Arial" panose="020B0604020202020204" pitchFamily="34" charset="0"/>
              </a:rPr>
              <a:t>Observation. </a:t>
            </a:r>
          </a:p>
          <a:p>
            <a:r>
              <a:rPr lang="en-GB" dirty="0">
                <a:latin typeface="Arial" panose="020B0604020202020204" pitchFamily="34" charset="0"/>
              </a:rPr>
              <a:t>If the intervention is not yielding the expected results, then it is useful to revisit the implementation process to establish the extent to which improvements can be effected, then re-implement and reassess.</a:t>
            </a:r>
            <a:endParaRPr lang="en-GB" dirty="0"/>
          </a:p>
          <a:p>
            <a:pPr marL="0" indent="0">
              <a:buNone/>
            </a:pPr>
            <a:br>
              <a:rPr lang="en-GB" dirty="0">
                <a:solidFill>
                  <a:srgbClr val="000000"/>
                </a:solidFill>
                <a:latin typeface="roboto"/>
              </a:rPr>
            </a:br>
            <a:endParaRPr lang="en-GB" dirty="0"/>
          </a:p>
        </p:txBody>
      </p:sp>
    </p:spTree>
    <p:extLst>
      <p:ext uri="{BB962C8B-B14F-4D97-AF65-F5344CB8AC3E}">
        <p14:creationId xmlns:p14="http://schemas.microsoft.com/office/powerpoint/2010/main" val="13920969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700" b="1" dirty="0"/>
              <a:t>Examples of process evaluation questions </a:t>
            </a:r>
          </a:p>
        </p:txBody>
      </p:sp>
      <p:sp>
        <p:nvSpPr>
          <p:cNvPr id="3" name="Content Placeholder 2"/>
          <p:cNvSpPr>
            <a:spLocks noGrp="1"/>
          </p:cNvSpPr>
          <p:nvPr>
            <p:ph idx="1"/>
          </p:nvPr>
        </p:nvSpPr>
        <p:spPr/>
        <p:txBody>
          <a:bodyPr>
            <a:normAutofit fontScale="77500" lnSpcReduction="20000"/>
          </a:bodyPr>
          <a:lstStyle/>
          <a:p>
            <a:r>
              <a:rPr lang="en-GB" dirty="0"/>
              <a:t>What were the specific interventions put into place by the program to fight the problem being tackled? </a:t>
            </a:r>
          </a:p>
          <a:p>
            <a:r>
              <a:rPr lang="en-GB" dirty="0"/>
              <a:t>Did the interventions work or not — and how and why?</a:t>
            </a:r>
          </a:p>
          <a:p>
            <a:r>
              <a:rPr lang="en-GB" dirty="0"/>
              <a:t>What were the kinds of problems encountered in delivering the program </a:t>
            </a:r>
          </a:p>
          <a:p>
            <a:r>
              <a:rPr lang="en-GB" dirty="0"/>
              <a:t>Were there enough resources from the beginning to do it well? </a:t>
            </a:r>
          </a:p>
          <a:p>
            <a:r>
              <a:rPr lang="en-GB" dirty="0"/>
              <a:t>Was it well managed? </a:t>
            </a:r>
          </a:p>
          <a:p>
            <a:r>
              <a:rPr lang="en-GB" dirty="0"/>
              <a:t>Were staff trained or educated to the right level of the program design? </a:t>
            </a:r>
          </a:p>
          <a:p>
            <a:r>
              <a:rPr lang="en-GB" dirty="0"/>
              <a:t>Is there skill at facilitating the program processes from beginning to end? </a:t>
            </a:r>
          </a:p>
          <a:p>
            <a:r>
              <a:rPr lang="en-GB" dirty="0"/>
              <a:t>Was there adequate support to the program?</a:t>
            </a:r>
          </a:p>
          <a:p>
            <a:endParaRPr lang="en-GB" dirty="0"/>
          </a:p>
        </p:txBody>
      </p:sp>
    </p:spTree>
    <p:extLst>
      <p:ext uri="{BB962C8B-B14F-4D97-AF65-F5344CB8AC3E}">
        <p14:creationId xmlns:p14="http://schemas.microsoft.com/office/powerpoint/2010/main" val="40682352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Importance of Process Evaluation</a:t>
            </a:r>
          </a:p>
        </p:txBody>
      </p:sp>
      <p:sp>
        <p:nvSpPr>
          <p:cNvPr id="3" name="Content Placeholder 2"/>
          <p:cNvSpPr>
            <a:spLocks noGrp="1"/>
          </p:cNvSpPr>
          <p:nvPr>
            <p:ph idx="1"/>
          </p:nvPr>
        </p:nvSpPr>
        <p:spPr/>
        <p:txBody>
          <a:bodyPr>
            <a:normAutofit/>
          </a:bodyPr>
          <a:lstStyle/>
          <a:p>
            <a:r>
              <a:rPr lang="en-GB" sz="3000" dirty="0"/>
              <a:t>Understanding how program impact and outcome were achieved and for program replication. </a:t>
            </a:r>
          </a:p>
          <a:p>
            <a:r>
              <a:rPr lang="en-GB" sz="3000" dirty="0"/>
              <a:t>Looking at outcomes without analysing how they were achieved fails to account for the human capital (over-worked staff) involved in getting to good outcomes and the </a:t>
            </a:r>
            <a:r>
              <a:rPr lang="en-GB" sz="3000" b="1" dirty="0"/>
              <a:t>true costs</a:t>
            </a:r>
            <a:r>
              <a:rPr lang="en-GB" sz="3000" dirty="0"/>
              <a:t> of the program</a:t>
            </a:r>
            <a:r>
              <a:rPr lang="en-GB" sz="2400" dirty="0"/>
              <a:t>.</a:t>
            </a:r>
          </a:p>
        </p:txBody>
      </p:sp>
    </p:spTree>
    <p:extLst>
      <p:ext uri="{BB962C8B-B14F-4D97-AF65-F5344CB8AC3E}">
        <p14:creationId xmlns:p14="http://schemas.microsoft.com/office/powerpoint/2010/main" val="30022409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Impact Evaluation</a:t>
            </a:r>
          </a:p>
        </p:txBody>
      </p:sp>
      <p:sp>
        <p:nvSpPr>
          <p:cNvPr id="3" name="Content Placeholder 2"/>
          <p:cNvSpPr>
            <a:spLocks noGrp="1"/>
          </p:cNvSpPr>
          <p:nvPr>
            <p:ph idx="1"/>
          </p:nvPr>
        </p:nvSpPr>
        <p:spPr/>
        <p:txBody>
          <a:bodyPr/>
          <a:lstStyle/>
          <a:p>
            <a:r>
              <a:rPr lang="en-GB" dirty="0">
                <a:latin typeface="+mj-lt"/>
              </a:rPr>
              <a:t>Impact evaluation helps to demonstrate project success or failure, and provide accountability to all stakeholders, including donors and beneficiaries.</a:t>
            </a:r>
          </a:p>
          <a:p>
            <a:endParaRPr lang="en-GB" dirty="0">
              <a:latin typeface="+mj-lt"/>
            </a:endParaRPr>
          </a:p>
          <a:p>
            <a:r>
              <a:rPr lang="en-GB" dirty="0">
                <a:latin typeface="+mj-lt"/>
              </a:rPr>
              <a:t>An impact evaluation provides information about the impacts produced by an intervention - positive and negative, intended and unintended, direct and indirect.</a:t>
            </a:r>
          </a:p>
        </p:txBody>
      </p:sp>
    </p:spTree>
    <p:extLst>
      <p:ext uri="{BB962C8B-B14F-4D97-AF65-F5344CB8AC3E}">
        <p14:creationId xmlns:p14="http://schemas.microsoft.com/office/powerpoint/2010/main" val="26977548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Impact/outcome evaluation</a:t>
            </a:r>
          </a:p>
        </p:txBody>
      </p:sp>
      <p:sp>
        <p:nvSpPr>
          <p:cNvPr id="3" name="Content Placeholder 2"/>
          <p:cNvSpPr>
            <a:spLocks noGrp="1"/>
          </p:cNvSpPr>
          <p:nvPr>
            <p:ph idx="1"/>
          </p:nvPr>
        </p:nvSpPr>
        <p:spPr/>
        <p:txBody>
          <a:bodyPr/>
          <a:lstStyle/>
          <a:p>
            <a:r>
              <a:rPr lang="en-GB" sz="2400" dirty="0"/>
              <a:t>Impact evaluation is very much concerned with the effectiveness of a programme or intervention. </a:t>
            </a:r>
          </a:p>
          <a:p>
            <a:r>
              <a:rPr lang="en-GB" sz="2400" dirty="0"/>
              <a:t>Once the programme has run its course, it is relevant to evaluate it against the initial intentions and objectives.</a:t>
            </a:r>
          </a:p>
          <a:p>
            <a:pPr marL="0" indent="0">
              <a:buNone/>
            </a:pPr>
            <a:r>
              <a:rPr lang="en-GB" sz="2400" i="1" dirty="0"/>
              <a:t>For example, outcome questions for a smoking cessation program might include:</a:t>
            </a:r>
            <a:endParaRPr lang="en-GB" sz="2400" dirty="0"/>
          </a:p>
          <a:p>
            <a:r>
              <a:rPr lang="en-GB" sz="2400" dirty="0"/>
              <a:t>Did the program succeed in helping people to stop smoking?</a:t>
            </a:r>
          </a:p>
          <a:p>
            <a:r>
              <a:rPr lang="en-GB" sz="2400" dirty="0"/>
              <a:t>Was the program more successful with certain groups of people than with others?</a:t>
            </a:r>
          </a:p>
          <a:p>
            <a:r>
              <a:rPr lang="en-GB" sz="2400" dirty="0"/>
              <a:t>What aspects of the program did participants find gave the greatest benefit?</a:t>
            </a:r>
          </a:p>
          <a:p>
            <a:endParaRPr lang="en-GB" dirty="0"/>
          </a:p>
        </p:txBody>
      </p:sp>
    </p:spTree>
    <p:extLst>
      <p:ext uri="{BB962C8B-B14F-4D97-AF65-F5344CB8AC3E}">
        <p14:creationId xmlns:p14="http://schemas.microsoft.com/office/powerpoint/2010/main" val="8715354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441526" y="308113"/>
            <a:ext cx="8882164" cy="5260622"/>
          </a:xfrm>
          <a:prstGeom prst="rect">
            <a:avLst/>
          </a:prstGeom>
        </p:spPr>
      </p:pic>
    </p:spTree>
    <p:extLst>
      <p:ext uri="{BB962C8B-B14F-4D97-AF65-F5344CB8AC3E}">
        <p14:creationId xmlns:p14="http://schemas.microsoft.com/office/powerpoint/2010/main" val="9148377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Developing thoughts on planning and evaluation</a:t>
            </a:r>
          </a:p>
        </p:txBody>
      </p:sp>
      <p:sp>
        <p:nvSpPr>
          <p:cNvPr id="3" name="Content Placeholder 2"/>
          <p:cNvSpPr>
            <a:spLocks noGrp="1"/>
          </p:cNvSpPr>
          <p:nvPr>
            <p:ph idx="1"/>
          </p:nvPr>
        </p:nvSpPr>
        <p:spPr/>
        <p:txBody>
          <a:bodyPr/>
          <a:lstStyle/>
          <a:p>
            <a:pPr marL="0" indent="0">
              <a:buNone/>
            </a:pPr>
            <a:r>
              <a:rPr lang="en-GB" sz="2400" dirty="0"/>
              <a:t>Round et al (2005) maintain the importance of a system which aligns planning and evaluation as parallel and complementary tools. To this effect they posit 6 steps of planning and evaluation.</a:t>
            </a:r>
          </a:p>
          <a:p>
            <a:pPr marL="457200" indent="-457200">
              <a:buAutoNum type="arabicPeriod"/>
            </a:pPr>
            <a:r>
              <a:rPr lang="en-GB" sz="2400" b="1" dirty="0"/>
              <a:t>Purpose of the project</a:t>
            </a:r>
            <a:r>
              <a:rPr lang="en-GB" sz="2400" dirty="0"/>
              <a:t>:</a:t>
            </a:r>
          </a:p>
          <a:p>
            <a:pPr>
              <a:buFont typeface="Wingdings" panose="05000000000000000000" pitchFamily="2" charset="2"/>
              <a:buChar char="Ø"/>
            </a:pPr>
            <a:r>
              <a:rPr lang="en-GB" sz="2400" dirty="0"/>
              <a:t>This may involve thinking about a particular issue, an area of concern, that might not be working as effectively as it might be. #</a:t>
            </a:r>
          </a:p>
          <a:p>
            <a:pPr>
              <a:buFont typeface="Wingdings" panose="05000000000000000000" pitchFamily="2" charset="2"/>
              <a:buChar char="Ø"/>
            </a:pPr>
            <a:r>
              <a:rPr lang="en-GB" sz="2400" dirty="0"/>
              <a:t>(If, for instance, literature from other evaluations indicate considerable progress with communities who have particular health problems but these are not reflected in your area, then you might wish to examine why).</a:t>
            </a:r>
          </a:p>
        </p:txBody>
      </p:sp>
    </p:spTree>
    <p:extLst>
      <p:ext uri="{BB962C8B-B14F-4D97-AF65-F5344CB8AC3E}">
        <p14:creationId xmlns:p14="http://schemas.microsoft.com/office/powerpoint/2010/main" val="30750638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t>2. What particular questions is the project meant to answer</a:t>
            </a:r>
          </a:p>
        </p:txBody>
      </p:sp>
      <p:sp>
        <p:nvSpPr>
          <p:cNvPr id="3" name="Content Placeholder 2"/>
          <p:cNvSpPr>
            <a:spLocks noGrp="1"/>
          </p:cNvSpPr>
          <p:nvPr>
            <p:ph idx="1"/>
          </p:nvPr>
        </p:nvSpPr>
        <p:spPr>
          <a:xfrm>
            <a:off x="609600" y="1968592"/>
            <a:ext cx="10972800" cy="3917032"/>
          </a:xfrm>
        </p:spPr>
        <p:txBody>
          <a:bodyPr/>
          <a:lstStyle/>
          <a:p>
            <a:r>
              <a:rPr lang="en-GB" sz="2700" dirty="0"/>
              <a:t>The purpose of the project may be clear, but perhaps a number of questions might be relevant:</a:t>
            </a:r>
          </a:p>
          <a:p>
            <a:pPr lvl="1"/>
            <a:r>
              <a:rPr lang="en-GB" sz="2400" dirty="0"/>
              <a:t>Is there enough local support? </a:t>
            </a:r>
          </a:p>
          <a:p>
            <a:pPr lvl="1"/>
            <a:r>
              <a:rPr lang="en-GB" sz="2400" dirty="0"/>
              <a:t>Why is a particular community responding less positively? </a:t>
            </a:r>
          </a:p>
          <a:p>
            <a:pPr lvl="1"/>
            <a:r>
              <a:rPr lang="en-GB" sz="2400" dirty="0"/>
              <a:t>Is there an opportunity to work at the neighbourhood level that would be beneficial? </a:t>
            </a:r>
          </a:p>
          <a:p>
            <a:r>
              <a:rPr lang="en-GB" sz="2400" dirty="0"/>
              <a:t>There are many potential questions, and not all will be relevant to any one programme review.</a:t>
            </a:r>
          </a:p>
        </p:txBody>
      </p:sp>
    </p:spTree>
    <p:extLst>
      <p:ext uri="{BB962C8B-B14F-4D97-AF65-F5344CB8AC3E}">
        <p14:creationId xmlns:p14="http://schemas.microsoft.com/office/powerpoint/2010/main" val="40161414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3. Is it worth engaging stakeholders?</a:t>
            </a:r>
          </a:p>
        </p:txBody>
      </p:sp>
      <p:sp>
        <p:nvSpPr>
          <p:cNvPr id="3" name="Content Placeholder 2"/>
          <p:cNvSpPr>
            <a:spLocks noGrp="1"/>
          </p:cNvSpPr>
          <p:nvPr>
            <p:ph idx="1"/>
          </p:nvPr>
        </p:nvSpPr>
        <p:spPr/>
        <p:txBody>
          <a:bodyPr>
            <a:normAutofit/>
          </a:bodyPr>
          <a:lstStyle/>
          <a:p>
            <a:r>
              <a:rPr lang="en-GB" sz="3000" dirty="0"/>
              <a:t>Stakeholders may be members of communities, partner organisations or agencies that provide funding for health promotion work. </a:t>
            </a:r>
          </a:p>
          <a:p>
            <a:endParaRPr lang="en-GB" sz="3000" dirty="0"/>
          </a:p>
          <a:p>
            <a:r>
              <a:rPr lang="en-GB" sz="3000" dirty="0"/>
              <a:t>In terms of linking planning to evaluation, it is important to ask such stakeholders what benefit they would like to see reported in the research.</a:t>
            </a:r>
          </a:p>
        </p:txBody>
      </p:sp>
    </p:spTree>
    <p:extLst>
      <p:ext uri="{BB962C8B-B14F-4D97-AF65-F5344CB8AC3E}">
        <p14:creationId xmlns:p14="http://schemas.microsoft.com/office/powerpoint/2010/main" val="223751463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4. Thinking through and collecting data</a:t>
            </a:r>
          </a:p>
        </p:txBody>
      </p:sp>
      <p:sp>
        <p:nvSpPr>
          <p:cNvPr id="3" name="Content Placeholder 2"/>
          <p:cNvSpPr>
            <a:spLocks noGrp="1"/>
          </p:cNvSpPr>
          <p:nvPr>
            <p:ph idx="1"/>
          </p:nvPr>
        </p:nvSpPr>
        <p:spPr/>
        <p:txBody>
          <a:bodyPr>
            <a:normAutofit/>
          </a:bodyPr>
          <a:lstStyle/>
          <a:p>
            <a:r>
              <a:rPr lang="en-GB" dirty="0"/>
              <a:t> </a:t>
            </a:r>
            <a:r>
              <a:rPr lang="en-GB" sz="2400" dirty="0"/>
              <a:t>What approaches will be suitable for the group being investigated?</a:t>
            </a:r>
          </a:p>
          <a:p>
            <a:r>
              <a:rPr lang="en-GB" sz="2400" dirty="0"/>
              <a:t> If the intention is to evaluate work with a small community group, then more qualitative methods are likely to be more suitable. </a:t>
            </a:r>
          </a:p>
          <a:p>
            <a:r>
              <a:rPr lang="en-GB" sz="2400" dirty="0"/>
              <a:t>In the event that it is a much larger region, then a more quantitative approach, such as a survey, may work better. </a:t>
            </a:r>
          </a:p>
          <a:p>
            <a:r>
              <a:rPr lang="en-GB" sz="2400" dirty="0"/>
              <a:t>It is also worth considering an approach that involves some kind of combination: a small survey may be supported by interviews with some of the respondents to the survey.</a:t>
            </a:r>
          </a:p>
        </p:txBody>
      </p:sp>
    </p:spTree>
    <p:extLst>
      <p:ext uri="{BB962C8B-B14F-4D97-AF65-F5344CB8AC3E}">
        <p14:creationId xmlns:p14="http://schemas.microsoft.com/office/powerpoint/2010/main" val="36234746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5. Analysing the data</a:t>
            </a:r>
          </a:p>
        </p:txBody>
      </p:sp>
      <p:sp>
        <p:nvSpPr>
          <p:cNvPr id="3" name="Content Placeholder 2"/>
          <p:cNvSpPr>
            <a:spLocks noGrp="1"/>
          </p:cNvSpPr>
          <p:nvPr>
            <p:ph idx="1"/>
          </p:nvPr>
        </p:nvSpPr>
        <p:spPr/>
        <p:txBody>
          <a:bodyPr>
            <a:normAutofit/>
          </a:bodyPr>
          <a:lstStyle/>
          <a:p>
            <a:r>
              <a:rPr lang="en-GB" sz="3000" dirty="0"/>
              <a:t>In many ways, this is also part of the process of thinking through the evaluation approach. </a:t>
            </a:r>
          </a:p>
          <a:p>
            <a:r>
              <a:rPr lang="en-GB" sz="3000" dirty="0"/>
              <a:t>How will the stakeholders respond to interpretations placed upon the data? </a:t>
            </a:r>
          </a:p>
          <a:p>
            <a:r>
              <a:rPr lang="en-GB" sz="3000" dirty="0"/>
              <a:t>The analysis may include detailed mathematical work if a survey is involved. Is this what is needed? </a:t>
            </a:r>
          </a:p>
          <a:p>
            <a:r>
              <a:rPr lang="en-GB" sz="3000" dirty="0"/>
              <a:t>If so, how will the data be interpreted?</a:t>
            </a:r>
          </a:p>
        </p:txBody>
      </p:sp>
    </p:spTree>
    <p:extLst>
      <p:ext uri="{BB962C8B-B14F-4D97-AF65-F5344CB8AC3E}">
        <p14:creationId xmlns:p14="http://schemas.microsoft.com/office/powerpoint/2010/main" val="32618287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6. Dissemination of evaluation findings</a:t>
            </a:r>
          </a:p>
        </p:txBody>
      </p:sp>
      <p:sp>
        <p:nvSpPr>
          <p:cNvPr id="3" name="Content Placeholder 2"/>
          <p:cNvSpPr>
            <a:spLocks noGrp="1"/>
          </p:cNvSpPr>
          <p:nvPr>
            <p:ph idx="1"/>
          </p:nvPr>
        </p:nvSpPr>
        <p:spPr/>
        <p:txBody>
          <a:bodyPr/>
          <a:lstStyle/>
          <a:p>
            <a:r>
              <a:rPr lang="en-GB" sz="3000" dirty="0"/>
              <a:t>Most apparently this involves the ways in which the research findings will be communicated. </a:t>
            </a:r>
          </a:p>
          <a:p>
            <a:r>
              <a:rPr lang="en-GB" sz="3000" dirty="0"/>
              <a:t>A public meeting may work well in some cases. However, it is most likely that to satisfy all stakeholders some kind of written and published report will be essential. </a:t>
            </a:r>
          </a:p>
          <a:p>
            <a:r>
              <a:rPr lang="en-GB" sz="3000" dirty="0"/>
              <a:t>And within the report may be a number of recommendations. It may be helpful to share these with others beyond immediate stakeholders.</a:t>
            </a:r>
          </a:p>
        </p:txBody>
      </p:sp>
    </p:spTree>
    <p:extLst>
      <p:ext uri="{BB962C8B-B14F-4D97-AF65-F5344CB8AC3E}">
        <p14:creationId xmlns:p14="http://schemas.microsoft.com/office/powerpoint/2010/main" val="208909083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9165" y="-3146"/>
            <a:ext cx="10972800" cy="1143000"/>
          </a:xfrm>
        </p:spPr>
        <p:txBody>
          <a:bodyPr/>
          <a:lstStyle/>
          <a:p>
            <a:r>
              <a:rPr lang="en-GB" b="1" dirty="0"/>
              <a:t>Evaluation Frameworks</a:t>
            </a:r>
          </a:p>
        </p:txBody>
      </p:sp>
      <p:sp>
        <p:nvSpPr>
          <p:cNvPr id="3" name="Content Placeholder 2"/>
          <p:cNvSpPr>
            <a:spLocks noGrp="1"/>
          </p:cNvSpPr>
          <p:nvPr>
            <p:ph idx="1"/>
          </p:nvPr>
        </p:nvSpPr>
        <p:spPr>
          <a:xfrm>
            <a:off x="774391" y="1220440"/>
            <a:ext cx="10428653" cy="5148470"/>
          </a:xfrm>
        </p:spPr>
        <p:txBody>
          <a:bodyPr>
            <a:noAutofit/>
          </a:bodyPr>
          <a:lstStyle/>
          <a:p>
            <a:pPr marL="0" indent="0">
              <a:buNone/>
            </a:pPr>
            <a:r>
              <a:rPr lang="en-GB" sz="2500" dirty="0"/>
              <a:t>Each type of a health promotion intervention requires an appropriate evaluation framework.</a:t>
            </a:r>
          </a:p>
          <a:p>
            <a:r>
              <a:rPr lang="en-GB" sz="2500" dirty="0"/>
              <a:t>It is not a one size fit all</a:t>
            </a:r>
          </a:p>
          <a:p>
            <a:pPr marL="0" indent="0">
              <a:buNone/>
            </a:pPr>
            <a:endParaRPr lang="en-GB" sz="2500" dirty="0"/>
          </a:p>
          <a:p>
            <a:pPr marL="0" indent="0">
              <a:buNone/>
            </a:pPr>
            <a:r>
              <a:rPr lang="en-GB" sz="2500" dirty="0"/>
              <a:t>For example, a framework for evaluating a breast-feeding initiative would be different from that of a smoking cessation campaign.</a:t>
            </a:r>
          </a:p>
          <a:p>
            <a:pPr marL="0" indent="0">
              <a:buNone/>
            </a:pPr>
            <a:endParaRPr lang="en-GB" sz="2500" dirty="0"/>
          </a:p>
          <a:p>
            <a:pPr marL="0" indent="0">
              <a:buNone/>
            </a:pPr>
            <a:r>
              <a:rPr lang="en-GB" sz="2500" b="1" dirty="0"/>
              <a:t>Task: </a:t>
            </a:r>
            <a:r>
              <a:rPr lang="en-GB" sz="2500" dirty="0"/>
              <a:t>Research on a relevant evaluation framework that applies to your health promotion initiative that you chose for your assignment. For examples, see the next slide.</a:t>
            </a:r>
          </a:p>
        </p:txBody>
      </p:sp>
    </p:spTree>
    <p:extLst>
      <p:ext uri="{BB962C8B-B14F-4D97-AF65-F5344CB8AC3E}">
        <p14:creationId xmlns:p14="http://schemas.microsoft.com/office/powerpoint/2010/main" val="61890694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E694E-7E23-F30F-F8F4-CF2BB9114CF0}"/>
              </a:ext>
            </a:extLst>
          </p:cNvPr>
          <p:cNvSpPr>
            <a:spLocks noGrp="1"/>
          </p:cNvSpPr>
          <p:nvPr>
            <p:ph type="title"/>
          </p:nvPr>
        </p:nvSpPr>
        <p:spPr/>
        <p:txBody>
          <a:bodyPr/>
          <a:lstStyle/>
          <a:p>
            <a:r>
              <a:rPr lang="en-GB" b="1" dirty="0"/>
              <a:t>Examples evaluation frameworks</a:t>
            </a:r>
          </a:p>
        </p:txBody>
      </p:sp>
      <p:sp>
        <p:nvSpPr>
          <p:cNvPr id="3" name="Content Placeholder 2">
            <a:extLst>
              <a:ext uri="{FF2B5EF4-FFF2-40B4-BE49-F238E27FC236}">
                <a16:creationId xmlns:a16="http://schemas.microsoft.com/office/drawing/2014/main" id="{C803DEF3-DA35-3549-15BD-057D1DF5CCAF}"/>
              </a:ext>
            </a:extLst>
          </p:cNvPr>
          <p:cNvSpPr>
            <a:spLocks noGrp="1"/>
          </p:cNvSpPr>
          <p:nvPr>
            <p:ph idx="1"/>
          </p:nvPr>
        </p:nvSpPr>
        <p:spPr/>
        <p:txBody>
          <a:bodyPr/>
          <a:lstStyle/>
          <a:p>
            <a:pPr marL="0" indent="0">
              <a:buNone/>
            </a:pPr>
            <a:r>
              <a:rPr lang="en-GB" sz="2500" i="1" dirty="0"/>
              <a:t>Example of a teenage pregnancy prevention framework:</a:t>
            </a:r>
          </a:p>
          <a:p>
            <a:pPr marL="0" indent="0">
              <a:buNone/>
            </a:pPr>
            <a:r>
              <a:rPr lang="en-GB" sz="2500" dirty="0">
                <a:hlinkClick r:id="rId2"/>
              </a:rPr>
              <a:t>https://assets.publishing.service.gov.uk/government/uploads/system/uploads/attachment_data/file/836597/Teenage_Pregnancy_Prevention_Framework.pdf</a:t>
            </a:r>
            <a:r>
              <a:rPr lang="en-GB" sz="2500" dirty="0"/>
              <a:t> </a:t>
            </a:r>
          </a:p>
          <a:p>
            <a:pPr marL="0" indent="0">
              <a:buNone/>
            </a:pPr>
            <a:endParaRPr lang="en-GB" sz="2500" dirty="0"/>
          </a:p>
          <a:p>
            <a:pPr marL="0" indent="0">
              <a:buNone/>
            </a:pPr>
            <a:r>
              <a:rPr lang="en-GB" sz="2500" i="1" dirty="0"/>
              <a:t>Example of a Learning, Evaluation and Planning (LEAP) framework:</a:t>
            </a:r>
          </a:p>
          <a:p>
            <a:pPr marL="0" indent="0">
              <a:buNone/>
            </a:pPr>
            <a:r>
              <a:rPr lang="en-GB" sz="2500" dirty="0">
                <a:hlinkClick r:id="rId3"/>
              </a:rPr>
              <a:t>https://www.scdc.org.uk/what/leap#:~:text=to%20download%20here.-,The%20LEAP%20framework%20is%20designed%20to%20support%20a%20partnership%20approach,used%20to%20implement%20this%20approach</a:t>
            </a:r>
            <a:r>
              <a:rPr lang="en-GB" sz="2500" dirty="0"/>
              <a:t>. </a:t>
            </a:r>
          </a:p>
          <a:p>
            <a:endParaRPr lang="en-GB" sz="2500" dirty="0"/>
          </a:p>
        </p:txBody>
      </p:sp>
      <p:sp>
        <p:nvSpPr>
          <p:cNvPr id="4" name="Date Placeholder 3">
            <a:extLst>
              <a:ext uri="{FF2B5EF4-FFF2-40B4-BE49-F238E27FC236}">
                <a16:creationId xmlns:a16="http://schemas.microsoft.com/office/drawing/2014/main" id="{4B7B4619-473F-E861-1BA6-36ACD1E9A13D}"/>
              </a:ext>
            </a:extLst>
          </p:cNvPr>
          <p:cNvSpPr>
            <a:spLocks noGrp="1"/>
          </p:cNvSpPr>
          <p:nvPr>
            <p:ph type="dt" sz="half" idx="10"/>
          </p:nvPr>
        </p:nvSpPr>
        <p:spPr/>
        <p:txBody>
          <a:bodyPr/>
          <a:lstStyle/>
          <a:p>
            <a:pPr>
              <a:defRPr/>
            </a:pPr>
            <a:fld id="{486AC34E-3327-478B-AA98-02919358A10D}" type="datetime1">
              <a:rPr lang="en-GB" altLang="en-US" smtClean="0"/>
              <a:pPr>
                <a:defRPr/>
              </a:pPr>
              <a:t>31/01/2026</a:t>
            </a:fld>
            <a:endParaRPr lang="en-GB" altLang="en-US" dirty="0"/>
          </a:p>
        </p:txBody>
      </p:sp>
      <p:sp>
        <p:nvSpPr>
          <p:cNvPr id="5" name="Slide Number Placeholder 4">
            <a:extLst>
              <a:ext uri="{FF2B5EF4-FFF2-40B4-BE49-F238E27FC236}">
                <a16:creationId xmlns:a16="http://schemas.microsoft.com/office/drawing/2014/main" id="{FF1D0CDD-842E-ABDA-DDF7-570CAC4EB9B5}"/>
              </a:ext>
            </a:extLst>
          </p:cNvPr>
          <p:cNvSpPr>
            <a:spLocks noGrp="1"/>
          </p:cNvSpPr>
          <p:nvPr>
            <p:ph type="sldNum" sz="quarter" idx="12"/>
          </p:nvPr>
        </p:nvSpPr>
        <p:spPr/>
        <p:txBody>
          <a:bodyPr/>
          <a:lstStyle/>
          <a:p>
            <a:pPr>
              <a:defRPr/>
            </a:pPr>
            <a:fld id="{9EECDDA5-5E0B-4B0B-9390-47B030622544}" type="slidenum">
              <a:rPr lang="en-GB" altLang="en-US" smtClean="0"/>
              <a:pPr>
                <a:defRPr/>
              </a:pPr>
              <a:t>31</a:t>
            </a:fld>
            <a:endParaRPr lang="en-GB" altLang="en-US"/>
          </a:p>
        </p:txBody>
      </p:sp>
    </p:spTree>
    <p:extLst>
      <p:ext uri="{BB962C8B-B14F-4D97-AF65-F5344CB8AC3E}">
        <p14:creationId xmlns:p14="http://schemas.microsoft.com/office/powerpoint/2010/main" val="40665276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RE-AIM Evaluation Framework</a:t>
            </a:r>
          </a:p>
        </p:txBody>
      </p:sp>
      <p:pic>
        <p:nvPicPr>
          <p:cNvPr id="4" name="Content Placeholder 3"/>
          <p:cNvPicPr>
            <a:picLocks noGrp="1" noChangeAspect="1"/>
          </p:cNvPicPr>
          <p:nvPr>
            <p:ph idx="1"/>
          </p:nvPr>
        </p:nvPicPr>
        <p:blipFill rotWithShape="1">
          <a:blip r:embed="rId2"/>
          <a:srcRect b="8282"/>
          <a:stretch/>
        </p:blipFill>
        <p:spPr>
          <a:xfrm>
            <a:off x="1848678" y="1417639"/>
            <a:ext cx="9143999" cy="4088496"/>
          </a:xfrm>
          <a:prstGeom prst="rect">
            <a:avLst/>
          </a:prstGeom>
        </p:spPr>
      </p:pic>
    </p:spTree>
    <p:extLst>
      <p:ext uri="{BB962C8B-B14F-4D97-AF65-F5344CB8AC3E}">
        <p14:creationId xmlns:p14="http://schemas.microsoft.com/office/powerpoint/2010/main" val="289777683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LEAP Framework</a:t>
            </a:r>
          </a:p>
        </p:txBody>
      </p:sp>
      <p:sp>
        <p:nvSpPr>
          <p:cNvPr id="3" name="Content Placeholder 2"/>
          <p:cNvSpPr>
            <a:spLocks noGrp="1"/>
          </p:cNvSpPr>
          <p:nvPr>
            <p:ph idx="1"/>
          </p:nvPr>
        </p:nvSpPr>
        <p:spPr/>
        <p:txBody>
          <a:bodyPr>
            <a:normAutofit fontScale="92500" lnSpcReduction="20000"/>
          </a:bodyPr>
          <a:lstStyle/>
          <a:p>
            <a:r>
              <a:rPr lang="en-GB" dirty="0"/>
              <a:t>The LEAP framework is designed to support a partnership approach to achieving change and improvement in the quality of community life.</a:t>
            </a:r>
          </a:p>
          <a:p>
            <a:r>
              <a:rPr lang="en-GB" dirty="0"/>
              <a:t>It describes both an approach to change and a 5 step planning and evaluation cycle that can be used to implement this approach. </a:t>
            </a:r>
          </a:p>
          <a:p>
            <a:r>
              <a:rPr lang="en-GB" dirty="0"/>
              <a:t>LEAP manual: </a:t>
            </a:r>
            <a:r>
              <a:rPr lang="en-GB" dirty="0">
                <a:hlinkClick r:id="rId2"/>
              </a:rPr>
              <a:t>LEAP: A manual for Learning Evaluation and Planning in Community Learning and Development: Revised Edition (squarespace.com)</a:t>
            </a:r>
            <a:endParaRPr lang="en-GB" dirty="0"/>
          </a:p>
          <a:p>
            <a:pPr marL="0" indent="0">
              <a:buNone/>
            </a:pPr>
            <a:endParaRPr lang="en-GB" dirty="0"/>
          </a:p>
        </p:txBody>
      </p:sp>
    </p:spTree>
    <p:extLst>
      <p:ext uri="{BB962C8B-B14F-4D97-AF65-F5344CB8AC3E}">
        <p14:creationId xmlns:p14="http://schemas.microsoft.com/office/powerpoint/2010/main" val="280227589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LEAP </a:t>
            </a:r>
            <a:r>
              <a:rPr lang="en-GB" b="1" dirty="0" err="1"/>
              <a:t>Cont</a:t>
            </a:r>
            <a:r>
              <a:rPr lang="en-GB" b="1" dirty="0"/>
              <a:t>’</a:t>
            </a:r>
          </a:p>
        </p:txBody>
      </p:sp>
      <p:sp>
        <p:nvSpPr>
          <p:cNvPr id="3" name="Content Placeholder 2"/>
          <p:cNvSpPr>
            <a:spLocks noGrp="1"/>
          </p:cNvSpPr>
          <p:nvPr>
            <p:ph idx="1"/>
          </p:nvPr>
        </p:nvSpPr>
        <p:spPr/>
        <p:txBody>
          <a:bodyPr>
            <a:normAutofit fontScale="70000" lnSpcReduction="20000"/>
          </a:bodyPr>
          <a:lstStyle/>
          <a:p>
            <a:pPr marL="0" indent="0">
              <a:buNone/>
            </a:pPr>
            <a:r>
              <a:rPr lang="en-GB" dirty="0"/>
              <a:t>The LEAP approach is based on 5 simple but important principles:</a:t>
            </a:r>
          </a:p>
          <a:p>
            <a:r>
              <a:rPr lang="en-GB" dirty="0"/>
              <a:t>We should plan and act according to </a:t>
            </a:r>
            <a:r>
              <a:rPr lang="en-GB" b="1" dirty="0"/>
              <a:t>need.</a:t>
            </a:r>
            <a:endParaRPr lang="en-GB" dirty="0"/>
          </a:p>
          <a:p>
            <a:r>
              <a:rPr lang="en-GB" dirty="0"/>
              <a:t>We should be clear about what we hope to achieve and whether we've achieved it - planning and evaluation should be </a:t>
            </a:r>
            <a:r>
              <a:rPr lang="en-GB" b="1" dirty="0"/>
              <a:t>outcome focused.</a:t>
            </a:r>
            <a:endParaRPr lang="en-GB" dirty="0"/>
          </a:p>
          <a:p>
            <a:r>
              <a:rPr lang="en-GB" dirty="0"/>
              <a:t>We should recognise that achieving change depends on building on and using people's strengths and abilities - planning and evaluation should seek to </a:t>
            </a:r>
            <a:r>
              <a:rPr lang="en-GB" b="1" dirty="0"/>
              <a:t>build on capacity and develop assets.</a:t>
            </a:r>
            <a:endParaRPr lang="en-GB" dirty="0"/>
          </a:p>
          <a:p>
            <a:r>
              <a:rPr lang="en-GB" dirty="0"/>
              <a:t>We should plan, act and evaluate </a:t>
            </a:r>
            <a:r>
              <a:rPr lang="en-GB" b="1" dirty="0"/>
              <a:t>in partnership and involve communities as key stakeholders.</a:t>
            </a:r>
            <a:endParaRPr lang="en-GB" dirty="0"/>
          </a:p>
          <a:p>
            <a:r>
              <a:rPr lang="en-GB" dirty="0"/>
              <a:t>We should be committed to </a:t>
            </a:r>
            <a:r>
              <a:rPr lang="en-GB" b="1" dirty="0"/>
              <a:t>learning </a:t>
            </a:r>
            <a:r>
              <a:rPr lang="en-GB" dirty="0"/>
              <a:t>from what we do, and from each other and applying this learning to improve our effectiveness and efficiency.</a:t>
            </a:r>
          </a:p>
          <a:p>
            <a:pPr marL="0" indent="0">
              <a:buNone/>
            </a:pPr>
            <a:r>
              <a:rPr lang="en-GB" dirty="0"/>
              <a:t>										(LEAP, 2007)</a:t>
            </a:r>
          </a:p>
        </p:txBody>
      </p:sp>
    </p:spTree>
    <p:extLst>
      <p:ext uri="{BB962C8B-B14F-4D97-AF65-F5344CB8AC3E}">
        <p14:creationId xmlns:p14="http://schemas.microsoft.com/office/powerpoint/2010/main" val="36971103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Center For Disease Control Evaluation Framework</a:t>
            </a:r>
          </a:p>
        </p:txBody>
      </p:sp>
      <p:pic>
        <p:nvPicPr>
          <p:cNvPr id="4" name="Content Placeholder 3"/>
          <p:cNvPicPr>
            <a:picLocks noGrp="1" noChangeAspect="1"/>
          </p:cNvPicPr>
          <p:nvPr>
            <p:ph idx="1"/>
          </p:nvPr>
        </p:nvPicPr>
        <p:blipFill>
          <a:blip r:embed="rId2"/>
          <a:stretch>
            <a:fillRect/>
          </a:stretch>
        </p:blipFill>
        <p:spPr>
          <a:xfrm>
            <a:off x="3639312" y="1719471"/>
            <a:ext cx="4550530" cy="3821793"/>
          </a:xfrm>
          <a:prstGeom prst="rect">
            <a:avLst/>
          </a:prstGeom>
        </p:spPr>
      </p:pic>
      <p:sp>
        <p:nvSpPr>
          <p:cNvPr id="3" name="TextBox 2">
            <a:extLst>
              <a:ext uri="{FF2B5EF4-FFF2-40B4-BE49-F238E27FC236}">
                <a16:creationId xmlns:a16="http://schemas.microsoft.com/office/drawing/2014/main" id="{8E219D3A-427B-3320-9796-7C0BB1019BA9}"/>
              </a:ext>
            </a:extLst>
          </p:cNvPr>
          <p:cNvSpPr txBox="1"/>
          <p:nvPr/>
        </p:nvSpPr>
        <p:spPr>
          <a:xfrm>
            <a:off x="7982712" y="5171932"/>
            <a:ext cx="3089820" cy="369332"/>
          </a:xfrm>
          <a:prstGeom prst="rect">
            <a:avLst/>
          </a:prstGeom>
          <a:noFill/>
        </p:spPr>
        <p:txBody>
          <a:bodyPr wrap="none" rtlCol="0">
            <a:spAutoFit/>
          </a:bodyPr>
          <a:lstStyle/>
          <a:p>
            <a:r>
              <a:rPr lang="en-GB" dirty="0"/>
              <a:t>(Milstein &amp; </a:t>
            </a:r>
            <a:r>
              <a:rPr lang="en-GB" dirty="0" err="1"/>
              <a:t>Wetterhall</a:t>
            </a:r>
            <a:r>
              <a:rPr lang="en-GB" dirty="0"/>
              <a:t>, 1999)</a:t>
            </a:r>
          </a:p>
        </p:txBody>
      </p:sp>
    </p:spTree>
    <p:extLst>
      <p:ext uri="{BB962C8B-B14F-4D97-AF65-F5344CB8AC3E}">
        <p14:creationId xmlns:p14="http://schemas.microsoft.com/office/powerpoint/2010/main" val="395929825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8F8C7-F169-53C8-761C-11A8B3F5D04C}"/>
              </a:ext>
            </a:extLst>
          </p:cNvPr>
          <p:cNvSpPr>
            <a:spLocks noGrp="1"/>
          </p:cNvSpPr>
          <p:nvPr>
            <p:ph type="title"/>
          </p:nvPr>
        </p:nvSpPr>
        <p:spPr>
          <a:xfrm>
            <a:off x="2146738" y="2048258"/>
            <a:ext cx="8229600" cy="1143000"/>
          </a:xfrm>
        </p:spPr>
        <p:txBody>
          <a:bodyPr/>
          <a:lstStyle/>
          <a:p>
            <a:r>
              <a:rPr lang="en-GB" b="1" dirty="0"/>
              <a:t>Seminar Session</a:t>
            </a:r>
          </a:p>
        </p:txBody>
      </p:sp>
    </p:spTree>
    <p:extLst>
      <p:ext uri="{BB962C8B-B14F-4D97-AF65-F5344CB8AC3E}">
        <p14:creationId xmlns:p14="http://schemas.microsoft.com/office/powerpoint/2010/main" val="221045488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709CCB-1192-C2B4-7792-47256FEEF8C2}"/>
              </a:ext>
            </a:extLst>
          </p:cNvPr>
          <p:cNvSpPr>
            <a:spLocks noGrp="1"/>
          </p:cNvSpPr>
          <p:nvPr>
            <p:ph type="title"/>
          </p:nvPr>
        </p:nvSpPr>
        <p:spPr>
          <a:xfrm>
            <a:off x="615696" y="-177024"/>
            <a:ext cx="8229600" cy="1143000"/>
          </a:xfrm>
        </p:spPr>
        <p:txBody>
          <a:bodyPr>
            <a:noAutofit/>
          </a:bodyPr>
          <a:lstStyle/>
          <a:p>
            <a:br>
              <a:rPr lang="en-GB" sz="3800" b="1" dirty="0"/>
            </a:br>
            <a:r>
              <a:rPr lang="en-US" sz="4000" b="1" dirty="0"/>
              <a:t>Seminar activity 1 (Group Activity)</a:t>
            </a:r>
            <a:endParaRPr lang="en-GB" sz="2700" i="1" dirty="0"/>
          </a:p>
        </p:txBody>
      </p:sp>
      <p:sp>
        <p:nvSpPr>
          <p:cNvPr id="3" name="Content Placeholder 2">
            <a:extLst>
              <a:ext uri="{FF2B5EF4-FFF2-40B4-BE49-F238E27FC236}">
                <a16:creationId xmlns:a16="http://schemas.microsoft.com/office/drawing/2014/main" id="{E395CD71-EBD7-0AC7-F93A-25DA083BAE1A}"/>
              </a:ext>
            </a:extLst>
          </p:cNvPr>
          <p:cNvSpPr>
            <a:spLocks noGrp="1"/>
          </p:cNvSpPr>
          <p:nvPr>
            <p:ph idx="1"/>
          </p:nvPr>
        </p:nvSpPr>
        <p:spPr>
          <a:xfrm>
            <a:off x="386499" y="1168925"/>
            <a:ext cx="9824301" cy="4634468"/>
          </a:xfrm>
        </p:spPr>
        <p:txBody>
          <a:bodyPr>
            <a:normAutofit/>
          </a:bodyPr>
          <a:lstStyle/>
          <a:p>
            <a:pPr marL="0" indent="0">
              <a:buNone/>
            </a:pPr>
            <a:endParaRPr lang="en-GB" sz="2000" b="1" dirty="0"/>
          </a:p>
          <a:p>
            <a:pPr marL="0" indent="0">
              <a:buNone/>
            </a:pPr>
            <a:endParaRPr lang="en-GB" sz="2000" b="1" dirty="0"/>
          </a:p>
          <a:p>
            <a:pPr marL="0" indent="0">
              <a:buNone/>
            </a:pPr>
            <a:r>
              <a:rPr lang="en-GB" sz="2000" b="1" dirty="0"/>
              <a:t>Task: </a:t>
            </a:r>
            <a:r>
              <a:rPr lang="en-GB" sz="2000" dirty="0"/>
              <a:t>Research on a relevant evaluation framework that applies to any population health initiative (e. breast cancer screening, reducing the prevalence of obesity, reducing teenage prevalence, reducing the prevalence of HIV, reducing childhood obesity etc.</a:t>
            </a:r>
          </a:p>
          <a:p>
            <a:pPr marL="0" indent="0">
              <a:buNone/>
            </a:pPr>
            <a:endParaRPr lang="en-GB" sz="2000" dirty="0"/>
          </a:p>
          <a:p>
            <a:pPr>
              <a:buFont typeface="Wingdings" panose="05000000000000000000" pitchFamily="2" charset="2"/>
              <a:buChar char="§"/>
            </a:pPr>
            <a:r>
              <a:rPr lang="en-GB" sz="2000" dirty="0"/>
              <a:t>Discuss the performance indicators to measure the efficacy of the intervention.</a:t>
            </a:r>
          </a:p>
          <a:p>
            <a:pPr>
              <a:buFont typeface="Wingdings" panose="05000000000000000000" pitchFamily="2" charset="2"/>
              <a:buChar char="§"/>
            </a:pPr>
            <a:r>
              <a:rPr lang="en-GB" sz="2000" dirty="0"/>
              <a:t>Research on evaluation strategies you would use to check whether the system is working or not.</a:t>
            </a:r>
          </a:p>
          <a:p>
            <a:pPr>
              <a:buFont typeface="Wingdings" panose="05000000000000000000" pitchFamily="2" charset="2"/>
              <a:buChar char="§"/>
            </a:pPr>
            <a:r>
              <a:rPr lang="en-GB" sz="2000" dirty="0"/>
              <a:t>Feedback to the class</a:t>
            </a:r>
          </a:p>
          <a:p>
            <a:pPr marL="0" indent="0">
              <a:buNone/>
            </a:pPr>
            <a:endParaRPr lang="en-GB" sz="2000" i="1" dirty="0"/>
          </a:p>
        </p:txBody>
      </p:sp>
      <p:pic>
        <p:nvPicPr>
          <p:cNvPr id="1026" name="Picture 2" descr="Performance measurement">
            <a:extLst>
              <a:ext uri="{FF2B5EF4-FFF2-40B4-BE49-F238E27FC236}">
                <a16:creationId xmlns:a16="http://schemas.microsoft.com/office/drawing/2014/main" id="{9E1154A0-65AE-A622-0E79-DA30E06540A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30310"/>
          <a:stretch/>
        </p:blipFill>
        <p:spPr bwMode="auto">
          <a:xfrm>
            <a:off x="8515463" y="79856"/>
            <a:ext cx="3390674" cy="17722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031399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D91C1-3797-0187-4002-3A678009A38A}"/>
              </a:ext>
            </a:extLst>
          </p:cNvPr>
          <p:cNvSpPr>
            <a:spLocks noGrp="1"/>
          </p:cNvSpPr>
          <p:nvPr>
            <p:ph type="title"/>
          </p:nvPr>
        </p:nvSpPr>
        <p:spPr/>
        <p:txBody>
          <a:bodyPr/>
          <a:lstStyle/>
          <a:p>
            <a:r>
              <a:rPr lang="en-GB" dirty="0"/>
              <a:t>Activity 2</a:t>
            </a:r>
          </a:p>
        </p:txBody>
      </p:sp>
      <p:sp>
        <p:nvSpPr>
          <p:cNvPr id="3" name="Content Placeholder 2">
            <a:extLst>
              <a:ext uri="{FF2B5EF4-FFF2-40B4-BE49-F238E27FC236}">
                <a16:creationId xmlns:a16="http://schemas.microsoft.com/office/drawing/2014/main" id="{C52DF079-C78D-BA99-9A00-57E74085CC4D}"/>
              </a:ext>
            </a:extLst>
          </p:cNvPr>
          <p:cNvSpPr>
            <a:spLocks noGrp="1"/>
          </p:cNvSpPr>
          <p:nvPr>
            <p:ph idx="1"/>
          </p:nvPr>
        </p:nvSpPr>
        <p:spPr/>
        <p:txBody>
          <a:bodyPr/>
          <a:lstStyle/>
          <a:p>
            <a:r>
              <a:rPr lang="en-GB" dirty="0"/>
              <a:t>In class individual feedback on drafts </a:t>
            </a:r>
          </a:p>
          <a:p>
            <a:r>
              <a:rPr lang="en-GB" dirty="0"/>
              <a:t>Students will be encouraged to upload drafts before Monday so that that the next session will also be used to feedback to students.</a:t>
            </a:r>
          </a:p>
        </p:txBody>
      </p:sp>
      <p:sp>
        <p:nvSpPr>
          <p:cNvPr id="4" name="Date Placeholder 3">
            <a:extLst>
              <a:ext uri="{FF2B5EF4-FFF2-40B4-BE49-F238E27FC236}">
                <a16:creationId xmlns:a16="http://schemas.microsoft.com/office/drawing/2014/main" id="{9FECA76C-3B77-4950-CC81-BF935E033746}"/>
              </a:ext>
            </a:extLst>
          </p:cNvPr>
          <p:cNvSpPr>
            <a:spLocks noGrp="1"/>
          </p:cNvSpPr>
          <p:nvPr>
            <p:ph type="dt" sz="half" idx="10"/>
          </p:nvPr>
        </p:nvSpPr>
        <p:spPr/>
        <p:txBody>
          <a:bodyPr/>
          <a:lstStyle/>
          <a:p>
            <a:pPr>
              <a:defRPr/>
            </a:pPr>
            <a:fld id="{486AC34E-3327-478B-AA98-02919358A10D}" type="datetime1">
              <a:rPr lang="en-GB" altLang="en-US" smtClean="0"/>
              <a:pPr>
                <a:defRPr/>
              </a:pPr>
              <a:t>31/01/2026</a:t>
            </a:fld>
            <a:endParaRPr lang="en-GB" altLang="en-US" dirty="0"/>
          </a:p>
        </p:txBody>
      </p:sp>
      <p:sp>
        <p:nvSpPr>
          <p:cNvPr id="5" name="Slide Number Placeholder 4">
            <a:extLst>
              <a:ext uri="{FF2B5EF4-FFF2-40B4-BE49-F238E27FC236}">
                <a16:creationId xmlns:a16="http://schemas.microsoft.com/office/drawing/2014/main" id="{0BE24199-6A75-5AB6-9FC8-CEC938E8F93F}"/>
              </a:ext>
            </a:extLst>
          </p:cNvPr>
          <p:cNvSpPr>
            <a:spLocks noGrp="1"/>
          </p:cNvSpPr>
          <p:nvPr>
            <p:ph type="sldNum" sz="quarter" idx="12"/>
          </p:nvPr>
        </p:nvSpPr>
        <p:spPr/>
        <p:txBody>
          <a:bodyPr/>
          <a:lstStyle/>
          <a:p>
            <a:pPr>
              <a:defRPr/>
            </a:pPr>
            <a:fld id="{9EECDDA5-5E0B-4B0B-9390-47B030622544}" type="slidenum">
              <a:rPr lang="en-GB" altLang="en-US" smtClean="0"/>
              <a:pPr>
                <a:defRPr/>
              </a:pPr>
              <a:t>38</a:t>
            </a:fld>
            <a:endParaRPr lang="en-GB" altLang="en-US"/>
          </a:p>
        </p:txBody>
      </p:sp>
    </p:spTree>
    <p:extLst>
      <p:ext uri="{BB962C8B-B14F-4D97-AF65-F5344CB8AC3E}">
        <p14:creationId xmlns:p14="http://schemas.microsoft.com/office/powerpoint/2010/main" val="290895330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143001" y="337930"/>
            <a:ext cx="8368748" cy="6192079"/>
          </a:xfrm>
          <a:prstGeom prst="rect">
            <a:avLst/>
          </a:prstGeom>
        </p:spPr>
      </p:pic>
    </p:spTree>
    <p:extLst>
      <p:ext uri="{BB962C8B-B14F-4D97-AF65-F5344CB8AC3E}">
        <p14:creationId xmlns:p14="http://schemas.microsoft.com/office/powerpoint/2010/main" val="286594833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2A0AA-6B20-3B2A-7360-E1A63C4CA337}"/>
              </a:ext>
            </a:extLst>
          </p:cNvPr>
          <p:cNvSpPr>
            <a:spLocks noGrp="1"/>
          </p:cNvSpPr>
          <p:nvPr>
            <p:ph type="title"/>
          </p:nvPr>
        </p:nvSpPr>
        <p:spPr>
          <a:xfrm>
            <a:off x="3009900" y="527523"/>
            <a:ext cx="6172200" cy="857250"/>
          </a:xfrm>
        </p:spPr>
        <p:txBody>
          <a:bodyPr>
            <a:normAutofit fontScale="90000"/>
          </a:bodyPr>
          <a:lstStyle/>
          <a:p>
            <a:r>
              <a:rPr lang="en-GB" b="1" dirty="0"/>
              <a:t>What did I learn today?</a:t>
            </a:r>
          </a:p>
        </p:txBody>
      </p:sp>
      <p:sp>
        <p:nvSpPr>
          <p:cNvPr id="3" name="Content Placeholder 2">
            <a:extLst>
              <a:ext uri="{FF2B5EF4-FFF2-40B4-BE49-F238E27FC236}">
                <a16:creationId xmlns:a16="http://schemas.microsoft.com/office/drawing/2014/main" id="{24703FAC-25FC-D3B6-CC78-5B0AFD8467A5}"/>
              </a:ext>
            </a:extLst>
          </p:cNvPr>
          <p:cNvSpPr>
            <a:spLocks noGrp="1"/>
          </p:cNvSpPr>
          <p:nvPr>
            <p:ph idx="1"/>
          </p:nvPr>
        </p:nvSpPr>
        <p:spPr>
          <a:xfrm>
            <a:off x="2886240" y="1894930"/>
            <a:ext cx="5915025" cy="1342085"/>
          </a:xfrm>
        </p:spPr>
        <p:txBody>
          <a:bodyPr>
            <a:noAutofit/>
          </a:bodyPr>
          <a:lstStyle/>
          <a:p>
            <a:r>
              <a:rPr lang="en-GB" sz="3000" dirty="0"/>
              <a:t>The most important thing I will remember is…..</a:t>
            </a:r>
          </a:p>
          <a:p>
            <a:r>
              <a:rPr lang="en-GB" sz="3000" dirty="0"/>
              <a:t>What I have learned I can apply in practice to….</a:t>
            </a:r>
          </a:p>
          <a:p>
            <a:r>
              <a:rPr lang="en-GB" sz="3000" dirty="0"/>
              <a:t>The skills I’ve developed are…</a:t>
            </a:r>
          </a:p>
        </p:txBody>
      </p:sp>
      <p:pic>
        <p:nvPicPr>
          <p:cNvPr id="1028" name="Picture 4" descr="What Did You Learn? - Bryan Yager">
            <a:extLst>
              <a:ext uri="{FF2B5EF4-FFF2-40B4-BE49-F238E27FC236}">
                <a16:creationId xmlns:a16="http://schemas.microsoft.com/office/drawing/2014/main" id="{10D21ECB-9D1F-C0F3-36D4-A8BC34C26C8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695988" y="4566976"/>
            <a:ext cx="1893696" cy="11047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3550153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3FF58-7FA7-49F4-A294-74069A3E51E0}"/>
              </a:ext>
            </a:extLst>
          </p:cNvPr>
          <p:cNvSpPr>
            <a:spLocks noGrp="1"/>
          </p:cNvSpPr>
          <p:nvPr>
            <p:ph type="title"/>
          </p:nvPr>
        </p:nvSpPr>
        <p:spPr>
          <a:xfrm>
            <a:off x="1981200" y="0"/>
            <a:ext cx="8229600" cy="1143000"/>
          </a:xfrm>
        </p:spPr>
        <p:txBody>
          <a:bodyPr/>
          <a:lstStyle/>
          <a:p>
            <a:pPr algn="ctr"/>
            <a:r>
              <a:rPr lang="en-GB"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33984E06-DE77-454F-B3A2-E1FFB82BC176}"/>
              </a:ext>
            </a:extLst>
          </p:cNvPr>
          <p:cNvSpPr>
            <a:spLocks noGrp="1"/>
          </p:cNvSpPr>
          <p:nvPr>
            <p:ph idx="1"/>
          </p:nvPr>
        </p:nvSpPr>
        <p:spPr>
          <a:xfrm>
            <a:off x="1463250" y="1143000"/>
            <a:ext cx="8747550" cy="4659970"/>
          </a:xfrm>
        </p:spPr>
        <p:txBody>
          <a:bodyPr>
            <a:noAutofit/>
          </a:bodyPr>
          <a:lstStyle/>
          <a:p>
            <a:r>
              <a:rPr lang="en-GB" sz="1500" dirty="0">
                <a:latin typeface="Calibri" panose="020F0502020204030204" pitchFamily="34" charset="0"/>
                <a:cs typeface="Calibri" panose="020F0502020204030204" pitchFamily="34" charset="0"/>
              </a:rPr>
              <a:t>CDC MMWR. (1999). Framework for Program Evaluation in Public Health. Morbidity and Mortality Weekly Report. Vol. 48/No. RR-11.</a:t>
            </a:r>
          </a:p>
          <a:p>
            <a:r>
              <a:rPr lang="en-GB" sz="1500" dirty="0">
                <a:latin typeface="Calibri" panose="020F0502020204030204" pitchFamily="34" charset="0"/>
                <a:cs typeface="Calibri" panose="020F0502020204030204" pitchFamily="34" charset="0"/>
              </a:rPr>
              <a:t>Cristina, M., Nogueira, P., Oliveira, M., M., Santos, C. (2024). Project management in healthcare: An examination of organizational competence. </a:t>
            </a:r>
            <a:r>
              <a:rPr lang="en-GB" sz="1500" dirty="0" err="1">
                <a:latin typeface="Calibri" panose="020F0502020204030204" pitchFamily="34" charset="0"/>
                <a:cs typeface="Calibri" panose="020F0502020204030204" pitchFamily="34" charset="0"/>
              </a:rPr>
              <a:t>Hilyon</a:t>
            </a:r>
            <a:r>
              <a:rPr lang="en-GB" sz="1500" dirty="0">
                <a:latin typeface="Calibri" panose="020F0502020204030204" pitchFamily="34" charset="0"/>
                <a:cs typeface="Calibri" panose="020F0502020204030204" pitchFamily="34" charset="0"/>
              </a:rPr>
              <a:t>, 10(15).</a:t>
            </a:r>
          </a:p>
          <a:p>
            <a:r>
              <a:rPr lang="en-GB" sz="1500" dirty="0">
                <a:latin typeface="Calibri" panose="020F0502020204030204" pitchFamily="34" charset="0"/>
                <a:cs typeface="Calibri" panose="020F0502020204030204" pitchFamily="34" charset="0"/>
              </a:rPr>
              <a:t>Health Information and Quality Authority Ireland. (2015). Guidance of developing key performance indicators and minimum data sets to monitor healthcare quality. Version 1.1. Safer Better Care. </a:t>
            </a:r>
          </a:p>
          <a:p>
            <a:r>
              <a:rPr lang="en-GB" sz="1500" dirty="0" err="1">
                <a:latin typeface="Calibri" panose="020F0502020204030204" pitchFamily="34" charset="0"/>
                <a:cs typeface="Calibri" panose="020F0502020204030204" pitchFamily="34" charset="0"/>
              </a:rPr>
              <a:t>Holtrop</a:t>
            </a:r>
            <a:r>
              <a:rPr lang="en-GB" sz="1500" dirty="0">
                <a:latin typeface="Calibri" panose="020F0502020204030204" pitchFamily="34" charset="0"/>
                <a:cs typeface="Calibri" panose="020F0502020204030204" pitchFamily="34" charset="0"/>
              </a:rPr>
              <a:t> JS, Rabin BA, Glasgow RE. Qualitative approaches to use of the RE-AIM framework: rationale and methods. BMC Health </a:t>
            </a:r>
            <a:r>
              <a:rPr lang="en-GB" sz="1500" dirty="0" err="1">
                <a:latin typeface="Calibri" panose="020F0502020204030204" pitchFamily="34" charset="0"/>
                <a:cs typeface="Calibri" panose="020F0502020204030204" pitchFamily="34" charset="0"/>
              </a:rPr>
              <a:t>Serv</a:t>
            </a:r>
            <a:r>
              <a:rPr lang="en-GB" sz="1500" dirty="0">
                <a:latin typeface="Calibri" panose="020F0502020204030204" pitchFamily="34" charset="0"/>
                <a:cs typeface="Calibri" panose="020F0502020204030204" pitchFamily="34" charset="0"/>
              </a:rPr>
              <a:t> Res. 2018;18(1):177. </a:t>
            </a:r>
            <a:r>
              <a:rPr lang="en-GB" sz="1500" dirty="0" err="1">
                <a:latin typeface="Calibri" panose="020F0502020204030204" pitchFamily="34" charset="0"/>
                <a:cs typeface="Calibri" panose="020F0502020204030204" pitchFamily="34" charset="0"/>
              </a:rPr>
              <a:t>doi</a:t>
            </a:r>
            <a:r>
              <a:rPr lang="en-GB" sz="1500" dirty="0">
                <a:latin typeface="Calibri" panose="020F0502020204030204" pitchFamily="34" charset="0"/>
                <a:cs typeface="Calibri" panose="020F0502020204030204" pitchFamily="34" charset="0"/>
              </a:rPr>
              <a:t>: 10.1186/s12913-018-2938-8.</a:t>
            </a:r>
          </a:p>
          <a:p>
            <a:r>
              <a:rPr lang="en-GB" sz="1500" dirty="0">
                <a:latin typeface="Calibri" panose="020F0502020204030204" pitchFamily="34" charset="0"/>
                <a:cs typeface="Calibri" panose="020F0502020204030204" pitchFamily="34" charset="0"/>
              </a:rPr>
              <a:t>NHS Institute for Innovation and Improvement. (2005). Improvement Leaders’ Guide: Measurement for improvement- process and systems thinking. </a:t>
            </a:r>
            <a:r>
              <a:rPr lang="en-GB" sz="1500" dirty="0">
                <a:hlinkClick r:id="rId2"/>
              </a:rPr>
              <a:t>ILG-2.1-Measuring-for-Improvement.pdf (england.nhs.uk)</a:t>
            </a:r>
            <a:r>
              <a:rPr lang="en-GB" sz="1500" dirty="0"/>
              <a:t>.</a:t>
            </a:r>
          </a:p>
          <a:p>
            <a:r>
              <a:rPr lang="en-GB" sz="1500" dirty="0">
                <a:latin typeface="Calibri" panose="020F0502020204030204" pitchFamily="34" charset="0"/>
                <a:cs typeface="Calibri" panose="020F0502020204030204" pitchFamily="34" charset="0"/>
              </a:rPr>
              <a:t>Moore, G. F., Audrey, S., Barker, M., Bond, L., </a:t>
            </a:r>
            <a:r>
              <a:rPr lang="en-GB" sz="1500" dirty="0" err="1">
                <a:latin typeface="Calibri" panose="020F0502020204030204" pitchFamily="34" charset="0"/>
                <a:cs typeface="Calibri" panose="020F0502020204030204" pitchFamily="34" charset="0"/>
              </a:rPr>
              <a:t>Bonell</a:t>
            </a:r>
            <a:r>
              <a:rPr lang="en-GB" sz="1500" dirty="0">
                <a:latin typeface="Calibri" panose="020F0502020204030204" pitchFamily="34" charset="0"/>
                <a:cs typeface="Calibri" panose="020F0502020204030204" pitchFamily="34" charset="0"/>
              </a:rPr>
              <a:t>, C., Hardeman, W., Moore, et al. (2015). Process evaluation of complex interventions: Medical Research Council guidance. BMJ. 2015 Mar 19;350:h1258. </a:t>
            </a:r>
            <a:r>
              <a:rPr lang="en-GB" sz="1500" dirty="0" err="1">
                <a:latin typeface="Calibri" panose="020F0502020204030204" pitchFamily="34" charset="0"/>
                <a:cs typeface="Calibri" panose="020F0502020204030204" pitchFamily="34" charset="0"/>
              </a:rPr>
              <a:t>doi</a:t>
            </a:r>
            <a:r>
              <a:rPr lang="en-GB" sz="1500" dirty="0">
                <a:latin typeface="Calibri" panose="020F0502020204030204" pitchFamily="34" charset="0"/>
                <a:cs typeface="Calibri" panose="020F0502020204030204" pitchFamily="34" charset="0"/>
              </a:rPr>
              <a:t>: 10.1136/bmj.h1258. </a:t>
            </a:r>
          </a:p>
          <a:p>
            <a:r>
              <a:rPr lang="en-GB" sz="1500" dirty="0" err="1">
                <a:latin typeface="Calibri" panose="020F0502020204030204" pitchFamily="34" charset="0"/>
                <a:cs typeface="Calibri" panose="020F0502020204030204" pitchFamily="34" charset="0"/>
              </a:rPr>
              <a:t>Oellgaard</a:t>
            </a:r>
            <a:r>
              <a:rPr lang="en-GB" sz="1500" dirty="0">
                <a:latin typeface="Calibri" panose="020F0502020204030204" pitchFamily="34" charset="0"/>
                <a:cs typeface="Calibri" panose="020F0502020204030204" pitchFamily="34" charset="0"/>
              </a:rPr>
              <a:t>, M. J. (2013). The Performance of a Project Life Cycle Methodology in Practice. Project Management Journal 2013 44:4, 65-83.</a:t>
            </a:r>
          </a:p>
          <a:p>
            <a:r>
              <a:rPr lang="en-GB" sz="1500" dirty="0">
                <a:latin typeface="Calibri" panose="020F0502020204030204" pitchFamily="34" charset="0"/>
                <a:cs typeface="Calibri" panose="020F0502020204030204" pitchFamily="34" charset="0"/>
              </a:rPr>
              <a:t>Scottish Community Development Centre. (2007). The LEAP Framework. The Scottish Government, Edinburgh. </a:t>
            </a:r>
          </a:p>
          <a:p>
            <a:endParaRPr lang="en-GB" sz="1500" dirty="0">
              <a:solidFill>
                <a:srgbClr val="333333"/>
              </a:solidFill>
              <a:latin typeface="Arial" panose="020B0604020202020204" pitchFamily="34" charset="0"/>
              <a:cs typeface="Arial" panose="020B0604020202020204" pitchFamily="34" charset="0"/>
            </a:endParaRPr>
          </a:p>
          <a:p>
            <a:endParaRPr lang="en-GB" sz="1500" dirty="0"/>
          </a:p>
          <a:p>
            <a:pPr marL="0" indent="0">
              <a:buNone/>
            </a:pPr>
            <a:endParaRPr lang="en-GB" sz="1500" dirty="0"/>
          </a:p>
          <a:p>
            <a:pPr marL="0" indent="0">
              <a:buNone/>
            </a:pPr>
            <a:endParaRPr lang="en-GB" sz="1500" dirty="0"/>
          </a:p>
          <a:p>
            <a:pPr marL="0" indent="0">
              <a:buNone/>
            </a:pPr>
            <a:endParaRPr lang="en-GB" sz="1500" dirty="0"/>
          </a:p>
          <a:p>
            <a:pPr marL="0" indent="0">
              <a:buNone/>
            </a:pPr>
            <a:endParaRPr lang="en-GB" sz="1500" dirty="0"/>
          </a:p>
          <a:p>
            <a:pPr marL="0" indent="0">
              <a:buNone/>
            </a:pPr>
            <a:endParaRPr lang="en-GB" sz="1500" dirty="0"/>
          </a:p>
        </p:txBody>
      </p:sp>
      <p:sp>
        <p:nvSpPr>
          <p:cNvPr id="4" name="Slide Number Placeholder 3">
            <a:extLst>
              <a:ext uri="{FF2B5EF4-FFF2-40B4-BE49-F238E27FC236}">
                <a16:creationId xmlns:a16="http://schemas.microsoft.com/office/drawing/2014/main" id="{C4CA5B17-8FC8-411B-A551-34AA1B03558A}"/>
              </a:ext>
            </a:extLst>
          </p:cNvPr>
          <p:cNvSpPr>
            <a:spLocks noGrp="1"/>
          </p:cNvSpPr>
          <p:nvPr>
            <p:ph type="sldNum" sz="quarter" idx="12"/>
          </p:nvPr>
        </p:nvSpPr>
        <p:spPr/>
        <p:txBody>
          <a:bodyPr/>
          <a:lstStyle/>
          <a:p>
            <a:r>
              <a:rPr lang="en-GB" dirty="0"/>
              <a:t>        </a:t>
            </a:r>
          </a:p>
        </p:txBody>
      </p:sp>
    </p:spTree>
    <p:extLst>
      <p:ext uri="{BB962C8B-B14F-4D97-AF65-F5344CB8AC3E}">
        <p14:creationId xmlns:p14="http://schemas.microsoft.com/office/powerpoint/2010/main" val="120842607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Integral</Template>
  <TotalTime>0</TotalTime>
  <Words>2426</Words>
  <Application>Microsoft Office PowerPoint</Application>
  <PresentationFormat>Widescreen</PresentationFormat>
  <Paragraphs>231</Paragraphs>
  <Slides>41</Slides>
  <Notes>4</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41</vt:i4>
      </vt:variant>
    </vt:vector>
  </HeadingPairs>
  <TitlesOfParts>
    <vt:vector size="52" baseType="lpstr">
      <vt:lpstr>inherit</vt:lpstr>
      <vt:lpstr>Myriad Pro</vt:lpstr>
      <vt:lpstr>Aptos</vt:lpstr>
      <vt:lpstr>Arial</vt:lpstr>
      <vt:lpstr>Calibri</vt:lpstr>
      <vt:lpstr>Century Gothic</vt:lpstr>
      <vt:lpstr>roboto</vt:lpstr>
      <vt:lpstr>Wingdings</vt:lpstr>
      <vt:lpstr>Wingdings 3</vt:lpstr>
      <vt:lpstr>Ion</vt:lpstr>
      <vt:lpstr>20140311PresentationUWTSDTemplate</vt:lpstr>
      <vt:lpstr>  Health Care System Organisation and Leadership      </vt:lpstr>
      <vt:lpstr>Aims of the session</vt:lpstr>
      <vt:lpstr>What is a Health Project</vt:lpstr>
      <vt:lpstr>Performance Measurement</vt:lpstr>
      <vt:lpstr>Examples performance measurement</vt:lpstr>
      <vt:lpstr>Performance measurement</vt:lpstr>
      <vt:lpstr>Performance Management</vt:lpstr>
      <vt:lpstr>Key Performance Indicators</vt:lpstr>
      <vt:lpstr>Group Discussion</vt:lpstr>
      <vt:lpstr>What is the health problem? </vt:lpstr>
      <vt:lpstr>What is health project management</vt:lpstr>
      <vt:lpstr>Project Equilibrium (Balance)</vt:lpstr>
      <vt:lpstr>Project Life Cycle</vt:lpstr>
      <vt:lpstr>PowerPoint Presentation</vt:lpstr>
      <vt:lpstr>Stages for a population health project</vt:lpstr>
      <vt:lpstr>Evaluation</vt:lpstr>
      <vt:lpstr>Process Evaluation</vt:lpstr>
      <vt:lpstr>Methods for Process Evaluation</vt:lpstr>
      <vt:lpstr>Examples of process evaluation questions </vt:lpstr>
      <vt:lpstr>Importance of Process Evaluation</vt:lpstr>
      <vt:lpstr>Impact Evaluation</vt:lpstr>
      <vt:lpstr>Impact/outcome evaluation</vt:lpstr>
      <vt:lpstr>PowerPoint Presentation</vt:lpstr>
      <vt:lpstr>Developing thoughts on planning and evaluation</vt:lpstr>
      <vt:lpstr>2. What particular questions is the project meant to answer</vt:lpstr>
      <vt:lpstr>3. Is it worth engaging stakeholders?</vt:lpstr>
      <vt:lpstr>4. Thinking through and collecting data</vt:lpstr>
      <vt:lpstr>5. Analysing the data</vt:lpstr>
      <vt:lpstr>6. Dissemination of evaluation findings</vt:lpstr>
      <vt:lpstr>Evaluation Frameworks</vt:lpstr>
      <vt:lpstr>Examples evaluation frameworks</vt:lpstr>
      <vt:lpstr>RE-AIM Evaluation Framework</vt:lpstr>
      <vt:lpstr>LEAP Framework</vt:lpstr>
      <vt:lpstr>LEAP Cont’</vt:lpstr>
      <vt:lpstr>Center For Disease Control Evaluation Framework</vt:lpstr>
      <vt:lpstr>Seminar Session</vt:lpstr>
      <vt:lpstr> Seminar activity 1 (Group Activity)</vt:lpstr>
      <vt:lpstr>Activity 2</vt:lpstr>
      <vt:lpstr>PowerPoint Presentation</vt:lpstr>
      <vt:lpstr>What did I learn today?</vt:lpstr>
      <vt:lpstr>References</vt:lpstr>
    </vt:vector>
  </TitlesOfParts>
  <Company>University Of The West Of Scotland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and Performance Management</dc:title>
  <dc:creator>Christopher Mafuva</dc:creator>
  <cp:lastModifiedBy>Diola Bijlhout</cp:lastModifiedBy>
  <cp:revision>52</cp:revision>
  <dcterms:created xsi:type="dcterms:W3CDTF">2022-03-09T05:40:11Z</dcterms:created>
  <dcterms:modified xsi:type="dcterms:W3CDTF">2026-01-31T13:20:04Z</dcterms:modified>
</cp:coreProperties>
</file>