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12"/>
  </p:notesMasterIdLst>
  <p:sldIdLst>
    <p:sldId id="256" r:id="rId2"/>
    <p:sldId id="258" r:id="rId3"/>
    <p:sldId id="257" r:id="rId4"/>
    <p:sldId id="260" r:id="rId5"/>
    <p:sldId id="265" r:id="rId6"/>
    <p:sldId id="266" r:id="rId7"/>
    <p:sldId id="270" r:id="rId8"/>
    <p:sldId id="269" r:id="rId9"/>
    <p:sldId id="272"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2727"/>
    <a:srgbClr val="154C4A"/>
    <a:srgbClr val="7079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91"/>
    <p:restoredTop sz="94632"/>
  </p:normalViewPr>
  <p:slideViewPr>
    <p:cSldViewPr snapToGrid="0" snapToObjects="1">
      <p:cViewPr>
        <p:scale>
          <a:sx n="105" d="100"/>
          <a:sy n="105" d="100"/>
        </p:scale>
        <p:origin x="600" y="7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5300DC-8005-469F-B475-33A9FBF97B1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CFC2C39-A229-48A1-B91D-41693CCDBE8B}">
      <dgm:prSet/>
      <dgm:spPr/>
      <dgm:t>
        <a:bodyPr/>
        <a:lstStyle/>
        <a:p>
          <a:pPr>
            <a:lnSpc>
              <a:spcPct val="100000"/>
            </a:lnSpc>
          </a:pPr>
          <a:r>
            <a:rPr lang="en-US"/>
            <a:t>119,500 of 416,000 UK students stated that they had a mental health condition in 2021/22</a:t>
          </a:r>
        </a:p>
      </dgm:t>
    </dgm:pt>
    <dgm:pt modelId="{151139D4-6B54-44B4-9A86-96AFF41F586F}" type="parTrans" cxnId="{6F45C34B-AA97-45F1-8378-B7E3F95E2521}">
      <dgm:prSet/>
      <dgm:spPr/>
      <dgm:t>
        <a:bodyPr/>
        <a:lstStyle/>
        <a:p>
          <a:endParaRPr lang="en-US"/>
        </a:p>
      </dgm:t>
    </dgm:pt>
    <dgm:pt modelId="{54E8FFE5-17F9-4219-9333-3EB1A3C58157}" type="sibTrans" cxnId="{6F45C34B-AA97-45F1-8378-B7E3F95E2521}">
      <dgm:prSet/>
      <dgm:spPr/>
      <dgm:t>
        <a:bodyPr/>
        <a:lstStyle/>
        <a:p>
          <a:endParaRPr lang="en-US"/>
        </a:p>
      </dgm:t>
    </dgm:pt>
    <dgm:pt modelId="{F5B5F527-D37F-4550-972B-8B95B0D32EAE}">
      <dgm:prSet/>
      <dgm:spPr/>
      <dgm:t>
        <a:bodyPr/>
        <a:lstStyle/>
        <a:p>
          <a:pPr>
            <a:lnSpc>
              <a:spcPct val="100000"/>
            </a:lnSpc>
          </a:pPr>
          <a:r>
            <a:rPr lang="en-US"/>
            <a:t>This was three and a half times higher than it was in 2014/15. </a:t>
          </a:r>
        </a:p>
      </dgm:t>
    </dgm:pt>
    <dgm:pt modelId="{BCDD5596-2239-4748-89ED-137E8ED3C2A3}" type="parTrans" cxnId="{6C78BCC4-5B66-486B-B8FF-536F35E89817}">
      <dgm:prSet/>
      <dgm:spPr/>
      <dgm:t>
        <a:bodyPr/>
        <a:lstStyle/>
        <a:p>
          <a:endParaRPr lang="en-US"/>
        </a:p>
      </dgm:t>
    </dgm:pt>
    <dgm:pt modelId="{5F969E7C-3886-45A8-BB9E-EDCC964D5FBB}" type="sibTrans" cxnId="{6C78BCC4-5B66-486B-B8FF-536F35E89817}">
      <dgm:prSet/>
      <dgm:spPr/>
      <dgm:t>
        <a:bodyPr/>
        <a:lstStyle/>
        <a:p>
          <a:endParaRPr lang="en-US"/>
        </a:p>
      </dgm:t>
    </dgm:pt>
    <dgm:pt modelId="{FF6ADFD7-E105-4EF3-B289-DBEA8FEDF02E}" type="pres">
      <dgm:prSet presAssocID="{525300DC-8005-469F-B475-33A9FBF97B16}" presName="root" presStyleCnt="0">
        <dgm:presLayoutVars>
          <dgm:dir/>
          <dgm:resizeHandles val="exact"/>
        </dgm:presLayoutVars>
      </dgm:prSet>
      <dgm:spPr/>
    </dgm:pt>
    <dgm:pt modelId="{C89A8EA3-151D-4E2D-9097-3A9F8839094E}" type="pres">
      <dgm:prSet presAssocID="{ECFC2C39-A229-48A1-B91D-41693CCDBE8B}" presName="compNode" presStyleCnt="0"/>
      <dgm:spPr/>
    </dgm:pt>
    <dgm:pt modelId="{6C8ACE2A-F20E-4591-83B6-E2B64D103DA4}" type="pres">
      <dgm:prSet presAssocID="{ECFC2C39-A229-48A1-B91D-41693CCDBE8B}" presName="bgRect" presStyleLbl="bgShp" presStyleIdx="0" presStyleCnt="2"/>
      <dgm:spPr/>
    </dgm:pt>
    <dgm:pt modelId="{0152DC5D-DBED-4AC3-8EAB-979C577F59DA}" type="pres">
      <dgm:prSet presAssocID="{ECFC2C39-A229-48A1-B91D-41693CCDBE8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1A7E6754-439A-4303-B8B4-8B6E7769F575}" type="pres">
      <dgm:prSet presAssocID="{ECFC2C39-A229-48A1-B91D-41693CCDBE8B}" presName="spaceRect" presStyleCnt="0"/>
      <dgm:spPr/>
    </dgm:pt>
    <dgm:pt modelId="{2326AFAF-E7F0-42E4-84B6-4274C6D7CE71}" type="pres">
      <dgm:prSet presAssocID="{ECFC2C39-A229-48A1-B91D-41693CCDBE8B}" presName="parTx" presStyleLbl="revTx" presStyleIdx="0" presStyleCnt="2">
        <dgm:presLayoutVars>
          <dgm:chMax val="0"/>
          <dgm:chPref val="0"/>
        </dgm:presLayoutVars>
      </dgm:prSet>
      <dgm:spPr/>
    </dgm:pt>
    <dgm:pt modelId="{9720C44A-8037-4B29-8A7D-1E9F5DCB0B82}" type="pres">
      <dgm:prSet presAssocID="{54E8FFE5-17F9-4219-9333-3EB1A3C58157}" presName="sibTrans" presStyleCnt="0"/>
      <dgm:spPr/>
    </dgm:pt>
    <dgm:pt modelId="{702B914D-F11C-4A6E-8462-CD2E0331A853}" type="pres">
      <dgm:prSet presAssocID="{F5B5F527-D37F-4550-972B-8B95B0D32EAE}" presName="compNode" presStyleCnt="0"/>
      <dgm:spPr/>
    </dgm:pt>
    <dgm:pt modelId="{8E0251B2-9A08-49F5-ADDB-E536DDBAB209}" type="pres">
      <dgm:prSet presAssocID="{F5B5F527-D37F-4550-972B-8B95B0D32EAE}" presName="bgRect" presStyleLbl="bgShp" presStyleIdx="1" presStyleCnt="2"/>
      <dgm:spPr/>
    </dgm:pt>
    <dgm:pt modelId="{576F50D3-AAF2-401E-B56D-2B41A301F3E9}" type="pres">
      <dgm:prSet presAssocID="{F5B5F527-D37F-4550-972B-8B95B0D32E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rglass Finished"/>
        </a:ext>
      </dgm:extLst>
    </dgm:pt>
    <dgm:pt modelId="{83A7E50F-724D-4506-BFCB-C579C98D7090}" type="pres">
      <dgm:prSet presAssocID="{F5B5F527-D37F-4550-972B-8B95B0D32EAE}" presName="spaceRect" presStyleCnt="0"/>
      <dgm:spPr/>
    </dgm:pt>
    <dgm:pt modelId="{FC7A3584-F915-4F54-AB25-CEE978C168E6}" type="pres">
      <dgm:prSet presAssocID="{F5B5F527-D37F-4550-972B-8B95B0D32EAE}" presName="parTx" presStyleLbl="revTx" presStyleIdx="1" presStyleCnt="2">
        <dgm:presLayoutVars>
          <dgm:chMax val="0"/>
          <dgm:chPref val="0"/>
        </dgm:presLayoutVars>
      </dgm:prSet>
      <dgm:spPr/>
    </dgm:pt>
  </dgm:ptLst>
  <dgm:cxnLst>
    <dgm:cxn modelId="{6F45C34B-AA97-45F1-8378-B7E3F95E2521}" srcId="{525300DC-8005-469F-B475-33A9FBF97B16}" destId="{ECFC2C39-A229-48A1-B91D-41693CCDBE8B}" srcOrd="0" destOrd="0" parTransId="{151139D4-6B54-44B4-9A86-96AFF41F586F}" sibTransId="{54E8FFE5-17F9-4219-9333-3EB1A3C58157}"/>
    <dgm:cxn modelId="{A1804C77-42F7-CC4C-B36F-14D930477E6B}" type="presOf" srcId="{525300DC-8005-469F-B475-33A9FBF97B16}" destId="{FF6ADFD7-E105-4EF3-B289-DBEA8FEDF02E}" srcOrd="0" destOrd="0" presId="urn:microsoft.com/office/officeart/2018/2/layout/IconVerticalSolidList"/>
    <dgm:cxn modelId="{5D0F5886-44EE-AD4F-8CD7-179BFA0B1F30}" type="presOf" srcId="{F5B5F527-D37F-4550-972B-8B95B0D32EAE}" destId="{FC7A3584-F915-4F54-AB25-CEE978C168E6}" srcOrd="0" destOrd="0" presId="urn:microsoft.com/office/officeart/2018/2/layout/IconVerticalSolidList"/>
    <dgm:cxn modelId="{6C78BCC4-5B66-486B-B8FF-536F35E89817}" srcId="{525300DC-8005-469F-B475-33A9FBF97B16}" destId="{F5B5F527-D37F-4550-972B-8B95B0D32EAE}" srcOrd="1" destOrd="0" parTransId="{BCDD5596-2239-4748-89ED-137E8ED3C2A3}" sibTransId="{5F969E7C-3886-45A8-BB9E-EDCC964D5FBB}"/>
    <dgm:cxn modelId="{40A26CDD-4364-D14D-B270-998A5ADA31DB}" type="presOf" srcId="{ECFC2C39-A229-48A1-B91D-41693CCDBE8B}" destId="{2326AFAF-E7F0-42E4-84B6-4274C6D7CE71}" srcOrd="0" destOrd="0" presId="urn:microsoft.com/office/officeart/2018/2/layout/IconVerticalSolidList"/>
    <dgm:cxn modelId="{0F27D2D7-0B85-4641-8B7A-68BD40566A8B}" type="presParOf" srcId="{FF6ADFD7-E105-4EF3-B289-DBEA8FEDF02E}" destId="{C89A8EA3-151D-4E2D-9097-3A9F8839094E}" srcOrd="0" destOrd="0" presId="urn:microsoft.com/office/officeart/2018/2/layout/IconVerticalSolidList"/>
    <dgm:cxn modelId="{4C8C9B45-E117-7945-B53F-21D5F2AE06AF}" type="presParOf" srcId="{C89A8EA3-151D-4E2D-9097-3A9F8839094E}" destId="{6C8ACE2A-F20E-4591-83B6-E2B64D103DA4}" srcOrd="0" destOrd="0" presId="urn:microsoft.com/office/officeart/2018/2/layout/IconVerticalSolidList"/>
    <dgm:cxn modelId="{8D84EF61-CEB8-CC4E-86A8-72938AA9679E}" type="presParOf" srcId="{C89A8EA3-151D-4E2D-9097-3A9F8839094E}" destId="{0152DC5D-DBED-4AC3-8EAB-979C577F59DA}" srcOrd="1" destOrd="0" presId="urn:microsoft.com/office/officeart/2018/2/layout/IconVerticalSolidList"/>
    <dgm:cxn modelId="{40D1A492-4584-CC48-BC46-FB45C9D8EDF4}" type="presParOf" srcId="{C89A8EA3-151D-4E2D-9097-3A9F8839094E}" destId="{1A7E6754-439A-4303-B8B4-8B6E7769F575}" srcOrd="2" destOrd="0" presId="urn:microsoft.com/office/officeart/2018/2/layout/IconVerticalSolidList"/>
    <dgm:cxn modelId="{E5991D9B-642B-ED4A-BF08-C3811D1A9DCE}" type="presParOf" srcId="{C89A8EA3-151D-4E2D-9097-3A9F8839094E}" destId="{2326AFAF-E7F0-42E4-84B6-4274C6D7CE71}" srcOrd="3" destOrd="0" presId="urn:microsoft.com/office/officeart/2018/2/layout/IconVerticalSolidList"/>
    <dgm:cxn modelId="{2A56CFD7-91DE-2B4B-99D4-5FABB4B45648}" type="presParOf" srcId="{FF6ADFD7-E105-4EF3-B289-DBEA8FEDF02E}" destId="{9720C44A-8037-4B29-8A7D-1E9F5DCB0B82}" srcOrd="1" destOrd="0" presId="urn:microsoft.com/office/officeart/2018/2/layout/IconVerticalSolidList"/>
    <dgm:cxn modelId="{FDE8ECD5-F66E-B04F-AADA-10ED0254B051}" type="presParOf" srcId="{FF6ADFD7-E105-4EF3-B289-DBEA8FEDF02E}" destId="{702B914D-F11C-4A6E-8462-CD2E0331A853}" srcOrd="2" destOrd="0" presId="urn:microsoft.com/office/officeart/2018/2/layout/IconVerticalSolidList"/>
    <dgm:cxn modelId="{C05DC03B-66E7-D94C-917E-3BF34A8AE012}" type="presParOf" srcId="{702B914D-F11C-4A6E-8462-CD2E0331A853}" destId="{8E0251B2-9A08-49F5-ADDB-E536DDBAB209}" srcOrd="0" destOrd="0" presId="urn:microsoft.com/office/officeart/2018/2/layout/IconVerticalSolidList"/>
    <dgm:cxn modelId="{EA58066A-1F0B-954D-9C8D-93DF5D49E8DE}" type="presParOf" srcId="{702B914D-F11C-4A6E-8462-CD2E0331A853}" destId="{576F50D3-AAF2-401E-B56D-2B41A301F3E9}" srcOrd="1" destOrd="0" presId="urn:microsoft.com/office/officeart/2018/2/layout/IconVerticalSolidList"/>
    <dgm:cxn modelId="{8CB90F4B-7F22-544B-8382-6A02B648F343}" type="presParOf" srcId="{702B914D-F11C-4A6E-8462-CD2E0331A853}" destId="{83A7E50F-724D-4506-BFCB-C579C98D7090}" srcOrd="2" destOrd="0" presId="urn:microsoft.com/office/officeart/2018/2/layout/IconVerticalSolidList"/>
    <dgm:cxn modelId="{35260A83-096C-C04F-812E-65DBABCD53A6}" type="presParOf" srcId="{702B914D-F11C-4A6E-8462-CD2E0331A853}" destId="{FC7A3584-F915-4F54-AB25-CEE978C168E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8ACE2A-F20E-4591-83B6-E2B64D103DA4}">
      <dsp:nvSpPr>
        <dsp:cNvPr id="0" name=""/>
        <dsp:cNvSpPr/>
      </dsp:nvSpPr>
      <dsp:spPr>
        <a:xfrm>
          <a:off x="0" y="524448"/>
          <a:ext cx="10728325" cy="9682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2DC5D-DBED-4AC3-8EAB-979C577F59DA}">
      <dsp:nvSpPr>
        <dsp:cNvPr id="0" name=""/>
        <dsp:cNvSpPr/>
      </dsp:nvSpPr>
      <dsp:spPr>
        <a:xfrm>
          <a:off x="292884" y="742296"/>
          <a:ext cx="532516" cy="532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26AFAF-E7F0-42E4-84B6-4274C6D7CE71}">
      <dsp:nvSpPr>
        <dsp:cNvPr id="0" name=""/>
        <dsp:cNvSpPr/>
      </dsp:nvSpPr>
      <dsp:spPr>
        <a:xfrm>
          <a:off x="1118285" y="524448"/>
          <a:ext cx="9610039" cy="968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69" tIns="102469" rIns="102469" bIns="102469" numCol="1" spcCol="1270" anchor="ctr" anchorCtr="0">
          <a:noAutofit/>
        </a:bodyPr>
        <a:lstStyle/>
        <a:p>
          <a:pPr marL="0" lvl="0" indent="0" algn="l" defTabSz="1066800">
            <a:lnSpc>
              <a:spcPct val="100000"/>
            </a:lnSpc>
            <a:spcBef>
              <a:spcPct val="0"/>
            </a:spcBef>
            <a:spcAft>
              <a:spcPct val="35000"/>
            </a:spcAft>
            <a:buNone/>
          </a:pPr>
          <a:r>
            <a:rPr lang="en-US" sz="2400" kern="1200"/>
            <a:t>119,500 of 416,000 UK students stated that they had a mental health condition in 2021/22</a:t>
          </a:r>
        </a:p>
      </dsp:txBody>
      <dsp:txXfrm>
        <a:off x="1118285" y="524448"/>
        <a:ext cx="9610039" cy="968212"/>
      </dsp:txXfrm>
    </dsp:sp>
    <dsp:sp modelId="{8E0251B2-9A08-49F5-ADDB-E536DDBAB209}">
      <dsp:nvSpPr>
        <dsp:cNvPr id="0" name=""/>
        <dsp:cNvSpPr/>
      </dsp:nvSpPr>
      <dsp:spPr>
        <a:xfrm>
          <a:off x="0" y="1734714"/>
          <a:ext cx="10728325" cy="9682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F50D3-AAF2-401E-B56D-2B41A301F3E9}">
      <dsp:nvSpPr>
        <dsp:cNvPr id="0" name=""/>
        <dsp:cNvSpPr/>
      </dsp:nvSpPr>
      <dsp:spPr>
        <a:xfrm>
          <a:off x="292884" y="1952561"/>
          <a:ext cx="532516" cy="532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A3584-F915-4F54-AB25-CEE978C168E6}">
      <dsp:nvSpPr>
        <dsp:cNvPr id="0" name=""/>
        <dsp:cNvSpPr/>
      </dsp:nvSpPr>
      <dsp:spPr>
        <a:xfrm>
          <a:off x="1118285" y="1734714"/>
          <a:ext cx="9610039" cy="968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69" tIns="102469" rIns="102469" bIns="102469" numCol="1" spcCol="1270" anchor="ctr" anchorCtr="0">
          <a:noAutofit/>
        </a:bodyPr>
        <a:lstStyle/>
        <a:p>
          <a:pPr marL="0" lvl="0" indent="0" algn="l" defTabSz="1066800">
            <a:lnSpc>
              <a:spcPct val="100000"/>
            </a:lnSpc>
            <a:spcBef>
              <a:spcPct val="0"/>
            </a:spcBef>
            <a:spcAft>
              <a:spcPct val="35000"/>
            </a:spcAft>
            <a:buNone/>
          </a:pPr>
          <a:r>
            <a:rPr lang="en-US" sz="2400" kern="1200"/>
            <a:t>This was three and a half times higher than it was in 2014/15. </a:t>
          </a:r>
        </a:p>
      </dsp:txBody>
      <dsp:txXfrm>
        <a:off x="1118285" y="1734714"/>
        <a:ext cx="9610039" cy="9682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D13C36-2620-8042-A4E2-334D6540FD61}" type="datetimeFigureOut">
              <a:rPr lang="en-US" smtClean="0"/>
              <a:t>11/3/23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3C9D64-A001-CB4E-9DA5-C93A27572FC3}" type="slidenum">
              <a:rPr lang="en-US" smtClean="0"/>
              <a:t>‹#›</a:t>
            </a:fld>
            <a:endParaRPr lang="en-US"/>
          </a:p>
        </p:txBody>
      </p:sp>
    </p:spTree>
    <p:extLst>
      <p:ext uri="{BB962C8B-B14F-4D97-AF65-F5344CB8AC3E}">
        <p14:creationId xmlns:p14="http://schemas.microsoft.com/office/powerpoint/2010/main" val="1535697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video will focus on the importance of resilience, health, and wellbeing whilst also looking into how these </a:t>
            </a:r>
            <a:r>
              <a:rPr lang="en-US" sz="1800">
                <a:effectLst/>
                <a:latin typeface="Calibri" panose="020F0502020204030204" pitchFamily="34" charset="0"/>
                <a:ea typeface="Calibri" panose="020F0502020204030204" pitchFamily="34" charset="0"/>
                <a:cs typeface="Times New Roman" panose="02020603050405020304" pitchFamily="18" charset="0"/>
              </a:rPr>
              <a:t>effect life as a university student.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A3C9D64-A001-CB4E-9DA5-C93A27572FC3}" type="slidenum">
              <a:rPr lang="en-US" smtClean="0"/>
              <a:t>1</a:t>
            </a:fld>
            <a:endParaRPr lang="en-US"/>
          </a:p>
        </p:txBody>
      </p:sp>
    </p:spTree>
    <p:extLst>
      <p:ext uri="{BB962C8B-B14F-4D97-AF65-F5344CB8AC3E}">
        <p14:creationId xmlns:p14="http://schemas.microsoft.com/office/powerpoint/2010/main" val="542396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So what does resilience actually mean?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A3C9D64-A001-CB4E-9DA5-C93A27572FC3}" type="slidenum">
              <a:rPr lang="en-US" smtClean="0"/>
              <a:t>2</a:t>
            </a:fld>
            <a:endParaRPr lang="en-US"/>
          </a:p>
        </p:txBody>
      </p:sp>
    </p:spTree>
    <p:extLst>
      <p:ext uri="{BB962C8B-B14F-4D97-AF65-F5344CB8AC3E}">
        <p14:creationId xmlns:p14="http://schemas.microsoft.com/office/powerpoint/2010/main" val="3201064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the American psychological association, resilience is defined as </a:t>
            </a:r>
          </a:p>
          <a:p>
            <a:endParaRPr lang="en-US" dirty="0"/>
          </a:p>
        </p:txBody>
      </p:sp>
      <p:sp>
        <p:nvSpPr>
          <p:cNvPr id="4" name="Slide Number Placeholder 3"/>
          <p:cNvSpPr>
            <a:spLocks noGrp="1"/>
          </p:cNvSpPr>
          <p:nvPr>
            <p:ph type="sldNum" sz="quarter" idx="5"/>
          </p:nvPr>
        </p:nvSpPr>
        <p:spPr/>
        <p:txBody>
          <a:bodyPr/>
          <a:lstStyle/>
          <a:p>
            <a:fld id="{7A3C9D64-A001-CB4E-9DA5-C93A27572FC3}" type="slidenum">
              <a:rPr lang="en-US" smtClean="0"/>
              <a:t>3</a:t>
            </a:fld>
            <a:endParaRPr lang="en-US"/>
          </a:p>
        </p:txBody>
      </p:sp>
    </p:spTree>
    <p:extLst>
      <p:ext uri="{BB962C8B-B14F-4D97-AF65-F5344CB8AC3E}">
        <p14:creationId xmlns:p14="http://schemas.microsoft.com/office/powerpoint/2010/main" val="3268879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Its important to note that effective resilience takes time to achieve and requires specific skills to maintain.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Ken Ginsburg developed a model called the 7 Cs of resilience in order to help individuals improve and build their resilience. These included</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1. Competence which to him was handling THINGS effectively to the best of your ability</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2. Confidence which he meant as believing in your own ability</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3.Connection, knowing and accepting help from others when you need it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4. Character, having the resilience to always stick to your morals and values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5. Contribution, understanding your contribution in the world. 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belieed</a:t>
            </a:r>
            <a:r>
              <a:rPr lang="en-US" sz="1800" dirty="0">
                <a:effectLst/>
                <a:latin typeface="Calibri" panose="020F0502020204030204" pitchFamily="34" charset="0"/>
                <a:ea typeface="Calibri" panose="020F0502020204030204" pitchFamily="34" charset="0"/>
                <a:cs typeface="Times New Roman" panose="02020603050405020304" pitchFamily="18" charset="0"/>
              </a:rPr>
              <a:t> this had a massive effect on motivation)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6.Coping which he meant was having the skill to deal with adversities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7. Control , knowing your decisions and actions have effects on outcomes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A3C9D64-A001-CB4E-9DA5-C93A27572FC3}" type="slidenum">
              <a:rPr lang="en-US" smtClean="0"/>
              <a:t>4</a:t>
            </a:fld>
            <a:endParaRPr lang="en-US"/>
          </a:p>
        </p:txBody>
      </p:sp>
    </p:spTree>
    <p:extLst>
      <p:ext uri="{BB962C8B-B14F-4D97-AF65-F5344CB8AC3E}">
        <p14:creationId xmlns:p14="http://schemas.microsoft.com/office/powerpoint/2010/main" val="2113677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Secondly health and well-being.</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What is health and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well-being?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A3C9D64-A001-CB4E-9DA5-C93A27572FC3}" type="slidenum">
              <a:rPr lang="en-US" smtClean="0"/>
              <a:t>5</a:t>
            </a:fld>
            <a:endParaRPr lang="en-US"/>
          </a:p>
        </p:txBody>
      </p:sp>
    </p:spTree>
    <p:extLst>
      <p:ext uri="{BB962C8B-B14F-4D97-AF65-F5344CB8AC3E}">
        <p14:creationId xmlns:p14="http://schemas.microsoft.com/office/powerpoint/2010/main" val="2875686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According to Naidoo and Wills health is defined as the state of complete mental and physical well-being of an individual, not merely the absence of disease or illness. They defined well-being as the positive feeling that accompanies a lack of ill health and illness, and is associated with the achievement of personal goals and a sense of being well and feeling good.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A3C9D64-A001-CB4E-9DA5-C93A27572FC3}" type="slidenum">
              <a:rPr lang="en-US" smtClean="0"/>
              <a:t>6</a:t>
            </a:fld>
            <a:endParaRPr lang="en-US"/>
          </a:p>
        </p:txBody>
      </p:sp>
    </p:spTree>
    <p:extLst>
      <p:ext uri="{BB962C8B-B14F-4D97-AF65-F5344CB8AC3E}">
        <p14:creationId xmlns:p14="http://schemas.microsoft.com/office/powerpoint/2010/main" val="2689270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What effect does poor resilience, health and well-being have on university students?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A3C9D64-A001-CB4E-9DA5-C93A27572FC3}" type="slidenum">
              <a:rPr lang="en-US" smtClean="0"/>
              <a:t>7</a:t>
            </a:fld>
            <a:endParaRPr lang="en-US"/>
          </a:p>
        </p:txBody>
      </p:sp>
    </p:spTree>
    <p:extLst>
      <p:ext uri="{BB962C8B-B14F-4D97-AF65-F5344CB8AC3E}">
        <p14:creationId xmlns:p14="http://schemas.microsoft.com/office/powerpoint/2010/main" val="1197325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The biggest effect of poor resilience, health and well-being on university students is mental health. According to the higher education statistics agency within the UK Parliament, in 2021/22 over one hundred and 19 thousand out of four hundred and sixteen thousand  of UK students stated that they had a mental health condition which Lewis and Bolton state is three and a half times higher than it was in 2014/15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A3C9D64-A001-CB4E-9DA5-C93A27572FC3}" type="slidenum">
              <a:rPr lang="en-US" smtClean="0"/>
              <a:t>8</a:t>
            </a:fld>
            <a:endParaRPr lang="en-US"/>
          </a:p>
        </p:txBody>
      </p:sp>
    </p:spTree>
    <p:extLst>
      <p:ext uri="{BB962C8B-B14F-4D97-AF65-F5344CB8AC3E}">
        <p14:creationId xmlns:p14="http://schemas.microsoft.com/office/powerpoint/2010/main" val="2148359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TO CONCLUDE, as mental health is one of the factors having the highest impact on the lives of university students Smith (2023) provided a list of some of the best ways to ensure good mental health whilst at university is; eating as healthily as possible, exercising, getting enough sleep, setting achievable goals, joining clubs or societies and seeking support from others early if needed. This source can also be backed up by the National institution of health, The NHS,, Mind, and The World Health Organization.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It is clear from the statistics that maintaining good resilience, health, and well-being as a university student is essential to ensure students reach their highest potential whilst also keeping healthy and happy. factors having the highest impact on the lives of students in university.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A3C9D64-A001-CB4E-9DA5-C93A27572FC3}" type="slidenum">
              <a:rPr lang="en-US" smtClean="0"/>
              <a:t>9</a:t>
            </a:fld>
            <a:endParaRPr lang="en-US"/>
          </a:p>
        </p:txBody>
      </p:sp>
    </p:spTree>
    <p:extLst>
      <p:ext uri="{BB962C8B-B14F-4D97-AF65-F5344CB8AC3E}">
        <p14:creationId xmlns:p14="http://schemas.microsoft.com/office/powerpoint/2010/main" val="2304904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Monday, October 30,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99373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Monday, October 30,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25232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Monday, October 30,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43228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Monday, October 30,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4248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Monday, October 30, 2023</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54212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Monday, October 30, 2023</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46915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Monday, October 30, 2023</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54931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Monday, October 30,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06424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Monday, October 30,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27165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Monday, October 30,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87222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Monday, October 30,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46140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Monday, October 30, 2023</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04441182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2.m4a"/><Relationship Id="rId7" Type="http://schemas.openxmlformats.org/officeDocument/2006/relationships/image" Target="../media/image4.sv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6.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svg"/><Relationship Id="rId11" Type="http://schemas.openxmlformats.org/officeDocument/2006/relationships/image" Target="../media/image2.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notesSlide" Target="../notesSlides/notesSlide5.xm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slideLayout" Target="../slideLayouts/slideLayout6.xml"/><Relationship Id="rId7" Type="http://schemas.openxmlformats.org/officeDocument/2006/relationships/image" Target="../media/image1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svg"/><Relationship Id="rId5" Type="http://schemas.openxmlformats.org/officeDocument/2006/relationships/image" Target="../media/image3.png"/><Relationship Id="rId4" Type="http://schemas.openxmlformats.org/officeDocument/2006/relationships/notesSlide" Target="../notesSlides/notesSlide6.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audio" Target="../media/media9.m4a"/><Relationship Id="rId7" Type="http://schemas.openxmlformats.org/officeDocument/2006/relationships/image" Target="../media/image18.png"/><Relationship Id="rId12" Type="http://schemas.openxmlformats.org/officeDocument/2006/relationships/image" Target="../media/image2.png"/><Relationship Id="rId2" Type="http://schemas.microsoft.com/office/2007/relationships/media" Target="../media/media9.m4a"/><Relationship Id="rId1" Type="http://schemas.openxmlformats.org/officeDocument/2006/relationships/tags" Target="../tags/tag4.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notesSlide" Target="../notesSlides/notesSlide9.xml"/><Relationship Id="rId10" Type="http://schemas.openxmlformats.org/officeDocument/2006/relationships/image" Target="../media/image21.png"/><Relationship Id="rId4" Type="http://schemas.openxmlformats.org/officeDocument/2006/relationships/slideLayout" Target="../slideLayouts/slideLayout2.xml"/><Relationship Id="rId9" Type="http://schemas.openxmlformats.org/officeDocument/2006/relationships/image" Target="../media/image20.png"/></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hIo4ur5sfK0" TargetMode="External"/><Relationship Id="rId3" Type="http://schemas.openxmlformats.org/officeDocument/2006/relationships/hyperlink" Target="https://researchbriefings.files.parliament.uk/documents/CBP-8593/CBP-8593.pdf" TargetMode="External"/><Relationship Id="rId7" Type="http://schemas.openxmlformats.org/officeDocument/2006/relationships/hyperlink" Target="https://www.pathfinder.health/post/helping-your-child-develop-resilience-using-the-7cs-model#:~:text=practice%20these%20concepts.-,Dr.,develop%20each%20component%20of%20resilience" TargetMode="External"/><Relationship Id="rId2" Type="http://schemas.openxmlformats.org/officeDocument/2006/relationships/hyperlink" Target="https://www.apa.org/topics/resilience" TargetMode="External"/><Relationship Id="rId1" Type="http://schemas.openxmlformats.org/officeDocument/2006/relationships/slideLayout" Target="../slideLayouts/slideLayout2.xml"/><Relationship Id="rId6" Type="http://schemas.openxmlformats.org/officeDocument/2006/relationships/hyperlink" Target="https://www.nimh.nih.gov/health/topics/caring-for-your-mental-health" TargetMode="External"/><Relationship Id="rId5" Type="http://schemas.openxmlformats.org/officeDocument/2006/relationships/hyperlink" Target="https://www.nhs.uk/mental-health/self-help/guides-tools-and-activities/five-steps-to-mental-wellbeing/" TargetMode="External"/><Relationship Id="rId10" Type="http://schemas.openxmlformats.org/officeDocument/2006/relationships/hyperlink" Target="https://www.who.int/westernpacific/about/how-we-work/pacific-support/news/detail/07-10-2021-6-ways-to-take-care-of-your-mental-health-and-well-being-this-world-mental-health-day" TargetMode="External"/><Relationship Id="rId4" Type="http://schemas.openxmlformats.org/officeDocument/2006/relationships/hyperlink" Target="https://www.mind.org.uk/information-support/tips-for-everyday-living/wellbeing/" TargetMode="External"/><Relationship Id="rId9" Type="http://schemas.openxmlformats.org/officeDocument/2006/relationships/hyperlink" Target="https://www.prospects.ac.uk/applying-for-university/university-life/looking-after-your-mental-health-at-university#how-do-i-look-after-my-mental-health-at-univer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8" name="Rectangle 1097">
            <a:extLst>
              <a:ext uri="{FF2B5EF4-FFF2-40B4-BE49-F238E27FC236}">
                <a16:creationId xmlns:a16="http://schemas.microsoft.com/office/drawing/2014/main" id="{335243F2-87BD-4C47-8358-ACFE608D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0" name="Rectangle 1099">
            <a:extLst>
              <a:ext uri="{FF2B5EF4-FFF2-40B4-BE49-F238E27FC236}">
                <a16:creationId xmlns:a16="http://schemas.microsoft.com/office/drawing/2014/main" id="{65B33439-EC96-4835-9DF2-CFA3336E0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8EDF7-A33B-B64E-9826-93E86612CEFE}"/>
              </a:ext>
            </a:extLst>
          </p:cNvPr>
          <p:cNvSpPr>
            <a:spLocks noGrp="1"/>
          </p:cNvSpPr>
          <p:nvPr>
            <p:ph type="ctrTitle"/>
          </p:nvPr>
        </p:nvSpPr>
        <p:spPr>
          <a:xfrm>
            <a:off x="720000" y="1554630"/>
            <a:ext cx="5015638" cy="1969770"/>
          </a:xfrm>
        </p:spPr>
        <p:txBody>
          <a:bodyPr>
            <a:normAutofit/>
          </a:bodyPr>
          <a:lstStyle/>
          <a:p>
            <a:pPr>
              <a:lnSpc>
                <a:spcPct val="90000"/>
              </a:lnSpc>
            </a:pPr>
            <a:r>
              <a:rPr lang="en-US" sz="4300" dirty="0">
                <a:latin typeface="Footlight MT Light" panose="0204060206030A020304" pitchFamily="18" charset="77"/>
              </a:rPr>
              <a:t>The importance of resilience, health and wellbeing </a:t>
            </a:r>
          </a:p>
        </p:txBody>
      </p:sp>
      <p:sp>
        <p:nvSpPr>
          <p:cNvPr id="3" name="Subtitle 2">
            <a:extLst>
              <a:ext uri="{FF2B5EF4-FFF2-40B4-BE49-F238E27FC236}">
                <a16:creationId xmlns:a16="http://schemas.microsoft.com/office/drawing/2014/main" id="{1DC0FE40-1BD3-FD42-80BE-F1CC9FFD359B}"/>
              </a:ext>
            </a:extLst>
          </p:cNvPr>
          <p:cNvSpPr>
            <a:spLocks noGrp="1"/>
          </p:cNvSpPr>
          <p:nvPr>
            <p:ph type="subTitle" idx="1"/>
          </p:nvPr>
        </p:nvSpPr>
        <p:spPr>
          <a:xfrm>
            <a:off x="720000" y="3830399"/>
            <a:ext cx="5015638" cy="993670"/>
          </a:xfrm>
        </p:spPr>
        <p:txBody>
          <a:bodyPr>
            <a:normAutofit/>
          </a:bodyPr>
          <a:lstStyle/>
          <a:p>
            <a:pPr>
              <a:lnSpc>
                <a:spcPct val="110000"/>
              </a:lnSpc>
            </a:pPr>
            <a:r>
              <a:rPr lang="en-US" sz="1300" dirty="0">
                <a:solidFill>
                  <a:schemeClr val="accent2">
                    <a:lumMod val="60000"/>
                    <a:lumOff val="40000"/>
                  </a:schemeClr>
                </a:solidFill>
                <a:latin typeface="Footlight MT Light" panose="0204060206030A020304" pitchFamily="18" charset="77"/>
              </a:rPr>
              <a:t>BMCP4002</a:t>
            </a:r>
          </a:p>
          <a:p>
            <a:pPr>
              <a:lnSpc>
                <a:spcPct val="110000"/>
              </a:lnSpc>
            </a:pPr>
            <a:r>
              <a:rPr lang="en-US" sz="1300" dirty="0">
                <a:solidFill>
                  <a:schemeClr val="accent2">
                    <a:lumMod val="60000"/>
                    <a:lumOff val="40000"/>
                  </a:schemeClr>
                </a:solidFill>
                <a:latin typeface="Footlight MT Light" panose="0204060206030A020304" pitchFamily="18" charset="77"/>
              </a:rPr>
              <a:t>2203342</a:t>
            </a:r>
          </a:p>
          <a:p>
            <a:pPr>
              <a:lnSpc>
                <a:spcPct val="110000"/>
              </a:lnSpc>
            </a:pPr>
            <a:r>
              <a:rPr lang="en-US" sz="1300" dirty="0">
                <a:solidFill>
                  <a:schemeClr val="accent2">
                    <a:lumMod val="60000"/>
                    <a:lumOff val="40000"/>
                  </a:schemeClr>
                </a:solidFill>
                <a:latin typeface="Footlight MT Light" panose="0204060206030A020304" pitchFamily="18" charset="77"/>
              </a:rPr>
              <a:t>Ffion George</a:t>
            </a:r>
          </a:p>
        </p:txBody>
      </p:sp>
      <p:grpSp>
        <p:nvGrpSpPr>
          <p:cNvPr id="1102" name="Group 1101">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1095"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096"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097"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107" name="Group 1106">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1099"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101"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106"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1026" name="Picture 2" descr="130 ILLUSTRATION | health &amp; wellness ideas | health, illustration, creative  arts therapy">
            <a:extLst>
              <a:ext uri="{FF2B5EF4-FFF2-40B4-BE49-F238E27FC236}">
                <a16:creationId xmlns:a16="http://schemas.microsoft.com/office/drawing/2014/main" id="{67D4EF15-E33C-E74F-A41B-E6CC14F5551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935" t="3715" r="4260" b="3317"/>
          <a:stretch/>
        </p:blipFill>
        <p:spPr bwMode="auto">
          <a:xfrm>
            <a:off x="6700838" y="471823"/>
            <a:ext cx="4486276" cy="5843252"/>
          </a:xfrm>
          <a:custGeom>
            <a:avLst/>
            <a:gdLst/>
            <a:ahLst/>
            <a:cxnLst/>
            <a:rect l="l" t="t" r="r" b="b"/>
            <a:pathLst>
              <a:path w="5014800" h="5409338">
                <a:moveTo>
                  <a:pt x="0" y="0"/>
                </a:moveTo>
                <a:lnTo>
                  <a:pt x="5014800" y="0"/>
                </a:lnTo>
                <a:lnTo>
                  <a:pt x="50148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FD0C1999-0A41-E54B-AEEC-AC4CA37BAE1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009026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0083">
        <p159:morph option="byObject"/>
      </p:transition>
    </mc:Choice>
    <mc:Fallback>
      <p:transition spd="slow" advTm="100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 calcmode="lin" valueType="num">
                                      <p:cBhvr additive="base">
                                        <p:cTn id="2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4E3E963-7ADC-4469-A079-F78B0BC6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864DEA4-D6B8-4DEF-B1D0-6D5672FA8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13BEF-486F-0C4D-BF0E-B64CD242D1BB}"/>
              </a:ext>
            </a:extLst>
          </p:cNvPr>
          <p:cNvSpPr>
            <a:spLocks noGrp="1"/>
          </p:cNvSpPr>
          <p:nvPr>
            <p:ph type="title"/>
          </p:nvPr>
        </p:nvSpPr>
        <p:spPr>
          <a:xfrm>
            <a:off x="6435127" y="2184503"/>
            <a:ext cx="5015638" cy="1963145"/>
          </a:xfrm>
        </p:spPr>
        <p:txBody>
          <a:bodyPr vert="horz" wrap="square" lIns="0" tIns="0" rIns="0" bIns="0" rtlCol="0" anchor="b" anchorCtr="0">
            <a:normAutofit/>
          </a:bodyPr>
          <a:lstStyle/>
          <a:p>
            <a:pPr algn="ctr">
              <a:lnSpc>
                <a:spcPct val="90000"/>
              </a:lnSpc>
            </a:pPr>
            <a:r>
              <a:rPr lang="en-US" sz="4300" spc="-100" dirty="0"/>
              <a:t>WHAT IS RESILIENCE?</a:t>
            </a:r>
            <a:br>
              <a:rPr lang="en-US" sz="4300" spc="-100" dirty="0"/>
            </a:br>
            <a:endParaRPr lang="en-US" sz="4300" spc="-100" dirty="0"/>
          </a:p>
        </p:txBody>
      </p:sp>
      <p:pic>
        <p:nvPicPr>
          <p:cNvPr id="6" name="Graphic 5" descr="Brain in head">
            <a:extLst>
              <a:ext uri="{FF2B5EF4-FFF2-40B4-BE49-F238E27FC236}">
                <a16:creationId xmlns:a16="http://schemas.microsoft.com/office/drawing/2014/main" id="{83FC5301-9D67-97A7-3FC5-9B8EF2EDA43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20000" y="917269"/>
            <a:ext cx="5014800" cy="5014800"/>
          </a:xfrm>
          <a:custGeom>
            <a:avLst/>
            <a:gdLst/>
            <a:ahLst/>
            <a:cxnLst/>
            <a:rect l="l" t="t" r="r" b="b"/>
            <a:pathLst>
              <a:path w="5014800" h="5409338">
                <a:moveTo>
                  <a:pt x="0" y="0"/>
                </a:moveTo>
                <a:lnTo>
                  <a:pt x="5014800" y="0"/>
                </a:lnTo>
                <a:lnTo>
                  <a:pt x="5014800" y="5409338"/>
                </a:lnTo>
                <a:lnTo>
                  <a:pt x="0" y="5409338"/>
                </a:lnTo>
                <a:close/>
              </a:path>
            </a:pathLst>
          </a:custGeom>
        </p:spPr>
      </p:pic>
      <p:grpSp>
        <p:nvGrpSpPr>
          <p:cNvPr id="15" name="Group 14">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16"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21"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5" name="Audio 4">
            <a:hlinkClick r:id="" action="ppaction://media"/>
            <a:extLst>
              <a:ext uri="{FF2B5EF4-FFF2-40B4-BE49-F238E27FC236}">
                <a16:creationId xmlns:a16="http://schemas.microsoft.com/office/drawing/2014/main" id="{3CFC319F-0333-A04A-B78B-6201ECE167AE}"/>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11645628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173">
        <p159:morph option="byObject"/>
      </p:transition>
    </mc:Choice>
    <mc:Fallback>
      <p:transition spd="slow" advTm="51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2" nodeType="clickEffect">
                                  <p:stCondLst>
                                    <p:cond delay="0"/>
                                  </p:stCondLst>
                                  <p:iterate type="lt">
                                    <p:tmPct val="0"/>
                                  </p:iterate>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ppt_x"/>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2" presetClass="emph" presetSubtype="0" fill="hold" grpId="1" nodeType="clickEffect">
                                  <p:stCondLst>
                                    <p:cond delay="0"/>
                                  </p:stCondLst>
                                  <p:iterate type="lt">
                                    <p:tmPct val="0"/>
                                  </p:iterate>
                                  <p:childTnLst>
                                    <p:animRot by="120000">
                                      <p:cBhvr>
                                        <p:cTn id="21" dur="100" fill="hold">
                                          <p:stCondLst>
                                            <p:cond delay="0"/>
                                          </p:stCondLst>
                                        </p:cTn>
                                        <p:tgtEl>
                                          <p:spTgt spid="2"/>
                                        </p:tgtEl>
                                        <p:attrNameLst>
                                          <p:attrName>r</p:attrName>
                                        </p:attrNameLst>
                                      </p:cBhvr>
                                    </p:animRot>
                                    <p:animRot by="-240000">
                                      <p:cBhvr>
                                        <p:cTn id="22" dur="200" fill="hold">
                                          <p:stCondLst>
                                            <p:cond delay="200"/>
                                          </p:stCondLst>
                                        </p:cTn>
                                        <p:tgtEl>
                                          <p:spTgt spid="2"/>
                                        </p:tgtEl>
                                        <p:attrNameLst>
                                          <p:attrName>r</p:attrName>
                                        </p:attrNameLst>
                                      </p:cBhvr>
                                    </p:animRot>
                                    <p:animRot by="240000">
                                      <p:cBhvr>
                                        <p:cTn id="23" dur="200" fill="hold">
                                          <p:stCondLst>
                                            <p:cond delay="400"/>
                                          </p:stCondLst>
                                        </p:cTn>
                                        <p:tgtEl>
                                          <p:spTgt spid="2"/>
                                        </p:tgtEl>
                                        <p:attrNameLst>
                                          <p:attrName>r</p:attrName>
                                        </p:attrNameLst>
                                      </p:cBhvr>
                                    </p:animRot>
                                    <p:animRot by="-240000">
                                      <p:cBhvr>
                                        <p:cTn id="24" dur="200" fill="hold">
                                          <p:stCondLst>
                                            <p:cond delay="600"/>
                                          </p:stCondLst>
                                        </p:cTn>
                                        <p:tgtEl>
                                          <p:spTgt spid="2"/>
                                        </p:tgtEl>
                                        <p:attrNameLst>
                                          <p:attrName>r</p:attrName>
                                        </p:attrNameLst>
                                      </p:cBhvr>
                                    </p:animRot>
                                    <p:animRot by="120000">
                                      <p:cBhvr>
                                        <p:cTn id="25"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5"/>
                </p:tgtEl>
              </p:cMediaNode>
            </p:audio>
          </p:childTnLst>
        </p:cTn>
      </p:par>
    </p:tnLst>
    <p:bldLst>
      <p:bldP spid="2" grpId="1"/>
      <p:bldP spid="2" grpId="2"/>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44CA1620-2C02-4B4E-97C8-06FCE85EE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657DE79-27F8-4881-BE3B-5321D1801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DB733608-1322-485D-B942-B827E6997F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527" y="954724"/>
            <a:ext cx="10904945" cy="3364228"/>
            <a:chOff x="643527" y="954724"/>
            <a:chExt cx="10904945" cy="3364228"/>
          </a:xfrm>
        </p:grpSpPr>
        <p:sp>
          <p:nvSpPr>
            <p:cNvPr id="39" name="Freeform 78">
              <a:extLst>
                <a:ext uri="{FF2B5EF4-FFF2-40B4-BE49-F238E27FC236}">
                  <a16:creationId xmlns:a16="http://schemas.microsoft.com/office/drawing/2014/main" id="{7975F1CD-7143-447F-AC1A-8D3EA46EC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0" name="Freeform 79">
              <a:extLst>
                <a:ext uri="{FF2B5EF4-FFF2-40B4-BE49-F238E27FC236}">
                  <a16:creationId xmlns:a16="http://schemas.microsoft.com/office/drawing/2014/main" id="{501A6B8C-11DF-404A-89DD-354DA4C1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1" name="Freeform 85">
              <a:extLst>
                <a:ext uri="{FF2B5EF4-FFF2-40B4-BE49-F238E27FC236}">
                  <a16:creationId xmlns:a16="http://schemas.microsoft.com/office/drawing/2014/main" id="{14D1F65C-CD34-4E1F-8743-D3879A8712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2" name="Freeform 80">
              <a:extLst>
                <a:ext uri="{FF2B5EF4-FFF2-40B4-BE49-F238E27FC236}">
                  <a16:creationId xmlns:a16="http://schemas.microsoft.com/office/drawing/2014/main" id="{E5C58F66-1B6C-4935-9BB4-583D612CD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3" name="Freeform 84">
              <a:extLst>
                <a:ext uri="{FF2B5EF4-FFF2-40B4-BE49-F238E27FC236}">
                  <a16:creationId xmlns:a16="http://schemas.microsoft.com/office/drawing/2014/main" id="{F41F116D-556B-4BC2-9DCD-46DA7CCC0E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4" name="Freeform 87">
              <a:extLst>
                <a:ext uri="{FF2B5EF4-FFF2-40B4-BE49-F238E27FC236}">
                  <a16:creationId xmlns:a16="http://schemas.microsoft.com/office/drawing/2014/main" id="{DE46F0F4-2435-4BDC-A92C-EB1360880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p:nvSpPr>
          <p:cNvPr id="4" name="Title 3">
            <a:extLst>
              <a:ext uri="{FF2B5EF4-FFF2-40B4-BE49-F238E27FC236}">
                <a16:creationId xmlns:a16="http://schemas.microsoft.com/office/drawing/2014/main" id="{7C53DE40-83A3-584F-AD30-796B201F98FC}"/>
              </a:ext>
            </a:extLst>
          </p:cNvPr>
          <p:cNvSpPr>
            <a:spLocks noGrp="1"/>
          </p:cNvSpPr>
          <p:nvPr>
            <p:ph type="title"/>
          </p:nvPr>
        </p:nvSpPr>
        <p:spPr>
          <a:xfrm>
            <a:off x="2640011" y="2056493"/>
            <a:ext cx="6911974" cy="2803071"/>
          </a:xfrm>
        </p:spPr>
        <p:txBody>
          <a:bodyPr vert="horz" wrap="square" lIns="0" tIns="0" rIns="0" bIns="0" rtlCol="0" anchor="ctr" anchorCtr="0">
            <a:noAutofit/>
          </a:bodyPr>
          <a:lstStyle/>
          <a:p>
            <a:pPr algn="ctr"/>
            <a:r>
              <a:rPr lang="en-US" spc="-100" dirty="0"/>
              <a:t>“The process and outcome of successfully adapting to difficult or challenging life experiences, especially through mental, emotional, and behavioral flexibility and adjustment to external and internal demands”</a:t>
            </a:r>
            <a:br>
              <a:rPr lang="en-US" spc="-100" dirty="0"/>
            </a:br>
            <a:endParaRPr lang="en-US" spc="-100" dirty="0"/>
          </a:p>
        </p:txBody>
      </p:sp>
      <p:sp useBgFill="1">
        <p:nvSpPr>
          <p:cNvPr id="46" name="Freeform: Shape 45">
            <a:extLst>
              <a:ext uri="{FF2B5EF4-FFF2-40B4-BE49-F238E27FC236}">
                <a16:creationId xmlns:a16="http://schemas.microsoft.com/office/drawing/2014/main" id="{085AB271-571D-4C19-9FCC-C760834A8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3226" y="359229"/>
            <a:ext cx="805544" cy="12191999"/>
          </a:xfrm>
          <a:custGeom>
            <a:avLst/>
            <a:gdLst>
              <a:gd name="connsiteX0" fmla="*/ 0 w 1214924"/>
              <a:gd name="connsiteY0" fmla="*/ 12191999 h 12191999"/>
              <a:gd name="connsiteX1" fmla="*/ 32 w 1214924"/>
              <a:gd name="connsiteY1" fmla="*/ 12166053 h 12191999"/>
              <a:gd name="connsiteX2" fmla="*/ 59979 w 1214924"/>
              <a:gd name="connsiteY2" fmla="*/ 9224089 h 12191999"/>
              <a:gd name="connsiteX3" fmla="*/ 120877 w 1214924"/>
              <a:gd name="connsiteY3" fmla="*/ 8004225 h 12191999"/>
              <a:gd name="connsiteX4" fmla="*/ 59979 w 1214924"/>
              <a:gd name="connsiteY4" fmla="*/ 7211315 h 12191999"/>
              <a:gd name="connsiteX5" fmla="*/ 59979 w 1214924"/>
              <a:gd name="connsiteY5" fmla="*/ 6601383 h 12191999"/>
              <a:gd name="connsiteX6" fmla="*/ 59979 w 1214924"/>
              <a:gd name="connsiteY6" fmla="*/ 5015562 h 12191999"/>
              <a:gd name="connsiteX7" fmla="*/ 120877 w 1214924"/>
              <a:gd name="connsiteY7" fmla="*/ 3185768 h 12191999"/>
              <a:gd name="connsiteX8" fmla="*/ 74847 w 1214924"/>
              <a:gd name="connsiteY8" fmla="*/ 4714 h 12191999"/>
              <a:gd name="connsiteX9" fmla="*/ 74778 w 1214924"/>
              <a:gd name="connsiteY9" fmla="*/ 0 h 12191999"/>
              <a:gd name="connsiteX10" fmla="*/ 1214924 w 1214924"/>
              <a:gd name="connsiteY10" fmla="*/ 0 h 12191999"/>
              <a:gd name="connsiteX11" fmla="*/ 1214924 w 1214924"/>
              <a:gd name="connsiteY11" fmla="*/ 12191999 h 1219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4924" h="12191999">
                <a:moveTo>
                  <a:pt x="0" y="12191999"/>
                </a:moveTo>
                <a:lnTo>
                  <a:pt x="32" y="12166053"/>
                </a:lnTo>
                <a:cubicBezTo>
                  <a:pt x="2886" y="11339787"/>
                  <a:pt x="14305" y="10367710"/>
                  <a:pt x="59979" y="9224089"/>
                </a:cubicBezTo>
                <a:cubicBezTo>
                  <a:pt x="120877" y="8004225"/>
                  <a:pt x="120877" y="8004225"/>
                  <a:pt x="120877" y="8004225"/>
                </a:cubicBezTo>
                <a:cubicBezTo>
                  <a:pt x="120877" y="7760253"/>
                  <a:pt x="59979" y="7516280"/>
                  <a:pt x="59979" y="7211315"/>
                </a:cubicBezTo>
                <a:cubicBezTo>
                  <a:pt x="59979" y="6906349"/>
                  <a:pt x="59979" y="6662377"/>
                  <a:pt x="59979" y="6601383"/>
                </a:cubicBezTo>
                <a:cubicBezTo>
                  <a:pt x="59979" y="5015562"/>
                  <a:pt x="59979" y="5015562"/>
                  <a:pt x="59979" y="5015562"/>
                </a:cubicBezTo>
                <a:cubicBezTo>
                  <a:pt x="120877" y="3185768"/>
                  <a:pt x="120877" y="3185768"/>
                  <a:pt x="120877" y="3185768"/>
                </a:cubicBezTo>
                <a:cubicBezTo>
                  <a:pt x="98040" y="1607571"/>
                  <a:pt x="83767" y="621197"/>
                  <a:pt x="74847" y="4714"/>
                </a:cubicBezTo>
                <a:lnTo>
                  <a:pt x="74778" y="0"/>
                </a:lnTo>
                <a:lnTo>
                  <a:pt x="1214924" y="0"/>
                </a:lnTo>
                <a:lnTo>
                  <a:pt x="1214924" y="12191999"/>
                </a:lnTo>
                <a:close/>
              </a:path>
            </a:pathLst>
          </a:custGeom>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B018FBCB-1218-4640-954A-49131772CE4D}"/>
              </a:ext>
            </a:extLst>
          </p:cNvPr>
          <p:cNvSpPr txBox="1"/>
          <p:nvPr/>
        </p:nvSpPr>
        <p:spPr>
          <a:xfrm>
            <a:off x="212225" y="6323731"/>
            <a:ext cx="8597057" cy="369332"/>
          </a:xfrm>
          <a:prstGeom prst="rect">
            <a:avLst/>
          </a:prstGeom>
          <a:noFill/>
        </p:spPr>
        <p:txBody>
          <a:bodyPr wrap="square" rtlCol="0">
            <a:spAutoFit/>
          </a:bodyPr>
          <a:lstStyle/>
          <a:p>
            <a:r>
              <a:rPr lang="en-US" dirty="0"/>
              <a:t>American Psychological Association (2022)</a:t>
            </a:r>
          </a:p>
        </p:txBody>
      </p:sp>
      <p:pic>
        <p:nvPicPr>
          <p:cNvPr id="12" name="Audio 11">
            <a:hlinkClick r:id="" action="ppaction://media"/>
            <a:extLst>
              <a:ext uri="{FF2B5EF4-FFF2-40B4-BE49-F238E27FC236}">
                <a16:creationId xmlns:a16="http://schemas.microsoft.com/office/drawing/2014/main" id="{8D8F30C2-243C-D844-A661-8589BC059D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765494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8090">
        <p159:morph option="byObject"/>
      </p:transition>
    </mc:Choice>
    <mc:Fallback>
      <p:transition spd="slow" advTm="180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4CB7417E-5146-3C45-BC9A-954FF76D67CC}"/>
              </a:ext>
            </a:extLst>
          </p:cNvPr>
          <p:cNvSpPr>
            <a:spLocks noGrp="1"/>
          </p:cNvSpPr>
          <p:nvPr>
            <p:ph type="title"/>
          </p:nvPr>
        </p:nvSpPr>
        <p:spPr>
          <a:xfrm>
            <a:off x="720000" y="619201"/>
            <a:ext cx="3095626" cy="1477328"/>
          </a:xfrm>
        </p:spPr>
        <p:txBody>
          <a:bodyPr>
            <a:normAutofit/>
          </a:bodyPr>
          <a:lstStyle/>
          <a:p>
            <a:r>
              <a:rPr lang="en-US" dirty="0"/>
              <a:t>THE 7 Cs OF RESILIENCE</a:t>
            </a:r>
          </a:p>
        </p:txBody>
      </p:sp>
      <p:sp>
        <p:nvSpPr>
          <p:cNvPr id="3" name="Content Placeholder 2">
            <a:extLst>
              <a:ext uri="{FF2B5EF4-FFF2-40B4-BE49-F238E27FC236}">
                <a16:creationId xmlns:a16="http://schemas.microsoft.com/office/drawing/2014/main" id="{29400CA6-F2A5-5044-A0B6-3DF70CD37E8D}"/>
              </a:ext>
            </a:extLst>
          </p:cNvPr>
          <p:cNvSpPr>
            <a:spLocks noGrp="1"/>
          </p:cNvSpPr>
          <p:nvPr>
            <p:ph idx="1"/>
          </p:nvPr>
        </p:nvSpPr>
        <p:spPr>
          <a:xfrm>
            <a:off x="276396" y="4715671"/>
            <a:ext cx="4991962" cy="814200"/>
          </a:xfrm>
        </p:spPr>
        <p:txBody>
          <a:bodyPr>
            <a:normAutofit/>
          </a:bodyPr>
          <a:lstStyle/>
          <a:p>
            <a:r>
              <a:rPr lang="en-US" dirty="0"/>
              <a:t>Developed by Ken Ginsberg to help individuals build their resilience</a:t>
            </a:r>
          </a:p>
          <a:p>
            <a:pPr marL="0" indent="0">
              <a:buNone/>
            </a:pPr>
            <a:endParaRPr lang="en-US" dirty="0"/>
          </a:p>
        </p:txBody>
      </p:sp>
      <p:sp>
        <p:nvSpPr>
          <p:cNvPr id="6" name="Rounded Rectangle 5">
            <a:extLst>
              <a:ext uri="{FF2B5EF4-FFF2-40B4-BE49-F238E27FC236}">
                <a16:creationId xmlns:a16="http://schemas.microsoft.com/office/drawing/2014/main" id="{319A55FC-68C3-5B43-BF6B-5BFE76421CEB}"/>
              </a:ext>
            </a:extLst>
          </p:cNvPr>
          <p:cNvSpPr/>
          <p:nvPr/>
        </p:nvSpPr>
        <p:spPr>
          <a:xfrm>
            <a:off x="7803499" y="225170"/>
            <a:ext cx="2355325" cy="711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a:extLst>
              <a:ext uri="{FF2B5EF4-FFF2-40B4-BE49-F238E27FC236}">
                <a16:creationId xmlns:a16="http://schemas.microsoft.com/office/drawing/2014/main" id="{858EA683-EF1A-F441-AD8A-3FFD9B935466}"/>
              </a:ext>
            </a:extLst>
          </p:cNvPr>
          <p:cNvSpPr/>
          <p:nvPr/>
        </p:nvSpPr>
        <p:spPr>
          <a:xfrm>
            <a:off x="7803499" y="1170465"/>
            <a:ext cx="2355325" cy="711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92F46368-D6F5-1844-B98A-BF0570C3DF4E}"/>
              </a:ext>
            </a:extLst>
          </p:cNvPr>
          <p:cNvSpPr/>
          <p:nvPr/>
        </p:nvSpPr>
        <p:spPr>
          <a:xfrm>
            <a:off x="7803498" y="2086768"/>
            <a:ext cx="2355325" cy="711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ounded Rectangle 13">
            <a:extLst>
              <a:ext uri="{FF2B5EF4-FFF2-40B4-BE49-F238E27FC236}">
                <a16:creationId xmlns:a16="http://schemas.microsoft.com/office/drawing/2014/main" id="{31985532-3D78-C941-A262-67669004130D}"/>
              </a:ext>
            </a:extLst>
          </p:cNvPr>
          <p:cNvSpPr/>
          <p:nvPr/>
        </p:nvSpPr>
        <p:spPr>
          <a:xfrm>
            <a:off x="7803497" y="3012555"/>
            <a:ext cx="2355325" cy="711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A5ECD072-F09B-EA42-93B3-E04B9A9C1689}"/>
              </a:ext>
            </a:extLst>
          </p:cNvPr>
          <p:cNvSpPr/>
          <p:nvPr/>
        </p:nvSpPr>
        <p:spPr>
          <a:xfrm>
            <a:off x="7803497" y="3957596"/>
            <a:ext cx="2355325" cy="711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a:extLst>
              <a:ext uri="{FF2B5EF4-FFF2-40B4-BE49-F238E27FC236}">
                <a16:creationId xmlns:a16="http://schemas.microsoft.com/office/drawing/2014/main" id="{09B0F742-ED5C-7A4A-A5F4-B2B96B51C85A}"/>
              </a:ext>
            </a:extLst>
          </p:cNvPr>
          <p:cNvSpPr/>
          <p:nvPr/>
        </p:nvSpPr>
        <p:spPr>
          <a:xfrm>
            <a:off x="7803497" y="5830482"/>
            <a:ext cx="2365618" cy="711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8E030ADE-59A1-CF44-A73F-E8C40F33E7E6}"/>
              </a:ext>
            </a:extLst>
          </p:cNvPr>
          <p:cNvSpPr/>
          <p:nvPr/>
        </p:nvSpPr>
        <p:spPr>
          <a:xfrm>
            <a:off x="7803497" y="4908021"/>
            <a:ext cx="2355325" cy="711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11DF11D-B5FC-2545-8E55-CD6CBD9DA19B}"/>
              </a:ext>
            </a:extLst>
          </p:cNvPr>
          <p:cNvSpPr txBox="1"/>
          <p:nvPr/>
        </p:nvSpPr>
        <p:spPr>
          <a:xfrm>
            <a:off x="8025493" y="399437"/>
            <a:ext cx="1782164" cy="369332"/>
          </a:xfrm>
          <a:prstGeom prst="rect">
            <a:avLst/>
          </a:prstGeom>
          <a:noFill/>
        </p:spPr>
        <p:txBody>
          <a:bodyPr wrap="square" rtlCol="0">
            <a:spAutoFit/>
          </a:bodyPr>
          <a:lstStyle/>
          <a:p>
            <a:r>
              <a:rPr lang="en-US" dirty="0"/>
              <a:t>COMPETENCE</a:t>
            </a:r>
          </a:p>
        </p:txBody>
      </p:sp>
      <p:sp>
        <p:nvSpPr>
          <p:cNvPr id="18" name="TextBox 17">
            <a:extLst>
              <a:ext uri="{FF2B5EF4-FFF2-40B4-BE49-F238E27FC236}">
                <a16:creationId xmlns:a16="http://schemas.microsoft.com/office/drawing/2014/main" id="{209912D5-B9D9-D844-B671-908271648B70}"/>
              </a:ext>
            </a:extLst>
          </p:cNvPr>
          <p:cNvSpPr txBox="1"/>
          <p:nvPr/>
        </p:nvSpPr>
        <p:spPr>
          <a:xfrm>
            <a:off x="8088123" y="1340923"/>
            <a:ext cx="1707497" cy="373237"/>
          </a:xfrm>
          <a:prstGeom prst="rect">
            <a:avLst/>
          </a:prstGeom>
          <a:noFill/>
        </p:spPr>
        <p:txBody>
          <a:bodyPr wrap="square" rtlCol="0">
            <a:spAutoFit/>
          </a:bodyPr>
          <a:lstStyle/>
          <a:p>
            <a:r>
              <a:rPr lang="en-US" dirty="0"/>
              <a:t>CONFIDENCE</a:t>
            </a:r>
          </a:p>
        </p:txBody>
      </p:sp>
      <p:sp>
        <p:nvSpPr>
          <p:cNvPr id="19" name="TextBox 18">
            <a:extLst>
              <a:ext uri="{FF2B5EF4-FFF2-40B4-BE49-F238E27FC236}">
                <a16:creationId xmlns:a16="http://schemas.microsoft.com/office/drawing/2014/main" id="{83FB2033-3EC3-5F4C-98FA-709C88142ED4}"/>
              </a:ext>
            </a:extLst>
          </p:cNvPr>
          <p:cNvSpPr txBox="1"/>
          <p:nvPr/>
        </p:nvSpPr>
        <p:spPr>
          <a:xfrm>
            <a:off x="8095308" y="2256622"/>
            <a:ext cx="1771701" cy="369332"/>
          </a:xfrm>
          <a:prstGeom prst="rect">
            <a:avLst/>
          </a:prstGeom>
          <a:noFill/>
        </p:spPr>
        <p:txBody>
          <a:bodyPr wrap="square" rtlCol="0">
            <a:spAutoFit/>
          </a:bodyPr>
          <a:lstStyle/>
          <a:p>
            <a:r>
              <a:rPr lang="en-US" dirty="0"/>
              <a:t>CONNECTION</a:t>
            </a:r>
          </a:p>
        </p:txBody>
      </p:sp>
      <p:sp>
        <p:nvSpPr>
          <p:cNvPr id="20" name="TextBox 19">
            <a:extLst>
              <a:ext uri="{FF2B5EF4-FFF2-40B4-BE49-F238E27FC236}">
                <a16:creationId xmlns:a16="http://schemas.microsoft.com/office/drawing/2014/main" id="{2D17C097-CA61-B849-AFA9-869F5941A899}"/>
              </a:ext>
            </a:extLst>
          </p:cNvPr>
          <p:cNvSpPr txBox="1"/>
          <p:nvPr/>
        </p:nvSpPr>
        <p:spPr>
          <a:xfrm>
            <a:off x="8156662" y="3183489"/>
            <a:ext cx="1594981" cy="369332"/>
          </a:xfrm>
          <a:prstGeom prst="rect">
            <a:avLst/>
          </a:prstGeom>
          <a:noFill/>
        </p:spPr>
        <p:txBody>
          <a:bodyPr wrap="square" rtlCol="0">
            <a:spAutoFit/>
          </a:bodyPr>
          <a:lstStyle/>
          <a:p>
            <a:r>
              <a:rPr lang="en-US" dirty="0"/>
              <a:t>CHARACTER</a:t>
            </a:r>
          </a:p>
        </p:txBody>
      </p:sp>
      <p:sp>
        <p:nvSpPr>
          <p:cNvPr id="21" name="TextBox 20">
            <a:extLst>
              <a:ext uri="{FF2B5EF4-FFF2-40B4-BE49-F238E27FC236}">
                <a16:creationId xmlns:a16="http://schemas.microsoft.com/office/drawing/2014/main" id="{1F33DE56-7A86-9F44-A00E-0708D1AFD99B}"/>
              </a:ext>
            </a:extLst>
          </p:cNvPr>
          <p:cNvSpPr txBox="1"/>
          <p:nvPr/>
        </p:nvSpPr>
        <p:spPr>
          <a:xfrm>
            <a:off x="7991120" y="4129559"/>
            <a:ext cx="1929493" cy="369332"/>
          </a:xfrm>
          <a:prstGeom prst="rect">
            <a:avLst/>
          </a:prstGeom>
          <a:noFill/>
        </p:spPr>
        <p:txBody>
          <a:bodyPr wrap="square" rtlCol="0">
            <a:spAutoFit/>
          </a:bodyPr>
          <a:lstStyle/>
          <a:p>
            <a:r>
              <a:rPr lang="en-US" dirty="0"/>
              <a:t>CONTRIBUTION</a:t>
            </a:r>
          </a:p>
        </p:txBody>
      </p:sp>
      <p:sp>
        <p:nvSpPr>
          <p:cNvPr id="22" name="TextBox 21">
            <a:extLst>
              <a:ext uri="{FF2B5EF4-FFF2-40B4-BE49-F238E27FC236}">
                <a16:creationId xmlns:a16="http://schemas.microsoft.com/office/drawing/2014/main" id="{8E6772F8-8917-6D44-87C7-AD598D9A04BD}"/>
              </a:ext>
            </a:extLst>
          </p:cNvPr>
          <p:cNvSpPr txBox="1"/>
          <p:nvPr/>
        </p:nvSpPr>
        <p:spPr>
          <a:xfrm>
            <a:off x="8409136" y="5070834"/>
            <a:ext cx="1144044" cy="369332"/>
          </a:xfrm>
          <a:prstGeom prst="rect">
            <a:avLst/>
          </a:prstGeom>
          <a:noFill/>
        </p:spPr>
        <p:txBody>
          <a:bodyPr wrap="square" rtlCol="0">
            <a:spAutoFit/>
          </a:bodyPr>
          <a:lstStyle/>
          <a:p>
            <a:r>
              <a:rPr lang="en-US" dirty="0"/>
              <a:t>COPING</a:t>
            </a:r>
          </a:p>
        </p:txBody>
      </p:sp>
      <p:sp>
        <p:nvSpPr>
          <p:cNvPr id="23" name="TextBox 22">
            <a:extLst>
              <a:ext uri="{FF2B5EF4-FFF2-40B4-BE49-F238E27FC236}">
                <a16:creationId xmlns:a16="http://schemas.microsoft.com/office/drawing/2014/main" id="{80501A55-701D-DF42-8EB4-0A84C4D75DDC}"/>
              </a:ext>
            </a:extLst>
          </p:cNvPr>
          <p:cNvSpPr txBox="1"/>
          <p:nvPr/>
        </p:nvSpPr>
        <p:spPr>
          <a:xfrm>
            <a:off x="8296402" y="6001416"/>
            <a:ext cx="1369512" cy="369332"/>
          </a:xfrm>
          <a:prstGeom prst="rect">
            <a:avLst/>
          </a:prstGeom>
          <a:noFill/>
        </p:spPr>
        <p:txBody>
          <a:bodyPr wrap="square" rtlCol="0">
            <a:spAutoFit/>
          </a:bodyPr>
          <a:lstStyle/>
          <a:p>
            <a:r>
              <a:rPr lang="en-US" dirty="0"/>
              <a:t>CONTROL</a:t>
            </a:r>
          </a:p>
        </p:txBody>
      </p:sp>
      <p:sp>
        <p:nvSpPr>
          <p:cNvPr id="26" name="Rectangle 25">
            <a:extLst>
              <a:ext uri="{FF2B5EF4-FFF2-40B4-BE49-F238E27FC236}">
                <a16:creationId xmlns:a16="http://schemas.microsoft.com/office/drawing/2014/main" id="{81087815-B33C-5E4D-B748-DCDE79F266E4}"/>
              </a:ext>
            </a:extLst>
          </p:cNvPr>
          <p:cNvSpPr/>
          <p:nvPr/>
        </p:nvSpPr>
        <p:spPr>
          <a:xfrm>
            <a:off x="0" y="5981042"/>
            <a:ext cx="5949538" cy="875086"/>
          </a:xfrm>
          <a:prstGeom prst="rect">
            <a:avLst/>
          </a:prstGeom>
          <a:solidFill>
            <a:srgbClr val="0B2727"/>
          </a:solidFill>
          <a:ln>
            <a:solidFill>
              <a:srgbClr val="0B272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a:extLst>
              <a:ext uri="{FF2B5EF4-FFF2-40B4-BE49-F238E27FC236}">
                <a16:creationId xmlns:a16="http://schemas.microsoft.com/office/drawing/2014/main" id="{00A0561A-96CC-164F-BE12-18EB7DD73AAB}"/>
              </a:ext>
            </a:extLst>
          </p:cNvPr>
          <p:cNvSpPr txBox="1"/>
          <p:nvPr/>
        </p:nvSpPr>
        <p:spPr>
          <a:xfrm>
            <a:off x="62374" y="6116383"/>
            <a:ext cx="6089874" cy="646331"/>
          </a:xfrm>
          <a:prstGeom prst="rect">
            <a:avLst/>
          </a:prstGeom>
          <a:noFill/>
        </p:spPr>
        <p:txBody>
          <a:bodyPr wrap="square" rtlCol="0">
            <a:spAutoFit/>
          </a:bodyPr>
          <a:lstStyle/>
          <a:p>
            <a:r>
              <a:rPr lang="en-GB" i="0" u="none" strike="noStrike" dirty="0">
                <a:effectLst/>
              </a:rPr>
              <a:t>RESET - Building Resilience in Basic Education (2020)</a:t>
            </a:r>
          </a:p>
          <a:p>
            <a:r>
              <a:rPr lang="en-GB" dirty="0"/>
              <a:t>Patterson, P. (2022)</a:t>
            </a:r>
            <a:endParaRPr lang="en-US" dirty="0"/>
          </a:p>
        </p:txBody>
      </p:sp>
      <p:pic>
        <p:nvPicPr>
          <p:cNvPr id="32" name="Audio 31">
            <a:hlinkClick r:id="" action="ppaction://media"/>
            <a:extLst>
              <a:ext uri="{FF2B5EF4-FFF2-40B4-BE49-F238E27FC236}">
                <a16:creationId xmlns:a16="http://schemas.microsoft.com/office/drawing/2014/main" id="{6EA59EC1-6659-1441-A609-C98543804DD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9181150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8858">
        <p159:morph option="byObject"/>
      </p:transition>
    </mc:Choice>
    <mc:Fallback>
      <p:transition spd="slow" advTm="588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linds(horizont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additive="base">
                                        <p:cTn id="39" dur="500" fill="hold"/>
                                        <p:tgtEl>
                                          <p:spTgt spid="18"/>
                                        </p:tgtEl>
                                        <p:attrNameLst>
                                          <p:attrName>ppt_x</p:attrName>
                                        </p:attrNameLst>
                                      </p:cBhvr>
                                      <p:tavLst>
                                        <p:tav tm="0">
                                          <p:val>
                                            <p:strVal val="#ppt_x"/>
                                          </p:val>
                                        </p:tav>
                                        <p:tav tm="100000">
                                          <p:val>
                                            <p:strVal val="#ppt_x"/>
                                          </p:val>
                                        </p:tav>
                                      </p:tavLst>
                                    </p:anim>
                                    <p:anim calcmode="lin" valueType="num">
                                      <p:cBhvr additive="base">
                                        <p:cTn id="4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 calcmode="lin" valueType="num">
                                      <p:cBhvr additive="base">
                                        <p:cTn id="45" dur="500" fill="hold"/>
                                        <p:tgtEl>
                                          <p:spTgt spid="13"/>
                                        </p:tgtEl>
                                        <p:attrNameLst>
                                          <p:attrName>ppt_x</p:attrName>
                                        </p:attrNameLst>
                                      </p:cBhvr>
                                      <p:tavLst>
                                        <p:tav tm="0">
                                          <p:val>
                                            <p:strVal val="#ppt_x"/>
                                          </p:val>
                                        </p:tav>
                                        <p:tav tm="100000">
                                          <p:val>
                                            <p:strVal val="#ppt_x"/>
                                          </p:val>
                                        </p:tav>
                                      </p:tavLst>
                                    </p:anim>
                                    <p:anim calcmode="lin" valueType="num">
                                      <p:cBhvr additive="base">
                                        <p:cTn id="4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anim calcmode="lin" valueType="num">
                                      <p:cBhvr additive="base">
                                        <p:cTn id="51" dur="500" fill="hold"/>
                                        <p:tgtEl>
                                          <p:spTgt spid="19"/>
                                        </p:tgtEl>
                                        <p:attrNameLst>
                                          <p:attrName>ppt_x</p:attrName>
                                        </p:attrNameLst>
                                      </p:cBhvr>
                                      <p:tavLst>
                                        <p:tav tm="0">
                                          <p:val>
                                            <p:strVal val="#ppt_x"/>
                                          </p:val>
                                        </p:tav>
                                        <p:tav tm="100000">
                                          <p:val>
                                            <p:strVal val="#ppt_x"/>
                                          </p:val>
                                        </p:tav>
                                      </p:tavLst>
                                    </p:anim>
                                    <p:anim calcmode="lin" valueType="num">
                                      <p:cBhvr additive="base">
                                        <p:cTn id="5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 calcmode="lin" valueType="num">
                                      <p:cBhvr additive="base">
                                        <p:cTn id="57" dur="500" fill="hold"/>
                                        <p:tgtEl>
                                          <p:spTgt spid="14"/>
                                        </p:tgtEl>
                                        <p:attrNameLst>
                                          <p:attrName>ppt_x</p:attrName>
                                        </p:attrNameLst>
                                      </p:cBhvr>
                                      <p:tavLst>
                                        <p:tav tm="0">
                                          <p:val>
                                            <p:strVal val="#ppt_x"/>
                                          </p:val>
                                        </p:tav>
                                        <p:tav tm="100000">
                                          <p:val>
                                            <p:strVal val="#ppt_x"/>
                                          </p:val>
                                        </p:tav>
                                      </p:tavLst>
                                    </p:anim>
                                    <p:anim calcmode="lin" valueType="num">
                                      <p:cBhvr additive="base">
                                        <p:cTn id="5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0"/>
                                        </p:tgtEl>
                                        <p:attrNameLst>
                                          <p:attrName>style.visibility</p:attrName>
                                        </p:attrNameLst>
                                      </p:cBhvr>
                                      <p:to>
                                        <p:strVal val="visible"/>
                                      </p:to>
                                    </p:set>
                                    <p:anim calcmode="lin" valueType="num">
                                      <p:cBhvr additive="base">
                                        <p:cTn id="63" dur="500" fill="hold"/>
                                        <p:tgtEl>
                                          <p:spTgt spid="20"/>
                                        </p:tgtEl>
                                        <p:attrNameLst>
                                          <p:attrName>ppt_x</p:attrName>
                                        </p:attrNameLst>
                                      </p:cBhvr>
                                      <p:tavLst>
                                        <p:tav tm="0">
                                          <p:val>
                                            <p:strVal val="#ppt_x"/>
                                          </p:val>
                                        </p:tav>
                                        <p:tav tm="100000">
                                          <p:val>
                                            <p:strVal val="#ppt_x"/>
                                          </p:val>
                                        </p:tav>
                                      </p:tavLst>
                                    </p:anim>
                                    <p:anim calcmode="lin" valueType="num">
                                      <p:cBhvr additive="base">
                                        <p:cTn id="6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15"/>
                                        </p:tgtEl>
                                        <p:attrNameLst>
                                          <p:attrName>style.visibility</p:attrName>
                                        </p:attrNameLst>
                                      </p:cBhvr>
                                      <p:to>
                                        <p:strVal val="visible"/>
                                      </p:to>
                                    </p:set>
                                    <p:anim calcmode="lin" valueType="num">
                                      <p:cBhvr additive="base">
                                        <p:cTn id="69" dur="500" fill="hold"/>
                                        <p:tgtEl>
                                          <p:spTgt spid="15"/>
                                        </p:tgtEl>
                                        <p:attrNameLst>
                                          <p:attrName>ppt_x</p:attrName>
                                        </p:attrNameLst>
                                      </p:cBhvr>
                                      <p:tavLst>
                                        <p:tav tm="0">
                                          <p:val>
                                            <p:strVal val="#ppt_x"/>
                                          </p:val>
                                        </p:tav>
                                        <p:tav tm="100000">
                                          <p:val>
                                            <p:strVal val="#ppt_x"/>
                                          </p:val>
                                        </p:tav>
                                      </p:tavLst>
                                    </p:anim>
                                    <p:anim calcmode="lin" valueType="num">
                                      <p:cBhvr additive="base">
                                        <p:cTn id="7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21"/>
                                        </p:tgtEl>
                                        <p:attrNameLst>
                                          <p:attrName>style.visibility</p:attrName>
                                        </p:attrNameLst>
                                      </p:cBhvr>
                                      <p:to>
                                        <p:strVal val="visible"/>
                                      </p:to>
                                    </p:set>
                                    <p:anim calcmode="lin" valueType="num">
                                      <p:cBhvr additive="base">
                                        <p:cTn id="75" dur="500" fill="hold"/>
                                        <p:tgtEl>
                                          <p:spTgt spid="21"/>
                                        </p:tgtEl>
                                        <p:attrNameLst>
                                          <p:attrName>ppt_x</p:attrName>
                                        </p:attrNameLst>
                                      </p:cBhvr>
                                      <p:tavLst>
                                        <p:tav tm="0">
                                          <p:val>
                                            <p:strVal val="#ppt_x"/>
                                          </p:val>
                                        </p:tav>
                                        <p:tav tm="100000">
                                          <p:val>
                                            <p:strVal val="#ppt_x"/>
                                          </p:val>
                                        </p:tav>
                                      </p:tavLst>
                                    </p:anim>
                                    <p:anim calcmode="lin" valueType="num">
                                      <p:cBhvr additive="base">
                                        <p:cTn id="7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17"/>
                                        </p:tgtEl>
                                        <p:attrNameLst>
                                          <p:attrName>style.visibility</p:attrName>
                                        </p:attrNameLst>
                                      </p:cBhvr>
                                      <p:to>
                                        <p:strVal val="visible"/>
                                      </p:to>
                                    </p:set>
                                    <p:anim calcmode="lin" valueType="num">
                                      <p:cBhvr additive="base">
                                        <p:cTn id="81" dur="500" fill="hold"/>
                                        <p:tgtEl>
                                          <p:spTgt spid="17"/>
                                        </p:tgtEl>
                                        <p:attrNameLst>
                                          <p:attrName>ppt_x</p:attrName>
                                        </p:attrNameLst>
                                      </p:cBhvr>
                                      <p:tavLst>
                                        <p:tav tm="0">
                                          <p:val>
                                            <p:strVal val="#ppt_x"/>
                                          </p:val>
                                        </p:tav>
                                        <p:tav tm="100000">
                                          <p:val>
                                            <p:strVal val="#ppt_x"/>
                                          </p:val>
                                        </p:tav>
                                      </p:tavLst>
                                    </p:anim>
                                    <p:anim calcmode="lin" valueType="num">
                                      <p:cBhvr additive="base">
                                        <p:cTn id="8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22"/>
                                        </p:tgtEl>
                                        <p:attrNameLst>
                                          <p:attrName>style.visibility</p:attrName>
                                        </p:attrNameLst>
                                      </p:cBhvr>
                                      <p:to>
                                        <p:strVal val="visible"/>
                                      </p:to>
                                    </p:set>
                                    <p:anim calcmode="lin" valueType="num">
                                      <p:cBhvr additive="base">
                                        <p:cTn id="87" dur="500" fill="hold"/>
                                        <p:tgtEl>
                                          <p:spTgt spid="22"/>
                                        </p:tgtEl>
                                        <p:attrNameLst>
                                          <p:attrName>ppt_x</p:attrName>
                                        </p:attrNameLst>
                                      </p:cBhvr>
                                      <p:tavLst>
                                        <p:tav tm="0">
                                          <p:val>
                                            <p:strVal val="#ppt_x"/>
                                          </p:val>
                                        </p:tav>
                                        <p:tav tm="100000">
                                          <p:val>
                                            <p:strVal val="#ppt_x"/>
                                          </p:val>
                                        </p:tav>
                                      </p:tavLst>
                                    </p:anim>
                                    <p:anim calcmode="lin" valueType="num">
                                      <p:cBhvr additive="base">
                                        <p:cTn id="8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grpId="0" nodeType="clickEffect">
                                  <p:stCondLst>
                                    <p:cond delay="0"/>
                                  </p:stCondLst>
                                  <p:childTnLst>
                                    <p:set>
                                      <p:cBhvr>
                                        <p:cTn id="92" dur="1" fill="hold">
                                          <p:stCondLst>
                                            <p:cond delay="0"/>
                                          </p:stCondLst>
                                        </p:cTn>
                                        <p:tgtEl>
                                          <p:spTgt spid="16"/>
                                        </p:tgtEl>
                                        <p:attrNameLst>
                                          <p:attrName>style.visibility</p:attrName>
                                        </p:attrNameLst>
                                      </p:cBhvr>
                                      <p:to>
                                        <p:strVal val="visible"/>
                                      </p:to>
                                    </p:set>
                                    <p:anim calcmode="lin" valueType="num">
                                      <p:cBhvr additive="base">
                                        <p:cTn id="93" dur="500" fill="hold"/>
                                        <p:tgtEl>
                                          <p:spTgt spid="16"/>
                                        </p:tgtEl>
                                        <p:attrNameLst>
                                          <p:attrName>ppt_x</p:attrName>
                                        </p:attrNameLst>
                                      </p:cBhvr>
                                      <p:tavLst>
                                        <p:tav tm="0">
                                          <p:val>
                                            <p:strVal val="#ppt_x"/>
                                          </p:val>
                                        </p:tav>
                                        <p:tav tm="100000">
                                          <p:val>
                                            <p:strVal val="#ppt_x"/>
                                          </p:val>
                                        </p:tav>
                                      </p:tavLst>
                                    </p:anim>
                                    <p:anim calcmode="lin" valueType="num">
                                      <p:cBhvr additive="base">
                                        <p:cTn id="9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grpId="0" nodeType="clickEffect">
                                  <p:stCondLst>
                                    <p:cond delay="0"/>
                                  </p:stCondLst>
                                  <p:childTnLst>
                                    <p:set>
                                      <p:cBhvr>
                                        <p:cTn id="98" dur="1" fill="hold">
                                          <p:stCondLst>
                                            <p:cond delay="0"/>
                                          </p:stCondLst>
                                        </p:cTn>
                                        <p:tgtEl>
                                          <p:spTgt spid="23"/>
                                        </p:tgtEl>
                                        <p:attrNameLst>
                                          <p:attrName>style.visibility</p:attrName>
                                        </p:attrNameLst>
                                      </p:cBhvr>
                                      <p:to>
                                        <p:strVal val="visible"/>
                                      </p:to>
                                    </p:set>
                                    <p:anim calcmode="lin" valueType="num">
                                      <p:cBhvr additive="base">
                                        <p:cTn id="99" dur="500" fill="hold"/>
                                        <p:tgtEl>
                                          <p:spTgt spid="23"/>
                                        </p:tgtEl>
                                        <p:attrNameLst>
                                          <p:attrName>ppt_x</p:attrName>
                                        </p:attrNameLst>
                                      </p:cBhvr>
                                      <p:tavLst>
                                        <p:tav tm="0">
                                          <p:val>
                                            <p:strVal val="#ppt_x"/>
                                          </p:val>
                                        </p:tav>
                                        <p:tav tm="100000">
                                          <p:val>
                                            <p:strVal val="#ppt_x"/>
                                          </p:val>
                                        </p:tav>
                                      </p:tavLst>
                                    </p:anim>
                                    <p:anim calcmode="lin" valueType="num">
                                      <p:cBhvr additive="base">
                                        <p:cTn id="10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1" fill="hold" display="0">
                  <p:stCondLst>
                    <p:cond delay="indefinite"/>
                  </p:stCondLst>
                  <p:endCondLst>
                    <p:cond evt="onStopAudio" delay="0">
                      <p:tgtEl>
                        <p:sldTgt/>
                      </p:tgtEl>
                    </p:cond>
                  </p:endCondLst>
                </p:cTn>
                <p:tgtEl>
                  <p:spTgt spid="32"/>
                </p:tgtEl>
              </p:cMediaNode>
            </p:audio>
          </p:childTnLst>
        </p:cTn>
      </p:par>
    </p:tnLst>
    <p:bldLst>
      <p:bldP spid="2" grpId="0"/>
      <p:bldP spid="3" grpId="0" build="p"/>
      <p:bldP spid="6" grpId="0" animBg="1"/>
      <p:bldP spid="11" grpId="0" animBg="1"/>
      <p:bldP spid="13" grpId="0" animBg="1"/>
      <p:bldP spid="14" grpId="0" animBg="1"/>
      <p:bldP spid="15" grpId="0" animBg="1"/>
      <p:bldP spid="16" grpId="0" animBg="1"/>
      <p:bldP spid="17" grpId="0" animBg="1"/>
      <p:bldP spid="9" grpId="0"/>
      <p:bldP spid="18" grpId="0"/>
      <p:bldP spid="19" grpId="0"/>
      <p:bldP spid="20" grpId="0"/>
      <p:bldP spid="21" grpId="0"/>
      <p:bldP spid="22" grpId="0"/>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A809AD68-F417-4E67-9678-73511B3C1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C82463D-4B43-4260-8C32-CCAF3EE12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Freeform: Shape 37">
            <a:extLst>
              <a:ext uri="{FF2B5EF4-FFF2-40B4-BE49-F238E27FC236}">
                <a16:creationId xmlns:a16="http://schemas.microsoft.com/office/drawing/2014/main" id="{BBF8B105-F62D-484A-8927-E10D211C5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489434" cy="6366844"/>
          </a:xfrm>
          <a:custGeom>
            <a:avLst/>
            <a:gdLst>
              <a:gd name="connsiteX0" fmla="*/ 0 w 7590901"/>
              <a:gd name="connsiteY0" fmla="*/ 0 h 6538294"/>
              <a:gd name="connsiteX1" fmla="*/ 7191266 w 7590901"/>
              <a:gd name="connsiteY1" fmla="*/ 0 h 6538294"/>
              <a:gd name="connsiteX2" fmla="*/ 7311243 w 7590901"/>
              <a:gd name="connsiteY2" fmla="*/ 212603 h 6538294"/>
              <a:gd name="connsiteX3" fmla="*/ 7342042 w 7590901"/>
              <a:gd name="connsiteY3" fmla="*/ 3217998 h 6538294"/>
              <a:gd name="connsiteX4" fmla="*/ 5919620 w 7590901"/>
              <a:gd name="connsiteY4" fmla="*/ 5633639 h 6538294"/>
              <a:gd name="connsiteX5" fmla="*/ 5498263 w 7590901"/>
              <a:gd name="connsiteY5" fmla="*/ 5849099 h 6538294"/>
              <a:gd name="connsiteX6" fmla="*/ 3281614 w 7590901"/>
              <a:gd name="connsiteY6" fmla="*/ 6538294 h 6538294"/>
              <a:gd name="connsiteX7" fmla="*/ 1154904 w 7590901"/>
              <a:gd name="connsiteY7" fmla="*/ 5670925 h 6538294"/>
              <a:gd name="connsiteX8" fmla="*/ 17020 w 7590901"/>
              <a:gd name="connsiteY8" fmla="*/ 4853280 h 6538294"/>
              <a:gd name="connsiteX9" fmla="*/ 0 w 7590901"/>
              <a:gd name="connsiteY9" fmla="*/ 4835402 h 6538294"/>
              <a:gd name="connsiteX0" fmla="*/ 0 w 7590901"/>
              <a:gd name="connsiteY0" fmla="*/ 0 h 6548704"/>
              <a:gd name="connsiteX1" fmla="*/ 7191266 w 7590901"/>
              <a:gd name="connsiteY1" fmla="*/ 0 h 6548704"/>
              <a:gd name="connsiteX2" fmla="*/ 7311243 w 7590901"/>
              <a:gd name="connsiteY2" fmla="*/ 212603 h 6548704"/>
              <a:gd name="connsiteX3" fmla="*/ 7342042 w 7590901"/>
              <a:gd name="connsiteY3" fmla="*/ 3217998 h 6548704"/>
              <a:gd name="connsiteX4" fmla="*/ 5919620 w 7590901"/>
              <a:gd name="connsiteY4" fmla="*/ 5633639 h 6548704"/>
              <a:gd name="connsiteX5" fmla="*/ 5498263 w 7590901"/>
              <a:gd name="connsiteY5" fmla="*/ 5849099 h 6548704"/>
              <a:gd name="connsiteX6" fmla="*/ 3281614 w 7590901"/>
              <a:gd name="connsiteY6" fmla="*/ 6538294 h 6548704"/>
              <a:gd name="connsiteX7" fmla="*/ 1154904 w 7590901"/>
              <a:gd name="connsiteY7" fmla="*/ 5670925 h 6548704"/>
              <a:gd name="connsiteX8" fmla="*/ 17020 w 7590901"/>
              <a:gd name="connsiteY8" fmla="*/ 4853280 h 6548704"/>
              <a:gd name="connsiteX9" fmla="*/ 0 w 7590901"/>
              <a:gd name="connsiteY9" fmla="*/ 4835402 h 6548704"/>
              <a:gd name="connsiteX10" fmla="*/ 0 w 7590901"/>
              <a:gd name="connsiteY10" fmla="*/ 0 h 6548704"/>
              <a:gd name="connsiteX0" fmla="*/ 0 w 7590901"/>
              <a:gd name="connsiteY0" fmla="*/ 0 h 6373318"/>
              <a:gd name="connsiteX1" fmla="*/ 7191266 w 7590901"/>
              <a:gd name="connsiteY1" fmla="*/ 0 h 6373318"/>
              <a:gd name="connsiteX2" fmla="*/ 7311243 w 7590901"/>
              <a:gd name="connsiteY2" fmla="*/ 212603 h 6373318"/>
              <a:gd name="connsiteX3" fmla="*/ 7342042 w 7590901"/>
              <a:gd name="connsiteY3" fmla="*/ 3217998 h 6373318"/>
              <a:gd name="connsiteX4" fmla="*/ 5919620 w 7590901"/>
              <a:gd name="connsiteY4" fmla="*/ 5633639 h 6373318"/>
              <a:gd name="connsiteX5" fmla="*/ 5498263 w 7590901"/>
              <a:gd name="connsiteY5" fmla="*/ 5849099 h 6373318"/>
              <a:gd name="connsiteX6" fmla="*/ 3160964 w 7590901"/>
              <a:gd name="connsiteY6" fmla="*/ 6366844 h 6373318"/>
              <a:gd name="connsiteX7" fmla="*/ 1154904 w 7590901"/>
              <a:gd name="connsiteY7" fmla="*/ 5670925 h 6373318"/>
              <a:gd name="connsiteX8" fmla="*/ 17020 w 7590901"/>
              <a:gd name="connsiteY8" fmla="*/ 4853280 h 6373318"/>
              <a:gd name="connsiteX9" fmla="*/ 0 w 7590901"/>
              <a:gd name="connsiteY9" fmla="*/ 4835402 h 6373318"/>
              <a:gd name="connsiteX10" fmla="*/ 0 w 7590901"/>
              <a:gd name="connsiteY10" fmla="*/ 0 h 6373318"/>
              <a:gd name="connsiteX0" fmla="*/ 0 w 7590901"/>
              <a:gd name="connsiteY0" fmla="*/ 0 h 6366878"/>
              <a:gd name="connsiteX1" fmla="*/ 7191266 w 7590901"/>
              <a:gd name="connsiteY1" fmla="*/ 0 h 6366878"/>
              <a:gd name="connsiteX2" fmla="*/ 7311243 w 7590901"/>
              <a:gd name="connsiteY2" fmla="*/ 212603 h 6366878"/>
              <a:gd name="connsiteX3" fmla="*/ 7342042 w 7590901"/>
              <a:gd name="connsiteY3" fmla="*/ 3217998 h 6366878"/>
              <a:gd name="connsiteX4" fmla="*/ 5919620 w 7590901"/>
              <a:gd name="connsiteY4" fmla="*/ 5633639 h 6366878"/>
              <a:gd name="connsiteX5" fmla="*/ 5498263 w 7590901"/>
              <a:gd name="connsiteY5" fmla="*/ 5849099 h 6366878"/>
              <a:gd name="connsiteX6" fmla="*/ 3160964 w 7590901"/>
              <a:gd name="connsiteY6" fmla="*/ 6366844 h 6366878"/>
              <a:gd name="connsiteX7" fmla="*/ 907254 w 7590901"/>
              <a:gd name="connsiteY7" fmla="*/ 5823325 h 6366878"/>
              <a:gd name="connsiteX8" fmla="*/ 17020 w 7590901"/>
              <a:gd name="connsiteY8" fmla="*/ 4853280 h 6366878"/>
              <a:gd name="connsiteX9" fmla="*/ 0 w 7590901"/>
              <a:gd name="connsiteY9" fmla="*/ 4835402 h 6366878"/>
              <a:gd name="connsiteX10" fmla="*/ 0 w 7590901"/>
              <a:gd name="connsiteY10" fmla="*/ 0 h 6366878"/>
              <a:gd name="connsiteX0" fmla="*/ 0 w 7590901"/>
              <a:gd name="connsiteY0" fmla="*/ 0 h 6366844"/>
              <a:gd name="connsiteX1" fmla="*/ 7191266 w 7590901"/>
              <a:gd name="connsiteY1" fmla="*/ 0 h 6366844"/>
              <a:gd name="connsiteX2" fmla="*/ 7311243 w 7590901"/>
              <a:gd name="connsiteY2" fmla="*/ 212603 h 6366844"/>
              <a:gd name="connsiteX3" fmla="*/ 7342042 w 7590901"/>
              <a:gd name="connsiteY3" fmla="*/ 3217998 h 6366844"/>
              <a:gd name="connsiteX4" fmla="*/ 5919620 w 7590901"/>
              <a:gd name="connsiteY4" fmla="*/ 5633639 h 6366844"/>
              <a:gd name="connsiteX5" fmla="*/ 3160964 w 7590901"/>
              <a:gd name="connsiteY5" fmla="*/ 6366844 h 6366844"/>
              <a:gd name="connsiteX6" fmla="*/ 907254 w 7590901"/>
              <a:gd name="connsiteY6" fmla="*/ 5823325 h 6366844"/>
              <a:gd name="connsiteX7" fmla="*/ 17020 w 7590901"/>
              <a:gd name="connsiteY7" fmla="*/ 4853280 h 6366844"/>
              <a:gd name="connsiteX8" fmla="*/ 0 w 7590901"/>
              <a:gd name="connsiteY8" fmla="*/ 4835402 h 6366844"/>
              <a:gd name="connsiteX9" fmla="*/ 0 w 7590901"/>
              <a:gd name="connsiteY9" fmla="*/ 0 h 6366844"/>
              <a:gd name="connsiteX0" fmla="*/ 0 w 7759671"/>
              <a:gd name="connsiteY0" fmla="*/ 85155 h 6451999"/>
              <a:gd name="connsiteX1" fmla="*/ 7191266 w 7759671"/>
              <a:gd name="connsiteY1" fmla="*/ 85155 h 6451999"/>
              <a:gd name="connsiteX2" fmla="*/ 7311243 w 7759671"/>
              <a:gd name="connsiteY2" fmla="*/ 297758 h 6451999"/>
              <a:gd name="connsiteX3" fmla="*/ 7342042 w 7759671"/>
              <a:gd name="connsiteY3" fmla="*/ 3303153 h 6451999"/>
              <a:gd name="connsiteX4" fmla="*/ 5919620 w 7759671"/>
              <a:gd name="connsiteY4" fmla="*/ 5718794 h 6451999"/>
              <a:gd name="connsiteX5" fmla="*/ 3160964 w 7759671"/>
              <a:gd name="connsiteY5" fmla="*/ 6451999 h 6451999"/>
              <a:gd name="connsiteX6" fmla="*/ 907254 w 7759671"/>
              <a:gd name="connsiteY6" fmla="*/ 5908480 h 6451999"/>
              <a:gd name="connsiteX7" fmla="*/ 17020 w 7759671"/>
              <a:gd name="connsiteY7" fmla="*/ 4938435 h 6451999"/>
              <a:gd name="connsiteX8" fmla="*/ 0 w 7759671"/>
              <a:gd name="connsiteY8" fmla="*/ 4920557 h 6451999"/>
              <a:gd name="connsiteX9" fmla="*/ 0 w 7759671"/>
              <a:gd name="connsiteY9" fmla="*/ 85155 h 6451999"/>
              <a:gd name="connsiteX0" fmla="*/ 0 w 7802548"/>
              <a:gd name="connsiteY0" fmla="*/ 0 h 6366844"/>
              <a:gd name="connsiteX1" fmla="*/ 7191266 w 7802548"/>
              <a:gd name="connsiteY1" fmla="*/ 0 h 6366844"/>
              <a:gd name="connsiteX2" fmla="*/ 7450943 w 7802548"/>
              <a:gd name="connsiteY2" fmla="*/ 1527053 h 6366844"/>
              <a:gd name="connsiteX3" fmla="*/ 7342042 w 7802548"/>
              <a:gd name="connsiteY3" fmla="*/ 3217998 h 6366844"/>
              <a:gd name="connsiteX4" fmla="*/ 5919620 w 7802548"/>
              <a:gd name="connsiteY4" fmla="*/ 5633639 h 6366844"/>
              <a:gd name="connsiteX5" fmla="*/ 3160964 w 7802548"/>
              <a:gd name="connsiteY5" fmla="*/ 6366844 h 6366844"/>
              <a:gd name="connsiteX6" fmla="*/ 907254 w 7802548"/>
              <a:gd name="connsiteY6" fmla="*/ 5823325 h 6366844"/>
              <a:gd name="connsiteX7" fmla="*/ 17020 w 7802548"/>
              <a:gd name="connsiteY7" fmla="*/ 4853280 h 6366844"/>
              <a:gd name="connsiteX8" fmla="*/ 0 w 7802548"/>
              <a:gd name="connsiteY8" fmla="*/ 4835402 h 6366844"/>
              <a:gd name="connsiteX9" fmla="*/ 0 w 7802548"/>
              <a:gd name="connsiteY9" fmla="*/ 0 h 6366844"/>
              <a:gd name="connsiteX0" fmla="*/ 0 w 7492936"/>
              <a:gd name="connsiteY0" fmla="*/ 0 h 6366844"/>
              <a:gd name="connsiteX1" fmla="*/ 7191266 w 7492936"/>
              <a:gd name="connsiteY1" fmla="*/ 0 h 6366844"/>
              <a:gd name="connsiteX2" fmla="*/ 7450943 w 7492936"/>
              <a:gd name="connsiteY2" fmla="*/ 1527053 h 6366844"/>
              <a:gd name="connsiteX3" fmla="*/ 7342042 w 7492936"/>
              <a:gd name="connsiteY3" fmla="*/ 3217998 h 6366844"/>
              <a:gd name="connsiteX4" fmla="*/ 5919620 w 7492936"/>
              <a:gd name="connsiteY4" fmla="*/ 5633639 h 6366844"/>
              <a:gd name="connsiteX5" fmla="*/ 3160964 w 7492936"/>
              <a:gd name="connsiteY5" fmla="*/ 6366844 h 6366844"/>
              <a:gd name="connsiteX6" fmla="*/ 907254 w 7492936"/>
              <a:gd name="connsiteY6" fmla="*/ 5823325 h 6366844"/>
              <a:gd name="connsiteX7" fmla="*/ 17020 w 7492936"/>
              <a:gd name="connsiteY7" fmla="*/ 4853280 h 6366844"/>
              <a:gd name="connsiteX8" fmla="*/ 0 w 7492936"/>
              <a:gd name="connsiteY8" fmla="*/ 4835402 h 6366844"/>
              <a:gd name="connsiteX9" fmla="*/ 0 w 7492936"/>
              <a:gd name="connsiteY9" fmla="*/ 0 h 6366844"/>
              <a:gd name="connsiteX0" fmla="*/ 0 w 7514955"/>
              <a:gd name="connsiteY0" fmla="*/ 0 h 6366844"/>
              <a:gd name="connsiteX1" fmla="*/ 7191266 w 7514955"/>
              <a:gd name="connsiteY1" fmla="*/ 0 h 6366844"/>
              <a:gd name="connsiteX2" fmla="*/ 7489043 w 7514955"/>
              <a:gd name="connsiteY2" fmla="*/ 1927103 h 6366844"/>
              <a:gd name="connsiteX3" fmla="*/ 7342042 w 7514955"/>
              <a:gd name="connsiteY3" fmla="*/ 3217998 h 6366844"/>
              <a:gd name="connsiteX4" fmla="*/ 5919620 w 7514955"/>
              <a:gd name="connsiteY4" fmla="*/ 5633639 h 6366844"/>
              <a:gd name="connsiteX5" fmla="*/ 3160964 w 7514955"/>
              <a:gd name="connsiteY5" fmla="*/ 6366844 h 6366844"/>
              <a:gd name="connsiteX6" fmla="*/ 907254 w 7514955"/>
              <a:gd name="connsiteY6" fmla="*/ 5823325 h 6366844"/>
              <a:gd name="connsiteX7" fmla="*/ 17020 w 7514955"/>
              <a:gd name="connsiteY7" fmla="*/ 4853280 h 6366844"/>
              <a:gd name="connsiteX8" fmla="*/ 0 w 7514955"/>
              <a:gd name="connsiteY8" fmla="*/ 4835402 h 6366844"/>
              <a:gd name="connsiteX9" fmla="*/ 0 w 7514955"/>
              <a:gd name="connsiteY9" fmla="*/ 0 h 6366844"/>
              <a:gd name="connsiteX0" fmla="*/ 0 w 7489434"/>
              <a:gd name="connsiteY0" fmla="*/ 0 h 6366844"/>
              <a:gd name="connsiteX1" fmla="*/ 7191266 w 7489434"/>
              <a:gd name="connsiteY1" fmla="*/ 0 h 6366844"/>
              <a:gd name="connsiteX2" fmla="*/ 7489043 w 7489434"/>
              <a:gd name="connsiteY2" fmla="*/ 1927103 h 6366844"/>
              <a:gd name="connsiteX3" fmla="*/ 7221392 w 7489434"/>
              <a:gd name="connsiteY3" fmla="*/ 3491048 h 6366844"/>
              <a:gd name="connsiteX4" fmla="*/ 5919620 w 7489434"/>
              <a:gd name="connsiteY4" fmla="*/ 5633639 h 6366844"/>
              <a:gd name="connsiteX5" fmla="*/ 3160964 w 7489434"/>
              <a:gd name="connsiteY5" fmla="*/ 6366844 h 6366844"/>
              <a:gd name="connsiteX6" fmla="*/ 907254 w 7489434"/>
              <a:gd name="connsiteY6" fmla="*/ 5823325 h 6366844"/>
              <a:gd name="connsiteX7" fmla="*/ 17020 w 7489434"/>
              <a:gd name="connsiteY7" fmla="*/ 4853280 h 6366844"/>
              <a:gd name="connsiteX8" fmla="*/ 0 w 7489434"/>
              <a:gd name="connsiteY8" fmla="*/ 4835402 h 6366844"/>
              <a:gd name="connsiteX9" fmla="*/ 0 w 7489434"/>
              <a:gd name="connsiteY9" fmla="*/ 0 h 6366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89434" h="6366844">
                <a:moveTo>
                  <a:pt x="0" y="0"/>
                </a:moveTo>
                <a:lnTo>
                  <a:pt x="7191266" y="0"/>
                </a:lnTo>
                <a:cubicBezTo>
                  <a:pt x="7406507" y="778384"/>
                  <a:pt x="7484022" y="1345262"/>
                  <a:pt x="7489043" y="1927103"/>
                </a:cubicBezTo>
                <a:cubicBezTo>
                  <a:pt x="7494064" y="2508944"/>
                  <a:pt x="7453329" y="2587542"/>
                  <a:pt x="7221392" y="3491048"/>
                </a:cubicBezTo>
                <a:cubicBezTo>
                  <a:pt x="6915339" y="4624977"/>
                  <a:pt x="6549842" y="5133661"/>
                  <a:pt x="5919620" y="5633639"/>
                </a:cubicBezTo>
                <a:cubicBezTo>
                  <a:pt x="5222774" y="6158447"/>
                  <a:pt x="3996358" y="6335230"/>
                  <a:pt x="3160964" y="6366844"/>
                </a:cubicBezTo>
                <a:cubicBezTo>
                  <a:pt x="2395796" y="6362548"/>
                  <a:pt x="1795044" y="6346784"/>
                  <a:pt x="907254" y="5823325"/>
                </a:cubicBezTo>
                <a:cubicBezTo>
                  <a:pt x="481369" y="5596815"/>
                  <a:pt x="346798" y="5173363"/>
                  <a:pt x="17020" y="4853280"/>
                </a:cubicBezTo>
                <a:lnTo>
                  <a:pt x="0" y="483540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3A268C-A93D-2C46-BF28-6FACFD481205}"/>
              </a:ext>
            </a:extLst>
          </p:cNvPr>
          <p:cNvSpPr>
            <a:spLocks noGrp="1"/>
          </p:cNvSpPr>
          <p:nvPr>
            <p:ph type="title"/>
          </p:nvPr>
        </p:nvSpPr>
        <p:spPr>
          <a:xfrm>
            <a:off x="720000" y="728663"/>
            <a:ext cx="5015638" cy="2803071"/>
          </a:xfrm>
        </p:spPr>
        <p:txBody>
          <a:bodyPr vert="horz" wrap="square" lIns="0" tIns="0" rIns="0" bIns="0" rtlCol="0" anchor="ctr" anchorCtr="0">
            <a:normAutofit/>
          </a:bodyPr>
          <a:lstStyle/>
          <a:p>
            <a:pPr algn="ctr"/>
            <a:r>
              <a:rPr lang="en-US" sz="5600" spc="-100" dirty="0"/>
              <a:t>WHAT IS HEALTH AND WELLBEING</a:t>
            </a:r>
          </a:p>
        </p:txBody>
      </p:sp>
      <p:grpSp>
        <p:nvGrpSpPr>
          <p:cNvPr id="40" name="Group 39">
            <a:extLst>
              <a:ext uri="{FF2B5EF4-FFF2-40B4-BE49-F238E27FC236}">
                <a16:creationId xmlns:a16="http://schemas.microsoft.com/office/drawing/2014/main" id="{B93719EA-D02F-496F-A7CD-EE1E9171DE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5063" y="1460855"/>
            <a:ext cx="4904299" cy="5511445"/>
            <a:chOff x="6435063" y="1460855"/>
            <a:chExt cx="4904299" cy="5511445"/>
          </a:xfrm>
        </p:grpSpPr>
        <p:sp>
          <p:nvSpPr>
            <p:cNvPr id="41" name="Freeform 79">
              <a:extLst>
                <a:ext uri="{FF2B5EF4-FFF2-40B4-BE49-F238E27FC236}">
                  <a16:creationId xmlns:a16="http://schemas.microsoft.com/office/drawing/2014/main" id="{CBD2987F-A4BA-402F-B1F1-77C231CC2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671651" y="5894855"/>
              <a:ext cx="667711" cy="1077445"/>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2" name="Freeform 80">
              <a:extLst>
                <a:ext uri="{FF2B5EF4-FFF2-40B4-BE49-F238E27FC236}">
                  <a16:creationId xmlns:a16="http://schemas.microsoft.com/office/drawing/2014/main" id="{7B166F2A-318D-431D-95DC-7E8115D1B9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435063" y="3856192"/>
              <a:ext cx="895341" cy="460318"/>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3" name="Freeform 82">
              <a:extLst>
                <a:ext uri="{FF2B5EF4-FFF2-40B4-BE49-F238E27FC236}">
                  <a16:creationId xmlns:a16="http://schemas.microsoft.com/office/drawing/2014/main" id="{FD4F9B87-D7AE-46F1-8527-6E8845328A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755114" y="1460855"/>
              <a:ext cx="500784" cy="910515"/>
            </a:xfrm>
            <a:custGeom>
              <a:avLst/>
              <a:gdLst>
                <a:gd name="T0" fmla="*/ 3 w 37"/>
                <a:gd name="T1" fmla="*/ 28 h 67"/>
                <a:gd name="T2" fmla="*/ 4 w 37"/>
                <a:gd name="T3" fmla="*/ 19 h 67"/>
                <a:gd name="T4" fmla="*/ 5 w 37"/>
                <a:gd name="T5" fmla="*/ 12 h 67"/>
                <a:gd name="T6" fmla="*/ 13 w 37"/>
                <a:gd name="T7" fmla="*/ 1 h 67"/>
                <a:gd name="T8" fmla="*/ 25 w 37"/>
                <a:gd name="T9" fmla="*/ 1 h 67"/>
                <a:gd name="T10" fmla="*/ 35 w 37"/>
                <a:gd name="T11" fmla="*/ 7 h 67"/>
                <a:gd name="T12" fmla="*/ 33 w 37"/>
                <a:gd name="T13" fmla="*/ 47 h 67"/>
                <a:gd name="T14" fmla="*/ 24 w 37"/>
                <a:gd name="T15" fmla="*/ 65 h 67"/>
                <a:gd name="T16" fmla="*/ 13 w 37"/>
                <a:gd name="T17" fmla="*/ 66 h 67"/>
                <a:gd name="T18" fmla="*/ 2 w 37"/>
                <a:gd name="T19" fmla="*/ 60 h 67"/>
                <a:gd name="T20" fmla="*/ 1 w 37"/>
                <a:gd name="T21" fmla="*/ 48 h 67"/>
                <a:gd name="T22" fmla="*/ 3 w 37"/>
                <a:gd name="T23"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67">
                  <a:moveTo>
                    <a:pt x="3" y="28"/>
                  </a:moveTo>
                  <a:cubicBezTo>
                    <a:pt x="3" y="25"/>
                    <a:pt x="4" y="20"/>
                    <a:pt x="4" y="19"/>
                  </a:cubicBezTo>
                  <a:cubicBezTo>
                    <a:pt x="5" y="12"/>
                    <a:pt x="5" y="12"/>
                    <a:pt x="5" y="12"/>
                  </a:cubicBezTo>
                  <a:cubicBezTo>
                    <a:pt x="7" y="6"/>
                    <a:pt x="10" y="3"/>
                    <a:pt x="13" y="1"/>
                  </a:cubicBezTo>
                  <a:cubicBezTo>
                    <a:pt x="16" y="0"/>
                    <a:pt x="20" y="0"/>
                    <a:pt x="25" y="1"/>
                  </a:cubicBezTo>
                  <a:cubicBezTo>
                    <a:pt x="30" y="2"/>
                    <a:pt x="34" y="4"/>
                    <a:pt x="35" y="7"/>
                  </a:cubicBezTo>
                  <a:cubicBezTo>
                    <a:pt x="37" y="11"/>
                    <a:pt x="33" y="43"/>
                    <a:pt x="33" y="47"/>
                  </a:cubicBezTo>
                  <a:cubicBezTo>
                    <a:pt x="32" y="57"/>
                    <a:pt x="30" y="63"/>
                    <a:pt x="24" y="65"/>
                  </a:cubicBezTo>
                  <a:cubicBezTo>
                    <a:pt x="21" y="67"/>
                    <a:pt x="17" y="67"/>
                    <a:pt x="13" y="66"/>
                  </a:cubicBezTo>
                  <a:cubicBezTo>
                    <a:pt x="8" y="66"/>
                    <a:pt x="4" y="64"/>
                    <a:pt x="2" y="60"/>
                  </a:cubicBezTo>
                  <a:cubicBezTo>
                    <a:pt x="1" y="57"/>
                    <a:pt x="0" y="53"/>
                    <a:pt x="1" y="48"/>
                  </a:cubicBezTo>
                  <a:cubicBezTo>
                    <a:pt x="1" y="48"/>
                    <a:pt x="3" y="30"/>
                    <a:pt x="3" y="2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4" name="Freeform 83">
              <a:extLst>
                <a:ext uri="{FF2B5EF4-FFF2-40B4-BE49-F238E27FC236}">
                  <a16:creationId xmlns:a16="http://schemas.microsoft.com/office/drawing/2014/main" id="{0A64E149-2F86-413C-93C2-0BF5E3B473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963820" y="1482445"/>
              <a:ext cx="515958" cy="910515"/>
            </a:xfrm>
            <a:custGeom>
              <a:avLst/>
              <a:gdLst>
                <a:gd name="T0" fmla="*/ 36 w 38"/>
                <a:gd name="T1" fmla="*/ 58 h 67"/>
                <a:gd name="T2" fmla="*/ 33 w 38"/>
                <a:gd name="T3" fmla="*/ 63 h 67"/>
                <a:gd name="T4" fmla="*/ 27 w 38"/>
                <a:gd name="T5" fmla="*/ 65 h 67"/>
                <a:gd name="T6" fmla="*/ 24 w 38"/>
                <a:gd name="T7" fmla="*/ 66 h 67"/>
                <a:gd name="T8" fmla="*/ 16 w 38"/>
                <a:gd name="T9" fmla="*/ 65 h 67"/>
                <a:gd name="T10" fmla="*/ 9 w 38"/>
                <a:gd name="T11" fmla="*/ 59 h 67"/>
                <a:gd name="T12" fmla="*/ 6 w 38"/>
                <a:gd name="T13" fmla="*/ 48 h 67"/>
                <a:gd name="T14" fmla="*/ 5 w 38"/>
                <a:gd name="T15" fmla="*/ 37 h 67"/>
                <a:gd name="T16" fmla="*/ 2 w 38"/>
                <a:gd name="T17" fmla="*/ 22 h 67"/>
                <a:gd name="T18" fmla="*/ 1 w 38"/>
                <a:gd name="T19" fmla="*/ 9 h 67"/>
                <a:gd name="T20" fmla="*/ 13 w 38"/>
                <a:gd name="T21" fmla="*/ 1 h 67"/>
                <a:gd name="T22" fmla="*/ 23 w 38"/>
                <a:gd name="T23" fmla="*/ 2 h 67"/>
                <a:gd name="T24" fmla="*/ 28 w 38"/>
                <a:gd name="T25" fmla="*/ 6 h 67"/>
                <a:gd name="T26" fmla="*/ 32 w 38"/>
                <a:gd name="T27" fmla="*/ 14 h 67"/>
                <a:gd name="T28" fmla="*/ 37 w 38"/>
                <a:gd name="T29" fmla="*/ 46 h 67"/>
                <a:gd name="T30" fmla="*/ 36 w 38"/>
                <a:gd name="T31" fmla="*/ 5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8" h="67">
                  <a:moveTo>
                    <a:pt x="36" y="58"/>
                  </a:moveTo>
                  <a:cubicBezTo>
                    <a:pt x="35" y="60"/>
                    <a:pt x="34" y="62"/>
                    <a:pt x="33" y="63"/>
                  </a:cubicBezTo>
                  <a:cubicBezTo>
                    <a:pt x="31" y="64"/>
                    <a:pt x="29" y="64"/>
                    <a:pt x="27" y="65"/>
                  </a:cubicBezTo>
                  <a:cubicBezTo>
                    <a:pt x="26" y="65"/>
                    <a:pt x="25" y="66"/>
                    <a:pt x="24" y="66"/>
                  </a:cubicBezTo>
                  <a:cubicBezTo>
                    <a:pt x="21" y="67"/>
                    <a:pt x="18" y="67"/>
                    <a:pt x="16" y="65"/>
                  </a:cubicBezTo>
                  <a:cubicBezTo>
                    <a:pt x="13" y="64"/>
                    <a:pt x="11" y="62"/>
                    <a:pt x="9" y="59"/>
                  </a:cubicBezTo>
                  <a:cubicBezTo>
                    <a:pt x="7" y="56"/>
                    <a:pt x="6" y="52"/>
                    <a:pt x="6" y="48"/>
                  </a:cubicBezTo>
                  <a:cubicBezTo>
                    <a:pt x="5" y="37"/>
                    <a:pt x="5" y="37"/>
                    <a:pt x="5" y="37"/>
                  </a:cubicBezTo>
                  <a:cubicBezTo>
                    <a:pt x="2" y="22"/>
                    <a:pt x="2" y="22"/>
                    <a:pt x="2" y="22"/>
                  </a:cubicBezTo>
                  <a:cubicBezTo>
                    <a:pt x="0" y="16"/>
                    <a:pt x="0" y="12"/>
                    <a:pt x="1" y="9"/>
                  </a:cubicBezTo>
                  <a:cubicBezTo>
                    <a:pt x="3" y="5"/>
                    <a:pt x="7" y="1"/>
                    <a:pt x="13" y="1"/>
                  </a:cubicBezTo>
                  <a:cubicBezTo>
                    <a:pt x="18" y="0"/>
                    <a:pt x="21" y="2"/>
                    <a:pt x="23" y="2"/>
                  </a:cubicBezTo>
                  <a:cubicBezTo>
                    <a:pt x="25" y="3"/>
                    <a:pt x="26" y="4"/>
                    <a:pt x="28" y="6"/>
                  </a:cubicBezTo>
                  <a:cubicBezTo>
                    <a:pt x="29" y="8"/>
                    <a:pt x="30" y="10"/>
                    <a:pt x="32" y="14"/>
                  </a:cubicBezTo>
                  <a:cubicBezTo>
                    <a:pt x="33" y="18"/>
                    <a:pt x="37" y="46"/>
                    <a:pt x="37" y="46"/>
                  </a:cubicBezTo>
                  <a:cubicBezTo>
                    <a:pt x="38" y="52"/>
                    <a:pt x="37" y="56"/>
                    <a:pt x="36" y="5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5" name="Freeform 84">
              <a:extLst>
                <a:ext uri="{FF2B5EF4-FFF2-40B4-BE49-F238E27FC236}">
                  <a16:creationId xmlns:a16="http://schemas.microsoft.com/office/drawing/2014/main" id="{E51589B8-3446-4DB9-B618-03572D0569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185417" y="5361771"/>
              <a:ext cx="773940" cy="814407"/>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6" name="Freeform 85">
              <a:extLst>
                <a:ext uri="{FF2B5EF4-FFF2-40B4-BE49-F238E27FC236}">
                  <a16:creationId xmlns:a16="http://schemas.microsoft.com/office/drawing/2014/main" id="{086CD619-1177-46D3-BF36-0ACB3A50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879512" y="5973150"/>
              <a:ext cx="485608" cy="885225"/>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7" name="Freeform 87">
              <a:extLst>
                <a:ext uri="{FF2B5EF4-FFF2-40B4-BE49-F238E27FC236}">
                  <a16:creationId xmlns:a16="http://schemas.microsoft.com/office/drawing/2014/main" id="{CF8DB45E-0D5E-4FE2-93F2-A7FB182632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232755" y="2056731"/>
              <a:ext cx="748646" cy="804290"/>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25" name="Graphic 5" descr="Stethoscope">
            <a:extLst>
              <a:ext uri="{FF2B5EF4-FFF2-40B4-BE49-F238E27FC236}">
                <a16:creationId xmlns:a16="http://schemas.microsoft.com/office/drawing/2014/main" id="{16BFB284-14FE-A548-9965-DCAF2A22EBD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20000" y="4281295"/>
            <a:ext cx="1431600" cy="1431600"/>
          </a:xfrm>
          <a:custGeom>
            <a:avLst/>
            <a:gdLst/>
            <a:ahLst/>
            <a:cxnLst/>
            <a:rect l="l" t="t" r="r" b="b"/>
            <a:pathLst>
              <a:path w="1431600" h="2281809">
                <a:moveTo>
                  <a:pt x="0" y="0"/>
                </a:moveTo>
                <a:lnTo>
                  <a:pt x="1431600" y="0"/>
                </a:lnTo>
                <a:lnTo>
                  <a:pt x="1431600" y="2281809"/>
                </a:lnTo>
                <a:lnTo>
                  <a:pt x="0" y="2281809"/>
                </a:lnTo>
                <a:close/>
              </a:path>
            </a:pathLst>
          </a:custGeom>
        </p:spPr>
      </p:pic>
      <p:pic>
        <p:nvPicPr>
          <p:cNvPr id="26" name="Graphic 25" descr="Health">
            <a:extLst>
              <a:ext uri="{FF2B5EF4-FFF2-40B4-BE49-F238E27FC236}">
                <a16:creationId xmlns:a16="http://schemas.microsoft.com/office/drawing/2014/main" id="{8BF497B6-1B60-9E4F-B68A-B60C8108EF0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511600" y="4281295"/>
            <a:ext cx="1431600" cy="1431600"/>
          </a:xfrm>
          <a:custGeom>
            <a:avLst/>
            <a:gdLst/>
            <a:ahLst/>
            <a:cxnLst/>
            <a:rect l="l" t="t" r="r" b="b"/>
            <a:pathLst>
              <a:path w="1431600" h="2281809">
                <a:moveTo>
                  <a:pt x="0" y="0"/>
                </a:moveTo>
                <a:lnTo>
                  <a:pt x="1431600" y="0"/>
                </a:lnTo>
                <a:lnTo>
                  <a:pt x="1431600" y="2281809"/>
                </a:lnTo>
                <a:lnTo>
                  <a:pt x="0" y="2281809"/>
                </a:lnTo>
                <a:close/>
              </a:path>
            </a:pathLst>
          </a:custGeom>
        </p:spPr>
      </p:pic>
      <p:pic>
        <p:nvPicPr>
          <p:cNvPr id="27" name="Graphic 26" descr="Hospital First Aid">
            <a:extLst>
              <a:ext uri="{FF2B5EF4-FFF2-40B4-BE49-F238E27FC236}">
                <a16:creationId xmlns:a16="http://schemas.microsoft.com/office/drawing/2014/main" id="{36A3B5E6-3D4F-B94B-8A13-AE2F1212C28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303200" y="4280876"/>
            <a:ext cx="1432438" cy="1432438"/>
          </a:xfrm>
          <a:custGeom>
            <a:avLst/>
            <a:gdLst/>
            <a:ahLst/>
            <a:cxnLst/>
            <a:rect l="l" t="t" r="r" b="b"/>
            <a:pathLst>
              <a:path w="1432438" h="2281809">
                <a:moveTo>
                  <a:pt x="0" y="0"/>
                </a:moveTo>
                <a:lnTo>
                  <a:pt x="1432438" y="0"/>
                </a:lnTo>
                <a:lnTo>
                  <a:pt x="1432438" y="2281809"/>
                </a:lnTo>
                <a:lnTo>
                  <a:pt x="0" y="2281809"/>
                </a:lnTo>
                <a:close/>
              </a:path>
            </a:pathLst>
          </a:custGeom>
        </p:spPr>
      </p:pic>
      <p:pic>
        <p:nvPicPr>
          <p:cNvPr id="28" name="Audio 27">
            <a:hlinkClick r:id="" action="ppaction://media"/>
            <a:extLst>
              <a:ext uri="{FF2B5EF4-FFF2-40B4-BE49-F238E27FC236}">
                <a16:creationId xmlns:a16="http://schemas.microsoft.com/office/drawing/2014/main" id="{7B7D1C20-86EA-1546-B0BE-F188AE8DBCA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189711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985">
        <p159:morph option="byObject"/>
      </p:transition>
    </mc:Choice>
    <mc:Fallback>
      <p:transition spd="slow" advTm="59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F93A13E-6221-5A43-8FEB-4B65FAF78905}"/>
              </a:ext>
            </a:extLst>
          </p:cNvPr>
          <p:cNvSpPr/>
          <p:nvPr/>
        </p:nvSpPr>
        <p:spPr>
          <a:xfrm>
            <a:off x="0" y="6294405"/>
            <a:ext cx="12192000" cy="563595"/>
          </a:xfrm>
          <a:prstGeom prst="rect">
            <a:avLst/>
          </a:prstGeom>
          <a:solidFill>
            <a:srgbClr val="0B27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B32E19E1-BAE0-9F48-832C-260A0C8B1BBB}"/>
              </a:ext>
            </a:extLst>
          </p:cNvPr>
          <p:cNvSpPr/>
          <p:nvPr/>
        </p:nvSpPr>
        <p:spPr>
          <a:xfrm>
            <a:off x="7742812" y="411678"/>
            <a:ext cx="2452970" cy="1983183"/>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2" name="Oval 11">
            <a:extLst>
              <a:ext uri="{FF2B5EF4-FFF2-40B4-BE49-F238E27FC236}">
                <a16:creationId xmlns:a16="http://schemas.microsoft.com/office/drawing/2014/main" id="{6E339CA3-993E-7749-A940-2FC357089584}"/>
              </a:ext>
            </a:extLst>
          </p:cNvPr>
          <p:cNvSpPr/>
          <p:nvPr/>
        </p:nvSpPr>
        <p:spPr>
          <a:xfrm>
            <a:off x="1658155" y="411678"/>
            <a:ext cx="2452970" cy="1983183"/>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0" name="Rectangle 9" descr="Brain in head">
            <a:extLst>
              <a:ext uri="{FF2B5EF4-FFF2-40B4-BE49-F238E27FC236}">
                <a16:creationId xmlns:a16="http://schemas.microsoft.com/office/drawing/2014/main" id="{A79A5BAE-603D-D741-A766-6BB455F0FDFF}"/>
              </a:ext>
            </a:extLst>
          </p:cNvPr>
          <p:cNvSpPr/>
          <p:nvPr/>
        </p:nvSpPr>
        <p:spPr>
          <a:xfrm>
            <a:off x="8071896" y="738106"/>
            <a:ext cx="1794802" cy="1306030"/>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3" name="TextBox 12">
            <a:extLst>
              <a:ext uri="{FF2B5EF4-FFF2-40B4-BE49-F238E27FC236}">
                <a16:creationId xmlns:a16="http://schemas.microsoft.com/office/drawing/2014/main" id="{E34D6B38-6D2D-7140-8820-11EC6B3A71C4}"/>
              </a:ext>
            </a:extLst>
          </p:cNvPr>
          <p:cNvSpPr txBox="1"/>
          <p:nvPr/>
        </p:nvSpPr>
        <p:spPr>
          <a:xfrm>
            <a:off x="526094" y="2531656"/>
            <a:ext cx="4717092" cy="3216265"/>
          </a:xfrm>
          <a:prstGeom prst="rect">
            <a:avLst/>
          </a:prstGeom>
          <a:noFill/>
        </p:spPr>
        <p:txBody>
          <a:bodyPr wrap="square" rtlCol="0">
            <a:spAutoFit/>
          </a:bodyPr>
          <a:lstStyle/>
          <a:p>
            <a:pPr algn="ctr"/>
            <a:r>
              <a:rPr lang="en-US" sz="2900" u="sng" dirty="0">
                <a:latin typeface="+mj-lt"/>
              </a:rPr>
              <a:t>HEALTH</a:t>
            </a:r>
          </a:p>
          <a:p>
            <a:pPr algn="ctr"/>
            <a:endParaRPr lang="en-US" sz="2900" dirty="0">
              <a:latin typeface="+mj-lt"/>
            </a:endParaRPr>
          </a:p>
          <a:p>
            <a:pPr algn="ctr"/>
            <a:r>
              <a:rPr lang="en-US" sz="2900" dirty="0">
                <a:latin typeface="+mj-lt"/>
              </a:rPr>
              <a:t>“the state of complete mental and physical well-being of an individual, not merely the absence of disease or illness”</a:t>
            </a:r>
          </a:p>
        </p:txBody>
      </p:sp>
      <p:sp>
        <p:nvSpPr>
          <p:cNvPr id="14" name="TextBox 13">
            <a:extLst>
              <a:ext uri="{FF2B5EF4-FFF2-40B4-BE49-F238E27FC236}">
                <a16:creationId xmlns:a16="http://schemas.microsoft.com/office/drawing/2014/main" id="{69447379-C084-DB49-9A56-C68B999A27BE}"/>
              </a:ext>
            </a:extLst>
          </p:cNvPr>
          <p:cNvSpPr txBox="1"/>
          <p:nvPr/>
        </p:nvSpPr>
        <p:spPr>
          <a:xfrm>
            <a:off x="6087256" y="2531656"/>
            <a:ext cx="5764082" cy="3662541"/>
          </a:xfrm>
          <a:prstGeom prst="rect">
            <a:avLst/>
          </a:prstGeom>
          <a:noFill/>
        </p:spPr>
        <p:txBody>
          <a:bodyPr wrap="square" rtlCol="0">
            <a:spAutoFit/>
          </a:bodyPr>
          <a:lstStyle/>
          <a:p>
            <a:pPr algn="ctr"/>
            <a:r>
              <a:rPr lang="en-US" sz="2900" u="sng" dirty="0">
                <a:latin typeface="+mj-lt"/>
              </a:rPr>
              <a:t>WELL-BEING</a:t>
            </a:r>
          </a:p>
          <a:p>
            <a:pPr algn="ctr"/>
            <a:endParaRPr lang="en-US" sz="2900" dirty="0">
              <a:latin typeface="+mj-lt"/>
            </a:endParaRPr>
          </a:p>
          <a:p>
            <a:pPr algn="ctr"/>
            <a:r>
              <a:rPr lang="en-US" sz="2900" dirty="0">
                <a:latin typeface="+mj-lt"/>
              </a:rPr>
              <a:t>“the positive feeling that accompanies a lack of ill health and illness, and is associated with the achievement of personal goals and a sense of being well and feeling good”</a:t>
            </a:r>
          </a:p>
        </p:txBody>
      </p:sp>
      <p:sp>
        <p:nvSpPr>
          <p:cNvPr id="11" name="Rectangle 10" descr="Doctor">
            <a:extLst>
              <a:ext uri="{FF2B5EF4-FFF2-40B4-BE49-F238E27FC236}">
                <a16:creationId xmlns:a16="http://schemas.microsoft.com/office/drawing/2014/main" id="{F5BC4E33-E3E6-5A4F-A9BB-3D69A3FCE469}"/>
              </a:ext>
            </a:extLst>
          </p:cNvPr>
          <p:cNvSpPr/>
          <p:nvPr/>
        </p:nvSpPr>
        <p:spPr>
          <a:xfrm>
            <a:off x="2143112" y="725592"/>
            <a:ext cx="1483055" cy="133105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2A840A0F-D7B8-FD46-B299-0BDCC9B8C6E6}"/>
              </a:ext>
            </a:extLst>
          </p:cNvPr>
          <p:cNvSpPr txBox="1"/>
          <p:nvPr/>
        </p:nvSpPr>
        <p:spPr>
          <a:xfrm>
            <a:off x="100208" y="6391536"/>
            <a:ext cx="12192000" cy="369332"/>
          </a:xfrm>
          <a:prstGeom prst="rect">
            <a:avLst/>
          </a:prstGeom>
          <a:noFill/>
        </p:spPr>
        <p:txBody>
          <a:bodyPr wrap="square" rtlCol="0">
            <a:spAutoFit/>
          </a:bodyPr>
          <a:lstStyle/>
          <a:p>
            <a:r>
              <a:rPr lang="en-US" dirty="0"/>
              <a:t>Naidoo, J., Wills, J. (2016, pp. 3-5)</a:t>
            </a:r>
          </a:p>
        </p:txBody>
      </p:sp>
      <p:pic>
        <p:nvPicPr>
          <p:cNvPr id="21" name="Audio 20">
            <a:hlinkClick r:id="" action="ppaction://media"/>
            <a:extLst>
              <a:ext uri="{FF2B5EF4-FFF2-40B4-BE49-F238E27FC236}">
                <a16:creationId xmlns:a16="http://schemas.microsoft.com/office/drawing/2014/main" id="{B0ABA68A-A939-4A45-B318-0F47740AC1F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91494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2268">
        <p159:morph option="byObject"/>
      </p:transition>
    </mc:Choice>
    <mc:Fallback>
      <p:transition spd="slow" advTm="222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5FF88DA-F544-48DC-A77D-355F134193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07BD9A-E504-4910-8840-8CD67578C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7796E5A-5224-4D7A-AE21-974F820DD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9626" y="0"/>
            <a:ext cx="11382374" cy="6858000"/>
          </a:xfrm>
          <a:custGeom>
            <a:avLst/>
            <a:gdLst>
              <a:gd name="connsiteX0" fmla="*/ 7488223 w 11382374"/>
              <a:gd name="connsiteY0" fmla="*/ 5362710 h 6858000"/>
              <a:gd name="connsiteX1" fmla="*/ 7660754 w 11382374"/>
              <a:gd name="connsiteY1" fmla="*/ 5395635 h 6858000"/>
              <a:gd name="connsiteX2" fmla="*/ 7791274 w 11382374"/>
              <a:gd name="connsiteY2" fmla="*/ 5499694 h 6858000"/>
              <a:gd name="connsiteX3" fmla="*/ 7895690 w 11382374"/>
              <a:gd name="connsiteY3" fmla="*/ 5707813 h 6858000"/>
              <a:gd name="connsiteX4" fmla="*/ 8026210 w 11382374"/>
              <a:gd name="connsiteY4" fmla="*/ 6540288 h 6858000"/>
              <a:gd name="connsiteX5" fmla="*/ 8000106 w 11382374"/>
              <a:gd name="connsiteY5" fmla="*/ 6852467 h 6858000"/>
              <a:gd name="connsiteX6" fmla="*/ 7997209 w 11382374"/>
              <a:gd name="connsiteY6" fmla="*/ 6858000 h 6858000"/>
              <a:gd name="connsiteX7" fmla="*/ 7284161 w 11382374"/>
              <a:gd name="connsiteY7" fmla="*/ 6858000 h 6858000"/>
              <a:gd name="connsiteX8" fmla="*/ 7261037 w 11382374"/>
              <a:gd name="connsiteY8" fmla="*/ 6815477 h 6858000"/>
              <a:gd name="connsiteX9" fmla="*/ 7216986 w 11382374"/>
              <a:gd name="connsiteY9" fmla="*/ 6592318 h 6858000"/>
              <a:gd name="connsiteX10" fmla="*/ 7190882 w 11382374"/>
              <a:gd name="connsiteY10" fmla="*/ 6306155 h 6858000"/>
              <a:gd name="connsiteX11" fmla="*/ 7112570 w 11382374"/>
              <a:gd name="connsiteY11" fmla="*/ 5915932 h 6858000"/>
              <a:gd name="connsiteX12" fmla="*/ 7086466 w 11382374"/>
              <a:gd name="connsiteY12" fmla="*/ 5577739 h 6858000"/>
              <a:gd name="connsiteX13" fmla="*/ 7399714 w 11382374"/>
              <a:gd name="connsiteY13" fmla="*/ 5369620 h 6858000"/>
              <a:gd name="connsiteX14" fmla="*/ 7488223 w 11382374"/>
              <a:gd name="connsiteY14" fmla="*/ 5362710 h 6858000"/>
              <a:gd name="connsiteX15" fmla="*/ 4656642 w 11382374"/>
              <a:gd name="connsiteY15" fmla="*/ 5350109 h 6858000"/>
              <a:gd name="connsiteX16" fmla="*/ 4832285 w 11382374"/>
              <a:gd name="connsiteY16" fmla="*/ 5369620 h 6858000"/>
              <a:gd name="connsiteX17" fmla="*/ 5092495 w 11382374"/>
              <a:gd name="connsiteY17" fmla="*/ 5525709 h 6858000"/>
              <a:gd name="connsiteX18" fmla="*/ 5040453 w 11382374"/>
              <a:gd name="connsiteY18" fmla="*/ 6566303 h 6858000"/>
              <a:gd name="connsiteX19" fmla="*/ 4996086 w 11382374"/>
              <a:gd name="connsiteY19" fmla="*/ 6815071 h 6858000"/>
              <a:gd name="connsiteX20" fmla="*/ 4979880 w 11382374"/>
              <a:gd name="connsiteY20" fmla="*/ 6858000 h 6858000"/>
              <a:gd name="connsiteX21" fmla="*/ 4220086 w 11382374"/>
              <a:gd name="connsiteY21" fmla="*/ 6858000 h 6858000"/>
              <a:gd name="connsiteX22" fmla="*/ 4215097 w 11382374"/>
              <a:gd name="connsiteY22" fmla="*/ 6841085 h 6858000"/>
              <a:gd name="connsiteX23" fmla="*/ 4207778 w 11382374"/>
              <a:gd name="connsiteY23" fmla="*/ 6592318 h 6858000"/>
              <a:gd name="connsiteX24" fmla="*/ 4259820 w 11382374"/>
              <a:gd name="connsiteY24" fmla="*/ 6072021 h 6858000"/>
              <a:gd name="connsiteX25" fmla="*/ 4285842 w 11382374"/>
              <a:gd name="connsiteY25" fmla="*/ 5837887 h 6858000"/>
              <a:gd name="connsiteX26" fmla="*/ 4311863 w 11382374"/>
              <a:gd name="connsiteY26" fmla="*/ 5655783 h 6858000"/>
              <a:gd name="connsiteX27" fmla="*/ 4520031 w 11382374"/>
              <a:gd name="connsiteY27" fmla="*/ 5369620 h 6858000"/>
              <a:gd name="connsiteX28" fmla="*/ 4656642 w 11382374"/>
              <a:gd name="connsiteY28" fmla="*/ 5350109 h 6858000"/>
              <a:gd name="connsiteX29" fmla="*/ 9692662 w 11382374"/>
              <a:gd name="connsiteY29" fmla="*/ 4481788 h 6858000"/>
              <a:gd name="connsiteX30" fmla="*/ 9928184 w 11382374"/>
              <a:gd name="connsiteY30" fmla="*/ 4560075 h 6858000"/>
              <a:gd name="connsiteX31" fmla="*/ 10137538 w 11382374"/>
              <a:gd name="connsiteY31" fmla="*/ 4768841 h 6858000"/>
              <a:gd name="connsiteX32" fmla="*/ 10320722 w 11382374"/>
              <a:gd name="connsiteY32" fmla="*/ 5003703 h 6858000"/>
              <a:gd name="connsiteX33" fmla="*/ 10582413 w 11382374"/>
              <a:gd name="connsiteY33" fmla="*/ 5290756 h 6858000"/>
              <a:gd name="connsiteX34" fmla="*/ 10765597 w 11382374"/>
              <a:gd name="connsiteY34" fmla="*/ 5603905 h 6858000"/>
              <a:gd name="connsiteX35" fmla="*/ 10608582 w 11382374"/>
              <a:gd name="connsiteY35" fmla="*/ 5917053 h 6858000"/>
              <a:gd name="connsiteX36" fmla="*/ 10320722 w 11382374"/>
              <a:gd name="connsiteY36" fmla="*/ 6021436 h 6858000"/>
              <a:gd name="connsiteX37" fmla="*/ 10189876 w 11382374"/>
              <a:gd name="connsiteY37" fmla="*/ 5995340 h 6858000"/>
              <a:gd name="connsiteX38" fmla="*/ 10006692 w 11382374"/>
              <a:gd name="connsiteY38" fmla="*/ 5864862 h 6858000"/>
              <a:gd name="connsiteX39" fmla="*/ 9457140 w 11382374"/>
              <a:gd name="connsiteY39" fmla="*/ 5186373 h 6858000"/>
              <a:gd name="connsiteX40" fmla="*/ 9326294 w 11382374"/>
              <a:gd name="connsiteY40" fmla="*/ 4925416 h 6858000"/>
              <a:gd name="connsiteX41" fmla="*/ 9352463 w 11382374"/>
              <a:gd name="connsiteY41" fmla="*/ 4768841 h 6858000"/>
              <a:gd name="connsiteX42" fmla="*/ 9430971 w 11382374"/>
              <a:gd name="connsiteY42" fmla="*/ 4638363 h 6858000"/>
              <a:gd name="connsiteX43" fmla="*/ 9509478 w 11382374"/>
              <a:gd name="connsiteY43" fmla="*/ 4586171 h 6858000"/>
              <a:gd name="connsiteX44" fmla="*/ 9692662 w 11382374"/>
              <a:gd name="connsiteY44" fmla="*/ 4481788 h 6858000"/>
              <a:gd name="connsiteX45" fmla="*/ 2119526 w 11382374"/>
              <a:gd name="connsiteY45" fmla="*/ 4452741 h 6858000"/>
              <a:gd name="connsiteX46" fmla="*/ 2407387 w 11382374"/>
              <a:gd name="connsiteY46" fmla="*/ 4583154 h 6858000"/>
              <a:gd name="connsiteX47" fmla="*/ 2538232 w 11382374"/>
              <a:gd name="connsiteY47" fmla="*/ 4843979 h 6858000"/>
              <a:gd name="connsiteX48" fmla="*/ 2433556 w 11382374"/>
              <a:gd name="connsiteY48" fmla="*/ 5156969 h 6858000"/>
              <a:gd name="connsiteX49" fmla="*/ 1857834 w 11382374"/>
              <a:gd name="connsiteY49" fmla="*/ 5835114 h 6858000"/>
              <a:gd name="connsiteX50" fmla="*/ 1255944 w 11382374"/>
              <a:gd name="connsiteY50" fmla="*/ 5887279 h 6858000"/>
              <a:gd name="connsiteX51" fmla="*/ 1098929 w 11382374"/>
              <a:gd name="connsiteY51" fmla="*/ 5652536 h 6858000"/>
              <a:gd name="connsiteX52" fmla="*/ 1203606 w 11382374"/>
              <a:gd name="connsiteY52" fmla="*/ 5365629 h 6858000"/>
              <a:gd name="connsiteX53" fmla="*/ 1386790 w 11382374"/>
              <a:gd name="connsiteY53" fmla="*/ 5078721 h 6858000"/>
              <a:gd name="connsiteX54" fmla="*/ 1753158 w 11382374"/>
              <a:gd name="connsiteY54" fmla="*/ 4661401 h 6858000"/>
              <a:gd name="connsiteX55" fmla="*/ 1805496 w 11382374"/>
              <a:gd name="connsiteY55" fmla="*/ 4609236 h 6858000"/>
              <a:gd name="connsiteX56" fmla="*/ 2119526 w 11382374"/>
              <a:gd name="connsiteY56" fmla="*/ 4452741 h 6858000"/>
              <a:gd name="connsiteX57" fmla="*/ 469454 w 11382374"/>
              <a:gd name="connsiteY57" fmla="*/ 2399882 h 6858000"/>
              <a:gd name="connsiteX58" fmla="*/ 1408362 w 11382374"/>
              <a:gd name="connsiteY58" fmla="*/ 2425998 h 6858000"/>
              <a:gd name="connsiteX59" fmla="*/ 1669169 w 11382374"/>
              <a:gd name="connsiteY59" fmla="*/ 2556576 h 6858000"/>
              <a:gd name="connsiteX60" fmla="*/ 1721331 w 11382374"/>
              <a:gd name="connsiteY60" fmla="*/ 2869964 h 6858000"/>
              <a:gd name="connsiteX61" fmla="*/ 1617008 w 11382374"/>
              <a:gd name="connsiteY61" fmla="*/ 3157235 h 6858000"/>
              <a:gd name="connsiteX62" fmla="*/ 1356200 w 11382374"/>
              <a:gd name="connsiteY62" fmla="*/ 3261698 h 6858000"/>
              <a:gd name="connsiteX63" fmla="*/ 469454 w 11382374"/>
              <a:gd name="connsiteY63" fmla="*/ 3235582 h 6858000"/>
              <a:gd name="connsiteX64" fmla="*/ 417292 w 11382374"/>
              <a:gd name="connsiteY64" fmla="*/ 3235582 h 6858000"/>
              <a:gd name="connsiteX65" fmla="*/ 104323 w 11382374"/>
              <a:gd name="connsiteY65" fmla="*/ 3105004 h 6858000"/>
              <a:gd name="connsiteX66" fmla="*/ 0 w 11382374"/>
              <a:gd name="connsiteY66" fmla="*/ 2869964 h 6858000"/>
              <a:gd name="connsiteX67" fmla="*/ 104323 w 11382374"/>
              <a:gd name="connsiteY67" fmla="*/ 2504345 h 6858000"/>
              <a:gd name="connsiteX68" fmla="*/ 469454 w 11382374"/>
              <a:gd name="connsiteY68" fmla="*/ 2399882 h 6858000"/>
              <a:gd name="connsiteX69" fmla="*/ 11342469 w 11382374"/>
              <a:gd name="connsiteY69" fmla="*/ 2399881 h 6858000"/>
              <a:gd name="connsiteX70" fmla="*/ 11382374 w 11382374"/>
              <a:gd name="connsiteY70" fmla="*/ 2399881 h 6858000"/>
              <a:gd name="connsiteX71" fmla="*/ 11382374 w 11382374"/>
              <a:gd name="connsiteY71" fmla="*/ 3263992 h 6858000"/>
              <a:gd name="connsiteX72" fmla="*/ 11352250 w 11382374"/>
              <a:gd name="connsiteY72" fmla="*/ 3262589 h 6858000"/>
              <a:gd name="connsiteX73" fmla="*/ 11238146 w 11382374"/>
              <a:gd name="connsiteY73" fmla="*/ 3255148 h 6858000"/>
              <a:gd name="connsiteX74" fmla="*/ 10768692 w 11382374"/>
              <a:gd name="connsiteY74" fmla="*/ 3255148 h 6858000"/>
              <a:gd name="connsiteX75" fmla="*/ 10533965 w 11382374"/>
              <a:gd name="connsiteY75" fmla="*/ 3229231 h 6858000"/>
              <a:gd name="connsiteX76" fmla="*/ 10299238 w 11382374"/>
              <a:gd name="connsiteY76" fmla="*/ 3125562 h 6858000"/>
              <a:gd name="connsiteX77" fmla="*/ 10220996 w 11382374"/>
              <a:gd name="connsiteY77" fmla="*/ 2944142 h 6858000"/>
              <a:gd name="connsiteX78" fmla="*/ 10220996 w 11382374"/>
              <a:gd name="connsiteY78" fmla="*/ 2814556 h 6858000"/>
              <a:gd name="connsiteX79" fmla="*/ 10299238 w 11382374"/>
              <a:gd name="connsiteY79" fmla="*/ 2581302 h 6858000"/>
              <a:gd name="connsiteX80" fmla="*/ 10507884 w 11382374"/>
              <a:gd name="connsiteY80" fmla="*/ 2477633 h 6858000"/>
              <a:gd name="connsiteX81" fmla="*/ 10820854 w 11382374"/>
              <a:gd name="connsiteY81" fmla="*/ 2451716 h 6858000"/>
              <a:gd name="connsiteX82" fmla="*/ 11342469 w 11382374"/>
              <a:gd name="connsiteY82" fmla="*/ 2399881 h 6858000"/>
              <a:gd name="connsiteX83" fmla="*/ 9918575 w 11382374"/>
              <a:gd name="connsiteY83" fmla="*/ 0 h 6858000"/>
              <a:gd name="connsiteX84" fmla="*/ 10743186 w 11382374"/>
              <a:gd name="connsiteY84" fmla="*/ 0 h 6858000"/>
              <a:gd name="connsiteX85" fmla="*/ 10752356 w 11382374"/>
              <a:gd name="connsiteY85" fmla="*/ 13166 h 6858000"/>
              <a:gd name="connsiteX86" fmla="*/ 10768671 w 11382374"/>
              <a:gd name="connsiteY86" fmla="*/ 133340 h 6858000"/>
              <a:gd name="connsiteX87" fmla="*/ 10638151 w 11382374"/>
              <a:gd name="connsiteY87" fmla="*/ 445143 h 6858000"/>
              <a:gd name="connsiteX88" fmla="*/ 10063862 w 11382374"/>
              <a:gd name="connsiteY88" fmla="*/ 1094733 h 6858000"/>
              <a:gd name="connsiteX89" fmla="*/ 9750613 w 11382374"/>
              <a:gd name="connsiteY89" fmla="*/ 1250634 h 6858000"/>
              <a:gd name="connsiteX90" fmla="*/ 9437364 w 11382374"/>
              <a:gd name="connsiteY90" fmla="*/ 1120716 h 6858000"/>
              <a:gd name="connsiteX91" fmla="*/ 9306844 w 11382374"/>
              <a:gd name="connsiteY91" fmla="*/ 886864 h 6858000"/>
              <a:gd name="connsiteX92" fmla="*/ 9411260 w 11382374"/>
              <a:gd name="connsiteY92" fmla="*/ 601045 h 6858000"/>
              <a:gd name="connsiteX93" fmla="*/ 9750613 w 11382374"/>
              <a:gd name="connsiteY93" fmla="*/ 185307 h 6858000"/>
              <a:gd name="connsiteX94" fmla="*/ 9887659 w 11382374"/>
              <a:gd name="connsiteY94" fmla="*/ 35902 h 6858000"/>
              <a:gd name="connsiteX95" fmla="*/ 7061905 w 11382374"/>
              <a:gd name="connsiteY95" fmla="*/ 0 h 6858000"/>
              <a:gd name="connsiteX96" fmla="*/ 7888888 w 11382374"/>
              <a:gd name="connsiteY96" fmla="*/ 0 h 6858000"/>
              <a:gd name="connsiteX97" fmla="*/ 7883747 w 11382374"/>
              <a:gd name="connsiteY97" fmla="*/ 27195 h 6858000"/>
              <a:gd name="connsiteX98" fmla="*/ 7864297 w 11382374"/>
              <a:gd name="connsiteY98" fmla="*/ 134735 h 6858000"/>
              <a:gd name="connsiteX99" fmla="*/ 7708697 w 11382374"/>
              <a:gd name="connsiteY99" fmla="*/ 343299 h 6858000"/>
              <a:gd name="connsiteX100" fmla="*/ 7475296 w 11382374"/>
              <a:gd name="connsiteY100" fmla="*/ 395440 h 6858000"/>
              <a:gd name="connsiteX101" fmla="*/ 7267829 w 11382374"/>
              <a:gd name="connsiteY101" fmla="*/ 369370 h 6858000"/>
              <a:gd name="connsiteX102" fmla="*/ 7086296 w 11382374"/>
              <a:gd name="connsiteY102" fmla="*/ 212947 h 6858000"/>
              <a:gd name="connsiteX103" fmla="*/ 7063604 w 11382374"/>
              <a:gd name="connsiteY103" fmla="*/ 59783 h 6858000"/>
              <a:gd name="connsiteX104" fmla="*/ 4436312 w 11382374"/>
              <a:gd name="connsiteY104" fmla="*/ 0 h 6858000"/>
              <a:gd name="connsiteX105" fmla="*/ 5284401 w 11382374"/>
              <a:gd name="connsiteY105" fmla="*/ 0 h 6858000"/>
              <a:gd name="connsiteX106" fmla="*/ 5287671 w 11382374"/>
              <a:gd name="connsiteY106" fmla="*/ 38941 h 6858000"/>
              <a:gd name="connsiteX107" fmla="*/ 5253695 w 11382374"/>
              <a:gd name="connsiteY107" fmla="*/ 266980 h 6858000"/>
              <a:gd name="connsiteX108" fmla="*/ 4467755 w 11382374"/>
              <a:gd name="connsiteY108" fmla="*/ 136439 h 6858000"/>
              <a:gd name="connsiteX109" fmla="*/ 4448108 w 11382374"/>
              <a:gd name="connsiteY109" fmla="*/ 40165 h 6858000"/>
              <a:gd name="connsiteX110" fmla="*/ 1329412 w 11382374"/>
              <a:gd name="connsiteY110" fmla="*/ 0 h 6858000"/>
              <a:gd name="connsiteX111" fmla="*/ 2250935 w 11382374"/>
              <a:gd name="connsiteY111" fmla="*/ 0 h 6858000"/>
              <a:gd name="connsiteX112" fmla="*/ 2264829 w 11382374"/>
              <a:gd name="connsiteY112" fmla="*/ 12434 h 6858000"/>
              <a:gd name="connsiteX113" fmla="*/ 2297116 w 11382374"/>
              <a:gd name="connsiteY113" fmla="*/ 29891 h 6858000"/>
              <a:gd name="connsiteX114" fmla="*/ 2454059 w 11382374"/>
              <a:gd name="connsiteY114" fmla="*/ 211776 h 6858000"/>
              <a:gd name="connsiteX115" fmla="*/ 2715628 w 11382374"/>
              <a:gd name="connsiteY115" fmla="*/ 497595 h 6858000"/>
              <a:gd name="connsiteX116" fmla="*/ 2820255 w 11382374"/>
              <a:gd name="connsiteY116" fmla="*/ 783415 h 6858000"/>
              <a:gd name="connsiteX117" fmla="*/ 2689471 w 11382374"/>
              <a:gd name="connsiteY117" fmla="*/ 1043250 h 6858000"/>
              <a:gd name="connsiteX118" fmla="*/ 2401745 w 11382374"/>
              <a:gd name="connsiteY118" fmla="*/ 1199152 h 6858000"/>
              <a:gd name="connsiteX119" fmla="*/ 2140175 w 11382374"/>
              <a:gd name="connsiteY119" fmla="*/ 1095218 h 6858000"/>
              <a:gd name="connsiteX120" fmla="*/ 1930919 w 11382374"/>
              <a:gd name="connsiteY120" fmla="*/ 887349 h 6858000"/>
              <a:gd name="connsiteX121" fmla="*/ 1669350 w 11382374"/>
              <a:gd name="connsiteY121" fmla="*/ 575546 h 6858000"/>
              <a:gd name="connsiteX122" fmla="*/ 1486251 w 11382374"/>
              <a:gd name="connsiteY122" fmla="*/ 393661 h 6858000"/>
              <a:gd name="connsiteX123" fmla="*/ 1329310 w 11382374"/>
              <a:gd name="connsiteY123" fmla="*/ 81858 h 6858000"/>
              <a:gd name="connsiteX124" fmla="*/ 1328084 w 11382374"/>
              <a:gd name="connsiteY124" fmla="*/ 35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11382374" h="6858000">
                <a:moveTo>
                  <a:pt x="7488223" y="5362710"/>
                </a:moveTo>
                <a:cubicBezTo>
                  <a:pt x="7567759" y="5366368"/>
                  <a:pt x="7621598" y="5395635"/>
                  <a:pt x="7660754" y="5395635"/>
                </a:cubicBezTo>
                <a:cubicBezTo>
                  <a:pt x="7712962" y="5421650"/>
                  <a:pt x="7739066" y="5447665"/>
                  <a:pt x="7791274" y="5499694"/>
                </a:cubicBezTo>
                <a:cubicBezTo>
                  <a:pt x="7817378" y="5551724"/>
                  <a:pt x="7843482" y="5603754"/>
                  <a:pt x="7895690" y="5707813"/>
                </a:cubicBezTo>
                <a:cubicBezTo>
                  <a:pt x="7921794" y="5811873"/>
                  <a:pt x="8026210" y="6540288"/>
                  <a:pt x="8026210" y="6540288"/>
                </a:cubicBezTo>
                <a:cubicBezTo>
                  <a:pt x="8052314" y="6696377"/>
                  <a:pt x="8026210" y="6800437"/>
                  <a:pt x="8000106" y="6852467"/>
                </a:cubicBezTo>
                <a:lnTo>
                  <a:pt x="7997209" y="6858000"/>
                </a:lnTo>
                <a:lnTo>
                  <a:pt x="7284161" y="6858000"/>
                </a:lnTo>
                <a:lnTo>
                  <a:pt x="7261037" y="6815477"/>
                </a:lnTo>
                <a:cubicBezTo>
                  <a:pt x="7231670" y="6748407"/>
                  <a:pt x="7216986" y="6670363"/>
                  <a:pt x="7216986" y="6592318"/>
                </a:cubicBezTo>
                <a:cubicBezTo>
                  <a:pt x="7190882" y="6306155"/>
                  <a:pt x="7190882" y="6306155"/>
                  <a:pt x="7190882" y="6306155"/>
                </a:cubicBezTo>
                <a:cubicBezTo>
                  <a:pt x="7112570" y="5915932"/>
                  <a:pt x="7112570" y="5915932"/>
                  <a:pt x="7112570" y="5915932"/>
                </a:cubicBezTo>
                <a:cubicBezTo>
                  <a:pt x="7060362" y="5759843"/>
                  <a:pt x="7060362" y="5655783"/>
                  <a:pt x="7086466" y="5577739"/>
                </a:cubicBezTo>
                <a:cubicBezTo>
                  <a:pt x="7138674" y="5473679"/>
                  <a:pt x="7243090" y="5369620"/>
                  <a:pt x="7399714" y="5369620"/>
                </a:cubicBezTo>
                <a:cubicBezTo>
                  <a:pt x="7432344" y="5363117"/>
                  <a:pt x="7461711" y="5361491"/>
                  <a:pt x="7488223" y="5362710"/>
                </a:cubicBezTo>
                <a:close/>
                <a:moveTo>
                  <a:pt x="4656642" y="5350109"/>
                </a:moveTo>
                <a:cubicBezTo>
                  <a:pt x="4708684" y="5350109"/>
                  <a:pt x="4767233" y="5356613"/>
                  <a:pt x="4832285" y="5369620"/>
                </a:cubicBezTo>
                <a:cubicBezTo>
                  <a:pt x="4962390" y="5395635"/>
                  <a:pt x="5066474" y="5447665"/>
                  <a:pt x="5092495" y="5525709"/>
                </a:cubicBezTo>
                <a:cubicBezTo>
                  <a:pt x="5144537" y="5629769"/>
                  <a:pt x="5040453" y="6462244"/>
                  <a:pt x="5040453" y="6566303"/>
                </a:cubicBezTo>
                <a:cubicBezTo>
                  <a:pt x="5030696" y="6663859"/>
                  <a:pt x="5017279" y="6746782"/>
                  <a:pt x="4996086" y="6815071"/>
                </a:cubicBezTo>
                <a:lnTo>
                  <a:pt x="4979880" y="6858000"/>
                </a:lnTo>
                <a:lnTo>
                  <a:pt x="4220086" y="6858000"/>
                </a:lnTo>
                <a:lnTo>
                  <a:pt x="4215097" y="6841085"/>
                </a:lnTo>
                <a:cubicBezTo>
                  <a:pt x="4198021" y="6772796"/>
                  <a:pt x="4188263" y="6689874"/>
                  <a:pt x="4207778" y="6592318"/>
                </a:cubicBezTo>
                <a:cubicBezTo>
                  <a:pt x="4207778" y="6592318"/>
                  <a:pt x="4259820" y="6124051"/>
                  <a:pt x="4259820" y="6072021"/>
                </a:cubicBezTo>
                <a:cubicBezTo>
                  <a:pt x="4259820" y="5993976"/>
                  <a:pt x="4285842" y="5863902"/>
                  <a:pt x="4285842" y="5837887"/>
                </a:cubicBezTo>
                <a:cubicBezTo>
                  <a:pt x="4311863" y="5655783"/>
                  <a:pt x="4311863" y="5655783"/>
                  <a:pt x="4311863" y="5655783"/>
                </a:cubicBezTo>
                <a:cubicBezTo>
                  <a:pt x="4363905" y="5499694"/>
                  <a:pt x="4441968" y="5421650"/>
                  <a:pt x="4520031" y="5369620"/>
                </a:cubicBezTo>
                <a:cubicBezTo>
                  <a:pt x="4559065" y="5356613"/>
                  <a:pt x="4604600" y="5350109"/>
                  <a:pt x="4656642" y="5350109"/>
                </a:cubicBezTo>
                <a:close/>
                <a:moveTo>
                  <a:pt x="9692662" y="4481788"/>
                </a:moveTo>
                <a:cubicBezTo>
                  <a:pt x="9771169" y="4481788"/>
                  <a:pt x="9849677" y="4507884"/>
                  <a:pt x="9928184" y="4560075"/>
                </a:cubicBezTo>
                <a:cubicBezTo>
                  <a:pt x="10006692" y="4586171"/>
                  <a:pt x="10085199" y="4664458"/>
                  <a:pt x="10137538" y="4768841"/>
                </a:cubicBezTo>
                <a:cubicBezTo>
                  <a:pt x="10320722" y="5003703"/>
                  <a:pt x="10320722" y="5003703"/>
                  <a:pt x="10320722" y="5003703"/>
                </a:cubicBezTo>
                <a:cubicBezTo>
                  <a:pt x="10582413" y="5290756"/>
                  <a:pt x="10582413" y="5290756"/>
                  <a:pt x="10582413" y="5290756"/>
                </a:cubicBezTo>
                <a:cubicBezTo>
                  <a:pt x="10687090" y="5421234"/>
                  <a:pt x="10739428" y="5525617"/>
                  <a:pt x="10765597" y="5603905"/>
                </a:cubicBezTo>
                <a:cubicBezTo>
                  <a:pt x="10765597" y="5708287"/>
                  <a:pt x="10739428" y="5838766"/>
                  <a:pt x="10608582" y="5917053"/>
                </a:cubicBezTo>
                <a:cubicBezTo>
                  <a:pt x="10503906" y="5995340"/>
                  <a:pt x="10399229" y="6021436"/>
                  <a:pt x="10320722" y="6021436"/>
                </a:cubicBezTo>
                <a:cubicBezTo>
                  <a:pt x="10294552" y="6021436"/>
                  <a:pt x="10242214" y="6021436"/>
                  <a:pt x="10189876" y="5995340"/>
                </a:cubicBezTo>
                <a:cubicBezTo>
                  <a:pt x="10137538" y="5969245"/>
                  <a:pt x="10085199" y="5917053"/>
                  <a:pt x="10006692" y="5864862"/>
                </a:cubicBezTo>
                <a:cubicBezTo>
                  <a:pt x="9928184" y="5786575"/>
                  <a:pt x="9457140" y="5186373"/>
                  <a:pt x="9457140" y="5186373"/>
                </a:cubicBezTo>
                <a:cubicBezTo>
                  <a:pt x="9378632" y="5081990"/>
                  <a:pt x="9326294" y="4977607"/>
                  <a:pt x="9326294" y="4925416"/>
                </a:cubicBezTo>
                <a:cubicBezTo>
                  <a:pt x="9326294" y="4847128"/>
                  <a:pt x="9326294" y="4794937"/>
                  <a:pt x="9352463" y="4768841"/>
                </a:cubicBezTo>
                <a:cubicBezTo>
                  <a:pt x="9378632" y="4716650"/>
                  <a:pt x="9404801" y="4690554"/>
                  <a:pt x="9430971" y="4638363"/>
                </a:cubicBezTo>
                <a:cubicBezTo>
                  <a:pt x="9483309" y="4612267"/>
                  <a:pt x="9509478" y="4586171"/>
                  <a:pt x="9509478" y="4586171"/>
                </a:cubicBezTo>
                <a:cubicBezTo>
                  <a:pt x="9561816" y="4533980"/>
                  <a:pt x="9640324" y="4507884"/>
                  <a:pt x="9692662" y="4481788"/>
                </a:cubicBezTo>
                <a:close/>
                <a:moveTo>
                  <a:pt x="2119526" y="4452741"/>
                </a:moveTo>
                <a:cubicBezTo>
                  <a:pt x="2198033" y="4452741"/>
                  <a:pt x="2302710" y="4504906"/>
                  <a:pt x="2407387" y="4583154"/>
                </a:cubicBezTo>
                <a:cubicBezTo>
                  <a:pt x="2512063" y="4661401"/>
                  <a:pt x="2538232" y="4765731"/>
                  <a:pt x="2538232" y="4843979"/>
                </a:cubicBezTo>
                <a:cubicBezTo>
                  <a:pt x="2538232" y="4922226"/>
                  <a:pt x="2512063" y="5026556"/>
                  <a:pt x="2433556" y="5156969"/>
                </a:cubicBezTo>
                <a:cubicBezTo>
                  <a:pt x="2433556" y="5156969"/>
                  <a:pt x="1962511" y="5704701"/>
                  <a:pt x="1857834" y="5835114"/>
                </a:cubicBezTo>
                <a:cubicBezTo>
                  <a:pt x="1674651" y="6043774"/>
                  <a:pt x="1465297" y="6069856"/>
                  <a:pt x="1255944" y="5887279"/>
                </a:cubicBezTo>
                <a:cubicBezTo>
                  <a:pt x="1151267" y="5809031"/>
                  <a:pt x="1125098" y="5756866"/>
                  <a:pt x="1098929" y="5652536"/>
                </a:cubicBezTo>
                <a:cubicBezTo>
                  <a:pt x="1098929" y="5574289"/>
                  <a:pt x="1125098" y="5469959"/>
                  <a:pt x="1203606" y="5365629"/>
                </a:cubicBezTo>
                <a:cubicBezTo>
                  <a:pt x="1203606" y="5313464"/>
                  <a:pt x="1282113" y="5235216"/>
                  <a:pt x="1386790" y="5078721"/>
                </a:cubicBezTo>
                <a:cubicBezTo>
                  <a:pt x="1491467" y="4948309"/>
                  <a:pt x="1700820" y="4739649"/>
                  <a:pt x="1753158" y="4661401"/>
                </a:cubicBezTo>
                <a:cubicBezTo>
                  <a:pt x="1805496" y="4609236"/>
                  <a:pt x="1805496" y="4609236"/>
                  <a:pt x="1805496" y="4609236"/>
                </a:cubicBezTo>
                <a:cubicBezTo>
                  <a:pt x="1936342" y="4504906"/>
                  <a:pt x="2041019" y="4452741"/>
                  <a:pt x="2119526" y="4452741"/>
                </a:cubicBezTo>
                <a:close/>
                <a:moveTo>
                  <a:pt x="469454" y="2399882"/>
                </a:moveTo>
                <a:cubicBezTo>
                  <a:pt x="756342" y="2399882"/>
                  <a:pt x="1251877" y="2425998"/>
                  <a:pt x="1408362" y="2425998"/>
                </a:cubicBezTo>
                <a:cubicBezTo>
                  <a:pt x="1512685" y="2452113"/>
                  <a:pt x="1617008" y="2504345"/>
                  <a:pt x="1669169" y="2556576"/>
                </a:cubicBezTo>
                <a:cubicBezTo>
                  <a:pt x="1695250" y="2608807"/>
                  <a:pt x="1721331" y="2713270"/>
                  <a:pt x="1721331" y="2869964"/>
                </a:cubicBezTo>
                <a:cubicBezTo>
                  <a:pt x="1721331" y="3000541"/>
                  <a:pt x="1669169" y="3078888"/>
                  <a:pt x="1617008" y="3157235"/>
                </a:cubicBezTo>
                <a:cubicBezTo>
                  <a:pt x="1564846" y="3209467"/>
                  <a:pt x="1460523" y="3235582"/>
                  <a:pt x="1356200" y="3261698"/>
                </a:cubicBezTo>
                <a:cubicBezTo>
                  <a:pt x="1199715" y="3261698"/>
                  <a:pt x="599858" y="3235582"/>
                  <a:pt x="469454" y="3235582"/>
                </a:cubicBezTo>
                <a:cubicBezTo>
                  <a:pt x="417292" y="3235582"/>
                  <a:pt x="417292" y="3235582"/>
                  <a:pt x="417292" y="3235582"/>
                </a:cubicBezTo>
                <a:cubicBezTo>
                  <a:pt x="286888" y="3209467"/>
                  <a:pt x="156484" y="3183351"/>
                  <a:pt x="104323" y="3105004"/>
                </a:cubicBezTo>
                <a:cubicBezTo>
                  <a:pt x="26081" y="3026657"/>
                  <a:pt x="0" y="2948310"/>
                  <a:pt x="0" y="2869964"/>
                </a:cubicBezTo>
                <a:cubicBezTo>
                  <a:pt x="0" y="2687154"/>
                  <a:pt x="52161" y="2556576"/>
                  <a:pt x="104323" y="2504345"/>
                </a:cubicBezTo>
                <a:cubicBezTo>
                  <a:pt x="182565" y="2452113"/>
                  <a:pt x="312969" y="2425998"/>
                  <a:pt x="469454" y="2399882"/>
                </a:cubicBezTo>
                <a:close/>
                <a:moveTo>
                  <a:pt x="11342469" y="2399881"/>
                </a:moveTo>
                <a:lnTo>
                  <a:pt x="11382374" y="2399881"/>
                </a:lnTo>
                <a:lnTo>
                  <a:pt x="11382374" y="3263992"/>
                </a:lnTo>
                <a:lnTo>
                  <a:pt x="11352250" y="3262589"/>
                </a:lnTo>
                <a:cubicBezTo>
                  <a:pt x="11321279" y="3260818"/>
                  <a:pt x="11283787" y="3258388"/>
                  <a:pt x="11238146" y="3255148"/>
                </a:cubicBezTo>
                <a:cubicBezTo>
                  <a:pt x="10846935" y="3255148"/>
                  <a:pt x="10768692" y="3255148"/>
                  <a:pt x="10768692" y="3255148"/>
                </a:cubicBezTo>
                <a:cubicBezTo>
                  <a:pt x="10533965" y="3229231"/>
                  <a:pt x="10533965" y="3229231"/>
                  <a:pt x="10533965" y="3229231"/>
                </a:cubicBezTo>
                <a:cubicBezTo>
                  <a:pt x="10403561" y="3203314"/>
                  <a:pt x="10325319" y="3177396"/>
                  <a:pt x="10299238" y="3125562"/>
                </a:cubicBezTo>
                <a:cubicBezTo>
                  <a:pt x="10247077" y="3073728"/>
                  <a:pt x="10220996" y="3021893"/>
                  <a:pt x="10220996" y="2944142"/>
                </a:cubicBezTo>
                <a:cubicBezTo>
                  <a:pt x="10220996" y="2944142"/>
                  <a:pt x="10220996" y="2892307"/>
                  <a:pt x="10220996" y="2814556"/>
                </a:cubicBezTo>
                <a:cubicBezTo>
                  <a:pt x="10220996" y="2736805"/>
                  <a:pt x="10247077" y="2659053"/>
                  <a:pt x="10299238" y="2581302"/>
                </a:cubicBezTo>
                <a:cubicBezTo>
                  <a:pt x="10325319" y="2529467"/>
                  <a:pt x="10403561" y="2477633"/>
                  <a:pt x="10507884" y="2477633"/>
                </a:cubicBezTo>
                <a:cubicBezTo>
                  <a:pt x="10638288" y="2451716"/>
                  <a:pt x="10742611" y="2451716"/>
                  <a:pt x="10820854" y="2451716"/>
                </a:cubicBezTo>
                <a:cubicBezTo>
                  <a:pt x="11055581" y="2425799"/>
                  <a:pt x="11185985" y="2399881"/>
                  <a:pt x="11342469" y="2399881"/>
                </a:cubicBezTo>
                <a:close/>
                <a:moveTo>
                  <a:pt x="9918575" y="0"/>
                </a:moveTo>
                <a:lnTo>
                  <a:pt x="10743186" y="0"/>
                </a:lnTo>
                <a:lnTo>
                  <a:pt x="10752356" y="13166"/>
                </a:lnTo>
                <a:cubicBezTo>
                  <a:pt x="10775197" y="55389"/>
                  <a:pt x="10781723" y="94365"/>
                  <a:pt x="10768671" y="133340"/>
                </a:cubicBezTo>
                <a:cubicBezTo>
                  <a:pt x="10768671" y="211291"/>
                  <a:pt x="10716463" y="315225"/>
                  <a:pt x="10638151" y="445143"/>
                </a:cubicBezTo>
                <a:cubicBezTo>
                  <a:pt x="10638151" y="445143"/>
                  <a:pt x="10168278" y="964815"/>
                  <a:pt x="10063862" y="1094733"/>
                </a:cubicBezTo>
                <a:cubicBezTo>
                  <a:pt x="9959445" y="1198667"/>
                  <a:pt x="9855029" y="1250634"/>
                  <a:pt x="9750613" y="1250634"/>
                </a:cubicBezTo>
                <a:cubicBezTo>
                  <a:pt x="9646197" y="1276618"/>
                  <a:pt x="9541780" y="1224651"/>
                  <a:pt x="9437364" y="1120716"/>
                </a:cubicBezTo>
                <a:cubicBezTo>
                  <a:pt x="9359052" y="1042766"/>
                  <a:pt x="9306844" y="964815"/>
                  <a:pt x="9306844" y="886864"/>
                </a:cubicBezTo>
                <a:cubicBezTo>
                  <a:pt x="9306844" y="808913"/>
                  <a:pt x="9359052" y="704979"/>
                  <a:pt x="9411260" y="601045"/>
                </a:cubicBezTo>
                <a:cubicBezTo>
                  <a:pt x="9437364" y="575061"/>
                  <a:pt x="9750613" y="185307"/>
                  <a:pt x="9750613" y="185307"/>
                </a:cubicBezTo>
                <a:cubicBezTo>
                  <a:pt x="9802821" y="133340"/>
                  <a:pt x="9848503" y="81373"/>
                  <a:pt x="9887659" y="35902"/>
                </a:cubicBezTo>
                <a:close/>
                <a:moveTo>
                  <a:pt x="7061905" y="0"/>
                </a:moveTo>
                <a:lnTo>
                  <a:pt x="7888888" y="0"/>
                </a:lnTo>
                <a:lnTo>
                  <a:pt x="7883747" y="27195"/>
                </a:lnTo>
                <a:cubicBezTo>
                  <a:pt x="7877264" y="63042"/>
                  <a:pt x="7877264" y="69559"/>
                  <a:pt x="7864297" y="134735"/>
                </a:cubicBezTo>
                <a:cubicBezTo>
                  <a:pt x="7838364" y="239017"/>
                  <a:pt x="7786497" y="291158"/>
                  <a:pt x="7708697" y="343299"/>
                </a:cubicBezTo>
                <a:cubicBezTo>
                  <a:pt x="7630897" y="369370"/>
                  <a:pt x="7553097" y="395440"/>
                  <a:pt x="7475296" y="395440"/>
                </a:cubicBezTo>
                <a:cubicBezTo>
                  <a:pt x="7397496" y="395440"/>
                  <a:pt x="7345630" y="395440"/>
                  <a:pt x="7267829" y="369370"/>
                </a:cubicBezTo>
                <a:cubicBezTo>
                  <a:pt x="7190029" y="343299"/>
                  <a:pt x="7112229" y="291158"/>
                  <a:pt x="7086296" y="212947"/>
                </a:cubicBezTo>
                <a:cubicBezTo>
                  <a:pt x="7073329" y="173841"/>
                  <a:pt x="7066846" y="121700"/>
                  <a:pt x="7063604" y="59783"/>
                </a:cubicBezTo>
                <a:close/>
                <a:moveTo>
                  <a:pt x="4436312" y="0"/>
                </a:moveTo>
                <a:lnTo>
                  <a:pt x="5284401" y="0"/>
                </a:lnTo>
                <a:lnTo>
                  <a:pt x="5287671" y="38941"/>
                </a:lnTo>
                <a:cubicBezTo>
                  <a:pt x="5289718" y="125017"/>
                  <a:pt x="5279893" y="201710"/>
                  <a:pt x="5253695" y="266980"/>
                </a:cubicBezTo>
                <a:cubicBezTo>
                  <a:pt x="5070309" y="449737"/>
                  <a:pt x="4572547" y="501953"/>
                  <a:pt x="4467755" y="136439"/>
                </a:cubicBezTo>
                <a:cubicBezTo>
                  <a:pt x="4461206" y="97277"/>
                  <a:pt x="4454657" y="66273"/>
                  <a:pt x="4448108" y="40165"/>
                </a:cubicBezTo>
                <a:close/>
                <a:moveTo>
                  <a:pt x="1329412" y="0"/>
                </a:moveTo>
                <a:lnTo>
                  <a:pt x="2250935" y="0"/>
                </a:lnTo>
                <a:lnTo>
                  <a:pt x="2264829" y="12434"/>
                </a:lnTo>
                <a:cubicBezTo>
                  <a:pt x="2279134" y="23395"/>
                  <a:pt x="2290577" y="29891"/>
                  <a:pt x="2297116" y="29891"/>
                </a:cubicBezTo>
                <a:cubicBezTo>
                  <a:pt x="2401745" y="159809"/>
                  <a:pt x="2349431" y="107842"/>
                  <a:pt x="2454059" y="211776"/>
                </a:cubicBezTo>
                <a:cubicBezTo>
                  <a:pt x="2637157" y="393661"/>
                  <a:pt x="2611000" y="393661"/>
                  <a:pt x="2715628" y="497595"/>
                </a:cubicBezTo>
                <a:cubicBezTo>
                  <a:pt x="2794098" y="601530"/>
                  <a:pt x="2820255" y="679480"/>
                  <a:pt x="2820255" y="783415"/>
                </a:cubicBezTo>
                <a:cubicBezTo>
                  <a:pt x="2820255" y="861365"/>
                  <a:pt x="2767941" y="939316"/>
                  <a:pt x="2689471" y="1043250"/>
                </a:cubicBezTo>
                <a:cubicBezTo>
                  <a:pt x="2584843" y="1147185"/>
                  <a:pt x="2480215" y="1199152"/>
                  <a:pt x="2401745" y="1199152"/>
                </a:cubicBezTo>
                <a:cubicBezTo>
                  <a:pt x="2323274" y="1199152"/>
                  <a:pt x="2244803" y="1173169"/>
                  <a:pt x="2140175" y="1095218"/>
                </a:cubicBezTo>
                <a:cubicBezTo>
                  <a:pt x="2087861" y="1043250"/>
                  <a:pt x="2114018" y="1069234"/>
                  <a:pt x="1930919" y="887349"/>
                </a:cubicBezTo>
                <a:cubicBezTo>
                  <a:pt x="1747820" y="679480"/>
                  <a:pt x="1669350" y="575546"/>
                  <a:pt x="1669350" y="575546"/>
                </a:cubicBezTo>
                <a:cubicBezTo>
                  <a:pt x="1512408" y="419645"/>
                  <a:pt x="1669350" y="601530"/>
                  <a:pt x="1486251" y="393661"/>
                </a:cubicBezTo>
                <a:cubicBezTo>
                  <a:pt x="1381624" y="263743"/>
                  <a:pt x="1329310" y="159809"/>
                  <a:pt x="1329310" y="81858"/>
                </a:cubicBezTo>
                <a:cubicBezTo>
                  <a:pt x="1322771" y="55875"/>
                  <a:pt x="1322771" y="29891"/>
                  <a:pt x="1328084" y="3502"/>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A9B2890D-8C23-C244-93CF-FEE3ADD81C61}"/>
              </a:ext>
            </a:extLst>
          </p:cNvPr>
          <p:cNvSpPr>
            <a:spLocks noGrp="1"/>
          </p:cNvSpPr>
          <p:nvPr>
            <p:ph type="title"/>
          </p:nvPr>
        </p:nvSpPr>
        <p:spPr>
          <a:xfrm>
            <a:off x="3481679" y="1430412"/>
            <a:ext cx="6916961" cy="2710471"/>
          </a:xfrm>
        </p:spPr>
        <p:txBody>
          <a:bodyPr vert="horz" wrap="square" lIns="0" tIns="0" rIns="0" bIns="0" rtlCol="0" anchor="b" anchorCtr="0">
            <a:normAutofit/>
          </a:bodyPr>
          <a:lstStyle/>
          <a:p>
            <a:pPr algn="ctr">
              <a:lnSpc>
                <a:spcPct val="90000"/>
              </a:lnSpc>
            </a:pPr>
            <a:r>
              <a:rPr lang="en-US" sz="4400" spc="-100" dirty="0"/>
              <a:t>What effect does poor resilience, health and well-being have on university students?</a:t>
            </a:r>
          </a:p>
        </p:txBody>
      </p:sp>
      <p:pic>
        <p:nvPicPr>
          <p:cNvPr id="6" name="Audio 5">
            <a:hlinkClick r:id="" action="ppaction://media"/>
            <a:extLst>
              <a:ext uri="{FF2B5EF4-FFF2-40B4-BE49-F238E27FC236}">
                <a16:creationId xmlns:a16="http://schemas.microsoft.com/office/drawing/2014/main" id="{2A300F80-64AB-4943-ACCC-DD8A0FF977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505701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7479">
        <p159:morph option="byObject"/>
      </p:transition>
    </mc:Choice>
    <mc:Fallback>
      <p:transition spd="slow" advTm="74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9A32F-F2DA-1943-8B3A-B26E40D3B4F5}"/>
              </a:ext>
            </a:extLst>
          </p:cNvPr>
          <p:cNvSpPr>
            <a:spLocks noGrp="1"/>
          </p:cNvSpPr>
          <p:nvPr>
            <p:ph type="title"/>
          </p:nvPr>
        </p:nvSpPr>
        <p:spPr>
          <a:xfrm>
            <a:off x="1600465" y="1019364"/>
            <a:ext cx="8831988" cy="681586"/>
          </a:xfrm>
        </p:spPr>
        <p:txBody>
          <a:bodyPr wrap="square">
            <a:normAutofit/>
          </a:bodyPr>
          <a:lstStyle/>
          <a:p>
            <a:pPr algn="ctr"/>
            <a:r>
              <a:rPr lang="en-US" sz="4400" dirty="0"/>
              <a:t>Mental health</a:t>
            </a:r>
          </a:p>
        </p:txBody>
      </p:sp>
      <p:grpSp>
        <p:nvGrpSpPr>
          <p:cNvPr id="14" name="Group 13">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5"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9" name="Group 18">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20"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4" name="Freeform: Shape 23">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26" name="Content Placeholder 5">
            <a:extLst>
              <a:ext uri="{FF2B5EF4-FFF2-40B4-BE49-F238E27FC236}">
                <a16:creationId xmlns:a16="http://schemas.microsoft.com/office/drawing/2014/main" id="{1AD05370-21AC-2785-9639-AB0F16D00751}"/>
              </a:ext>
            </a:extLst>
          </p:cNvPr>
          <p:cNvGraphicFramePr>
            <a:graphicFrameLocks noGrp="1"/>
          </p:cNvGraphicFramePr>
          <p:nvPr>
            <p:ph idx="1"/>
            <p:extLst>
              <p:ext uri="{D42A27DB-BD31-4B8C-83A1-F6EECF244321}">
                <p14:modId xmlns:p14="http://schemas.microsoft.com/office/powerpoint/2010/main" val="169913579"/>
              </p:ext>
            </p:extLst>
          </p:nvPr>
        </p:nvGraphicFramePr>
        <p:xfrm>
          <a:off x="693824" y="2780275"/>
          <a:ext cx="10728325" cy="32273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8A754E10-3F7E-1F4B-B81C-AE117B2A020F}"/>
              </a:ext>
            </a:extLst>
          </p:cNvPr>
          <p:cNvSpPr txBox="1"/>
          <p:nvPr/>
        </p:nvSpPr>
        <p:spPr>
          <a:xfrm>
            <a:off x="5523470" y="4732638"/>
            <a:ext cx="184731" cy="369332"/>
          </a:xfrm>
          <a:prstGeom prst="rect">
            <a:avLst/>
          </a:prstGeom>
          <a:noFill/>
        </p:spPr>
        <p:txBody>
          <a:bodyPr wrap="none" rtlCol="0">
            <a:spAutoFit/>
          </a:bodyPr>
          <a:lstStyle/>
          <a:p>
            <a:endParaRPr lang="en-US" dirty="0"/>
          </a:p>
        </p:txBody>
      </p:sp>
      <p:sp>
        <p:nvSpPr>
          <p:cNvPr id="9" name="TextBox 8">
            <a:extLst>
              <a:ext uri="{FF2B5EF4-FFF2-40B4-BE49-F238E27FC236}">
                <a16:creationId xmlns:a16="http://schemas.microsoft.com/office/drawing/2014/main" id="{A66E7905-C285-0542-8213-A111D969CE29}"/>
              </a:ext>
            </a:extLst>
          </p:cNvPr>
          <p:cNvSpPr txBox="1"/>
          <p:nvPr/>
        </p:nvSpPr>
        <p:spPr>
          <a:xfrm>
            <a:off x="11363" y="6388792"/>
            <a:ext cx="4589930" cy="369332"/>
          </a:xfrm>
          <a:prstGeom prst="rect">
            <a:avLst/>
          </a:prstGeom>
          <a:noFill/>
        </p:spPr>
        <p:txBody>
          <a:bodyPr wrap="square" rtlCol="0">
            <a:spAutoFit/>
          </a:bodyPr>
          <a:lstStyle/>
          <a:p>
            <a:r>
              <a:rPr lang="en-US" dirty="0"/>
              <a:t>Lewis, J., Bolton, P. (2023)</a:t>
            </a:r>
          </a:p>
        </p:txBody>
      </p:sp>
      <p:pic>
        <p:nvPicPr>
          <p:cNvPr id="23" name="Audio 22">
            <a:hlinkClick r:id="" action="ppaction://media"/>
            <a:extLst>
              <a:ext uri="{FF2B5EF4-FFF2-40B4-BE49-F238E27FC236}">
                <a16:creationId xmlns:a16="http://schemas.microsoft.com/office/drawing/2014/main" id="{E0401131-5ED6-9B4D-AEA2-A494E3FDBCB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029121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1639">
        <p159:morph option="byObject"/>
      </p:transition>
    </mc:Choice>
    <mc:Fallback>
      <p:transition spd="slow" advTm="316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89DE2-357B-854B-A658-28B4C1B888D8}"/>
              </a:ext>
            </a:extLst>
          </p:cNvPr>
          <p:cNvSpPr>
            <a:spLocks noGrp="1"/>
          </p:cNvSpPr>
          <p:nvPr>
            <p:ph type="title"/>
          </p:nvPr>
        </p:nvSpPr>
        <p:spPr>
          <a:xfrm>
            <a:off x="720000" y="619200"/>
            <a:ext cx="3107463" cy="5510138"/>
          </a:xfrm>
        </p:spPr>
        <p:txBody>
          <a:bodyPr>
            <a:normAutofit/>
          </a:bodyPr>
          <a:lstStyle/>
          <a:p>
            <a:r>
              <a:rPr lang="en-US" dirty="0"/>
              <a:t>TO CONCLUDE…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4" name="Rectangle 3">
            <a:extLst>
              <a:ext uri="{FF2B5EF4-FFF2-40B4-BE49-F238E27FC236}">
                <a16:creationId xmlns:a16="http://schemas.microsoft.com/office/drawing/2014/main" id="{EA418145-82CF-DC4C-992C-4DD980F4165D}"/>
              </a:ext>
            </a:extLst>
          </p:cNvPr>
          <p:cNvSpPr/>
          <p:nvPr/>
        </p:nvSpPr>
        <p:spPr>
          <a:xfrm>
            <a:off x="-1" y="5533034"/>
            <a:ext cx="3827463" cy="1324966"/>
          </a:xfrm>
          <a:prstGeom prst="rect">
            <a:avLst/>
          </a:prstGeom>
          <a:solidFill>
            <a:srgbClr val="0B2727"/>
          </a:solidFill>
          <a:ln>
            <a:solidFill>
              <a:srgbClr val="0B272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61FDC7A-EF0B-3048-BA3B-82C9EE7D072E}"/>
              </a:ext>
            </a:extLst>
          </p:cNvPr>
          <p:cNvSpPr txBox="1"/>
          <p:nvPr/>
        </p:nvSpPr>
        <p:spPr>
          <a:xfrm>
            <a:off x="0" y="5615114"/>
            <a:ext cx="4879654" cy="1169551"/>
          </a:xfrm>
          <a:prstGeom prst="rect">
            <a:avLst/>
          </a:prstGeom>
          <a:noFill/>
        </p:spPr>
        <p:txBody>
          <a:bodyPr wrap="square" rtlCol="0">
            <a:spAutoFit/>
          </a:bodyPr>
          <a:lstStyle/>
          <a:p>
            <a:r>
              <a:rPr lang="en-US" sz="1400" dirty="0"/>
              <a:t>Smith, J. (2023)</a:t>
            </a:r>
          </a:p>
          <a:p>
            <a:r>
              <a:rPr lang="en-US" sz="1400" dirty="0"/>
              <a:t>National Institute of Mental Health (2022)</a:t>
            </a:r>
          </a:p>
          <a:p>
            <a:r>
              <a:rPr lang="en-US" sz="1400" dirty="0"/>
              <a:t>NHS (2022)</a:t>
            </a:r>
          </a:p>
          <a:p>
            <a:r>
              <a:rPr lang="en-US" sz="1400" dirty="0"/>
              <a:t>Mind (2023)</a:t>
            </a:r>
          </a:p>
          <a:p>
            <a:r>
              <a:rPr lang="en-US" sz="1400" dirty="0"/>
              <a:t>WHO (2021)</a:t>
            </a:r>
          </a:p>
        </p:txBody>
      </p:sp>
      <p:pic>
        <p:nvPicPr>
          <p:cNvPr id="8" name="Picture 7" descr="A logo of a fork and knife&#10;&#10;Description automatically generated">
            <a:extLst>
              <a:ext uri="{FF2B5EF4-FFF2-40B4-BE49-F238E27FC236}">
                <a16:creationId xmlns:a16="http://schemas.microsoft.com/office/drawing/2014/main" id="{2B4DDC7A-9751-EC45-9823-6F3BECBC83C3}"/>
              </a:ext>
            </a:extLst>
          </p:cNvPr>
          <p:cNvPicPr>
            <a:picLocks noChangeAspect="1"/>
          </p:cNvPicPr>
          <p:nvPr/>
        </p:nvPicPr>
        <p:blipFill>
          <a:blip r:embed="rId6"/>
          <a:stretch>
            <a:fillRect/>
          </a:stretch>
        </p:blipFill>
        <p:spPr>
          <a:xfrm>
            <a:off x="4743450" y="786526"/>
            <a:ext cx="2576521" cy="1899126"/>
          </a:xfrm>
          <a:prstGeom prst="rect">
            <a:avLst/>
          </a:prstGeom>
        </p:spPr>
      </p:pic>
      <p:pic>
        <p:nvPicPr>
          <p:cNvPr id="12" name="Picture 11" descr="A black figure running in a circle&#10;&#10;Description automatically generated">
            <a:extLst>
              <a:ext uri="{FF2B5EF4-FFF2-40B4-BE49-F238E27FC236}">
                <a16:creationId xmlns:a16="http://schemas.microsoft.com/office/drawing/2014/main" id="{90F4B244-247F-0747-BF4D-D5A6C1D775F2}"/>
              </a:ext>
            </a:extLst>
          </p:cNvPr>
          <p:cNvPicPr>
            <a:picLocks noChangeAspect="1"/>
          </p:cNvPicPr>
          <p:nvPr/>
        </p:nvPicPr>
        <p:blipFill>
          <a:blip r:embed="rId7"/>
          <a:stretch>
            <a:fillRect/>
          </a:stretch>
        </p:blipFill>
        <p:spPr>
          <a:xfrm>
            <a:off x="7382966" y="701182"/>
            <a:ext cx="2179855" cy="2066452"/>
          </a:xfrm>
          <a:prstGeom prst="rect">
            <a:avLst/>
          </a:prstGeom>
        </p:spPr>
      </p:pic>
      <p:pic>
        <p:nvPicPr>
          <p:cNvPr id="16" name="Picture 15" descr="A person sleeping in a bed&#10;&#10;Description automatically generated">
            <a:extLst>
              <a:ext uri="{FF2B5EF4-FFF2-40B4-BE49-F238E27FC236}">
                <a16:creationId xmlns:a16="http://schemas.microsoft.com/office/drawing/2014/main" id="{009E2C4E-42C7-C24E-A0FB-BAEEBD5E77B3}"/>
              </a:ext>
            </a:extLst>
          </p:cNvPr>
          <p:cNvPicPr>
            <a:picLocks noChangeAspect="1"/>
          </p:cNvPicPr>
          <p:nvPr/>
        </p:nvPicPr>
        <p:blipFill rotWithShape="1">
          <a:blip r:embed="rId8"/>
          <a:srcRect r="3372"/>
          <a:stretch/>
        </p:blipFill>
        <p:spPr>
          <a:xfrm>
            <a:off x="9621004" y="725566"/>
            <a:ext cx="1644404" cy="1943100"/>
          </a:xfrm>
          <a:prstGeom prst="rect">
            <a:avLst/>
          </a:prstGeom>
        </p:spPr>
      </p:pic>
      <p:pic>
        <p:nvPicPr>
          <p:cNvPr id="18" name="Picture 17" descr="A black and white logo with a dart in a circle&#10;&#10;Description automatically generated">
            <a:extLst>
              <a:ext uri="{FF2B5EF4-FFF2-40B4-BE49-F238E27FC236}">
                <a16:creationId xmlns:a16="http://schemas.microsoft.com/office/drawing/2014/main" id="{FF73EB17-AFFC-8245-B767-66836320A8D6}"/>
              </a:ext>
            </a:extLst>
          </p:cNvPr>
          <p:cNvPicPr>
            <a:picLocks noChangeAspect="1"/>
          </p:cNvPicPr>
          <p:nvPr/>
        </p:nvPicPr>
        <p:blipFill>
          <a:blip r:embed="rId9"/>
          <a:stretch>
            <a:fillRect/>
          </a:stretch>
        </p:blipFill>
        <p:spPr>
          <a:xfrm>
            <a:off x="4977454" y="3158134"/>
            <a:ext cx="2095500" cy="2832100"/>
          </a:xfrm>
          <a:prstGeom prst="rect">
            <a:avLst/>
          </a:prstGeom>
        </p:spPr>
      </p:pic>
      <p:pic>
        <p:nvPicPr>
          <p:cNvPr id="20" name="Picture 19" descr="A logo of a golf club&#10;&#10;Description automatically generated">
            <a:extLst>
              <a:ext uri="{FF2B5EF4-FFF2-40B4-BE49-F238E27FC236}">
                <a16:creationId xmlns:a16="http://schemas.microsoft.com/office/drawing/2014/main" id="{3E12A8E9-6978-7048-B340-3396BF4337AF}"/>
              </a:ext>
            </a:extLst>
          </p:cNvPr>
          <p:cNvPicPr>
            <a:picLocks noChangeAspect="1"/>
          </p:cNvPicPr>
          <p:nvPr/>
        </p:nvPicPr>
        <p:blipFill>
          <a:blip r:embed="rId10"/>
          <a:stretch>
            <a:fillRect/>
          </a:stretch>
        </p:blipFill>
        <p:spPr>
          <a:xfrm>
            <a:off x="7514043" y="3158134"/>
            <a:ext cx="1917700" cy="2374900"/>
          </a:xfrm>
          <a:prstGeom prst="rect">
            <a:avLst/>
          </a:prstGeom>
        </p:spPr>
      </p:pic>
      <p:pic>
        <p:nvPicPr>
          <p:cNvPr id="22" name="Picture 21" descr="A handshake in a circle&#10;&#10;Description automatically generated">
            <a:extLst>
              <a:ext uri="{FF2B5EF4-FFF2-40B4-BE49-F238E27FC236}">
                <a16:creationId xmlns:a16="http://schemas.microsoft.com/office/drawing/2014/main" id="{AF3F50B9-FDC1-0546-AD0C-67A1F5F62F1A}"/>
              </a:ext>
            </a:extLst>
          </p:cNvPr>
          <p:cNvPicPr>
            <a:picLocks noChangeAspect="1"/>
          </p:cNvPicPr>
          <p:nvPr/>
        </p:nvPicPr>
        <p:blipFill>
          <a:blip r:embed="rId11"/>
          <a:stretch>
            <a:fillRect/>
          </a:stretch>
        </p:blipFill>
        <p:spPr>
          <a:xfrm>
            <a:off x="9902105" y="3166516"/>
            <a:ext cx="1803400" cy="2260600"/>
          </a:xfrm>
          <a:prstGeom prst="rect">
            <a:avLst/>
          </a:prstGeom>
        </p:spPr>
      </p:pic>
      <p:pic>
        <p:nvPicPr>
          <p:cNvPr id="29" name="Audio 28">
            <a:hlinkClick r:id="" action="ppaction://media"/>
            <a:extLst>
              <a:ext uri="{FF2B5EF4-FFF2-40B4-BE49-F238E27FC236}">
                <a16:creationId xmlns:a16="http://schemas.microsoft.com/office/drawing/2014/main" id="{1446C78A-13A2-014D-80F4-6B509505587C}"/>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1135567483"/>
      </p:ext>
    </p:extLst>
  </p:cSld>
  <p:clrMapOvr>
    <a:masterClrMapping/>
  </p:clrMapOvr>
  <mc:AlternateContent xmlns:mc="http://schemas.openxmlformats.org/markup-compatibility/2006">
    <mc:Choice xmlns:p14="http://schemas.microsoft.com/office/powerpoint/2010/main" Requires="p14">
      <p:transition spd="slow" p14:dur="2000" advTm="51818"/>
    </mc:Choice>
    <mc:Fallback>
      <p:transition spd="slow" advTm="51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anim calcmode="lin" valueType="num">
                                      <p:cBhvr additive="base">
                                        <p:cTn id="29" dur="500" fill="hold"/>
                                        <p:tgtEl>
                                          <p:spTgt spid="16"/>
                                        </p:tgtEl>
                                        <p:attrNameLst>
                                          <p:attrName>ppt_x</p:attrName>
                                        </p:attrNameLst>
                                      </p:cBhvr>
                                      <p:tavLst>
                                        <p:tav tm="0">
                                          <p:val>
                                            <p:strVal val="#ppt_x"/>
                                          </p:val>
                                        </p:tav>
                                        <p:tav tm="100000">
                                          <p:val>
                                            <p:strVal val="#ppt_x"/>
                                          </p:val>
                                        </p:tav>
                                      </p:tavLst>
                                    </p:anim>
                                    <p:anim calcmode="lin" valueType="num">
                                      <p:cBhvr additive="base">
                                        <p:cTn id="3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anim calcmode="lin" valueType="num">
                                      <p:cBhvr additive="base">
                                        <p:cTn id="35" dur="500" fill="hold"/>
                                        <p:tgtEl>
                                          <p:spTgt spid="18"/>
                                        </p:tgtEl>
                                        <p:attrNameLst>
                                          <p:attrName>ppt_x</p:attrName>
                                        </p:attrNameLst>
                                      </p:cBhvr>
                                      <p:tavLst>
                                        <p:tav tm="0">
                                          <p:val>
                                            <p:strVal val="#ppt_x"/>
                                          </p:val>
                                        </p:tav>
                                        <p:tav tm="100000">
                                          <p:val>
                                            <p:strVal val="#ppt_x"/>
                                          </p:val>
                                        </p:tav>
                                      </p:tavLst>
                                    </p:anim>
                                    <p:anim calcmode="lin" valueType="num">
                                      <p:cBhvr additive="base">
                                        <p:cTn id="3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0"/>
                                        </p:tgtEl>
                                        <p:attrNameLst>
                                          <p:attrName>style.visibility</p:attrName>
                                        </p:attrNameLst>
                                      </p:cBhvr>
                                      <p:to>
                                        <p:strVal val="visible"/>
                                      </p:to>
                                    </p:set>
                                    <p:anim calcmode="lin" valueType="num">
                                      <p:cBhvr additive="base">
                                        <p:cTn id="41" dur="500" fill="hold"/>
                                        <p:tgtEl>
                                          <p:spTgt spid="20"/>
                                        </p:tgtEl>
                                        <p:attrNameLst>
                                          <p:attrName>ppt_x</p:attrName>
                                        </p:attrNameLst>
                                      </p:cBhvr>
                                      <p:tavLst>
                                        <p:tav tm="0">
                                          <p:val>
                                            <p:strVal val="#ppt_x"/>
                                          </p:val>
                                        </p:tav>
                                        <p:tav tm="100000">
                                          <p:val>
                                            <p:strVal val="#ppt_x"/>
                                          </p:val>
                                        </p:tav>
                                      </p:tavLst>
                                    </p:anim>
                                    <p:anim calcmode="lin" valueType="num">
                                      <p:cBhvr additive="base">
                                        <p:cTn id="4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ppt_x"/>
                                          </p:val>
                                        </p:tav>
                                        <p:tav tm="100000">
                                          <p:val>
                                            <p:strVal val="#ppt_x"/>
                                          </p:val>
                                        </p:tav>
                                      </p:tavLst>
                                    </p:anim>
                                    <p:anim calcmode="lin" valueType="num">
                                      <p:cBhvr additive="base">
                                        <p:cTn id="4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2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CE01-FFDE-AF49-BF65-6A0936044DF3}"/>
              </a:ext>
            </a:extLst>
          </p:cNvPr>
          <p:cNvSpPr>
            <a:spLocks noGrp="1"/>
          </p:cNvSpPr>
          <p:nvPr>
            <p:ph type="title"/>
          </p:nvPr>
        </p:nvSpPr>
        <p:spPr/>
        <p:txBody>
          <a:bodyPr/>
          <a:lstStyle/>
          <a:p>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E4DC93F5-8D7E-8740-9815-43B925B733BC}"/>
              </a:ext>
            </a:extLst>
          </p:cNvPr>
          <p:cNvSpPr>
            <a:spLocks noGrp="1"/>
          </p:cNvSpPr>
          <p:nvPr>
            <p:ph idx="1"/>
          </p:nvPr>
        </p:nvSpPr>
        <p:spPr>
          <a:xfrm>
            <a:off x="720000" y="1316736"/>
            <a:ext cx="10728325" cy="5541264"/>
          </a:xfrm>
        </p:spPr>
        <p:txBody>
          <a:bodyPr>
            <a:normAutofit fontScale="62500" lnSpcReduction="20000"/>
          </a:bodyPr>
          <a:lstStyle/>
          <a:p>
            <a:r>
              <a:rPr lang="en-US" dirty="0"/>
              <a:t>American Psychological Association (2022) </a:t>
            </a:r>
            <a:r>
              <a:rPr lang="en-US" i="1" dirty="0"/>
              <a:t>Resilience. </a:t>
            </a:r>
            <a:r>
              <a:rPr lang="en-US" dirty="0"/>
              <a:t>Available at: </a:t>
            </a:r>
            <a:r>
              <a:rPr lang="en-US" dirty="0">
                <a:hlinkClick r:id="rId2"/>
              </a:rPr>
              <a:t>https://www.apa.org/topics/resilience</a:t>
            </a:r>
            <a:r>
              <a:rPr lang="en-US" dirty="0"/>
              <a:t> (Accessed: 17 October 2023)</a:t>
            </a:r>
          </a:p>
          <a:p>
            <a:r>
              <a:rPr lang="en-US" dirty="0"/>
              <a:t>Lewis, J. and Bolton, P. (2023) </a:t>
            </a:r>
            <a:r>
              <a:rPr lang="en-US" i="1" dirty="0"/>
              <a:t>Student mental health in England: Statistics, policy and guidance. </a:t>
            </a:r>
            <a:r>
              <a:rPr lang="en-US" dirty="0"/>
              <a:t>Available at: </a:t>
            </a:r>
            <a:r>
              <a:rPr lang="en-US" dirty="0">
                <a:hlinkClick r:id="rId3"/>
              </a:rPr>
              <a:t>https://researchbriefings.files.parliament.uk/documents/CBP-8593/CBP-8593.pdf</a:t>
            </a:r>
            <a:r>
              <a:rPr lang="en-US" dirty="0"/>
              <a:t> (Accessed: 20 October 2023)</a:t>
            </a:r>
          </a:p>
          <a:p>
            <a:r>
              <a:rPr lang="en-US" dirty="0"/>
              <a:t>Mind (2023) How to improve your mental wellbeing. Available at: </a:t>
            </a:r>
            <a:r>
              <a:rPr lang="en-US" dirty="0">
                <a:hlinkClick r:id="rId4"/>
              </a:rPr>
              <a:t>https://www.mind.org.uk/information-support/tips-for-everyday-living/wellbeing/</a:t>
            </a:r>
            <a:r>
              <a:rPr lang="en-US" dirty="0"/>
              <a:t> (Accessed: 29 October 2023)</a:t>
            </a:r>
          </a:p>
          <a:p>
            <a:r>
              <a:rPr lang="en-GB" dirty="0"/>
              <a:t>Naidoo, J. and Wills, J. (2016</a:t>
            </a:r>
            <a:r>
              <a:rPr lang="en-GB" i="1" dirty="0"/>
              <a:t>) Foundations for Health Promotion</a:t>
            </a:r>
            <a:r>
              <a:rPr lang="en-GB" dirty="0"/>
              <a:t>. 4</a:t>
            </a:r>
            <a:r>
              <a:rPr lang="en-GB" baseline="30000" dirty="0"/>
              <a:t>th</a:t>
            </a:r>
            <a:r>
              <a:rPr lang="en-GB" dirty="0"/>
              <a:t> </a:t>
            </a:r>
            <a:r>
              <a:rPr lang="en-GB" dirty="0" err="1"/>
              <a:t>edn</a:t>
            </a:r>
            <a:r>
              <a:rPr lang="en-GB" dirty="0"/>
              <a:t>. Oxford: ELSEVIER Ltd</a:t>
            </a:r>
          </a:p>
          <a:p>
            <a:r>
              <a:rPr lang="en-US" dirty="0"/>
              <a:t>National Health Service (2022) 5 Steps to mental wellbeing. Available at: </a:t>
            </a:r>
            <a:r>
              <a:rPr lang="en-US" dirty="0">
                <a:hlinkClick r:id="rId5"/>
              </a:rPr>
              <a:t>https://www.nhs.uk/mental-health/self-help/guides-tools-and-activities/five-steps-to-mental-wellbeing/</a:t>
            </a:r>
            <a:r>
              <a:rPr lang="en-US" dirty="0"/>
              <a:t> (Accessed: 27 October 2023)</a:t>
            </a:r>
          </a:p>
          <a:p>
            <a:r>
              <a:rPr lang="en-US" dirty="0"/>
              <a:t>National Institute of Mental Health (2022) </a:t>
            </a:r>
            <a:r>
              <a:rPr lang="en-US" i="1" dirty="0"/>
              <a:t>Caring for your mental health</a:t>
            </a:r>
            <a:r>
              <a:rPr lang="en-US" dirty="0"/>
              <a:t>. Available at: </a:t>
            </a:r>
            <a:r>
              <a:rPr lang="en-US" dirty="0">
                <a:hlinkClick r:id="rId6"/>
              </a:rPr>
              <a:t>https://www.nimh.nih.gov/health/topics/caring-for-your-mental-health</a:t>
            </a:r>
            <a:r>
              <a:rPr lang="en-US" dirty="0"/>
              <a:t> (Accessed: 23 October 2023)</a:t>
            </a:r>
          </a:p>
          <a:p>
            <a:r>
              <a:rPr lang="en-US" dirty="0"/>
              <a:t>Patterson, P.  (2022) </a:t>
            </a:r>
            <a:r>
              <a:rPr lang="en-US" i="1" dirty="0"/>
              <a:t>Building Resilience in Children: The 7 C’s of Resilience</a:t>
            </a:r>
            <a:r>
              <a:rPr lang="en-US" dirty="0"/>
              <a:t>. Available at: </a:t>
            </a:r>
            <a:r>
              <a:rPr lang="en-US" dirty="0">
                <a:hlinkClick r:id="rId7"/>
              </a:rPr>
              <a:t>https://www.pathfinder.health/post/helping-your-child-develop-resilience-using-the-7cs-model#:~:text=practice%20these%20concepts.-,Dr.,develop%20each%20component%20of%20resilience</a:t>
            </a:r>
            <a:r>
              <a:rPr lang="en-US" dirty="0"/>
              <a:t>. (Accessed: 20 October 2023)</a:t>
            </a:r>
          </a:p>
          <a:p>
            <a:r>
              <a:rPr lang="en-US" dirty="0"/>
              <a:t>RESET – Building resilience in basic education (2020) </a:t>
            </a:r>
            <a:r>
              <a:rPr lang="en-US" i="1" dirty="0"/>
              <a:t>The 7Cs of resilience.</a:t>
            </a:r>
            <a:r>
              <a:rPr lang="en-US" dirty="0"/>
              <a:t> 10 November 2020. Available at: </a:t>
            </a:r>
            <a:r>
              <a:rPr lang="en-US" dirty="0">
                <a:hlinkClick r:id="rId8"/>
              </a:rPr>
              <a:t>https://www.youtube.com/watch?v=hIo4ur5sfK0</a:t>
            </a:r>
            <a:r>
              <a:rPr lang="en-US" dirty="0"/>
              <a:t> (Accessed: 17 October 2023)</a:t>
            </a:r>
          </a:p>
          <a:p>
            <a:pPr algn="l" fontAlgn="base"/>
            <a:r>
              <a:rPr lang="en-US" dirty="0"/>
              <a:t>Smith, J. (2023) </a:t>
            </a:r>
            <a:r>
              <a:rPr lang="en-US" i="1" dirty="0"/>
              <a:t>Looking after your mental health at university. </a:t>
            </a:r>
            <a:r>
              <a:rPr lang="en-US" dirty="0"/>
              <a:t>Available at: </a:t>
            </a:r>
            <a:r>
              <a:rPr lang="en-US" dirty="0">
                <a:hlinkClick r:id="rId9"/>
              </a:rPr>
              <a:t>https://www.prospects.ac.uk/applying-for-university/university-life/looking-after-your-mental-health-at-university#how-do-i-look-after-my-mental-health-at-university</a:t>
            </a:r>
            <a:r>
              <a:rPr lang="en-US" dirty="0"/>
              <a:t> (Accessed: 26 October 2023) </a:t>
            </a:r>
          </a:p>
          <a:p>
            <a:pPr algn="l" fontAlgn="base"/>
            <a:r>
              <a:rPr lang="en-US" dirty="0"/>
              <a:t>World Health Organization (2021) 6 ways to take care of your mental health and wellbeing this World Mental Health Day. Available at: </a:t>
            </a:r>
            <a:r>
              <a:rPr lang="en-US" dirty="0">
                <a:hlinkClick r:id="rId10"/>
              </a:rPr>
              <a:t>https://www.who.int/westernpacific/about/how-we-work/pacific-support/news/detail/07-10-2021-6-ways-to-take-care-of-your-mental-health-and-well-being-this-world-mental-health-day</a:t>
            </a:r>
            <a:r>
              <a:rPr lang="en-US" dirty="0"/>
              <a:t> (Accessed: 29 October 2023) </a:t>
            </a:r>
          </a:p>
          <a:p>
            <a:pPr algn="l" fontAlgn="base"/>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9334510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4|0.7"/>
</p:tagLst>
</file>

<file path=ppt/tags/tag2.xml><?xml version="1.0" encoding="utf-8"?>
<p:tagLst xmlns:a="http://schemas.openxmlformats.org/drawingml/2006/main" xmlns:r="http://schemas.openxmlformats.org/officeDocument/2006/relationships" xmlns:p="http://schemas.openxmlformats.org/presentationml/2006/main">
  <p:tag name="TIMING" val="|1|1.7"/>
</p:tagLst>
</file>

<file path=ppt/tags/tag3.xml><?xml version="1.0" encoding="utf-8"?>
<p:tagLst xmlns:a="http://schemas.openxmlformats.org/drawingml/2006/main" xmlns:r="http://schemas.openxmlformats.org/officeDocument/2006/relationships" xmlns:p="http://schemas.openxmlformats.org/presentationml/2006/main">
  <p:tag name="TIMING" val="|8.4|8.2|0.5|0.7|3.2|0.4|4.2|0.9|3.7|0.7|5.2|0.6|7.3|0.5|6.7|0.7"/>
</p:tagLst>
</file>

<file path=ppt/tags/tag4.xml><?xml version="1.0" encoding="utf-8"?>
<p:tagLst xmlns:a="http://schemas.openxmlformats.org/drawingml/2006/main" xmlns:r="http://schemas.openxmlformats.org/officeDocument/2006/relationships" xmlns:p="http://schemas.openxmlformats.org/presentationml/2006/main">
  <p:tag name="TIMING" val="|1.9|14.8|2.5|1.8|2.2|1.7|2.2"/>
</p:tagLst>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9924</TotalTime>
  <Words>1199</Words>
  <Application>Microsoft Macintosh PowerPoint</Application>
  <PresentationFormat>Widescreen</PresentationFormat>
  <Paragraphs>69</Paragraphs>
  <Slides>10</Slides>
  <Notes>9</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Avenir Next LT Pro</vt:lpstr>
      <vt:lpstr>Calibri</vt:lpstr>
      <vt:lpstr>Footlight MT Light</vt:lpstr>
      <vt:lpstr>Sagona Book</vt:lpstr>
      <vt:lpstr>The Hand Extrablack</vt:lpstr>
      <vt:lpstr>BlobVTI</vt:lpstr>
      <vt:lpstr>The importance of resilience, health and wellbeing </vt:lpstr>
      <vt:lpstr>WHAT IS RESILIENCE? </vt:lpstr>
      <vt:lpstr>“The process and outcome of successfully adapting to difficult or challenging life experiences, especially through mental, emotional, and behavioral flexibility and adjustment to external and internal demands” </vt:lpstr>
      <vt:lpstr>THE 7 Cs OF RESILIENCE</vt:lpstr>
      <vt:lpstr>WHAT IS HEALTH AND WELLBEING</vt:lpstr>
      <vt:lpstr>PowerPoint Presentation</vt:lpstr>
      <vt:lpstr>What effect does poor resilience, health and well-being have on university students?</vt:lpstr>
      <vt:lpstr>Mental health</vt:lpstr>
      <vt:lpstr>TO CONCLUDE…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resilience, health and wellbeing </dc:title>
  <dc:creator>Ffion George (2103342)</dc:creator>
  <cp:lastModifiedBy>Ffion George (2103342)</cp:lastModifiedBy>
  <cp:revision>7</cp:revision>
  <dcterms:created xsi:type="dcterms:W3CDTF">2023-10-20T16:48:04Z</dcterms:created>
  <dcterms:modified xsi:type="dcterms:W3CDTF">2023-11-03T15:15:14Z</dcterms:modified>
</cp:coreProperties>
</file>